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4"/>
  </p:notesMasterIdLst>
  <p:sldIdLst>
    <p:sldId id="264" r:id="rId3"/>
    <p:sldId id="313" r:id="rId4"/>
    <p:sldId id="637" r:id="rId5"/>
    <p:sldId id="638" r:id="rId6"/>
    <p:sldId id="324" r:id="rId7"/>
    <p:sldId id="639" r:id="rId8"/>
    <p:sldId id="627" r:id="rId9"/>
    <p:sldId id="654" r:id="rId10"/>
    <p:sldId id="631" r:id="rId11"/>
    <p:sldId id="673" r:id="rId12"/>
    <p:sldId id="317" r:id="rId13"/>
    <p:sldId id="651" r:id="rId14"/>
    <p:sldId id="672" r:id="rId15"/>
    <p:sldId id="676" r:id="rId16"/>
    <p:sldId id="662" r:id="rId17"/>
    <p:sldId id="632" r:id="rId18"/>
    <p:sldId id="647" r:id="rId19"/>
    <p:sldId id="648" r:id="rId20"/>
    <p:sldId id="649" r:id="rId21"/>
    <p:sldId id="663" r:id="rId22"/>
    <p:sldId id="633" r:id="rId23"/>
    <p:sldId id="650" r:id="rId24"/>
    <p:sldId id="636" r:id="rId25"/>
    <p:sldId id="319" r:id="rId26"/>
    <p:sldId id="666" r:id="rId27"/>
    <p:sldId id="664" r:id="rId28"/>
    <p:sldId id="677" r:id="rId29"/>
    <p:sldId id="674" r:id="rId30"/>
    <p:sldId id="675" r:id="rId31"/>
    <p:sldId id="630" r:id="rId32"/>
    <p:sldId id="5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3C32"/>
    <a:srgbClr val="E7EAF3"/>
    <a:srgbClr val="CBD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63925" autoAdjust="0"/>
  </p:normalViewPr>
  <p:slideViewPr>
    <p:cSldViewPr snapToGrid="0">
      <p:cViewPr>
        <p:scale>
          <a:sx n="70" d="100"/>
          <a:sy n="70" d="100"/>
        </p:scale>
        <p:origin x="1956" y="48"/>
      </p:cViewPr>
      <p:guideLst/>
    </p:cSldViewPr>
  </p:slideViewPr>
  <p:notesTextViewPr>
    <p:cViewPr>
      <p:scale>
        <a:sx n="1" d="1"/>
        <a:sy n="1" d="1"/>
      </p:scale>
      <p:origin x="0" y="0"/>
    </p:cViewPr>
  </p:notesTextViewPr>
  <p:sorterViewPr>
    <p:cViewPr>
      <p:scale>
        <a:sx n="100" d="100"/>
        <a:sy n="100" d="100"/>
      </p:scale>
      <p:origin x="0" y="-46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D7C91-3366-4062-95FC-0DBA2DDCD74E}" type="datetimeFigureOut">
              <a:rPr lang="en-GB" smtClean="0"/>
              <a:t>03/02/2024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56E9E-7AE9-4403-9002-B55B306AF560}" type="slidenum">
              <a:rPr lang="en-GB" smtClean="0"/>
              <a:t>‹#›</a:t>
            </a:fld>
            <a:endParaRPr lang="en-GB"/>
          </a:p>
        </p:txBody>
      </p:sp>
    </p:spTree>
    <p:extLst>
      <p:ext uri="{BB962C8B-B14F-4D97-AF65-F5344CB8AC3E}">
        <p14:creationId xmlns:p14="http://schemas.microsoft.com/office/powerpoint/2010/main" val="158512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quizlet.com/gb/586227342/year-8-term-21-week-4-vocabulary-mashup-a-flash-cards/" TargetMode="External"/><Relationship Id="rId7" Type="http://schemas.openxmlformats.org/officeDocument/2006/relationships/hyperlink" Target="https://quizlet.com/gb/528702792/year-8-french-term-21-week-3-revision-set-4-flash-card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quizlet.com/gb/586229797/year-8-term-21-week-4-vocabulary-mashup-d-flash-cards/" TargetMode="External"/><Relationship Id="rId5" Type="http://schemas.openxmlformats.org/officeDocument/2006/relationships/hyperlink" Target="https://quizlet.com/gb/586228975/year-8-term-21-week-4-vocabulary-mashup-c-flash-cards/" TargetMode="External"/><Relationship Id="rId4" Type="http://schemas.openxmlformats.org/officeDocument/2006/relationships/hyperlink" Target="https://quizlet.com/gb/586228282/year-8-term-21-week-4-vocabulary-mashup-b-flash-card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a:solidFill>
                  <a:srgbClr val="FF0000"/>
                </a:solidFill>
              </a:rPr>
              <a:t>ménage,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a:solidFill>
                  <a:srgbClr val="FF0000"/>
                </a:solidFill>
              </a:rPr>
              <a:t>ménage, </a:t>
            </a:r>
            <a:r>
              <a:rPr lang="en-GB" b="1" i="0" u="sng" dirty="0" err="1">
                <a:solidFill>
                  <a:srgbClr val="E6851E"/>
                </a:solidFill>
                <a:effectLst/>
                <a:latin typeface="Segoe UI" panose="020B0502040204020203" pitchFamily="34" charset="0"/>
              </a:rPr>
              <a:t>poème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r>
              <a:rPr lang="en-GB" b="1" i="0" u="sng" dirty="0">
                <a:solidFill>
                  <a:srgbClr val="E6851E"/>
                </a:solidFill>
                <a:effectLst/>
                <a:latin typeface="Segoe UI" panose="020B0502040204020203" pitchFamily="34" charset="0"/>
              </a:rPr>
              <a:t>, promenade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poème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r>
              <a:rPr lang="en-GB" b="1" i="0" u="sng" dirty="0">
                <a:solidFill>
                  <a:srgbClr val="E6851E"/>
                </a:solidFill>
                <a:effectLst/>
                <a:latin typeface="Segoe UI" panose="020B0502040204020203" pitchFamily="34" charset="0"/>
              </a:rPr>
              <a:t>, </a:t>
            </a: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baseline="-25000" dirty="0">
                <a:latin typeface="+mn-lt"/>
              </a:rPr>
              <a:t>Native teacher feedback provided by Sarah </a:t>
            </a:r>
            <a:r>
              <a:rPr lang="en-GB" sz="1200" b="0" baseline="-25000" dirty="0" err="1">
                <a:latin typeface="+mn-lt"/>
              </a:rPr>
              <a:t>Brichory</a:t>
            </a:r>
            <a:r>
              <a:rPr lang="en-GB" sz="1200" b="0" baseline="-25000" dirty="0">
                <a:latin typeface="+mn-lt"/>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baseline="-25000" dirty="0">
                <a:latin typeface="+mn-lt"/>
              </a:rPr>
              <a:t>With thanks to Rachel Hawkes for her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baseline="-2500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baseline="-25000" dirty="0">
                <a:latin typeface="+mn-lt"/>
              </a:rPr>
              <a:t>Learning outcomes (lesson 1):</a:t>
            </a:r>
            <a:endParaRPr lang="en-GB" sz="1200" b="0" baseline="-25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25000" dirty="0">
                <a:latin typeface="+mn-lt"/>
              </a:rPr>
              <a:t>Revision of phonics, vocabulary and grammar from terms 1.1, 1.2 and 2.1 with a selection of revisited Y7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25000" dirty="0">
                <a:latin typeface="+mn-lt"/>
              </a:rPr>
              <a:t>Grammar features: </a:t>
            </a:r>
            <a:r>
              <a:rPr lang="en-GB" sz="1200" b="0" kern="1200" baseline="-25000" dirty="0" err="1">
                <a:solidFill>
                  <a:schemeClr val="tx1"/>
                </a:solidFill>
                <a:latin typeface="+mn-lt"/>
                <a:ea typeface="+mn-ea"/>
                <a:cs typeface="+mn-cs"/>
              </a:rPr>
              <a:t>ce</a:t>
            </a:r>
            <a:r>
              <a:rPr lang="en-GB" sz="1200" b="0" kern="1200" baseline="-25000" dirty="0">
                <a:solidFill>
                  <a:schemeClr val="tx1"/>
                </a:solidFill>
                <a:latin typeface="+mn-lt"/>
                <a:ea typeface="+mn-ea"/>
                <a:cs typeface="+mn-cs"/>
              </a:rPr>
              <a:t>(t)(</a:t>
            </a:r>
            <a:r>
              <a:rPr lang="en-GB" sz="1200" b="0" kern="1200" baseline="-25000" dirty="0" err="1">
                <a:solidFill>
                  <a:schemeClr val="tx1"/>
                </a:solidFill>
                <a:latin typeface="+mn-lt"/>
                <a:ea typeface="+mn-ea"/>
                <a:cs typeface="+mn-cs"/>
              </a:rPr>
              <a:t>te</a:t>
            </a:r>
            <a:r>
              <a:rPr lang="en-GB" sz="1200" b="0" kern="1200" baseline="-25000" dirty="0">
                <a:solidFill>
                  <a:schemeClr val="tx1"/>
                </a:solidFill>
                <a:latin typeface="+mn-lt"/>
                <a:ea typeface="+mn-ea"/>
                <a:cs typeface="+mn-cs"/>
              </a:rPr>
              <a:t>)/</a:t>
            </a:r>
            <a:r>
              <a:rPr lang="en-GB" sz="1200" b="0" kern="1200" baseline="-25000" dirty="0" err="1">
                <a:solidFill>
                  <a:schemeClr val="tx1"/>
                </a:solidFill>
                <a:latin typeface="+mn-lt"/>
                <a:ea typeface="+mn-ea"/>
                <a:cs typeface="+mn-cs"/>
              </a:rPr>
              <a:t>ces</a:t>
            </a:r>
            <a:r>
              <a:rPr lang="en-GB" sz="1200" b="0" kern="1200" baseline="-25000" dirty="0">
                <a:solidFill>
                  <a:schemeClr val="tx1"/>
                </a:solidFill>
                <a:latin typeface="+mn-lt"/>
                <a:ea typeface="+mn-ea"/>
                <a:cs typeface="+mn-cs"/>
              </a:rPr>
              <a:t>, present vs perfect (je, </a:t>
            </a:r>
            <a:r>
              <a:rPr lang="en-GB" sz="1200" b="0" kern="1200" baseline="-25000" dirty="0" err="1">
                <a:solidFill>
                  <a:schemeClr val="tx1"/>
                </a:solidFill>
                <a:latin typeface="+mn-lt"/>
                <a:ea typeface="+mn-ea"/>
                <a:cs typeface="+mn-cs"/>
              </a:rPr>
              <a:t>tu</a:t>
            </a:r>
            <a:r>
              <a:rPr lang="en-GB" sz="1200" b="0" kern="1200" baseline="-25000" dirty="0">
                <a:solidFill>
                  <a:schemeClr val="tx1"/>
                </a:solidFill>
                <a:latin typeface="+mn-lt"/>
                <a:ea typeface="+mn-ea"/>
                <a:cs typeface="+mn-cs"/>
              </a:rPr>
              <a:t>, il/</a:t>
            </a:r>
            <a:r>
              <a:rPr lang="en-GB" sz="1200" b="0" kern="1200" baseline="-25000" dirty="0" err="1">
                <a:solidFill>
                  <a:schemeClr val="tx1"/>
                </a:solidFill>
                <a:latin typeface="+mn-lt"/>
                <a:ea typeface="+mn-ea"/>
                <a:cs typeface="+mn-cs"/>
              </a:rPr>
              <a:t>elle</a:t>
            </a:r>
            <a:r>
              <a:rPr lang="en-GB" sz="1200" b="0" kern="1200" baseline="-25000" dirty="0">
                <a:solidFill>
                  <a:schemeClr val="tx1"/>
                </a:solidFill>
                <a:latin typeface="+mn-lt"/>
                <a:ea typeface="+mn-ea"/>
                <a:cs typeface="+mn-cs"/>
              </a:rPr>
              <a:t>), </a:t>
            </a:r>
            <a:r>
              <a:rPr lang="en-GB" sz="1200" b="0" i="1" kern="1200" baseline="-25000" dirty="0">
                <a:solidFill>
                  <a:schemeClr val="tx1"/>
                </a:solidFill>
                <a:latin typeface="+mn-lt"/>
                <a:ea typeface="+mn-ea"/>
                <a:cs typeface="+mn-cs"/>
              </a:rPr>
              <a:t>faire </a:t>
            </a:r>
            <a:r>
              <a:rPr lang="en-GB" sz="1200" b="0" i="0" kern="1200" baseline="-25000" dirty="0">
                <a:solidFill>
                  <a:schemeClr val="tx1"/>
                </a:solidFill>
                <a:latin typeface="+mn-lt"/>
                <a:ea typeface="+mn-ea"/>
                <a:cs typeface="+mn-cs"/>
              </a:rPr>
              <a:t>and </a:t>
            </a:r>
            <a:r>
              <a:rPr lang="en-GB" sz="1200" b="0" i="1" kern="1200" baseline="-25000" dirty="0" err="1">
                <a:solidFill>
                  <a:schemeClr val="tx1"/>
                </a:solidFill>
                <a:latin typeface="+mn-lt"/>
                <a:ea typeface="+mn-ea"/>
                <a:cs typeface="+mn-cs"/>
              </a:rPr>
              <a:t>jouer</a:t>
            </a:r>
            <a:r>
              <a:rPr lang="en-GB" sz="1200" b="0" i="1" kern="1200" baseline="-25000" dirty="0">
                <a:solidFill>
                  <a:schemeClr val="tx1"/>
                </a:solidFill>
                <a:latin typeface="+mn-lt"/>
                <a:ea typeface="+mn-ea"/>
                <a:cs typeface="+mn-cs"/>
              </a:rPr>
              <a:t> </a:t>
            </a:r>
            <a:r>
              <a:rPr lang="en-GB" sz="1200" b="0" i="0" kern="1200" baseline="-25000" dirty="0">
                <a:solidFill>
                  <a:schemeClr val="tx1"/>
                </a:solidFill>
                <a:latin typeface="+mn-lt"/>
                <a:ea typeface="+mn-ea"/>
                <a:cs typeface="+mn-cs"/>
              </a:rPr>
              <a:t>with </a:t>
            </a:r>
            <a:r>
              <a:rPr lang="en-US" sz="1200" b="0" i="1" baseline="-25000" dirty="0">
                <a:latin typeface="+mn-lt"/>
              </a:rPr>
              <a:t>de</a:t>
            </a:r>
            <a:r>
              <a:rPr lang="en-US" sz="1200" b="0" baseline="-25000" dirty="0">
                <a:latin typeface="+mn-lt"/>
              </a:rPr>
              <a:t> and</a:t>
            </a:r>
            <a:r>
              <a:rPr lang="en-US" sz="1200" b="0" i="1" baseline="-25000" dirty="0">
                <a:latin typeface="+mn-lt"/>
              </a:rPr>
              <a:t> à, </a:t>
            </a:r>
            <a:r>
              <a:rPr lang="en-GB" sz="1200" b="0" kern="1200" baseline="-25000" dirty="0">
                <a:solidFill>
                  <a:schemeClr val="tx1"/>
                </a:solidFill>
                <a:latin typeface="+mn-lt"/>
                <a:ea typeface="+mn-ea"/>
                <a:cs typeface="+mn-cs"/>
              </a:rPr>
              <a:t>pronoun ‘on’, formal ‘</a:t>
            </a:r>
            <a:r>
              <a:rPr lang="en-GB" sz="1200" b="0" kern="1200" baseline="-25000" dirty="0" err="1">
                <a:solidFill>
                  <a:schemeClr val="tx1"/>
                </a:solidFill>
                <a:latin typeface="+mn-lt"/>
                <a:ea typeface="+mn-ea"/>
                <a:cs typeface="+mn-cs"/>
              </a:rPr>
              <a:t>vous</a:t>
            </a:r>
            <a:r>
              <a:rPr lang="en-GB" sz="1200" b="0" kern="1200" baseline="-25000" dirty="0">
                <a:solidFill>
                  <a:schemeClr val="tx1"/>
                </a:solidFill>
                <a:latin typeface="+mn-lt"/>
                <a:ea typeface="+mn-ea"/>
                <a:cs typeface="+mn-cs"/>
              </a:rPr>
              <a:t>’, forms of ‘de’, possessive adjectives, </a:t>
            </a:r>
            <a:r>
              <a:rPr lang="en-GB" sz="1200" b="0" kern="1200" baseline="-25000" dirty="0" err="1">
                <a:solidFill>
                  <a:schemeClr val="tx1"/>
                </a:solidFill>
                <a:latin typeface="+mn-lt"/>
                <a:ea typeface="+mn-ea"/>
                <a:cs typeface="+mn-cs"/>
              </a:rPr>
              <a:t>quel</a:t>
            </a:r>
            <a:r>
              <a:rPr lang="en-GB" sz="1200" b="0" kern="1200" baseline="-25000" dirty="0">
                <a:solidFill>
                  <a:schemeClr val="tx1"/>
                </a:solidFill>
                <a:latin typeface="+mn-lt"/>
                <a:ea typeface="+mn-ea"/>
                <a:cs typeface="+mn-cs"/>
              </a:rPr>
              <a:t>(le)(s), </a:t>
            </a:r>
            <a:r>
              <a:rPr lang="en-GB" sz="1200" b="0" baseline="-25000" dirty="0">
                <a:latin typeface="+mn-lt"/>
              </a:rPr>
              <a:t>job titles</a:t>
            </a:r>
            <a:endParaRPr lang="en-GB" sz="1200" b="0" kern="1200" baseline="-25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25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mn-lt"/>
                <a:ea typeface="Calibri" panose="020F0502020204030204" pitchFamily="34" charset="0"/>
                <a:cs typeface="Times New Roman" panose="02020603050405020304" pitchFamily="18" charset="0"/>
              </a:rPr>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mn-lt"/>
                <a:ea typeface="Calibri" panose="020F0502020204030204" pitchFamily="34" charset="0"/>
                <a:cs typeface="Times New Roman" panose="02020603050405020304" pitchFamily="18" charset="0"/>
              </a:rPr>
              <a:t>Year 7 revisit: </a:t>
            </a:r>
            <a:r>
              <a:rPr lang="fr-FR" sz="1200" baseline="-25000" dirty="0">
                <a:effectLst/>
                <a:highlight>
                  <a:srgbClr val="FFFF00"/>
                </a:highlight>
                <a:latin typeface="+mn-lt"/>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film [848], lettre [480], liste [924], match [1906], maths [3438], médecin [1152], ménage [2326], mère [645], moderne [1239], modèle [958], musique [1139], père [569], poème [3031], poète [2307], professeur, professeure [1150], promenade [&gt;5000], salle [812], science [1114], sœur [1558], vie [132], amusant [4695], ouvert [897], de2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25000" dirty="0">
              <a:latin typeface="+mn-lt"/>
            </a:endParaRPr>
          </a:p>
          <a:p>
            <a:r>
              <a:rPr lang="en-CA" sz="1200" b="0" i="0" u="none" strike="noStrike" kern="1200" baseline="-25000" dirty="0">
                <a:solidFill>
                  <a:schemeClr val="tx1"/>
                </a:solidFill>
                <a:effectLst/>
                <a:latin typeface="+mn-lt"/>
                <a:ea typeface="+mn-ea"/>
                <a:cs typeface="+mn-cs"/>
              </a:rPr>
              <a:t>The frequency rankings for words that occur in this PowerPoint which have been</a:t>
            </a:r>
            <a:r>
              <a:rPr lang="en-CA" sz="1200" b="0" i="1" u="none" strike="noStrike" kern="1200" baseline="-25000" dirty="0">
                <a:solidFill>
                  <a:schemeClr val="tx1"/>
                </a:solidFill>
                <a:effectLst/>
                <a:latin typeface="+mn-lt"/>
                <a:ea typeface="+mn-ea"/>
                <a:cs typeface="+mn-cs"/>
              </a:rPr>
              <a:t> previously</a:t>
            </a:r>
            <a:r>
              <a:rPr lang="en-CA" sz="1200" b="0" i="0" u="none" strike="noStrike" kern="1200" baseline="-250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baseline="-25000" dirty="0">
                <a:solidFill>
                  <a:schemeClr val="tx1"/>
                </a:solidFill>
                <a:effectLst/>
                <a:latin typeface="+mn-lt"/>
                <a:ea typeface="+mn-ea"/>
                <a:cs typeface="+mn-cs"/>
              </a:rPr>
              <a:t>For any </a:t>
            </a:r>
            <a:r>
              <a:rPr lang="en-CA" sz="1200" b="0" i="1" u="none" strike="noStrike" kern="1200" baseline="-25000" dirty="0">
                <a:solidFill>
                  <a:schemeClr val="tx1"/>
                </a:solidFill>
                <a:effectLst/>
                <a:latin typeface="+mn-lt"/>
                <a:ea typeface="+mn-ea"/>
                <a:cs typeface="+mn-cs"/>
              </a:rPr>
              <a:t>other </a:t>
            </a:r>
            <a:r>
              <a:rPr lang="en-CA" sz="1200" b="0" i="0" u="none" strike="noStrike" kern="1200" baseline="-250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endParaRPr lang="en-US" b="1" baseline="-25000" dirty="0"/>
          </a:p>
          <a:p>
            <a:r>
              <a:rPr lang="en-US" b="1" baseline="-25000" dirty="0"/>
              <a:t>Aim:</a:t>
            </a:r>
            <a:r>
              <a:rPr lang="en-US" b="0" baseline="-25000" dirty="0"/>
              <a:t> aural recognition </a:t>
            </a:r>
            <a:r>
              <a:rPr lang="en-GB" b="0" baseline="-25000" dirty="0"/>
              <a:t>of liaison after -t, -s, -on, -x, and connecting this with meaning (choice of nouns).</a:t>
            </a:r>
            <a:endParaRPr kumimoji="0" lang="en-GB" sz="1200" b="0" i="0" u="none" strike="noStrike" kern="1200" cap="none" spc="0" normalizeH="0" baseline="-25000" noProof="0" dirty="0">
              <a:ln>
                <a:noFill/>
              </a:ln>
              <a:solidFill>
                <a:prstClr val="white"/>
              </a:solidFill>
              <a:effectLst/>
              <a:uLnTx/>
              <a:uFillTx/>
              <a:latin typeface="Century Gothic" panose="020F0302020204030204"/>
              <a:ea typeface="+mn-ea"/>
              <a:cs typeface="+mn-cs"/>
            </a:endParaRPr>
          </a:p>
          <a:p>
            <a:endParaRPr lang="en-US" b="1" baseline="-25000" dirty="0"/>
          </a:p>
          <a:p>
            <a:r>
              <a:rPr lang="en-US" b="1" baseline="-25000" dirty="0"/>
              <a:t>Procedure:</a:t>
            </a:r>
          </a:p>
          <a:p>
            <a:pPr marL="0" indent="0">
              <a:buNone/>
            </a:pPr>
            <a:r>
              <a:rPr lang="en-US" b="0" baseline="-25000" dirty="0"/>
              <a:t>1. Teacher recaps the four sounds affected by liaison that students have encountered so far.</a:t>
            </a:r>
          </a:p>
          <a:p>
            <a:pPr marL="0" indent="0">
              <a:buNone/>
            </a:pPr>
            <a:r>
              <a:rPr lang="en-GB" b="0" baseline="-25000" dirty="0"/>
              <a:t>2. Click to hear a sentence with the noun obscured.</a:t>
            </a:r>
            <a:endParaRPr lang="en-US" b="0" i="1" baseline="-25000" dirty="0"/>
          </a:p>
          <a:p>
            <a:pPr marL="0" indent="0">
              <a:buNone/>
            </a:pPr>
            <a:r>
              <a:rPr lang="en-US" b="0" i="0" baseline="-25000" dirty="0"/>
              <a:t>3. Students focus on the sound they hear before the beep and decide whether the think that word is entering into a liaison pattern or not (with lower proficiency classes, the teacher may wish to confirm whether or not this is the case before proceeding.</a:t>
            </a:r>
          </a:p>
          <a:p>
            <a:pPr marL="0" indent="0">
              <a:buNone/>
            </a:pPr>
            <a:r>
              <a:rPr lang="en-US" b="0" i="0" baseline="-25000" dirty="0"/>
              <a:t>4. Students then decide, based on the first letter of each noun, which word must complete the sentence.</a:t>
            </a:r>
            <a:endParaRPr lang="en-US" b="0" baseline="-25000" dirty="0"/>
          </a:p>
          <a:p>
            <a:r>
              <a:rPr lang="en-US" b="0" baseline="-25000" dirty="0"/>
              <a:t>5. Click to hear full sentence, with noun included.  After each answer, teachers elicit (chorally) the English meanings from students.</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a:t>
            </a:r>
            <a:r>
              <a:rPr lang="en-US" b="0" baseline="-25000" dirty="0" err="1"/>
              <a:t>C’es</a:t>
            </a:r>
            <a:r>
              <a:rPr lang="en-US" b="1" baseline="-25000" dirty="0" err="1"/>
              <a:t>t</a:t>
            </a:r>
            <a:r>
              <a:rPr lang="en-US" b="0" baseline="-25000" dirty="0"/>
              <a:t> [</a:t>
            </a:r>
            <a:r>
              <a:rPr lang="en-US" b="0" baseline="-25000" dirty="0" err="1"/>
              <a:t>amusant</a:t>
            </a:r>
            <a:r>
              <a:rPr lang="en-US" b="0" baseline="-25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Nous </a:t>
            </a:r>
            <a:r>
              <a:rPr lang="en-US" b="0" baseline="-25000" dirty="0" err="1"/>
              <a:t>jouons</a:t>
            </a:r>
            <a:r>
              <a:rPr lang="en-US" b="0" baseline="-25000" dirty="0"/>
              <a:t>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 Je parle avec mo</a:t>
            </a:r>
            <a:r>
              <a:rPr lang="en-US" b="1" baseline="-25000" dirty="0"/>
              <a:t>n</a:t>
            </a:r>
            <a:r>
              <a:rPr lang="en-US" b="0" baseline="-25000" dirty="0"/>
              <a:t> [</a:t>
            </a:r>
            <a:r>
              <a:rPr lang="en-US" b="0" baseline="-25000" dirty="0" err="1"/>
              <a:t>ami</a:t>
            </a:r>
            <a:r>
              <a:rPr lang="en-US" b="0" baseline="-25000" dirty="0"/>
              <a:t>].</a:t>
            </a:r>
          </a:p>
          <a:p>
            <a:pPr marL="0" indent="0">
              <a:buNone/>
            </a:pPr>
            <a:r>
              <a:rPr lang="en-US" b="0" baseline="-25000" dirty="0"/>
              <a:t>4. Il y a deu</a:t>
            </a:r>
            <a:r>
              <a:rPr lang="en-US" b="1" baseline="-25000" dirty="0"/>
              <a:t>x</a:t>
            </a:r>
            <a:r>
              <a:rPr lang="en-US" b="0" baseline="-25000" dirty="0"/>
              <a:t> [</a:t>
            </a:r>
            <a:r>
              <a:rPr lang="en-US" b="0" baseline="-25000" dirty="0" err="1"/>
              <a:t>équipes</a:t>
            </a:r>
            <a:r>
              <a:rPr lang="en-US" b="0" baseline="-25000" dirty="0"/>
              <a:t>].</a:t>
            </a:r>
          </a:p>
          <a:p>
            <a:pPr marL="0" indent="0">
              <a:buNone/>
            </a:pPr>
            <a:r>
              <a:rPr lang="en-US" b="0" baseline="-25000" dirty="0"/>
              <a:t>5. Sophie passe du temps avec son [</a:t>
            </a:r>
            <a:r>
              <a:rPr lang="en-GB" sz="1200" b="0" baseline="-25000" dirty="0">
                <a:solidFill>
                  <a:schemeClr val="accent5">
                    <a:lumMod val="50000"/>
                  </a:schemeClr>
                </a:solidFill>
              </a:rPr>
              <a:t>frère]</a:t>
            </a:r>
            <a:r>
              <a:rPr lang="en-US" b="0" baseline="-25000" dirty="0"/>
              <a:t>.</a:t>
            </a:r>
          </a:p>
          <a:p>
            <a:pPr marL="0" indent="0">
              <a:buNone/>
            </a:pPr>
            <a:r>
              <a:rPr lang="en-US" b="0" baseline="-25000" dirty="0"/>
              <a:t>6. Nous </a:t>
            </a:r>
            <a:r>
              <a:rPr lang="en-US" b="0" baseline="-25000" dirty="0" err="1"/>
              <a:t>allons</a:t>
            </a:r>
            <a:r>
              <a:rPr lang="en-US" b="0" baseline="-25000" dirty="0"/>
              <a:t> aux [toilettes].</a:t>
            </a:r>
          </a:p>
          <a:p>
            <a:pPr marL="0" indent="0">
              <a:buNone/>
            </a:pPr>
            <a:r>
              <a:rPr lang="en-US" b="0" baseline="-25000" dirty="0"/>
              <a:t>7. “</a:t>
            </a:r>
            <a:r>
              <a:rPr lang="en-US" b="0" baseline="-25000" dirty="0" err="1"/>
              <a:t>Vou</a:t>
            </a:r>
            <a:r>
              <a:rPr lang="en-US" b="1" baseline="-25000" dirty="0" err="1"/>
              <a:t>s</a:t>
            </a:r>
            <a:r>
              <a:rPr lang="en-US" b="0" baseline="-25000" dirty="0"/>
              <a:t> [</a:t>
            </a:r>
            <a:r>
              <a:rPr lang="en-US" b="0" baseline="-25000" dirty="0" err="1"/>
              <a:t>avez</a:t>
            </a:r>
            <a:r>
              <a:rPr lang="en-US" b="0" baseline="-25000" dirty="0"/>
              <a:t>] cinq minutes” </a:t>
            </a:r>
            <a:r>
              <a:rPr lang="en-US" b="0" baseline="-25000" dirty="0" err="1"/>
              <a:t>dit</a:t>
            </a:r>
            <a:r>
              <a:rPr lang="en-US" b="0" baseline="-25000" dirty="0"/>
              <a:t> la </a:t>
            </a:r>
            <a:r>
              <a:rPr lang="en-US" b="0" baseline="-25000" dirty="0" err="1"/>
              <a:t>professeure</a:t>
            </a:r>
            <a:r>
              <a:rPr lang="en-US" b="0" baseline="-25000" dirty="0"/>
              <a:t>.</a:t>
            </a:r>
          </a:p>
          <a:p>
            <a:pPr marL="0" indent="0">
              <a:buNone/>
            </a:pPr>
            <a:r>
              <a:rPr lang="en-US" b="0" baseline="-25000" dirty="0"/>
              <a:t>8. </a:t>
            </a:r>
            <a:r>
              <a:rPr lang="en-US" b="0" baseline="-25000" dirty="0" err="1"/>
              <a:t>C’est</a:t>
            </a:r>
            <a:r>
              <a:rPr lang="en-US" b="0" baseline="-25000" dirty="0"/>
              <a:t> [la fin de la] pause.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 used (1 is the most frequent word in French): </a:t>
            </a:r>
            <a:br>
              <a:rPr lang="en-GB" baseline="-25000" dirty="0"/>
            </a:br>
            <a:r>
              <a:rPr lang="en-GB" baseline="-25000" dirty="0"/>
              <a:t>pause [2647], liaison [1968], fin [111], toilette [4215]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0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a:p>
            <a:r>
              <a:rPr lang="en-US" b="1" baseline="-25000" dirty="0"/>
              <a:t>Aim: </a:t>
            </a:r>
            <a:r>
              <a:rPr lang="en-US" b="0" baseline="-25000" dirty="0"/>
              <a:t>To revise knowledge of masculine and feminine noun formation through known words and to apply it to unknown words.</a:t>
            </a:r>
          </a:p>
          <a:p>
            <a:endParaRPr lang="en-US" b="1" baseline="-25000" dirty="0"/>
          </a:p>
          <a:p>
            <a:r>
              <a:rPr lang="en-US" b="1" baseline="-25000" dirty="0"/>
              <a:t>Procedure:</a:t>
            </a:r>
          </a:p>
          <a:p>
            <a:r>
              <a:rPr lang="en-US" b="0" baseline="-25000" dirty="0"/>
              <a:t>1. Begin with a recap of known patterns form changing masculine nouns into feminine. These are: 1) article change only, 2)+e, 3) </a:t>
            </a:r>
            <a:r>
              <a:rPr lang="en-US" b="0" baseline="-25000" dirty="0" err="1"/>
              <a:t>eur</a:t>
            </a:r>
            <a:r>
              <a:rPr lang="en-US" b="0" baseline="-25000" dirty="0"/>
              <a:t> -&gt; rice (with the exception of </a:t>
            </a:r>
            <a:r>
              <a:rPr lang="en-US" b="0" i="1" baseline="-25000" dirty="0"/>
              <a:t>chanteur/chanteuse</a:t>
            </a:r>
            <a:r>
              <a:rPr lang="en-US" b="0" i="0" baseline="-25000" dirty="0"/>
              <a:t>).</a:t>
            </a:r>
            <a:endParaRPr lang="en-US" b="0" baseline="-25000" dirty="0"/>
          </a:p>
          <a:p>
            <a:r>
              <a:rPr lang="en-US" b="0" baseline="-25000" dirty="0"/>
              <a:t>2. Students write the masculine form of the feminine versions of job titles shown and vice versa, using their knowledge of masculine and feminine noun patterns to inform their choices.</a:t>
            </a:r>
          </a:p>
          <a:p>
            <a:r>
              <a:rPr lang="en-US" b="0" baseline="-25000" dirty="0"/>
              <a:t>3. Click to reveal the correct answers one by one.</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dessinateur</a:t>
            </a:r>
            <a:r>
              <a:rPr lang="en-GB" b="0" baseline="-25000" dirty="0"/>
              <a:t>, </a:t>
            </a:r>
            <a:r>
              <a:rPr lang="en-GB" b="0" baseline="-25000" dirty="0" err="1"/>
              <a:t>dessinatrice</a:t>
            </a:r>
            <a:r>
              <a:rPr lang="en-GB" b="0" baseline="-25000" dirty="0"/>
              <a:t> [&gt;5000] </a:t>
            </a:r>
            <a:r>
              <a:rPr lang="en-GB" b="0" baseline="-25000" dirty="0" err="1"/>
              <a:t>écrivain</a:t>
            </a:r>
            <a:r>
              <a:rPr lang="en-GB" b="0" baseline="-25000" dirty="0"/>
              <a:t>, </a:t>
            </a:r>
            <a:r>
              <a:rPr lang="en-GB" b="0" baseline="-25000" dirty="0" err="1"/>
              <a:t>écrivaine</a:t>
            </a:r>
            <a:r>
              <a:rPr lang="en-GB" b="0" baseline="-25000" dirty="0"/>
              <a:t> [1738] </a:t>
            </a:r>
            <a:endParaRPr lang="en-GB"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cognates (1 is the most frequent word in French): </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forme</a:t>
            </a:r>
            <a:r>
              <a:rPr lang="en-GB" b="0" baseline="-25000" dirty="0"/>
              <a:t> [369], </a:t>
            </a:r>
            <a:r>
              <a:rPr lang="en-GB" b="0" baseline="-25000" dirty="0" err="1"/>
              <a:t>masculin</a:t>
            </a:r>
            <a:r>
              <a:rPr lang="en-GB" b="0" baseline="-25000" dirty="0"/>
              <a:t> [3741], </a:t>
            </a:r>
            <a:r>
              <a:rPr lang="en-GB" b="0" baseline="-25000" dirty="0" err="1"/>
              <a:t>fèminin</a:t>
            </a:r>
            <a:r>
              <a:rPr lang="en-GB" b="0" baseline="-25000" dirty="0"/>
              <a:t> [2381], </a:t>
            </a:r>
            <a:r>
              <a:rPr lang="en-GB" b="0" baseline="-25000" dirty="0" err="1"/>
              <a:t>sénateur</a:t>
            </a:r>
            <a:r>
              <a:rPr lang="en-GB" b="0" baseline="-25000" dirty="0"/>
              <a:t>, </a:t>
            </a:r>
            <a:r>
              <a:rPr lang="en-GB" b="0" baseline="-25000" dirty="0" err="1"/>
              <a:t>sénatrice</a:t>
            </a:r>
            <a:r>
              <a:rPr lang="en-GB" b="0" baseline="-25000" dirty="0"/>
              <a:t> [684], </a:t>
            </a:r>
            <a:r>
              <a:rPr lang="en-GB" b="0" baseline="-25000" dirty="0" err="1"/>
              <a:t>agriculteur</a:t>
            </a:r>
            <a:r>
              <a:rPr lang="en-GB" b="0" baseline="-25000" dirty="0"/>
              <a:t>, </a:t>
            </a:r>
            <a:r>
              <a:rPr lang="en-GB" b="0" baseline="-25000" dirty="0" err="1"/>
              <a:t>agricultrice</a:t>
            </a:r>
            <a:r>
              <a:rPr lang="en-GB" b="0" baseline="-25000" dirty="0"/>
              <a:t> [2306], </a:t>
            </a:r>
            <a:r>
              <a:rPr lang="en-GB" b="0" baseline="-25000" dirty="0" err="1"/>
              <a:t>traducteur</a:t>
            </a:r>
            <a:r>
              <a:rPr lang="en-GB" b="0" baseline="-25000" dirty="0"/>
              <a:t>, </a:t>
            </a:r>
            <a:r>
              <a:rPr lang="en-GB" b="0" baseline="-25000" dirty="0" err="1"/>
              <a:t>traductrice</a:t>
            </a:r>
            <a:r>
              <a:rPr lang="en-GB" b="0" baseline="-25000" dirty="0"/>
              <a:t> [&gt;5000]</a:t>
            </a:r>
            <a:endParaRPr lang="en-GB"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a:p>
            <a:r>
              <a:rPr lang="en-US" b="1" baseline="-25000" dirty="0"/>
              <a:t>Aim: </a:t>
            </a:r>
            <a:r>
              <a:rPr lang="en-US" b="0" baseline="-25000" dirty="0"/>
              <a:t>To remind students that some job titles remain the same (apart from the article) in the masculine and feminine forms, and to </a:t>
            </a:r>
            <a:r>
              <a:rPr lang="en-US" b="0" baseline="-25000" dirty="0" err="1"/>
              <a:t>practise</a:t>
            </a:r>
            <a:r>
              <a:rPr lang="en-US" b="0" baseline="-25000" dirty="0"/>
              <a:t> these and other revisited vocabulary in a translation exercise.</a:t>
            </a:r>
          </a:p>
          <a:p>
            <a:endParaRPr lang="en-US" b="1" baseline="-25000" dirty="0"/>
          </a:p>
          <a:p>
            <a:r>
              <a:rPr lang="en-US" b="1" baseline="-25000" dirty="0"/>
              <a:t>Procedure:</a:t>
            </a:r>
          </a:p>
          <a:p>
            <a:r>
              <a:rPr lang="en-US" b="0" baseline="-25000" dirty="0"/>
              <a:t>1. Cycle through the information on the top part of the slide using the animation sequence.</a:t>
            </a:r>
          </a:p>
          <a:p>
            <a:r>
              <a:rPr lang="en-US" b="0" baseline="-25000" dirty="0"/>
              <a:t>2. Students translate the sentences 1-4 into English. Click to bring them up one at a time.</a:t>
            </a:r>
          </a:p>
          <a:p>
            <a:r>
              <a:rPr lang="en-US" b="0" baseline="-25000" dirty="0"/>
              <a:t>3. Suggested translations appear on the following slide.</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frequency</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(1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the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most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Year</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7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revisit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lettre [480], liste [924], match [1906], médecin [1152], ménage [2326], mère [645], moderne [1239], modèle [958], musique [1139], père [569], poème [3031], poète [2307], professeur, professeure [1150], promenade [&gt;5000], salle [812], sœur [1558], vie [132], amusant [4695], ouvert [897], de2 [2]</a:t>
            </a:r>
            <a:endParaRPr lang="en-GB"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25000" dirty="0"/>
              <a:t>Suggested answers for the translation exercise.</a:t>
            </a:r>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0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a:solidFill>
                  <a:srgbClr val="FF0000"/>
                </a:solidFill>
              </a:rPr>
              <a:t>ménage,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a:solidFill>
                  <a:srgbClr val="FF0000"/>
                </a:solidFill>
              </a:rPr>
              <a:t>ménage, </a:t>
            </a:r>
            <a:r>
              <a:rPr lang="en-GB" b="1" i="0" u="sng" dirty="0" err="1">
                <a:solidFill>
                  <a:srgbClr val="E6851E"/>
                </a:solidFill>
                <a:effectLst/>
                <a:latin typeface="Segoe UI" panose="020B0502040204020203" pitchFamily="34" charset="0"/>
              </a:rPr>
              <a:t>poème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r>
              <a:rPr lang="en-GB" b="1" i="0" u="sng" dirty="0">
                <a:solidFill>
                  <a:srgbClr val="E6851E"/>
                </a:solidFill>
                <a:effectLst/>
                <a:latin typeface="Segoe UI" panose="020B0502040204020203" pitchFamily="34" charset="0"/>
              </a:rPr>
              <a:t>, promenade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poème</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poète</a:t>
            </a:r>
            <a:r>
              <a:rPr lang="en-GB" b="1" i="0" u="sng" dirty="0">
                <a:solidFill>
                  <a:srgbClr val="E6851E"/>
                </a:solidFill>
                <a:effectLst/>
                <a:latin typeface="Segoe UI" panose="020B0502040204020203" pitchFamily="34" charset="0"/>
              </a:rPr>
              <a:t>, </a:t>
            </a: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baseline="-25000" dirty="0">
                <a:latin typeface="+mn-lt"/>
              </a:rPr>
              <a:t>Native teacher feedback provided by Sarah </a:t>
            </a:r>
            <a:r>
              <a:rPr lang="en-GB" sz="1200" b="0" baseline="-25000" dirty="0" err="1">
                <a:latin typeface="+mn-lt"/>
              </a:rPr>
              <a:t>Brichory</a:t>
            </a:r>
            <a:r>
              <a:rPr lang="en-GB" sz="1200" b="0" baseline="-25000" dirty="0">
                <a:latin typeface="+mn-lt"/>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baseline="-25000" dirty="0">
                <a:latin typeface="+mn-lt"/>
              </a:rPr>
              <a:t>With thanks to Rachel Hawkes for her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baseline="-2500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baseline="-25000" dirty="0"/>
              <a:t>Learning outcomes (lesson 2):</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Revision of vocabulary and grammar from terms 1.1, 1.2 and 2.1 for assessment (with a selection of revisited Y7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Grammar features: </a:t>
            </a:r>
            <a:r>
              <a:rPr lang="en-GB" b="0" i="1" baseline="-25000" dirty="0" err="1"/>
              <a:t>est-ce</a:t>
            </a:r>
            <a:r>
              <a:rPr lang="en-GB" b="0" i="1" baseline="-25000" dirty="0"/>
              <a:t> que</a:t>
            </a:r>
            <a:r>
              <a:rPr lang="en-GB" b="0" baseline="-25000" dirty="0"/>
              <a:t>, negation in the perfect tense, partitive article with parts and quantities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25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mn-lt"/>
                <a:ea typeface="Calibri" panose="020F0502020204030204" pitchFamily="34" charset="0"/>
                <a:cs typeface="Times New Roman" panose="02020603050405020304" pitchFamily="18" charset="0"/>
              </a:rPr>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mn-lt"/>
                <a:ea typeface="Calibri" panose="020F0502020204030204" pitchFamily="34" charset="0"/>
                <a:cs typeface="Times New Roman" panose="02020603050405020304" pitchFamily="18" charset="0"/>
              </a:rPr>
              <a:t>Year 7 revisit: </a:t>
            </a:r>
            <a:r>
              <a:rPr lang="fr-FR" sz="1200" baseline="-25000" dirty="0">
                <a:effectLst/>
                <a:highlight>
                  <a:srgbClr val="FFFF00"/>
                </a:highlight>
                <a:latin typeface="+mn-lt"/>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film [848], lettre [480], liste [924], match [1906], maths [3438], médecin [1152], ménage [2326], mère [645], moderne [1239], modèle [958], musique [1139], père [569], poème [3031], poète [2307], professeur, professeure [1150], promenade [&gt;5000], salle [812], science [1114], sœur [1558], vie [132], amusant [4695], ouvert [897], de2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25000" dirty="0">
              <a:latin typeface="+mn-lt"/>
            </a:endParaRPr>
          </a:p>
          <a:p>
            <a:r>
              <a:rPr lang="en-CA" sz="1200" b="0" i="0" u="none" strike="noStrike" kern="1200" baseline="-25000" dirty="0">
                <a:solidFill>
                  <a:schemeClr val="tx1"/>
                </a:solidFill>
                <a:effectLst/>
                <a:latin typeface="+mn-lt"/>
                <a:ea typeface="+mn-ea"/>
                <a:cs typeface="+mn-cs"/>
              </a:rPr>
              <a:t>The frequency rankings for words that occur in this PowerPoint which have been</a:t>
            </a:r>
            <a:r>
              <a:rPr lang="en-CA" sz="1200" b="0" i="1" u="none" strike="noStrike" kern="1200" baseline="-25000" dirty="0">
                <a:solidFill>
                  <a:schemeClr val="tx1"/>
                </a:solidFill>
                <a:effectLst/>
                <a:latin typeface="+mn-lt"/>
                <a:ea typeface="+mn-ea"/>
                <a:cs typeface="+mn-cs"/>
              </a:rPr>
              <a:t> previously</a:t>
            </a:r>
            <a:r>
              <a:rPr lang="en-CA" sz="1200" b="0" i="0" u="none" strike="noStrike" kern="1200" baseline="-250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baseline="-25000" dirty="0">
                <a:solidFill>
                  <a:schemeClr val="tx1"/>
                </a:solidFill>
                <a:effectLst/>
                <a:latin typeface="+mn-lt"/>
                <a:ea typeface="+mn-ea"/>
                <a:cs typeface="+mn-cs"/>
              </a:rPr>
              <a:t>For any </a:t>
            </a:r>
            <a:r>
              <a:rPr lang="en-CA" sz="1200" b="0" i="1" u="none" strike="noStrike" kern="1200" baseline="-25000" dirty="0">
                <a:solidFill>
                  <a:schemeClr val="tx1"/>
                </a:solidFill>
                <a:effectLst/>
                <a:latin typeface="+mn-lt"/>
                <a:ea typeface="+mn-ea"/>
                <a:cs typeface="+mn-cs"/>
              </a:rPr>
              <a:t>other </a:t>
            </a:r>
            <a:r>
              <a:rPr lang="en-CA" sz="1200" b="0" i="0" u="none" strike="noStrike" kern="1200" baseline="-250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1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latin typeface="+mn-lt"/>
              </a:rPr>
              <a:t>Timing: 3 minutes</a:t>
            </a:r>
          </a:p>
          <a:p>
            <a:endParaRPr lang="en-US" b="1" baseline="-25000" dirty="0">
              <a:latin typeface="+mn-lt"/>
            </a:endParaRPr>
          </a:p>
          <a:p>
            <a:r>
              <a:rPr lang="en-US" b="1" baseline="-25000" dirty="0">
                <a:latin typeface="+mn-lt"/>
              </a:rPr>
              <a:t>Aim: </a:t>
            </a:r>
            <a:r>
              <a:rPr lang="en-US" b="0" baseline="-25000" dirty="0">
                <a:latin typeface="+mn-lt"/>
              </a:rPr>
              <a:t>Recapping the concept of uncountable nouns, and the use of the partitive article with these.</a:t>
            </a:r>
          </a:p>
          <a:p>
            <a:endParaRPr lang="en-US" b="0" baseline="-25000" dirty="0">
              <a:latin typeface="+mn-lt"/>
            </a:endParaRPr>
          </a:p>
          <a:p>
            <a:r>
              <a:rPr lang="en-US" b="1" baseline="-25000" dirty="0"/>
              <a:t>Procedure:</a:t>
            </a:r>
          </a:p>
          <a:p>
            <a:pPr marL="0" indent="0">
              <a:buNone/>
            </a:pPr>
            <a:r>
              <a:rPr lang="en-US" b="0" baseline="-25000" dirty="0"/>
              <a:t>1. Cycle through the information on the slide using the animation sequence.</a:t>
            </a:r>
          </a:p>
          <a:p>
            <a:pPr marL="0" indent="0">
              <a:buNone/>
            </a:pPr>
            <a:r>
              <a:rPr lang="en-US" b="0" baseline="-25000" dirty="0"/>
              <a:t>2. Elicit the French translation for each English phrase in italics (click to reveal French, then move on to next phrase)</a:t>
            </a:r>
          </a:p>
          <a:p>
            <a:endParaRPr lang="en-US" b="0" baseline="-25000" dirty="0">
              <a:latin typeface="+mn-lt"/>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2520592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2 minutes (for 4 slides)</a:t>
            </a:r>
          </a:p>
          <a:p>
            <a:endParaRPr lang="en-US" b="1" baseline="-25000" dirty="0"/>
          </a:p>
          <a:p>
            <a:r>
              <a:rPr lang="en-US" b="1" baseline="-25000" dirty="0"/>
              <a:t>Aim: </a:t>
            </a:r>
            <a:r>
              <a:rPr lang="en-US" b="0" baseline="-25000" dirty="0"/>
              <a:t>Written recognition of partitive and indefinite articles and connecting these with meaning (parts and wholes).</a:t>
            </a:r>
          </a:p>
          <a:p>
            <a:endParaRPr lang="en-US" b="1" baseline="-25000" dirty="0"/>
          </a:p>
          <a:p>
            <a:r>
              <a:rPr lang="en-US" b="1" baseline="-25000" dirty="0"/>
              <a:t>Procedure:</a:t>
            </a:r>
          </a:p>
          <a:p>
            <a:r>
              <a:rPr lang="en-US" b="0" baseline="-25000" dirty="0"/>
              <a:t>1. Students read the sentences and decide which picture – a whole item, or part(s) of it – completes the sentence, using their knowledge of articles to help them.</a:t>
            </a:r>
          </a:p>
          <a:p>
            <a:r>
              <a:rPr lang="en-US" b="0" baseline="-25000" dirty="0"/>
              <a:t>2. Click to reveal the correct answer.</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used (1 is the most frequent word in French): </a:t>
            </a:r>
            <a:br>
              <a:rPr lang="en-GB" baseline="-25000" dirty="0"/>
            </a:br>
            <a:r>
              <a:rPr lang="en-GB" baseline="-25000" dirty="0" err="1"/>
              <a:t>pomme</a:t>
            </a:r>
            <a:r>
              <a:rPr lang="en-GB" baseline="-25000" dirty="0"/>
              <a:t> [2847]</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18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br>
              <a:rPr lang="en-GB" baseline="-25000" dirty="0"/>
            </a:br>
            <a:r>
              <a:rPr lang="en-GB" baseline="-25000" dirty="0"/>
              <a:t>pizza [&gt;5000]</a:t>
            </a:r>
            <a:endParaRPr lang="en-GB" sz="1200" b="0" i="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4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br>
              <a:rPr lang="en-GB" baseline="-25000" dirty="0"/>
            </a:br>
            <a:r>
              <a:rPr lang="en-GB" baseline="-25000" dirty="0" err="1"/>
              <a:t>concombre</a:t>
            </a:r>
            <a:r>
              <a:rPr lang="en-GB" baseline="-250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6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a:t>As for previous slide.</a:t>
            </a:r>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0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10 minutes </a:t>
            </a:r>
            <a:r>
              <a:rPr lang="en-US" b="0" baseline="-25000" dirty="0"/>
              <a:t>for three slides</a:t>
            </a:r>
            <a:endParaRPr lang="en-US" b="1" baseline="-25000" dirty="0"/>
          </a:p>
          <a:p>
            <a:endParaRPr lang="en-US" b="1" baseline="-25000" dirty="0"/>
          </a:p>
          <a:p>
            <a:r>
              <a:rPr lang="en-US" b="1" baseline="-25000" dirty="0"/>
              <a:t>Aim:</a:t>
            </a:r>
            <a:r>
              <a:rPr lang="en-US" b="1" baseline="0" dirty="0"/>
              <a:t> </a:t>
            </a:r>
            <a:r>
              <a:rPr lang="en-US" b="0" baseline="-25000" dirty="0"/>
              <a:t>Transcription of previously-encountered SSCs.</a:t>
            </a:r>
          </a:p>
          <a:p>
            <a:endParaRPr lang="en-US" b="1" baseline="-25000" dirty="0"/>
          </a:p>
          <a:p>
            <a:r>
              <a:rPr lang="en-US" b="1" baseline="-25000" dirty="0"/>
              <a:t>Procedure:</a:t>
            </a:r>
          </a:p>
          <a:p>
            <a:r>
              <a:rPr lang="en-US" b="0" baseline="-25000" dirty="0"/>
              <a:t>1. Click on the numbered buttons to play the audio.</a:t>
            </a:r>
          </a:p>
          <a:p>
            <a:r>
              <a:rPr lang="en-US" b="0" baseline="-25000" dirty="0"/>
              <a:t>2. Students listen and write the missing SSC in each case. The number of letters in the target SSC is indicated, helping to limit possible answers.</a:t>
            </a:r>
          </a:p>
          <a:p>
            <a:r>
              <a:rPr lang="en-US" b="0" baseline="-25000" dirty="0"/>
              <a:t>3. Click to reveal the answers one by one. Praise should be given for correctly transcribing the SSCs that appear on clicks or any of the alternative answers appearing in bold in the transcript below. Teachers should take the opportunity to recap the SSCs that look different, but sound identical.</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a:t>
            </a:r>
            <a:r>
              <a:rPr lang="en-GB" sz="1200" baseline="-25000" dirty="0">
                <a:solidFill>
                  <a:schemeClr val="accent5">
                    <a:lumMod val="50000"/>
                  </a:schemeClr>
                </a:solidFill>
              </a:rPr>
              <a:t> « </a:t>
            </a:r>
            <a:r>
              <a:rPr lang="en-GB" sz="1200" baseline="-25000" dirty="0" err="1">
                <a:solidFill>
                  <a:schemeClr val="accent5">
                    <a:lumMod val="50000"/>
                  </a:schemeClr>
                </a:solidFill>
              </a:rPr>
              <a:t>J’ai</a:t>
            </a:r>
            <a:r>
              <a:rPr lang="en-GB" sz="1200" baseline="-25000" dirty="0">
                <a:solidFill>
                  <a:schemeClr val="accent5">
                    <a:lumMod val="50000"/>
                  </a:schemeClr>
                </a:solidFill>
              </a:rPr>
              <a:t> </a:t>
            </a:r>
            <a:r>
              <a:rPr lang="en-GB" sz="1200" baseline="-25000" dirty="0" err="1">
                <a:solidFill>
                  <a:schemeClr val="accent5">
                    <a:lumMod val="50000"/>
                  </a:schemeClr>
                </a:solidFill>
              </a:rPr>
              <a:t>f</a:t>
            </a:r>
            <a:r>
              <a:rPr lang="en-GB" sz="1200" b="1" baseline="-25000" dirty="0" err="1">
                <a:solidFill>
                  <a:schemeClr val="accent5">
                    <a:lumMod val="50000"/>
                  </a:schemeClr>
                </a:solidFill>
              </a:rPr>
              <a:t>aim</a:t>
            </a:r>
            <a:r>
              <a:rPr lang="en-GB" sz="1200" baseline="-25000" dirty="0">
                <a:solidFill>
                  <a:schemeClr val="accent5">
                    <a:lumMod val="50000"/>
                  </a:schemeClr>
                </a:solidFill>
              </a:rPr>
              <a:t> ! » </a:t>
            </a:r>
            <a:r>
              <a:rPr lang="en-GB" sz="1200" baseline="-25000" dirty="0" err="1">
                <a:solidFill>
                  <a:schemeClr val="accent5">
                    <a:lumMod val="50000"/>
                  </a:schemeClr>
                </a:solidFill>
              </a:rPr>
              <a:t>dit</a:t>
            </a:r>
            <a:r>
              <a:rPr lang="en-GB" sz="1200" baseline="-25000" dirty="0">
                <a:solidFill>
                  <a:schemeClr val="accent5">
                    <a:lumMod val="50000"/>
                  </a:schemeClr>
                </a:solidFill>
              </a:rPr>
              <a:t> </a:t>
            </a:r>
            <a:r>
              <a:rPr lang="en-US" sz="1200" baseline="-25000" dirty="0" err="1">
                <a:solidFill>
                  <a:srgbClr val="4472C4">
                    <a:lumMod val="50000"/>
                  </a:srgbClr>
                </a:solidFill>
              </a:rPr>
              <a:t>Léa</a:t>
            </a:r>
            <a:r>
              <a:rPr lang="en-US" sz="1200" baseline="-25000" dirty="0">
                <a:solidFill>
                  <a:srgbClr val="4472C4">
                    <a:lumMod val="50000"/>
                  </a:srgbClr>
                </a:solidFill>
              </a:rPr>
              <a:t>. Elle fait la cuisine.</a:t>
            </a:r>
            <a:r>
              <a:rPr lang="en-GB" sz="1200" baseline="-25000" dirty="0">
                <a:solidFill>
                  <a:schemeClr val="accent5">
                    <a:lumMod val="50000"/>
                  </a:schemeClr>
                </a:solidFill>
              </a:rPr>
              <a:t> [also accept: </a:t>
            </a:r>
            <a:r>
              <a:rPr lang="en-GB" sz="1200" b="1" baseline="-25000" dirty="0">
                <a:solidFill>
                  <a:schemeClr val="accent5">
                    <a:lumMod val="50000"/>
                  </a:schemeClr>
                </a:solidFill>
              </a:rPr>
              <a:t>ain</a:t>
            </a:r>
            <a:r>
              <a:rPr lang="en-GB" sz="1200" b="0" baseline="-25000" dirty="0">
                <a:solidFill>
                  <a:schemeClr val="accent5">
                    <a:lumMod val="50000"/>
                  </a:schemeClr>
                </a:solidFill>
              </a:rPr>
              <a:t>]</a:t>
            </a:r>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a:t>
            </a:r>
            <a:r>
              <a:rPr lang="en-GB" sz="1200" baseline="-25000" dirty="0">
                <a:solidFill>
                  <a:schemeClr val="accent5">
                    <a:lumMod val="50000"/>
                  </a:schemeClr>
                </a:solidFill>
              </a:rPr>
              <a:t> « Bien manger, </a:t>
            </a:r>
            <a:r>
              <a:rPr lang="en-GB" sz="1200" baseline="-25000" dirty="0" err="1">
                <a:solidFill>
                  <a:schemeClr val="accent5">
                    <a:lumMod val="50000"/>
                  </a:schemeClr>
                </a:solidFill>
              </a:rPr>
              <a:t>c’est</a:t>
            </a:r>
            <a:r>
              <a:rPr lang="en-GB" sz="1200" baseline="-25000" dirty="0">
                <a:solidFill>
                  <a:schemeClr val="accent5">
                    <a:lumMod val="50000"/>
                  </a:schemeClr>
                </a:solidFill>
              </a:rPr>
              <a:t> </a:t>
            </a:r>
            <a:r>
              <a:rPr lang="en-GB" sz="1200" b="1" baseline="-25000" dirty="0">
                <a:solidFill>
                  <a:schemeClr val="accent5">
                    <a:lumMod val="50000"/>
                  </a:schemeClr>
                </a:solidFill>
              </a:rPr>
              <a:t>im</a:t>
            </a:r>
            <a:r>
              <a:rPr lang="en-GB" sz="1200" baseline="-25000" dirty="0">
                <a:solidFill>
                  <a:schemeClr val="accent5">
                    <a:lumMod val="50000"/>
                  </a:schemeClr>
                </a:solidFill>
              </a:rPr>
              <a:t>portant  ! » </a:t>
            </a:r>
            <a:r>
              <a:rPr lang="en-GB" sz="1200" baseline="-25000" dirty="0" err="1">
                <a:solidFill>
                  <a:schemeClr val="accent5">
                    <a:lumMod val="50000"/>
                  </a:schemeClr>
                </a:solidFill>
              </a:rPr>
              <a:t>répond</a:t>
            </a:r>
            <a:r>
              <a:rPr lang="en-GB" sz="1200" baseline="-25000" dirty="0">
                <a:solidFill>
                  <a:schemeClr val="accent5">
                    <a:lumMod val="50000"/>
                  </a:schemeClr>
                </a:solidFill>
              </a:rPr>
              <a:t> son </a:t>
            </a:r>
            <a:r>
              <a:rPr lang="en-GB" sz="1200" baseline="-25000" dirty="0" err="1">
                <a:solidFill>
                  <a:schemeClr val="accent5">
                    <a:lumMod val="50000"/>
                  </a:schemeClr>
                </a:solidFill>
              </a:rPr>
              <a:t>père</a:t>
            </a:r>
            <a:r>
              <a:rPr lang="en-GB" sz="1200" baseline="-25000" dirty="0">
                <a:solidFill>
                  <a:schemeClr val="accent5">
                    <a:lumMod val="50000"/>
                  </a:schemeClr>
                </a:solidFill>
              </a:rPr>
              <a:t>. [also accept:</a:t>
            </a:r>
            <a:r>
              <a:rPr lang="en-GB" sz="1200" b="1" baseline="-25000" dirty="0">
                <a:solidFill>
                  <a:schemeClr val="accent5">
                    <a:lumMod val="50000"/>
                  </a:schemeClr>
                </a:solidFill>
              </a:rPr>
              <a:t> in</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a:t>
            </a:r>
            <a:r>
              <a:rPr lang="en-GB" sz="1200" baseline="-25000" dirty="0">
                <a:solidFill>
                  <a:schemeClr val="accent5">
                    <a:lumMod val="50000"/>
                  </a:schemeClr>
                </a:solidFill>
              </a:rPr>
              <a:t> des </a:t>
            </a:r>
            <a:r>
              <a:rPr lang="en-GB" sz="1200" b="1" baseline="-25000" dirty="0">
                <a:solidFill>
                  <a:schemeClr val="accent5">
                    <a:lumMod val="50000"/>
                  </a:schemeClr>
                </a:solidFill>
              </a:rPr>
              <a:t>h</a:t>
            </a:r>
            <a:r>
              <a:rPr lang="en-GB" sz="1200" baseline="-25000" dirty="0">
                <a:solidFill>
                  <a:schemeClr val="accent5">
                    <a:lumMod val="50000"/>
                  </a:schemeClr>
                </a:solidFill>
              </a:rPr>
              <a:t>aricots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4.</a:t>
            </a:r>
            <a:r>
              <a:rPr lang="en-GB" sz="1200" baseline="-25000" dirty="0">
                <a:solidFill>
                  <a:schemeClr val="accent5">
                    <a:lumMod val="50000"/>
                  </a:schemeClr>
                </a:solidFill>
              </a:rPr>
              <a:t> du j</a:t>
            </a:r>
            <a:r>
              <a:rPr lang="en-GB" sz="1200" b="1" baseline="-25000" dirty="0">
                <a:solidFill>
                  <a:schemeClr val="accent5">
                    <a:lumMod val="50000"/>
                  </a:schemeClr>
                </a:solidFill>
              </a:rPr>
              <a:t>am</a:t>
            </a:r>
            <a:r>
              <a:rPr lang="en-GB" sz="1200" baseline="-25000" dirty="0">
                <a:solidFill>
                  <a:schemeClr val="accent5">
                    <a:lumMod val="50000"/>
                  </a:schemeClr>
                </a:solidFill>
              </a:rPr>
              <a:t>bon [also accept: </a:t>
            </a:r>
            <a:r>
              <a:rPr lang="en-GB" sz="1200" b="1" baseline="-25000" dirty="0" err="1">
                <a:solidFill>
                  <a:schemeClr val="accent5">
                    <a:lumMod val="50000"/>
                  </a:schemeClr>
                </a:solidFill>
              </a:rPr>
              <a:t>em</a:t>
            </a:r>
            <a:r>
              <a:rPr lang="en-GB" sz="1200" b="1" baseline="-25000" dirty="0">
                <a:solidFill>
                  <a:schemeClr val="accent5">
                    <a:lumMod val="50000"/>
                  </a:schemeClr>
                </a:solidFill>
              </a:rPr>
              <a:t>, an, </a:t>
            </a:r>
            <a:r>
              <a:rPr lang="en-GB" sz="1200" b="1" baseline="-25000" dirty="0" err="1">
                <a:solidFill>
                  <a:schemeClr val="accent5">
                    <a:lumMod val="50000"/>
                  </a:schemeClr>
                </a:solidFill>
              </a:rPr>
              <a:t>en</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5.</a:t>
            </a:r>
            <a:r>
              <a:rPr lang="en-GB" sz="1200" baseline="-25000" dirty="0">
                <a:solidFill>
                  <a:schemeClr val="accent5">
                    <a:lumMod val="50000"/>
                  </a:schemeClr>
                </a:solidFill>
              </a:rPr>
              <a:t> du </a:t>
            </a:r>
            <a:r>
              <a:rPr lang="en-GB" sz="1200" baseline="-25000" dirty="0" err="1">
                <a:solidFill>
                  <a:schemeClr val="accent5">
                    <a:lumMod val="50000"/>
                  </a:schemeClr>
                </a:solidFill>
              </a:rPr>
              <a:t>conc</a:t>
            </a:r>
            <a:r>
              <a:rPr lang="en-GB" sz="1200" b="1" baseline="-25000" dirty="0" err="1">
                <a:solidFill>
                  <a:schemeClr val="accent5">
                    <a:lumMod val="50000"/>
                  </a:schemeClr>
                </a:solidFill>
              </a:rPr>
              <a:t>om</a:t>
            </a:r>
            <a:r>
              <a:rPr lang="en-GB" sz="1200" baseline="-25000" dirty="0" err="1">
                <a:solidFill>
                  <a:schemeClr val="accent5">
                    <a:lumMod val="50000"/>
                  </a:schemeClr>
                </a:solidFill>
              </a:rPr>
              <a:t>bre</a:t>
            </a:r>
            <a:r>
              <a:rPr lang="en-GB" sz="1200" baseline="-25000" dirty="0">
                <a:solidFill>
                  <a:schemeClr val="accent5">
                    <a:lumMod val="50000"/>
                  </a:schemeClr>
                </a:solidFill>
              </a:rPr>
              <a:t> [also accept: </a:t>
            </a:r>
            <a:r>
              <a:rPr lang="en-GB" sz="1200" b="1" baseline="-25000" dirty="0">
                <a:solidFill>
                  <a:schemeClr val="accent5">
                    <a:lumMod val="50000"/>
                  </a:schemeClr>
                </a:solidFill>
              </a:rPr>
              <a:t>on</a:t>
            </a:r>
            <a:r>
              <a:rPr lang="en-GB" sz="1200" b="0" baseline="-25000" dirty="0">
                <a:solidFill>
                  <a:schemeClr val="accent5">
                    <a:lumMod val="50000"/>
                  </a:schemeClr>
                </a:solidFill>
              </a:rPr>
              <a:t>]</a:t>
            </a:r>
            <a:endParaRPr lang="en-US" b="0" baseline="-25000" dirty="0"/>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faim</a:t>
            </a:r>
            <a:r>
              <a:rPr lang="en-GB" b="0" baseline="-25000" dirty="0"/>
              <a:t> [1986], petit-déjeuner [&gt;5000], haricot [&gt;5000] jambon [&gt;5000]</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important [215], </a:t>
            </a:r>
            <a:r>
              <a:rPr lang="en-GB" b="0" baseline="-25000" dirty="0" err="1"/>
              <a:t>concombre</a:t>
            </a:r>
            <a:r>
              <a:rPr lang="en-GB" b="0" baseline="-25000" dirty="0"/>
              <a:t> [&gt;5000]</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3 minutes</a:t>
            </a:r>
          </a:p>
          <a:p>
            <a:endParaRPr lang="en-US" b="1" baseline="-25000" dirty="0"/>
          </a:p>
          <a:p>
            <a:r>
              <a:rPr lang="en-US" b="1" baseline="-25000" dirty="0"/>
              <a:t>Aim: </a:t>
            </a:r>
            <a:r>
              <a:rPr lang="en-US" b="0" baseline="-25000" dirty="0"/>
              <a:t>Recapping differences in article use between English and French.</a:t>
            </a:r>
          </a:p>
          <a:p>
            <a:endParaRPr lang="en-US" b="0" baseline="-25000" dirty="0"/>
          </a:p>
          <a:p>
            <a:r>
              <a:rPr lang="en-US" b="1" baseline="-25000" dirty="0"/>
              <a:t>Procedure:</a:t>
            </a:r>
          </a:p>
          <a:p>
            <a:r>
              <a:rPr lang="en-US" b="0" baseline="-25000" dirty="0"/>
              <a:t>1. Cycle through the information on the top part of the slide using the animation sequence.</a:t>
            </a:r>
          </a:p>
          <a:p>
            <a:endParaRPr lang="en-US" b="0" baseline="-25000" dirty="0"/>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79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25000" dirty="0"/>
              <a:t>Note: teachers may want to omit this activity for higher proficiency learners and do slide 23 instead.</a:t>
            </a:r>
          </a:p>
          <a:p>
            <a:endParaRPr lang="en-US" b="1" baseline="-25000" dirty="0"/>
          </a:p>
          <a:p>
            <a:r>
              <a:rPr lang="en-US" b="1" baseline="-25000" dirty="0"/>
              <a:t>Timing: 4 minutes</a:t>
            </a:r>
          </a:p>
          <a:p>
            <a:endParaRPr lang="en-US" b="1" baseline="-25000" dirty="0"/>
          </a:p>
          <a:p>
            <a:r>
              <a:rPr lang="en-US" b="1" baseline="-25000" dirty="0"/>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Gap-fill in which students recall in which situations the article changes to ‘de’. </a:t>
            </a:r>
          </a:p>
          <a:p>
            <a:endParaRPr lang="en-US" b="1" baseline="-25000" dirty="0"/>
          </a:p>
          <a:p>
            <a:r>
              <a:rPr lang="en-US" b="1" baseline="-25000" dirty="0"/>
              <a:t>Procedure:</a:t>
            </a:r>
          </a:p>
          <a:p>
            <a:r>
              <a:rPr lang="en-US" b="0" baseline="-25000" dirty="0"/>
              <a:t>1. Students fill in the correct form of the article – partitive or ‘de’ – for each gap, based on the presence or absence of a specified quantity or negative structure.</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a:t>litre [3972] </a:t>
            </a:r>
            <a:r>
              <a:rPr lang="en-GB" baseline="-25000" dirty="0" err="1"/>
              <a:t>limonade</a:t>
            </a:r>
            <a:r>
              <a:rPr lang="en-GB" baseline="-25000" dirty="0"/>
              <a:t> [&gt;5000] jus [&gt;5000] orange [3912] </a:t>
            </a:r>
            <a:r>
              <a:rPr lang="en-GB" baseline="-25000" dirty="0" err="1"/>
              <a:t>bouteille</a:t>
            </a:r>
            <a:r>
              <a:rPr lang="en-GB" baseline="-25000" dirty="0"/>
              <a:t> [2979] </a:t>
            </a:r>
            <a:endParaRPr lang="en-GB" sz="1200" b="0" i="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endParaRPr lang="en-GB" sz="1200" b="0" i="0" u="none" strike="noStrike" kern="1200" cap="none" baseline="-25000" dirty="0">
              <a:solidFill>
                <a:schemeClr val="tx1"/>
              </a:solidFill>
              <a:effectLst/>
              <a:latin typeface="+mn-lt"/>
              <a:ea typeface="Calibri"/>
              <a:cs typeface="Calibri"/>
              <a:sym typeface="Calibri"/>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18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25000" dirty="0"/>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Gap-fill in which students have to recall in which situations the article changes to ‘de’, </a:t>
            </a:r>
            <a:r>
              <a:rPr lang="en-US" b="0" baseline="-25000" dirty="0"/>
              <a:t>based on the presence or absence of a specified quantity or </a:t>
            </a:r>
            <a:r>
              <a:rPr lang="en-GB" b="0" baseline="-25000" dirty="0"/>
              <a:t>negative structure.</a:t>
            </a: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endParaRPr lang="en-US" b="1" baseline="-25000" dirty="0"/>
          </a:p>
          <a:p>
            <a:r>
              <a:rPr lang="en-US" b="1" baseline="-25000" dirty="0"/>
              <a:t>Procedure:</a:t>
            </a:r>
          </a:p>
          <a:p>
            <a:r>
              <a:rPr lang="en-US" b="0" baseline="-25000" dirty="0"/>
              <a:t>1. Students fill in the correct form of the article – partitive or ‘de’ – for each gap.</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aseline="-25000" dirty="0" err="1"/>
              <a:t>riz</a:t>
            </a:r>
            <a:r>
              <a:rPr lang="en-GB" baseline="-25000" dirty="0"/>
              <a:t> [&gt;5000], </a:t>
            </a:r>
            <a:r>
              <a:rPr lang="en-GB" baseline="-25000" dirty="0" err="1"/>
              <a:t>légume</a:t>
            </a:r>
            <a:r>
              <a:rPr lang="en-GB" baseline="-25000" dirty="0"/>
              <a:t> [3117], chips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err="1"/>
              <a:t>tomate</a:t>
            </a:r>
            <a:r>
              <a:rPr lang="en-GB" baseline="-25000" dirty="0"/>
              <a:t> [&gt;5000], </a:t>
            </a:r>
            <a:r>
              <a:rPr lang="en-GB" baseline="-25000" dirty="0" err="1"/>
              <a:t>salade</a:t>
            </a:r>
            <a:r>
              <a:rPr lang="en-GB" baseline="-25000" dirty="0"/>
              <a:t> [&gt;5000], </a:t>
            </a:r>
            <a:r>
              <a:rPr lang="en-GB" baseline="-25000" dirty="0" err="1"/>
              <a:t>paquet</a:t>
            </a:r>
            <a:r>
              <a:rPr lang="en-GB" baseline="-25000" dirty="0"/>
              <a:t> [2413]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25000"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22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Note: teachers may want to omit this activity for less proficient learners.</a:t>
            </a:r>
          </a:p>
          <a:p>
            <a:br>
              <a:rPr lang="en-US" b="1" baseline="-25000" dirty="0"/>
            </a:br>
            <a:r>
              <a:rPr lang="en-US" b="1" baseline="-25000" dirty="0"/>
              <a:t>Timing: 10 minutes</a:t>
            </a:r>
          </a:p>
          <a:p>
            <a:endParaRPr lang="en-US" b="1" baseline="-25000" dirty="0"/>
          </a:p>
          <a:p>
            <a:r>
              <a:rPr lang="en-US" b="1" baseline="-25000" dirty="0"/>
              <a:t>Aim: </a:t>
            </a:r>
            <a:r>
              <a:rPr lang="en-US" b="0" baseline="-25000" dirty="0"/>
              <a:t>Selection of the correct form of the definite/partitive article, or ‘de’ alone.</a:t>
            </a:r>
            <a:br>
              <a:rPr lang="en-US" b="0" baseline="-25000" dirty="0"/>
            </a:br>
            <a:r>
              <a:rPr lang="en-US" b="1" baseline="-25000" dirty="0"/>
              <a:t>NB: if the articles are removed from the slide and students need to write these from memory, this activity becomes written production + comprehension.</a:t>
            </a:r>
            <a:endParaRPr lang="en-US" b="0" baseline="-25000" dirty="0"/>
          </a:p>
          <a:p>
            <a:endParaRPr lang="en-US" b="1" baseline="-25000" dirty="0"/>
          </a:p>
          <a:p>
            <a:r>
              <a:rPr lang="en-US" b="1" baseline="-25000" dirty="0"/>
              <a:t>Procedure:</a:t>
            </a:r>
          </a:p>
          <a:p>
            <a:r>
              <a:rPr lang="en-US" b="0" baseline="-25000" dirty="0"/>
              <a:t>1. Students fill in the correct form of the article – definite/partitive, or ‘de’ – for each gap.</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aseline="-25000" dirty="0"/>
              <a:t>confiture [&gt;5000], oeuf [2685], </a:t>
            </a:r>
            <a:r>
              <a:rPr lang="en-GB" baseline="-25000" dirty="0" err="1"/>
              <a:t>légume</a:t>
            </a:r>
            <a:r>
              <a:rPr lang="en-GB" baseline="-25000" dirty="0"/>
              <a:t> [3117] vin [2309], pâte [3641], </a:t>
            </a:r>
            <a:r>
              <a:rPr lang="en-GB" baseline="-25000" dirty="0" err="1"/>
              <a:t>riz</a:t>
            </a:r>
            <a:r>
              <a:rPr lang="en-GB" baseline="-2500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sz="1200" baseline="-25000" dirty="0" err="1">
                <a:solidFill>
                  <a:schemeClr val="accent5">
                    <a:lumMod val="50000"/>
                  </a:schemeClr>
                </a:solidFill>
              </a:rPr>
              <a:t>céréales</a:t>
            </a:r>
            <a:r>
              <a:rPr lang="en-GB" sz="1200" baseline="-25000" dirty="0">
                <a:solidFill>
                  <a:schemeClr val="accent5">
                    <a:lumMod val="50000"/>
                  </a:schemeClr>
                </a:solidFill>
              </a:rPr>
              <a:t> [4983], </a:t>
            </a:r>
            <a:r>
              <a:rPr lang="en-GB" sz="1200" baseline="-25000" dirty="0" err="1">
                <a:solidFill>
                  <a:schemeClr val="accent5">
                    <a:lumMod val="50000"/>
                  </a:schemeClr>
                </a:solidFill>
              </a:rPr>
              <a:t>dîner</a:t>
            </a:r>
            <a:r>
              <a:rPr lang="en-GB" sz="1200" baseline="-25000" dirty="0">
                <a:solidFill>
                  <a:schemeClr val="accent5">
                    <a:lumMod val="50000"/>
                  </a:schemeClr>
                </a:solidFill>
              </a:rPr>
              <a:t> [2365], </a:t>
            </a:r>
            <a:r>
              <a:rPr lang="en-GB" baseline="-25000" dirty="0" err="1"/>
              <a:t>salade</a:t>
            </a:r>
            <a:r>
              <a:rPr lang="en-GB" baseline="-25000" dirty="0"/>
              <a:t> [&gt;5000], pizza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158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25000" noProof="0" dirty="0">
                <a:ln>
                  <a:noFill/>
                </a:ln>
                <a:solidFill>
                  <a:srgbClr val="4472C4">
                    <a:lumMod val="50000"/>
                  </a:srgbClr>
                </a:solidFill>
                <a:effectLst/>
                <a:uLnTx/>
                <a:uFillTx/>
                <a:latin typeface="+mn-lt"/>
                <a:ea typeface="+mn-ea"/>
                <a:cs typeface="+mn-cs"/>
              </a:rPr>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Oral production of all Y8 SSCs covered so far.</a:t>
            </a:r>
            <a:endParaRPr lang="en-GB" sz="1200" baseline="-25000" dirty="0">
              <a:solidFill>
                <a:srgbClr val="4472C4">
                  <a:lumMod val="50000"/>
                </a:srgbClr>
              </a:solidFill>
              <a:latin typeface="+mn-lt"/>
            </a:endParaRPr>
          </a:p>
          <a:p>
            <a:endParaRPr lang="en-US" b="1" baseline="-25000" dirty="0"/>
          </a:p>
          <a:p>
            <a:r>
              <a:rPr lang="en-US" b="1" baseline="-25000" dirty="0"/>
              <a:t>Procedure:</a:t>
            </a:r>
          </a:p>
          <a:p>
            <a:r>
              <a:rPr lang="en-US" b="0" baseline="-25000" dirty="0"/>
              <a:t>1. Students work in pairs and take turns to say the words aloud in French, focusing on the pronunciation of the highlighted SSCs.</a:t>
            </a:r>
          </a:p>
          <a:p>
            <a:r>
              <a:rPr lang="en-US" b="0" baseline="-25000" dirty="0"/>
              <a:t>2. Partners listen and correct as required.</a:t>
            </a:r>
          </a:p>
          <a:p>
            <a:r>
              <a:rPr lang="en-US" b="0" baseline="-25000" dirty="0"/>
              <a:t>3. The teacher should circulate and listen in.</a:t>
            </a:r>
          </a:p>
          <a:p>
            <a:r>
              <a:rPr lang="en-US" b="0" baseline="-25000" dirty="0"/>
              <a:t>4. Click the pictures to hear pronunciation.</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(1 is the most frequent word in French): </a:t>
            </a:r>
            <a:br>
              <a:rPr lang="en-GB" baseline="-25000" dirty="0"/>
            </a:br>
            <a:r>
              <a:rPr lang="en-GB" baseline="-25000" dirty="0"/>
              <a:t>zoo [&gt;5000] </a:t>
            </a:r>
            <a:r>
              <a:rPr lang="en-GB" b="0" baseline="-25000" dirty="0" err="1"/>
              <a:t>chimpanzé</a:t>
            </a:r>
            <a:r>
              <a:rPr lang="en-GB" b="0" baseline="-25000" dirty="0"/>
              <a:t> [&gt;5000] b</a:t>
            </a:r>
            <a:r>
              <a:rPr lang="en-US" sz="1200" b="0" baseline="-25000" dirty="0" err="1">
                <a:solidFill>
                  <a:srgbClr val="4472C4">
                    <a:lumMod val="50000"/>
                  </a:srgbClr>
                </a:solidFill>
              </a:rPr>
              <a:t>œuf</a:t>
            </a:r>
            <a:r>
              <a:rPr lang="en-US" sz="1200" b="0" baseline="-25000" dirty="0">
                <a:solidFill>
                  <a:srgbClr val="4472C4">
                    <a:lumMod val="50000"/>
                  </a:srgbClr>
                </a:solidFill>
              </a:rPr>
              <a:t> [3914] </a:t>
            </a:r>
            <a:r>
              <a:rPr lang="en-US" sz="1200" b="0" baseline="-25000" dirty="0" err="1">
                <a:solidFill>
                  <a:srgbClr val="4472C4">
                    <a:lumMod val="50000"/>
                  </a:srgbClr>
                </a:solidFill>
              </a:rPr>
              <a:t>lamproie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daim</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girafe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perroquet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hippocampe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araignée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caille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panthère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buse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anguille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colombe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tortue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25000" noProof="0" dirty="0">
                <a:ln>
                  <a:noFill/>
                </a:ln>
                <a:solidFill>
                  <a:srgbClr val="4472C4">
                    <a:lumMod val="50000"/>
                  </a:srgbClr>
                </a:solidFill>
                <a:effectLst/>
                <a:uLnTx/>
                <a:uFillTx/>
                <a:latin typeface="+mn-lt"/>
                <a:ea typeface="+mn-ea"/>
                <a:cs typeface="+mn-cs"/>
              </a:rPr>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Recognise whether a liaison is needed or not (and produce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a:p>
            <a:r>
              <a:rPr lang="en-US" b="1" baseline="-25000" dirty="0"/>
              <a:t>Procedure:</a:t>
            </a:r>
          </a:p>
          <a:p>
            <a:r>
              <a:rPr lang="en-US" b="0" baseline="-25000" dirty="0"/>
              <a:t>1. Students read the sentences aloud in French, focusing on the pronunciation of the highlighted SSCs.</a:t>
            </a:r>
          </a:p>
          <a:p>
            <a:r>
              <a:rPr lang="en-US" b="0" baseline="-25000" dirty="0"/>
              <a:t>2. Partners listen and correct as required.</a:t>
            </a:r>
          </a:p>
          <a:p>
            <a:r>
              <a:rPr lang="en-US" b="0" baseline="-25000" dirty="0"/>
              <a:t>3. The teacher should circulate and listen in.</a:t>
            </a:r>
          </a:p>
          <a:p>
            <a:r>
              <a:rPr lang="en-US" b="0" baseline="-25000" dirty="0"/>
              <a:t>4. Click the numbers to hear pronunciation.</a:t>
            </a:r>
          </a:p>
          <a:p>
            <a:endParaRPr lang="en-US" b="1"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Le zoo </a:t>
            </a:r>
            <a:r>
              <a:rPr lang="en-US" b="0" baseline="-25000" dirty="0" err="1"/>
              <a:t>es</a:t>
            </a:r>
            <a:r>
              <a:rPr lang="en-US" b="1" baseline="-25000" dirty="0" err="1"/>
              <a:t>t</a:t>
            </a:r>
            <a:r>
              <a:rPr lang="en-US" b="0" baseline="-25000" dirty="0"/>
              <a:t> </a:t>
            </a:r>
            <a:r>
              <a:rPr lang="en-US" b="0" baseline="-25000" dirty="0" err="1"/>
              <a:t>ouvert</a:t>
            </a:r>
            <a:r>
              <a:rPr lang="en-US" b="0" baseline="-25000" dirty="0"/>
              <a:t> </a:t>
            </a:r>
            <a:r>
              <a:rPr lang="en-US" b="0" baseline="-25000" dirty="0" err="1"/>
              <a:t>chaque</a:t>
            </a:r>
            <a:r>
              <a:rPr lang="en-US" b="0" baseline="-25000" dirty="0"/>
              <a:t>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Ce </a:t>
            </a:r>
            <a:r>
              <a:rPr lang="en-US" b="0" baseline="-25000" dirty="0" err="1"/>
              <a:t>n’est</a:t>
            </a:r>
            <a:r>
              <a:rPr lang="en-US" b="0" baseline="-25000" dirty="0"/>
              <a:t> pas loin de ma </a:t>
            </a:r>
            <a:r>
              <a:rPr lang="en-US" b="0" baseline="-25000" dirty="0" err="1"/>
              <a:t>maison</a:t>
            </a:r>
            <a:r>
              <a:rPr lang="en-US" b="0" baseline="-25000" dirty="0"/>
              <a:t>.</a:t>
            </a:r>
          </a:p>
          <a:p>
            <a:pPr marL="0" indent="0">
              <a:buNone/>
            </a:pPr>
            <a:r>
              <a:rPr lang="en-US" b="0" baseline="-25000" dirty="0"/>
              <a:t>3. Nous </a:t>
            </a:r>
            <a:r>
              <a:rPr lang="en-US" b="0" baseline="-25000" dirty="0" err="1"/>
              <a:t>aimons</a:t>
            </a:r>
            <a:r>
              <a:rPr lang="en-US" b="0" baseline="-25000" dirty="0"/>
              <a:t> de</a:t>
            </a:r>
            <a:r>
              <a:rPr lang="en-US" b="1" baseline="-25000" dirty="0"/>
              <a:t>s</a:t>
            </a:r>
            <a:r>
              <a:rPr lang="en-US" b="0" baseline="-25000" dirty="0"/>
              <a:t> </a:t>
            </a:r>
            <a:r>
              <a:rPr lang="en-US" b="0" baseline="-25000" dirty="0" err="1"/>
              <a:t>animaux</a:t>
            </a:r>
            <a:r>
              <a:rPr lang="en-US" b="0" baseline="-25000" dirty="0"/>
              <a:t> </a:t>
            </a:r>
            <a:r>
              <a:rPr lang="en-US" b="0" baseline="-25000" dirty="0" err="1"/>
              <a:t>sauvages</a:t>
            </a:r>
            <a:r>
              <a:rPr lang="en-US" b="0" baseline="-25000" dirty="0"/>
              <a:t>.</a:t>
            </a:r>
          </a:p>
          <a:p>
            <a:pPr marL="0" indent="0">
              <a:buNone/>
            </a:pPr>
            <a:r>
              <a:rPr lang="en-US" b="0" baseline="-25000" dirty="0"/>
              <a:t>4. Les perroquets font beaucoup de bruit.</a:t>
            </a:r>
          </a:p>
          <a:p>
            <a:pPr marL="0" indent="0">
              <a:buNone/>
            </a:pPr>
            <a:r>
              <a:rPr lang="en-US" b="0" baseline="-25000" dirty="0"/>
              <a:t>5. Mo</a:t>
            </a:r>
            <a:r>
              <a:rPr lang="en-US" b="1" baseline="-25000" dirty="0"/>
              <a:t>n</a:t>
            </a:r>
            <a:r>
              <a:rPr lang="en-US" b="0" baseline="-25000" dirty="0"/>
              <a:t> animal </a:t>
            </a:r>
            <a:r>
              <a:rPr lang="en-US" b="0" baseline="-25000" dirty="0" err="1"/>
              <a:t>préféré</a:t>
            </a:r>
            <a:r>
              <a:rPr lang="en-US" b="0" baseline="-25000" dirty="0"/>
              <a:t> </a:t>
            </a:r>
            <a:r>
              <a:rPr lang="en-US" b="0" baseline="-25000" dirty="0" err="1"/>
              <a:t>c’est</a:t>
            </a:r>
            <a:r>
              <a:rPr lang="en-US" b="0" baseline="-25000" dirty="0"/>
              <a:t> la giraffe.</a:t>
            </a:r>
          </a:p>
          <a:p>
            <a:pPr marL="0" indent="0">
              <a:buNone/>
            </a:pPr>
            <a:r>
              <a:rPr lang="en-US" b="0" baseline="-25000" dirty="0"/>
              <a:t>6. Les deu</a:t>
            </a:r>
            <a:r>
              <a:rPr lang="en-US" b="1" baseline="-25000" dirty="0"/>
              <a:t>x</a:t>
            </a:r>
            <a:r>
              <a:rPr lang="en-US" b="0" baseline="-25000" dirty="0"/>
              <a:t> </a:t>
            </a:r>
            <a:r>
              <a:rPr lang="en-US" b="0" baseline="-25000" dirty="0" err="1"/>
              <a:t>anguilles</a:t>
            </a:r>
            <a:r>
              <a:rPr lang="en-US" b="0" baseline="-25000" dirty="0"/>
              <a:t> </a:t>
            </a:r>
            <a:r>
              <a:rPr lang="en-US" b="0" baseline="-25000" dirty="0" err="1"/>
              <a:t>sont</a:t>
            </a:r>
            <a:r>
              <a:rPr lang="en-US" b="0" baseline="-25000" dirty="0"/>
              <a:t> </a:t>
            </a:r>
            <a:r>
              <a:rPr lang="en-US" b="0" baseline="-25000" dirty="0" err="1"/>
              <a:t>très</a:t>
            </a:r>
            <a:r>
              <a:rPr lang="en-US" b="0" baseline="-25000" dirty="0"/>
              <a:t> </a:t>
            </a:r>
            <a:r>
              <a:rPr lang="en-US" b="0" baseline="-25000" dirty="0" err="1"/>
              <a:t>longues</a:t>
            </a:r>
            <a:r>
              <a:rPr lang="en-US" b="0" baseline="-25000" dirty="0"/>
              <a:t>.</a:t>
            </a:r>
          </a:p>
          <a:p>
            <a:pPr marL="0" indent="0">
              <a:buNone/>
            </a:pPr>
            <a:r>
              <a:rPr lang="en-US" b="0" baseline="-25000" dirty="0"/>
              <a:t>7. Je </a:t>
            </a:r>
            <a:r>
              <a:rPr lang="en-US" b="0" baseline="-25000" dirty="0" err="1"/>
              <a:t>veux</a:t>
            </a:r>
            <a:r>
              <a:rPr lang="en-US" b="0" baseline="-25000" dirty="0"/>
              <a:t> </a:t>
            </a:r>
            <a:r>
              <a:rPr lang="en-US" b="0" baseline="-25000" dirty="0" err="1"/>
              <a:t>nager</a:t>
            </a:r>
            <a:r>
              <a:rPr lang="en-US" b="0" baseline="-25000" dirty="0"/>
              <a:t> avec des </a:t>
            </a:r>
            <a:r>
              <a:rPr lang="en-US" b="0" baseline="-25000" dirty="0" err="1"/>
              <a:t>anguilles</a:t>
            </a:r>
            <a:r>
              <a:rPr lang="en-US" b="0" baseline="-25000" dirty="0"/>
              <a:t> !</a:t>
            </a:r>
          </a:p>
          <a:p>
            <a:pPr marL="0" indent="0">
              <a:buNone/>
            </a:pPr>
            <a:r>
              <a:rPr lang="en-US" b="0" baseline="-25000" dirty="0"/>
              <a:t>8. </a:t>
            </a:r>
            <a:r>
              <a:rPr lang="en-US" b="0" baseline="-25000" dirty="0" err="1"/>
              <a:t>Mais</a:t>
            </a:r>
            <a:r>
              <a:rPr lang="en-US" b="0" baseline="-25000" dirty="0"/>
              <a:t> ma </a:t>
            </a:r>
            <a:r>
              <a:rPr lang="en-US" b="0" baseline="-25000" dirty="0" err="1"/>
              <a:t>mère</a:t>
            </a:r>
            <a:r>
              <a:rPr lang="en-US" b="0" baseline="-25000" dirty="0"/>
              <a:t> </a:t>
            </a:r>
            <a:r>
              <a:rPr lang="en-US" b="0" baseline="-25000" dirty="0" err="1"/>
              <a:t>dit</a:t>
            </a:r>
            <a:r>
              <a:rPr lang="en-US" b="0" baseline="-25000" dirty="0"/>
              <a:t> </a:t>
            </a:r>
            <a:r>
              <a:rPr lang="en-US" b="0" baseline="-25000" dirty="0" err="1"/>
              <a:t>qu’elles</a:t>
            </a:r>
            <a:r>
              <a:rPr lang="en-US" b="0" baseline="-25000" dirty="0"/>
              <a:t> </a:t>
            </a:r>
            <a:r>
              <a:rPr lang="en-US" b="0" baseline="-25000" dirty="0" err="1"/>
              <a:t>sont</a:t>
            </a:r>
            <a:r>
              <a:rPr lang="en-US" b="0" baseline="-25000" dirty="0"/>
              <a:t> </a:t>
            </a:r>
            <a:r>
              <a:rPr lang="en-US" b="0" baseline="-25000" dirty="0" err="1"/>
              <a:t>dangereuses</a:t>
            </a:r>
            <a:r>
              <a:rPr lang="en-US" b="0" baseline="-25000" dirty="0"/>
              <a:t>.</a:t>
            </a:r>
          </a:p>
          <a:p>
            <a:pPr marL="0" indent="0">
              <a:buNone/>
            </a:pP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(1 is the most frequent word in French): </a:t>
            </a:r>
            <a:br>
              <a:rPr lang="en-GB" baseline="-25000" dirty="0"/>
            </a:br>
            <a:r>
              <a:rPr lang="en-GB" baseline="-25000" dirty="0"/>
              <a:t>bruit [1524], </a:t>
            </a:r>
            <a:r>
              <a:rPr lang="en-GB" baseline="-25000" dirty="0" err="1"/>
              <a:t>sauvage</a:t>
            </a:r>
            <a:r>
              <a:rPr lang="en-GB" baseline="-25000" dirty="0"/>
              <a:t> [2464], </a:t>
            </a:r>
            <a:r>
              <a:rPr lang="en-GB" baseline="-25000" dirty="0" err="1"/>
              <a:t>nager</a:t>
            </a:r>
            <a:r>
              <a:rPr lang="en-GB" baseline="-25000" dirty="0"/>
              <a:t> [&gt;5000], giraffe [&gt;5000]</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780094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10 minutes</a:t>
            </a:r>
          </a:p>
          <a:p>
            <a:endParaRPr lang="en-US" b="1" baseline="-25000" dirty="0"/>
          </a:p>
          <a:p>
            <a:r>
              <a:rPr lang="en-US" b="1" baseline="-25000" dirty="0"/>
              <a:t>Aim: </a:t>
            </a:r>
            <a:r>
              <a:rPr lang="en-US" b="0" baseline="-25000" dirty="0"/>
              <a:t>Oral production of </a:t>
            </a:r>
            <a:r>
              <a:rPr lang="en-US" b="0" i="1" baseline="-25000" dirty="0" err="1"/>
              <a:t>est-ce</a:t>
            </a:r>
            <a:r>
              <a:rPr lang="en-US" b="0" i="1" baseline="-25000" dirty="0"/>
              <a:t> que </a:t>
            </a:r>
            <a:r>
              <a:rPr lang="en-US" b="0" baseline="-25000" dirty="0"/>
              <a:t>questions and answers in the perfect tense.</a:t>
            </a:r>
          </a:p>
          <a:p>
            <a:endParaRPr lang="en-US" b="1" baseline="-25000" dirty="0"/>
          </a:p>
          <a:p>
            <a:r>
              <a:rPr lang="en-US" b="1" baseline="-25000" dirty="0"/>
              <a:t>Procedure:</a:t>
            </a:r>
          </a:p>
          <a:p>
            <a:r>
              <a:rPr lang="en-US" b="0" baseline="-25000" dirty="0"/>
              <a:t>1. Cycle through the reminder on this slide using the animation sequence, eliciting the French for the question and answer.</a:t>
            </a:r>
          </a:p>
          <a:p>
            <a:r>
              <a:rPr lang="en-US" b="0" baseline="-25000" dirty="0"/>
              <a:t>2. Print and distribute the pair-work speaking cards on the next slide. </a:t>
            </a:r>
          </a:p>
          <a:p>
            <a:r>
              <a:rPr lang="en-US" b="0" baseline="-25000" dirty="0"/>
              <a:t>3. Explain that Partner A goes first, forming the questions represented in picture form at the top of his/her card.</a:t>
            </a:r>
          </a:p>
          <a:p>
            <a:r>
              <a:rPr lang="en-US" b="0" baseline="-25000" dirty="0"/>
              <a:t>4. Partner B, responds, gives the answers at the top of his/her card. In some cases, the pictures match, and no negative sentence is needed. Where the pictures do not match, students should give a negative sentence first, followed by an affirmative sentence with the correct noun.</a:t>
            </a:r>
          </a:p>
          <a:p>
            <a:r>
              <a:rPr lang="en-US" b="0" baseline="-25000" dirty="0"/>
              <a:t>5. Partners then swap roles, using the questions/answers at the bottom of their cards.</a:t>
            </a:r>
          </a:p>
          <a:p>
            <a:r>
              <a:rPr lang="en-US" b="0" baseline="-25000" dirty="0"/>
              <a:t>6. Given the complexity of the language here, the teacher will need to circulate to assist and to assess progress/common problem areas for individual and class feedback.</a:t>
            </a:r>
          </a:p>
          <a:p>
            <a:r>
              <a:rPr lang="en-US" b="0" baseline="-25000" dirty="0"/>
              <a:t>7. Suggested questions and answers are provided on slides 34 and 35.</a:t>
            </a:r>
            <a:br>
              <a:rPr lang="en-US" b="0" baseline="-25000" dirty="0"/>
            </a:b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chips [&gt;5000]</a:t>
            </a:r>
            <a:endParaRPr lang="en-US" sz="1200" b="0" baseline="-250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0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Speaking Cards</a:t>
            </a:r>
          </a:p>
          <a:p>
            <a:r>
              <a:rPr lang="en-GB" b="1" baseline="-25000" dirty="0"/>
              <a:t>PRINT AND DISTRIBUTE – DO NOT DISPLAY DURING THE ACTIVITY</a:t>
            </a:r>
          </a:p>
          <a:p>
            <a:endParaRPr lang="en-GB" b="1" baseline="-25000" dirty="0"/>
          </a:p>
          <a:p>
            <a:r>
              <a:rPr lang="en-GB" b="1" baseline="-25000" dirty="0"/>
              <a:t>Additional English prompts:</a:t>
            </a:r>
          </a:p>
          <a:p>
            <a:r>
              <a:rPr lang="en-GB" b="0" baseline="-25000" dirty="0"/>
              <a:t>Partner A:</a:t>
            </a:r>
          </a:p>
          <a:p>
            <a:pPr marL="0" indent="0">
              <a:buNone/>
            </a:pPr>
            <a:r>
              <a:rPr lang="en-GB" b="0" baseline="-25000" dirty="0"/>
              <a:t>1. Did </a:t>
            </a:r>
            <a:r>
              <a:rPr lang="en-GB" b="0" baseline="-25000" dirty="0" err="1"/>
              <a:t>Léa</a:t>
            </a:r>
            <a:r>
              <a:rPr lang="en-GB" b="0" baseline="-25000" dirty="0"/>
              <a:t> eat some meat?</a:t>
            </a:r>
          </a:p>
          <a:p>
            <a:pPr marL="0" indent="0">
              <a:buNone/>
            </a:pPr>
            <a:r>
              <a:rPr lang="en-GB" b="0" baseline="-25000" dirty="0"/>
              <a:t>2. Did she bring a list?</a:t>
            </a:r>
          </a:p>
          <a:p>
            <a:pPr marL="0" indent="0">
              <a:buNone/>
            </a:pPr>
            <a:r>
              <a:rPr lang="en-GB" b="0" baseline="-25000" dirty="0"/>
              <a:t>3. Did she study science?</a:t>
            </a:r>
          </a:p>
          <a:p>
            <a:pPr marL="0" indent="0">
              <a:buNone/>
            </a:pPr>
            <a:r>
              <a:rPr lang="en-GB" b="0" baseline="-25000" dirty="0"/>
              <a:t>4. Did she watch a film?</a:t>
            </a:r>
          </a:p>
          <a:p>
            <a:pPr marL="0" indent="0">
              <a:buNone/>
            </a:pPr>
            <a:r>
              <a:rPr lang="en-GB" b="0" baseline="-25000" dirty="0"/>
              <a:t>5. Did she listen to music?</a:t>
            </a:r>
          </a:p>
          <a:p>
            <a:pPr marL="0" indent="0">
              <a:buNone/>
            </a:pPr>
            <a:endParaRPr lang="en-GB" b="0" baseline="-25000" dirty="0"/>
          </a:p>
          <a:p>
            <a:pPr marL="0" indent="0">
              <a:buNone/>
            </a:pPr>
            <a:r>
              <a:rPr lang="en-GB" b="0" baseline="-25000" dirty="0"/>
              <a:t>6. Yes, she did some sport.</a:t>
            </a:r>
          </a:p>
          <a:p>
            <a:pPr marL="0" indent="0">
              <a:buNone/>
            </a:pPr>
            <a:r>
              <a:rPr lang="en-GB" b="0" baseline="-25000" dirty="0"/>
              <a:t>7. No she didn’t eat any cheese. She ate some pizza.</a:t>
            </a:r>
          </a:p>
          <a:p>
            <a:pPr marL="0" indent="0">
              <a:buNone/>
            </a:pPr>
            <a:r>
              <a:rPr lang="en-GB" b="0" baseline="-25000" dirty="0"/>
              <a:t>8. No she didn’t listen to music. She played an instrument.</a:t>
            </a:r>
          </a:p>
          <a:p>
            <a:pPr marL="0" indent="0">
              <a:buNone/>
            </a:pPr>
            <a:r>
              <a:rPr lang="en-GB" b="0" baseline="-25000" dirty="0"/>
              <a:t>9. No she didn’t talk with friends. She sang with friends.</a:t>
            </a:r>
          </a:p>
          <a:p>
            <a:pPr marL="0" indent="0">
              <a:buNone/>
            </a:pPr>
            <a:r>
              <a:rPr lang="en-GB" b="0" baseline="-25000" dirty="0"/>
              <a:t>10. Yes, she bought a book.</a:t>
            </a:r>
          </a:p>
          <a:p>
            <a:pPr marL="228600" indent="-228600">
              <a:buAutoNum type="arabicPeriod"/>
            </a:pPr>
            <a:endParaRPr lang="en-US" b="0" baseline="-25000" dirty="0"/>
          </a:p>
          <a:p>
            <a:pPr marL="0" indent="0">
              <a:buNone/>
            </a:pPr>
            <a:r>
              <a:rPr lang="en-US" b="0" baseline="-25000" dirty="0"/>
              <a:t>Partner B:</a:t>
            </a:r>
          </a:p>
          <a:p>
            <a:pPr marL="0" indent="0">
              <a:buNone/>
            </a:pPr>
            <a:r>
              <a:rPr lang="en-US" b="0" baseline="-25000" dirty="0"/>
              <a:t>1. Yes, she ate some meat.</a:t>
            </a:r>
          </a:p>
          <a:p>
            <a:pPr marL="0" indent="0">
              <a:buNone/>
            </a:pPr>
            <a:r>
              <a:rPr lang="en-US" b="0" baseline="-25000" dirty="0"/>
              <a:t>2. No she didn’t bring a list. She brought a letter.</a:t>
            </a:r>
          </a:p>
          <a:p>
            <a:pPr marL="0" indent="0">
              <a:buNone/>
            </a:pPr>
            <a:r>
              <a:rPr lang="en-US" b="0" baseline="-25000" dirty="0"/>
              <a:t>3. No she didn’t study science. She studied </a:t>
            </a:r>
            <a:r>
              <a:rPr lang="en-US" b="0" baseline="-25000" dirty="0" err="1"/>
              <a:t>maths</a:t>
            </a:r>
            <a:r>
              <a:rPr lang="en-US" b="0" baseline="-25000" dirty="0"/>
              <a:t>.</a:t>
            </a:r>
          </a:p>
          <a:p>
            <a:pPr marL="0" indent="0">
              <a:buNone/>
            </a:pPr>
            <a:r>
              <a:rPr lang="en-US" b="0" baseline="-25000" dirty="0"/>
              <a:t>4. No she didn’t watch a film. She made a model.</a:t>
            </a:r>
          </a:p>
          <a:p>
            <a:pPr marL="0" indent="0">
              <a:buNone/>
            </a:pPr>
            <a:r>
              <a:rPr lang="en-US" b="0" baseline="-25000" dirty="0"/>
              <a:t>5. No she didn’t listen to music. She did her homework.</a:t>
            </a:r>
          </a:p>
          <a:p>
            <a:pPr marL="0" indent="0">
              <a:buNone/>
            </a:pPr>
            <a:endParaRPr lang="en-US" b="0" baseline="-25000" dirty="0"/>
          </a:p>
          <a:p>
            <a:pPr marL="0" indent="0">
              <a:buNone/>
            </a:pPr>
            <a:r>
              <a:rPr lang="en-US" b="0" baseline="-25000" dirty="0"/>
              <a:t>6. Did </a:t>
            </a:r>
            <a:r>
              <a:rPr lang="en-US" b="0" baseline="-25000" dirty="0" err="1"/>
              <a:t>Léa</a:t>
            </a:r>
            <a:r>
              <a:rPr lang="en-US" b="0" baseline="-25000" dirty="0"/>
              <a:t> do some sport?</a:t>
            </a:r>
          </a:p>
          <a:p>
            <a:pPr marL="0" indent="0">
              <a:buNone/>
            </a:pPr>
            <a:r>
              <a:rPr lang="en-US" b="0" baseline="-25000" dirty="0"/>
              <a:t>7. Did </a:t>
            </a:r>
            <a:r>
              <a:rPr lang="en-US" b="0" baseline="-25000" dirty="0" err="1"/>
              <a:t>Léa</a:t>
            </a:r>
            <a:r>
              <a:rPr lang="en-US" b="0" baseline="-25000" dirty="0"/>
              <a:t> eat some cheese?</a:t>
            </a:r>
          </a:p>
          <a:p>
            <a:pPr marL="0" indent="0">
              <a:buNone/>
            </a:pPr>
            <a:r>
              <a:rPr lang="en-US" b="0" baseline="-25000" dirty="0"/>
              <a:t>8. Did she listen to music?</a:t>
            </a:r>
          </a:p>
          <a:p>
            <a:pPr marL="0" indent="0">
              <a:buNone/>
            </a:pPr>
            <a:r>
              <a:rPr lang="en-US" b="0" baseline="-25000" dirty="0"/>
              <a:t>9. Did she talk with her friends?</a:t>
            </a:r>
          </a:p>
          <a:p>
            <a:pPr marL="0" indent="0">
              <a:buNone/>
            </a:pPr>
            <a:r>
              <a:rPr lang="en-US" b="0" baseline="-25000" dirty="0"/>
              <a:t>10. Did she buy a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967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1-5</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07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6-10</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9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As for previous slide.</a:t>
            </a:r>
            <a:endParaRPr lang="en-US" b="0" baseline="-25000" dirty="0"/>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6.</a:t>
            </a:r>
            <a:r>
              <a:rPr lang="en-GB" sz="1200" baseline="-25000" dirty="0">
                <a:solidFill>
                  <a:schemeClr val="accent5">
                    <a:lumMod val="50000"/>
                  </a:schemeClr>
                </a:solidFill>
              </a:rPr>
              <a:t> des champi</a:t>
            </a:r>
            <a:r>
              <a:rPr lang="en-GB" sz="1200" b="1" baseline="-25000" dirty="0">
                <a:solidFill>
                  <a:schemeClr val="accent5">
                    <a:lumMod val="50000"/>
                  </a:schemeClr>
                </a:solidFill>
              </a:rPr>
              <a:t>gn</a:t>
            </a:r>
            <a:r>
              <a:rPr lang="en-GB" sz="1200" baseline="-25000" dirty="0">
                <a:solidFill>
                  <a:schemeClr val="accent5">
                    <a:lumMod val="50000"/>
                  </a:schemeClr>
                </a:solidFill>
              </a:rPr>
              <a: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7.</a:t>
            </a:r>
            <a:r>
              <a:rPr lang="en-GB" sz="1200" baseline="-25000" dirty="0">
                <a:solidFill>
                  <a:schemeClr val="accent5">
                    <a:lumMod val="50000"/>
                  </a:schemeClr>
                </a:solidFill>
              </a:rPr>
              <a:t> des </a:t>
            </a:r>
            <a:r>
              <a:rPr lang="en-GB" sz="1200" b="1" baseline="-25000" dirty="0" err="1">
                <a:solidFill>
                  <a:srgbClr val="EE6000"/>
                </a:solidFill>
              </a:rPr>
              <a:t>œu</a:t>
            </a:r>
            <a:r>
              <a:rPr lang="en-GB" sz="1200" baseline="-25000" dirty="0" err="1">
                <a:solidFill>
                  <a:schemeClr val="accent5">
                    <a:lumMod val="50000"/>
                  </a:schemeClr>
                </a:solidFill>
              </a:rPr>
              <a:t>fs</a:t>
            </a:r>
            <a:r>
              <a:rPr lang="en-GB" sz="1200" baseline="-25000" dirty="0">
                <a:solidFill>
                  <a:schemeClr val="accent5">
                    <a:lumMod val="50000"/>
                  </a:schemeClr>
                </a:solidFill>
              </a:rPr>
              <a:t> [also accept: </a:t>
            </a:r>
            <a:r>
              <a:rPr lang="en-GB" sz="1200" b="1" baseline="-25000" dirty="0" err="1">
                <a:solidFill>
                  <a:schemeClr val="accent5">
                    <a:lumMod val="50000"/>
                  </a:schemeClr>
                </a:solidFill>
              </a:rPr>
              <a:t>eu</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8.</a:t>
            </a:r>
            <a:r>
              <a:rPr lang="en-GB" sz="1200" baseline="-25000" dirty="0">
                <a:solidFill>
                  <a:schemeClr val="accent5">
                    <a:lumMod val="50000"/>
                  </a:schemeClr>
                </a:solidFill>
              </a:rPr>
              <a:t> des </a:t>
            </a:r>
            <a:r>
              <a:rPr lang="en-GB" sz="1200" baseline="-25000" dirty="0" err="1">
                <a:solidFill>
                  <a:schemeClr val="accent5">
                    <a:lumMod val="50000"/>
                  </a:schemeClr>
                </a:solidFill>
              </a:rPr>
              <a:t>t</a:t>
            </a:r>
            <a:r>
              <a:rPr lang="en-GB" sz="1200" b="1" baseline="-25000" dirty="0" err="1">
                <a:solidFill>
                  <a:schemeClr val="accent5">
                    <a:lumMod val="50000"/>
                  </a:schemeClr>
                </a:solidFill>
              </a:rPr>
              <a:t>o</a:t>
            </a:r>
            <a:r>
              <a:rPr lang="en-GB" sz="1200" baseline="-25000" dirty="0" err="1">
                <a:solidFill>
                  <a:schemeClr val="accent5">
                    <a:lumMod val="50000"/>
                  </a:schemeClr>
                </a:solidFill>
              </a:rPr>
              <a:t>mates</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9.</a:t>
            </a:r>
            <a:r>
              <a:rPr lang="en-GB" sz="1200" baseline="-25000" dirty="0">
                <a:solidFill>
                  <a:schemeClr val="accent5">
                    <a:lumMod val="50000"/>
                  </a:schemeClr>
                </a:solidFill>
              </a:rPr>
              <a:t> des p</a:t>
            </a:r>
            <a:r>
              <a:rPr lang="en-GB" sz="1200" b="1" baseline="-25000" dirty="0">
                <a:solidFill>
                  <a:schemeClr val="accent5">
                    <a:lumMod val="50000"/>
                  </a:schemeClr>
                </a:solidFill>
              </a:rPr>
              <a:t>o</a:t>
            </a:r>
            <a:r>
              <a:rPr lang="en-GB" sz="1200" baseline="-25000" dirty="0">
                <a:solidFill>
                  <a:schemeClr val="accent5">
                    <a:lumMod val="50000"/>
                  </a:schemeClr>
                </a:solidFill>
              </a:rPr>
              <a:t>mmes de </a:t>
            </a:r>
            <a:r>
              <a:rPr lang="en-GB" sz="1200" b="0" baseline="-25000" dirty="0" err="1">
                <a:solidFill>
                  <a:schemeClr val="accent5">
                    <a:lumMod val="50000"/>
                  </a:schemeClr>
                </a:solidFill>
              </a:rPr>
              <a:t>terre</a:t>
            </a:r>
            <a:endParaRPr lang="en-US" b="0" baseline="-25000" dirty="0"/>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c</a:t>
            </a:r>
            <a:r>
              <a:rPr lang="en-GB" baseline="-25000" dirty="0"/>
              <a:t>hampignon [&gt;5000], </a:t>
            </a:r>
            <a:r>
              <a:rPr lang="en-GB" baseline="-25000" dirty="0" err="1"/>
              <a:t>œuf</a:t>
            </a:r>
            <a:r>
              <a:rPr lang="en-GB" baseline="-25000" dirty="0"/>
              <a:t> [2685], </a:t>
            </a:r>
            <a:r>
              <a:rPr lang="en-GB" baseline="-25000" dirty="0" err="1"/>
              <a:t>pomme</a:t>
            </a:r>
            <a:r>
              <a:rPr lang="en-GB" baseline="-25000" dirty="0"/>
              <a:t> de </a:t>
            </a:r>
            <a:r>
              <a:rPr lang="en-GB" baseline="-25000" dirty="0" err="1"/>
              <a:t>terre</a:t>
            </a:r>
            <a:r>
              <a:rPr lang="en-GB" baseline="-25000" dirty="0"/>
              <a:t> [2847/2/430]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err="1"/>
              <a:t>tomate</a:t>
            </a:r>
            <a:r>
              <a:rPr lang="en-GB" baseline="-250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631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The link to these vocabulary sets on Quizlet are here: </a:t>
            </a:r>
          </a:p>
          <a:p>
            <a:r>
              <a:rPr lang="en-GB" dirty="0">
                <a:hlinkClick r:id="rId3"/>
              </a:rPr>
              <a:t>https://quizlet.com/gb/586227342/year-8-term-21-week-4-vocabulary-mashup-a-flash-cards/</a:t>
            </a:r>
            <a:endParaRPr lang="en-GB" dirty="0"/>
          </a:p>
          <a:p>
            <a:r>
              <a:rPr lang="en-GB" dirty="0">
                <a:hlinkClick r:id="rId4"/>
              </a:rPr>
              <a:t>https://quizlet.com/gb/586228282/year-8-term-21-week-4-vocabulary-mashup-b-flash-cards/</a:t>
            </a:r>
            <a:endParaRPr lang="en-GB" dirty="0"/>
          </a:p>
          <a:p>
            <a:r>
              <a:rPr lang="en-GB" dirty="0">
                <a:hlinkClick r:id="rId5"/>
              </a:rPr>
              <a:t>https://quizlet.com/gb/586228975/year-8-term-21-week-4-vocabulary-mashup-c-flash-cards/</a:t>
            </a:r>
            <a:endParaRPr lang="en-GB" dirty="0"/>
          </a:p>
          <a:p>
            <a:r>
              <a:rPr lang="en-GB" dirty="0">
                <a:hlinkClick r:id="rId6"/>
              </a:rPr>
              <a:t>https://quizlet.com/gb/586229797/year-8-term-21-week-4-vocabulary-mashup-d-flash-cards/</a:t>
            </a:r>
            <a:endParaRPr lang="en-GB" dirty="0"/>
          </a:p>
          <a:p>
            <a:endParaRPr lang="en-GB" sz="1200" i="0" dirty="0">
              <a:effectLst/>
              <a:latin typeface="Calibri" panose="020F0502020204030204" pitchFamily="34" charset="0"/>
              <a:cs typeface="Calibri" panose="020F0502020204030204" pitchFamily="34" charset="0"/>
              <a:hlinkClick r:id="rId7"/>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want to recommend use of a particular online app for the revising of vocabulary.</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(past))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(past))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Preposition (to the): Gender (Prepositions)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This is the HW slide to set </a:t>
            </a:r>
            <a:r>
              <a:rPr lang="en-GB" b="1" i="0" dirty="0">
                <a:solidFill>
                  <a:srgbClr val="222222"/>
                </a:solidFill>
                <a:effectLst/>
                <a:latin typeface="Arial" panose="020B0604020202020204" pitchFamily="34" charset="0"/>
              </a:rPr>
              <a:t>at the end of 8.2.1.4 </a:t>
            </a:r>
            <a:r>
              <a:rPr lang="en-GB" b="0" i="0" dirty="0">
                <a:solidFill>
                  <a:srgbClr val="222222"/>
                </a:solidFill>
                <a:effectLst/>
                <a:latin typeface="Arial" panose="020B0604020202020204" pitchFamily="34" charset="0"/>
              </a:rPr>
              <a:t>– the assessment week.</a:t>
            </a:r>
            <a:br>
              <a:rPr lang="en-GB" b="0" i="0" dirty="0">
                <a:solidFill>
                  <a:srgbClr val="222222"/>
                </a:solidFill>
                <a:effectLst/>
                <a:latin typeface="Arial" panose="020B0604020202020204" pitchFamily="34" charset="0"/>
              </a:rPr>
            </a:br>
            <a:endParaRPr lang="en-GB" b="0" i="0" dirty="0">
              <a:solidFill>
                <a:srgbClr val="222222"/>
              </a:solidFill>
              <a:effectLst/>
              <a:latin typeface="Arial" panose="020B0604020202020204" pitchFamily="34" charset="0"/>
            </a:endParaRPr>
          </a:p>
          <a:p>
            <a:pPr>
              <a:lnSpc>
                <a:spcPct val="107000"/>
              </a:lnSpc>
              <a:spcAft>
                <a:spcPts val="800"/>
              </a:spcAft>
            </a:pPr>
            <a:r>
              <a:rPr lang="en-GB" b="0" i="0" dirty="0">
                <a:solidFill>
                  <a:srgbClr val="222222"/>
                </a:solidFill>
                <a:effectLst/>
                <a:latin typeface="Arial" panose="020B0604020202020204" pitchFamily="34" charset="0"/>
              </a:rPr>
              <a:t>The answer sheet for the Y8, Term 2.1, Week 5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https://rachelhawkes.com/LDPresources/Yr8French/French_Y8_Term2i_Wk5_audio_HW_sheet_answers.docx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As for previous slide.</a:t>
            </a:r>
            <a:endParaRPr lang="en-US" b="0" baseline="-25000" dirty="0"/>
          </a:p>
          <a:p>
            <a:endParaRPr lang="en-US" b="0" baseline="-25000" dirty="0"/>
          </a:p>
          <a:p>
            <a:r>
              <a:rPr lang="en-US" b="1" baseline="-25000" dirty="0"/>
              <a:t>Transcript:</a:t>
            </a:r>
          </a:p>
          <a:p>
            <a:r>
              <a:rPr lang="en-US" b="0" baseline="-25000" dirty="0"/>
              <a:t>10.</a:t>
            </a:r>
            <a:r>
              <a:rPr lang="en-GB" sz="1200" baseline="-25000" dirty="0">
                <a:solidFill>
                  <a:schemeClr val="accent5">
                    <a:lumMod val="50000"/>
                  </a:schemeClr>
                </a:solidFill>
              </a:rPr>
              <a:t> des </a:t>
            </a:r>
            <a:r>
              <a:rPr lang="en-GB" sz="1200" b="1" baseline="-25000" dirty="0">
                <a:solidFill>
                  <a:schemeClr val="accent5">
                    <a:lumMod val="50000"/>
                  </a:schemeClr>
                </a:solidFill>
              </a:rPr>
              <a:t>r</a:t>
            </a:r>
            <a:r>
              <a:rPr lang="en-GB" sz="1200" baseline="-25000" dirty="0">
                <a:solidFill>
                  <a:schemeClr val="accent5">
                    <a:lumMod val="50000"/>
                  </a:schemeClr>
                </a:solidFill>
              </a:rPr>
              <a:t>ai</a:t>
            </a:r>
            <a:r>
              <a:rPr lang="en-GB" sz="1200" b="1" baseline="-25000" dirty="0">
                <a:solidFill>
                  <a:schemeClr val="accent5">
                    <a:lumMod val="50000"/>
                  </a:schemeClr>
                </a:solidFill>
              </a:rPr>
              <a:t>s</a:t>
            </a:r>
            <a:r>
              <a:rPr lang="en-GB" sz="1200" baseline="-25000" dirty="0">
                <a:solidFill>
                  <a:schemeClr val="accent5">
                    <a:lumMod val="50000"/>
                  </a:schemeClr>
                </a:solidFill>
              </a:rPr>
              <a:t>ins</a:t>
            </a:r>
            <a:endParaRPr lang="en-US" b="0" baseline="-25000" dirty="0"/>
          </a:p>
          <a:p>
            <a:r>
              <a:rPr lang="en-US" b="0" baseline="-25000" dirty="0"/>
              <a:t>11.</a:t>
            </a:r>
            <a:r>
              <a:rPr lang="en-GB" sz="1200" baseline="-25000" dirty="0">
                <a:solidFill>
                  <a:schemeClr val="accent5">
                    <a:lumMod val="50000"/>
                  </a:schemeClr>
                </a:solidFill>
              </a:rPr>
              <a:t> du </a:t>
            </a:r>
            <a:r>
              <a:rPr lang="en-GB" sz="1200" b="1" baseline="-25000" dirty="0">
                <a:solidFill>
                  <a:schemeClr val="accent5">
                    <a:lumMod val="50000"/>
                  </a:schemeClr>
                </a:solidFill>
              </a:rPr>
              <a:t>th</a:t>
            </a:r>
            <a:r>
              <a:rPr lang="en-GB" sz="1200" baseline="-25000" dirty="0">
                <a:solidFill>
                  <a:schemeClr val="accent5">
                    <a:lumMod val="50000"/>
                  </a:schemeClr>
                </a:solidFill>
              </a:rPr>
              <a:t>on</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12.</a:t>
            </a:r>
            <a:r>
              <a:rPr lang="en-GB" sz="1200" baseline="-25000" dirty="0">
                <a:solidFill>
                  <a:schemeClr val="accent5">
                    <a:lumMod val="50000"/>
                  </a:schemeClr>
                </a:solidFill>
              </a:rPr>
              <a:t> de </a:t>
            </a:r>
            <a:r>
              <a:rPr lang="en-GB" sz="1200" baseline="-25000" dirty="0" err="1">
                <a:solidFill>
                  <a:schemeClr val="accent5">
                    <a:lumMod val="50000"/>
                  </a:schemeClr>
                </a:solidFill>
              </a:rPr>
              <a:t>l’</a:t>
            </a:r>
            <a:r>
              <a:rPr lang="en-GB" sz="1200" b="1" baseline="-25000" dirty="0" err="1">
                <a:solidFill>
                  <a:schemeClr val="accent5">
                    <a:lumMod val="50000"/>
                  </a:schemeClr>
                </a:solidFill>
              </a:rPr>
              <a:t>ail</a:t>
            </a:r>
            <a:endParaRPr lang="en-GB" sz="1200" b="1"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13.</a:t>
            </a:r>
            <a:r>
              <a:rPr lang="en-GB" sz="1200" baseline="-25000" dirty="0">
                <a:solidFill>
                  <a:schemeClr val="accent5">
                    <a:lumMod val="50000"/>
                  </a:schemeClr>
                </a:solidFill>
              </a:rPr>
              <a:t> des </a:t>
            </a:r>
            <a:r>
              <a:rPr lang="en-GB" sz="1200" baseline="-25000" dirty="0" err="1">
                <a:solidFill>
                  <a:schemeClr val="accent5">
                    <a:lumMod val="50000"/>
                  </a:schemeClr>
                </a:solidFill>
              </a:rPr>
              <a:t>nou</a:t>
            </a:r>
            <a:r>
              <a:rPr lang="en-GB" sz="1200" b="1" baseline="-25000" dirty="0" err="1">
                <a:solidFill>
                  <a:schemeClr val="accent5">
                    <a:lumMod val="50000"/>
                  </a:schemeClr>
                </a:solidFill>
              </a:rPr>
              <a:t>ille</a:t>
            </a:r>
            <a:r>
              <a:rPr lang="en-GB" sz="1200" baseline="-25000" dirty="0" err="1">
                <a:solidFill>
                  <a:schemeClr val="accent5">
                    <a:lumMod val="50000"/>
                  </a:schemeClr>
                </a:solidFill>
              </a:rPr>
              <a:t>s</a:t>
            </a:r>
            <a:endParaRPr lang="en-US" sz="1200" b="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raisin [&gt;5000] thon [&gt;5000] ail [&gt;5000] </a:t>
            </a:r>
            <a:r>
              <a:rPr lang="en-GB" b="0" baseline="-25000" dirty="0" err="1"/>
              <a:t>nouille</a:t>
            </a:r>
            <a:r>
              <a:rPr lang="en-GB" b="0" baseline="-2500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endParaRPr lang="en-US" b="1" baseline="-25000" dirty="0"/>
          </a:p>
          <a:p>
            <a:r>
              <a:rPr lang="en-US" b="1" baseline="-25000" dirty="0"/>
              <a:t>Aim: </a:t>
            </a:r>
            <a:r>
              <a:rPr lang="en-GB" b="0" baseline="-25000" dirty="0"/>
              <a:t>Written recognition of </a:t>
            </a:r>
            <a:r>
              <a:rPr lang="en-GB" sz="1200" baseline="-25000" dirty="0" err="1">
                <a:solidFill>
                  <a:schemeClr val="accent5">
                    <a:lumMod val="50000"/>
                  </a:schemeClr>
                </a:solidFill>
              </a:rPr>
              <a:t>ce</a:t>
            </a:r>
            <a:r>
              <a:rPr lang="en-GB" sz="1200" baseline="-25000" dirty="0">
                <a:solidFill>
                  <a:schemeClr val="accent5">
                    <a:lumMod val="50000"/>
                  </a:schemeClr>
                </a:solidFill>
              </a:rPr>
              <a:t>(t)(</a:t>
            </a:r>
            <a:r>
              <a:rPr lang="en-GB" sz="1200" baseline="-25000" dirty="0" err="1">
                <a:solidFill>
                  <a:schemeClr val="accent5">
                    <a:lumMod val="50000"/>
                  </a:schemeClr>
                </a:solidFill>
              </a:rPr>
              <a:t>te</a:t>
            </a:r>
            <a:r>
              <a:rPr lang="en-GB" sz="1200" baseline="-25000" dirty="0">
                <a:solidFill>
                  <a:schemeClr val="accent5">
                    <a:lumMod val="50000"/>
                  </a:schemeClr>
                </a:solidFill>
              </a:rPr>
              <a:t>)/</a:t>
            </a:r>
            <a:r>
              <a:rPr lang="en-GB" sz="1200" baseline="-25000" dirty="0" err="1">
                <a:solidFill>
                  <a:schemeClr val="accent5">
                    <a:lumMod val="50000"/>
                  </a:schemeClr>
                </a:solidFill>
              </a:rPr>
              <a:t>ces</a:t>
            </a:r>
            <a:r>
              <a:rPr lang="en-GB" sz="1200" baseline="-25000" dirty="0">
                <a:solidFill>
                  <a:schemeClr val="accent5">
                    <a:lumMod val="50000"/>
                  </a:schemeClr>
                </a:solidFill>
              </a:rPr>
              <a:t> </a:t>
            </a:r>
            <a:r>
              <a:rPr lang="en-GB" sz="1200" b="0" baseline="-25000" dirty="0">
                <a:solidFill>
                  <a:schemeClr val="accent5">
                    <a:lumMod val="50000"/>
                  </a:schemeClr>
                </a:solidFill>
              </a:rPr>
              <a:t>and </a:t>
            </a:r>
            <a:r>
              <a:rPr lang="en-GB" sz="1200" baseline="-25000" dirty="0" err="1">
                <a:solidFill>
                  <a:schemeClr val="accent5">
                    <a:lumMod val="50000"/>
                  </a:schemeClr>
                </a:solidFill>
              </a:rPr>
              <a:t>quel</a:t>
            </a:r>
            <a:r>
              <a:rPr lang="en-GB" sz="1200" baseline="-25000" dirty="0">
                <a:solidFill>
                  <a:schemeClr val="accent5">
                    <a:lumMod val="50000"/>
                  </a:schemeClr>
                </a:solidFill>
              </a:rPr>
              <a:t>(le)(s) and connecting these with meaning (a choice of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2500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25000" dirty="0">
                <a:solidFill>
                  <a:schemeClr val="tx1"/>
                </a:solidFill>
                <a:effectLst/>
                <a:latin typeface="+mn-lt"/>
                <a:ea typeface="Calibri"/>
                <a:cs typeface="Calibri"/>
                <a:sym typeface="Calibri"/>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1. Recap meaning and forms of </a:t>
            </a:r>
            <a:r>
              <a:rPr lang="en-GB" sz="1200" b="0" i="1" u="none" strike="noStrike" kern="1200" cap="none" baseline="-25000" dirty="0" err="1">
                <a:solidFill>
                  <a:schemeClr val="tx1"/>
                </a:solidFill>
                <a:effectLst/>
                <a:latin typeface="+mn-lt"/>
                <a:ea typeface="Calibri"/>
                <a:cs typeface="Calibri"/>
                <a:sym typeface="Calibri"/>
              </a:rPr>
              <a:t>ce</a:t>
            </a:r>
            <a:r>
              <a:rPr lang="en-GB" sz="1200" b="0" i="1" u="none" strike="noStrike" kern="1200" cap="none" baseline="-25000" dirty="0">
                <a:solidFill>
                  <a:schemeClr val="tx1"/>
                </a:solidFill>
                <a:effectLst/>
                <a:latin typeface="+mn-lt"/>
                <a:ea typeface="Calibri"/>
                <a:cs typeface="Calibri"/>
                <a:sym typeface="Calibri"/>
              </a:rPr>
              <a:t> </a:t>
            </a:r>
            <a:r>
              <a:rPr lang="en-GB" sz="1200" b="0" i="0" u="none" strike="noStrike" kern="1200" cap="none" baseline="-25000" dirty="0">
                <a:solidFill>
                  <a:schemeClr val="tx1"/>
                </a:solidFill>
                <a:effectLst/>
                <a:latin typeface="+mn-lt"/>
                <a:ea typeface="Calibri"/>
                <a:cs typeface="Calibri"/>
                <a:sym typeface="Calibri"/>
              </a:rPr>
              <a:t>and </a:t>
            </a:r>
            <a:r>
              <a:rPr lang="en-GB" sz="1200" b="0" i="1" u="none" strike="noStrike" kern="1200" cap="none" baseline="-25000" dirty="0" err="1">
                <a:solidFill>
                  <a:schemeClr val="tx1"/>
                </a:solidFill>
                <a:effectLst/>
                <a:latin typeface="+mn-lt"/>
                <a:ea typeface="Calibri"/>
                <a:cs typeface="Calibri"/>
                <a:sym typeface="Calibri"/>
              </a:rPr>
              <a:t>quel</a:t>
            </a:r>
            <a:r>
              <a:rPr lang="en-GB" sz="1200" b="0" i="0" u="none" strike="noStrike" kern="1200" cap="none" baseline="-25000"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2. Students read each mini-dialogue and decide which of the two nouns is correct in each line, based upon the form of ‘</a:t>
            </a:r>
            <a:r>
              <a:rPr lang="en-GB" sz="1200" b="0" i="0" u="none" strike="noStrike" kern="1200" cap="none" baseline="-25000" dirty="0" err="1">
                <a:solidFill>
                  <a:schemeClr val="tx1"/>
                </a:solidFill>
                <a:effectLst/>
                <a:latin typeface="+mn-lt"/>
                <a:ea typeface="Calibri"/>
                <a:cs typeface="Calibri"/>
                <a:sym typeface="Calibri"/>
              </a:rPr>
              <a:t>quel</a:t>
            </a:r>
            <a:r>
              <a:rPr lang="en-GB" sz="1200" b="0" i="0" u="none" strike="noStrike" kern="1200" cap="none" baseline="-25000" dirty="0">
                <a:solidFill>
                  <a:schemeClr val="tx1"/>
                </a:solidFill>
                <a:effectLst/>
                <a:latin typeface="+mn-lt"/>
                <a:ea typeface="Calibri"/>
                <a:cs typeface="Calibri"/>
                <a:sym typeface="Calibri"/>
              </a:rPr>
              <a:t>’ or ‘</a:t>
            </a:r>
            <a:r>
              <a:rPr lang="en-GB" sz="1200" b="0" i="0" u="none" strike="noStrike" kern="1200" cap="none" baseline="-25000" dirty="0" err="1">
                <a:solidFill>
                  <a:schemeClr val="tx1"/>
                </a:solidFill>
                <a:effectLst/>
                <a:latin typeface="+mn-lt"/>
                <a:ea typeface="Calibri"/>
                <a:cs typeface="Calibri"/>
                <a:sym typeface="Calibri"/>
              </a:rPr>
              <a:t>ce</a:t>
            </a:r>
            <a:r>
              <a:rPr lang="en-GB" sz="1200" b="0" i="0" u="none" strike="noStrike" kern="1200" cap="none" baseline="-25000" dirty="0">
                <a:solidFill>
                  <a:schemeClr val="tx1"/>
                </a:solidFill>
                <a:effectLst/>
                <a:latin typeface="+mn-lt"/>
                <a:ea typeface="Calibri"/>
                <a:cs typeface="Calibri"/>
                <a:sym typeface="Calibri"/>
              </a:rPr>
              <a:t>’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3. Click to reveal the correct answers.</a:t>
            </a:r>
            <a:br>
              <a:rPr lang="en-GB" sz="1200" b="0" i="0" u="none" strike="noStrike" kern="1200" cap="none" baseline="-25000" dirty="0">
                <a:solidFill>
                  <a:schemeClr val="tx1"/>
                </a:solidFill>
                <a:effectLst/>
                <a:latin typeface="+mn-lt"/>
                <a:ea typeface="Calibri"/>
                <a:cs typeface="Calibri"/>
                <a:sym typeface="Calibri"/>
              </a:rPr>
            </a:br>
            <a:br>
              <a:rPr lang="en-GB" sz="1200" b="0" i="0" u="none" strike="noStrike" kern="1200" cap="none" baseline="-25000" dirty="0">
                <a:solidFill>
                  <a:schemeClr val="tx1"/>
                </a:solidFill>
                <a:effectLst/>
                <a:latin typeface="+mn-lt"/>
                <a:ea typeface="Calibri"/>
                <a:cs typeface="Calibri"/>
                <a:sym typeface="Calibri"/>
              </a:rPr>
            </a:br>
            <a:r>
              <a:rPr lang="en-GB" b="1" baseline="-25000" dirty="0"/>
              <a:t>Word frequency of unknown words (1 is the most frequent word in French): </a:t>
            </a:r>
            <a:br>
              <a:rPr lang="en-GB" baseline="-25000" dirty="0"/>
            </a:br>
            <a:r>
              <a:rPr lang="en-GB" b="0" baseline="-25000" dirty="0"/>
              <a:t>sac [2343] </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25000"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2 minutes</a:t>
            </a:r>
          </a:p>
          <a:p>
            <a:endParaRPr lang="en-US" b="1" baseline="-25000" dirty="0"/>
          </a:p>
          <a:p>
            <a:r>
              <a:rPr lang="en-US" b="1" baseline="-25000" dirty="0"/>
              <a:t>Aim: </a:t>
            </a:r>
            <a:r>
              <a:rPr lang="en-US" b="0" baseline="-25000" dirty="0"/>
              <a:t>recapping the formation of the perfect tense </a:t>
            </a:r>
            <a:r>
              <a:rPr lang="en-US" b="0" i="0" baseline="-25000" dirty="0"/>
              <a:t>(singular forms).</a:t>
            </a:r>
          </a:p>
          <a:p>
            <a:endParaRPr lang="en-US" b="0" baseline="-25000" dirty="0"/>
          </a:p>
          <a:p>
            <a:r>
              <a:rPr lang="en-US" b="1" baseline="-25000" dirty="0"/>
              <a:t>Procedure:</a:t>
            </a:r>
          </a:p>
          <a:p>
            <a:r>
              <a:rPr lang="en-US" b="0" baseline="-25000" dirty="0"/>
              <a:t>1. Cycle through the information on the slide using the animation sequence.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91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12 minutes (for 2 slides)</a:t>
            </a:r>
          </a:p>
          <a:p>
            <a:endParaRPr lang="en-US" b="1" baseline="-25000" dirty="0"/>
          </a:p>
          <a:p>
            <a:r>
              <a:rPr lang="en-US" b="1" baseline="-25000" dirty="0"/>
              <a:t>Aim: </a:t>
            </a:r>
            <a:r>
              <a:rPr lang="en-US" b="0" baseline="-25000" dirty="0"/>
              <a:t>Aural recognition of regular –ER verb forms in the present and perfect tenses.</a:t>
            </a:r>
          </a:p>
          <a:p>
            <a:endParaRPr lang="en-US" b="1" baseline="-25000" dirty="0"/>
          </a:p>
          <a:p>
            <a:r>
              <a:rPr lang="en-US" b="1" baseline="-25000" dirty="0"/>
              <a:t>Procedure:</a:t>
            </a:r>
          </a:p>
          <a:p>
            <a:r>
              <a:rPr lang="en-US" b="0" baseline="-25000" dirty="0"/>
              <a:t>1. Click on the numbered buttons to play the audio. In 1-6, the auxiliary verb is bleeped out, focusing attention on the past participle. In 7-12, the past participle/is bleeped out, focusing attention on the auxiliary verb.</a:t>
            </a:r>
            <a:br>
              <a:rPr lang="en-US" b="0" baseline="-25000" dirty="0"/>
            </a:br>
            <a:r>
              <a:rPr lang="en-US" b="1" i="1" baseline="-25000" dirty="0"/>
              <a:t>Note: It is worth emphasizing to students that a bleep doesn’t obscure anything, if the sentence is in the present tense.</a:t>
            </a:r>
          </a:p>
          <a:p>
            <a:r>
              <a:rPr lang="en-US" b="0" baseline="-25000" dirty="0"/>
              <a:t>2. Students tick the appropriate column to indicate the time frame, using the present tense verb form or the past participle to help them.</a:t>
            </a:r>
          </a:p>
          <a:p>
            <a:r>
              <a:rPr lang="en-US" b="0" baseline="-25000" dirty="0"/>
              <a:t>3. Click to reveal a transcript with the relevant part of the verb form obscured. Students use this to verify their answer.</a:t>
            </a:r>
          </a:p>
          <a:p>
            <a:r>
              <a:rPr lang="en-US" b="0" baseline="-25000" dirty="0"/>
              <a:t>4. Answers revealed on clicks.</a:t>
            </a:r>
          </a:p>
          <a:p>
            <a:r>
              <a:rPr lang="en-US" b="0" baseline="-25000" dirty="0"/>
              <a:t>5. Students fill in what is missing (an auxiliary verb or nothing in 1-6; the correct verb ending in 7-12).</a:t>
            </a:r>
          </a:p>
          <a:p>
            <a:r>
              <a:rPr lang="en-US" b="0" baseline="-25000" dirty="0"/>
              <a:t>6. Click to reveal the answer.</a:t>
            </a:r>
          </a:p>
          <a:p>
            <a:r>
              <a:rPr lang="en-US" b="0" baseline="-25000" dirty="0"/>
              <a:t>7. Click the tick to hear the full sentence (without beeps) said aloud.</a:t>
            </a:r>
          </a:p>
          <a:p>
            <a:r>
              <a:rPr lang="en-US" b="0" baseline="-25000" dirty="0"/>
              <a:t>8. Oral translation of dialogue.</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a:t>
            </a:r>
            <a:r>
              <a:rPr lang="en-GB" sz="1200" b="0" baseline="-25000" dirty="0">
                <a:solidFill>
                  <a:schemeClr val="accent5">
                    <a:lumMod val="50000"/>
                  </a:schemeClr>
                </a:solidFill>
              </a:rPr>
              <a:t>Mon frère [a] </a:t>
            </a:r>
            <a:r>
              <a:rPr lang="en-GB" sz="1200" b="0" baseline="-25000" dirty="0" err="1">
                <a:solidFill>
                  <a:schemeClr val="accent5">
                    <a:lumMod val="50000"/>
                  </a:schemeClr>
                </a:solidFill>
              </a:rPr>
              <a:t>porté</a:t>
            </a:r>
            <a:r>
              <a:rPr lang="en-GB" sz="1200" b="0" baseline="-25000" dirty="0">
                <a:solidFill>
                  <a:schemeClr val="accent5">
                    <a:lumMod val="50000"/>
                  </a:schemeClr>
                </a:solidFill>
              </a:rPr>
              <a:t> mon </a:t>
            </a:r>
            <a:r>
              <a:rPr lang="en-GB" sz="1200" b="0" baseline="-25000" dirty="0" err="1">
                <a:solidFill>
                  <a:schemeClr val="accent5">
                    <a:lumMod val="50000"/>
                  </a:schemeClr>
                </a:solidFill>
              </a:rPr>
              <a:t>uniforme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Il [-] </a:t>
            </a:r>
            <a:r>
              <a:rPr lang="en-GB" sz="1200" b="0" baseline="-25000" dirty="0" err="1">
                <a:solidFill>
                  <a:schemeClr val="accent5">
                    <a:lumMod val="50000"/>
                  </a:schemeClr>
                </a:solidFill>
              </a:rPr>
              <a:t>trouve</a:t>
            </a:r>
            <a:r>
              <a:rPr lang="en-GB" sz="1200" b="0" baseline="-25000" dirty="0">
                <a:solidFill>
                  <a:schemeClr val="accent5">
                    <a:lumMod val="50000"/>
                  </a:schemeClr>
                </a:solidFill>
              </a:rPr>
              <a:t> que </a:t>
            </a:r>
            <a:r>
              <a:rPr lang="en-GB" sz="1200" b="0" baseline="-25000" dirty="0" err="1">
                <a:solidFill>
                  <a:schemeClr val="accent5">
                    <a:lumMod val="50000"/>
                  </a:schemeClr>
                </a:solidFill>
              </a:rPr>
              <a:t>c’est</a:t>
            </a:r>
            <a:r>
              <a:rPr lang="en-GB" sz="1200" b="0" baseline="-25000" dirty="0">
                <a:solidFill>
                  <a:schemeClr val="accent5">
                    <a:lumMod val="50000"/>
                  </a:schemeClr>
                </a:solidFill>
              </a:rPr>
              <a:t> </a:t>
            </a:r>
            <a:r>
              <a:rPr lang="en-GB" sz="1200" b="0" baseline="-25000" dirty="0" err="1">
                <a:solidFill>
                  <a:schemeClr val="accent5">
                    <a:lumMod val="50000"/>
                  </a:schemeClr>
                </a:solidFill>
              </a:rPr>
              <a:t>drôle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 Est-</a:t>
            </a:r>
            <a:r>
              <a:rPr lang="en-US" b="0" baseline="-25000" dirty="0" err="1"/>
              <a:t>ce</a:t>
            </a:r>
            <a:r>
              <a:rPr lang="en-US" b="0" baseline="-25000" dirty="0"/>
              <a:t> que </a:t>
            </a:r>
            <a:r>
              <a:rPr lang="en-GB" sz="1200" b="0" baseline="-25000" dirty="0">
                <a:solidFill>
                  <a:schemeClr val="accent5">
                    <a:lumMod val="50000"/>
                  </a:schemeClr>
                </a:solidFill>
              </a:rPr>
              <a:t>ta </a:t>
            </a:r>
            <a:r>
              <a:rPr lang="en-GB" sz="1200" b="0" baseline="-25000" dirty="0" err="1">
                <a:solidFill>
                  <a:schemeClr val="accent5">
                    <a:lumMod val="50000"/>
                  </a:schemeClr>
                </a:solidFill>
              </a:rPr>
              <a:t>mère</a:t>
            </a:r>
            <a:r>
              <a:rPr lang="en-GB" sz="1200" b="0" baseline="-25000" dirty="0">
                <a:solidFill>
                  <a:schemeClr val="accent5">
                    <a:lumMod val="50000"/>
                  </a:schemeClr>
                </a:solidFill>
              </a:rPr>
              <a:t> [a] </a:t>
            </a:r>
            <a:r>
              <a:rPr lang="en-GB" sz="1200" b="0" baseline="-25000" dirty="0" err="1">
                <a:solidFill>
                  <a:schemeClr val="accent5">
                    <a:lumMod val="50000"/>
                  </a:schemeClr>
                </a:solidFill>
              </a:rPr>
              <a:t>parlé</a:t>
            </a:r>
            <a:r>
              <a:rPr lang="en-GB" sz="1200" b="0" baseline="-25000" dirty="0">
                <a:solidFill>
                  <a:schemeClr val="accent5">
                    <a:lumMod val="50000"/>
                  </a:schemeClr>
                </a:solidFill>
              </a:rPr>
              <a:t> à Antoine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4. Non. </a:t>
            </a:r>
            <a:r>
              <a:rPr lang="en-GB" sz="1200" b="0" baseline="-25000" dirty="0">
                <a:solidFill>
                  <a:schemeClr val="accent5">
                    <a:lumMod val="50000"/>
                  </a:schemeClr>
                </a:solidFill>
              </a:rPr>
              <a:t>Elle [-] </a:t>
            </a:r>
            <a:r>
              <a:rPr lang="en-GB" sz="1200" b="0" baseline="-25000" dirty="0" err="1">
                <a:solidFill>
                  <a:schemeClr val="accent5">
                    <a:lumMod val="50000"/>
                  </a:schemeClr>
                </a:solidFill>
              </a:rPr>
              <a:t>pense</a:t>
            </a:r>
            <a:r>
              <a:rPr lang="en-GB" sz="1200" b="0" baseline="-25000" dirty="0">
                <a:solidFill>
                  <a:schemeClr val="accent5">
                    <a:lumMod val="50000"/>
                  </a:schemeClr>
                </a:solidFill>
              </a:rPr>
              <a:t> que </a:t>
            </a:r>
            <a:r>
              <a:rPr lang="en-GB" sz="1200" b="0" baseline="-25000" dirty="0" err="1">
                <a:solidFill>
                  <a:schemeClr val="accent5">
                    <a:lumMod val="50000"/>
                  </a:schemeClr>
                </a:solidFill>
              </a:rPr>
              <a:t>c’est</a:t>
            </a:r>
            <a:r>
              <a:rPr lang="en-GB" sz="1200" b="0" baseline="-25000" dirty="0">
                <a:solidFill>
                  <a:schemeClr val="accent5">
                    <a:lumMod val="50000"/>
                  </a:schemeClr>
                </a:solidFill>
              </a:rPr>
              <a:t> la vie </a:t>
            </a:r>
            <a:r>
              <a:rPr lang="en-GB" sz="1200" b="0" baseline="-25000" dirty="0" err="1">
                <a:solidFill>
                  <a:schemeClr val="accent5">
                    <a:lumMod val="50000"/>
                  </a:schemeClr>
                </a:solidFill>
              </a:rPr>
              <a:t>moderne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5. </a:t>
            </a:r>
            <a:r>
              <a:rPr lang="en-GB" sz="1200" b="0" baseline="-25000" dirty="0" err="1">
                <a:solidFill>
                  <a:schemeClr val="accent5">
                    <a:lumMod val="50000"/>
                  </a:schemeClr>
                </a:solidFill>
              </a:rPr>
              <a:t>Alors</a:t>
            </a:r>
            <a:r>
              <a:rPr lang="en-GB" sz="1200" b="0" baseline="-25000" dirty="0">
                <a:solidFill>
                  <a:schemeClr val="accent5">
                    <a:lumMod val="50000"/>
                  </a:schemeClr>
                </a:solidFill>
              </a:rPr>
              <a:t> je [-] partage </a:t>
            </a:r>
            <a:r>
              <a:rPr lang="en-GB" sz="1200" b="0" baseline="-25000" dirty="0" err="1">
                <a:solidFill>
                  <a:schemeClr val="accent5">
                    <a:lumMod val="50000"/>
                  </a:schemeClr>
                </a:solidFill>
              </a:rPr>
              <a:t>mes</a:t>
            </a:r>
            <a:r>
              <a:rPr lang="en-GB" sz="1200" b="0" baseline="-25000" dirty="0">
                <a:solidFill>
                  <a:schemeClr val="accent5">
                    <a:lumMod val="50000"/>
                  </a:schemeClr>
                </a:solidFill>
              </a:rPr>
              <a:t> choses avec Antoine.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6. Oh! </a:t>
            </a:r>
            <a:r>
              <a:rPr lang="en-US" b="0" baseline="-25000" dirty="0" err="1"/>
              <a:t>Peut-être</a:t>
            </a:r>
            <a:r>
              <a:rPr lang="en-US" b="0" baseline="-25000" dirty="0"/>
              <a:t> </a:t>
            </a:r>
            <a:r>
              <a:rPr lang="en-US" b="0" baseline="-25000" dirty="0" err="1"/>
              <a:t>qu</a:t>
            </a:r>
            <a:r>
              <a:rPr lang="en-US" b="0" baseline="-25000" dirty="0"/>
              <a:t>’</a:t>
            </a:r>
            <a:r>
              <a:rPr lang="en-GB" sz="1200" b="0" baseline="-25000" dirty="0">
                <a:solidFill>
                  <a:schemeClr val="accent5">
                    <a:lumMod val="50000"/>
                  </a:schemeClr>
                </a:solidFill>
              </a:rPr>
              <a:t>il [-] </a:t>
            </a:r>
            <a:r>
              <a:rPr lang="en-GB" sz="1200" b="0" baseline="-25000" dirty="0" err="1">
                <a:solidFill>
                  <a:schemeClr val="accent5">
                    <a:lumMod val="50000"/>
                  </a:schemeClr>
                </a:solidFill>
              </a:rPr>
              <a:t>aime</a:t>
            </a:r>
            <a:r>
              <a:rPr lang="en-GB" sz="1200" b="0" baseline="-25000" dirty="0">
                <a:solidFill>
                  <a:schemeClr val="accent5">
                    <a:lumMod val="50000"/>
                  </a:schemeClr>
                </a:solidFill>
              </a:rPr>
              <a:t> faire le ménage </a:t>
            </a:r>
            <a:r>
              <a:rPr lang="en-GB" sz="1200" b="0" baseline="-25000" dirty="0" err="1">
                <a:solidFill>
                  <a:schemeClr val="accent5">
                    <a:lumMod val="50000"/>
                  </a:schemeClr>
                </a:solidFill>
              </a:rPr>
              <a:t>aussi</a:t>
            </a:r>
            <a:r>
              <a:rPr lang="en-GB" sz="1200" b="0" baseline="-25000" dirty="0">
                <a:solidFill>
                  <a:schemeClr val="accent5">
                    <a:lumMod val="50000"/>
                  </a:schemeClr>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6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7. </a:t>
            </a:r>
            <a:r>
              <a:rPr lang="en-GB" sz="1200" b="0" baseline="-25000" dirty="0">
                <a:solidFill>
                  <a:schemeClr val="accent5">
                    <a:lumMod val="50000"/>
                  </a:schemeClr>
                </a:solidFill>
              </a:rPr>
              <a:t>Tu as [</a:t>
            </a:r>
            <a:r>
              <a:rPr lang="en-GB" sz="1200" b="0" baseline="-25000" dirty="0" err="1">
                <a:solidFill>
                  <a:schemeClr val="accent5">
                    <a:lumMod val="50000"/>
                  </a:schemeClr>
                </a:solidFill>
              </a:rPr>
              <a:t>gagné</a:t>
            </a:r>
            <a:r>
              <a:rPr lang="en-GB" sz="1200" b="0" baseline="-25000" dirty="0">
                <a:solidFill>
                  <a:schemeClr val="accent5">
                    <a:lumMod val="50000"/>
                  </a:schemeClr>
                </a:solidFill>
              </a:rPr>
              <a:t>] le match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baseline="-25000" dirty="0"/>
              <a:t>8. </a:t>
            </a:r>
            <a:r>
              <a:rPr lang="en-GB" sz="1200" b="0" baseline="-25000" dirty="0" err="1">
                <a:solidFill>
                  <a:schemeClr val="accent5">
                    <a:lumMod val="50000"/>
                  </a:schemeClr>
                </a:solidFill>
              </a:rPr>
              <a:t>Oui</a:t>
            </a:r>
            <a:r>
              <a:rPr lang="en-GB" sz="1200" b="0" baseline="-25000" dirty="0">
                <a:solidFill>
                  <a:schemeClr val="accent5">
                    <a:lumMod val="50000"/>
                  </a:schemeClr>
                </a:solidFill>
              </a:rPr>
              <a:t> ! </a:t>
            </a:r>
            <a:r>
              <a:rPr lang="en-GB" sz="1200" b="0" baseline="-25000" dirty="0" err="1">
                <a:solidFill>
                  <a:schemeClr val="accent5">
                    <a:lumMod val="50000"/>
                  </a:schemeClr>
                </a:solidFill>
              </a:rPr>
              <a:t>J’ai</a:t>
            </a:r>
            <a:r>
              <a:rPr lang="en-GB" sz="1200" b="0" baseline="-25000" dirty="0">
                <a:solidFill>
                  <a:schemeClr val="accent5">
                    <a:lumMod val="50000"/>
                  </a:schemeClr>
                </a:solidFill>
              </a:rPr>
              <a:t> [fait] la fête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9. Amir a [</a:t>
            </a:r>
            <a:r>
              <a:rPr lang="en-GB" sz="1200" b="0" baseline="-25000" dirty="0" err="1">
                <a:solidFill>
                  <a:schemeClr val="accent5">
                    <a:lumMod val="50000"/>
                  </a:schemeClr>
                </a:solidFill>
              </a:rPr>
              <a:t>voyagé</a:t>
            </a:r>
            <a:r>
              <a:rPr lang="en-GB" sz="1200" b="0" baseline="-25000" dirty="0">
                <a:solidFill>
                  <a:schemeClr val="accent5">
                    <a:lumMod val="50000"/>
                  </a:schemeClr>
                </a:solidFill>
              </a:rPr>
              <a:t>] pour passer du temps </a:t>
            </a:r>
            <a:r>
              <a:rPr lang="en-GB" sz="1200" b="0" baseline="-25000" dirty="0" err="1">
                <a:solidFill>
                  <a:schemeClr val="accent5">
                    <a:lumMod val="50000"/>
                  </a:schemeClr>
                </a:solidFill>
              </a:rPr>
              <a:t>ici</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10. Oh!</a:t>
            </a:r>
            <a:r>
              <a:rPr lang="en-GB" sz="1200" b="0" baseline="-25000" dirty="0">
                <a:solidFill>
                  <a:schemeClr val="accent5">
                    <a:lumMod val="50000"/>
                  </a:schemeClr>
                </a:solidFill>
              </a:rPr>
              <a:t> Il [passe] </a:t>
            </a:r>
            <a:r>
              <a:rPr lang="en-GB" sz="1200" b="0" baseline="-25000" dirty="0" err="1">
                <a:solidFill>
                  <a:schemeClr val="accent5">
                    <a:lumMod val="50000"/>
                  </a:schemeClr>
                </a:solidFill>
              </a:rPr>
              <a:t>combien</a:t>
            </a:r>
            <a:r>
              <a:rPr lang="en-GB" sz="1200" b="0" baseline="-25000" dirty="0">
                <a:solidFill>
                  <a:schemeClr val="accent5">
                    <a:lumMod val="50000"/>
                  </a:schemeClr>
                </a:solidFill>
              </a:rPr>
              <a:t> de </a:t>
            </a:r>
            <a:r>
              <a:rPr lang="en-GB" sz="1200" b="0" baseline="-25000" dirty="0" err="1">
                <a:solidFill>
                  <a:schemeClr val="accent5">
                    <a:lumMod val="50000"/>
                  </a:schemeClr>
                </a:solidFill>
              </a:rPr>
              <a:t>jours</a:t>
            </a:r>
            <a:r>
              <a:rPr lang="en-GB" sz="1200" b="0" baseline="-25000" dirty="0">
                <a:solidFill>
                  <a:schemeClr val="accent5">
                    <a:lumMod val="50000"/>
                  </a:schemeClr>
                </a:solidFill>
              </a:rPr>
              <a:t> à Paris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11. </a:t>
            </a:r>
            <a:r>
              <a:rPr lang="en-GB" sz="1200" b="0" baseline="-25000" dirty="0">
                <a:solidFill>
                  <a:schemeClr val="accent5">
                    <a:lumMod val="50000"/>
                  </a:schemeClr>
                </a:solidFill>
              </a:rPr>
              <a:t>Il [</a:t>
            </a:r>
            <a:r>
              <a:rPr lang="en-GB" sz="1200" b="0" baseline="-25000" dirty="0" err="1">
                <a:solidFill>
                  <a:schemeClr val="accent5">
                    <a:lumMod val="50000"/>
                  </a:schemeClr>
                </a:solidFill>
              </a:rPr>
              <a:t>reste</a:t>
            </a:r>
            <a:r>
              <a:rPr lang="en-GB" sz="1200" b="0" baseline="-25000" dirty="0">
                <a:solidFill>
                  <a:schemeClr val="accent5">
                    <a:lumMod val="50000"/>
                  </a:schemeClr>
                </a:solidFill>
              </a:rPr>
              <a:t>] chez ma </a:t>
            </a:r>
            <a:r>
              <a:rPr lang="en-GB" sz="1200" b="0" baseline="-25000" dirty="0" err="1">
                <a:solidFill>
                  <a:schemeClr val="accent5">
                    <a:lumMod val="50000"/>
                  </a:schemeClr>
                </a:solidFill>
              </a:rPr>
              <a:t>famille</a:t>
            </a:r>
            <a:r>
              <a:rPr lang="en-GB" sz="1200" b="0" baseline="-25000" dirty="0">
                <a:solidFill>
                  <a:schemeClr val="accent5">
                    <a:lumMod val="50000"/>
                  </a:schemeClr>
                </a:solidFill>
              </a:rPr>
              <a:t> pour </a:t>
            </a:r>
            <a:r>
              <a:rPr lang="en-GB" sz="1200" b="0" baseline="-25000" dirty="0" err="1">
                <a:solidFill>
                  <a:schemeClr val="accent5">
                    <a:lumMod val="50000"/>
                  </a:schemeClr>
                </a:solidFill>
              </a:rPr>
              <a:t>une</a:t>
            </a:r>
            <a:r>
              <a:rPr lang="en-GB" sz="1200" b="0" baseline="-25000" dirty="0">
                <a:solidFill>
                  <a:schemeClr val="accent5">
                    <a:lumMod val="50000"/>
                  </a:schemeClr>
                </a:solidFill>
              </a:rPr>
              <a:t> </a:t>
            </a:r>
            <a:r>
              <a:rPr lang="en-GB" sz="1200" b="0" baseline="-25000" dirty="0" err="1">
                <a:solidFill>
                  <a:schemeClr val="accent5">
                    <a:lumMod val="50000"/>
                  </a:schemeClr>
                </a:solidFill>
              </a:rPr>
              <a:t>semaine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12. </a:t>
            </a:r>
            <a:r>
              <a:rPr lang="en-GB" sz="1200" b="0" baseline="-25000" dirty="0" err="1">
                <a:solidFill>
                  <a:schemeClr val="accent5">
                    <a:lumMod val="50000"/>
                  </a:schemeClr>
                </a:solidFill>
              </a:rPr>
              <a:t>Très</a:t>
            </a:r>
            <a:r>
              <a:rPr lang="en-GB" sz="1200" b="0" baseline="-25000" dirty="0">
                <a:solidFill>
                  <a:schemeClr val="accent5">
                    <a:lumMod val="50000"/>
                  </a:schemeClr>
                </a:solidFill>
              </a:rPr>
              <a:t> bien. Nous </a:t>
            </a:r>
            <a:r>
              <a:rPr lang="en-GB" sz="1200" b="0" baseline="-25000" dirty="0" err="1">
                <a:solidFill>
                  <a:schemeClr val="accent5">
                    <a:lumMod val="50000"/>
                  </a:schemeClr>
                </a:solidFill>
              </a:rPr>
              <a:t>faisons</a:t>
            </a:r>
            <a:r>
              <a:rPr lang="en-GB" sz="1200" b="0" baseline="-25000" dirty="0">
                <a:solidFill>
                  <a:schemeClr val="accent5">
                    <a:lumMod val="50000"/>
                  </a:schemeClr>
                </a:solidFill>
              </a:rPr>
              <a:t> </a:t>
            </a:r>
            <a:r>
              <a:rPr lang="en-GB" sz="1200" b="0" baseline="-25000" dirty="0" err="1">
                <a:solidFill>
                  <a:schemeClr val="accent5">
                    <a:lumMod val="50000"/>
                  </a:schemeClr>
                </a:solidFill>
              </a:rPr>
              <a:t>une</a:t>
            </a:r>
            <a:r>
              <a:rPr lang="en-GB" sz="1200" b="0" baseline="-25000" dirty="0">
                <a:solidFill>
                  <a:schemeClr val="accent5">
                    <a:lumMod val="50000"/>
                  </a:schemeClr>
                </a:solidFill>
              </a:rPr>
              <a:t> promenade ensemble. Le parc [</a:t>
            </a:r>
            <a:r>
              <a:rPr lang="en-GB" sz="1200" b="0" baseline="-25000" dirty="0" err="1">
                <a:solidFill>
                  <a:schemeClr val="accent5">
                    <a:lumMod val="50000"/>
                  </a:schemeClr>
                </a:solidFill>
              </a:rPr>
              <a:t>ferme</a:t>
            </a:r>
            <a:r>
              <a:rPr lang="en-GB" sz="1200" b="0" baseline="-25000" dirty="0">
                <a:solidFill>
                  <a:schemeClr val="accent5">
                    <a:lumMod val="50000"/>
                  </a:schemeClr>
                </a:solidFill>
              </a:rPr>
              <a:t>] </a:t>
            </a:r>
            <a:r>
              <a:rPr lang="en-GB" sz="1200" b="0" baseline="-25000" dirty="0" err="1">
                <a:solidFill>
                  <a:schemeClr val="accent5">
                    <a:lumMod val="50000"/>
                  </a:schemeClr>
                </a:solidFill>
              </a:rPr>
              <a:t>quand</a:t>
            </a:r>
            <a:r>
              <a:rPr lang="en-GB" sz="1200" b="0" baseline="-25000" dirty="0">
                <a:solidFill>
                  <a:schemeClr val="accent5">
                    <a:lumMod val="50000"/>
                  </a:schemeClr>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1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8 minutes</a:t>
            </a:r>
          </a:p>
          <a:p>
            <a:endParaRPr lang="en-US" b="0" baseline="-25000" dirty="0"/>
          </a:p>
          <a:p>
            <a:r>
              <a:rPr lang="en-US" b="1" baseline="-25000" dirty="0"/>
              <a:t>Aim: </a:t>
            </a:r>
            <a:r>
              <a:rPr lang="en-US" b="0" baseline="-25000" dirty="0"/>
              <a:t>Written production of the correct form of </a:t>
            </a:r>
            <a:r>
              <a:rPr lang="en-US" b="0" i="1" baseline="-25000" dirty="0"/>
              <a:t>de</a:t>
            </a:r>
            <a:r>
              <a:rPr lang="en-US" b="0" baseline="-25000" dirty="0"/>
              <a:t> or</a:t>
            </a:r>
            <a:r>
              <a:rPr lang="en-US" b="0" i="1" baseline="-25000" dirty="0"/>
              <a:t> à </a:t>
            </a:r>
            <a:r>
              <a:rPr lang="en-US" b="0" baseline="-25000" dirty="0"/>
              <a:t>plus the definite article to talk about playing sports and instruments.</a:t>
            </a:r>
          </a:p>
          <a:p>
            <a:endParaRPr lang="en-US" b="1" baseline="-25000" dirty="0"/>
          </a:p>
          <a:p>
            <a:r>
              <a:rPr lang="en-US" b="1" baseline="-25000" dirty="0"/>
              <a:t>Procedure:</a:t>
            </a:r>
          </a:p>
          <a:p>
            <a:r>
              <a:rPr lang="en-US" b="0" baseline="-25000" dirty="0"/>
              <a:t>1. Recap forms of </a:t>
            </a:r>
            <a:r>
              <a:rPr lang="en-US" b="0" i="1" baseline="-25000" dirty="0"/>
              <a:t>de </a:t>
            </a:r>
            <a:r>
              <a:rPr lang="en-US" b="0" i="0" baseline="-25000" dirty="0"/>
              <a:t>and </a:t>
            </a:r>
            <a:r>
              <a:rPr lang="en-US" b="0" i="1" baseline="-25000" dirty="0"/>
              <a:t>à </a:t>
            </a:r>
            <a:r>
              <a:rPr lang="en-US" b="0" i="0" baseline="-25000" dirty="0"/>
              <a:t>followed by a definite article, and the use of each with </a:t>
            </a:r>
            <a:r>
              <a:rPr lang="en-US" b="0" i="1" baseline="-25000" dirty="0"/>
              <a:t>faire</a:t>
            </a:r>
            <a:r>
              <a:rPr lang="en-US" b="0" i="0" baseline="-25000" dirty="0"/>
              <a:t> and </a:t>
            </a:r>
            <a:r>
              <a:rPr lang="en-US" b="0" i="1" baseline="-25000" dirty="0" err="1"/>
              <a:t>jouer</a:t>
            </a:r>
            <a:r>
              <a:rPr lang="en-US" b="0" i="1" baseline="-25000" dirty="0"/>
              <a:t> </a:t>
            </a:r>
            <a:r>
              <a:rPr lang="en-US" b="0" i="0" baseline="-25000" dirty="0"/>
              <a:t>+ sport or instrument.</a:t>
            </a:r>
            <a:endParaRPr lang="en-US" b="0" i="1" baseline="-25000" dirty="0"/>
          </a:p>
          <a:p>
            <a:r>
              <a:rPr lang="en-US" b="0" baseline="-25000" dirty="0"/>
              <a:t>2. Students read the sentence and fill in the correct form of </a:t>
            </a:r>
            <a:r>
              <a:rPr lang="en-US" b="0" i="1" baseline="-25000" dirty="0"/>
              <a:t>de </a:t>
            </a:r>
            <a:r>
              <a:rPr lang="en-US" b="0" baseline="-25000" dirty="0"/>
              <a:t>or </a:t>
            </a:r>
            <a:r>
              <a:rPr lang="en-US" b="0" i="1" baseline="-25000" dirty="0"/>
              <a:t>à </a:t>
            </a:r>
            <a:r>
              <a:rPr lang="en-US" b="0" baseline="-25000" dirty="0"/>
              <a:t>plus the definite article. Remind students that even though they don’t know these words, the gender in brackets and the verb used give them the information they need.</a:t>
            </a:r>
          </a:p>
          <a:p>
            <a:r>
              <a:rPr lang="en-US" b="0" baseline="-25000" dirty="0"/>
              <a:t>3. Click to reveal the correct answers.</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castagnette</a:t>
            </a:r>
            <a:r>
              <a:rPr lang="en-GB" b="0" baseline="-25000" dirty="0"/>
              <a:t> [&gt;5000] </a:t>
            </a:r>
            <a:r>
              <a:rPr kumimoji="0" lang="en-US" sz="1200" b="0" i="0" u="none" strike="noStrike" kern="1200" cap="none" spc="0" normalizeH="0" baseline="-25000" noProof="0" dirty="0" err="1">
                <a:ln>
                  <a:noFill/>
                </a:ln>
                <a:solidFill>
                  <a:srgbClr val="4472C4">
                    <a:lumMod val="50000"/>
                  </a:srgbClr>
                </a:solidFill>
                <a:effectLst/>
                <a:uLnTx/>
                <a:uFillTx/>
                <a:latin typeface="+mn-lt"/>
                <a:ea typeface="+mn-ea"/>
                <a:cs typeface="+mn-cs"/>
              </a:rPr>
              <a:t>accordéon</a:t>
            </a:r>
            <a:r>
              <a:rPr kumimoji="0" lang="en-US" sz="1200" b="0" i="0" u="none" strike="noStrike" kern="1200" cap="none" spc="0" normalizeH="0" baseline="-25000" noProof="0" dirty="0">
                <a:ln>
                  <a:noFill/>
                </a:ln>
                <a:solidFill>
                  <a:srgbClr val="4472C4">
                    <a:lumMod val="50000"/>
                  </a:srgbClr>
                </a:solidFill>
                <a:effectLst/>
                <a:uLnTx/>
                <a:uFillTx/>
                <a:latin typeface="+mn-lt"/>
                <a:ea typeface="+mn-ea"/>
                <a:cs typeface="+mn-cs"/>
              </a:rPr>
              <a:t> [&gt;5000], </a:t>
            </a:r>
            <a:r>
              <a:rPr lang="en-GB" b="0" baseline="-25000" dirty="0" err="1"/>
              <a:t>nautique</a:t>
            </a:r>
            <a:r>
              <a:rPr lang="en-GB" b="0" baseline="-25000" dirty="0"/>
              <a:t> [&gt;5000], </a:t>
            </a:r>
            <a:r>
              <a:rPr lang="en-GB" b="0" baseline="-25000" dirty="0" err="1"/>
              <a:t>cyclisme</a:t>
            </a:r>
            <a:r>
              <a:rPr lang="en-GB" b="0" baseline="-25000" dirty="0"/>
              <a:t> [&gt;5000], </a:t>
            </a:r>
            <a:r>
              <a:rPr lang="en-GB" b="0" baseline="-25000" dirty="0" err="1"/>
              <a:t>gymnastique</a:t>
            </a:r>
            <a:r>
              <a:rPr lang="en-GB" b="0" baseline="-25000" dirty="0"/>
              <a:t> [&gt;5000], golf [4936], </a:t>
            </a:r>
            <a:r>
              <a:rPr lang="en-GB" b="0" baseline="-25000" dirty="0" err="1"/>
              <a:t>athlétisme</a:t>
            </a:r>
            <a:r>
              <a:rPr lang="en-GB" b="0" baseline="-25000" dirty="0"/>
              <a:t> [&gt;5000], netball [&gt;5000]</a:t>
            </a:r>
            <a:br>
              <a:rPr lang="en-GB"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92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70767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241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83022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35934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7205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63375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095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36AF-75F5-4F82-B85F-AC0411A26A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6CFA012-6302-46BB-8C25-EE0A01430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12D2625-4326-4558-8EFD-5460FFCDCA72}"/>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756F7F38-5F54-42E4-9A4A-B7462766A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43414-2B21-4B48-8CA3-DE1F88D65E14}"/>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2896186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2C95-E6C7-4CA9-A05A-507ABA8B0C9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DEDC09E-B466-4E11-8BE4-331DE529E0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4B68D3-5BA3-459C-84A8-64D08FC6EA34}"/>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3483CA65-95D4-483C-A868-AAC30CBE18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00BAB4-386F-4A97-BEE3-D924F671F2AC}"/>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113164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17F-0F54-4EBF-95B3-7B123494505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C9C7D02-905D-403B-8721-7CE3228FB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FFC00E-EA07-4399-972C-702206CA3442}"/>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5283C3E6-72A3-4BAB-AF64-B64AB4BD89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C1F582-59E1-4FAE-BAFB-19A0C47CE510}"/>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4165772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3BEC-F30D-4DBE-92CB-BBBE99E747C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1F0E2F-72D4-4C92-B552-C8F445757D2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6CABA6E-5884-4445-B75B-5402D7A914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06EC876-8E82-4874-8033-066A4524C6F8}"/>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6" name="Footer Placeholder 5">
            <a:extLst>
              <a:ext uri="{FF2B5EF4-FFF2-40B4-BE49-F238E27FC236}">
                <a16:creationId xmlns:a16="http://schemas.microsoft.com/office/drawing/2014/main" id="{1D7F5897-1210-41DE-9F76-8F38E555E1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8C6702-CC7C-4B12-98CD-F0C22983D169}"/>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419463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12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31FE-2462-4786-9A8E-C3360DC4B9B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9BA3FF4-DF4E-4A79-AC26-97F2F3BF1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669BC6-FFE8-4DBC-A73A-066B18896CA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95729F8-FE68-4D68-BCF5-1358EBBAC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6FF0D3D-E8A4-4026-996E-C795AE38AAF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0C2D817-183A-4384-AB59-D7ACDABC4E6C}"/>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8" name="Footer Placeholder 7">
            <a:extLst>
              <a:ext uri="{FF2B5EF4-FFF2-40B4-BE49-F238E27FC236}">
                <a16:creationId xmlns:a16="http://schemas.microsoft.com/office/drawing/2014/main" id="{47B5F030-2173-4A6F-A941-F56A02F192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A6423D-E045-475A-8425-6EAD7C18A425}"/>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2422118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4721-6B72-47DD-AEF9-351B036312E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0B41421-AD83-47F6-A0D5-AE29F03B2C02}"/>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4" name="Footer Placeholder 3">
            <a:extLst>
              <a:ext uri="{FF2B5EF4-FFF2-40B4-BE49-F238E27FC236}">
                <a16:creationId xmlns:a16="http://schemas.microsoft.com/office/drawing/2014/main" id="{35FE8B75-F432-4B60-A936-466EADD709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C8B8FF-EFDC-4466-8745-9700BBB3999E}"/>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234510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14480-06A5-4866-BBE3-8D745BCBFEB6}"/>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3" name="Footer Placeholder 2">
            <a:extLst>
              <a:ext uri="{FF2B5EF4-FFF2-40B4-BE49-F238E27FC236}">
                <a16:creationId xmlns:a16="http://schemas.microsoft.com/office/drawing/2014/main" id="{91199094-30E1-4882-BB53-E3405D6EAD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32BB9D-3FAF-4309-BAE1-1C18F2193430}"/>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1070082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EBF6-A634-4742-95C6-575836DC43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ABA5654-5E91-41C4-9C94-C950FBE2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9854B77-4912-4ACC-AC3E-2A247B63A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9839F2-D7A3-4FC7-AF16-9F977024CA5D}"/>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6" name="Footer Placeholder 5">
            <a:extLst>
              <a:ext uri="{FF2B5EF4-FFF2-40B4-BE49-F238E27FC236}">
                <a16:creationId xmlns:a16="http://schemas.microsoft.com/office/drawing/2014/main" id="{91B5E319-23B8-44BE-8CB6-9E153CB3FF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9E92EB-448A-4F5C-BEDF-2CEEFEF303FD}"/>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3210921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2DD2-5A55-4F56-B508-AF12FC9932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EB620E8-0C14-4A3C-AB73-FC75DC0DF1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2D8167-B8FB-4835-8208-BCB182FB7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FDB8FA-C7A6-4525-BA82-AA8E6B5EB858}"/>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6" name="Footer Placeholder 5">
            <a:extLst>
              <a:ext uri="{FF2B5EF4-FFF2-40B4-BE49-F238E27FC236}">
                <a16:creationId xmlns:a16="http://schemas.microsoft.com/office/drawing/2014/main" id="{90BEE07A-8493-4BB4-83DE-9E92FB002B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7164C6-1C1E-442C-8541-4413405E536F}"/>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349529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69FE-4C57-4BCC-AB6B-995F50AE543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CFF9B21-4FE6-4AE7-993B-D9E76FBD25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577CA6-5259-4273-B3A2-C19112C8AB1A}"/>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94A99B04-A449-46C9-A3FB-3083A290C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5AF79-0C2F-45F9-87EF-948D79AD8ED8}"/>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829308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4AFB3-6509-4CCC-B77E-2B2BC56E304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D8277A-7DA4-48C2-AFC8-21A541C950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3BB29C4-27A0-498C-86F1-1766DC9010FA}"/>
              </a:ext>
            </a:extLst>
          </p:cNvPr>
          <p:cNvSpPr>
            <a:spLocks noGrp="1"/>
          </p:cNvSpPr>
          <p:nvPr>
            <p:ph type="dt" sz="half" idx="10"/>
          </p:nvPr>
        </p:nvSpPr>
        <p:spPr/>
        <p:txBody>
          <a:body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9B628357-B38D-4815-B82A-78B003A6D6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9379FB-6DDB-41EA-A008-F9F9D2EF1CE6}"/>
              </a:ext>
            </a:extLst>
          </p:cNvPr>
          <p:cNvSpPr>
            <a:spLocks noGrp="1"/>
          </p:cNvSpPr>
          <p:nvPr>
            <p:ph type="sldNum" sz="quarter" idx="12"/>
          </p:nvPr>
        </p:nvSpPr>
        <p:spPr/>
        <p:txBody>
          <a:bodyPr/>
          <a:lstStyle/>
          <a:p>
            <a:fld id="{0F102E36-6DF8-4A02-A083-9D7343E8188F}" type="slidenum">
              <a:rPr lang="en-GB" smtClean="0"/>
              <a:t>‹#›</a:t>
            </a:fld>
            <a:endParaRPr lang="en-GB"/>
          </a:p>
        </p:txBody>
      </p:sp>
    </p:spTree>
    <p:extLst>
      <p:ext uri="{BB962C8B-B14F-4D97-AF65-F5344CB8AC3E}">
        <p14:creationId xmlns:p14="http://schemas.microsoft.com/office/powerpoint/2010/main" val="2883443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5345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6075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088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6396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84614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573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1668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42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24612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B1822E-340A-47FE-B94D-B8BF9757D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6B5BBE8-41E5-4317-9986-DFD860FFA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9244F2-22D3-449F-946D-930665C32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64A3F-D4C0-4E9F-8167-876CF65FAEC3}" type="datetimeFigureOut">
              <a:rPr lang="en-GB" smtClean="0"/>
              <a:t>03/02/2024</a:t>
            </a:fld>
            <a:endParaRPr lang="en-GB"/>
          </a:p>
        </p:txBody>
      </p:sp>
      <p:sp>
        <p:nvSpPr>
          <p:cNvPr id="5" name="Footer Placeholder 4">
            <a:extLst>
              <a:ext uri="{FF2B5EF4-FFF2-40B4-BE49-F238E27FC236}">
                <a16:creationId xmlns:a16="http://schemas.microsoft.com/office/drawing/2014/main" id="{68A2E784-9FB7-48A6-9F91-0CF017EA3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864614-0B46-4340-9A1A-32C456E69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2E36-6DF8-4A02-A083-9D7343E8188F}" type="slidenum">
              <a:rPr lang="en-GB" smtClean="0"/>
              <a:t>‹#›</a:t>
            </a:fld>
            <a:endParaRPr lang="en-GB"/>
          </a:p>
        </p:txBody>
      </p:sp>
    </p:spTree>
    <p:extLst>
      <p:ext uri="{BB962C8B-B14F-4D97-AF65-F5344CB8AC3E}">
        <p14:creationId xmlns:p14="http://schemas.microsoft.com/office/powerpoint/2010/main" val="29293040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3" Type="http://schemas.openxmlformats.org/officeDocument/2006/relationships/audio" Target="../media/audio38.wav"/><Relationship Id="rId21" Type="http://schemas.openxmlformats.org/officeDocument/2006/relationships/image" Target="../media/image48.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 Type="http://schemas.openxmlformats.org/officeDocument/2006/relationships/notesSlide" Target="../notesSlides/notesSlide10.xml"/><Relationship Id="rId16" Type="http://schemas.openxmlformats.org/officeDocument/2006/relationships/audio" Target="../media/audio51.wav"/><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audio" Target="../media/audio50.wav"/><Relationship Id="rId10" Type="http://schemas.openxmlformats.org/officeDocument/2006/relationships/audio" Target="../media/audio45.wav"/><Relationship Id="rId19" Type="http://schemas.openxmlformats.org/officeDocument/2006/relationships/image" Target="../media/image46.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4.xml"/><Relationship Id="rId7" Type="http://schemas.openxmlformats.org/officeDocument/2006/relationships/audio" Target="../media/audio54.wav"/><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oleObject" Target="../embeddings/oleObject1.bin"/><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audio" Target="../media/audio60.wav"/><Relationship Id="rId18" Type="http://schemas.openxmlformats.org/officeDocument/2006/relationships/image" Target="../media/image112.png"/><Relationship Id="rId26" Type="http://schemas.openxmlformats.org/officeDocument/2006/relationships/image" Target="../media/image115.png"/><Relationship Id="rId3" Type="http://schemas.openxmlformats.org/officeDocument/2006/relationships/audio" Target="../media/audio55.wav"/><Relationship Id="rId21" Type="http://schemas.openxmlformats.org/officeDocument/2006/relationships/audio" Target="../media/audio63.wav"/><Relationship Id="rId7" Type="http://schemas.openxmlformats.org/officeDocument/2006/relationships/audio" Target="../media/audio57.wav"/><Relationship Id="rId12" Type="http://schemas.openxmlformats.org/officeDocument/2006/relationships/image" Target="../media/image109.png"/><Relationship Id="rId17" Type="http://schemas.openxmlformats.org/officeDocument/2006/relationships/audio" Target="../media/audio62.wav"/><Relationship Id="rId25" Type="http://schemas.openxmlformats.org/officeDocument/2006/relationships/audio" Target="../media/audio65.wav"/><Relationship Id="rId2" Type="http://schemas.openxmlformats.org/officeDocument/2006/relationships/notesSlide" Target="../notesSlides/notesSlide24.xml"/><Relationship Id="rId16" Type="http://schemas.openxmlformats.org/officeDocument/2006/relationships/image" Target="../media/image111.png"/><Relationship Id="rId20" Type="http://schemas.openxmlformats.org/officeDocument/2006/relationships/image" Target="../media/image64.png"/><Relationship Id="rId29" Type="http://schemas.openxmlformats.org/officeDocument/2006/relationships/audio" Target="../media/audio67.wav"/><Relationship Id="rId1" Type="http://schemas.openxmlformats.org/officeDocument/2006/relationships/slideLayout" Target="../slideLayouts/slideLayout3.xml"/><Relationship Id="rId6" Type="http://schemas.openxmlformats.org/officeDocument/2006/relationships/image" Target="../media/image106.png"/><Relationship Id="rId11" Type="http://schemas.openxmlformats.org/officeDocument/2006/relationships/audio" Target="../media/audio59.wav"/><Relationship Id="rId24" Type="http://schemas.openxmlformats.org/officeDocument/2006/relationships/image" Target="../media/image114.png"/><Relationship Id="rId5" Type="http://schemas.openxmlformats.org/officeDocument/2006/relationships/audio" Target="../media/audio56.wav"/><Relationship Id="rId15" Type="http://schemas.openxmlformats.org/officeDocument/2006/relationships/audio" Target="../media/audio61.wav"/><Relationship Id="rId23" Type="http://schemas.openxmlformats.org/officeDocument/2006/relationships/audio" Target="../media/audio64.wav"/><Relationship Id="rId28" Type="http://schemas.openxmlformats.org/officeDocument/2006/relationships/image" Target="../media/image116.png"/><Relationship Id="rId10" Type="http://schemas.openxmlformats.org/officeDocument/2006/relationships/image" Target="../media/image108.png"/><Relationship Id="rId19" Type="http://schemas.openxmlformats.org/officeDocument/2006/relationships/audio" Target="../media/audio54.wav"/><Relationship Id="rId31" Type="http://schemas.openxmlformats.org/officeDocument/2006/relationships/image" Target="../media/image118.png"/><Relationship Id="rId4" Type="http://schemas.openxmlformats.org/officeDocument/2006/relationships/image" Target="../media/image105.png"/><Relationship Id="rId9" Type="http://schemas.openxmlformats.org/officeDocument/2006/relationships/audio" Target="../media/audio58.wav"/><Relationship Id="rId14" Type="http://schemas.openxmlformats.org/officeDocument/2006/relationships/image" Target="../media/image110.png"/><Relationship Id="rId22" Type="http://schemas.openxmlformats.org/officeDocument/2006/relationships/image" Target="../media/image113.png"/><Relationship Id="rId27" Type="http://schemas.openxmlformats.org/officeDocument/2006/relationships/audio" Target="../media/audio66.wav"/><Relationship Id="rId30"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54.wav"/><Relationship Id="rId1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audio" Target="../media/audio71.wav"/><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image" Target="../media/image114.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5" Type="http://schemas.openxmlformats.org/officeDocument/2006/relationships/audio" Target="../media/audio64.wav"/><Relationship Id="rId10" Type="http://schemas.openxmlformats.org/officeDocument/2006/relationships/audio" Target="../media/audio74.wav"/><Relationship Id="rId19" Type="http://schemas.openxmlformats.org/officeDocument/2006/relationships/image" Target="../media/image119.png"/><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svg"/><Relationship Id="rId3" Type="http://schemas.openxmlformats.org/officeDocument/2006/relationships/image" Target="../media/image127.jpe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2" Type="http://schemas.openxmlformats.org/officeDocument/2006/relationships/notesSlide" Target="../notesSlides/notesSlide27.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1.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5" Type="http://schemas.openxmlformats.org/officeDocument/2006/relationships/image" Target="../media/image120.png"/><Relationship Id="rId15" Type="http://schemas.openxmlformats.org/officeDocument/2006/relationships/image" Target="../media/image138.png"/><Relationship Id="rId23" Type="http://schemas.openxmlformats.org/officeDocument/2006/relationships/image" Target="../media/image146.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8.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19.png"/><Relationship Id="rId4" Type="http://schemas.openxmlformats.org/officeDocument/2006/relationships/audio" Target="../media/audio6.wav"/><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hyperlink" Target="https://www.rachelhawkes.com/LDPresources/Yr8French/French_Y8_Term2i_Wk5_audio_HW_sheet.docx" TargetMode="External"/><Relationship Id="rId4" Type="http://schemas.openxmlformats.org/officeDocument/2006/relationships/hyperlink" Target="https://www.rachelhawkes.com/LDPresources/Yr8French/French_Y8_Term2i_Wk5_audio.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0.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23.png"/><Relationship Id="rId4" Type="http://schemas.openxmlformats.org/officeDocument/2006/relationships/audio" Target="../media/audio11.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6.png"/><Relationship Id="rId3" Type="http://schemas.openxmlformats.org/officeDocument/2006/relationships/audio" Target="../media/audio14.wav"/><Relationship Id="rId21" Type="http://schemas.openxmlformats.org/officeDocument/2006/relationships/image" Target="../media/image30.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5.png"/><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audio" Target="../media/audio25.wav"/><Relationship Id="rId23" Type="http://schemas.openxmlformats.org/officeDocument/2006/relationships/image" Target="../media/image32.png"/><Relationship Id="rId10" Type="http://schemas.openxmlformats.org/officeDocument/2006/relationships/audio" Target="../media/audio20.wav"/><Relationship Id="rId19" Type="http://schemas.openxmlformats.org/officeDocument/2006/relationships/image" Target="../media/image28.png"/><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35.png"/><Relationship Id="rId3" Type="http://schemas.openxmlformats.org/officeDocument/2006/relationships/audio" Target="../media/audio26.wav"/><Relationship Id="rId21" Type="http://schemas.openxmlformats.org/officeDocument/2006/relationships/image" Target="../media/image5.png"/><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audio" Target="../media/audio33.wav"/><Relationship Id="rId5" Type="http://schemas.openxmlformats.org/officeDocument/2006/relationships/audio" Target="../media/audio28.wav"/><Relationship Id="rId15" Type="http://schemas.openxmlformats.org/officeDocument/2006/relationships/audio" Target="../media/audio37.wav"/><Relationship Id="rId10" Type="http://schemas.openxmlformats.org/officeDocument/2006/relationships/audio" Target="../media/audio32.wav"/><Relationship Id="rId19" Type="http://schemas.openxmlformats.org/officeDocument/2006/relationships/image" Target="../media/image36.png"/><Relationship Id="rId4" Type="http://schemas.openxmlformats.org/officeDocument/2006/relationships/audio" Target="../media/audio27.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Stephen Owen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en-GB" sz="2400" dirty="0">
                <a:solidFill>
                  <a:prstClr val="white"/>
                </a:solidFill>
              </a:rPr>
              <a:t>Revisit a range of Y8 grammar features</a:t>
            </a:r>
          </a:p>
          <a:p>
            <a:pPr algn="l"/>
            <a:r>
              <a:rPr lang="en-GB" sz="2400" dirty="0">
                <a:solidFill>
                  <a:prstClr val="white"/>
                </a:solidFill>
              </a:rPr>
              <a:t>Y8 SSCs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Talking about a typical day (last week or in general)</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AD72C2FB-A436-4368-8657-7A94411E9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1007" y="4724606"/>
            <a:ext cx="2146073" cy="2146073"/>
          </a:xfrm>
          <a:prstGeom prst="rect">
            <a:avLst/>
          </a:prstGeom>
        </p:spPr>
      </p:pic>
      <p:pic>
        <p:nvPicPr>
          <p:cNvPr id="9" name="Picture 8" descr="A picture containing toy, shirt&#10;&#10;Description automatically generated">
            <a:extLst>
              <a:ext uri="{FF2B5EF4-FFF2-40B4-BE49-F238E27FC236}">
                <a16:creationId xmlns:a16="http://schemas.microsoft.com/office/drawing/2014/main" id="{E8CB96F6-FC53-46A7-A8C4-0926A5E70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5458" y="4488003"/>
            <a:ext cx="2369997" cy="2369997"/>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47EC3A41-7B78-4042-ABE6-B0B61EEEBC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4060" y="4271839"/>
            <a:ext cx="2598841" cy="2598841"/>
          </a:xfrm>
          <a:prstGeom prst="rect">
            <a:avLst/>
          </a:prstGeom>
        </p:spPr>
      </p:pic>
      <p:pic>
        <p:nvPicPr>
          <p:cNvPr id="11" name="Picture 2" descr="Backpack, Bag, Travel, Vacations, Blue Travel">
            <a:extLst>
              <a:ext uri="{FF2B5EF4-FFF2-40B4-BE49-F238E27FC236}">
                <a16:creationId xmlns:a16="http://schemas.microsoft.com/office/drawing/2014/main" id="{4B07F546-95ED-46A8-A011-A697D5ECFB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7255" y="5362601"/>
            <a:ext cx="1405929" cy="1358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Books, Library, Reading, Education, Knowledge">
            <a:extLst>
              <a:ext uri="{FF2B5EF4-FFF2-40B4-BE49-F238E27FC236}">
                <a16:creationId xmlns:a16="http://schemas.microsoft.com/office/drawing/2014/main" id="{8A72DF8E-8EAC-464B-B762-58E0FEC40B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6960" y="5929997"/>
            <a:ext cx="1105471" cy="904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building with a clock tower&#10;&#10;Description automatically generated">
            <a:extLst>
              <a:ext uri="{FF2B5EF4-FFF2-40B4-BE49-F238E27FC236}">
                <a16:creationId xmlns:a16="http://schemas.microsoft.com/office/drawing/2014/main" id="{0DE88B78-C029-4C02-AE9B-0EF607392E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5322" y="2153200"/>
            <a:ext cx="3441229" cy="2498986"/>
          </a:xfrm>
          <a:prstGeom prst="rect">
            <a:avLst/>
          </a:prstGeom>
        </p:spPr>
      </p:pic>
      <p:sp>
        <p:nvSpPr>
          <p:cNvPr id="15" name="Rectangle: Rounded Corners 14">
            <a:extLst>
              <a:ext uri="{FF2B5EF4-FFF2-40B4-BE49-F238E27FC236}">
                <a16:creationId xmlns:a16="http://schemas.microsoft.com/office/drawing/2014/main" id="{B404E033-675C-4E28-A646-75FCD738B105}"/>
              </a:ext>
            </a:extLst>
          </p:cNvPr>
          <p:cNvSpPr/>
          <p:nvPr/>
        </p:nvSpPr>
        <p:spPr>
          <a:xfrm>
            <a:off x="8611737" y="3002507"/>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p:txBody>
          <a:bodyPr>
            <a:normAutofit/>
          </a:bodyPr>
          <a:lstStyle/>
          <a:p>
            <a:r>
              <a:rPr lang="en-GB" sz="2800" b="1" dirty="0">
                <a:solidFill>
                  <a:schemeClr val="bg1"/>
                </a:solidFill>
              </a:rPr>
              <a:t>Pendant la pause  </a:t>
            </a:r>
          </a:p>
        </p:txBody>
      </p:sp>
      <p:sp>
        <p:nvSpPr>
          <p:cNvPr id="3" name="TextBox 2">
            <a:extLst>
              <a:ext uri="{FF2B5EF4-FFF2-40B4-BE49-F238E27FC236}">
                <a16:creationId xmlns:a16="http://schemas.microsoft.com/office/drawing/2014/main" id="{1E6C4799-CD56-43F6-B10F-4D4E00012277}"/>
              </a:ext>
            </a:extLst>
          </p:cNvPr>
          <p:cNvSpPr txBox="1"/>
          <p:nvPr/>
        </p:nvSpPr>
        <p:spPr>
          <a:xfrm>
            <a:off x="221731" y="1311690"/>
            <a:ext cx="9207449" cy="830997"/>
          </a:xfrm>
          <a:prstGeom prst="rect">
            <a:avLst/>
          </a:prstGeom>
          <a:noFill/>
        </p:spPr>
        <p:txBody>
          <a:bodyPr wrap="square" rtlCol="0">
            <a:spAutoFit/>
          </a:bodyPr>
          <a:lstStyle/>
          <a:p>
            <a:pPr lvl="0">
              <a:defRPr/>
            </a:pPr>
            <a:r>
              <a:rPr lang="fr-FR" sz="2400" dirty="0">
                <a:solidFill>
                  <a:srgbClr val="002060"/>
                </a:solidFill>
              </a:rPr>
              <a:t>Que font les enfants pendant la pause ? </a:t>
            </a:r>
          </a:p>
          <a:p>
            <a:pPr lvl="0">
              <a:defRPr/>
            </a:pPr>
            <a:r>
              <a:rPr lang="fr-FR" sz="2400" dirty="0">
                <a:solidFill>
                  <a:srgbClr val="002060"/>
                </a:solidFill>
              </a:rPr>
              <a:t>Il y a une liaison ? Choisis le mot correcte.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45625CBC-98C9-45D2-B7C6-645FDCFEA3B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a:hlinkClick r:id="" action="ppaction://noaction">
              <a:snd r:embed="rId11" name="3 beep alternative.wav"/>
            </a:hlinkClick>
            <a:extLst>
              <a:ext uri="{FF2B5EF4-FFF2-40B4-BE49-F238E27FC236}">
                <a16:creationId xmlns:a16="http://schemas.microsoft.com/office/drawing/2014/main" id="{17A51C82-934E-4440-9D53-518A97FC98B7}"/>
              </a:ext>
            </a:extLst>
          </p:cNvPr>
          <p:cNvSpPr/>
          <p:nvPr/>
        </p:nvSpPr>
        <p:spPr>
          <a:xfrm>
            <a:off x="528000" y="4515000"/>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endParaRPr lang="fr-FR" b="1" dirty="0"/>
          </a:p>
        </p:txBody>
      </p:sp>
      <p:sp>
        <p:nvSpPr>
          <p:cNvPr id="9" name="Rectangle 8">
            <a:hlinkClick r:id="" action="ppaction://noaction">
              <a:snd r:embed="rId12" name="2b.wav"/>
            </a:hlinkClick>
            <a:extLst>
              <a:ext uri="{FF2B5EF4-FFF2-40B4-BE49-F238E27FC236}">
                <a16:creationId xmlns:a16="http://schemas.microsoft.com/office/drawing/2014/main" id="{923BF263-5274-407F-A3C8-EB207D2061B9}"/>
              </a:ext>
            </a:extLst>
          </p:cNvPr>
          <p:cNvSpPr/>
          <p:nvPr/>
        </p:nvSpPr>
        <p:spPr>
          <a:xfrm>
            <a:off x="528000" y="3685936"/>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endParaRPr lang="fr-FR" b="1" dirty="0"/>
          </a:p>
        </p:txBody>
      </p:sp>
      <p:sp>
        <p:nvSpPr>
          <p:cNvPr id="10" name="Rectangle 9">
            <a:hlinkClick r:id="" action="ppaction://noaction">
              <a:snd r:embed="rId13" name="3b.wav"/>
            </a:hlinkClick>
            <a:extLst>
              <a:ext uri="{FF2B5EF4-FFF2-40B4-BE49-F238E27FC236}">
                <a16:creationId xmlns:a16="http://schemas.microsoft.com/office/drawing/2014/main" id="{7F2CDF3C-9D95-41E2-B8D1-C264C5A89934}"/>
              </a:ext>
            </a:extLst>
          </p:cNvPr>
          <p:cNvSpPr/>
          <p:nvPr/>
        </p:nvSpPr>
        <p:spPr>
          <a:xfrm>
            <a:off x="543824" y="2859622"/>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endParaRPr lang="fr-FR" b="1" dirty="0"/>
          </a:p>
        </p:txBody>
      </p:sp>
      <p:sp>
        <p:nvSpPr>
          <p:cNvPr id="11" name="Rectangle 10">
            <a:hlinkClick r:id="" action="ppaction://noaction">
              <a:snd r:embed="rId14" name="4b.wav"/>
            </a:hlinkClick>
            <a:extLst>
              <a:ext uri="{FF2B5EF4-FFF2-40B4-BE49-F238E27FC236}">
                <a16:creationId xmlns:a16="http://schemas.microsoft.com/office/drawing/2014/main" id="{005367C7-D1DC-406C-9D17-33389AC3C20A}"/>
              </a:ext>
            </a:extLst>
          </p:cNvPr>
          <p:cNvSpPr/>
          <p:nvPr/>
        </p:nvSpPr>
        <p:spPr>
          <a:xfrm>
            <a:off x="528000" y="5344028"/>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endParaRPr lang="fr-FR" b="1" dirty="0"/>
          </a:p>
        </p:txBody>
      </p:sp>
      <p:sp>
        <p:nvSpPr>
          <p:cNvPr id="12" name="Rectangle 11">
            <a:hlinkClick r:id="" action="ppaction://noaction">
              <a:snd r:embed="rId15" name="7b.wav"/>
            </a:hlinkClick>
            <a:extLst>
              <a:ext uri="{FF2B5EF4-FFF2-40B4-BE49-F238E27FC236}">
                <a16:creationId xmlns:a16="http://schemas.microsoft.com/office/drawing/2014/main" id="{B6AC00A1-2DDB-42DD-8E7D-AF257D49F7DD}"/>
              </a:ext>
            </a:extLst>
          </p:cNvPr>
          <p:cNvSpPr/>
          <p:nvPr/>
        </p:nvSpPr>
        <p:spPr>
          <a:xfrm>
            <a:off x="6209645" y="4515000"/>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endParaRPr lang="fr-FR" b="1" dirty="0"/>
          </a:p>
        </p:txBody>
      </p:sp>
      <p:sp>
        <p:nvSpPr>
          <p:cNvPr id="13" name="Rectangle 12">
            <a:hlinkClick r:id="" action="ppaction://noaction">
              <a:snd r:embed="rId16" name="6b.wav"/>
            </a:hlinkClick>
            <a:extLst>
              <a:ext uri="{FF2B5EF4-FFF2-40B4-BE49-F238E27FC236}">
                <a16:creationId xmlns:a16="http://schemas.microsoft.com/office/drawing/2014/main" id="{92EEF313-9ABC-4039-9599-8505764551A6}"/>
              </a:ext>
            </a:extLst>
          </p:cNvPr>
          <p:cNvSpPr/>
          <p:nvPr/>
        </p:nvSpPr>
        <p:spPr>
          <a:xfrm>
            <a:off x="6209645" y="3685972"/>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endParaRPr lang="fr-FR" b="1" dirty="0"/>
          </a:p>
        </p:txBody>
      </p:sp>
      <p:sp>
        <p:nvSpPr>
          <p:cNvPr id="15" name="Rectangle 14">
            <a:hlinkClick r:id="" action="ppaction://noaction">
              <a:snd r:embed="rId17" name="5b.wav"/>
            </a:hlinkClick>
            <a:extLst>
              <a:ext uri="{FF2B5EF4-FFF2-40B4-BE49-F238E27FC236}">
                <a16:creationId xmlns:a16="http://schemas.microsoft.com/office/drawing/2014/main" id="{06575C55-D499-4DA1-AEEB-E0C11F209936}"/>
              </a:ext>
            </a:extLst>
          </p:cNvPr>
          <p:cNvSpPr/>
          <p:nvPr/>
        </p:nvSpPr>
        <p:spPr>
          <a:xfrm>
            <a:off x="6209645" y="2856944"/>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endParaRPr lang="fr-FR" b="1" dirty="0"/>
          </a:p>
        </p:txBody>
      </p:sp>
      <p:sp>
        <p:nvSpPr>
          <p:cNvPr id="17" name="Rectangle 16">
            <a:hlinkClick r:id="" action="ppaction://noaction">
              <a:snd r:embed="rId18" name="8b.wav"/>
            </a:hlinkClick>
            <a:extLst>
              <a:ext uri="{FF2B5EF4-FFF2-40B4-BE49-F238E27FC236}">
                <a16:creationId xmlns:a16="http://schemas.microsoft.com/office/drawing/2014/main" id="{032320B1-C350-4157-BA94-7814F94BFE1C}"/>
              </a:ext>
            </a:extLst>
          </p:cNvPr>
          <p:cNvSpPr/>
          <p:nvPr/>
        </p:nvSpPr>
        <p:spPr>
          <a:xfrm>
            <a:off x="6209645" y="5344028"/>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endParaRPr lang="fr-FR" b="1" dirty="0"/>
          </a:p>
        </p:txBody>
      </p:sp>
      <p:sp>
        <p:nvSpPr>
          <p:cNvPr id="19" name="TextBox 18">
            <a:extLst>
              <a:ext uri="{FF2B5EF4-FFF2-40B4-BE49-F238E27FC236}">
                <a16:creationId xmlns:a16="http://schemas.microsoft.com/office/drawing/2014/main" id="{5926B819-F429-4B96-AEB3-654196266C8E}"/>
              </a:ext>
            </a:extLst>
          </p:cNvPr>
          <p:cNvSpPr txBox="1"/>
          <p:nvPr/>
        </p:nvSpPr>
        <p:spPr>
          <a:xfrm>
            <a:off x="2495919" y="4488388"/>
            <a:ext cx="3531218" cy="492443"/>
          </a:xfrm>
          <a:prstGeom prst="rect">
            <a:avLst/>
          </a:prstGeom>
          <a:noFill/>
        </p:spPr>
        <p:txBody>
          <a:bodyPr wrap="square" rtlCol="0">
            <a:spAutoFit/>
          </a:bodyPr>
          <a:lstStyle/>
          <a:p>
            <a:pPr algn="l"/>
            <a:r>
              <a:rPr lang="en-GB" sz="2600" dirty="0" err="1">
                <a:solidFill>
                  <a:srgbClr val="002060"/>
                </a:solidFill>
              </a:rPr>
              <a:t>ami</a:t>
            </a:r>
            <a:r>
              <a:rPr lang="en-GB" sz="2600" dirty="0">
                <a:solidFill>
                  <a:srgbClr val="002060"/>
                </a:solidFill>
              </a:rPr>
              <a:t> / </a:t>
            </a:r>
            <a:r>
              <a:rPr lang="en-GB" sz="2600" dirty="0" err="1">
                <a:solidFill>
                  <a:srgbClr val="002060"/>
                </a:solidFill>
              </a:rPr>
              <a:t>professeur</a:t>
            </a:r>
            <a:r>
              <a:rPr lang="en-GB" sz="2600" dirty="0">
                <a:solidFill>
                  <a:srgbClr val="002060"/>
                </a:solidFill>
              </a:rPr>
              <a:t>.</a:t>
            </a:r>
            <a:endParaRPr lang="fr-FR" sz="2600" dirty="0">
              <a:solidFill>
                <a:srgbClr val="002060"/>
              </a:solidFill>
            </a:endParaRPr>
          </a:p>
        </p:txBody>
      </p:sp>
      <p:sp>
        <p:nvSpPr>
          <p:cNvPr id="21" name="TextBox 20">
            <a:extLst>
              <a:ext uri="{FF2B5EF4-FFF2-40B4-BE49-F238E27FC236}">
                <a16:creationId xmlns:a16="http://schemas.microsoft.com/office/drawing/2014/main" id="{8F9C1D63-B410-4607-BE3A-0369C1D832D6}"/>
              </a:ext>
            </a:extLst>
          </p:cNvPr>
          <p:cNvSpPr txBox="1"/>
          <p:nvPr/>
        </p:nvSpPr>
        <p:spPr>
          <a:xfrm>
            <a:off x="2412382" y="3690520"/>
            <a:ext cx="3256156" cy="492443"/>
          </a:xfrm>
          <a:prstGeom prst="rect">
            <a:avLst/>
          </a:prstGeom>
          <a:noFill/>
        </p:spPr>
        <p:txBody>
          <a:bodyPr wrap="square" rtlCol="0">
            <a:spAutoFit/>
          </a:bodyPr>
          <a:lstStyle/>
          <a:p>
            <a:pPr algn="l"/>
            <a:r>
              <a:rPr lang="en-GB" sz="2600" dirty="0">
                <a:solidFill>
                  <a:srgbClr val="002060"/>
                </a:solidFill>
              </a:rPr>
              <a:t>dehors / au foot</a:t>
            </a:r>
            <a:endParaRPr lang="fr-FR" sz="2600" dirty="0">
              <a:solidFill>
                <a:srgbClr val="002060"/>
              </a:solidFill>
            </a:endParaRPr>
          </a:p>
        </p:txBody>
      </p:sp>
      <p:sp>
        <p:nvSpPr>
          <p:cNvPr id="23" name="TextBox 22">
            <a:extLst>
              <a:ext uri="{FF2B5EF4-FFF2-40B4-BE49-F238E27FC236}">
                <a16:creationId xmlns:a16="http://schemas.microsoft.com/office/drawing/2014/main" id="{DF5BA8FF-6405-49FF-8392-95787FB43408}"/>
              </a:ext>
            </a:extLst>
          </p:cNvPr>
          <p:cNvSpPr txBox="1"/>
          <p:nvPr/>
        </p:nvSpPr>
        <p:spPr>
          <a:xfrm>
            <a:off x="2481631" y="2912228"/>
            <a:ext cx="3256156" cy="492443"/>
          </a:xfrm>
          <a:prstGeom prst="rect">
            <a:avLst/>
          </a:prstGeom>
          <a:noFill/>
        </p:spPr>
        <p:txBody>
          <a:bodyPr wrap="square" rtlCol="0">
            <a:spAutoFit/>
          </a:bodyPr>
          <a:lstStyle/>
          <a:p>
            <a:pPr algn="l"/>
            <a:r>
              <a:rPr lang="fr-FR" sz="2600" dirty="0">
                <a:solidFill>
                  <a:srgbClr val="002060"/>
                </a:solidFill>
              </a:rPr>
              <a:t>amusant / drôle</a:t>
            </a:r>
          </a:p>
        </p:txBody>
      </p:sp>
      <p:graphicFrame>
        <p:nvGraphicFramePr>
          <p:cNvPr id="38" name="Table 39">
            <a:extLst>
              <a:ext uri="{FF2B5EF4-FFF2-40B4-BE49-F238E27FC236}">
                <a16:creationId xmlns:a16="http://schemas.microsoft.com/office/drawing/2014/main" id="{03BBE9AD-F3C9-484B-B38C-B1998D25ED2C}"/>
              </a:ext>
            </a:extLst>
          </p:cNvPr>
          <p:cNvGraphicFramePr>
            <a:graphicFrameLocks noGrp="1"/>
          </p:cNvGraphicFramePr>
          <p:nvPr>
            <p:extLst>
              <p:ext uri="{D42A27DB-BD31-4B8C-83A1-F6EECF244321}">
                <p14:modId xmlns:p14="http://schemas.microsoft.com/office/powerpoint/2010/main" val="578862586"/>
              </p:ext>
            </p:extLst>
          </p:nvPr>
        </p:nvGraphicFramePr>
        <p:xfrm>
          <a:off x="1187274" y="2214876"/>
          <a:ext cx="1232954" cy="3828525"/>
        </p:xfrm>
        <a:graphic>
          <a:graphicData uri="http://schemas.openxmlformats.org/drawingml/2006/table">
            <a:tbl>
              <a:tblPr firstRow="1" bandRow="1">
                <a:tableStyleId>{5C22544A-7EE6-4342-B048-85BDC9FD1C3A}</a:tableStyleId>
              </a:tblPr>
              <a:tblGrid>
                <a:gridCol w="1232954">
                  <a:extLst>
                    <a:ext uri="{9D8B030D-6E8A-4147-A177-3AD203B41FA5}">
                      <a16:colId xmlns:a16="http://schemas.microsoft.com/office/drawing/2014/main" val="2649440035"/>
                    </a:ext>
                  </a:extLst>
                </a:gridCol>
              </a:tblGrid>
              <a:tr h="514510">
                <a:tc>
                  <a:txBody>
                    <a:bodyPr/>
                    <a:lstStyle/>
                    <a:p>
                      <a:pPr algn="ctr"/>
                      <a:r>
                        <a:rPr lang="fr-FR" sz="2000" dirty="0"/>
                        <a:t>liaison ?</a:t>
                      </a:r>
                    </a:p>
                  </a:txBody>
                  <a:tcPr anchor="ctr">
                    <a:solidFill>
                      <a:srgbClr val="0055A5"/>
                    </a:solidFill>
                  </a:tcPr>
                </a:tc>
                <a:extLst>
                  <a:ext uri="{0D108BD9-81ED-4DB2-BD59-A6C34878D82A}">
                    <a16:rowId xmlns:a16="http://schemas.microsoft.com/office/drawing/2014/main" val="3384709254"/>
                  </a:ext>
                </a:extLst>
              </a:tr>
              <a:tr h="805539">
                <a:tc>
                  <a:txBody>
                    <a:bodyPr/>
                    <a:lstStyle/>
                    <a:p>
                      <a:endParaRPr lang="fr-FR"/>
                    </a:p>
                  </a:txBody>
                  <a:tcPr/>
                </a:tc>
                <a:extLst>
                  <a:ext uri="{0D108BD9-81ED-4DB2-BD59-A6C34878D82A}">
                    <a16:rowId xmlns:a16="http://schemas.microsoft.com/office/drawing/2014/main" val="3377587516"/>
                  </a:ext>
                </a:extLst>
              </a:tr>
              <a:tr h="805539">
                <a:tc>
                  <a:txBody>
                    <a:bodyPr/>
                    <a:lstStyle/>
                    <a:p>
                      <a:endParaRPr lang="fr-FR"/>
                    </a:p>
                  </a:txBody>
                  <a:tcPr/>
                </a:tc>
                <a:extLst>
                  <a:ext uri="{0D108BD9-81ED-4DB2-BD59-A6C34878D82A}">
                    <a16:rowId xmlns:a16="http://schemas.microsoft.com/office/drawing/2014/main" val="296508891"/>
                  </a:ext>
                </a:extLst>
              </a:tr>
              <a:tr h="897398">
                <a:tc>
                  <a:txBody>
                    <a:bodyPr/>
                    <a:lstStyle/>
                    <a:p>
                      <a:endParaRPr lang="fr-FR" dirty="0"/>
                    </a:p>
                  </a:txBody>
                  <a:tcPr/>
                </a:tc>
                <a:extLst>
                  <a:ext uri="{0D108BD9-81ED-4DB2-BD59-A6C34878D82A}">
                    <a16:rowId xmlns:a16="http://schemas.microsoft.com/office/drawing/2014/main" val="450280558"/>
                  </a:ext>
                </a:extLst>
              </a:tr>
              <a:tr h="805539">
                <a:tc>
                  <a:txBody>
                    <a:bodyPr/>
                    <a:lstStyle/>
                    <a:p>
                      <a:endParaRPr lang="fr-FR" dirty="0"/>
                    </a:p>
                  </a:txBody>
                  <a:tcPr/>
                </a:tc>
                <a:extLst>
                  <a:ext uri="{0D108BD9-81ED-4DB2-BD59-A6C34878D82A}">
                    <a16:rowId xmlns:a16="http://schemas.microsoft.com/office/drawing/2014/main" val="324992159"/>
                  </a:ext>
                </a:extLst>
              </a:tr>
            </a:tbl>
          </a:graphicData>
        </a:graphic>
      </p:graphicFrame>
      <p:sp>
        <p:nvSpPr>
          <p:cNvPr id="52" name="TextBox 51">
            <a:extLst>
              <a:ext uri="{FF2B5EF4-FFF2-40B4-BE49-F238E27FC236}">
                <a16:creationId xmlns:a16="http://schemas.microsoft.com/office/drawing/2014/main" id="{EE25488F-8AD9-4187-8FC3-BE2D0EA8E12A}"/>
              </a:ext>
            </a:extLst>
          </p:cNvPr>
          <p:cNvSpPr txBox="1"/>
          <p:nvPr/>
        </p:nvSpPr>
        <p:spPr>
          <a:xfrm>
            <a:off x="8078202" y="5375832"/>
            <a:ext cx="4113798" cy="492443"/>
          </a:xfrm>
          <a:prstGeom prst="rect">
            <a:avLst/>
          </a:prstGeom>
          <a:noFill/>
        </p:spPr>
        <p:txBody>
          <a:bodyPr wrap="square" rtlCol="0">
            <a:spAutoFit/>
          </a:bodyPr>
          <a:lstStyle/>
          <a:p>
            <a:r>
              <a:rPr lang="fr-FR" sz="2600" dirty="0">
                <a:solidFill>
                  <a:srgbClr val="002060"/>
                </a:solidFill>
              </a:rPr>
              <a:t>une bonne / la fin de la</a:t>
            </a:r>
          </a:p>
        </p:txBody>
      </p:sp>
      <p:graphicFrame>
        <p:nvGraphicFramePr>
          <p:cNvPr id="53" name="Table 39">
            <a:extLst>
              <a:ext uri="{FF2B5EF4-FFF2-40B4-BE49-F238E27FC236}">
                <a16:creationId xmlns:a16="http://schemas.microsoft.com/office/drawing/2014/main" id="{DFE4031D-E656-4A72-9122-1CD1DAE4CA65}"/>
              </a:ext>
            </a:extLst>
          </p:cNvPr>
          <p:cNvGraphicFramePr>
            <a:graphicFrameLocks noGrp="1"/>
          </p:cNvGraphicFramePr>
          <p:nvPr>
            <p:extLst>
              <p:ext uri="{D42A27DB-BD31-4B8C-83A1-F6EECF244321}">
                <p14:modId xmlns:p14="http://schemas.microsoft.com/office/powerpoint/2010/main" val="491688880"/>
              </p:ext>
            </p:extLst>
          </p:nvPr>
        </p:nvGraphicFramePr>
        <p:xfrm>
          <a:off x="6853095" y="2209181"/>
          <a:ext cx="1258698" cy="3828525"/>
        </p:xfrm>
        <a:graphic>
          <a:graphicData uri="http://schemas.openxmlformats.org/drawingml/2006/table">
            <a:tbl>
              <a:tblPr firstRow="1" bandRow="1">
                <a:tableStyleId>{5C22544A-7EE6-4342-B048-85BDC9FD1C3A}</a:tableStyleId>
              </a:tblPr>
              <a:tblGrid>
                <a:gridCol w="1258698">
                  <a:extLst>
                    <a:ext uri="{9D8B030D-6E8A-4147-A177-3AD203B41FA5}">
                      <a16:colId xmlns:a16="http://schemas.microsoft.com/office/drawing/2014/main" val="2649440035"/>
                    </a:ext>
                  </a:extLst>
                </a:gridCol>
              </a:tblGrid>
              <a:tr h="514510">
                <a:tc>
                  <a:txBody>
                    <a:bodyPr/>
                    <a:lstStyle/>
                    <a:p>
                      <a:pPr algn="ctr"/>
                      <a:r>
                        <a:rPr lang="fr-FR" sz="2000" dirty="0"/>
                        <a:t>liaison ?</a:t>
                      </a:r>
                    </a:p>
                  </a:txBody>
                  <a:tcPr anchor="ctr">
                    <a:solidFill>
                      <a:srgbClr val="0055A5"/>
                    </a:solidFill>
                  </a:tcPr>
                </a:tc>
                <a:extLst>
                  <a:ext uri="{0D108BD9-81ED-4DB2-BD59-A6C34878D82A}">
                    <a16:rowId xmlns:a16="http://schemas.microsoft.com/office/drawing/2014/main" val="3384709254"/>
                  </a:ext>
                </a:extLst>
              </a:tr>
              <a:tr h="805539">
                <a:tc>
                  <a:txBody>
                    <a:bodyPr/>
                    <a:lstStyle/>
                    <a:p>
                      <a:endParaRPr lang="fr-FR" dirty="0"/>
                    </a:p>
                  </a:txBody>
                  <a:tcPr/>
                </a:tc>
                <a:extLst>
                  <a:ext uri="{0D108BD9-81ED-4DB2-BD59-A6C34878D82A}">
                    <a16:rowId xmlns:a16="http://schemas.microsoft.com/office/drawing/2014/main" val="3377587516"/>
                  </a:ext>
                </a:extLst>
              </a:tr>
              <a:tr h="805539">
                <a:tc>
                  <a:txBody>
                    <a:bodyPr/>
                    <a:lstStyle/>
                    <a:p>
                      <a:endParaRPr lang="fr-FR" dirty="0"/>
                    </a:p>
                  </a:txBody>
                  <a:tcPr/>
                </a:tc>
                <a:extLst>
                  <a:ext uri="{0D108BD9-81ED-4DB2-BD59-A6C34878D82A}">
                    <a16:rowId xmlns:a16="http://schemas.microsoft.com/office/drawing/2014/main" val="296508891"/>
                  </a:ext>
                </a:extLst>
              </a:tr>
              <a:tr h="897398">
                <a:tc>
                  <a:txBody>
                    <a:bodyPr/>
                    <a:lstStyle/>
                    <a:p>
                      <a:endParaRPr lang="fr-FR" dirty="0"/>
                    </a:p>
                  </a:txBody>
                  <a:tcPr/>
                </a:tc>
                <a:extLst>
                  <a:ext uri="{0D108BD9-81ED-4DB2-BD59-A6C34878D82A}">
                    <a16:rowId xmlns:a16="http://schemas.microsoft.com/office/drawing/2014/main" val="450280558"/>
                  </a:ext>
                </a:extLst>
              </a:tr>
              <a:tr h="805539">
                <a:tc>
                  <a:txBody>
                    <a:bodyPr/>
                    <a:lstStyle/>
                    <a:p>
                      <a:endParaRPr lang="fr-FR" dirty="0"/>
                    </a:p>
                  </a:txBody>
                  <a:tcPr/>
                </a:tc>
                <a:extLst>
                  <a:ext uri="{0D108BD9-81ED-4DB2-BD59-A6C34878D82A}">
                    <a16:rowId xmlns:a16="http://schemas.microsoft.com/office/drawing/2014/main" val="324992159"/>
                  </a:ext>
                </a:extLst>
              </a:tr>
            </a:tbl>
          </a:graphicData>
        </a:graphic>
      </p:graphicFrame>
      <p:pic>
        <p:nvPicPr>
          <p:cNvPr id="40" name="Picture 2" descr="Tick, Mark, Ok, Perfect, Check, Done, Sign, Good, Green">
            <a:extLst>
              <a:ext uri="{FF2B5EF4-FFF2-40B4-BE49-F238E27FC236}">
                <a16:creationId xmlns:a16="http://schemas.microsoft.com/office/drawing/2014/main" id="{CC5BEA16-2BB2-4375-8C77-E58A33272A2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36341" y="2789329"/>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Abort, Delete, No, Cancel, Locked, Blocked, Prohibited">
            <a:extLst>
              <a:ext uri="{FF2B5EF4-FFF2-40B4-BE49-F238E27FC236}">
                <a16:creationId xmlns:a16="http://schemas.microsoft.com/office/drawing/2014/main" id="{C645CE95-8582-4D6B-AFF1-F6C94D1F4A8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76674" y="3648811"/>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ck, Mark, Ok, Perfect, Check, Done, Sign, Good, Green">
            <a:extLst>
              <a:ext uri="{FF2B5EF4-FFF2-40B4-BE49-F238E27FC236}">
                <a16:creationId xmlns:a16="http://schemas.microsoft.com/office/drawing/2014/main" id="{C92FE0F4-BEDC-49AE-A8EB-46EE9191A1D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36339" y="4416365"/>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ick, Mark, Ok, Perfect, Check, Done, Sign, Good, Green">
            <a:extLst>
              <a:ext uri="{FF2B5EF4-FFF2-40B4-BE49-F238E27FC236}">
                <a16:creationId xmlns:a16="http://schemas.microsoft.com/office/drawing/2014/main" id="{06715886-7D8C-46FC-98B9-FA4315301FB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6898" y="5300519"/>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Abort, Delete, No, Cancel, Locked, Blocked, Prohibited">
            <a:extLst>
              <a:ext uri="{FF2B5EF4-FFF2-40B4-BE49-F238E27FC236}">
                <a16:creationId xmlns:a16="http://schemas.microsoft.com/office/drawing/2014/main" id="{5A6F2500-7E3D-4561-9108-46E528532A0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67322" y="2775703"/>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Abort, Delete, No, Cancel, Locked, Blocked, Prohibited">
            <a:extLst>
              <a:ext uri="{FF2B5EF4-FFF2-40B4-BE49-F238E27FC236}">
                <a16:creationId xmlns:a16="http://schemas.microsoft.com/office/drawing/2014/main" id="{820B714C-BCD3-41CA-BA42-DBBC3B3607E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66261" y="3669076"/>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Tick, Mark, Ok, Perfect, Check, Done, Sign, Good, Green">
            <a:extLst>
              <a:ext uri="{FF2B5EF4-FFF2-40B4-BE49-F238E27FC236}">
                <a16:creationId xmlns:a16="http://schemas.microsoft.com/office/drawing/2014/main" id="{E6988872-45FF-4C50-98D4-C99AEF1CA0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25926" y="4453457"/>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Abort, Delete, No, Cancel, Locked, Blocked, Prohibited">
            <a:extLst>
              <a:ext uri="{FF2B5EF4-FFF2-40B4-BE49-F238E27FC236}">
                <a16:creationId xmlns:a16="http://schemas.microsoft.com/office/drawing/2014/main" id="{3506147D-919D-4AE9-9CB7-401E85E5AAF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25926" y="5315397"/>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88492957-C48D-4234-B282-F3EF4551EE2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17473" y="-54449"/>
            <a:ext cx="1411707" cy="1411707"/>
          </a:xfrm>
          <a:prstGeom prst="rect">
            <a:avLst/>
          </a:prstGeom>
        </p:spPr>
      </p:pic>
      <p:sp>
        <p:nvSpPr>
          <p:cNvPr id="5" name="TextBox 4">
            <a:extLst>
              <a:ext uri="{FF2B5EF4-FFF2-40B4-BE49-F238E27FC236}">
                <a16:creationId xmlns:a16="http://schemas.microsoft.com/office/drawing/2014/main" id="{759CB64A-E863-4708-A5D1-3E4501FE6AEC}"/>
              </a:ext>
            </a:extLst>
          </p:cNvPr>
          <p:cNvSpPr txBox="1"/>
          <p:nvPr/>
        </p:nvSpPr>
        <p:spPr>
          <a:xfrm>
            <a:off x="2426707" y="5375833"/>
            <a:ext cx="3782937" cy="492443"/>
          </a:xfrm>
          <a:prstGeom prst="rect">
            <a:avLst/>
          </a:prstGeom>
          <a:noFill/>
        </p:spPr>
        <p:txBody>
          <a:bodyPr wrap="square" rtlCol="0">
            <a:spAutoFit/>
          </a:bodyPr>
          <a:lstStyle/>
          <a:p>
            <a:pPr algn="l"/>
            <a:r>
              <a:rPr lang="fr-FR" sz="2600" dirty="0">
                <a:solidFill>
                  <a:srgbClr val="002060"/>
                </a:solidFill>
              </a:rPr>
              <a:t>personnes / équipes</a:t>
            </a:r>
          </a:p>
        </p:txBody>
      </p:sp>
      <p:sp>
        <p:nvSpPr>
          <p:cNvPr id="6" name="Rounded Rectangular Callout 3">
            <a:extLst>
              <a:ext uri="{FF2B5EF4-FFF2-40B4-BE49-F238E27FC236}">
                <a16:creationId xmlns:a16="http://schemas.microsoft.com/office/drawing/2014/main" id="{917537E2-634F-4827-9AAB-C7298161190F}"/>
              </a:ext>
            </a:extLst>
          </p:cNvPr>
          <p:cNvSpPr/>
          <p:nvPr/>
        </p:nvSpPr>
        <p:spPr>
          <a:xfrm>
            <a:off x="9429180" y="1398809"/>
            <a:ext cx="2371307" cy="570552"/>
          </a:xfrm>
          <a:prstGeom prst="wedgeRoundRectCallout">
            <a:avLst>
              <a:gd name="adj1" fmla="val -36481"/>
              <a:gd name="adj2" fmla="val -78915"/>
              <a:gd name="adj3" fmla="val 16667"/>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*la fin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end</a:t>
            </a:r>
          </a:p>
        </p:txBody>
      </p:sp>
      <p:sp>
        <p:nvSpPr>
          <p:cNvPr id="14" name="TextBox 13">
            <a:extLst>
              <a:ext uri="{FF2B5EF4-FFF2-40B4-BE49-F238E27FC236}">
                <a16:creationId xmlns:a16="http://schemas.microsoft.com/office/drawing/2014/main" id="{F56EE395-A92F-4E3C-91FE-F5B1C1957134}"/>
              </a:ext>
            </a:extLst>
          </p:cNvPr>
          <p:cNvSpPr txBox="1"/>
          <p:nvPr/>
        </p:nvSpPr>
        <p:spPr>
          <a:xfrm>
            <a:off x="8111793" y="4528772"/>
            <a:ext cx="4113798" cy="492443"/>
          </a:xfrm>
          <a:prstGeom prst="rect">
            <a:avLst/>
          </a:prstGeom>
          <a:noFill/>
        </p:spPr>
        <p:txBody>
          <a:bodyPr wrap="square" rtlCol="0">
            <a:spAutoFit/>
          </a:bodyPr>
          <a:lstStyle/>
          <a:p>
            <a:pPr algn="l"/>
            <a:r>
              <a:rPr lang="fr-FR" sz="2600" dirty="0">
                <a:solidFill>
                  <a:srgbClr val="002060"/>
                </a:solidFill>
              </a:rPr>
              <a:t>venez dans / avez </a:t>
            </a:r>
          </a:p>
        </p:txBody>
      </p:sp>
      <p:sp>
        <p:nvSpPr>
          <p:cNvPr id="16" name="TextBox 15">
            <a:extLst>
              <a:ext uri="{FF2B5EF4-FFF2-40B4-BE49-F238E27FC236}">
                <a16:creationId xmlns:a16="http://schemas.microsoft.com/office/drawing/2014/main" id="{35A62239-5D4E-4C2D-99AB-E228AB984099}"/>
              </a:ext>
            </a:extLst>
          </p:cNvPr>
          <p:cNvSpPr txBox="1"/>
          <p:nvPr/>
        </p:nvSpPr>
        <p:spPr>
          <a:xfrm>
            <a:off x="8092744" y="3681712"/>
            <a:ext cx="4113798" cy="492443"/>
          </a:xfrm>
          <a:prstGeom prst="rect">
            <a:avLst/>
          </a:prstGeom>
          <a:noFill/>
        </p:spPr>
        <p:txBody>
          <a:bodyPr wrap="square" rtlCol="0">
            <a:spAutoFit/>
          </a:bodyPr>
          <a:lstStyle/>
          <a:p>
            <a:pPr algn="l"/>
            <a:r>
              <a:rPr lang="fr-FR" sz="2600" dirty="0">
                <a:solidFill>
                  <a:srgbClr val="002060"/>
                </a:solidFill>
              </a:rPr>
              <a:t>toilettes / examens</a:t>
            </a:r>
          </a:p>
        </p:txBody>
      </p:sp>
      <p:sp>
        <p:nvSpPr>
          <p:cNvPr id="18" name="TextBox 17">
            <a:extLst>
              <a:ext uri="{FF2B5EF4-FFF2-40B4-BE49-F238E27FC236}">
                <a16:creationId xmlns:a16="http://schemas.microsoft.com/office/drawing/2014/main" id="{57CE7EF6-7182-43E3-ADF6-59DEDF6AA371}"/>
              </a:ext>
            </a:extLst>
          </p:cNvPr>
          <p:cNvSpPr txBox="1"/>
          <p:nvPr/>
        </p:nvSpPr>
        <p:spPr>
          <a:xfrm>
            <a:off x="8111809" y="2895968"/>
            <a:ext cx="4113798" cy="492443"/>
          </a:xfrm>
          <a:prstGeom prst="rect">
            <a:avLst/>
          </a:prstGeom>
          <a:noFill/>
        </p:spPr>
        <p:txBody>
          <a:bodyPr wrap="square" rtlCol="0">
            <a:spAutoFit/>
          </a:bodyPr>
          <a:lstStyle/>
          <a:p>
            <a:r>
              <a:rPr lang="en-GB" sz="2600" dirty="0">
                <a:solidFill>
                  <a:srgbClr val="002060"/>
                </a:solidFill>
              </a:rPr>
              <a:t>frère </a:t>
            </a:r>
            <a:r>
              <a:rPr lang="fr-FR" sz="2600" dirty="0">
                <a:solidFill>
                  <a:srgbClr val="002060"/>
                </a:solidFill>
              </a:rPr>
              <a:t>/ amie </a:t>
            </a:r>
          </a:p>
        </p:txBody>
      </p:sp>
      <p:sp>
        <p:nvSpPr>
          <p:cNvPr id="20" name="TextBox 19">
            <a:extLst>
              <a:ext uri="{FF2B5EF4-FFF2-40B4-BE49-F238E27FC236}">
                <a16:creationId xmlns:a16="http://schemas.microsoft.com/office/drawing/2014/main" id="{F6BFECB6-CBA6-4F8E-B02D-15B067EBBE74}"/>
              </a:ext>
            </a:extLst>
          </p:cNvPr>
          <p:cNvSpPr txBox="1"/>
          <p:nvPr/>
        </p:nvSpPr>
        <p:spPr>
          <a:xfrm>
            <a:off x="4016170" y="2912228"/>
            <a:ext cx="1721618" cy="476183"/>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57" name="TextBox 56">
            <a:extLst>
              <a:ext uri="{FF2B5EF4-FFF2-40B4-BE49-F238E27FC236}">
                <a16:creationId xmlns:a16="http://schemas.microsoft.com/office/drawing/2014/main" id="{E36C866E-B483-45ED-81EB-0E82A32D6925}"/>
              </a:ext>
            </a:extLst>
          </p:cNvPr>
          <p:cNvSpPr txBox="1"/>
          <p:nvPr/>
        </p:nvSpPr>
        <p:spPr>
          <a:xfrm>
            <a:off x="3679614" y="3670980"/>
            <a:ext cx="2155031"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58" name="TextBox 57">
            <a:extLst>
              <a:ext uri="{FF2B5EF4-FFF2-40B4-BE49-F238E27FC236}">
                <a16:creationId xmlns:a16="http://schemas.microsoft.com/office/drawing/2014/main" id="{1F3A0B1E-F246-4BEB-A178-8E8B43C51F08}"/>
              </a:ext>
            </a:extLst>
          </p:cNvPr>
          <p:cNvSpPr txBox="1"/>
          <p:nvPr/>
        </p:nvSpPr>
        <p:spPr>
          <a:xfrm>
            <a:off x="3273836" y="4453457"/>
            <a:ext cx="2155031"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59" name="TextBox 58">
            <a:extLst>
              <a:ext uri="{FF2B5EF4-FFF2-40B4-BE49-F238E27FC236}">
                <a16:creationId xmlns:a16="http://schemas.microsoft.com/office/drawing/2014/main" id="{7E5E0CE1-7F2E-46BF-82A2-4F384AD3B209}"/>
              </a:ext>
            </a:extLst>
          </p:cNvPr>
          <p:cNvSpPr txBox="1"/>
          <p:nvPr/>
        </p:nvSpPr>
        <p:spPr>
          <a:xfrm>
            <a:off x="2481631" y="5282084"/>
            <a:ext cx="1914100"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62" name="TextBox 61">
            <a:extLst>
              <a:ext uri="{FF2B5EF4-FFF2-40B4-BE49-F238E27FC236}">
                <a16:creationId xmlns:a16="http://schemas.microsoft.com/office/drawing/2014/main" id="{EE598588-48B7-4033-87F0-AFF0D057A7B4}"/>
              </a:ext>
            </a:extLst>
          </p:cNvPr>
          <p:cNvSpPr txBox="1"/>
          <p:nvPr/>
        </p:nvSpPr>
        <p:spPr>
          <a:xfrm>
            <a:off x="9021288" y="2912228"/>
            <a:ext cx="1914100"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67" name="TextBox 66">
            <a:extLst>
              <a:ext uri="{FF2B5EF4-FFF2-40B4-BE49-F238E27FC236}">
                <a16:creationId xmlns:a16="http://schemas.microsoft.com/office/drawing/2014/main" id="{0B7530A0-4CC2-4405-8F45-ECFE9E8D39A7}"/>
              </a:ext>
            </a:extLst>
          </p:cNvPr>
          <p:cNvSpPr txBox="1"/>
          <p:nvPr/>
        </p:nvSpPr>
        <p:spPr>
          <a:xfrm>
            <a:off x="9536021" y="3584321"/>
            <a:ext cx="1914100"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75" name="TextBox 74">
            <a:extLst>
              <a:ext uri="{FF2B5EF4-FFF2-40B4-BE49-F238E27FC236}">
                <a16:creationId xmlns:a16="http://schemas.microsoft.com/office/drawing/2014/main" id="{4D5BA8A3-45C4-46A3-83F5-6700AE618057}"/>
              </a:ext>
            </a:extLst>
          </p:cNvPr>
          <p:cNvSpPr txBox="1"/>
          <p:nvPr/>
        </p:nvSpPr>
        <p:spPr>
          <a:xfrm>
            <a:off x="8163711" y="4412118"/>
            <a:ext cx="2113763"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
        <p:nvSpPr>
          <p:cNvPr id="76" name="TextBox 75">
            <a:extLst>
              <a:ext uri="{FF2B5EF4-FFF2-40B4-BE49-F238E27FC236}">
                <a16:creationId xmlns:a16="http://schemas.microsoft.com/office/drawing/2014/main" id="{B4515154-D0F5-40A8-A198-204A4D82BB3C}"/>
              </a:ext>
            </a:extLst>
          </p:cNvPr>
          <p:cNvSpPr txBox="1"/>
          <p:nvPr/>
        </p:nvSpPr>
        <p:spPr>
          <a:xfrm>
            <a:off x="8092744" y="5279213"/>
            <a:ext cx="2113763" cy="461665"/>
          </a:xfrm>
          <a:prstGeom prst="rect">
            <a:avLst/>
          </a:prstGeom>
          <a:solidFill>
            <a:schemeClr val="bg1"/>
          </a:solidFill>
        </p:spPr>
        <p:txBody>
          <a:bodyPr wrap="square" rtlCol="0">
            <a:spAutoFit/>
          </a:bodyPr>
          <a:lstStyle/>
          <a:p>
            <a:pPr algn="l"/>
            <a:endParaRPr lang="fr-FR" sz="2400" dirty="0">
              <a:solidFill>
                <a:srgbClr val="002060"/>
              </a:solidFill>
            </a:endParaRPr>
          </a:p>
        </p:txBody>
      </p:sp>
    </p:spTree>
    <p:extLst>
      <p:ext uri="{BB962C8B-B14F-4D97-AF65-F5344CB8AC3E}">
        <p14:creationId xmlns:p14="http://schemas.microsoft.com/office/powerpoint/2010/main" val="3602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 answ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4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5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6a.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7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8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 grpId="0" animBg="1"/>
      <p:bldP spid="58" grpId="0" animBg="1"/>
      <p:bldP spid="59" grpId="0" animBg="1"/>
      <p:bldP spid="62" grpId="0" animBg="1"/>
      <p:bldP spid="67" grpId="0" animBg="1"/>
      <p:bldP spid="75"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672733" cy="647577"/>
          </a:xfrm>
        </p:spPr>
        <p:txBody>
          <a:bodyPr>
            <a:noAutofit/>
          </a:bodyPr>
          <a:lstStyle/>
          <a:p>
            <a:r>
              <a:rPr lang="en-GB" sz="2800" b="1" dirty="0">
                <a:solidFill>
                  <a:schemeClr val="bg1"/>
                </a:solidFill>
              </a:rPr>
              <a:t>Que </a:t>
            </a:r>
            <a:r>
              <a:rPr lang="en-GB" sz="2800" b="1" dirty="0" err="1">
                <a:solidFill>
                  <a:schemeClr val="bg1"/>
                </a:solidFill>
              </a:rPr>
              <a:t>faites-vous</a:t>
            </a:r>
            <a:r>
              <a:rPr lang="en-GB" sz="2800" b="1" dirty="0">
                <a:solidFill>
                  <a:schemeClr val="bg1"/>
                </a:solidFill>
              </a:rPr>
              <a:t> dans la vie ?</a:t>
            </a:r>
          </a:p>
        </p:txBody>
      </p:sp>
      <p:sp>
        <p:nvSpPr>
          <p:cNvPr id="6" name="TextBox 5">
            <a:extLst>
              <a:ext uri="{FF2B5EF4-FFF2-40B4-BE49-F238E27FC236}">
                <a16:creationId xmlns:a16="http://schemas.microsoft.com/office/drawing/2014/main" id="{0A92D81F-0650-F447-8359-0A6373AAFC18}"/>
              </a:ext>
            </a:extLst>
          </p:cNvPr>
          <p:cNvSpPr txBox="1"/>
          <p:nvPr/>
        </p:nvSpPr>
        <p:spPr>
          <a:xfrm>
            <a:off x="401829" y="2108393"/>
            <a:ext cx="2262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professeur</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A92D81F-0650-F447-8359-0A6373AAFC18}"/>
              </a:ext>
            </a:extLst>
          </p:cNvPr>
          <p:cNvSpPr txBox="1"/>
          <p:nvPr/>
        </p:nvSpPr>
        <p:spPr>
          <a:xfrm>
            <a:off x="401829" y="3005142"/>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une chanteuse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92D81F-0650-F447-8359-0A6373AAFC18}"/>
              </a:ext>
            </a:extLst>
          </p:cNvPr>
          <p:cNvSpPr txBox="1"/>
          <p:nvPr/>
        </p:nvSpPr>
        <p:spPr>
          <a:xfrm>
            <a:off x="401829" y="390189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traducteur</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A92D81F-0650-F447-8359-0A6373AAFC18}"/>
              </a:ext>
            </a:extLst>
          </p:cNvPr>
          <p:cNvSpPr txBox="1"/>
          <p:nvPr/>
        </p:nvSpPr>
        <p:spPr>
          <a:xfrm>
            <a:off x="401829" y="479864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sénatrice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A92D81F-0650-F447-8359-0A6373AAFC18}"/>
              </a:ext>
            </a:extLst>
          </p:cNvPr>
          <p:cNvSpPr txBox="1"/>
          <p:nvPr/>
        </p:nvSpPr>
        <p:spPr>
          <a:xfrm>
            <a:off x="401829" y="569538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un </a:t>
            </a:r>
            <a:r>
              <a:rPr lang="en-US" sz="2400" dirty="0" err="1">
                <a:solidFill>
                  <a:srgbClr val="002060"/>
                </a:solidFill>
                <a:latin typeface="Century Gothic" panose="020F0302020204030204"/>
              </a:rPr>
              <a:t>acteur</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A92D81F-0650-F447-8359-0A6373AAFC18}"/>
              </a:ext>
            </a:extLst>
          </p:cNvPr>
          <p:cNvSpPr txBox="1"/>
          <p:nvPr/>
        </p:nvSpPr>
        <p:spPr>
          <a:xfrm>
            <a:off x="6388664" y="2108393"/>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une avocate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0A92D81F-0650-F447-8359-0A6373AAFC18}"/>
              </a:ext>
            </a:extLst>
          </p:cNvPr>
          <p:cNvSpPr txBox="1"/>
          <p:nvPr/>
        </p:nvSpPr>
        <p:spPr>
          <a:xfrm>
            <a:off x="6388664" y="3005142"/>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la directrice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A92D81F-0650-F447-8359-0A6373AAFC18}"/>
              </a:ext>
            </a:extLst>
          </p:cNvPr>
          <p:cNvSpPr txBox="1"/>
          <p:nvPr/>
        </p:nvSpPr>
        <p:spPr>
          <a:xfrm>
            <a:off x="6388664" y="390189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 </a:t>
            </a:r>
            <a:r>
              <a:rPr lang="en-US" sz="2400" dirty="0" err="1">
                <a:solidFill>
                  <a:srgbClr val="4472C4">
                    <a:lumMod val="50000"/>
                  </a:srgbClr>
                </a:solidFill>
                <a:latin typeface="Century Gothic" panose="020F0302020204030204"/>
              </a:rPr>
              <a:t>dessinateur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A92D81F-0650-F447-8359-0A6373AAFC18}"/>
              </a:ext>
            </a:extLst>
          </p:cNvPr>
          <p:cNvSpPr txBox="1"/>
          <p:nvPr/>
        </p:nvSpPr>
        <p:spPr>
          <a:xfrm>
            <a:off x="6388664" y="479864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une écrivaine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92D81F-0650-F447-8359-0A6373AAFC18}"/>
              </a:ext>
            </a:extLst>
          </p:cNvPr>
          <p:cNvSpPr txBox="1"/>
          <p:nvPr/>
        </p:nvSpPr>
        <p:spPr>
          <a:xfrm>
            <a:off x="6388664" y="569538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un </a:t>
            </a:r>
            <a:r>
              <a:rPr lang="en-US" sz="2400" dirty="0" err="1">
                <a:solidFill>
                  <a:srgbClr val="4472C4">
                    <a:lumMod val="50000"/>
                  </a:srgbClr>
                </a:solidFill>
                <a:latin typeface="Century Gothic" panose="020F0302020204030204"/>
              </a:rPr>
              <a:t>agriculteur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A92D81F-0650-F447-8359-0A6373AAFC18}"/>
              </a:ext>
            </a:extLst>
          </p:cNvPr>
          <p:cNvSpPr txBox="1"/>
          <p:nvPr/>
        </p:nvSpPr>
        <p:spPr>
          <a:xfrm>
            <a:off x="2934169" y="2110481"/>
            <a:ext cx="2571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professeure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A92D81F-0650-F447-8359-0A6373AAFC18}"/>
              </a:ext>
            </a:extLst>
          </p:cNvPr>
          <p:cNvSpPr txBox="1"/>
          <p:nvPr/>
        </p:nvSpPr>
        <p:spPr>
          <a:xfrm>
            <a:off x="2934169" y="300723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panose="020F0302020204030204"/>
                <a:ea typeface="+mn-ea"/>
                <a:cs typeface="+mn-cs"/>
              </a:rPr>
              <a:t>un chanteur</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A92D81F-0650-F447-8359-0A6373AAFC18}"/>
              </a:ext>
            </a:extLst>
          </p:cNvPr>
          <p:cNvSpPr txBox="1"/>
          <p:nvPr/>
        </p:nvSpPr>
        <p:spPr>
          <a:xfrm>
            <a:off x="2934169" y="390397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traductrice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A92D81F-0650-F447-8359-0A6373AAFC18}"/>
              </a:ext>
            </a:extLst>
          </p:cNvPr>
          <p:cNvSpPr txBox="1"/>
          <p:nvPr/>
        </p:nvSpPr>
        <p:spPr>
          <a:xfrm>
            <a:off x="2934169" y="4800728"/>
            <a:ext cx="2738564" cy="461665"/>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lang="en-US" sz="2400" b="1" dirty="0" err="1">
                <a:solidFill>
                  <a:srgbClr val="EE6000"/>
                </a:solidFill>
              </a:rPr>
              <a:t>sénateur</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A92D81F-0650-F447-8359-0A6373AAFC18}"/>
              </a:ext>
            </a:extLst>
          </p:cNvPr>
          <p:cNvSpPr txBox="1"/>
          <p:nvPr/>
        </p:nvSpPr>
        <p:spPr>
          <a:xfrm>
            <a:off x="2934169" y="5697476"/>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une actrice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0A92D81F-0650-F447-8359-0A6373AAFC18}"/>
              </a:ext>
            </a:extLst>
          </p:cNvPr>
          <p:cNvSpPr txBox="1"/>
          <p:nvPr/>
        </p:nvSpPr>
        <p:spPr>
          <a:xfrm>
            <a:off x="8728500" y="211048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 avocat</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0A92D81F-0650-F447-8359-0A6373AAFC18}"/>
              </a:ext>
            </a:extLst>
          </p:cNvPr>
          <p:cNvSpPr txBox="1"/>
          <p:nvPr/>
        </p:nvSpPr>
        <p:spPr>
          <a:xfrm>
            <a:off x="8728500" y="300723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le </a:t>
            </a:r>
            <a:r>
              <a:rPr lang="en-US" sz="2400" b="1" dirty="0" err="1">
                <a:solidFill>
                  <a:srgbClr val="EE6000"/>
                </a:solidFill>
                <a:latin typeface="Century Gothic" panose="020F0302020204030204"/>
              </a:rPr>
              <a:t>directeur</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0A92D81F-0650-F447-8359-0A6373AAFC18}"/>
              </a:ext>
            </a:extLst>
          </p:cNvPr>
          <p:cNvSpPr txBox="1"/>
          <p:nvPr/>
        </p:nvSpPr>
        <p:spPr>
          <a:xfrm>
            <a:off x="8728500" y="390397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la </a:t>
            </a:r>
            <a:r>
              <a:rPr lang="en-US" sz="2400" b="1" dirty="0" err="1">
                <a:solidFill>
                  <a:srgbClr val="EE6000"/>
                </a:solidFill>
                <a:latin typeface="Century Gothic" panose="020F0302020204030204"/>
              </a:rPr>
              <a:t>dessinatrice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0A92D81F-0650-F447-8359-0A6373AAFC18}"/>
              </a:ext>
            </a:extLst>
          </p:cNvPr>
          <p:cNvSpPr txBox="1"/>
          <p:nvPr/>
        </p:nvSpPr>
        <p:spPr>
          <a:xfrm>
            <a:off x="8728500" y="480072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 écrivain</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0A92D81F-0650-F447-8359-0A6373AAFC18}"/>
              </a:ext>
            </a:extLst>
          </p:cNvPr>
          <p:cNvSpPr txBox="1"/>
          <p:nvPr/>
        </p:nvSpPr>
        <p:spPr>
          <a:xfrm>
            <a:off x="8728500" y="569747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une</a:t>
            </a:r>
            <a:r>
              <a:rPr lang="en-US" sz="2400" b="1" dirty="0">
                <a:solidFill>
                  <a:srgbClr val="EE6000"/>
                </a:solidFill>
                <a:latin typeface="Century Gothic" panose="020F0302020204030204"/>
              </a:rPr>
              <a:t> </a:t>
            </a:r>
            <a:r>
              <a:rPr lang="en-US" sz="2400" b="1" dirty="0" err="1">
                <a:solidFill>
                  <a:srgbClr val="EE6000"/>
                </a:solidFill>
                <a:latin typeface="Century Gothic" panose="020F0302020204030204"/>
              </a:rPr>
              <a:t>agricultrice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0A92D81F-0650-F447-8359-0A6373AAFC18}"/>
              </a:ext>
            </a:extLst>
          </p:cNvPr>
          <p:cNvSpPr txBox="1"/>
          <p:nvPr/>
        </p:nvSpPr>
        <p:spPr>
          <a:xfrm>
            <a:off x="155203" y="1310908"/>
            <a:ext cx="11934053" cy="461665"/>
          </a:xfrm>
          <a:prstGeom prst="rect">
            <a:avLst/>
          </a:prstGeom>
          <a:noFill/>
        </p:spPr>
        <p:txBody>
          <a:bodyPr wrap="square" rtlCol="0">
            <a:spAutoFit/>
          </a:bodyPr>
          <a:lstStyle/>
          <a:p>
            <a:pPr lvl="0">
              <a:defRPr/>
            </a:pPr>
            <a:r>
              <a:rPr lang="en-US" sz="2400" dirty="0">
                <a:solidFill>
                  <a:srgbClr val="002060"/>
                </a:solidFill>
              </a:rPr>
              <a:t>After the break, there is a careers talk. </a:t>
            </a:r>
            <a:r>
              <a:rPr lang="en-US" sz="2400" dirty="0" err="1">
                <a:solidFill>
                  <a:srgbClr val="002060"/>
                </a:solidFill>
              </a:rPr>
              <a:t>Écris</a:t>
            </a:r>
            <a:r>
              <a:rPr lang="en-US" sz="2400" dirty="0">
                <a:solidFill>
                  <a:srgbClr val="002060"/>
                </a:solidFill>
              </a:rPr>
              <a:t> les </a:t>
            </a:r>
            <a:r>
              <a:rPr lang="en-US" sz="2400" dirty="0" err="1">
                <a:solidFill>
                  <a:srgbClr val="002060"/>
                </a:solidFill>
              </a:rPr>
              <a:t>formes</a:t>
            </a:r>
            <a:r>
              <a:rPr lang="en-US" sz="2400" dirty="0">
                <a:solidFill>
                  <a:srgbClr val="002060"/>
                </a:solidFill>
              </a:rPr>
              <a:t> </a:t>
            </a:r>
            <a:r>
              <a:rPr lang="en-US" sz="2400" dirty="0" err="1">
                <a:solidFill>
                  <a:srgbClr val="002060"/>
                </a:solidFill>
              </a:rPr>
              <a:t>masculines</a:t>
            </a:r>
            <a:r>
              <a:rPr lang="en-US" sz="2400" dirty="0">
                <a:solidFill>
                  <a:srgbClr val="002060"/>
                </a:solidFill>
              </a:rPr>
              <a:t> </a:t>
            </a:r>
            <a:r>
              <a:rPr lang="en-US" sz="2400" dirty="0" err="1">
                <a:solidFill>
                  <a:srgbClr val="002060"/>
                </a:solidFill>
              </a:rPr>
              <a:t>ou</a:t>
            </a:r>
            <a:r>
              <a:rPr lang="en-US" sz="2400" dirty="0">
                <a:solidFill>
                  <a:srgbClr val="002060"/>
                </a:solidFill>
              </a:rPr>
              <a:t> </a:t>
            </a:r>
            <a:r>
              <a:rPr lang="en-US" sz="2400" dirty="0" err="1">
                <a:solidFill>
                  <a:srgbClr val="002060"/>
                </a:solidFill>
              </a:rPr>
              <a:t>féminines</a:t>
            </a:r>
            <a:r>
              <a:rPr lang="en-US" sz="2400" dirty="0">
                <a:solidFill>
                  <a:srgbClr val="002060"/>
                </a:solidFill>
              </a:rPr>
              <a:t>.</a:t>
            </a:r>
          </a:p>
        </p:txBody>
      </p:sp>
      <p:pic>
        <p:nvPicPr>
          <p:cNvPr id="6146" name="Picture 2" descr="Girl, Skirt, Smile, Cute, Point, Business, Woman, Lady">
            <a:extLst>
              <a:ext uri="{FF2B5EF4-FFF2-40B4-BE49-F238E27FC236}">
                <a16:creationId xmlns:a16="http://schemas.microsoft.com/office/drawing/2014/main" id="{E7174B32-A84F-4C79-B742-C3E6052CD9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448" y="2026687"/>
            <a:ext cx="624782" cy="6615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ales, Balance, Symbol, Justice, Court, Legal">
            <a:extLst>
              <a:ext uri="{FF2B5EF4-FFF2-40B4-BE49-F238E27FC236}">
                <a16:creationId xmlns:a16="http://schemas.microsoft.com/office/drawing/2014/main" id="{4379A4D1-46E7-4F3B-B41E-D44B9043B1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8964" y="1841153"/>
            <a:ext cx="811207" cy="81233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icrophone, Sing, Singer, Mic, Audio, Graphic">
            <a:extLst>
              <a:ext uri="{FF2B5EF4-FFF2-40B4-BE49-F238E27FC236}">
                <a16:creationId xmlns:a16="http://schemas.microsoft.com/office/drawing/2014/main" id="{7AB924F1-FD75-45BA-A754-F8A34EA16D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6960" y="2755540"/>
            <a:ext cx="667351" cy="93846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rama, Comedy And Tragedy, Theater, Performance">
            <a:extLst>
              <a:ext uri="{FF2B5EF4-FFF2-40B4-BE49-F238E27FC236}">
                <a16:creationId xmlns:a16="http://schemas.microsoft.com/office/drawing/2014/main" id="{5A8C0179-9522-45DA-9957-C7AC06C512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152" y="5500961"/>
            <a:ext cx="869048" cy="78508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armer, Rural Worker, Agriculture, Farm, Pick">
            <a:extLst>
              <a:ext uri="{FF2B5EF4-FFF2-40B4-BE49-F238E27FC236}">
                <a16:creationId xmlns:a16="http://schemas.microsoft.com/office/drawing/2014/main" id="{321034A8-E720-4279-948D-EA5E426F9F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153734" y="5108179"/>
            <a:ext cx="846284" cy="125220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Typewriter, Vintage, Typing, Retro, Writer, Writing">
            <a:extLst>
              <a:ext uri="{FF2B5EF4-FFF2-40B4-BE49-F238E27FC236}">
                <a16:creationId xmlns:a16="http://schemas.microsoft.com/office/drawing/2014/main" id="{FEF94C40-AE06-4C1C-BD3E-4FDC15C4C1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5822" y="4391083"/>
            <a:ext cx="846284" cy="86922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Artist, Colorful, Paint Brush, Palette">
            <a:extLst>
              <a:ext uri="{FF2B5EF4-FFF2-40B4-BE49-F238E27FC236}">
                <a16:creationId xmlns:a16="http://schemas.microsoft.com/office/drawing/2014/main" id="{9B556EC1-F6C4-4964-942B-101F6F6BFD6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075216" y="3415097"/>
            <a:ext cx="922266" cy="963127"/>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Woman, Business, African American, Standing, Suit">
            <a:extLst>
              <a:ext uri="{FF2B5EF4-FFF2-40B4-BE49-F238E27FC236}">
                <a16:creationId xmlns:a16="http://schemas.microsoft.com/office/drawing/2014/main" id="{36140767-63CD-4B80-A062-EAE90A213F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6553" y="2502905"/>
            <a:ext cx="609713" cy="12194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706BBD5B-1BA1-440C-91C6-417D9606BF4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Dictionary Clip Art">
            <a:extLst>
              <a:ext uri="{FF2B5EF4-FFF2-40B4-BE49-F238E27FC236}">
                <a16:creationId xmlns:a16="http://schemas.microsoft.com/office/drawing/2014/main" id="{9A99E257-AA4C-4788-BDFF-4152F25B12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2057" y="3655026"/>
            <a:ext cx="846284" cy="854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 Capitol Building Clipart Style Clip Art">
            <a:extLst>
              <a:ext uri="{FF2B5EF4-FFF2-40B4-BE49-F238E27FC236}">
                <a16:creationId xmlns:a16="http://schemas.microsoft.com/office/drawing/2014/main" id="{DA19A722-D71D-4EC1-BCCE-BFF45E6D2F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4569" y="4614597"/>
            <a:ext cx="95250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32060" cy="647577"/>
          </a:xfrm>
        </p:spPr>
        <p:txBody>
          <a:bodyPr>
            <a:noAutofit/>
          </a:bodyPr>
          <a:lstStyle/>
          <a:p>
            <a:r>
              <a:rPr lang="en-GB" sz="2800" b="1" dirty="0">
                <a:solidFill>
                  <a:schemeClr val="bg1"/>
                </a:solidFill>
              </a:rPr>
              <a:t>Que </a:t>
            </a:r>
            <a:r>
              <a:rPr lang="en-GB" sz="2800" b="1" dirty="0" err="1">
                <a:solidFill>
                  <a:schemeClr val="bg1"/>
                </a:solidFill>
              </a:rPr>
              <a:t>faites-vous</a:t>
            </a:r>
            <a:r>
              <a:rPr lang="en-GB" sz="2800" b="1" dirty="0">
                <a:solidFill>
                  <a:schemeClr val="bg1"/>
                </a:solidFill>
              </a:rPr>
              <a:t> dans la vie ?</a:t>
            </a:r>
          </a:p>
        </p:txBody>
      </p:sp>
      <p:sp>
        <p:nvSpPr>
          <p:cNvPr id="6" name="TextBox 5">
            <a:extLst>
              <a:ext uri="{FF2B5EF4-FFF2-40B4-BE49-F238E27FC236}">
                <a16:creationId xmlns:a16="http://schemas.microsoft.com/office/drawing/2014/main" id="{0A92D81F-0650-F447-8359-0A6373AAFC18}"/>
              </a:ext>
            </a:extLst>
          </p:cNvPr>
          <p:cNvSpPr txBox="1"/>
          <p:nvPr/>
        </p:nvSpPr>
        <p:spPr>
          <a:xfrm>
            <a:off x="4698247" y="2270348"/>
            <a:ext cx="2262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poète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A92D81F-0650-F447-8359-0A6373AAFC18}"/>
              </a:ext>
            </a:extLst>
          </p:cNvPr>
          <p:cNvSpPr txBox="1"/>
          <p:nvPr/>
        </p:nvSpPr>
        <p:spPr>
          <a:xfrm>
            <a:off x="4698247" y="268673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un médecin</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92D81F-0650-F447-8359-0A6373AAFC18}"/>
              </a:ext>
            </a:extLst>
          </p:cNvPr>
          <p:cNvSpPr txBox="1"/>
          <p:nvPr/>
        </p:nvSpPr>
        <p:spPr>
          <a:xfrm>
            <a:off x="4698247" y="310312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élève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A92D81F-0650-F447-8359-0A6373AAFC18}"/>
              </a:ext>
            </a:extLst>
          </p:cNvPr>
          <p:cNvSpPr txBox="1"/>
          <p:nvPr/>
        </p:nvSpPr>
        <p:spPr>
          <a:xfrm>
            <a:off x="7230587" y="2264671"/>
            <a:ext cx="2571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EE6000"/>
                </a:solidFill>
                <a:effectLst/>
                <a:uLnTx/>
                <a:uFillTx/>
                <a:latin typeface="Century Gothic" panose="020F0302020204030204"/>
                <a:ea typeface="+mn-ea"/>
                <a:cs typeface="+mn-cs"/>
              </a:rPr>
              <a:t>poète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A92D81F-0650-F447-8359-0A6373AAFC18}"/>
              </a:ext>
            </a:extLst>
          </p:cNvPr>
          <p:cNvSpPr txBox="1"/>
          <p:nvPr/>
        </p:nvSpPr>
        <p:spPr>
          <a:xfrm>
            <a:off x="7230587" y="268389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une</a:t>
            </a:r>
            <a:r>
              <a:rPr lang="en-US" sz="2400" b="1" dirty="0">
                <a:solidFill>
                  <a:srgbClr val="EE6000"/>
                </a:solidFill>
                <a:latin typeface="Century Gothic" panose="020F0302020204030204"/>
              </a:rPr>
              <a:t> </a:t>
            </a:r>
            <a:r>
              <a:rPr lang="en-US" sz="2400" b="1" dirty="0" err="1">
                <a:solidFill>
                  <a:srgbClr val="EE6000"/>
                </a:solidFill>
                <a:latin typeface="Century Gothic" panose="020F0302020204030204"/>
              </a:rPr>
              <a:t>médecin</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A92D81F-0650-F447-8359-0A6373AAFC18}"/>
              </a:ext>
            </a:extLst>
          </p:cNvPr>
          <p:cNvSpPr txBox="1"/>
          <p:nvPr/>
        </p:nvSpPr>
        <p:spPr>
          <a:xfrm>
            <a:off x="7230587" y="310312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élève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A92D81F-0650-F447-8359-0A6373AAFC18}"/>
              </a:ext>
            </a:extLst>
          </p:cNvPr>
          <p:cNvSpPr txBox="1"/>
          <p:nvPr/>
        </p:nvSpPr>
        <p:spPr>
          <a:xfrm>
            <a:off x="257947" y="4559656"/>
            <a:ext cx="9950763" cy="461665"/>
          </a:xfrm>
          <a:prstGeom prst="rect">
            <a:avLst/>
          </a:prstGeom>
          <a:noFill/>
        </p:spPr>
        <p:txBody>
          <a:bodyPr wrap="square" rtlCol="0">
            <a:spAutoFit/>
          </a:bodyPr>
          <a:lstStyle/>
          <a:p>
            <a:pPr>
              <a:defRPr/>
            </a:pPr>
            <a:r>
              <a:rPr lang="en-US" sz="2400" dirty="0">
                <a:solidFill>
                  <a:srgbClr val="002060"/>
                </a:solidFill>
              </a:rPr>
              <a:t>1. La </a:t>
            </a:r>
            <a:r>
              <a:rPr lang="en-US" sz="2400" dirty="0" err="1">
                <a:solidFill>
                  <a:srgbClr val="002060"/>
                </a:solidFill>
              </a:rPr>
              <a:t>poète</a:t>
            </a:r>
            <a:r>
              <a:rPr lang="en-US" sz="2400" dirty="0">
                <a:solidFill>
                  <a:srgbClr val="002060"/>
                </a:solidFill>
              </a:rPr>
              <a:t> </a:t>
            </a:r>
            <a:r>
              <a:rPr lang="en-US" sz="2400" dirty="0" err="1">
                <a:solidFill>
                  <a:srgbClr val="002060"/>
                </a:solidFill>
              </a:rPr>
              <a:t>écrit</a:t>
            </a:r>
            <a:r>
              <a:rPr lang="en-US" sz="2400" dirty="0">
                <a:solidFill>
                  <a:srgbClr val="002060"/>
                </a:solidFill>
              </a:rPr>
              <a:t> un </a:t>
            </a:r>
            <a:r>
              <a:rPr lang="en-US" sz="2400" dirty="0" err="1">
                <a:solidFill>
                  <a:srgbClr val="002060"/>
                </a:solidFill>
              </a:rPr>
              <a:t>poème</a:t>
            </a:r>
            <a:r>
              <a:rPr lang="en-US" sz="2400" dirty="0">
                <a:solidFill>
                  <a:srgbClr val="002060"/>
                </a:solidFill>
              </a:rPr>
              <a:t> </a:t>
            </a:r>
            <a:r>
              <a:rPr lang="en-US" sz="2400" dirty="0" err="1">
                <a:solidFill>
                  <a:srgbClr val="002060"/>
                </a:solidFill>
              </a:rPr>
              <a:t>amusant</a:t>
            </a:r>
            <a:r>
              <a:rPr lang="en-US" sz="2400" dirty="0">
                <a:solidFill>
                  <a:srgbClr val="002060"/>
                </a:solidFill>
              </a:rPr>
              <a:t> pour son frère, le </a:t>
            </a:r>
            <a:r>
              <a:rPr lang="en-US" sz="2400" dirty="0" err="1">
                <a:solidFill>
                  <a:srgbClr val="002060"/>
                </a:solidFill>
              </a:rPr>
              <a:t>médecin</a:t>
            </a:r>
            <a:r>
              <a:rPr lang="en-US" sz="2400" dirty="0">
                <a:solidFill>
                  <a:srgbClr val="002060"/>
                </a:solidFill>
              </a:rPr>
              <a:t>.</a:t>
            </a:r>
          </a:p>
        </p:txBody>
      </p:sp>
      <p:sp>
        <p:nvSpPr>
          <p:cNvPr id="12" name="TextBox 11">
            <a:extLst>
              <a:ext uri="{FF2B5EF4-FFF2-40B4-BE49-F238E27FC236}">
                <a16:creationId xmlns:a16="http://schemas.microsoft.com/office/drawing/2014/main" id="{0A92D81F-0650-F447-8359-0A6373AAFC18}"/>
              </a:ext>
            </a:extLst>
          </p:cNvPr>
          <p:cNvSpPr txBox="1"/>
          <p:nvPr/>
        </p:nvSpPr>
        <p:spPr>
          <a:xfrm>
            <a:off x="257947" y="5069718"/>
            <a:ext cx="1108776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rPr>
              <a:t>2. </a:t>
            </a:r>
            <a:r>
              <a:rPr kumimoji="0" lang="en-GB" sz="2400" b="0" i="0" u="none" strike="noStrike" kern="1200" cap="none" spc="0" normalizeH="0" baseline="0" noProof="0" dirty="0">
                <a:ln>
                  <a:noFill/>
                </a:ln>
                <a:solidFill>
                  <a:srgbClr val="002060"/>
                </a:solidFill>
                <a:effectLst/>
                <a:uLnTx/>
                <a:uFillTx/>
              </a:rPr>
              <a:t>Une enfant</a:t>
            </a:r>
            <a:r>
              <a:rPr kumimoji="0" lang="en-GB" sz="2400" b="0" i="0" u="none" strike="noStrike" kern="1200" cap="none" spc="0" normalizeH="0" noProof="0" dirty="0">
                <a:ln>
                  <a:noFill/>
                </a:ln>
                <a:solidFill>
                  <a:srgbClr val="002060"/>
                </a:solidFill>
                <a:effectLst/>
                <a:uLnTx/>
                <a:uFillTx/>
              </a:rPr>
              <a:t> </a:t>
            </a:r>
            <a:r>
              <a:rPr kumimoji="0" lang="en-US" sz="2400" b="0" i="0" u="none" strike="noStrike" kern="1200" cap="none" spc="0" normalizeH="0" baseline="0" noProof="0" dirty="0">
                <a:ln>
                  <a:noFill/>
                </a:ln>
                <a:solidFill>
                  <a:srgbClr val="002060"/>
                </a:solidFill>
                <a:effectLst/>
                <a:uLnTx/>
                <a:uFillTx/>
              </a:rPr>
              <a:t>fait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projet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d’histoire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moderne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avec</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classe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A92D81F-0650-F447-8359-0A6373AAFC18}"/>
              </a:ext>
            </a:extLst>
          </p:cNvPr>
          <p:cNvSpPr txBox="1"/>
          <p:nvPr/>
        </p:nvSpPr>
        <p:spPr>
          <a:xfrm>
            <a:off x="257947" y="5579780"/>
            <a:ext cx="10176233" cy="461665"/>
          </a:xfrm>
          <a:prstGeom prst="rect">
            <a:avLst/>
          </a:prstGeom>
          <a:noFill/>
        </p:spPr>
        <p:txBody>
          <a:bodyPr wrap="square" rtlCol="0">
            <a:spAutoFit/>
          </a:bodyPr>
          <a:lstStyle/>
          <a:p>
            <a:pPr lvl="0">
              <a:defRPr/>
            </a:pPr>
            <a:r>
              <a:rPr lang="en-US" sz="2400" dirty="0">
                <a:solidFill>
                  <a:srgbClr val="002060"/>
                </a:solidFill>
              </a:rPr>
              <a:t>3. « Je </a:t>
            </a:r>
            <a:r>
              <a:rPr lang="en-US" sz="2400" dirty="0" err="1">
                <a:solidFill>
                  <a:srgbClr val="002060"/>
                </a:solidFill>
              </a:rPr>
              <a:t>peux</a:t>
            </a:r>
            <a:r>
              <a:rPr lang="en-US" sz="2400" dirty="0">
                <a:solidFill>
                  <a:srgbClr val="002060"/>
                </a:solidFill>
              </a:rPr>
              <a:t> </a:t>
            </a:r>
            <a:r>
              <a:rPr lang="en-US" sz="2400" dirty="0" err="1">
                <a:solidFill>
                  <a:srgbClr val="002060"/>
                </a:solidFill>
              </a:rPr>
              <a:t>fermer</a:t>
            </a:r>
            <a:r>
              <a:rPr lang="en-US" sz="2400" dirty="0">
                <a:solidFill>
                  <a:srgbClr val="002060"/>
                </a:solidFill>
              </a:rPr>
              <a:t> la </a:t>
            </a:r>
            <a:r>
              <a:rPr lang="en-US" sz="2400" dirty="0" err="1">
                <a:solidFill>
                  <a:srgbClr val="002060"/>
                </a:solidFill>
              </a:rPr>
              <a:t>fenêtre</a:t>
            </a:r>
            <a:r>
              <a:rPr lang="en-US" sz="2400" dirty="0">
                <a:solidFill>
                  <a:srgbClr val="002060"/>
                </a:solidFill>
              </a:rPr>
              <a:t> monsieur ? » </a:t>
            </a:r>
            <a:r>
              <a:rPr lang="en-US" sz="2400" dirty="0" err="1">
                <a:solidFill>
                  <a:srgbClr val="002060"/>
                </a:solidFill>
              </a:rPr>
              <a:t>demande</a:t>
            </a:r>
            <a:r>
              <a:rPr lang="en-US" sz="2400" dirty="0">
                <a:solidFill>
                  <a:srgbClr val="002060"/>
                </a:solidFill>
              </a:rPr>
              <a:t> </a:t>
            </a:r>
            <a:r>
              <a:rPr lang="en-US" sz="2400" dirty="0" err="1">
                <a:solidFill>
                  <a:srgbClr val="002060"/>
                </a:solidFill>
              </a:rPr>
              <a:t>une</a:t>
            </a:r>
            <a:r>
              <a:rPr lang="en-US" sz="2400" dirty="0">
                <a:solidFill>
                  <a:srgbClr val="002060"/>
                </a:solidFill>
              </a:rPr>
              <a:t> </a:t>
            </a:r>
            <a:r>
              <a:rPr lang="en-US" sz="2400" dirty="0" err="1">
                <a:solidFill>
                  <a:srgbClr val="002060"/>
                </a:solidFill>
              </a:rPr>
              <a:t>élève</a:t>
            </a:r>
            <a:r>
              <a:rPr lang="en-US" sz="2400" dirty="0">
                <a:solidFill>
                  <a:srgbClr val="002060"/>
                </a:solidFill>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0A92D81F-0650-F447-8359-0A6373AAFC18}"/>
              </a:ext>
            </a:extLst>
          </p:cNvPr>
          <p:cNvSpPr txBox="1"/>
          <p:nvPr/>
        </p:nvSpPr>
        <p:spPr>
          <a:xfrm>
            <a:off x="257947" y="3959491"/>
            <a:ext cx="2947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A92D81F-0650-F447-8359-0A6373AAFC18}"/>
              </a:ext>
            </a:extLst>
          </p:cNvPr>
          <p:cNvSpPr txBox="1"/>
          <p:nvPr/>
        </p:nvSpPr>
        <p:spPr>
          <a:xfrm>
            <a:off x="257947" y="1333243"/>
            <a:ext cx="119340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 some words for job titles are the same in the masculine and feminine forms.</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latin typeface="Century Gothic" panose="020F0302020204030204"/>
              </a:rPr>
              <a:t>O</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nly</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 article changes</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7170" name="Picture 2" descr="Write, Writing, Compose, Draw, Ink Pen, Letter">
            <a:extLst>
              <a:ext uri="{FF2B5EF4-FFF2-40B4-BE49-F238E27FC236}">
                <a16:creationId xmlns:a16="http://schemas.microsoft.com/office/drawing/2014/main" id="{E1A16FCA-612B-43E9-B8FE-E71427DB6E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2681" y="2263557"/>
            <a:ext cx="1163173" cy="16421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rst Aid, Medical, Medicine, Doctor, Hospital, Clinic">
            <a:extLst>
              <a:ext uri="{FF2B5EF4-FFF2-40B4-BE49-F238E27FC236}">
                <a16:creationId xmlns:a16="http://schemas.microsoft.com/office/drawing/2014/main" id="{95CD39C2-44E3-41D6-9A4E-2990CE6F81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2004" y="2318479"/>
            <a:ext cx="1547909" cy="14054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rican, Asian, Black, Brown, Cartoon, Caucasian">
            <a:extLst>
              <a:ext uri="{FF2B5EF4-FFF2-40B4-BE49-F238E27FC236}">
                <a16:creationId xmlns:a16="http://schemas.microsoft.com/office/drawing/2014/main" id="{2425AD12-DA1E-422E-84CE-771D725E4E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560" y="2338111"/>
            <a:ext cx="1640717" cy="12237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32390721-EE3D-4724-A9B6-751D6EC5EA8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157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8" grpId="0"/>
      <p:bldP spid="19" grpId="0"/>
      <p:bldP spid="20" grpId="0"/>
      <p:bldP spid="11"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2699" cy="647577"/>
          </a:xfrm>
        </p:spPr>
        <p:txBody>
          <a:bodyPr>
            <a:normAutofit/>
          </a:bodyPr>
          <a:lstStyle/>
          <a:p>
            <a:r>
              <a:rPr lang="en-GB" sz="2800" b="1" dirty="0" err="1">
                <a:solidFill>
                  <a:schemeClr val="bg1"/>
                </a:solidFill>
              </a:rPr>
              <a:t>Réponses</a:t>
            </a:r>
            <a:endParaRPr lang="en-GB" sz="2800" b="1" dirty="0">
              <a:solidFill>
                <a:schemeClr val="bg1"/>
              </a:solidFill>
            </a:endParaRPr>
          </a:p>
        </p:txBody>
      </p:sp>
      <p:sp>
        <p:nvSpPr>
          <p:cNvPr id="2" name="Rounded Rectangle 46">
            <a:extLst>
              <a:ext uri="{FF2B5EF4-FFF2-40B4-BE49-F238E27FC236}">
                <a16:creationId xmlns:a16="http://schemas.microsoft.com/office/drawing/2014/main" id="{32390721-EE3D-4724-A9B6-751D6EC5EA8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TextBox 20">
            <a:extLst>
              <a:ext uri="{FF2B5EF4-FFF2-40B4-BE49-F238E27FC236}">
                <a16:creationId xmlns:a16="http://schemas.microsoft.com/office/drawing/2014/main" id="{FAE1A595-4C28-458F-BF0F-96A51AF413CC}"/>
              </a:ext>
            </a:extLst>
          </p:cNvPr>
          <p:cNvSpPr txBox="1"/>
          <p:nvPr/>
        </p:nvSpPr>
        <p:spPr>
          <a:xfrm>
            <a:off x="257947" y="2481982"/>
            <a:ext cx="9950763" cy="461665"/>
          </a:xfrm>
          <a:prstGeom prst="rect">
            <a:avLst/>
          </a:prstGeom>
          <a:noFill/>
        </p:spPr>
        <p:txBody>
          <a:bodyPr wrap="square" rtlCol="0">
            <a:spAutoFit/>
          </a:bodyPr>
          <a:lstStyle/>
          <a:p>
            <a:pPr lvl="0">
              <a:defRPr/>
            </a:pPr>
            <a:r>
              <a:rPr lang="en-US" sz="2400" b="1" dirty="0">
                <a:solidFill>
                  <a:srgbClr val="002060"/>
                </a:solidFill>
              </a:rPr>
              <a:t>1. The poet is writing a funny poem for his brother, the doctor.</a:t>
            </a:r>
          </a:p>
        </p:txBody>
      </p:sp>
      <p:sp>
        <p:nvSpPr>
          <p:cNvPr id="22" name="TextBox 21">
            <a:extLst>
              <a:ext uri="{FF2B5EF4-FFF2-40B4-BE49-F238E27FC236}">
                <a16:creationId xmlns:a16="http://schemas.microsoft.com/office/drawing/2014/main" id="{C9736593-7163-4504-9A70-FCC616F6EE16}"/>
              </a:ext>
            </a:extLst>
          </p:cNvPr>
          <p:cNvSpPr txBox="1"/>
          <p:nvPr/>
        </p:nvSpPr>
        <p:spPr>
          <a:xfrm>
            <a:off x="273274" y="3776032"/>
            <a:ext cx="11087767" cy="461665"/>
          </a:xfrm>
          <a:prstGeom prst="rect">
            <a:avLst/>
          </a:prstGeom>
          <a:noFill/>
        </p:spPr>
        <p:txBody>
          <a:bodyPr wrap="square" rtlCol="0">
            <a:spAutoFit/>
          </a:bodyPr>
          <a:lstStyle/>
          <a:p>
            <a:pPr lvl="0">
              <a:defRPr/>
            </a:pPr>
            <a:r>
              <a:rPr lang="en-US" sz="2400" b="1" dirty="0">
                <a:solidFill>
                  <a:srgbClr val="002060"/>
                </a:solidFill>
              </a:rPr>
              <a:t>2. </a:t>
            </a:r>
            <a:r>
              <a:rPr lang="en-GB" sz="2400" b="1" dirty="0">
                <a:solidFill>
                  <a:srgbClr val="002060"/>
                </a:solidFill>
              </a:rPr>
              <a:t>A female child is doing a modern history project with her class.</a:t>
            </a:r>
            <a:endParaRPr lang="en-US" sz="2400" b="1" dirty="0">
              <a:solidFill>
                <a:srgbClr val="002060"/>
              </a:solidFill>
            </a:endParaRPr>
          </a:p>
        </p:txBody>
      </p:sp>
      <p:sp>
        <p:nvSpPr>
          <p:cNvPr id="23" name="TextBox 22">
            <a:extLst>
              <a:ext uri="{FF2B5EF4-FFF2-40B4-BE49-F238E27FC236}">
                <a16:creationId xmlns:a16="http://schemas.microsoft.com/office/drawing/2014/main" id="{64D2A9E9-EBF7-480E-932E-D9425006D1C5}"/>
              </a:ext>
            </a:extLst>
          </p:cNvPr>
          <p:cNvSpPr txBox="1"/>
          <p:nvPr/>
        </p:nvSpPr>
        <p:spPr>
          <a:xfrm>
            <a:off x="273274" y="5237824"/>
            <a:ext cx="10176233" cy="461665"/>
          </a:xfrm>
          <a:prstGeom prst="rect">
            <a:avLst/>
          </a:prstGeom>
          <a:noFill/>
        </p:spPr>
        <p:txBody>
          <a:bodyPr wrap="square" rtlCol="0">
            <a:spAutoFit/>
          </a:bodyPr>
          <a:lstStyle/>
          <a:p>
            <a:pPr lvl="0">
              <a:defRPr/>
            </a:pPr>
            <a:r>
              <a:rPr lang="en-US" sz="2400" b="1" dirty="0">
                <a:solidFill>
                  <a:srgbClr val="002060"/>
                </a:solidFill>
              </a:rPr>
              <a:t>3 “Can I shut the window, sir?” asks the female pupil.</a:t>
            </a:r>
          </a:p>
        </p:txBody>
      </p:sp>
      <p:sp>
        <p:nvSpPr>
          <p:cNvPr id="24" name="TextBox 23">
            <a:extLst>
              <a:ext uri="{FF2B5EF4-FFF2-40B4-BE49-F238E27FC236}">
                <a16:creationId xmlns:a16="http://schemas.microsoft.com/office/drawing/2014/main" id="{A97FED2F-FC29-4AF5-8FAF-F4293751996A}"/>
              </a:ext>
            </a:extLst>
          </p:cNvPr>
          <p:cNvSpPr txBox="1"/>
          <p:nvPr/>
        </p:nvSpPr>
        <p:spPr>
          <a:xfrm>
            <a:off x="257947" y="1380725"/>
            <a:ext cx="2947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9E1148A3-251A-4FCB-A309-882606BF1C22}"/>
              </a:ext>
            </a:extLst>
          </p:cNvPr>
          <p:cNvSpPr txBox="1"/>
          <p:nvPr/>
        </p:nvSpPr>
        <p:spPr>
          <a:xfrm>
            <a:off x="257947" y="1998463"/>
            <a:ext cx="9950763" cy="461665"/>
          </a:xfrm>
          <a:prstGeom prst="rect">
            <a:avLst/>
          </a:prstGeom>
          <a:noFill/>
        </p:spPr>
        <p:txBody>
          <a:bodyPr wrap="square" rtlCol="0">
            <a:spAutoFit/>
          </a:bodyPr>
          <a:lstStyle/>
          <a:p>
            <a:pPr>
              <a:defRPr/>
            </a:pPr>
            <a:r>
              <a:rPr lang="en-US" sz="2400" dirty="0">
                <a:solidFill>
                  <a:srgbClr val="002060"/>
                </a:solidFill>
              </a:rPr>
              <a:t>1. La </a:t>
            </a:r>
            <a:r>
              <a:rPr lang="en-US" sz="2400" dirty="0" err="1">
                <a:solidFill>
                  <a:srgbClr val="002060"/>
                </a:solidFill>
              </a:rPr>
              <a:t>poète</a:t>
            </a:r>
            <a:r>
              <a:rPr lang="en-US" sz="2400" dirty="0">
                <a:solidFill>
                  <a:srgbClr val="002060"/>
                </a:solidFill>
              </a:rPr>
              <a:t> </a:t>
            </a:r>
            <a:r>
              <a:rPr lang="en-US" sz="2400" dirty="0" err="1">
                <a:solidFill>
                  <a:srgbClr val="002060"/>
                </a:solidFill>
              </a:rPr>
              <a:t>écrit</a:t>
            </a:r>
            <a:r>
              <a:rPr lang="en-US" sz="2400" dirty="0">
                <a:solidFill>
                  <a:srgbClr val="002060"/>
                </a:solidFill>
              </a:rPr>
              <a:t> un </a:t>
            </a:r>
            <a:r>
              <a:rPr lang="en-US" sz="2400" dirty="0" err="1">
                <a:solidFill>
                  <a:srgbClr val="002060"/>
                </a:solidFill>
              </a:rPr>
              <a:t>poème</a:t>
            </a:r>
            <a:r>
              <a:rPr lang="en-US" sz="2400" dirty="0">
                <a:solidFill>
                  <a:srgbClr val="002060"/>
                </a:solidFill>
              </a:rPr>
              <a:t> </a:t>
            </a:r>
            <a:r>
              <a:rPr lang="en-US" sz="2400" dirty="0" err="1">
                <a:solidFill>
                  <a:srgbClr val="002060"/>
                </a:solidFill>
              </a:rPr>
              <a:t>amusant</a:t>
            </a:r>
            <a:r>
              <a:rPr lang="en-US" sz="2400" dirty="0">
                <a:solidFill>
                  <a:srgbClr val="002060"/>
                </a:solidFill>
              </a:rPr>
              <a:t> pour son frère, le </a:t>
            </a:r>
            <a:r>
              <a:rPr lang="en-US" sz="2400" dirty="0" err="1">
                <a:solidFill>
                  <a:srgbClr val="002060"/>
                </a:solidFill>
              </a:rPr>
              <a:t>médecin</a:t>
            </a:r>
            <a:r>
              <a:rPr lang="en-US" sz="2400" dirty="0">
                <a:solidFill>
                  <a:srgbClr val="002060"/>
                </a:solidFill>
              </a:rPr>
              <a:t>.</a:t>
            </a:r>
          </a:p>
        </p:txBody>
      </p:sp>
      <p:sp>
        <p:nvSpPr>
          <p:cNvPr id="26" name="TextBox 25">
            <a:extLst>
              <a:ext uri="{FF2B5EF4-FFF2-40B4-BE49-F238E27FC236}">
                <a16:creationId xmlns:a16="http://schemas.microsoft.com/office/drawing/2014/main" id="{B1240B09-BA21-4328-9DA6-A1B881F43FE1}"/>
              </a:ext>
            </a:extLst>
          </p:cNvPr>
          <p:cNvSpPr txBox="1"/>
          <p:nvPr/>
        </p:nvSpPr>
        <p:spPr>
          <a:xfrm>
            <a:off x="257946" y="3304363"/>
            <a:ext cx="1108776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rPr>
              <a:t>2. </a:t>
            </a:r>
            <a:r>
              <a:rPr kumimoji="0" lang="en-GB" sz="2400" b="0" i="0" u="none" strike="noStrike" kern="1200" cap="none" spc="0" normalizeH="0" baseline="0" noProof="0" dirty="0">
                <a:ln>
                  <a:noFill/>
                </a:ln>
                <a:solidFill>
                  <a:srgbClr val="002060"/>
                </a:solidFill>
                <a:effectLst/>
                <a:uLnTx/>
                <a:uFillTx/>
              </a:rPr>
              <a:t>Une enfant</a:t>
            </a:r>
            <a:r>
              <a:rPr kumimoji="0" lang="en-GB" sz="2400" b="0" i="0" u="none" strike="noStrike" kern="1200" cap="none" spc="0" normalizeH="0" noProof="0" dirty="0">
                <a:ln>
                  <a:noFill/>
                </a:ln>
                <a:solidFill>
                  <a:srgbClr val="002060"/>
                </a:solidFill>
                <a:effectLst/>
                <a:uLnTx/>
                <a:uFillTx/>
              </a:rPr>
              <a:t> </a:t>
            </a:r>
            <a:r>
              <a:rPr kumimoji="0" lang="en-US" sz="2400" b="0" i="0" u="none" strike="noStrike" kern="1200" cap="none" spc="0" normalizeH="0" baseline="0" noProof="0" dirty="0">
                <a:ln>
                  <a:noFill/>
                </a:ln>
                <a:solidFill>
                  <a:srgbClr val="002060"/>
                </a:solidFill>
                <a:effectLst/>
                <a:uLnTx/>
                <a:uFillTx/>
              </a:rPr>
              <a:t>fait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projet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d’histoire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moderne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avec</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classe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DB2A40A-640D-494B-B1F4-D40336F6A1D0}"/>
              </a:ext>
            </a:extLst>
          </p:cNvPr>
          <p:cNvSpPr txBox="1"/>
          <p:nvPr/>
        </p:nvSpPr>
        <p:spPr>
          <a:xfrm>
            <a:off x="273274" y="4776159"/>
            <a:ext cx="10176233" cy="461665"/>
          </a:xfrm>
          <a:prstGeom prst="rect">
            <a:avLst/>
          </a:prstGeom>
          <a:noFill/>
        </p:spPr>
        <p:txBody>
          <a:bodyPr wrap="square" rtlCol="0">
            <a:spAutoFit/>
          </a:bodyPr>
          <a:lstStyle/>
          <a:p>
            <a:pPr lvl="0">
              <a:defRPr/>
            </a:pPr>
            <a:r>
              <a:rPr lang="en-US" sz="2400" dirty="0">
                <a:solidFill>
                  <a:srgbClr val="002060"/>
                </a:solidFill>
              </a:rPr>
              <a:t>3. « Je </a:t>
            </a:r>
            <a:r>
              <a:rPr lang="en-US" sz="2400" dirty="0" err="1">
                <a:solidFill>
                  <a:srgbClr val="002060"/>
                </a:solidFill>
              </a:rPr>
              <a:t>peux</a:t>
            </a:r>
            <a:r>
              <a:rPr lang="en-US" sz="2400" dirty="0">
                <a:solidFill>
                  <a:srgbClr val="002060"/>
                </a:solidFill>
              </a:rPr>
              <a:t> </a:t>
            </a:r>
            <a:r>
              <a:rPr lang="en-US" sz="2400" dirty="0" err="1">
                <a:solidFill>
                  <a:srgbClr val="002060"/>
                </a:solidFill>
              </a:rPr>
              <a:t>fermer</a:t>
            </a:r>
            <a:r>
              <a:rPr lang="en-US" sz="2400" dirty="0">
                <a:solidFill>
                  <a:srgbClr val="002060"/>
                </a:solidFill>
              </a:rPr>
              <a:t> la </a:t>
            </a:r>
            <a:r>
              <a:rPr lang="en-US" sz="2400" dirty="0" err="1">
                <a:solidFill>
                  <a:srgbClr val="002060"/>
                </a:solidFill>
              </a:rPr>
              <a:t>fenêtre</a:t>
            </a:r>
            <a:r>
              <a:rPr lang="en-US" sz="2400" dirty="0">
                <a:solidFill>
                  <a:srgbClr val="002060"/>
                </a:solidFill>
              </a:rPr>
              <a:t> monsieur ? » </a:t>
            </a:r>
            <a:r>
              <a:rPr lang="en-US" sz="2400" dirty="0" err="1">
                <a:solidFill>
                  <a:srgbClr val="002060"/>
                </a:solidFill>
              </a:rPr>
              <a:t>demande</a:t>
            </a:r>
            <a:r>
              <a:rPr lang="en-US" sz="2400" dirty="0">
                <a:solidFill>
                  <a:srgbClr val="002060"/>
                </a:solidFill>
              </a:rPr>
              <a:t> </a:t>
            </a:r>
            <a:r>
              <a:rPr lang="en-US" sz="2400" dirty="0" err="1">
                <a:solidFill>
                  <a:srgbClr val="002060"/>
                </a:solidFill>
              </a:rPr>
              <a:t>une</a:t>
            </a:r>
            <a:r>
              <a:rPr lang="en-US" sz="2400" dirty="0">
                <a:solidFill>
                  <a:srgbClr val="002060"/>
                </a:solidFill>
              </a:rPr>
              <a:t> </a:t>
            </a:r>
            <a:r>
              <a:rPr lang="en-US" sz="2400" dirty="0" err="1">
                <a:solidFill>
                  <a:srgbClr val="002060"/>
                </a:solidFill>
              </a:rPr>
              <a:t>élève</a:t>
            </a:r>
            <a:r>
              <a:rPr lang="en-US" sz="2400" dirty="0">
                <a:solidFill>
                  <a:srgbClr val="002060"/>
                </a:solidFill>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141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34</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Stephen Owen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en-GB" sz="2400" dirty="0">
                <a:solidFill>
                  <a:prstClr val="white"/>
                </a:solidFill>
              </a:rPr>
              <a:t>Revisit a range of Y8 grammar features</a:t>
            </a:r>
          </a:p>
          <a:p>
            <a:pPr algn="l"/>
            <a:r>
              <a:rPr lang="en-GB" sz="2400" dirty="0">
                <a:solidFill>
                  <a:prstClr val="white"/>
                </a:solidFill>
              </a:rPr>
              <a:t>Y8 SSCs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Talking about a typical day (last week or in general)</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8" name="Content Placeholder 22" descr="A picture containing shirt&#10;&#10;Description automatically generated">
            <a:extLst>
              <a:ext uri="{FF2B5EF4-FFF2-40B4-BE49-F238E27FC236}">
                <a16:creationId xmlns:a16="http://schemas.microsoft.com/office/drawing/2014/main" id="{E56DE86D-0B56-4D88-89BB-C1F3438B0A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5983" y="4279853"/>
            <a:ext cx="1808162" cy="1809750"/>
          </a:xfrm>
          <a:prstGeom prst="rect">
            <a:avLst/>
          </a:prstGeom>
        </p:spPr>
      </p:pic>
      <p:pic>
        <p:nvPicPr>
          <p:cNvPr id="9" name="Picture 8" descr="A close up of a logo&#10;&#10;Description automatically generated">
            <a:extLst>
              <a:ext uri="{FF2B5EF4-FFF2-40B4-BE49-F238E27FC236}">
                <a16:creationId xmlns:a16="http://schemas.microsoft.com/office/drawing/2014/main" id="{41CC78C8-C9D8-4E5C-AACD-9012EDF8D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0585" y="4551409"/>
            <a:ext cx="1663127" cy="1663127"/>
          </a:xfrm>
          <a:prstGeom prst="rect">
            <a:avLst/>
          </a:prstGeom>
        </p:spPr>
      </p:pic>
      <p:pic>
        <p:nvPicPr>
          <p:cNvPr id="10" name="Picture 18" descr="Parrot, Ara, Bird">
            <a:hlinkClick r:id="" action="ppaction://noaction">
              <a:snd r:embed="rId7" name="perroquet.wav"/>
            </a:hlinkClick>
            <a:extLst>
              <a:ext uri="{FF2B5EF4-FFF2-40B4-BE49-F238E27FC236}">
                <a16:creationId xmlns:a16="http://schemas.microsoft.com/office/drawing/2014/main" id="{8B1AA6A5-7FAA-42F4-9930-867E7A53D7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4032" y="3875342"/>
            <a:ext cx="1568200" cy="998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ign Post, Signage, Wood, Wooden, Nails, Brown, Sign">
            <a:extLst>
              <a:ext uri="{FF2B5EF4-FFF2-40B4-BE49-F238E27FC236}">
                <a16:creationId xmlns:a16="http://schemas.microsoft.com/office/drawing/2014/main" id="{60D2F5DB-45FB-4450-8FC8-DA9298A9B1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9950" y="5350042"/>
            <a:ext cx="1810255" cy="12030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1C9FB57-BC1B-4F13-8E19-8DC56878857A}"/>
              </a:ext>
            </a:extLst>
          </p:cNvPr>
          <p:cNvSpPr/>
          <p:nvPr/>
        </p:nvSpPr>
        <p:spPr>
          <a:xfrm>
            <a:off x="4653084" y="5291206"/>
            <a:ext cx="1410964" cy="923330"/>
          </a:xfrm>
          <a:prstGeom prst="rect">
            <a:avLst/>
          </a:prstGeom>
          <a:noFill/>
        </p:spPr>
        <p:txBody>
          <a:bodyPr wrap="none" lIns="91440" tIns="45720" rIns="91440" bIns="45720">
            <a:spAutoFit/>
          </a:bodyPr>
          <a:lstStyle/>
          <a:p>
            <a:pPr algn="ctr"/>
            <a:r>
              <a:rPr lang="en-US" sz="5400" b="1" cap="none" spc="50" dirty="0">
                <a:ln w="0"/>
                <a:solidFill>
                  <a:srgbClr val="8D7649"/>
                </a:solidFill>
                <a:effectLst>
                  <a:innerShdw blurRad="63500" dist="50800" dir="13500000">
                    <a:srgbClr val="000000">
                      <a:alpha val="50000"/>
                    </a:srgbClr>
                  </a:innerShdw>
                </a:effectLst>
              </a:rPr>
              <a:t>zoo</a:t>
            </a:r>
          </a:p>
        </p:txBody>
      </p:sp>
      <p:pic>
        <p:nvPicPr>
          <p:cNvPr id="15" name="Picture 4" descr="Trees, Forest, Nature, Landscape, Environment, Natural">
            <a:extLst>
              <a:ext uri="{FF2B5EF4-FFF2-40B4-BE49-F238E27FC236}">
                <a16:creationId xmlns:a16="http://schemas.microsoft.com/office/drawing/2014/main" id="{925D8E01-E4F8-482F-8EF8-114674773E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4482" y="4920964"/>
            <a:ext cx="2426417" cy="142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81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56675" y="1209808"/>
            <a:ext cx="11878650" cy="430887"/>
          </a:xfrm>
          <a:prstGeom prst="rect">
            <a:avLst/>
          </a:prstGeom>
          <a:noFill/>
        </p:spPr>
        <p:txBody>
          <a:bodyPr wrap="square" rtlCol="0">
            <a:spAutoFit/>
          </a:bodyPr>
          <a:lstStyle/>
          <a:p>
            <a:r>
              <a:rPr lang="en-US" sz="2200" dirty="0">
                <a:solidFill>
                  <a:srgbClr val="4472C4">
                    <a:lumMod val="50000"/>
                  </a:srgbClr>
                </a:solidFill>
              </a:rPr>
              <a:t>Remember – we use </a:t>
            </a:r>
            <a:r>
              <a:rPr lang="en-US" sz="2200" b="1" dirty="0">
                <a:solidFill>
                  <a:srgbClr val="4472C4">
                    <a:lumMod val="50000"/>
                  </a:srgbClr>
                </a:solidFill>
              </a:rPr>
              <a:t>un</a:t>
            </a:r>
            <a:r>
              <a:rPr lang="en-US" sz="2200" dirty="0">
                <a:solidFill>
                  <a:srgbClr val="4472C4">
                    <a:lumMod val="50000"/>
                  </a:srgbClr>
                </a:solidFill>
              </a:rPr>
              <a:t>/</a:t>
            </a:r>
            <a:r>
              <a:rPr lang="en-US" sz="2200" b="1" dirty="0" err="1">
                <a:solidFill>
                  <a:srgbClr val="4472C4">
                    <a:lumMod val="50000"/>
                  </a:srgbClr>
                </a:solidFill>
              </a:rPr>
              <a:t>une</a:t>
            </a:r>
            <a:r>
              <a:rPr lang="en-US" sz="2200" b="1" dirty="0">
                <a:solidFill>
                  <a:srgbClr val="4472C4">
                    <a:lumMod val="50000"/>
                  </a:srgbClr>
                </a:solidFill>
              </a:rPr>
              <a:t> </a:t>
            </a:r>
            <a:r>
              <a:rPr lang="en-US" sz="2200" dirty="0">
                <a:solidFill>
                  <a:srgbClr val="4472C4">
                    <a:lumMod val="50000"/>
                  </a:srgbClr>
                </a:solidFill>
              </a:rPr>
              <a:t>(the </a:t>
            </a:r>
            <a:r>
              <a:rPr lang="en-US" sz="2200" b="1" dirty="0">
                <a:solidFill>
                  <a:srgbClr val="4472C4">
                    <a:lumMod val="50000"/>
                  </a:srgbClr>
                </a:solidFill>
              </a:rPr>
              <a:t>indefinite article</a:t>
            </a:r>
            <a:r>
              <a:rPr lang="en-US" sz="2200" dirty="0">
                <a:solidFill>
                  <a:srgbClr val="4472C4">
                    <a:lumMod val="50000"/>
                  </a:srgbClr>
                </a:solidFill>
              </a:rPr>
              <a:t>) to talk about ‘whole’ things:</a:t>
            </a:r>
          </a:p>
        </p:txBody>
      </p:sp>
      <p:sp>
        <p:nvSpPr>
          <p:cNvPr id="4" name="Title 3"/>
          <p:cNvSpPr>
            <a:spLocks noGrp="1"/>
          </p:cNvSpPr>
          <p:nvPr>
            <p:ph type="title"/>
          </p:nvPr>
        </p:nvSpPr>
        <p:spPr>
          <a:xfrm>
            <a:off x="0" y="213557"/>
            <a:ext cx="5500048" cy="647577"/>
          </a:xfrm>
        </p:spPr>
        <p:txBody>
          <a:bodyPr>
            <a:normAutofit/>
          </a:bodyPr>
          <a:lstStyle/>
          <a:p>
            <a:r>
              <a:rPr lang="en-GB" sz="2400" b="1" dirty="0">
                <a:solidFill>
                  <a:schemeClr val="bg1"/>
                </a:solidFill>
              </a:rPr>
              <a:t>The partitive article – recap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17" name="TextBox 16">
            <a:extLst>
              <a:ext uri="{FF2B5EF4-FFF2-40B4-BE49-F238E27FC236}">
                <a16:creationId xmlns:a16="http://schemas.microsoft.com/office/drawing/2014/main" id="{AB88FCEF-E1F5-4A74-AA0D-92FC991AF6A7}"/>
              </a:ext>
            </a:extLst>
          </p:cNvPr>
          <p:cNvSpPr txBox="1"/>
          <p:nvPr/>
        </p:nvSpPr>
        <p:spPr>
          <a:xfrm>
            <a:off x="175020" y="2067801"/>
            <a:ext cx="1772313" cy="430887"/>
          </a:xfrm>
          <a:prstGeom prst="rect">
            <a:avLst/>
          </a:prstGeom>
          <a:noFill/>
        </p:spPr>
        <p:txBody>
          <a:bodyPr wrap="square">
            <a:spAutoFit/>
          </a:bodyPr>
          <a:lstStyle/>
          <a:p>
            <a:r>
              <a:rPr lang="en-US" sz="2200" b="1">
                <a:solidFill>
                  <a:srgbClr val="4472C4">
                    <a:lumMod val="50000"/>
                  </a:srgbClr>
                </a:solidFill>
              </a:rPr>
              <a:t>un poisson</a:t>
            </a:r>
            <a:endParaRPr lang="fr-FR" dirty="0"/>
          </a:p>
        </p:txBody>
      </p:sp>
      <p:sp>
        <p:nvSpPr>
          <p:cNvPr id="21" name="TextBox 20">
            <a:extLst>
              <a:ext uri="{FF2B5EF4-FFF2-40B4-BE49-F238E27FC236}">
                <a16:creationId xmlns:a16="http://schemas.microsoft.com/office/drawing/2014/main" id="{B1BF087C-3A63-44F5-9EE9-B0835F52FD42}"/>
              </a:ext>
            </a:extLst>
          </p:cNvPr>
          <p:cNvSpPr txBox="1"/>
          <p:nvPr/>
        </p:nvSpPr>
        <p:spPr>
          <a:xfrm>
            <a:off x="175020" y="1623576"/>
            <a:ext cx="2078525"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buying…</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dirty="0"/>
          </a:p>
        </p:txBody>
      </p:sp>
      <p:pic>
        <p:nvPicPr>
          <p:cNvPr id="26" name="Picture 25">
            <a:extLst>
              <a:ext uri="{FF2B5EF4-FFF2-40B4-BE49-F238E27FC236}">
                <a16:creationId xmlns:a16="http://schemas.microsoft.com/office/drawing/2014/main" id="{66C27222-A53F-42C7-91EF-37A4EDA88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173" y="1810638"/>
            <a:ext cx="1080000" cy="307350"/>
          </a:xfrm>
          <a:prstGeom prst="rect">
            <a:avLst/>
          </a:prstGeom>
        </p:spPr>
      </p:pic>
      <p:sp>
        <p:nvSpPr>
          <p:cNvPr id="28" name="TextBox 27">
            <a:extLst>
              <a:ext uri="{FF2B5EF4-FFF2-40B4-BE49-F238E27FC236}">
                <a16:creationId xmlns:a16="http://schemas.microsoft.com/office/drawing/2014/main" id="{653F7B2E-7FE7-44D8-AAC8-C7B481CA16C0}"/>
              </a:ext>
            </a:extLst>
          </p:cNvPr>
          <p:cNvSpPr txBox="1"/>
          <p:nvPr/>
        </p:nvSpPr>
        <p:spPr>
          <a:xfrm>
            <a:off x="156675" y="2550609"/>
            <a:ext cx="85010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uncountable</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nouns</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take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4B51075-E240-4D40-9F88-B6F420BBA6EF}"/>
              </a:ext>
            </a:extLst>
          </p:cNvPr>
          <p:cNvSpPr txBox="1"/>
          <p:nvPr/>
        </p:nvSpPr>
        <p:spPr>
          <a:xfrm>
            <a:off x="156675" y="3393932"/>
            <a:ext cx="17906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J’achète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DE9DFA7A-2CBE-4FAA-8A0A-89FD6766262F}"/>
              </a:ext>
            </a:extLst>
          </p:cNvPr>
          <p:cNvSpPr txBox="1"/>
          <p:nvPr/>
        </p:nvSpPr>
        <p:spPr>
          <a:xfrm>
            <a:off x="156675" y="2985790"/>
            <a:ext cx="201039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buying…</a:t>
            </a:r>
          </a:p>
        </p:txBody>
      </p:sp>
      <p:sp>
        <p:nvSpPr>
          <p:cNvPr id="41" name="TextBox 40">
            <a:extLst>
              <a:ext uri="{FF2B5EF4-FFF2-40B4-BE49-F238E27FC236}">
                <a16:creationId xmlns:a16="http://schemas.microsoft.com/office/drawing/2014/main" id="{2786314A-9C88-42D7-AE1F-AB8205AC733D}"/>
              </a:ext>
            </a:extLst>
          </p:cNvPr>
          <p:cNvSpPr txBox="1"/>
          <p:nvPr/>
        </p:nvSpPr>
        <p:spPr>
          <a:xfrm>
            <a:off x="156675" y="3905376"/>
            <a:ext cx="981731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changes to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after an expression of quantity:</a:t>
            </a:r>
          </a:p>
        </p:txBody>
      </p:sp>
      <p:sp>
        <p:nvSpPr>
          <p:cNvPr id="45" name="TextBox 44">
            <a:extLst>
              <a:ext uri="{FF2B5EF4-FFF2-40B4-BE49-F238E27FC236}">
                <a16:creationId xmlns:a16="http://schemas.microsoft.com/office/drawing/2014/main" id="{98539F40-BA45-45C9-A2E5-625C4ED6D1EB}"/>
              </a:ext>
            </a:extLst>
          </p:cNvPr>
          <p:cNvSpPr txBox="1"/>
          <p:nvPr/>
        </p:nvSpPr>
        <p:spPr>
          <a:xfrm>
            <a:off x="1029888" y="4543940"/>
            <a:ext cx="208729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a:t>
            </a:r>
            <a:endParaRPr lang="fr-FR" dirty="0"/>
          </a:p>
        </p:txBody>
      </p:sp>
      <p:sp>
        <p:nvSpPr>
          <p:cNvPr id="49" name="TextBox 48">
            <a:extLst>
              <a:ext uri="{FF2B5EF4-FFF2-40B4-BE49-F238E27FC236}">
                <a16:creationId xmlns:a16="http://schemas.microsoft.com/office/drawing/2014/main" id="{C2FC872A-A4B4-43D9-8226-36D948CF2D2C}"/>
              </a:ext>
            </a:extLst>
          </p:cNvPr>
          <p:cNvSpPr txBox="1"/>
          <p:nvPr/>
        </p:nvSpPr>
        <p:spPr>
          <a:xfrm>
            <a:off x="1029888" y="4239984"/>
            <a:ext cx="1973790" cy="430887"/>
          </a:xfrm>
          <a:prstGeom prst="rect">
            <a:avLst/>
          </a:prstGeom>
          <a:noFill/>
        </p:spPr>
        <p:txBody>
          <a:bodyPr wrap="square">
            <a:spAutoFit/>
          </a:bodyPr>
          <a:lstStyle/>
          <a:p>
            <a:r>
              <a:rPr lang="en-US" sz="2200" i="1" dirty="0">
                <a:solidFill>
                  <a:srgbClr val="4472C4">
                    <a:lumMod val="50000"/>
                  </a:srgbClr>
                </a:solidFill>
                <a:latin typeface="Century Gothic" panose="020F0302020204030204"/>
              </a:rPr>
              <a:t>a l</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ittle</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milk</a:t>
            </a:r>
            <a:endParaRPr lang="fr-FR" dirty="0"/>
          </a:p>
        </p:txBody>
      </p:sp>
      <p:pic>
        <p:nvPicPr>
          <p:cNvPr id="50" name="Picture 4" descr="Drop Clip art Vector graphics Image Cartoon - cartoon cry png ...">
            <a:extLst>
              <a:ext uri="{FF2B5EF4-FFF2-40B4-BE49-F238E27FC236}">
                <a16:creationId xmlns:a16="http://schemas.microsoft.com/office/drawing/2014/main" id="{6CC2AE5B-063B-430D-AB94-3A9505291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32" y="42722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transparent meat clipart - Clip Art Library">
            <a:extLst>
              <a:ext uri="{FF2B5EF4-FFF2-40B4-BE49-F238E27FC236}">
                <a16:creationId xmlns:a16="http://schemas.microsoft.com/office/drawing/2014/main" id="{D308E527-0484-4828-B024-09DB312EE4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8612" y="4431641"/>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clip art cup of water transparent background - Clip Art Library">
            <a:extLst>
              <a:ext uri="{FF2B5EF4-FFF2-40B4-BE49-F238E27FC236}">
                <a16:creationId xmlns:a16="http://schemas.microsoft.com/office/drawing/2014/main" id="{B651090E-907A-451A-A8A7-F1D148ACCE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3937" y="4340919"/>
            <a:ext cx="454385" cy="53853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6B01FAE-3138-43DB-8C24-E2E9F9A8A7EA}"/>
              </a:ext>
            </a:extLst>
          </p:cNvPr>
          <p:cNvSpPr txBox="1"/>
          <p:nvPr/>
        </p:nvSpPr>
        <p:spPr>
          <a:xfrm>
            <a:off x="156675" y="5093216"/>
            <a:ext cx="963157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changes to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negative sentences:</a:t>
            </a:r>
          </a:p>
        </p:txBody>
      </p:sp>
      <p:sp>
        <p:nvSpPr>
          <p:cNvPr id="60" name="TextBox 59">
            <a:extLst>
              <a:ext uri="{FF2B5EF4-FFF2-40B4-BE49-F238E27FC236}">
                <a16:creationId xmlns:a16="http://schemas.microsoft.com/office/drawing/2014/main" id="{6B1F8BD5-EC4C-448B-AEC2-AAC9EC5446F1}"/>
              </a:ext>
            </a:extLst>
          </p:cNvPr>
          <p:cNvSpPr txBox="1"/>
          <p:nvPr/>
        </p:nvSpPr>
        <p:spPr>
          <a:xfrm>
            <a:off x="3612258" y="5800521"/>
            <a:ext cx="789622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 dans le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thé</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fr-FR" dirty="0"/>
          </a:p>
        </p:txBody>
      </p:sp>
      <p:sp>
        <p:nvSpPr>
          <p:cNvPr id="64" name="TextBox 63">
            <a:extLst>
              <a:ext uri="{FF2B5EF4-FFF2-40B4-BE49-F238E27FC236}">
                <a16:creationId xmlns:a16="http://schemas.microsoft.com/office/drawing/2014/main" id="{FD7EEA0B-01D9-49E4-BA91-CEC778388462}"/>
              </a:ext>
            </a:extLst>
          </p:cNvPr>
          <p:cNvSpPr txBox="1"/>
          <p:nvPr/>
        </p:nvSpPr>
        <p:spPr>
          <a:xfrm>
            <a:off x="3612258" y="5470488"/>
            <a:ext cx="7896224"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isn’t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milk in the tea.</a:t>
            </a:r>
            <a:endParaRPr lang="fr-FR" dirty="0"/>
          </a:p>
        </p:txBody>
      </p:sp>
      <p:pic>
        <p:nvPicPr>
          <p:cNvPr id="8194" name="Picture 2" descr="Drink, Coffee, Tea, Cup, Beverage, Hot Drink">
            <a:extLst>
              <a:ext uri="{FF2B5EF4-FFF2-40B4-BE49-F238E27FC236}">
                <a16:creationId xmlns:a16="http://schemas.microsoft.com/office/drawing/2014/main" id="{D8906914-F270-49B0-A0DB-96E35F593E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6423" y="5153515"/>
            <a:ext cx="807499" cy="10648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uit, Collection, Apple, Organic, Orange, Vegetarian">
            <a:extLst>
              <a:ext uri="{FF2B5EF4-FFF2-40B4-BE49-F238E27FC236}">
                <a16:creationId xmlns:a16="http://schemas.microsoft.com/office/drawing/2014/main" id="{92499D7B-EA91-48CD-9785-E7C84E73925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56" b="70139" l="15139" r="83056">
                        <a14:foregroundMark x1="58194" y1="6111" x2="57500" y2="11944"/>
                        <a14:foregroundMark x1="72222" y1="60833" x2="77917" y2="65000"/>
                        <a14:foregroundMark x1="77917" y1="65000" x2="84306" y2="61944"/>
                        <a14:foregroundMark x1="84306" y1="61944" x2="84306" y2="54722"/>
                        <a14:foregroundMark x1="84306" y1="54722" x2="80139" y2="47917"/>
                        <a14:foregroundMark x1="80139" y1="47917" x2="74167" y2="52222"/>
                        <a14:foregroundMark x1="74167" y1="52222" x2="73611" y2="54028"/>
                        <a14:foregroundMark x1="78333" y1="52639" x2="73194" y2="57778"/>
                        <a14:foregroundMark x1="73194" y1="57778" x2="80139" y2="61944"/>
                        <a14:foregroundMark x1="80139" y1="61944" x2="83056" y2="55556"/>
                        <a14:foregroundMark x1="83056" y1="55556" x2="76389" y2="53333"/>
                        <a14:foregroundMark x1="79028" y1="40972" x2="76667" y2="45833"/>
                        <a14:foregroundMark x1="58194" y1="65000" x2="63056" y2="65694"/>
                        <a14:foregroundMark x1="57222" y1="69028" x2="48889" y2="70139"/>
                        <a14:foregroundMark x1="48889" y1="70139" x2="47639" y2="63889"/>
                        <a14:foregroundMark x1="20556" y1="54028" x2="15833" y2="59167"/>
                        <a14:foregroundMark x1="15833" y1="59167" x2="18611" y2="65694"/>
                        <a14:foregroundMark x1="18611" y1="65694" x2="22361" y2="66389"/>
                        <a14:foregroundMark x1="15833" y1="55694" x2="15139" y2="62917"/>
                        <a14:foregroundMark x1="15139" y1="62917" x2="15417" y2="63194"/>
                        <a14:foregroundMark x1="26806" y1="60556" x2="30972" y2="66944"/>
                        <a14:foregroundMark x1="30972" y1="66944" x2="37917" y2="66250"/>
                        <a14:foregroundMark x1="37917" y1="66250" x2="38750" y2="63611"/>
                        <a14:foregroundMark x1="40139" y1="59444" x2="34722" y2="54167"/>
                        <a14:foregroundMark x1="34722" y1="54167" x2="27639" y2="57778"/>
                        <a14:foregroundMark x1="27639" y1="57778" x2="26111" y2="59861"/>
                        <a14:foregroundMark x1="50694" y1="62500" x2="57917" y2="60278"/>
                        <a14:foregroundMark x1="57917" y1="60278" x2="65556" y2="47222"/>
                        <a14:foregroundMark x1="65556" y1="47222" x2="64722" y2="53056"/>
                        <a14:foregroundMark x1="41806" y1="69722" x2="46528" y2="69722"/>
                      </a14:backgroundRemoval>
                    </a14:imgEffect>
                  </a14:imgLayer>
                </a14:imgProps>
              </a:ext>
              <a:ext uri="{28A0092B-C50C-407E-A947-70E740481C1C}">
                <a14:useLocalDpi xmlns:a14="http://schemas.microsoft.com/office/drawing/2010/main" val="0"/>
              </a:ext>
            </a:extLst>
          </a:blip>
          <a:srcRect l="13371" t="3643" r="15356" b="25449"/>
          <a:stretch/>
        </p:blipFill>
        <p:spPr bwMode="auto">
          <a:xfrm>
            <a:off x="2880116" y="2913311"/>
            <a:ext cx="989145" cy="984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e, Ice Cream, Dessert, Summer, Treat, Vanilla, Cone">
            <a:extLst>
              <a:ext uri="{FF2B5EF4-FFF2-40B4-BE49-F238E27FC236}">
                <a16:creationId xmlns:a16="http://schemas.microsoft.com/office/drawing/2014/main" id="{34FBA873-D363-4C38-A27D-3155C783B8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49611" y="2952624"/>
            <a:ext cx="510759" cy="102151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BF1DF88-DA89-4E2A-A2EF-354AFD3FF442}"/>
              </a:ext>
            </a:extLst>
          </p:cNvPr>
          <p:cNvSpPr txBox="1"/>
          <p:nvPr/>
        </p:nvSpPr>
        <p:spPr>
          <a:xfrm>
            <a:off x="3918612" y="1622416"/>
            <a:ext cx="972212"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fish</a:t>
            </a:r>
            <a:endParaRPr lang="fr-FR" dirty="0"/>
          </a:p>
        </p:txBody>
      </p:sp>
      <p:sp>
        <p:nvSpPr>
          <p:cNvPr id="33" name="TextBox 32">
            <a:extLst>
              <a:ext uri="{FF2B5EF4-FFF2-40B4-BE49-F238E27FC236}">
                <a16:creationId xmlns:a16="http://schemas.microsoft.com/office/drawing/2014/main" id="{0A6773A6-3C36-4ABF-9EFB-54CC295FAC41}"/>
              </a:ext>
            </a:extLst>
          </p:cNvPr>
          <p:cNvSpPr txBox="1"/>
          <p:nvPr/>
        </p:nvSpPr>
        <p:spPr>
          <a:xfrm>
            <a:off x="3918612" y="2061910"/>
            <a:ext cx="169864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lang="fr-FR" dirty="0"/>
          </a:p>
        </p:txBody>
      </p:sp>
      <p:sp>
        <p:nvSpPr>
          <p:cNvPr id="10" name="TextBox 9">
            <a:extLst>
              <a:ext uri="{FF2B5EF4-FFF2-40B4-BE49-F238E27FC236}">
                <a16:creationId xmlns:a16="http://schemas.microsoft.com/office/drawing/2014/main" id="{E9DF592C-7D9C-4405-BB13-40C817B92352}"/>
              </a:ext>
            </a:extLst>
          </p:cNvPr>
          <p:cNvSpPr txBox="1"/>
          <p:nvPr/>
        </p:nvSpPr>
        <p:spPr>
          <a:xfrm>
            <a:off x="3824423" y="2985789"/>
            <a:ext cx="156783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a:t>
            </a:r>
            <a:r>
              <a:rPr lang="en-US" sz="2200" i="1" dirty="0">
                <a:solidFill>
                  <a:srgbClr val="4472C4">
                    <a:lumMod val="50000"/>
                  </a:srgbClr>
                </a:solidFill>
                <a:latin typeface="Century Gothic" panose="020F0302020204030204"/>
              </a:rPr>
              <a:t>fruit</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314A10C-CFC9-4D3A-8262-819AE806F451}"/>
              </a:ext>
            </a:extLst>
          </p:cNvPr>
          <p:cNvSpPr txBox="1"/>
          <p:nvPr/>
        </p:nvSpPr>
        <p:spPr>
          <a:xfrm>
            <a:off x="7453865" y="2985789"/>
            <a:ext cx="27120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ice cream</a:t>
            </a:r>
          </a:p>
        </p:txBody>
      </p:sp>
      <p:sp>
        <p:nvSpPr>
          <p:cNvPr id="12" name="TextBox 11">
            <a:extLst>
              <a:ext uri="{FF2B5EF4-FFF2-40B4-BE49-F238E27FC236}">
                <a16:creationId xmlns:a16="http://schemas.microsoft.com/office/drawing/2014/main" id="{B32DEC79-6A7F-4F50-A223-7C35E6D91898}"/>
              </a:ext>
            </a:extLst>
          </p:cNvPr>
          <p:cNvSpPr txBox="1"/>
          <p:nvPr/>
        </p:nvSpPr>
        <p:spPr>
          <a:xfrm>
            <a:off x="3824423" y="3395781"/>
            <a:ext cx="15436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fruit</a:t>
            </a:r>
          </a:p>
        </p:txBody>
      </p:sp>
      <p:sp>
        <p:nvSpPr>
          <p:cNvPr id="13" name="TextBox 12">
            <a:extLst>
              <a:ext uri="{FF2B5EF4-FFF2-40B4-BE49-F238E27FC236}">
                <a16:creationId xmlns:a16="http://schemas.microsoft.com/office/drawing/2014/main" id="{9845EAD7-405E-49AD-9545-E442F6565F6F}"/>
              </a:ext>
            </a:extLst>
          </p:cNvPr>
          <p:cNvSpPr txBox="1"/>
          <p:nvPr/>
        </p:nvSpPr>
        <p:spPr>
          <a:xfrm>
            <a:off x="7453865" y="3393644"/>
            <a:ext cx="222095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la glace</a:t>
            </a:r>
          </a:p>
        </p:txBody>
      </p:sp>
      <p:sp>
        <p:nvSpPr>
          <p:cNvPr id="14" name="TextBox 13">
            <a:extLst>
              <a:ext uri="{FF2B5EF4-FFF2-40B4-BE49-F238E27FC236}">
                <a16:creationId xmlns:a16="http://schemas.microsoft.com/office/drawing/2014/main" id="{CBA078D3-6596-4113-ACE5-D0950B08194E}"/>
              </a:ext>
            </a:extLst>
          </p:cNvPr>
          <p:cNvSpPr txBox="1"/>
          <p:nvPr/>
        </p:nvSpPr>
        <p:spPr>
          <a:xfrm>
            <a:off x="4706679" y="4239984"/>
            <a:ext cx="2102779"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kilo of meat</a:t>
            </a:r>
            <a:endParaRPr lang="fr-FR" dirty="0"/>
          </a:p>
        </p:txBody>
      </p:sp>
      <p:sp>
        <p:nvSpPr>
          <p:cNvPr id="15" name="TextBox 14">
            <a:extLst>
              <a:ext uri="{FF2B5EF4-FFF2-40B4-BE49-F238E27FC236}">
                <a16:creationId xmlns:a16="http://schemas.microsoft.com/office/drawing/2014/main" id="{DDF4E46D-2C77-4BCB-8960-B802E9A6BC91}"/>
              </a:ext>
            </a:extLst>
          </p:cNvPr>
          <p:cNvSpPr txBox="1"/>
          <p:nvPr/>
        </p:nvSpPr>
        <p:spPr>
          <a:xfrm>
            <a:off x="9271264" y="4239984"/>
            <a:ext cx="2429970"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glass of water</a:t>
            </a:r>
            <a:endParaRPr lang="fr-FR" dirty="0"/>
          </a:p>
        </p:txBody>
      </p:sp>
      <p:sp>
        <p:nvSpPr>
          <p:cNvPr id="16" name="TextBox 15">
            <a:extLst>
              <a:ext uri="{FF2B5EF4-FFF2-40B4-BE49-F238E27FC236}">
                <a16:creationId xmlns:a16="http://schemas.microsoft.com/office/drawing/2014/main" id="{898E78C6-B8E0-46F3-ABCD-FACCD357475C}"/>
              </a:ext>
            </a:extLst>
          </p:cNvPr>
          <p:cNvSpPr txBox="1"/>
          <p:nvPr/>
        </p:nvSpPr>
        <p:spPr>
          <a:xfrm>
            <a:off x="4706679" y="4543940"/>
            <a:ext cx="2642135"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kilo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viande</a:t>
            </a:r>
            <a:endParaRPr lang="fr-FR" dirty="0"/>
          </a:p>
        </p:txBody>
      </p:sp>
      <p:sp>
        <p:nvSpPr>
          <p:cNvPr id="18" name="TextBox 17">
            <a:extLst>
              <a:ext uri="{FF2B5EF4-FFF2-40B4-BE49-F238E27FC236}">
                <a16:creationId xmlns:a16="http://schemas.microsoft.com/office/drawing/2014/main" id="{B8C36BE1-7C3E-4421-BB10-79E850E6C962}"/>
              </a:ext>
            </a:extLst>
          </p:cNvPr>
          <p:cNvSpPr txBox="1"/>
          <p:nvPr/>
        </p:nvSpPr>
        <p:spPr>
          <a:xfrm>
            <a:off x="9271264" y="4543940"/>
            <a:ext cx="2526636"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verre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d’</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endParaRPr lang="fr-FR" dirty="0"/>
          </a:p>
        </p:txBody>
      </p:sp>
    </p:spTree>
    <p:extLst>
      <p:ext uri="{BB962C8B-B14F-4D97-AF65-F5344CB8AC3E}">
        <p14:creationId xmlns:p14="http://schemas.microsoft.com/office/powerpoint/2010/main" val="251960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19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8" grpId="0"/>
      <p:bldP spid="30" grpId="0"/>
      <p:bldP spid="34" grpId="0"/>
      <p:bldP spid="41" grpId="0"/>
      <p:bldP spid="45" grpId="0"/>
      <p:bldP spid="49" grpId="0"/>
      <p:bldP spid="56" grpId="0"/>
      <p:bldP spid="60" grpId="0"/>
      <p:bldP spid="64" grpId="0"/>
      <p:bldP spid="29" grpId="0"/>
      <p:bldP spid="33" grpId="0"/>
      <p:bldP spid="10" grpId="0"/>
      <p:bldP spid="11" grpId="0"/>
      <p:bldP spid="12" grpId="0"/>
      <p:bldP spid="13" grpId="0"/>
      <p:bldP spid="14"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15904" cy="647577"/>
          </a:xfrm>
        </p:spPr>
        <p:txBody>
          <a:bodyPr>
            <a:normAutofit/>
          </a:bodyPr>
          <a:lstStyle/>
          <a:p>
            <a:r>
              <a:rPr lang="fr-FR" sz="2800" b="1" dirty="0">
                <a:solidFill>
                  <a:schemeClr val="bg1"/>
                </a:solidFill>
              </a:rPr>
              <a:t>À la cantine</a:t>
            </a:r>
            <a:endParaRPr lang="en-GB" sz="2800" b="1" dirty="0">
              <a:solidFill>
                <a:schemeClr val="bg1"/>
              </a:solidFill>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26" name="Picture 2" descr="Plate decoration,apple slices,cinnamon,apple,eat - free image from  needpix.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84" y="3945223"/>
            <a:ext cx="3048000" cy="20312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 Red, Fruit, Sweet, red, fruit, food and drink, white background,  food, healthy eating, cut out | Pxfu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9200" y="3877357"/>
            <a:ext cx="2166938" cy="21669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2345" y="4549784"/>
            <a:ext cx="3246402" cy="461665"/>
          </a:xfrm>
          <a:prstGeom prst="rect">
            <a:avLst/>
          </a:prstGeom>
        </p:spPr>
        <p:txBody>
          <a:bodyPr wrap="none">
            <a:spAutoFit/>
          </a:bodyPr>
          <a:lstStyle/>
          <a:p>
            <a:r>
              <a:rPr lang="en-GB" sz="2400">
                <a:solidFill>
                  <a:srgbClr val="002060"/>
                </a:solidFill>
              </a:rPr>
              <a:t>Léa mange de la … </a:t>
            </a:r>
          </a:p>
        </p:txBody>
      </p:sp>
      <p:sp>
        <p:nvSpPr>
          <p:cNvPr id="3" name="Oval 2"/>
          <p:cNvSpPr/>
          <p:nvPr/>
        </p:nvSpPr>
        <p:spPr>
          <a:xfrm>
            <a:off x="4452435" y="3634779"/>
            <a:ext cx="4673897" cy="2652094"/>
          </a:xfrm>
          <a:prstGeom prst="ellipse">
            <a:avLst/>
          </a:prstGeom>
          <a:noFill/>
          <a:ln w="76200">
            <a:solidFill>
              <a:srgbClr val="EF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F3C32"/>
              </a:solidFill>
            </a:endParaRPr>
          </a:p>
        </p:txBody>
      </p:sp>
      <p:pic>
        <p:nvPicPr>
          <p:cNvPr id="9" name="Picture 8" descr="A close up of a logo&#10;&#10;Description automatically generated">
            <a:extLst>
              <a:ext uri="{FF2B5EF4-FFF2-40B4-BE49-F238E27FC236}">
                <a16:creationId xmlns:a16="http://schemas.microsoft.com/office/drawing/2014/main" id="{FDF73F1C-4C8A-437C-B134-47B533128A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431" y="1428009"/>
            <a:ext cx="2598382" cy="2598382"/>
          </a:xfrm>
          <a:prstGeom prst="rect">
            <a:avLst/>
          </a:prstGeom>
        </p:spPr>
      </p:pic>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mangent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enfants ?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B.</a:t>
            </a:r>
          </a:p>
        </p:txBody>
      </p:sp>
      <p:sp>
        <p:nvSpPr>
          <p:cNvPr id="7" name="TextBox 6">
            <a:extLst>
              <a:ext uri="{FF2B5EF4-FFF2-40B4-BE49-F238E27FC236}">
                <a16:creationId xmlns:a16="http://schemas.microsoft.com/office/drawing/2014/main" id="{EF9C518F-EECF-4D82-B463-225422CD93A7}"/>
              </a:ext>
            </a:extLst>
          </p:cNvPr>
          <p:cNvSpPr txBox="1"/>
          <p:nvPr/>
        </p:nvSpPr>
        <p:spPr>
          <a:xfrm>
            <a:off x="6457245" y="2788016"/>
            <a:ext cx="713079" cy="830997"/>
          </a:xfrm>
          <a:prstGeom prst="rect">
            <a:avLst/>
          </a:prstGeom>
          <a:noFill/>
        </p:spPr>
        <p:txBody>
          <a:bodyPr wrap="square" rtlCol="0">
            <a:spAutoFit/>
          </a:bodyPr>
          <a:lstStyle/>
          <a:p>
            <a:pPr algn="ctr"/>
            <a:r>
              <a:rPr lang="en-GB" sz="4800" b="1" dirty="0">
                <a:solidFill>
                  <a:srgbClr val="0055A5"/>
                </a:solidFill>
              </a:rPr>
              <a:t>A</a:t>
            </a:r>
          </a:p>
        </p:txBody>
      </p:sp>
      <p:sp>
        <p:nvSpPr>
          <p:cNvPr id="12" name="TextBox 11">
            <a:extLst>
              <a:ext uri="{FF2B5EF4-FFF2-40B4-BE49-F238E27FC236}">
                <a16:creationId xmlns:a16="http://schemas.microsoft.com/office/drawing/2014/main" id="{7002E01F-3814-41C8-993E-25DEA3A1D7D9}"/>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rgbClr val="0055A5"/>
                </a:solidFill>
              </a:rPr>
              <a:t>B</a:t>
            </a:r>
          </a:p>
        </p:txBody>
      </p:sp>
    </p:spTree>
    <p:extLst>
      <p:ext uri="{BB962C8B-B14F-4D97-AF65-F5344CB8AC3E}">
        <p14:creationId xmlns:p14="http://schemas.microsoft.com/office/powerpoint/2010/main" val="6190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97791" cy="647577"/>
          </a:xfrm>
        </p:spPr>
        <p:txBody>
          <a:bodyPr>
            <a:normAutofit/>
          </a:bodyPr>
          <a:lstStyle/>
          <a:p>
            <a:r>
              <a:rPr lang="fr-FR" sz="2800" b="1" dirty="0">
                <a:solidFill>
                  <a:schemeClr val="bg1"/>
                </a:solidFill>
              </a:rPr>
              <a:t>À la cantine</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mange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sœur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rPr>
              <a:t>? </a:t>
            </a:r>
            <a:r>
              <a:rPr lang="en-US" sz="2400" dirty="0" err="1">
                <a:solidFill>
                  <a:srgbClr val="002060"/>
                </a:solidFill>
              </a:rPr>
              <a:t>Écris</a:t>
            </a:r>
            <a:r>
              <a:rPr lang="en-US" sz="2400" dirty="0">
                <a:solidFill>
                  <a:srgbClr val="002060"/>
                </a:solidFill>
              </a:rPr>
              <a:t> A </a:t>
            </a:r>
            <a:r>
              <a:rPr lang="en-US" sz="2400" dirty="0" err="1">
                <a:solidFill>
                  <a:srgbClr val="002060"/>
                </a:solidFill>
              </a:rPr>
              <a:t>ou</a:t>
            </a:r>
            <a:r>
              <a:rPr lang="en-US" sz="2400" dirty="0">
                <a:solidFill>
                  <a:srgbClr val="002060"/>
                </a:solidFill>
              </a:rPr>
              <a:t> B.</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401893" cy="461665"/>
          </a:xfrm>
          <a:prstGeom prst="rect">
            <a:avLst/>
          </a:prstGeom>
        </p:spPr>
        <p:txBody>
          <a:bodyPr wrap="none">
            <a:spAutoFit/>
          </a:bodyPr>
          <a:lstStyle/>
          <a:p>
            <a:r>
              <a:rPr lang="en-GB" sz="2400" dirty="0" err="1">
                <a:solidFill>
                  <a:srgbClr val="002060"/>
                </a:solidFill>
              </a:rPr>
              <a:t>Élodie</a:t>
            </a:r>
            <a:r>
              <a:rPr lang="en-GB" sz="2400" dirty="0">
                <a:solidFill>
                  <a:srgbClr val="002060"/>
                </a:solidFill>
              </a:rPr>
              <a:t> mange </a:t>
            </a:r>
            <a:r>
              <a:rPr lang="en-GB" sz="2400" dirty="0" err="1">
                <a:solidFill>
                  <a:srgbClr val="002060"/>
                </a:solidFill>
              </a:rPr>
              <a:t>une</a:t>
            </a:r>
            <a:r>
              <a:rPr lang="en-GB" sz="2400" dirty="0">
                <a:solidFill>
                  <a:srgbClr val="002060"/>
                </a:solidFill>
              </a:rPr>
              <a:t> … </a:t>
            </a:r>
          </a:p>
        </p:txBody>
      </p:sp>
      <p:sp>
        <p:nvSpPr>
          <p:cNvPr id="11" name="Oval 10"/>
          <p:cNvSpPr/>
          <p:nvPr/>
        </p:nvSpPr>
        <p:spPr>
          <a:xfrm>
            <a:off x="7848604" y="3517863"/>
            <a:ext cx="4673897" cy="2652094"/>
          </a:xfrm>
          <a:prstGeom prst="ellipse">
            <a:avLst/>
          </a:prstGeom>
          <a:noFill/>
          <a:ln w="76200">
            <a:solidFill>
              <a:srgbClr val="EF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Pizza, Food, Fast Food, Cheesy Pizza, Slice, Snack">
            <a:extLst>
              <a:ext uri="{FF2B5EF4-FFF2-40B4-BE49-F238E27FC236}">
                <a16:creationId xmlns:a16="http://schemas.microsoft.com/office/drawing/2014/main" id="{17FF7424-3F19-4A11-82D3-62C6119E5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46" y="4505068"/>
            <a:ext cx="2183398" cy="14465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zza, Hawaii, Ham, Pineapple">
            <a:extLst>
              <a:ext uri="{FF2B5EF4-FFF2-40B4-BE49-F238E27FC236}">
                <a16:creationId xmlns:a16="http://schemas.microsoft.com/office/drawing/2014/main" id="{2F36C269-AD94-4571-B71D-993184CB0B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5165" y="3747362"/>
            <a:ext cx="2260773" cy="23556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8B1A2D-F5EC-4816-8146-4659C9A25D11}"/>
              </a:ext>
            </a:extLst>
          </p:cNvPr>
          <p:cNvSpPr txBox="1"/>
          <p:nvPr/>
        </p:nvSpPr>
        <p:spPr>
          <a:xfrm>
            <a:off x="5758494" y="2819547"/>
            <a:ext cx="713079" cy="830997"/>
          </a:xfrm>
          <a:prstGeom prst="rect">
            <a:avLst/>
          </a:prstGeom>
          <a:noFill/>
        </p:spPr>
        <p:txBody>
          <a:bodyPr wrap="square" rtlCol="0">
            <a:spAutoFit/>
          </a:bodyPr>
          <a:lstStyle/>
          <a:p>
            <a:pPr algn="ctr"/>
            <a:r>
              <a:rPr lang="en-GB" sz="4800" b="1" dirty="0">
                <a:solidFill>
                  <a:srgbClr val="0055A5"/>
                </a:solidFill>
              </a:rPr>
              <a:t>A</a:t>
            </a:r>
          </a:p>
        </p:txBody>
      </p:sp>
      <p:sp>
        <p:nvSpPr>
          <p:cNvPr id="13" name="TextBox 12">
            <a:extLst>
              <a:ext uri="{FF2B5EF4-FFF2-40B4-BE49-F238E27FC236}">
                <a16:creationId xmlns:a16="http://schemas.microsoft.com/office/drawing/2014/main" id="{42473FC2-1D6B-40A5-9085-F035326AE259}"/>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rgbClr val="0055A5"/>
                </a:solidFill>
              </a:rPr>
              <a:t>B</a:t>
            </a:r>
          </a:p>
        </p:txBody>
      </p:sp>
      <p:pic>
        <p:nvPicPr>
          <p:cNvPr id="9" name="Picture 8" descr="A picture containing food, hydrant, clock&#10;&#10;Description automatically generated">
            <a:extLst>
              <a:ext uri="{FF2B5EF4-FFF2-40B4-BE49-F238E27FC236}">
                <a16:creationId xmlns:a16="http://schemas.microsoft.com/office/drawing/2014/main" id="{B83E052A-F766-4DA6-8C08-5FA82DAF8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062" y="1746955"/>
            <a:ext cx="2652094" cy="2652094"/>
          </a:xfrm>
          <a:prstGeom prst="rect">
            <a:avLst/>
          </a:prstGeom>
        </p:spPr>
      </p:pic>
    </p:spTree>
    <p:extLst>
      <p:ext uri="{BB962C8B-B14F-4D97-AF65-F5344CB8AC3E}">
        <p14:creationId xmlns:p14="http://schemas.microsoft.com/office/powerpoint/2010/main" val="4193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15904" cy="647577"/>
          </a:xfrm>
        </p:spPr>
        <p:txBody>
          <a:bodyPr>
            <a:normAutofit/>
          </a:bodyPr>
          <a:lstStyle/>
          <a:p>
            <a:r>
              <a:rPr lang="fr-FR" sz="2800" b="1" dirty="0">
                <a:solidFill>
                  <a:schemeClr val="bg1"/>
                </a:solidFill>
              </a:rPr>
              <a:t>À la cantine</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rPr>
              <a:t>Que mange son frère </a:t>
            </a:r>
            <a:r>
              <a:rPr lang="en-US" sz="2400" dirty="0">
                <a:solidFill>
                  <a:srgbClr val="0055A5"/>
                </a:solidFill>
              </a:rPr>
              <a:t>? </a:t>
            </a:r>
            <a:r>
              <a:rPr lang="en-US" sz="2400" dirty="0" err="1">
                <a:solidFill>
                  <a:srgbClr val="0055A5"/>
                </a:solidFill>
              </a:rPr>
              <a:t>Écris</a:t>
            </a:r>
            <a:r>
              <a:rPr lang="en-US" sz="2400" dirty="0">
                <a:solidFill>
                  <a:srgbClr val="0055A5"/>
                </a:solidFill>
              </a:rPr>
              <a:t> A </a:t>
            </a:r>
            <a:r>
              <a:rPr lang="en-US" sz="2400" dirty="0" err="1">
                <a:solidFill>
                  <a:srgbClr val="0055A5"/>
                </a:solidFill>
              </a:rPr>
              <a:t>ou</a:t>
            </a:r>
            <a:r>
              <a:rPr lang="en-US" sz="2400" dirty="0">
                <a:solidFill>
                  <a:srgbClr val="0055A5"/>
                </a:solidFill>
              </a:rPr>
              <a:t> B.</a:t>
            </a:r>
            <a:endParaRPr kumimoji="0" lang="en-US"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494867" cy="461665"/>
          </a:xfrm>
          <a:prstGeom prst="rect">
            <a:avLst/>
          </a:prstGeom>
        </p:spPr>
        <p:txBody>
          <a:bodyPr wrap="none">
            <a:spAutoFit/>
          </a:bodyPr>
          <a:lstStyle/>
          <a:p>
            <a:r>
              <a:rPr lang="en-GB" sz="2400" dirty="0">
                <a:solidFill>
                  <a:srgbClr val="0055A5"/>
                </a:solidFill>
              </a:rPr>
              <a:t>Antoine mange du … </a:t>
            </a:r>
          </a:p>
        </p:txBody>
      </p:sp>
      <p:pic>
        <p:nvPicPr>
          <p:cNvPr id="3074" name="Picture 2" descr="Green cucumber veget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84" y="3820437"/>
            <a:ext cx="3007622" cy="19145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icture: cucumber, diet, organic, slices, vegan, vegetarian,  nutrition, food, vegetable, fr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7821" y="3868161"/>
            <a:ext cx="2733598" cy="181908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7807671" y="3576722"/>
            <a:ext cx="4673897" cy="2652094"/>
          </a:xfrm>
          <a:prstGeom prst="ellipse">
            <a:avLst/>
          </a:prstGeom>
          <a:noFill/>
          <a:ln w="76200">
            <a:solidFill>
              <a:srgbClr val="EF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2897457-8894-447B-B70D-A8AEACDCA38A}"/>
              </a:ext>
            </a:extLst>
          </p:cNvPr>
          <p:cNvSpPr txBox="1"/>
          <p:nvPr/>
        </p:nvSpPr>
        <p:spPr>
          <a:xfrm>
            <a:off x="6457245" y="2788016"/>
            <a:ext cx="713079" cy="830997"/>
          </a:xfrm>
          <a:prstGeom prst="rect">
            <a:avLst/>
          </a:prstGeom>
          <a:noFill/>
        </p:spPr>
        <p:txBody>
          <a:bodyPr wrap="square" rtlCol="0">
            <a:spAutoFit/>
          </a:bodyPr>
          <a:lstStyle/>
          <a:p>
            <a:pPr algn="ctr"/>
            <a:r>
              <a:rPr lang="en-GB" sz="4800" b="1" dirty="0">
                <a:solidFill>
                  <a:srgbClr val="0055A5"/>
                </a:solidFill>
              </a:rPr>
              <a:t>A</a:t>
            </a:r>
          </a:p>
        </p:txBody>
      </p:sp>
      <p:sp>
        <p:nvSpPr>
          <p:cNvPr id="12" name="TextBox 11">
            <a:extLst>
              <a:ext uri="{FF2B5EF4-FFF2-40B4-BE49-F238E27FC236}">
                <a16:creationId xmlns:a16="http://schemas.microsoft.com/office/drawing/2014/main" id="{2BF58BC6-DCD9-412A-A350-46FB4C3BBB0E}"/>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rgbClr val="0055A5"/>
                </a:solidFill>
              </a:rPr>
              <a:t>B</a:t>
            </a:r>
          </a:p>
        </p:txBody>
      </p:sp>
      <p:pic>
        <p:nvPicPr>
          <p:cNvPr id="7" name="Picture 6" descr="A picture containing shirt&#10;&#10;Description automatically generated">
            <a:extLst>
              <a:ext uri="{FF2B5EF4-FFF2-40B4-BE49-F238E27FC236}">
                <a16:creationId xmlns:a16="http://schemas.microsoft.com/office/drawing/2014/main" id="{7DC6FCE2-8464-4ED6-BF61-2FA12D03B6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822" y="2308216"/>
            <a:ext cx="2171555" cy="2171555"/>
          </a:xfrm>
          <a:prstGeom prst="rect">
            <a:avLst/>
          </a:prstGeom>
        </p:spPr>
      </p:pic>
    </p:spTree>
    <p:extLst>
      <p:ext uri="{BB962C8B-B14F-4D97-AF65-F5344CB8AC3E}">
        <p14:creationId xmlns:p14="http://schemas.microsoft.com/office/powerpoint/2010/main" val="334520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80463" cy="647577"/>
          </a:xfrm>
        </p:spPr>
        <p:txBody>
          <a:bodyPr>
            <a:normAutofit/>
          </a:bodyPr>
          <a:lstStyle/>
          <a:p>
            <a:r>
              <a:rPr lang="fr-FR" sz="2800" b="1" dirty="0">
                <a:solidFill>
                  <a:schemeClr val="bg1"/>
                </a:solidFill>
              </a:rPr>
              <a:t>À la cantine</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mange son amie </a:t>
            </a:r>
            <a:r>
              <a:rPr lang="en-US" sz="2400" dirty="0">
                <a:solidFill>
                  <a:srgbClr val="002060"/>
                </a:solidFill>
              </a:rPr>
              <a:t>? </a:t>
            </a:r>
            <a:r>
              <a:rPr lang="en-US" sz="2400" dirty="0" err="1">
                <a:solidFill>
                  <a:srgbClr val="002060"/>
                </a:solidFill>
              </a:rPr>
              <a:t>Écris</a:t>
            </a:r>
            <a:r>
              <a:rPr lang="en-US" sz="2400" dirty="0">
                <a:solidFill>
                  <a:srgbClr val="002060"/>
                </a:solidFill>
              </a:rPr>
              <a:t> A </a:t>
            </a:r>
            <a:r>
              <a:rPr lang="en-US" sz="2400" dirty="0" err="1">
                <a:solidFill>
                  <a:srgbClr val="002060"/>
                </a:solidFill>
              </a:rPr>
              <a:t>ou</a:t>
            </a:r>
            <a:r>
              <a:rPr lang="en-US" sz="2400" dirty="0">
                <a:solidFill>
                  <a:srgbClr val="002060"/>
                </a:solidFill>
              </a:rPr>
              <a:t> B.</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315331" cy="461665"/>
          </a:xfrm>
          <a:prstGeom prst="rect">
            <a:avLst/>
          </a:prstGeom>
        </p:spPr>
        <p:txBody>
          <a:bodyPr wrap="none">
            <a:spAutoFit/>
          </a:bodyPr>
          <a:lstStyle/>
          <a:p>
            <a:r>
              <a:rPr lang="en-GB" sz="2400" dirty="0">
                <a:solidFill>
                  <a:srgbClr val="002060"/>
                </a:solidFill>
              </a:rPr>
              <a:t>Sophie mange un … </a:t>
            </a:r>
          </a:p>
        </p:txBody>
      </p:sp>
      <p:pic>
        <p:nvPicPr>
          <p:cNvPr id="4098" name="Picture 2" descr="Käse, Macht, Lebensmittel, Essen, Markt, Tisch, Küc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164" y="4056237"/>
            <a:ext cx="2848404" cy="1898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iry, cheese, food, piece, food and drink, studio shot, indoors, healthy eating, wellbeing, freshn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2439" y="4056237"/>
            <a:ext cx="2854656" cy="191042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930350" y="3679658"/>
            <a:ext cx="4673897" cy="2652094"/>
          </a:xfrm>
          <a:prstGeom prst="ellipse">
            <a:avLst/>
          </a:prstGeom>
          <a:noFill/>
          <a:ln w="76200">
            <a:solidFill>
              <a:srgbClr val="EF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oy, shirt&#10;&#10;Description automatically generated">
            <a:extLst>
              <a:ext uri="{FF2B5EF4-FFF2-40B4-BE49-F238E27FC236}">
                <a16:creationId xmlns:a16="http://schemas.microsoft.com/office/drawing/2014/main" id="{4E1271F7-273C-4786-8480-E4D0B8A9B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79" y="1457853"/>
            <a:ext cx="2598384" cy="2598384"/>
          </a:xfrm>
          <a:prstGeom prst="rect">
            <a:avLst/>
          </a:prstGeom>
        </p:spPr>
      </p:pic>
      <p:sp>
        <p:nvSpPr>
          <p:cNvPr id="11" name="TextBox 10">
            <a:extLst>
              <a:ext uri="{FF2B5EF4-FFF2-40B4-BE49-F238E27FC236}">
                <a16:creationId xmlns:a16="http://schemas.microsoft.com/office/drawing/2014/main" id="{5F207EB1-10EE-48D6-A8A0-3487971B9087}"/>
              </a:ext>
            </a:extLst>
          </p:cNvPr>
          <p:cNvSpPr txBox="1"/>
          <p:nvPr/>
        </p:nvSpPr>
        <p:spPr>
          <a:xfrm>
            <a:off x="6096000" y="2770231"/>
            <a:ext cx="713079" cy="830997"/>
          </a:xfrm>
          <a:prstGeom prst="rect">
            <a:avLst/>
          </a:prstGeom>
          <a:noFill/>
        </p:spPr>
        <p:txBody>
          <a:bodyPr wrap="square" rtlCol="0">
            <a:spAutoFit/>
          </a:bodyPr>
          <a:lstStyle/>
          <a:p>
            <a:pPr algn="ctr"/>
            <a:r>
              <a:rPr lang="en-GB" sz="4800" b="1" dirty="0">
                <a:solidFill>
                  <a:srgbClr val="0055A5"/>
                </a:solidFill>
              </a:rPr>
              <a:t>A</a:t>
            </a:r>
          </a:p>
        </p:txBody>
      </p:sp>
      <p:sp>
        <p:nvSpPr>
          <p:cNvPr id="12" name="TextBox 11">
            <a:extLst>
              <a:ext uri="{FF2B5EF4-FFF2-40B4-BE49-F238E27FC236}">
                <a16:creationId xmlns:a16="http://schemas.microsoft.com/office/drawing/2014/main" id="{F95D71CB-63F9-4086-B616-77C96A0AFC9A}"/>
              </a:ext>
            </a:extLst>
          </p:cNvPr>
          <p:cNvSpPr txBox="1"/>
          <p:nvPr/>
        </p:nvSpPr>
        <p:spPr>
          <a:xfrm>
            <a:off x="9544784" y="2801763"/>
            <a:ext cx="713079" cy="830997"/>
          </a:xfrm>
          <a:prstGeom prst="rect">
            <a:avLst/>
          </a:prstGeom>
          <a:noFill/>
        </p:spPr>
        <p:txBody>
          <a:bodyPr wrap="square" rtlCol="0">
            <a:spAutoFit/>
          </a:bodyPr>
          <a:lstStyle/>
          <a:p>
            <a:pPr algn="ctr"/>
            <a:r>
              <a:rPr lang="en-GB" sz="4800" b="1" dirty="0">
                <a:solidFill>
                  <a:srgbClr val="0055A5"/>
                </a:solidFill>
              </a:rPr>
              <a:t>B</a:t>
            </a:r>
          </a:p>
        </p:txBody>
      </p:sp>
    </p:spTree>
    <p:extLst>
      <p:ext uri="{BB962C8B-B14F-4D97-AF65-F5344CB8AC3E}">
        <p14:creationId xmlns:p14="http://schemas.microsoft.com/office/powerpoint/2010/main" val="12930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84371" cy="647577"/>
          </a:xfrm>
        </p:spPr>
        <p:txBody>
          <a:bodyPr>
            <a:normAutofit fontScale="90000"/>
          </a:bodyPr>
          <a:lstStyle/>
          <a:p>
            <a:r>
              <a:rPr lang="en-GB" sz="2600" b="1" dirty="0" err="1">
                <a:solidFill>
                  <a:schemeClr val="bg1"/>
                </a:solidFill>
              </a:rPr>
              <a:t>Ils</a:t>
            </a:r>
            <a:r>
              <a:rPr lang="en-GB" sz="2600" b="1" dirty="0">
                <a:solidFill>
                  <a:schemeClr val="bg1"/>
                </a:solidFill>
              </a:rPr>
              <a:t> </a:t>
            </a:r>
            <a:r>
              <a:rPr lang="en-GB" sz="2600" b="1" dirty="0" err="1">
                <a:solidFill>
                  <a:schemeClr val="bg1"/>
                </a:solidFill>
              </a:rPr>
              <a:t>mangent</a:t>
            </a:r>
            <a:r>
              <a:rPr lang="en-GB" sz="2600" b="1" dirty="0">
                <a:solidFill>
                  <a:schemeClr val="bg1"/>
                </a:solidFill>
              </a:rPr>
              <a:t> le petit-déjeuner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914934" y="3785982"/>
            <a:ext cx="2742666" cy="461665"/>
          </a:xfrm>
          <a:prstGeom prst="rect">
            <a:avLst/>
          </a:prstGeom>
          <a:noFill/>
        </p:spPr>
        <p:txBody>
          <a:bodyPr wrap="square" rtlCol="0">
            <a:spAutoFit/>
          </a:bodyPr>
          <a:lstStyle/>
          <a:p>
            <a:pPr algn="l"/>
            <a:r>
              <a:rPr lang="en-GB" sz="2400" dirty="0">
                <a:solidFill>
                  <a:srgbClr val="002060"/>
                </a:solidFill>
              </a:rPr>
              <a:t>3. des </a:t>
            </a:r>
            <a:r>
              <a:rPr lang="en-GB" sz="2400" b="1" dirty="0">
                <a:solidFill>
                  <a:srgbClr val="002060"/>
                </a:solidFill>
              </a:rPr>
              <a:t>h</a:t>
            </a:r>
            <a:r>
              <a:rPr lang="en-GB" sz="2400" dirty="0">
                <a:solidFill>
                  <a:srgbClr val="002060"/>
                </a:solidFill>
              </a:rPr>
              <a:t>aricots</a:t>
            </a:r>
          </a:p>
        </p:txBody>
      </p:sp>
      <p:sp>
        <p:nvSpPr>
          <p:cNvPr id="10" name="TextBox 9"/>
          <p:cNvSpPr txBox="1"/>
          <p:nvPr/>
        </p:nvSpPr>
        <p:spPr>
          <a:xfrm>
            <a:off x="914932" y="4613763"/>
            <a:ext cx="2317315" cy="461665"/>
          </a:xfrm>
          <a:prstGeom prst="rect">
            <a:avLst/>
          </a:prstGeom>
          <a:noFill/>
        </p:spPr>
        <p:txBody>
          <a:bodyPr wrap="square" rtlCol="0">
            <a:spAutoFit/>
          </a:bodyPr>
          <a:lstStyle/>
          <a:p>
            <a:pPr algn="l"/>
            <a:r>
              <a:rPr lang="en-GB" sz="2400" dirty="0">
                <a:solidFill>
                  <a:srgbClr val="002060"/>
                </a:solidFill>
              </a:rPr>
              <a:t>4. du j</a:t>
            </a:r>
            <a:r>
              <a:rPr lang="en-GB" sz="2400" b="1" dirty="0">
                <a:solidFill>
                  <a:srgbClr val="002060"/>
                </a:solidFill>
              </a:rPr>
              <a:t>am</a:t>
            </a:r>
            <a:r>
              <a:rPr lang="en-GB" sz="2400" dirty="0">
                <a:solidFill>
                  <a:srgbClr val="002060"/>
                </a:solidFill>
              </a:rPr>
              <a:t>bon</a:t>
            </a:r>
          </a:p>
        </p:txBody>
      </p:sp>
      <p:sp>
        <p:nvSpPr>
          <p:cNvPr id="13" name="TextBox 12"/>
          <p:cNvSpPr txBox="1"/>
          <p:nvPr/>
        </p:nvSpPr>
        <p:spPr>
          <a:xfrm>
            <a:off x="934226" y="2976696"/>
            <a:ext cx="8587778" cy="461665"/>
          </a:xfrm>
          <a:prstGeom prst="rect">
            <a:avLst/>
          </a:prstGeom>
          <a:noFill/>
        </p:spPr>
        <p:txBody>
          <a:bodyPr wrap="square" rtlCol="0">
            <a:spAutoFit/>
          </a:bodyPr>
          <a:lstStyle/>
          <a:p>
            <a:r>
              <a:rPr lang="en-GB" sz="2400" dirty="0">
                <a:solidFill>
                  <a:srgbClr val="002060"/>
                </a:solidFill>
              </a:rPr>
              <a:t>2. « Bien manger, </a:t>
            </a:r>
            <a:r>
              <a:rPr lang="en-GB" sz="2400" dirty="0" err="1">
                <a:solidFill>
                  <a:srgbClr val="002060"/>
                </a:solidFill>
              </a:rPr>
              <a:t>c’est</a:t>
            </a:r>
            <a:r>
              <a:rPr lang="en-GB" sz="2400" dirty="0">
                <a:solidFill>
                  <a:srgbClr val="002060"/>
                </a:solidFill>
              </a:rPr>
              <a:t>  </a:t>
            </a:r>
            <a:r>
              <a:rPr lang="en-GB" sz="2400" b="1" dirty="0">
                <a:solidFill>
                  <a:srgbClr val="002060"/>
                </a:solidFill>
              </a:rPr>
              <a:t>im</a:t>
            </a:r>
            <a:r>
              <a:rPr lang="en-GB" sz="2400" dirty="0">
                <a:solidFill>
                  <a:srgbClr val="002060"/>
                </a:solidFill>
              </a:rPr>
              <a:t>portant  ! » </a:t>
            </a:r>
            <a:r>
              <a:rPr lang="en-GB" sz="2400" dirty="0" err="1">
                <a:solidFill>
                  <a:srgbClr val="002060"/>
                </a:solidFill>
              </a:rPr>
              <a:t>répond</a:t>
            </a:r>
            <a:r>
              <a:rPr lang="en-GB" sz="2400" dirty="0">
                <a:solidFill>
                  <a:srgbClr val="002060"/>
                </a:solidFill>
              </a:rPr>
              <a:t> son </a:t>
            </a:r>
            <a:r>
              <a:rPr lang="en-GB" sz="2400" dirty="0" err="1">
                <a:solidFill>
                  <a:srgbClr val="002060"/>
                </a:solidFill>
              </a:rPr>
              <a:t>père</a:t>
            </a:r>
            <a:r>
              <a:rPr lang="en-GB" sz="2400" dirty="0">
                <a:solidFill>
                  <a:srgbClr val="002060"/>
                </a:solidFill>
              </a:rPr>
              <a:t>.</a:t>
            </a:r>
          </a:p>
        </p:txBody>
      </p:sp>
      <p:sp>
        <p:nvSpPr>
          <p:cNvPr id="18" name="TextBox 17"/>
          <p:cNvSpPr txBox="1"/>
          <p:nvPr/>
        </p:nvSpPr>
        <p:spPr>
          <a:xfrm>
            <a:off x="934225" y="2118086"/>
            <a:ext cx="6644021" cy="461665"/>
          </a:xfrm>
          <a:prstGeom prst="rect">
            <a:avLst/>
          </a:prstGeom>
          <a:noFill/>
        </p:spPr>
        <p:txBody>
          <a:bodyPr wrap="square" rtlCol="0">
            <a:spAutoFit/>
          </a:bodyPr>
          <a:lstStyle/>
          <a:p>
            <a:r>
              <a:rPr lang="en-GB" sz="2400" dirty="0">
                <a:solidFill>
                  <a:srgbClr val="002060"/>
                </a:solidFill>
              </a:rPr>
              <a:t>1. « </a:t>
            </a:r>
            <a:r>
              <a:rPr lang="en-GB" sz="2400" dirty="0" err="1">
                <a:solidFill>
                  <a:srgbClr val="002060"/>
                </a:solidFill>
              </a:rPr>
              <a:t>J’ai</a:t>
            </a:r>
            <a:r>
              <a:rPr lang="en-GB" sz="2400" dirty="0">
                <a:solidFill>
                  <a:srgbClr val="002060"/>
                </a:solidFill>
              </a:rPr>
              <a:t> </a:t>
            </a:r>
            <a:r>
              <a:rPr lang="en-GB" sz="2400" dirty="0" err="1">
                <a:solidFill>
                  <a:srgbClr val="002060"/>
                </a:solidFill>
              </a:rPr>
              <a:t>f</a:t>
            </a:r>
            <a:r>
              <a:rPr lang="en-GB" sz="2400" b="1" dirty="0" err="1">
                <a:solidFill>
                  <a:srgbClr val="002060"/>
                </a:solidFill>
              </a:rPr>
              <a:t>aim</a:t>
            </a:r>
            <a:r>
              <a:rPr lang="en-GB" sz="2400" dirty="0">
                <a:solidFill>
                  <a:srgbClr val="002060"/>
                </a:solidFill>
              </a:rPr>
              <a:t> ! » </a:t>
            </a:r>
            <a:r>
              <a:rPr lang="en-GB" sz="2400" dirty="0" err="1">
                <a:solidFill>
                  <a:srgbClr val="002060"/>
                </a:solidFill>
              </a:rPr>
              <a:t>dit</a:t>
            </a:r>
            <a:r>
              <a:rPr lang="en-GB" sz="2400" dirty="0">
                <a:solidFill>
                  <a:srgbClr val="002060"/>
                </a:solidFill>
              </a:rPr>
              <a:t> </a:t>
            </a:r>
            <a:r>
              <a:rPr lang="en-US" sz="2400" dirty="0" err="1">
                <a:solidFill>
                  <a:srgbClr val="002060"/>
                </a:solidFill>
              </a:rPr>
              <a:t>Léa</a:t>
            </a:r>
            <a:r>
              <a:rPr lang="en-US" sz="2400" dirty="0">
                <a:solidFill>
                  <a:srgbClr val="002060"/>
                </a:solidFill>
              </a:rPr>
              <a:t>. Elle fait la cuisine.</a:t>
            </a:r>
            <a:r>
              <a:rPr lang="en-GB" sz="2400" dirty="0">
                <a:solidFill>
                  <a:srgbClr val="002060"/>
                </a:solidFill>
              </a:rPr>
              <a:t> </a:t>
            </a:r>
          </a:p>
        </p:txBody>
      </p:sp>
      <p:sp>
        <p:nvSpPr>
          <p:cNvPr id="22" name="TextBox 21"/>
          <p:cNvSpPr txBox="1"/>
          <p:nvPr/>
        </p:nvSpPr>
        <p:spPr>
          <a:xfrm>
            <a:off x="934226" y="5456456"/>
            <a:ext cx="5311036" cy="461665"/>
          </a:xfrm>
          <a:prstGeom prst="rect">
            <a:avLst/>
          </a:prstGeom>
          <a:noFill/>
        </p:spPr>
        <p:txBody>
          <a:bodyPr wrap="square" rtlCol="0">
            <a:spAutoFit/>
          </a:bodyPr>
          <a:lstStyle/>
          <a:p>
            <a:pPr algn="l"/>
            <a:r>
              <a:rPr lang="en-GB" sz="2400" dirty="0">
                <a:solidFill>
                  <a:srgbClr val="002060"/>
                </a:solidFill>
              </a:rPr>
              <a:t>5. du </a:t>
            </a:r>
            <a:r>
              <a:rPr lang="en-GB" sz="2400" dirty="0" err="1">
                <a:solidFill>
                  <a:srgbClr val="002060"/>
                </a:solidFill>
              </a:rPr>
              <a:t>conc</a:t>
            </a:r>
            <a:r>
              <a:rPr lang="en-GB" sz="2400" b="1" dirty="0" err="1">
                <a:solidFill>
                  <a:srgbClr val="002060"/>
                </a:solidFill>
              </a:rPr>
              <a:t>om</a:t>
            </a:r>
            <a:r>
              <a:rPr lang="en-GB" sz="2400" dirty="0" err="1">
                <a:solidFill>
                  <a:srgbClr val="002060"/>
                </a:solidFill>
              </a:rPr>
              <a:t>bre</a:t>
            </a:r>
            <a:endParaRPr lang="en-GB" sz="2400" dirty="0">
              <a:solidFill>
                <a:srgbClr val="002060"/>
              </a:solidFill>
            </a:endParaRPr>
          </a:p>
        </p:txBody>
      </p:sp>
      <p:sp>
        <p:nvSpPr>
          <p:cNvPr id="16"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876978" y="21546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4" name="2.wav"/>
            </a:hlinkClick>
            <a:extLst>
              <a:ext uri="{FF2B5EF4-FFF2-40B4-BE49-F238E27FC236}">
                <a16:creationId xmlns:a16="http://schemas.microsoft.com/office/drawing/2014/main" id="{00B3E4C1-DFF4-46C3-8013-784275E7AA6B}"/>
              </a:ext>
            </a:extLst>
          </p:cNvPr>
          <p:cNvSpPr/>
          <p:nvPr/>
        </p:nvSpPr>
        <p:spPr>
          <a:xfrm>
            <a:off x="882387" y="298042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5" name="3.wav"/>
            </a:hlinkClick>
            <a:extLst>
              <a:ext uri="{FF2B5EF4-FFF2-40B4-BE49-F238E27FC236}">
                <a16:creationId xmlns:a16="http://schemas.microsoft.com/office/drawing/2014/main" id="{00B3E4C1-DFF4-46C3-8013-784275E7AA6B}"/>
              </a:ext>
            </a:extLst>
          </p:cNvPr>
          <p:cNvSpPr/>
          <p:nvPr/>
        </p:nvSpPr>
        <p:spPr>
          <a:xfrm>
            <a:off x="866160" y="380623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6" name="4.wav"/>
            </a:hlinkClick>
            <a:extLst>
              <a:ext uri="{FF2B5EF4-FFF2-40B4-BE49-F238E27FC236}">
                <a16:creationId xmlns:a16="http://schemas.microsoft.com/office/drawing/2014/main" id="{00B3E4C1-DFF4-46C3-8013-784275E7AA6B}"/>
              </a:ext>
            </a:extLst>
          </p:cNvPr>
          <p:cNvSpPr/>
          <p:nvPr/>
        </p:nvSpPr>
        <p:spPr>
          <a:xfrm>
            <a:off x="871569" y="46320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7" name="5.wav"/>
            </a:hlinkClick>
            <a:extLst>
              <a:ext uri="{FF2B5EF4-FFF2-40B4-BE49-F238E27FC236}">
                <a16:creationId xmlns:a16="http://schemas.microsoft.com/office/drawing/2014/main" id="{00B3E4C1-DFF4-46C3-8013-784275E7AA6B}"/>
              </a:ext>
            </a:extLst>
          </p:cNvPr>
          <p:cNvSpPr/>
          <p:nvPr/>
        </p:nvSpPr>
        <p:spPr>
          <a:xfrm>
            <a:off x="887797" y="545786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p:cNvSpPr txBox="1"/>
          <p:nvPr/>
        </p:nvSpPr>
        <p:spPr>
          <a:xfrm>
            <a:off x="7172655" y="4568225"/>
            <a:ext cx="4737266" cy="1569660"/>
          </a:xfrm>
          <a:prstGeom prst="rect">
            <a:avLst/>
          </a:prstGeom>
          <a:noFill/>
          <a:ln>
            <a:solidFill>
              <a:srgbClr val="115076"/>
            </a:solidFill>
          </a:ln>
        </p:spPr>
        <p:txBody>
          <a:bodyPr wrap="square" rtlCol="0">
            <a:spAutoFit/>
          </a:bodyPr>
          <a:lstStyle/>
          <a:p>
            <a:pPr algn="l"/>
            <a:r>
              <a:rPr lang="en-GB" sz="2400" b="1" dirty="0" err="1">
                <a:solidFill>
                  <a:srgbClr val="002060"/>
                </a:solidFill>
              </a:rPr>
              <a:t>avoir</a:t>
            </a:r>
            <a:r>
              <a:rPr lang="en-GB" sz="2400" b="1" dirty="0">
                <a:solidFill>
                  <a:srgbClr val="002060"/>
                </a:solidFill>
              </a:rPr>
              <a:t> </a:t>
            </a:r>
            <a:r>
              <a:rPr lang="en-GB" sz="2400" b="1" dirty="0" err="1">
                <a:solidFill>
                  <a:srgbClr val="002060"/>
                </a:solidFill>
              </a:rPr>
              <a:t>faim</a:t>
            </a:r>
            <a:r>
              <a:rPr lang="en-GB" sz="2400" b="1" dirty="0">
                <a:solidFill>
                  <a:srgbClr val="002060"/>
                </a:solidFill>
              </a:rPr>
              <a:t> </a:t>
            </a:r>
            <a:r>
              <a:rPr lang="en-GB" sz="2400" dirty="0">
                <a:solidFill>
                  <a:srgbClr val="002060"/>
                </a:solidFill>
              </a:rPr>
              <a:t>– to be hungry</a:t>
            </a:r>
          </a:p>
          <a:p>
            <a:pPr algn="l"/>
            <a:r>
              <a:rPr lang="en-GB" sz="2400" b="1" dirty="0">
                <a:solidFill>
                  <a:srgbClr val="002060"/>
                </a:solidFill>
              </a:rPr>
              <a:t>le haricot </a:t>
            </a:r>
            <a:r>
              <a:rPr lang="en-GB" sz="2400" dirty="0">
                <a:solidFill>
                  <a:srgbClr val="002060"/>
                </a:solidFill>
              </a:rPr>
              <a:t>– bean</a:t>
            </a:r>
          </a:p>
          <a:p>
            <a:r>
              <a:rPr lang="en-GB" sz="2400" b="1" dirty="0">
                <a:solidFill>
                  <a:srgbClr val="002060"/>
                </a:solidFill>
              </a:rPr>
              <a:t>le jambon </a:t>
            </a:r>
            <a:r>
              <a:rPr lang="en-GB" sz="2400" dirty="0">
                <a:solidFill>
                  <a:srgbClr val="002060"/>
                </a:solidFill>
              </a:rPr>
              <a:t>– ham</a:t>
            </a:r>
          </a:p>
          <a:p>
            <a:r>
              <a:rPr lang="en-GB" sz="2400" b="1" dirty="0">
                <a:solidFill>
                  <a:srgbClr val="002060"/>
                </a:solidFill>
              </a:rPr>
              <a:t>le </a:t>
            </a:r>
            <a:r>
              <a:rPr lang="en-GB" sz="2400" b="1" dirty="0" err="1">
                <a:solidFill>
                  <a:srgbClr val="002060"/>
                </a:solidFill>
              </a:rPr>
              <a:t>concombre</a:t>
            </a:r>
            <a:r>
              <a:rPr lang="en-GB" sz="2400" b="1" dirty="0">
                <a:solidFill>
                  <a:srgbClr val="002060"/>
                </a:solidFill>
              </a:rPr>
              <a:t> </a:t>
            </a:r>
            <a:r>
              <a:rPr lang="en-GB" sz="2400" dirty="0">
                <a:solidFill>
                  <a:srgbClr val="002060"/>
                </a:solidFill>
              </a:rPr>
              <a:t>– cucumber</a:t>
            </a:r>
          </a:p>
        </p:txBody>
      </p:sp>
      <p:sp>
        <p:nvSpPr>
          <p:cNvPr id="26" name="TextBox 25">
            <a:extLst>
              <a:ext uri="{FF2B5EF4-FFF2-40B4-BE49-F238E27FC236}">
                <a16:creationId xmlns:a16="http://schemas.microsoft.com/office/drawing/2014/main" id="{F5AEF9DF-2FD5-1442-9E84-D31130754D83}"/>
              </a:ext>
            </a:extLst>
          </p:cNvPr>
          <p:cNvSpPr txBox="1"/>
          <p:nvPr/>
        </p:nvSpPr>
        <p:spPr>
          <a:xfrm>
            <a:off x="180000" y="1296000"/>
            <a:ext cx="12012000"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2" name="Rectangle 1">
            <a:extLst>
              <a:ext uri="{FF2B5EF4-FFF2-40B4-BE49-F238E27FC236}">
                <a16:creationId xmlns:a16="http://schemas.microsoft.com/office/drawing/2014/main" id="{6658C340-F4E0-432A-8E8D-858FFA051E47}"/>
              </a:ext>
            </a:extLst>
          </p:cNvPr>
          <p:cNvSpPr/>
          <p:nvPr/>
        </p:nvSpPr>
        <p:spPr>
          <a:xfrm>
            <a:off x="2266091" y="2154610"/>
            <a:ext cx="666000" cy="438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a:t>
            </a:r>
          </a:p>
        </p:txBody>
      </p:sp>
      <p:sp>
        <p:nvSpPr>
          <p:cNvPr id="27" name="Rectangle 26">
            <a:extLst>
              <a:ext uri="{FF2B5EF4-FFF2-40B4-BE49-F238E27FC236}">
                <a16:creationId xmlns:a16="http://schemas.microsoft.com/office/drawing/2014/main" id="{42E6E7B7-07C9-43E6-A6E6-0993B2CA8666}"/>
              </a:ext>
            </a:extLst>
          </p:cNvPr>
          <p:cNvSpPr/>
          <p:nvPr/>
        </p:nvSpPr>
        <p:spPr>
          <a:xfrm>
            <a:off x="4395387" y="3059559"/>
            <a:ext cx="486000" cy="433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8" name="Rectangle 27">
            <a:extLst>
              <a:ext uri="{FF2B5EF4-FFF2-40B4-BE49-F238E27FC236}">
                <a16:creationId xmlns:a16="http://schemas.microsoft.com/office/drawing/2014/main" id="{C37299D1-3DC9-4F98-8B76-C1BBE6DA81FF}"/>
              </a:ext>
            </a:extLst>
          </p:cNvPr>
          <p:cNvSpPr/>
          <p:nvPr/>
        </p:nvSpPr>
        <p:spPr>
          <a:xfrm>
            <a:off x="1870243" y="3871107"/>
            <a:ext cx="252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29" name="Rectangle 28">
            <a:extLst>
              <a:ext uri="{FF2B5EF4-FFF2-40B4-BE49-F238E27FC236}">
                <a16:creationId xmlns:a16="http://schemas.microsoft.com/office/drawing/2014/main" id="{9BD26537-754C-4B66-B1AB-05656B8F43F3}"/>
              </a:ext>
            </a:extLst>
          </p:cNvPr>
          <p:cNvSpPr/>
          <p:nvPr/>
        </p:nvSpPr>
        <p:spPr>
          <a:xfrm>
            <a:off x="1890117" y="4696162"/>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30" name="Rectangle 29">
            <a:extLst>
              <a:ext uri="{FF2B5EF4-FFF2-40B4-BE49-F238E27FC236}">
                <a16:creationId xmlns:a16="http://schemas.microsoft.com/office/drawing/2014/main" id="{262B8B70-E179-47EE-84CD-64F25E6D0DC6}"/>
              </a:ext>
            </a:extLst>
          </p:cNvPr>
          <p:cNvSpPr/>
          <p:nvPr/>
        </p:nvSpPr>
        <p:spPr>
          <a:xfrm>
            <a:off x="2597958" y="5538855"/>
            <a:ext cx="504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pic>
        <p:nvPicPr>
          <p:cNvPr id="1028" name="Picture 4" descr="Green Beans Clip Art">
            <a:extLst>
              <a:ext uri="{FF2B5EF4-FFF2-40B4-BE49-F238E27FC236}">
                <a16:creationId xmlns:a16="http://schemas.microsoft.com/office/drawing/2014/main" id="{30627D22-2E0E-4AFE-990E-A03D2FFEB7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745223"/>
            <a:ext cx="1072424" cy="1675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od, Ham, Kitchen, Meat, Cooking">
            <a:extLst>
              <a:ext uri="{FF2B5EF4-FFF2-40B4-BE49-F238E27FC236}">
                <a16:creationId xmlns:a16="http://schemas.microsoft.com/office/drawing/2014/main" id="{EA6DCB92-FB26-4652-B0A4-09C7F3451F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6517" y="3821993"/>
            <a:ext cx="2397482" cy="11987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cumber, Fruit, Green, Green Fruits">
            <a:extLst>
              <a:ext uri="{FF2B5EF4-FFF2-40B4-BE49-F238E27FC236}">
                <a16:creationId xmlns:a16="http://schemas.microsoft.com/office/drawing/2014/main" id="{C4D92953-317C-4CC4-A72F-BE7E83B573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45" y="5086444"/>
            <a:ext cx="1425282" cy="1127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4863DF00-DCC1-468E-BCEA-807FB47B9B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2655" y="1618074"/>
            <a:ext cx="1341022" cy="1341022"/>
          </a:xfrm>
          <a:prstGeom prst="rect">
            <a:avLst/>
          </a:prstGeom>
        </p:spPr>
      </p:pic>
      <p:pic>
        <p:nvPicPr>
          <p:cNvPr id="14" name="Picture 13" descr="A picture containing shirt&#10;&#10;Description automatically generated">
            <a:extLst>
              <a:ext uri="{FF2B5EF4-FFF2-40B4-BE49-F238E27FC236}">
                <a16:creationId xmlns:a16="http://schemas.microsoft.com/office/drawing/2014/main" id="{7D53FAD8-4946-4B69-A06D-232EA7CE3E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1356" y="2488971"/>
            <a:ext cx="1437114" cy="1437114"/>
          </a:xfrm>
          <a:prstGeom prst="rect">
            <a:avLst/>
          </a:prstGeom>
        </p:spPr>
      </p:pic>
      <p:sp>
        <p:nvSpPr>
          <p:cNvPr id="31" name="Rounded Rectangular Callout 9">
            <a:extLst>
              <a:ext uri="{FF2B5EF4-FFF2-40B4-BE49-F238E27FC236}">
                <a16:creationId xmlns:a16="http://schemas.microsoft.com/office/drawing/2014/main" id="{844E24D0-3B81-4FC0-97BA-493A4E3E34A5}"/>
              </a:ext>
            </a:extLst>
          </p:cNvPr>
          <p:cNvSpPr/>
          <p:nvPr/>
        </p:nvSpPr>
        <p:spPr>
          <a:xfrm>
            <a:off x="6685481" y="245127"/>
            <a:ext cx="2600985" cy="671528"/>
          </a:xfrm>
          <a:prstGeom prst="wedgeRoundRectCallout">
            <a:avLst>
              <a:gd name="adj1" fmla="val -23347"/>
              <a:gd name="adj2" fmla="val 70093"/>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*le </a:t>
            </a:r>
            <a:r>
              <a:rPr lang="en-GB" sz="2000" b="1" dirty="0">
                <a:solidFill>
                  <a:schemeClr val="bg1"/>
                </a:solidFill>
              </a:rPr>
              <a:t>petit-déjeuner </a:t>
            </a:r>
            <a:r>
              <a:rPr lang="en-GB" sz="2000" dirty="0">
                <a:solidFill>
                  <a:schemeClr val="bg1"/>
                </a:solidFill>
              </a:rPr>
              <a:t>= breakfast</a:t>
            </a:r>
            <a:r>
              <a:rPr lang="en-GB" sz="2000" dirty="0"/>
              <a:t>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800" b="1">
                <a:solidFill>
                  <a:schemeClr val="bg1"/>
                </a:solidFill>
              </a:rPr>
              <a:t>The partitive article – recap [2]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378327" y="1163992"/>
            <a:ext cx="1201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Remember - 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o talk</a:t>
            </a:r>
            <a:r>
              <a:rPr kumimoji="0" lang="en-US" sz="2200" b="0" i="0" u="none" strike="noStrike" kern="1200" cap="none" spc="0" normalizeH="0" noProof="0" dirty="0">
                <a:ln>
                  <a:noFill/>
                </a:ln>
                <a:solidFill>
                  <a:srgbClr val="002060"/>
                </a:solidFill>
                <a:effectLst/>
                <a:uLnTx/>
                <a:uFillTx/>
                <a:latin typeface="Century Gothic" panose="020F0302020204030204"/>
                <a:ea typeface="+mn-ea"/>
                <a:cs typeface="+mn-cs"/>
              </a:rPr>
              <a:t> about things in general, we use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definite article</a:t>
            </a:r>
            <a:r>
              <a:rPr lang="en-US" sz="2200" dirty="0">
                <a:solidFill>
                  <a:srgbClr val="002060"/>
                </a:solidFill>
                <a:latin typeface="Century Gothic" panose="020F0302020204030204"/>
              </a:rPr>
              <a:t>:</a:t>
            </a:r>
            <a:endParaRPr kumimoji="0" lang="en-US"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TextBox 9">
            <a:extLst>
              <a:ext uri="{FF2B5EF4-FFF2-40B4-BE49-F238E27FC236}">
                <a16:creationId xmlns:a16="http://schemas.microsoft.com/office/drawing/2014/main" id="{6FDD8878-7908-4873-BC9F-3F56D4E9A05A}"/>
              </a:ext>
            </a:extLst>
          </p:cNvPr>
          <p:cNvSpPr txBox="1"/>
          <p:nvPr/>
        </p:nvSpPr>
        <p:spPr>
          <a:xfrm>
            <a:off x="378327" y="1754158"/>
            <a:ext cx="1110138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Tu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fromage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Do you like the cheese?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 specific cheese)</a:t>
            </a:r>
          </a:p>
        </p:txBody>
      </p:sp>
      <p:sp>
        <p:nvSpPr>
          <p:cNvPr id="13" name="TextBox 12">
            <a:extLst>
              <a:ext uri="{FF2B5EF4-FFF2-40B4-BE49-F238E27FC236}">
                <a16:creationId xmlns:a16="http://schemas.microsoft.com/office/drawing/2014/main" id="{D113B7DA-9518-4367-BF30-9B698FA65E17}"/>
              </a:ext>
            </a:extLst>
          </p:cNvPr>
          <p:cNvSpPr txBox="1"/>
          <p:nvPr/>
        </p:nvSpPr>
        <p:spPr>
          <a:xfrm>
            <a:off x="4957763" y="2185045"/>
            <a:ext cx="625792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OR </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Do you like cheese?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(cheese in general)</a:t>
            </a:r>
          </a:p>
        </p:txBody>
      </p:sp>
      <p:sp>
        <p:nvSpPr>
          <p:cNvPr id="17" name="TextBox 16">
            <a:extLst>
              <a:ext uri="{FF2B5EF4-FFF2-40B4-BE49-F238E27FC236}">
                <a16:creationId xmlns:a16="http://schemas.microsoft.com/office/drawing/2014/main" id="{FB6E898C-6588-49AD-9D46-A24B0CD227C1}"/>
              </a:ext>
            </a:extLst>
          </p:cNvPr>
          <p:cNvSpPr txBox="1"/>
          <p:nvPr/>
        </p:nvSpPr>
        <p:spPr>
          <a:xfrm>
            <a:off x="378327" y="2998113"/>
            <a:ext cx="11577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When referring to an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of something, we use the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53C31C12-1E35-44A0-8A25-5F3951ECC658}"/>
              </a:ext>
            </a:extLst>
          </p:cNvPr>
          <p:cNvSpPr txBox="1"/>
          <p:nvPr/>
        </p:nvSpPr>
        <p:spPr>
          <a:xfrm>
            <a:off x="378327" y="3588279"/>
            <a:ext cx="10301287" cy="769441"/>
          </a:xfrm>
          <a:prstGeom prst="rect">
            <a:avLst/>
          </a:prstGeom>
          <a:noFill/>
        </p:spPr>
        <p:txBody>
          <a:bodyPr wrap="square">
            <a:spAutoFit/>
          </a:bodyPr>
          <a:lstStyle/>
          <a:p>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Tu as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acheté</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fromage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Did you buy some cheese?</a:t>
            </a:r>
          </a:p>
          <a:p>
            <a:r>
              <a:rPr lang="en-US" sz="2200" b="1" dirty="0">
                <a:solidFill>
                  <a:srgbClr val="002060"/>
                </a:solidFill>
              </a:rPr>
              <a:t>						OR</a:t>
            </a:r>
            <a:r>
              <a:rPr lang="en-US" sz="2200" dirty="0">
                <a:solidFill>
                  <a:srgbClr val="002060"/>
                </a:solidFill>
              </a:rPr>
              <a:t> </a:t>
            </a:r>
            <a:r>
              <a:rPr lang="en-US" sz="2200" i="1" dirty="0">
                <a:solidFill>
                  <a:srgbClr val="002060"/>
                </a:solidFill>
              </a:rPr>
              <a:t>Did you buy cheese? </a:t>
            </a:r>
            <a:r>
              <a:rPr kumimoji="0" lang="en-US" sz="2200" b="0" i="1" u="none" strike="noStrike" kern="1200" cap="none" spc="0" normalizeH="0" baseline="0" noProof="0" dirty="0">
                <a:ln>
                  <a:noFill/>
                </a:ln>
                <a:solidFill>
                  <a:srgbClr val="002060"/>
                </a:solidFill>
                <a:effectLst/>
                <a:uLnTx/>
                <a:uFillTx/>
                <a:latin typeface="Century Gothic" panose="020F0302020204030204"/>
              </a:rPr>
              <a:t>	</a:t>
            </a:r>
            <a:endParaRPr lang="fr-FR" dirty="0">
              <a:solidFill>
                <a:srgbClr val="002060"/>
              </a:solidFill>
            </a:endParaRPr>
          </a:p>
        </p:txBody>
      </p:sp>
      <p:sp>
        <p:nvSpPr>
          <p:cNvPr id="25" name="TextBox 24">
            <a:extLst>
              <a:ext uri="{FF2B5EF4-FFF2-40B4-BE49-F238E27FC236}">
                <a16:creationId xmlns:a16="http://schemas.microsoft.com/office/drawing/2014/main" id="{272188FC-2C20-47B6-A080-D0D6F4C0DA33}"/>
              </a:ext>
            </a:extLst>
          </p:cNvPr>
          <p:cNvSpPr txBox="1"/>
          <p:nvPr/>
        </p:nvSpPr>
        <p:spPr>
          <a:xfrm>
            <a:off x="323849" y="4301555"/>
            <a:ext cx="1089183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(English sometimes drops the article)</a:t>
            </a:r>
          </a:p>
        </p:txBody>
      </p:sp>
      <p:sp>
        <p:nvSpPr>
          <p:cNvPr id="29" name="TextBox 28">
            <a:extLst>
              <a:ext uri="{FF2B5EF4-FFF2-40B4-BE49-F238E27FC236}">
                <a16:creationId xmlns:a16="http://schemas.microsoft.com/office/drawing/2014/main" id="{C56E8317-B287-4302-A470-22CF290B35A5}"/>
              </a:ext>
            </a:extLst>
          </p:cNvPr>
          <p:cNvSpPr txBox="1"/>
          <p:nvPr/>
        </p:nvSpPr>
        <p:spPr>
          <a:xfrm>
            <a:off x="378327" y="4964560"/>
            <a:ext cx="625792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It is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not possible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to drop the article in French. </a:t>
            </a:r>
          </a:p>
        </p:txBody>
      </p:sp>
      <p:sp>
        <p:nvSpPr>
          <p:cNvPr id="33" name="TextBox 32">
            <a:extLst>
              <a:ext uri="{FF2B5EF4-FFF2-40B4-BE49-F238E27FC236}">
                <a16:creationId xmlns:a16="http://schemas.microsoft.com/office/drawing/2014/main" id="{A27D4F32-3B45-4933-A204-26785282C516}"/>
              </a:ext>
            </a:extLst>
          </p:cNvPr>
          <p:cNvSpPr txBox="1"/>
          <p:nvPr/>
        </p:nvSpPr>
        <p:spPr>
          <a:xfrm>
            <a:off x="323849" y="5445718"/>
            <a:ext cx="120119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type of article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tells us whether we are talking about something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general</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or referring to an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of it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(du/de la/de l’)</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9218" name="Picture 2" descr="Swiss Cheese, Swiss, Cheese, Food, Yellow, Dairy, Snack">
            <a:extLst>
              <a:ext uri="{FF2B5EF4-FFF2-40B4-BE49-F238E27FC236}">
                <a16:creationId xmlns:a16="http://schemas.microsoft.com/office/drawing/2014/main" id="{CE55BD48-5729-4D8D-964F-3116F0E3B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0082" y="1791046"/>
            <a:ext cx="987681" cy="8221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eese, Food, Slice, Lunch, Meal, Edam Cheese, Yellow">
            <a:extLst>
              <a:ext uri="{FF2B5EF4-FFF2-40B4-BE49-F238E27FC236}">
                <a16:creationId xmlns:a16="http://schemas.microsoft.com/office/drawing/2014/main" id="{BE26C87D-747E-4E5B-8362-379FDC5F1A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3477" y="3627436"/>
            <a:ext cx="1706291" cy="122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21" grpId="0"/>
      <p:bldP spid="25" grpId="0"/>
      <p:bldP spid="29"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40863" cy="647577"/>
          </a:xfrm>
        </p:spPr>
        <p:txBody>
          <a:bodyPr>
            <a:normAutofit/>
          </a:bodyPr>
          <a:lstStyle/>
          <a:p>
            <a:r>
              <a:rPr lang="fr-FR" sz="2800" b="1" dirty="0">
                <a:solidFill>
                  <a:schemeClr val="bg1"/>
                </a:solidFill>
              </a:rPr>
              <a:t>À </a:t>
            </a:r>
            <a:r>
              <a:rPr lang="fr-FR" sz="2800" b="1">
                <a:solidFill>
                  <a:schemeClr val="bg1"/>
                </a:solidFill>
              </a:rPr>
              <a:t>la cantine [1]</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79999" y="1398441"/>
            <a:ext cx="11729921" cy="461665"/>
          </a:xfrm>
          <a:prstGeom prst="rect">
            <a:avLst/>
          </a:prstGeom>
          <a:noFill/>
        </p:spPr>
        <p:txBody>
          <a:bodyPr wrap="square" rtlCol="0">
            <a:spAutoFit/>
          </a:bodyPr>
          <a:lstStyle/>
          <a:p>
            <a:pPr>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boit</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quoi ? </a:t>
            </a:r>
            <a:r>
              <a:rPr lang="en-US" sz="2400" dirty="0" err="1">
                <a:solidFill>
                  <a:srgbClr val="002060"/>
                </a:solidFill>
              </a:rPr>
              <a:t>Écris</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 la</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du</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a:t>
            </a:r>
            <a:endParaRPr lang="fr-FR" sz="2400" b="1" dirty="0">
              <a:solidFill>
                <a:srgbClr val="002060"/>
              </a:solidFill>
            </a:endParaRPr>
          </a:p>
        </p:txBody>
      </p:sp>
      <p:sp>
        <p:nvSpPr>
          <p:cNvPr id="10" name="Rounded Rectangle 46">
            <a:extLst>
              <a:ext uri="{FF2B5EF4-FFF2-40B4-BE49-F238E27FC236}">
                <a16:creationId xmlns:a16="http://schemas.microsoft.com/office/drawing/2014/main" id="{2CC9CB24-B969-4572-BE82-8FB624AEF4F5}"/>
              </a:ext>
            </a:extLst>
          </p:cNvPr>
          <p:cNvSpPr/>
          <p:nvPr/>
        </p:nvSpPr>
        <p:spPr>
          <a:xfrm>
            <a:off x="11054686" y="249870"/>
            <a:ext cx="855233"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7B69A640-5634-4889-BA77-C53CF8F6E67B}"/>
              </a:ext>
            </a:extLst>
          </p:cNvPr>
          <p:cNvSpPr txBox="1"/>
          <p:nvPr/>
        </p:nvSpPr>
        <p:spPr>
          <a:xfrm>
            <a:off x="180000" y="2373778"/>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 Sophie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litre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d’</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9" name="TextBox 8">
            <a:extLst>
              <a:ext uri="{FF2B5EF4-FFF2-40B4-BE49-F238E27FC236}">
                <a16:creationId xmlns:a16="http://schemas.microsoft.com/office/drawing/2014/main" id="{7B69A640-5634-4889-BA77-C53CF8F6E67B}"/>
              </a:ext>
            </a:extLst>
          </p:cNvPr>
          <p:cNvSpPr txBox="1"/>
          <p:nvPr/>
        </p:nvSpPr>
        <p:spPr>
          <a:xfrm>
            <a:off x="180000" y="3100647"/>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2. Antoine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de la</a:t>
            </a:r>
            <a:r>
              <a:rPr lang="en-US" sz="2400" dirty="0">
                <a:solidFill>
                  <a:srgbClr val="002060"/>
                </a:solidFill>
                <a:latin typeface="Century Gothic" panose="020F0302020204030204"/>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limonade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1" name="TextBox 10">
            <a:extLst>
              <a:ext uri="{FF2B5EF4-FFF2-40B4-BE49-F238E27FC236}">
                <a16:creationId xmlns:a16="http://schemas.microsoft.com/office/drawing/2014/main" id="{7B69A640-5634-4889-BA77-C53CF8F6E67B}"/>
              </a:ext>
            </a:extLst>
          </p:cNvPr>
          <p:cNvSpPr txBox="1"/>
          <p:nvPr/>
        </p:nvSpPr>
        <p:spPr>
          <a:xfrm>
            <a:off x="180000" y="382751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3. </a:t>
            </a:r>
            <a:r>
              <a:rPr lang="en-US" sz="2400" dirty="0" err="1">
                <a:solidFill>
                  <a:srgbClr val="002060"/>
                </a:solidFill>
                <a:latin typeface="Century Gothic" panose="020F0302020204030204"/>
              </a:rPr>
              <a:t>Léa</a:t>
            </a:r>
            <a:r>
              <a:rPr lang="en-US" sz="2400" dirty="0">
                <a:solidFill>
                  <a:srgbClr val="002060"/>
                </a:solidFill>
                <a:latin typeface="Century Gothic" panose="020F0302020204030204"/>
              </a:rPr>
              <a:t> 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pas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lait (m.).</a:t>
            </a:r>
          </a:p>
        </p:txBody>
      </p:sp>
      <p:sp>
        <p:nvSpPr>
          <p:cNvPr id="12" name="TextBox 11">
            <a:extLst>
              <a:ext uri="{FF2B5EF4-FFF2-40B4-BE49-F238E27FC236}">
                <a16:creationId xmlns:a16="http://schemas.microsoft.com/office/drawing/2014/main" id="{7B69A640-5634-4889-BA77-C53CF8F6E67B}"/>
              </a:ext>
            </a:extLst>
          </p:cNvPr>
          <p:cNvSpPr txBox="1"/>
          <p:nvPr/>
        </p:nvSpPr>
        <p:spPr>
          <a:xfrm>
            <a:off x="180000" y="4554385"/>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4. </a:t>
            </a:r>
            <a:r>
              <a:rPr lang="en-GB" sz="2400" dirty="0" err="1">
                <a:solidFill>
                  <a:srgbClr val="002060"/>
                </a:solidFill>
              </a:rPr>
              <a:t>Élodie</a:t>
            </a:r>
            <a:r>
              <a:rPr lang="en-GB" sz="2400" dirty="0">
                <a:solidFill>
                  <a:srgbClr val="002060"/>
                </a:solidFill>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jus</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d’orange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3" name="Rectangle 2">
            <a:extLst>
              <a:ext uri="{FF2B5EF4-FFF2-40B4-BE49-F238E27FC236}">
                <a16:creationId xmlns:a16="http://schemas.microsoft.com/office/drawing/2014/main" id="{DF8A5B1E-97C9-4DE2-A937-3BE81B1AB9CA}"/>
              </a:ext>
            </a:extLst>
          </p:cNvPr>
          <p:cNvSpPr/>
          <p:nvPr/>
        </p:nvSpPr>
        <p:spPr>
          <a:xfrm>
            <a:off x="3340863" y="2356143"/>
            <a:ext cx="336884" cy="524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19" name="Rectangle 18">
            <a:extLst>
              <a:ext uri="{FF2B5EF4-FFF2-40B4-BE49-F238E27FC236}">
                <a16:creationId xmlns:a16="http://schemas.microsoft.com/office/drawing/2014/main" id="{B594FF4D-E16E-463E-ACFC-7BFE113B6E91}"/>
              </a:ext>
            </a:extLst>
          </p:cNvPr>
          <p:cNvSpPr/>
          <p:nvPr/>
        </p:nvSpPr>
        <p:spPr>
          <a:xfrm>
            <a:off x="2480899" y="3073651"/>
            <a:ext cx="859964" cy="54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a:t>
            </a:r>
          </a:p>
        </p:txBody>
      </p:sp>
      <p:sp>
        <p:nvSpPr>
          <p:cNvPr id="20" name="Rectangle 19">
            <a:extLst>
              <a:ext uri="{FF2B5EF4-FFF2-40B4-BE49-F238E27FC236}">
                <a16:creationId xmlns:a16="http://schemas.microsoft.com/office/drawing/2014/main" id="{1A747F9C-A90D-4BE3-A1C3-06F2C811BF7D}"/>
              </a:ext>
            </a:extLst>
          </p:cNvPr>
          <p:cNvSpPr/>
          <p:nvPr/>
        </p:nvSpPr>
        <p:spPr>
          <a:xfrm>
            <a:off x="2960998" y="3810831"/>
            <a:ext cx="432000" cy="555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1" name="Rectangle 20">
            <a:extLst>
              <a:ext uri="{FF2B5EF4-FFF2-40B4-BE49-F238E27FC236}">
                <a16:creationId xmlns:a16="http://schemas.microsoft.com/office/drawing/2014/main" id="{C47474CF-87A0-40FF-9B99-64EFE8E4CCAF}"/>
              </a:ext>
            </a:extLst>
          </p:cNvPr>
          <p:cNvSpPr/>
          <p:nvPr/>
        </p:nvSpPr>
        <p:spPr>
          <a:xfrm>
            <a:off x="2260171" y="4559184"/>
            <a:ext cx="432000" cy="555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pic>
        <p:nvPicPr>
          <p:cNvPr id="11266" name="Picture 2" descr="Water, Cup, Beverages, Drinking, Drink, Glass, Fluid">
            <a:extLst>
              <a:ext uri="{FF2B5EF4-FFF2-40B4-BE49-F238E27FC236}">
                <a16:creationId xmlns:a16="http://schemas.microsoft.com/office/drawing/2014/main" id="{20909FD0-0E65-440B-86A3-8675099C73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106" y="1414585"/>
            <a:ext cx="1224404" cy="16602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emonade, Glass, Ice, Lemon, Relax, Straw, Cocktail">
            <a:extLst>
              <a:ext uri="{FF2B5EF4-FFF2-40B4-BE49-F238E27FC236}">
                <a16:creationId xmlns:a16="http://schemas.microsoft.com/office/drawing/2014/main" id="{9DEF524B-1068-414F-960C-6AC308A7B2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4784" y="1174569"/>
            <a:ext cx="1622577" cy="180564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ilk, Jug, Gallon, White, Red, Cup">
            <a:extLst>
              <a:ext uri="{FF2B5EF4-FFF2-40B4-BE49-F238E27FC236}">
                <a16:creationId xmlns:a16="http://schemas.microsoft.com/office/drawing/2014/main" id="{524C20E5-2D92-4E11-9C56-DB897CC6FC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2673" y="3100647"/>
            <a:ext cx="747723" cy="149544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Juice, Orange, Drink, Orange Juice, Fruit Juice, Glass">
            <a:extLst>
              <a:ext uri="{FF2B5EF4-FFF2-40B4-BE49-F238E27FC236}">
                <a16:creationId xmlns:a16="http://schemas.microsoft.com/office/drawing/2014/main" id="{789145A2-7511-4BF1-A2CE-67C5F346F7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6031" y="3827516"/>
            <a:ext cx="929941" cy="136644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ottle, Vector, Water Bottle, Glass Bottle, Glass">
            <a:extLst>
              <a:ext uri="{FF2B5EF4-FFF2-40B4-BE49-F238E27FC236}">
                <a16:creationId xmlns:a16="http://schemas.microsoft.com/office/drawing/2014/main" id="{74FC561B-2536-4531-B91A-2EA093310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8242" y="3429000"/>
            <a:ext cx="1243694" cy="248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43111" cy="647577"/>
          </a:xfrm>
        </p:spPr>
        <p:txBody>
          <a:bodyPr>
            <a:normAutofit/>
          </a:bodyPr>
          <a:lstStyle/>
          <a:p>
            <a:r>
              <a:rPr lang="fr-FR" sz="2800" b="1" dirty="0">
                <a:solidFill>
                  <a:schemeClr val="bg1"/>
                </a:solidFill>
              </a:rPr>
              <a:t>À </a:t>
            </a:r>
            <a:r>
              <a:rPr lang="fr-FR" sz="2800" b="1">
                <a:solidFill>
                  <a:schemeClr val="bg1"/>
                </a:solidFill>
              </a:rPr>
              <a:t>la cantine [2]</a:t>
            </a:r>
            <a:endParaRPr lang="en-GB" sz="2800" b="1" dirty="0">
              <a:solidFill>
                <a:schemeClr val="bg1"/>
              </a:solidFill>
            </a:endParaRPr>
          </a:p>
        </p:txBody>
      </p:sp>
      <p:sp>
        <p:nvSpPr>
          <p:cNvPr id="10" name="Rounded Rectangle 46">
            <a:extLst>
              <a:ext uri="{FF2B5EF4-FFF2-40B4-BE49-F238E27FC236}">
                <a16:creationId xmlns:a16="http://schemas.microsoft.com/office/drawing/2014/main" id="{2CC9CB24-B969-4572-BE82-8FB624AEF4F5}"/>
              </a:ext>
            </a:extLst>
          </p:cNvPr>
          <p:cNvSpPr/>
          <p:nvPr/>
        </p:nvSpPr>
        <p:spPr>
          <a:xfrm>
            <a:off x="10972800" y="249870"/>
            <a:ext cx="93712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7B69A640-5634-4889-BA77-C53CF8F6E67B}"/>
              </a:ext>
            </a:extLst>
          </p:cNvPr>
          <p:cNvSpPr txBox="1"/>
          <p:nvPr/>
        </p:nvSpPr>
        <p:spPr>
          <a:xfrm>
            <a:off x="180000" y="2373778"/>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5. Sophie mange un kilo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tomates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(f.pl.).</a:t>
            </a:r>
          </a:p>
        </p:txBody>
      </p:sp>
      <p:sp>
        <p:nvSpPr>
          <p:cNvPr id="9" name="TextBox 8">
            <a:extLst>
              <a:ext uri="{FF2B5EF4-FFF2-40B4-BE49-F238E27FC236}">
                <a16:creationId xmlns:a16="http://schemas.microsoft.com/office/drawing/2014/main" id="{7B69A640-5634-4889-BA77-C53CF8F6E67B}"/>
              </a:ext>
            </a:extLst>
          </p:cNvPr>
          <p:cNvSpPr txBox="1"/>
          <p:nvPr/>
        </p:nvSpPr>
        <p:spPr>
          <a:xfrm>
            <a:off x="180000" y="3100647"/>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6. Antoine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mange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riz</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1" name="TextBox 10">
            <a:extLst>
              <a:ext uri="{FF2B5EF4-FFF2-40B4-BE49-F238E27FC236}">
                <a16:creationId xmlns:a16="http://schemas.microsoft.com/office/drawing/2014/main" id="{7B69A640-5634-4889-BA77-C53CF8F6E67B}"/>
              </a:ext>
            </a:extLst>
          </p:cNvPr>
          <p:cNvSpPr txBox="1"/>
          <p:nvPr/>
        </p:nvSpPr>
        <p:spPr>
          <a:xfrm>
            <a:off x="180000" y="382751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7. </a:t>
            </a:r>
            <a:r>
              <a:rPr lang="en-US" sz="2400" dirty="0" err="1">
                <a:solidFill>
                  <a:srgbClr val="002060"/>
                </a:solidFill>
                <a:latin typeface="Century Gothic" panose="020F0302020204030204"/>
              </a:rPr>
              <a:t>Léa</a:t>
            </a:r>
            <a:r>
              <a:rPr lang="en-US" sz="2400" dirty="0">
                <a:solidFill>
                  <a:srgbClr val="002060"/>
                </a:solidFill>
                <a:latin typeface="Century Gothic" panose="020F0302020204030204"/>
              </a:rPr>
              <a:t> 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mange pas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légumes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(m.pl.).</a:t>
            </a:r>
          </a:p>
        </p:txBody>
      </p:sp>
      <p:sp>
        <p:nvSpPr>
          <p:cNvPr id="12" name="TextBox 11">
            <a:extLst>
              <a:ext uri="{FF2B5EF4-FFF2-40B4-BE49-F238E27FC236}">
                <a16:creationId xmlns:a16="http://schemas.microsoft.com/office/drawing/2014/main" id="{7B69A640-5634-4889-BA77-C53CF8F6E67B}"/>
              </a:ext>
            </a:extLst>
          </p:cNvPr>
          <p:cNvSpPr txBox="1"/>
          <p:nvPr/>
        </p:nvSpPr>
        <p:spPr>
          <a:xfrm>
            <a:off x="180000" y="4554385"/>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8. </a:t>
            </a:r>
            <a:r>
              <a:rPr lang="en-GB" sz="2400" dirty="0" err="1">
                <a:solidFill>
                  <a:srgbClr val="002060"/>
                </a:solidFill>
              </a:rPr>
              <a:t>Élodie</a:t>
            </a:r>
            <a:r>
              <a:rPr lang="en-US" sz="2400" dirty="0">
                <a:solidFill>
                  <a:srgbClr val="002060"/>
                </a:solidFill>
                <a:latin typeface="Century Gothic" panose="020F0302020204030204"/>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mange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salade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3" name="TextBox 12">
            <a:extLst>
              <a:ext uri="{FF2B5EF4-FFF2-40B4-BE49-F238E27FC236}">
                <a16:creationId xmlns:a16="http://schemas.microsoft.com/office/drawing/2014/main" id="{7B69A640-5634-4889-BA77-C53CF8F6E67B}"/>
              </a:ext>
            </a:extLst>
          </p:cNvPr>
          <p:cNvSpPr txBox="1"/>
          <p:nvPr/>
        </p:nvSpPr>
        <p:spPr>
          <a:xfrm>
            <a:off x="179999" y="5281254"/>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9. Les </a:t>
            </a:r>
            <a:r>
              <a:rPr lang="en-US" sz="2400" dirty="0" err="1">
                <a:solidFill>
                  <a:srgbClr val="002060"/>
                </a:solidFill>
                <a:latin typeface="Century Gothic" panose="020F0302020204030204"/>
              </a:rPr>
              <a:t>professeurs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mangent</a:t>
            </a:r>
            <a:r>
              <a:rPr lang="en-US" sz="2400" dirty="0">
                <a:solidFill>
                  <a:srgbClr val="002060"/>
                </a:solidFill>
                <a:latin typeface="Century Gothic" panose="020F0302020204030204"/>
              </a:rPr>
              <a:t> un </a:t>
            </a:r>
            <a:r>
              <a:rPr lang="en-US" sz="2400" dirty="0" err="1">
                <a:solidFill>
                  <a:srgbClr val="002060"/>
                </a:solidFill>
                <a:latin typeface="Century Gothic" panose="020F0302020204030204"/>
              </a:rPr>
              <a:t>paquet</a:t>
            </a:r>
            <a:r>
              <a:rPr lang="en-US" sz="2400" dirty="0">
                <a:solidFill>
                  <a:srgbClr val="002060"/>
                </a:solidFill>
                <a:latin typeface="Century Gothic" panose="020F0302020204030204"/>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chips (m.pl.).</a:t>
            </a:r>
          </a:p>
        </p:txBody>
      </p:sp>
      <p:sp>
        <p:nvSpPr>
          <p:cNvPr id="15" name="TextBox 14"/>
          <p:cNvSpPr txBox="1"/>
          <p:nvPr/>
        </p:nvSpPr>
        <p:spPr>
          <a:xfrm>
            <a:off x="8040576" y="1274598"/>
            <a:ext cx="3948343" cy="2308324"/>
          </a:xfrm>
          <a:prstGeom prst="rect">
            <a:avLst/>
          </a:prstGeom>
          <a:noFill/>
          <a:ln>
            <a:solidFill>
              <a:srgbClr val="115076"/>
            </a:solidFill>
          </a:ln>
        </p:spPr>
        <p:txBody>
          <a:bodyPr wrap="square" rtlCol="0">
            <a:spAutoFit/>
          </a:bodyPr>
          <a:lstStyle/>
          <a:p>
            <a:pPr algn="l"/>
            <a:endParaRPr lang="en-GB" sz="2400" dirty="0">
              <a:solidFill>
                <a:schemeClr val="accent5">
                  <a:lumMod val="50000"/>
                </a:schemeClr>
              </a:solidFill>
            </a:endParaRPr>
          </a:p>
          <a:p>
            <a:pPr algn="l"/>
            <a:r>
              <a:rPr lang="en-GB" sz="2400" b="1" dirty="0">
                <a:solidFill>
                  <a:srgbClr val="002060"/>
                </a:solidFill>
              </a:rPr>
              <a:t>le </a:t>
            </a:r>
            <a:r>
              <a:rPr lang="en-GB" sz="2400" b="1" dirty="0" err="1">
                <a:solidFill>
                  <a:srgbClr val="002060"/>
                </a:solidFill>
              </a:rPr>
              <a:t>riz</a:t>
            </a:r>
            <a:r>
              <a:rPr lang="en-GB" sz="2400" b="1" dirty="0">
                <a:solidFill>
                  <a:srgbClr val="002060"/>
                </a:solidFill>
              </a:rPr>
              <a:t> </a:t>
            </a:r>
            <a:r>
              <a:rPr lang="en-GB" sz="2400" dirty="0">
                <a:solidFill>
                  <a:srgbClr val="002060"/>
                </a:solidFill>
              </a:rPr>
              <a:t>– rice</a:t>
            </a:r>
          </a:p>
          <a:p>
            <a:pPr algn="l"/>
            <a:endParaRPr lang="en-GB" sz="2400" dirty="0">
              <a:solidFill>
                <a:srgbClr val="002060"/>
              </a:solidFill>
            </a:endParaRPr>
          </a:p>
          <a:p>
            <a:r>
              <a:rPr lang="en-GB" sz="2400" b="1" dirty="0">
                <a:solidFill>
                  <a:srgbClr val="002060"/>
                </a:solidFill>
              </a:rPr>
              <a:t>les </a:t>
            </a:r>
            <a:r>
              <a:rPr lang="en-US" sz="2400" b="1" dirty="0" err="1">
                <a:solidFill>
                  <a:srgbClr val="002060"/>
                </a:solidFill>
              </a:rPr>
              <a:t>légumes</a:t>
            </a:r>
            <a:r>
              <a:rPr lang="en-US" sz="2400" b="1" dirty="0">
                <a:solidFill>
                  <a:srgbClr val="002060"/>
                </a:solidFill>
              </a:rPr>
              <a:t> </a:t>
            </a:r>
            <a:r>
              <a:rPr lang="en-GB" sz="2400" dirty="0">
                <a:solidFill>
                  <a:srgbClr val="002060"/>
                </a:solidFill>
              </a:rPr>
              <a:t>– vegetables</a:t>
            </a:r>
          </a:p>
          <a:p>
            <a:endParaRPr lang="en-GB" sz="2400" dirty="0">
              <a:solidFill>
                <a:srgbClr val="002060"/>
              </a:solidFill>
            </a:endParaRPr>
          </a:p>
          <a:p>
            <a:r>
              <a:rPr lang="en-GB" sz="2400" b="1" dirty="0">
                <a:solidFill>
                  <a:srgbClr val="002060"/>
                </a:solidFill>
              </a:rPr>
              <a:t>les chips </a:t>
            </a:r>
            <a:r>
              <a:rPr lang="en-GB" sz="2400" dirty="0">
                <a:solidFill>
                  <a:srgbClr val="002060"/>
                </a:solidFill>
              </a:rPr>
              <a:t>- crisps</a:t>
            </a:r>
          </a:p>
        </p:txBody>
      </p:sp>
      <p:pic>
        <p:nvPicPr>
          <p:cNvPr id="12290" name="Picture 2" descr="Tomato, Ripe, Red, Food, Healthy, Fresh, Natural">
            <a:extLst>
              <a:ext uri="{FF2B5EF4-FFF2-40B4-BE49-F238E27FC236}">
                <a16:creationId xmlns:a16="http://schemas.microsoft.com/office/drawing/2014/main" id="{F0BE0915-8FD3-44B5-A228-415731D8C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915" y="2105864"/>
            <a:ext cx="695132" cy="71704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ice, Chopsticks, Bowl, Food, Chinese, Dish, Asian">
            <a:extLst>
              <a:ext uri="{FF2B5EF4-FFF2-40B4-BE49-F238E27FC236}">
                <a16:creationId xmlns:a16="http://schemas.microsoft.com/office/drawing/2014/main" id="{95CF9F90-C0C7-4C0A-AE82-DE6CD4424A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560" y="2619155"/>
            <a:ext cx="1459491" cy="11820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ruits, Vegetables, Artichoke, Banana, Berries, Cabbage">
            <a:extLst>
              <a:ext uri="{FF2B5EF4-FFF2-40B4-BE49-F238E27FC236}">
                <a16:creationId xmlns:a16="http://schemas.microsoft.com/office/drawing/2014/main" id="{27013750-C884-4B95-B889-7EFB0E1659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511" y="4132135"/>
            <a:ext cx="1489536" cy="109698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Bag, Chips, Crisps, Junk Food, Potato Chips, Snack">
            <a:extLst>
              <a:ext uri="{FF2B5EF4-FFF2-40B4-BE49-F238E27FC236}">
                <a16:creationId xmlns:a16="http://schemas.microsoft.com/office/drawing/2014/main" id="{EAA6160B-2604-406C-9378-21121FC4B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8115" y="4628917"/>
            <a:ext cx="1519738" cy="11932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4F5AF0C-B0A2-4852-98C0-8FBB945A28FA}"/>
              </a:ext>
            </a:extLst>
          </p:cNvPr>
          <p:cNvSpPr/>
          <p:nvPr/>
        </p:nvSpPr>
        <p:spPr>
          <a:xfrm>
            <a:off x="3826884" y="2342476"/>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3" name="Rectangle 22">
            <a:extLst>
              <a:ext uri="{FF2B5EF4-FFF2-40B4-BE49-F238E27FC236}">
                <a16:creationId xmlns:a16="http://schemas.microsoft.com/office/drawing/2014/main" id="{247E87EB-CBD5-43F7-AA80-A7F1A3A2D015}"/>
              </a:ext>
            </a:extLst>
          </p:cNvPr>
          <p:cNvSpPr/>
          <p:nvPr/>
        </p:nvSpPr>
        <p:spPr>
          <a:xfrm>
            <a:off x="2972571" y="3072909"/>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4" name="Rectangle 23">
            <a:extLst>
              <a:ext uri="{FF2B5EF4-FFF2-40B4-BE49-F238E27FC236}">
                <a16:creationId xmlns:a16="http://schemas.microsoft.com/office/drawing/2014/main" id="{DC955D26-2B33-4BAA-AEEF-F5ADF6424598}"/>
              </a:ext>
            </a:extLst>
          </p:cNvPr>
          <p:cNvSpPr/>
          <p:nvPr/>
        </p:nvSpPr>
        <p:spPr>
          <a:xfrm>
            <a:off x="3448233" y="3803342"/>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5" name="Rectangle 24">
            <a:extLst>
              <a:ext uri="{FF2B5EF4-FFF2-40B4-BE49-F238E27FC236}">
                <a16:creationId xmlns:a16="http://schemas.microsoft.com/office/drawing/2014/main" id="{EE364DDF-5429-4F3B-BFAA-9A22257A25AC}"/>
              </a:ext>
            </a:extLst>
          </p:cNvPr>
          <p:cNvSpPr/>
          <p:nvPr/>
        </p:nvSpPr>
        <p:spPr>
          <a:xfrm>
            <a:off x="2696192" y="4533775"/>
            <a:ext cx="836439" cy="579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26" name="Rectangle 25">
            <a:extLst>
              <a:ext uri="{FF2B5EF4-FFF2-40B4-BE49-F238E27FC236}">
                <a16:creationId xmlns:a16="http://schemas.microsoft.com/office/drawing/2014/main" id="{FE99CFF0-AE65-462C-8492-CEA14A539187}"/>
              </a:ext>
            </a:extLst>
          </p:cNvPr>
          <p:cNvSpPr/>
          <p:nvPr/>
        </p:nvSpPr>
        <p:spPr>
          <a:xfrm>
            <a:off x="5940474" y="5281254"/>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3" name="TextBox 2">
            <a:extLst>
              <a:ext uri="{FF2B5EF4-FFF2-40B4-BE49-F238E27FC236}">
                <a16:creationId xmlns:a16="http://schemas.microsoft.com/office/drawing/2014/main" id="{A5F918FE-09CF-4349-AE5B-67813E664465}"/>
              </a:ext>
            </a:extLst>
          </p:cNvPr>
          <p:cNvSpPr txBox="1"/>
          <p:nvPr/>
        </p:nvSpPr>
        <p:spPr>
          <a:xfrm>
            <a:off x="179999" y="1398441"/>
            <a:ext cx="11729921" cy="461665"/>
          </a:xfrm>
          <a:prstGeom prst="rect">
            <a:avLst/>
          </a:prstGeom>
          <a:noFill/>
        </p:spPr>
        <p:txBody>
          <a:bodyPr wrap="square" rtlCol="0">
            <a:spAutoFit/>
          </a:bodyPr>
          <a:lstStyle/>
          <a:p>
            <a:pPr>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Qui mange quoi ? </a:t>
            </a:r>
            <a:r>
              <a:rPr lang="en-US" sz="2400" dirty="0" err="1">
                <a:solidFill>
                  <a:srgbClr val="002060"/>
                </a:solidFill>
              </a:rPr>
              <a:t>Écris</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 la</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du</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a:t>
            </a:r>
            <a:endParaRPr lang="fr-FR" sz="2400" b="1" dirty="0">
              <a:solidFill>
                <a:srgbClr val="002060"/>
              </a:solidFill>
            </a:endParaRPr>
          </a:p>
        </p:txBody>
      </p:sp>
    </p:spTree>
    <p:extLst>
      <p:ext uri="{BB962C8B-B14F-4D97-AF65-F5344CB8AC3E}">
        <p14:creationId xmlns:p14="http://schemas.microsoft.com/office/powerpoint/2010/main" val="12470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peech Bubble: Rectangle 62">
            <a:extLst>
              <a:ext uri="{FF2B5EF4-FFF2-40B4-BE49-F238E27FC236}">
                <a16:creationId xmlns:a16="http://schemas.microsoft.com/office/drawing/2014/main" id="{828DB02A-4871-45E8-BF06-01BBEBA2B07E}"/>
              </a:ext>
            </a:extLst>
          </p:cNvPr>
          <p:cNvSpPr/>
          <p:nvPr/>
        </p:nvSpPr>
        <p:spPr>
          <a:xfrm>
            <a:off x="8267463" y="2124023"/>
            <a:ext cx="3611985" cy="3418789"/>
          </a:xfrm>
          <a:prstGeom prst="wedgeRectCallout">
            <a:avLst>
              <a:gd name="adj1" fmla="val 6655"/>
              <a:gd name="adj2" fmla="val -6528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TextBox 65">
            <a:extLst>
              <a:ext uri="{FF2B5EF4-FFF2-40B4-BE49-F238E27FC236}">
                <a16:creationId xmlns:a16="http://schemas.microsoft.com/office/drawing/2014/main" id="{00C14130-A12C-46F9-B09F-2D492EAAC591}"/>
              </a:ext>
            </a:extLst>
          </p:cNvPr>
          <p:cNvSpPr txBox="1"/>
          <p:nvPr/>
        </p:nvSpPr>
        <p:spPr>
          <a:xfrm>
            <a:off x="9168493" y="3895982"/>
            <a:ext cx="1966364"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les œufs (m) </a:t>
            </a:r>
          </a:p>
        </p:txBody>
      </p:sp>
      <p:sp>
        <p:nvSpPr>
          <p:cNvPr id="78" name="TextBox 77">
            <a:extLst>
              <a:ext uri="{FF2B5EF4-FFF2-40B4-BE49-F238E27FC236}">
                <a16:creationId xmlns:a16="http://schemas.microsoft.com/office/drawing/2014/main" id="{DF2D6471-67CC-4562-8C44-41833D469E4B}"/>
              </a:ext>
            </a:extLst>
          </p:cNvPr>
          <p:cNvSpPr txBox="1"/>
          <p:nvPr/>
        </p:nvSpPr>
        <p:spPr>
          <a:xfrm>
            <a:off x="9167706" y="3354434"/>
            <a:ext cx="1100933"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le vin</a:t>
            </a:r>
          </a:p>
        </p:txBody>
      </p:sp>
      <p:sp>
        <p:nvSpPr>
          <p:cNvPr id="88" name="TextBox 87">
            <a:extLst>
              <a:ext uri="{FF2B5EF4-FFF2-40B4-BE49-F238E27FC236}">
                <a16:creationId xmlns:a16="http://schemas.microsoft.com/office/drawing/2014/main" id="{EADC1502-D6E3-4DF0-BCFB-FFC6594FB752}"/>
              </a:ext>
            </a:extLst>
          </p:cNvPr>
          <p:cNvSpPr txBox="1"/>
          <p:nvPr/>
        </p:nvSpPr>
        <p:spPr>
          <a:xfrm>
            <a:off x="9284672" y="2271338"/>
            <a:ext cx="867003" cy="400110"/>
          </a:xfrm>
          <a:prstGeom prst="rect">
            <a:avLst/>
          </a:prstGeom>
          <a:noFill/>
        </p:spPr>
        <p:txBody>
          <a:bodyPr wrap="square">
            <a:spAutoFit/>
          </a:bodyPr>
          <a:lstStyle/>
          <a:p>
            <a:pPr algn="r"/>
            <a:r>
              <a:rPr kumimoji="0" lang="en-GB" sz="2000" b="0" i="0" u="none" strike="noStrike" kern="1200" cap="none" spc="0" normalizeH="0" baseline="0" noProof="0" dirty="0">
                <a:ln>
                  <a:noFill/>
                </a:ln>
                <a:solidFill>
                  <a:schemeClr val="bg1"/>
                </a:solidFill>
                <a:effectLst/>
                <a:uLnTx/>
                <a:uFillTx/>
                <a:latin typeface="Century Gothic" panose="020F0302020204030204"/>
              </a:rPr>
              <a:t>le </a:t>
            </a:r>
            <a:r>
              <a:rPr kumimoji="0" lang="en-GB" sz="2000" b="0" i="0" u="none" strike="noStrike" kern="1200" cap="none" spc="0" normalizeH="0" baseline="0" noProof="0" dirty="0" err="1">
                <a:ln>
                  <a:noFill/>
                </a:ln>
                <a:solidFill>
                  <a:schemeClr val="bg1"/>
                </a:solidFill>
                <a:effectLst/>
                <a:uLnTx/>
                <a:uFillTx/>
                <a:latin typeface="Century Gothic" panose="020F0302020204030204"/>
              </a:rPr>
              <a:t>riz</a:t>
            </a:r>
            <a:endParaRPr lang="fr-FR" sz="2000" dirty="0">
              <a:solidFill>
                <a:schemeClr val="bg1"/>
              </a:solidFill>
            </a:endParaRPr>
          </a:p>
        </p:txBody>
      </p:sp>
      <p:sp>
        <p:nvSpPr>
          <p:cNvPr id="4" name="Title 3"/>
          <p:cNvSpPr>
            <a:spLocks noGrp="1"/>
          </p:cNvSpPr>
          <p:nvPr>
            <p:ph type="title"/>
          </p:nvPr>
        </p:nvSpPr>
        <p:spPr>
          <a:xfrm>
            <a:off x="0" y="213557"/>
            <a:ext cx="7287904" cy="647577"/>
          </a:xfrm>
        </p:spPr>
        <p:txBody>
          <a:bodyPr>
            <a:normAutofit/>
          </a:bodyPr>
          <a:lstStyle/>
          <a:p>
            <a:r>
              <a:rPr lang="fr-FR" sz="2800" b="1" dirty="0">
                <a:solidFill>
                  <a:schemeClr val="bg1"/>
                </a:solidFill>
              </a:rPr>
              <a:t>Comment mangent-ils les Français ? </a:t>
            </a:r>
            <a:endParaRPr lang="en-GB" sz="2800" b="1" dirty="0">
              <a:solidFill>
                <a:schemeClr val="bg1"/>
              </a:solidFill>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151675" y="249870"/>
            <a:ext cx="1758245"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02638" y="5627879"/>
            <a:ext cx="9513651" cy="576120"/>
          </a:xfrm>
          <a:prstGeom prst="rect">
            <a:avLst/>
          </a:prstGeom>
          <a:noFill/>
        </p:spPr>
        <p:txBody>
          <a:bodyPr wrap="square" rtlCol="0">
            <a:spAutoFit/>
          </a:bodyPr>
          <a:lstStyle/>
          <a:p>
            <a:pPr algn="l">
              <a:lnSpc>
                <a:spcPct val="150000"/>
              </a:lnSpc>
            </a:pPr>
            <a:r>
              <a:rPr lang="en-GB" sz="2400" dirty="0">
                <a:solidFill>
                  <a:srgbClr val="002060"/>
                </a:solidFill>
              </a:rPr>
              <a:t>Et les </a:t>
            </a:r>
            <a:r>
              <a:rPr lang="en-GB" sz="2400" dirty="0" err="1">
                <a:solidFill>
                  <a:srgbClr val="002060"/>
                </a:solidFill>
              </a:rPr>
              <a:t>Français</a:t>
            </a:r>
            <a:r>
              <a:rPr lang="en-GB" sz="2400" dirty="0">
                <a:solidFill>
                  <a:srgbClr val="002060"/>
                </a:solidFill>
              </a:rPr>
              <a:t> </a:t>
            </a:r>
            <a:r>
              <a:rPr lang="en-GB" sz="2400" dirty="0" err="1">
                <a:solidFill>
                  <a:srgbClr val="002060"/>
                </a:solidFill>
              </a:rPr>
              <a:t>mangent</a:t>
            </a:r>
            <a:r>
              <a:rPr lang="en-GB" sz="2400" dirty="0">
                <a:solidFill>
                  <a:srgbClr val="002060"/>
                </a:solidFill>
              </a:rPr>
              <a:t> beaucoup </a:t>
            </a:r>
            <a:r>
              <a:rPr lang="en-GB" sz="2400" b="1" dirty="0">
                <a:solidFill>
                  <a:srgbClr val="002060"/>
                </a:solidFill>
              </a:rPr>
              <a:t>de</a:t>
            </a:r>
            <a:r>
              <a:rPr lang="en-GB" sz="2400" dirty="0">
                <a:solidFill>
                  <a:srgbClr val="002060"/>
                </a:solidFill>
              </a:rPr>
              <a:t> fromage, bien </a:t>
            </a:r>
            <a:r>
              <a:rPr lang="en-GB" sz="2400" dirty="0" err="1">
                <a:solidFill>
                  <a:srgbClr val="002060"/>
                </a:solidFill>
              </a:rPr>
              <a:t>sûr</a:t>
            </a:r>
            <a:r>
              <a:rPr lang="en-GB" sz="2400" dirty="0">
                <a:solidFill>
                  <a:srgbClr val="002060"/>
                </a:solidFill>
              </a:rPr>
              <a:t> !</a:t>
            </a:r>
          </a:p>
        </p:txBody>
      </p:sp>
      <p:sp>
        <p:nvSpPr>
          <p:cNvPr id="9" name="TextBox 8"/>
          <p:cNvSpPr txBox="1"/>
          <p:nvPr/>
        </p:nvSpPr>
        <p:spPr>
          <a:xfrm>
            <a:off x="202638" y="1847961"/>
            <a:ext cx="7757378" cy="1130118"/>
          </a:xfrm>
          <a:prstGeom prst="rect">
            <a:avLst/>
          </a:prstGeom>
          <a:noFill/>
        </p:spPr>
        <p:txBody>
          <a:bodyPr wrap="square" rtlCol="0">
            <a:spAutoFit/>
          </a:bodyPr>
          <a:lstStyle/>
          <a:p>
            <a:pPr>
              <a:lnSpc>
                <a:spcPct val="150000"/>
              </a:lnSpc>
            </a:pPr>
            <a:r>
              <a:rPr lang="en-GB" sz="2400" dirty="0">
                <a:solidFill>
                  <a:srgbClr val="002060"/>
                </a:solidFill>
              </a:rPr>
              <a:t>Au petit déjeuner, les </a:t>
            </a:r>
            <a:r>
              <a:rPr lang="en-GB" sz="2400" dirty="0" err="1">
                <a:solidFill>
                  <a:srgbClr val="002060"/>
                </a:solidFill>
              </a:rPr>
              <a:t>Français</a:t>
            </a:r>
            <a:r>
              <a:rPr lang="en-GB" sz="2400" dirty="0">
                <a:solidFill>
                  <a:srgbClr val="002060"/>
                </a:solidFill>
              </a:rPr>
              <a:t> </a:t>
            </a:r>
            <a:r>
              <a:rPr lang="en-GB" sz="2400" dirty="0" err="1">
                <a:solidFill>
                  <a:srgbClr val="002060"/>
                </a:solidFill>
              </a:rPr>
              <a:t>mangent</a:t>
            </a:r>
            <a:r>
              <a:rPr lang="en-GB" sz="2400" dirty="0">
                <a:solidFill>
                  <a:srgbClr val="002060"/>
                </a:solidFill>
              </a:rPr>
              <a:t> </a:t>
            </a:r>
            <a:r>
              <a:rPr lang="en-GB" sz="2400" dirty="0" err="1">
                <a:solidFill>
                  <a:srgbClr val="002060"/>
                </a:solidFill>
              </a:rPr>
              <a:t>souvent</a:t>
            </a:r>
            <a:r>
              <a:rPr lang="en-GB" sz="2400" dirty="0">
                <a:solidFill>
                  <a:srgbClr val="002060"/>
                </a:solidFill>
              </a:rPr>
              <a:t> </a:t>
            </a:r>
            <a:r>
              <a:rPr lang="en-GB" sz="2400" b="1" dirty="0">
                <a:solidFill>
                  <a:srgbClr val="002060"/>
                </a:solidFill>
              </a:rPr>
              <a:t>du</a:t>
            </a:r>
            <a:r>
              <a:rPr lang="en-GB" sz="2400" dirty="0">
                <a:solidFill>
                  <a:srgbClr val="002060"/>
                </a:solidFill>
              </a:rPr>
              <a:t> pain avec </a:t>
            </a:r>
            <a:r>
              <a:rPr lang="en-GB" sz="2400" b="1" dirty="0">
                <a:solidFill>
                  <a:srgbClr val="002060"/>
                </a:solidFill>
              </a:rPr>
              <a:t>de la </a:t>
            </a:r>
            <a:r>
              <a:rPr lang="en-GB" sz="2400" dirty="0">
                <a:solidFill>
                  <a:srgbClr val="002060"/>
                </a:solidFill>
              </a:rPr>
              <a:t>confiture </a:t>
            </a:r>
            <a:r>
              <a:rPr lang="en-GB" sz="2400" dirty="0" err="1">
                <a:solidFill>
                  <a:srgbClr val="002060"/>
                </a:solidFill>
              </a:rPr>
              <a:t>ou</a:t>
            </a:r>
            <a:r>
              <a:rPr lang="en-GB" sz="2400" dirty="0">
                <a:solidFill>
                  <a:srgbClr val="002060"/>
                </a:solidFill>
              </a:rPr>
              <a:t> </a:t>
            </a:r>
            <a:r>
              <a:rPr lang="en-GB" sz="2400" b="1" dirty="0">
                <a:solidFill>
                  <a:srgbClr val="002060"/>
                </a:solidFill>
              </a:rPr>
              <a:t>des</a:t>
            </a:r>
            <a:r>
              <a:rPr lang="en-GB" sz="2400" dirty="0">
                <a:solidFill>
                  <a:srgbClr val="002060"/>
                </a:solidFill>
              </a:rPr>
              <a:t> </a:t>
            </a:r>
            <a:r>
              <a:rPr lang="en-GB" sz="2400" dirty="0" err="1">
                <a:solidFill>
                  <a:srgbClr val="002060"/>
                </a:solidFill>
              </a:rPr>
              <a:t>céréales</a:t>
            </a:r>
            <a:r>
              <a:rPr lang="en-GB" sz="2400" dirty="0">
                <a:solidFill>
                  <a:srgbClr val="002060"/>
                </a:solidFill>
              </a:rPr>
              <a:t>.</a:t>
            </a:r>
          </a:p>
        </p:txBody>
      </p:sp>
      <p:sp>
        <p:nvSpPr>
          <p:cNvPr id="10" name="TextBox 9"/>
          <p:cNvSpPr txBox="1"/>
          <p:nvPr/>
        </p:nvSpPr>
        <p:spPr>
          <a:xfrm>
            <a:off x="202638" y="2919504"/>
            <a:ext cx="7987373" cy="2238113"/>
          </a:xfrm>
          <a:prstGeom prst="rect">
            <a:avLst/>
          </a:prstGeom>
          <a:noFill/>
        </p:spPr>
        <p:txBody>
          <a:bodyPr wrap="square" rtlCol="0">
            <a:spAutoFit/>
          </a:bodyPr>
          <a:lstStyle/>
          <a:p>
            <a:pPr algn="l">
              <a:lnSpc>
                <a:spcPct val="150000"/>
              </a:lnSpc>
            </a:pPr>
            <a:r>
              <a:rPr lang="en-GB" sz="2400" dirty="0">
                <a:solidFill>
                  <a:srgbClr val="002060"/>
                </a:solidFill>
              </a:rPr>
              <a:t>Au déjeuner </a:t>
            </a:r>
            <a:r>
              <a:rPr lang="en-GB" sz="2400" dirty="0" err="1">
                <a:solidFill>
                  <a:srgbClr val="002060"/>
                </a:solidFill>
              </a:rPr>
              <a:t>ou</a:t>
            </a:r>
            <a:r>
              <a:rPr lang="en-GB" sz="2400" dirty="0">
                <a:solidFill>
                  <a:srgbClr val="002060"/>
                </a:solidFill>
              </a:rPr>
              <a:t> au </a:t>
            </a:r>
            <a:r>
              <a:rPr lang="en-GB" sz="2400" dirty="0" err="1">
                <a:solidFill>
                  <a:srgbClr val="002060"/>
                </a:solidFill>
              </a:rPr>
              <a:t>dîner</a:t>
            </a:r>
            <a:r>
              <a:rPr lang="en-GB" sz="2400" dirty="0">
                <a:solidFill>
                  <a:srgbClr val="002060"/>
                </a:solidFill>
              </a:rPr>
              <a:t>, </a:t>
            </a:r>
            <a:r>
              <a:rPr lang="en-GB" sz="2400" dirty="0" err="1">
                <a:solidFill>
                  <a:srgbClr val="002060"/>
                </a:solidFill>
              </a:rPr>
              <a:t>ils</a:t>
            </a:r>
            <a:r>
              <a:rPr lang="en-GB" sz="2400" dirty="0">
                <a:solidFill>
                  <a:srgbClr val="002060"/>
                </a:solidFill>
              </a:rPr>
              <a:t> </a:t>
            </a:r>
            <a:r>
              <a:rPr lang="en-GB" sz="2400" dirty="0" err="1">
                <a:solidFill>
                  <a:srgbClr val="002060"/>
                </a:solidFill>
              </a:rPr>
              <a:t>mangent</a:t>
            </a:r>
            <a:r>
              <a:rPr lang="en-GB" sz="2400" dirty="0">
                <a:solidFill>
                  <a:srgbClr val="002060"/>
                </a:solidFill>
              </a:rPr>
              <a:t> </a:t>
            </a:r>
            <a:r>
              <a:rPr lang="en-GB" sz="2400" dirty="0" err="1">
                <a:solidFill>
                  <a:srgbClr val="002060"/>
                </a:solidFill>
              </a:rPr>
              <a:t>souvent</a:t>
            </a:r>
            <a:endParaRPr lang="en-GB" sz="2400" dirty="0">
              <a:solidFill>
                <a:srgbClr val="002060"/>
              </a:solidFill>
            </a:endParaRPr>
          </a:p>
          <a:p>
            <a:pPr algn="l">
              <a:lnSpc>
                <a:spcPct val="150000"/>
              </a:lnSpc>
            </a:pPr>
            <a:r>
              <a:rPr lang="en-GB" sz="2400" b="1" dirty="0">
                <a:solidFill>
                  <a:srgbClr val="002060"/>
                </a:solidFill>
              </a:rPr>
              <a:t>de la </a:t>
            </a:r>
            <a:r>
              <a:rPr lang="en-GB" sz="2400" dirty="0" err="1">
                <a:solidFill>
                  <a:srgbClr val="002060"/>
                </a:solidFill>
              </a:rPr>
              <a:t>viande</a:t>
            </a:r>
            <a:r>
              <a:rPr lang="en-GB" sz="2400" dirty="0">
                <a:solidFill>
                  <a:srgbClr val="002060"/>
                </a:solidFill>
              </a:rPr>
              <a:t>, </a:t>
            </a:r>
            <a:r>
              <a:rPr lang="en-GB" sz="2400" b="1" dirty="0">
                <a:solidFill>
                  <a:srgbClr val="002060"/>
                </a:solidFill>
              </a:rPr>
              <a:t>du</a:t>
            </a:r>
            <a:r>
              <a:rPr lang="en-GB" sz="2400" dirty="0">
                <a:solidFill>
                  <a:srgbClr val="002060"/>
                </a:solidFill>
              </a:rPr>
              <a:t> </a:t>
            </a:r>
            <a:r>
              <a:rPr lang="en-GB" sz="2400" dirty="0" err="1">
                <a:solidFill>
                  <a:srgbClr val="002060"/>
                </a:solidFill>
              </a:rPr>
              <a:t>poisson</a:t>
            </a:r>
            <a:r>
              <a:rPr lang="en-GB" sz="2400" dirty="0">
                <a:solidFill>
                  <a:srgbClr val="002060"/>
                </a:solidFill>
              </a:rPr>
              <a:t> </a:t>
            </a:r>
            <a:r>
              <a:rPr lang="en-GB" sz="2400" dirty="0" err="1">
                <a:solidFill>
                  <a:srgbClr val="002060"/>
                </a:solidFill>
              </a:rPr>
              <a:t>ou</a:t>
            </a:r>
            <a:r>
              <a:rPr lang="en-GB" sz="2400" dirty="0">
                <a:solidFill>
                  <a:srgbClr val="002060"/>
                </a:solidFill>
              </a:rPr>
              <a:t> </a:t>
            </a:r>
            <a:r>
              <a:rPr lang="en-GB" sz="2400" b="1" dirty="0">
                <a:solidFill>
                  <a:srgbClr val="002060"/>
                </a:solidFill>
              </a:rPr>
              <a:t>des</a:t>
            </a:r>
            <a:r>
              <a:rPr lang="en-GB" sz="2400" dirty="0">
                <a:solidFill>
                  <a:srgbClr val="002060"/>
                </a:solidFill>
              </a:rPr>
              <a:t> </a:t>
            </a:r>
            <a:r>
              <a:rPr lang="en-GB" sz="2400" dirty="0" err="1">
                <a:solidFill>
                  <a:srgbClr val="002060"/>
                </a:solidFill>
              </a:rPr>
              <a:t>oeufs</a:t>
            </a:r>
            <a:r>
              <a:rPr lang="en-GB" sz="2400" dirty="0">
                <a:solidFill>
                  <a:srgbClr val="002060"/>
                </a:solidFill>
              </a:rPr>
              <a:t>, avec</a:t>
            </a:r>
          </a:p>
          <a:p>
            <a:pPr algn="l">
              <a:lnSpc>
                <a:spcPct val="150000"/>
              </a:lnSpc>
            </a:pPr>
            <a:r>
              <a:rPr lang="en-GB" sz="2400" b="1" dirty="0">
                <a:solidFill>
                  <a:srgbClr val="002060"/>
                </a:solidFill>
              </a:rPr>
              <a:t>de la </a:t>
            </a:r>
            <a:r>
              <a:rPr lang="en-GB" sz="2400" dirty="0" err="1">
                <a:solidFill>
                  <a:srgbClr val="002060"/>
                </a:solidFill>
              </a:rPr>
              <a:t>salade</a:t>
            </a:r>
            <a:r>
              <a:rPr lang="en-GB" sz="2400" dirty="0">
                <a:solidFill>
                  <a:srgbClr val="002060"/>
                </a:solidFill>
              </a:rPr>
              <a:t> </a:t>
            </a:r>
            <a:r>
              <a:rPr lang="en-GB" sz="2400" dirty="0" err="1">
                <a:solidFill>
                  <a:srgbClr val="002060"/>
                </a:solidFill>
              </a:rPr>
              <a:t>ou</a:t>
            </a:r>
            <a:r>
              <a:rPr lang="en-GB" sz="2400" dirty="0">
                <a:solidFill>
                  <a:srgbClr val="002060"/>
                </a:solidFill>
              </a:rPr>
              <a:t> </a:t>
            </a:r>
            <a:r>
              <a:rPr lang="en-GB" sz="2400" b="1" dirty="0">
                <a:solidFill>
                  <a:srgbClr val="002060"/>
                </a:solidFill>
              </a:rPr>
              <a:t>des</a:t>
            </a:r>
            <a:r>
              <a:rPr lang="en-GB" sz="2400" dirty="0">
                <a:solidFill>
                  <a:srgbClr val="002060"/>
                </a:solidFill>
              </a:rPr>
              <a:t> </a:t>
            </a:r>
            <a:r>
              <a:rPr lang="en-GB" sz="2400" dirty="0" err="1">
                <a:solidFill>
                  <a:srgbClr val="002060"/>
                </a:solidFill>
              </a:rPr>
              <a:t>légumes</a:t>
            </a:r>
            <a:r>
              <a:rPr lang="en-GB" sz="2400" dirty="0">
                <a:solidFill>
                  <a:srgbClr val="002060"/>
                </a:solidFill>
              </a:rPr>
              <a:t>. </a:t>
            </a:r>
          </a:p>
          <a:p>
            <a:pPr algn="l">
              <a:lnSpc>
                <a:spcPct val="150000"/>
              </a:lnSpc>
            </a:pPr>
            <a:r>
              <a:rPr lang="en-GB" sz="2400" dirty="0">
                <a:solidFill>
                  <a:srgbClr val="002060"/>
                </a:solidFill>
              </a:rPr>
              <a:t>Et à </a:t>
            </a:r>
            <a:r>
              <a:rPr lang="en-GB" sz="2400" dirty="0" err="1">
                <a:solidFill>
                  <a:srgbClr val="002060"/>
                </a:solidFill>
              </a:rPr>
              <a:t>boire</a:t>
            </a:r>
            <a:r>
              <a:rPr lang="en-GB" sz="2400" dirty="0">
                <a:solidFill>
                  <a:srgbClr val="002060"/>
                </a:solidFill>
              </a:rPr>
              <a:t>, un </a:t>
            </a:r>
            <a:r>
              <a:rPr lang="en-GB" sz="2400" dirty="0" err="1">
                <a:solidFill>
                  <a:srgbClr val="002060"/>
                </a:solidFill>
              </a:rPr>
              <a:t>peu</a:t>
            </a:r>
            <a:r>
              <a:rPr lang="en-GB" sz="2400" dirty="0">
                <a:solidFill>
                  <a:srgbClr val="002060"/>
                </a:solidFill>
              </a:rPr>
              <a:t> </a:t>
            </a:r>
            <a:r>
              <a:rPr lang="en-GB" sz="2400" b="1" dirty="0">
                <a:solidFill>
                  <a:srgbClr val="002060"/>
                </a:solidFill>
              </a:rPr>
              <a:t>de</a:t>
            </a:r>
            <a:r>
              <a:rPr lang="en-GB" sz="2400" dirty="0">
                <a:solidFill>
                  <a:srgbClr val="002060"/>
                </a:solidFill>
              </a:rPr>
              <a:t> vin </a:t>
            </a:r>
            <a:r>
              <a:rPr lang="en-GB" sz="2400" dirty="0" err="1">
                <a:solidFill>
                  <a:srgbClr val="002060"/>
                </a:solidFill>
              </a:rPr>
              <a:t>ou</a:t>
            </a:r>
            <a:r>
              <a:rPr lang="en-GB" sz="2400" dirty="0">
                <a:solidFill>
                  <a:srgbClr val="002060"/>
                </a:solidFill>
              </a:rPr>
              <a:t> </a:t>
            </a:r>
            <a:r>
              <a:rPr lang="en-GB" sz="2400" b="1" dirty="0">
                <a:solidFill>
                  <a:srgbClr val="002060"/>
                </a:solidFill>
              </a:rPr>
              <a:t>d’ </a:t>
            </a:r>
            <a:r>
              <a:rPr lang="en-GB" sz="2400" dirty="0" err="1">
                <a:solidFill>
                  <a:srgbClr val="002060"/>
                </a:solidFill>
              </a:rPr>
              <a:t>eau</a:t>
            </a:r>
            <a:r>
              <a:rPr lang="en-GB" sz="2400" dirty="0">
                <a:solidFill>
                  <a:srgbClr val="002060"/>
                </a:solidFill>
              </a:rPr>
              <a:t>.</a:t>
            </a:r>
          </a:p>
        </p:txBody>
      </p:sp>
      <p:sp>
        <p:nvSpPr>
          <p:cNvPr id="11" name="TextBox 10"/>
          <p:cNvSpPr txBox="1"/>
          <p:nvPr/>
        </p:nvSpPr>
        <p:spPr>
          <a:xfrm>
            <a:off x="202638" y="5091129"/>
            <a:ext cx="7757378" cy="576120"/>
          </a:xfrm>
          <a:prstGeom prst="rect">
            <a:avLst/>
          </a:prstGeom>
          <a:noFill/>
        </p:spPr>
        <p:txBody>
          <a:bodyPr wrap="square" rtlCol="0">
            <a:spAutoFit/>
          </a:bodyPr>
          <a:lstStyle/>
          <a:p>
            <a:pPr algn="l">
              <a:lnSpc>
                <a:spcPct val="150000"/>
              </a:lnSpc>
            </a:pPr>
            <a:r>
              <a:rPr lang="en-GB" sz="2400" dirty="0" err="1">
                <a:solidFill>
                  <a:srgbClr val="002060"/>
                </a:solidFill>
              </a:rPr>
              <a:t>Mais</a:t>
            </a:r>
            <a:r>
              <a:rPr lang="en-GB" sz="2400" dirty="0">
                <a:solidFill>
                  <a:srgbClr val="002060"/>
                </a:solidFill>
              </a:rPr>
              <a:t> </a:t>
            </a:r>
            <a:r>
              <a:rPr lang="en-GB" sz="2400" dirty="0" err="1">
                <a:solidFill>
                  <a:srgbClr val="002060"/>
                </a:solidFill>
              </a:rPr>
              <a:t>ils</a:t>
            </a:r>
            <a:r>
              <a:rPr lang="en-GB" sz="2400" dirty="0">
                <a:solidFill>
                  <a:srgbClr val="002060"/>
                </a:solidFill>
              </a:rPr>
              <a:t> </a:t>
            </a:r>
            <a:r>
              <a:rPr lang="en-GB" sz="2400" dirty="0" err="1">
                <a:solidFill>
                  <a:srgbClr val="002060"/>
                </a:solidFill>
              </a:rPr>
              <a:t>aiment</a:t>
            </a:r>
            <a:r>
              <a:rPr lang="en-GB" sz="2400" dirty="0">
                <a:solidFill>
                  <a:srgbClr val="002060"/>
                </a:solidFill>
              </a:rPr>
              <a:t> </a:t>
            </a:r>
            <a:r>
              <a:rPr lang="en-GB" sz="2400" dirty="0" err="1">
                <a:solidFill>
                  <a:srgbClr val="002060"/>
                </a:solidFill>
              </a:rPr>
              <a:t>aussi</a:t>
            </a:r>
            <a:r>
              <a:rPr lang="en-GB" sz="2400" dirty="0">
                <a:solidFill>
                  <a:srgbClr val="002060"/>
                </a:solidFill>
              </a:rPr>
              <a:t> </a:t>
            </a:r>
            <a:r>
              <a:rPr lang="en-GB" sz="2400" b="1" dirty="0">
                <a:solidFill>
                  <a:srgbClr val="002060"/>
                </a:solidFill>
              </a:rPr>
              <a:t>la</a:t>
            </a:r>
            <a:r>
              <a:rPr lang="en-GB" sz="2400" dirty="0">
                <a:solidFill>
                  <a:srgbClr val="002060"/>
                </a:solidFill>
              </a:rPr>
              <a:t> pizza, </a:t>
            </a:r>
            <a:r>
              <a:rPr lang="en-GB" sz="2400" b="1" dirty="0">
                <a:solidFill>
                  <a:srgbClr val="002060"/>
                </a:solidFill>
              </a:rPr>
              <a:t>les</a:t>
            </a:r>
            <a:r>
              <a:rPr lang="en-GB" sz="2400" dirty="0">
                <a:solidFill>
                  <a:srgbClr val="002060"/>
                </a:solidFill>
              </a:rPr>
              <a:t> pâtes et </a:t>
            </a:r>
            <a:r>
              <a:rPr lang="en-GB" sz="2400" b="1" dirty="0">
                <a:solidFill>
                  <a:srgbClr val="002060"/>
                </a:solidFill>
              </a:rPr>
              <a:t>le</a:t>
            </a:r>
            <a:r>
              <a:rPr lang="en-GB" sz="2400" dirty="0">
                <a:solidFill>
                  <a:srgbClr val="002060"/>
                </a:solidFill>
              </a:rPr>
              <a:t> </a:t>
            </a:r>
            <a:r>
              <a:rPr lang="en-GB" sz="2400" dirty="0" err="1">
                <a:solidFill>
                  <a:srgbClr val="002060"/>
                </a:solidFill>
              </a:rPr>
              <a:t>riz</a:t>
            </a:r>
            <a:r>
              <a:rPr lang="en-GB" sz="2400" dirty="0">
                <a:solidFill>
                  <a:srgbClr val="002060"/>
                </a:solidFill>
              </a:rPr>
              <a:t>.</a:t>
            </a:r>
          </a:p>
        </p:txBody>
      </p:sp>
      <p:sp>
        <p:nvSpPr>
          <p:cNvPr id="12" name="TextBox 11"/>
          <p:cNvSpPr txBox="1"/>
          <p:nvPr/>
        </p:nvSpPr>
        <p:spPr>
          <a:xfrm>
            <a:off x="161086" y="1315576"/>
            <a:ext cx="9748724" cy="461665"/>
          </a:xfrm>
          <a:prstGeom prst="rect">
            <a:avLst/>
          </a:prstGeom>
          <a:noFill/>
          <a:ln>
            <a:noFill/>
          </a:ln>
        </p:spPr>
        <p:txBody>
          <a:bodyPr wrap="square" rtlCol="0">
            <a:spAutoFit/>
          </a:bodyPr>
          <a:lstStyle/>
          <a:p>
            <a:r>
              <a:rPr lang="en-GB" sz="2400" dirty="0" err="1">
                <a:solidFill>
                  <a:srgbClr val="002060"/>
                </a:solidFill>
              </a:rPr>
              <a:t>Remplis</a:t>
            </a:r>
            <a:r>
              <a:rPr lang="en-GB" sz="2400" dirty="0">
                <a:solidFill>
                  <a:srgbClr val="002060"/>
                </a:solidFill>
              </a:rPr>
              <a:t> les </a:t>
            </a:r>
            <a:r>
              <a:rPr lang="en-GB" sz="2400" dirty="0" err="1">
                <a:solidFill>
                  <a:srgbClr val="002060"/>
                </a:solidFill>
              </a:rPr>
              <a:t>blancs</a:t>
            </a:r>
            <a:r>
              <a:rPr lang="en-GB" sz="2400" dirty="0">
                <a:solidFill>
                  <a:srgbClr val="002060"/>
                </a:solidFill>
              </a:rPr>
              <a:t> avec </a:t>
            </a:r>
            <a:r>
              <a:rPr lang="en-GB" sz="2400" b="1" dirty="0">
                <a:solidFill>
                  <a:srgbClr val="002060"/>
                </a:solidFill>
              </a:rPr>
              <a:t>le, la, les, du</a:t>
            </a:r>
            <a:r>
              <a:rPr lang="en-GB" sz="2400" dirty="0">
                <a:solidFill>
                  <a:srgbClr val="002060"/>
                </a:solidFill>
              </a:rPr>
              <a:t>, </a:t>
            </a:r>
            <a:r>
              <a:rPr lang="en-GB" sz="2400" b="1" dirty="0">
                <a:solidFill>
                  <a:srgbClr val="002060"/>
                </a:solidFill>
              </a:rPr>
              <a:t>de la</a:t>
            </a:r>
            <a:r>
              <a:rPr lang="en-GB" sz="2400" dirty="0">
                <a:solidFill>
                  <a:srgbClr val="002060"/>
                </a:solidFill>
              </a:rPr>
              <a:t>, </a:t>
            </a:r>
            <a:r>
              <a:rPr lang="en-GB" sz="2400" b="1" dirty="0">
                <a:solidFill>
                  <a:srgbClr val="002060"/>
                </a:solidFill>
              </a:rPr>
              <a:t>de l’</a:t>
            </a:r>
            <a:r>
              <a:rPr lang="en-GB" sz="2400" dirty="0">
                <a:solidFill>
                  <a:srgbClr val="002060"/>
                </a:solidFill>
              </a:rPr>
              <a:t>, </a:t>
            </a:r>
            <a:r>
              <a:rPr lang="en-GB" sz="2400" b="1" dirty="0">
                <a:solidFill>
                  <a:srgbClr val="002060"/>
                </a:solidFill>
              </a:rPr>
              <a:t>des</a:t>
            </a:r>
            <a:r>
              <a:rPr lang="en-GB" sz="2400" dirty="0">
                <a:solidFill>
                  <a:srgbClr val="002060"/>
                </a:solidFill>
              </a:rPr>
              <a:t>, </a:t>
            </a:r>
            <a:r>
              <a:rPr lang="en-GB" sz="2400" b="1" dirty="0">
                <a:solidFill>
                  <a:srgbClr val="002060"/>
                </a:solidFill>
              </a:rPr>
              <a:t>de</a:t>
            </a:r>
            <a:r>
              <a:rPr lang="en-GB" sz="2400" dirty="0">
                <a:solidFill>
                  <a:srgbClr val="002060"/>
                </a:solidFill>
              </a:rPr>
              <a:t> </a:t>
            </a:r>
            <a:r>
              <a:rPr lang="en-GB" sz="2400" dirty="0" err="1">
                <a:solidFill>
                  <a:srgbClr val="002060"/>
                </a:solidFill>
              </a:rPr>
              <a:t>ou</a:t>
            </a:r>
            <a:r>
              <a:rPr lang="en-GB" sz="2400" dirty="0">
                <a:solidFill>
                  <a:srgbClr val="002060"/>
                </a:solidFill>
              </a:rPr>
              <a:t> </a:t>
            </a:r>
            <a:r>
              <a:rPr lang="en-GB" sz="2400" b="1" dirty="0">
                <a:solidFill>
                  <a:srgbClr val="002060"/>
                </a:solidFill>
              </a:rPr>
              <a:t>d’</a:t>
            </a:r>
            <a:r>
              <a:rPr lang="en-GB" sz="2400" dirty="0">
                <a:solidFill>
                  <a:srgbClr val="002060"/>
                </a:solidFill>
              </a:rPr>
              <a:t> !</a:t>
            </a:r>
          </a:p>
        </p:txBody>
      </p:sp>
      <p:pic>
        <p:nvPicPr>
          <p:cNvPr id="5" name="Picture 4" descr="A close up of a logo&#10;&#10;Description automatically generated">
            <a:extLst>
              <a:ext uri="{FF2B5EF4-FFF2-40B4-BE49-F238E27FC236}">
                <a16:creationId xmlns:a16="http://schemas.microsoft.com/office/drawing/2014/main" id="{EBABE1B3-6937-432C-B910-738F1A63B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173" y="22016"/>
            <a:ext cx="1168735" cy="1168735"/>
          </a:xfrm>
          <a:prstGeom prst="rect">
            <a:avLst/>
          </a:prstGeom>
        </p:spPr>
      </p:pic>
      <p:pic>
        <p:nvPicPr>
          <p:cNvPr id="13338" name="Picture 26" descr="Bordeaux, Bottle, Wine, France, Alcohol, Beverage">
            <a:extLst>
              <a:ext uri="{FF2B5EF4-FFF2-40B4-BE49-F238E27FC236}">
                <a16:creationId xmlns:a16="http://schemas.microsoft.com/office/drawing/2014/main" id="{67EC627C-C83F-4389-B06B-2A9C93021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8307" y="3315177"/>
            <a:ext cx="494887" cy="939970"/>
          </a:xfrm>
          <a:prstGeom prst="rect">
            <a:avLst/>
          </a:prstGeom>
          <a:noFill/>
          <a:extLst>
            <a:ext uri="{909E8E84-426E-40DD-AFC4-6F175D3DCCD1}">
              <a14:hiddenFill xmlns:a14="http://schemas.microsoft.com/office/drawing/2010/main">
                <a:solidFill>
                  <a:srgbClr val="FFFFFF"/>
                </a:solidFill>
              </a14:hiddenFill>
            </a:ext>
          </a:extLst>
        </p:spPr>
      </p:pic>
      <p:pic>
        <p:nvPicPr>
          <p:cNvPr id="13346" name="Picture 34" descr="Rice, Chopsticks, Bowl, Food, Chinese, Dish, Asian">
            <a:extLst>
              <a:ext uri="{FF2B5EF4-FFF2-40B4-BE49-F238E27FC236}">
                <a16:creationId xmlns:a16="http://schemas.microsoft.com/office/drawing/2014/main" id="{ED25294A-B8EF-443E-8FDE-01B8497DE3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7010" y="2242160"/>
            <a:ext cx="867003" cy="70218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4B7C2B8-0AEF-4F29-8171-3DD18F3B47AF}"/>
              </a:ext>
            </a:extLst>
          </p:cNvPr>
          <p:cNvSpPr txBox="1"/>
          <p:nvPr/>
        </p:nvSpPr>
        <p:spPr>
          <a:xfrm>
            <a:off x="8947909" y="2812886"/>
            <a:ext cx="21592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la confiture</a:t>
            </a:r>
          </a:p>
        </p:txBody>
      </p:sp>
      <p:sp>
        <p:nvSpPr>
          <p:cNvPr id="74" name="TextBox 73">
            <a:extLst>
              <a:ext uri="{FF2B5EF4-FFF2-40B4-BE49-F238E27FC236}">
                <a16:creationId xmlns:a16="http://schemas.microsoft.com/office/drawing/2014/main" id="{18EEEEC1-7A5D-4117-8053-BE8590544A8F}"/>
              </a:ext>
            </a:extLst>
          </p:cNvPr>
          <p:cNvSpPr txBox="1"/>
          <p:nvPr/>
        </p:nvSpPr>
        <p:spPr>
          <a:xfrm>
            <a:off x="8343282" y="4437530"/>
            <a:ext cx="2356111"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latin typeface="Century Gothic" panose="020F0302020204030204"/>
              </a:rPr>
              <a:t>l</a:t>
            </a:r>
            <a:r>
              <a:rPr kumimoji="0" lang="fr-FR" sz="2000" b="0" i="0" u="none" strike="noStrike" kern="1200" cap="none" spc="0" normalizeH="0" baseline="0" noProof="0" dirty="0">
                <a:ln>
                  <a:noFill/>
                </a:ln>
                <a:solidFill>
                  <a:schemeClr val="bg1"/>
                </a:solidFill>
                <a:effectLst/>
                <a:uLnTx/>
                <a:uFillTx/>
                <a:latin typeface="Century Gothic" panose="020F0302020204030204"/>
              </a:rPr>
              <a:t>es légumes (m)</a:t>
            </a:r>
          </a:p>
        </p:txBody>
      </p:sp>
      <p:sp>
        <p:nvSpPr>
          <p:cNvPr id="47" name="TextBox 46">
            <a:extLst>
              <a:ext uri="{FF2B5EF4-FFF2-40B4-BE49-F238E27FC236}">
                <a16:creationId xmlns:a16="http://schemas.microsoft.com/office/drawing/2014/main" id="{3825878A-F4A9-43BD-8F2A-97C513DF780D}"/>
              </a:ext>
            </a:extLst>
          </p:cNvPr>
          <p:cNvSpPr txBox="1"/>
          <p:nvPr/>
        </p:nvSpPr>
        <p:spPr>
          <a:xfrm>
            <a:off x="9484499" y="4979079"/>
            <a:ext cx="189395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rPr>
              <a:t>les </a:t>
            </a:r>
            <a:r>
              <a:rPr lang="en-GB" sz="2000" dirty="0">
                <a:solidFill>
                  <a:schemeClr val="bg1"/>
                </a:solidFill>
              </a:rPr>
              <a:t>pâtes (f)</a:t>
            </a:r>
            <a:endParaRPr kumimoji="0" lang="fr-FR" sz="2000" b="0" i="0" u="none" strike="noStrike" kern="1200" cap="none" spc="0" normalizeH="0" baseline="0" noProof="0" dirty="0">
              <a:ln>
                <a:noFill/>
              </a:ln>
              <a:solidFill>
                <a:schemeClr val="bg1"/>
              </a:solidFill>
              <a:effectLst/>
              <a:uLnTx/>
              <a:uFillTx/>
              <a:latin typeface="Century Gothic" panose="020F0302020204030204"/>
            </a:endParaRPr>
          </a:p>
        </p:txBody>
      </p:sp>
      <p:grpSp>
        <p:nvGrpSpPr>
          <p:cNvPr id="14" name="Group 13">
            <a:extLst>
              <a:ext uri="{FF2B5EF4-FFF2-40B4-BE49-F238E27FC236}">
                <a16:creationId xmlns:a16="http://schemas.microsoft.com/office/drawing/2014/main" id="{645FE7FD-450A-40CF-AE4F-AED1858F534B}"/>
              </a:ext>
            </a:extLst>
          </p:cNvPr>
          <p:cNvGrpSpPr/>
          <p:nvPr/>
        </p:nvGrpSpPr>
        <p:grpSpPr>
          <a:xfrm>
            <a:off x="10845443" y="4502819"/>
            <a:ext cx="434335" cy="604782"/>
            <a:chOff x="10845443" y="4502819"/>
            <a:chExt cx="434335" cy="604782"/>
          </a:xfrm>
        </p:grpSpPr>
        <p:pic>
          <p:nvPicPr>
            <p:cNvPr id="13350" name="Picture 38" descr="Broccoli, Bunch, Head, Green, Cruciferous, Vegetable">
              <a:extLst>
                <a:ext uri="{FF2B5EF4-FFF2-40B4-BE49-F238E27FC236}">
                  <a16:creationId xmlns:a16="http://schemas.microsoft.com/office/drawing/2014/main" id="{F61CF9DC-894F-4739-934D-187D22BE3A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7182" y="4776261"/>
              <a:ext cx="322596" cy="331340"/>
            </a:xfrm>
            <a:prstGeom prst="rect">
              <a:avLst/>
            </a:prstGeom>
            <a:noFill/>
            <a:extLst>
              <a:ext uri="{909E8E84-426E-40DD-AFC4-6F175D3DCCD1}">
                <a14:hiddenFill xmlns:a14="http://schemas.microsoft.com/office/drawing/2010/main">
                  <a:solidFill>
                    <a:srgbClr val="FFFFFF"/>
                  </a:solidFill>
                </a14:hiddenFill>
              </a:ext>
            </a:extLst>
          </p:spPr>
        </p:pic>
        <p:pic>
          <p:nvPicPr>
            <p:cNvPr id="13352" name="Picture 40" descr="Carrot, Vegetable, Orange, Plant, Green, Root, Leaves">
              <a:extLst>
                <a:ext uri="{FF2B5EF4-FFF2-40B4-BE49-F238E27FC236}">
                  <a16:creationId xmlns:a16="http://schemas.microsoft.com/office/drawing/2014/main" id="{320F0DD6-56D0-4831-B77A-14159AB633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37006">
              <a:off x="10845443" y="4502819"/>
              <a:ext cx="223478" cy="446955"/>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6" name="Picture 4" descr="Strawberry, Jar, Jam, Jelly, Preserves, Label">
            <a:extLst>
              <a:ext uri="{FF2B5EF4-FFF2-40B4-BE49-F238E27FC236}">
                <a16:creationId xmlns:a16="http://schemas.microsoft.com/office/drawing/2014/main" id="{4D6402B3-9064-4294-AD22-8ABF9B5989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12162" y="2829584"/>
            <a:ext cx="555612" cy="716918"/>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32" descr="Pasta, Spaghetti, Italian, Bowl, Dinner, Food, Lunch">
            <a:extLst>
              <a:ext uri="{FF2B5EF4-FFF2-40B4-BE49-F238E27FC236}">
                <a16:creationId xmlns:a16="http://schemas.microsoft.com/office/drawing/2014/main" id="{6E3D03E5-FE40-4FE3-BD3B-AEF7D050EC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4067" y="4984955"/>
            <a:ext cx="1029946" cy="51497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82D69400-1293-4F5C-B174-337DAF490E96}"/>
              </a:ext>
            </a:extLst>
          </p:cNvPr>
          <p:cNvSpPr/>
          <p:nvPr/>
        </p:nvSpPr>
        <p:spPr>
          <a:xfrm>
            <a:off x="250764" y="2584984"/>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99" name="Rectangle 98">
            <a:extLst>
              <a:ext uri="{FF2B5EF4-FFF2-40B4-BE49-F238E27FC236}">
                <a16:creationId xmlns:a16="http://schemas.microsoft.com/office/drawing/2014/main" id="{943E6986-17A5-42B7-9C14-9FCF44A52160}"/>
              </a:ext>
            </a:extLst>
          </p:cNvPr>
          <p:cNvSpPr/>
          <p:nvPr/>
        </p:nvSpPr>
        <p:spPr>
          <a:xfrm>
            <a:off x="2282485" y="2592095"/>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0" name="Rectangle 99">
            <a:extLst>
              <a:ext uri="{FF2B5EF4-FFF2-40B4-BE49-F238E27FC236}">
                <a16:creationId xmlns:a16="http://schemas.microsoft.com/office/drawing/2014/main" id="{77A5FF8E-7E6B-4C86-9C72-C04F8303B7BD}"/>
              </a:ext>
            </a:extLst>
          </p:cNvPr>
          <p:cNvSpPr/>
          <p:nvPr/>
        </p:nvSpPr>
        <p:spPr>
          <a:xfrm>
            <a:off x="5089528" y="2580272"/>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1" name="Rectangle 100">
            <a:extLst>
              <a:ext uri="{FF2B5EF4-FFF2-40B4-BE49-F238E27FC236}">
                <a16:creationId xmlns:a16="http://schemas.microsoft.com/office/drawing/2014/main" id="{5B663029-D03B-43BF-A87F-3FFEC4F91285}"/>
              </a:ext>
            </a:extLst>
          </p:cNvPr>
          <p:cNvSpPr/>
          <p:nvPr/>
        </p:nvSpPr>
        <p:spPr>
          <a:xfrm>
            <a:off x="202638" y="3660002"/>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2" name="Rectangle 101">
            <a:extLst>
              <a:ext uri="{FF2B5EF4-FFF2-40B4-BE49-F238E27FC236}">
                <a16:creationId xmlns:a16="http://schemas.microsoft.com/office/drawing/2014/main" id="{753FC09F-F412-4B48-A08A-BDDD55F2CD2D}"/>
              </a:ext>
            </a:extLst>
          </p:cNvPr>
          <p:cNvSpPr/>
          <p:nvPr/>
        </p:nvSpPr>
        <p:spPr>
          <a:xfrm>
            <a:off x="2308145" y="3649955"/>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3" name="Rectangle 102">
            <a:extLst>
              <a:ext uri="{FF2B5EF4-FFF2-40B4-BE49-F238E27FC236}">
                <a16:creationId xmlns:a16="http://schemas.microsoft.com/office/drawing/2014/main" id="{0A2E73E6-B9B1-425A-90B3-508650EAEFEA}"/>
              </a:ext>
            </a:extLst>
          </p:cNvPr>
          <p:cNvSpPr/>
          <p:nvPr/>
        </p:nvSpPr>
        <p:spPr>
          <a:xfrm>
            <a:off x="4437507" y="3660002"/>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4" name="Rectangle 103">
            <a:extLst>
              <a:ext uri="{FF2B5EF4-FFF2-40B4-BE49-F238E27FC236}">
                <a16:creationId xmlns:a16="http://schemas.microsoft.com/office/drawing/2014/main" id="{28B417A0-C742-4CAE-83F5-1CCFE926FD94}"/>
              </a:ext>
            </a:extLst>
          </p:cNvPr>
          <p:cNvSpPr/>
          <p:nvPr/>
        </p:nvSpPr>
        <p:spPr>
          <a:xfrm>
            <a:off x="187947" y="4204866"/>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5" name="Rectangle 104">
            <a:extLst>
              <a:ext uri="{FF2B5EF4-FFF2-40B4-BE49-F238E27FC236}">
                <a16:creationId xmlns:a16="http://schemas.microsoft.com/office/drawing/2014/main" id="{6B023A23-13C8-4340-A108-8CD45FD955CA}"/>
              </a:ext>
            </a:extLst>
          </p:cNvPr>
          <p:cNvSpPr/>
          <p:nvPr/>
        </p:nvSpPr>
        <p:spPr>
          <a:xfrm>
            <a:off x="2687637" y="4201450"/>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6" name="Rectangle 105">
            <a:extLst>
              <a:ext uri="{FF2B5EF4-FFF2-40B4-BE49-F238E27FC236}">
                <a16:creationId xmlns:a16="http://schemas.microsoft.com/office/drawing/2014/main" id="{C13C8B77-7D6F-4A0B-A84A-321BB77642C0}"/>
              </a:ext>
            </a:extLst>
          </p:cNvPr>
          <p:cNvSpPr/>
          <p:nvPr/>
        </p:nvSpPr>
        <p:spPr>
          <a:xfrm>
            <a:off x="2950224" y="4753997"/>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7" name="Rectangle 106">
            <a:extLst>
              <a:ext uri="{FF2B5EF4-FFF2-40B4-BE49-F238E27FC236}">
                <a16:creationId xmlns:a16="http://schemas.microsoft.com/office/drawing/2014/main" id="{58E1049F-BA7D-4A2B-969D-E57AB2C268A8}"/>
              </a:ext>
            </a:extLst>
          </p:cNvPr>
          <p:cNvSpPr/>
          <p:nvPr/>
        </p:nvSpPr>
        <p:spPr>
          <a:xfrm>
            <a:off x="4384694" y="4753997"/>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9" name="Rectangle 108">
            <a:extLst>
              <a:ext uri="{FF2B5EF4-FFF2-40B4-BE49-F238E27FC236}">
                <a16:creationId xmlns:a16="http://schemas.microsoft.com/office/drawing/2014/main" id="{71B00427-22FD-4766-9358-4DE6B48D1E69}"/>
              </a:ext>
            </a:extLst>
          </p:cNvPr>
          <p:cNvSpPr/>
          <p:nvPr/>
        </p:nvSpPr>
        <p:spPr>
          <a:xfrm>
            <a:off x="3188538" y="5289296"/>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0" name="Rectangle 109">
            <a:extLst>
              <a:ext uri="{FF2B5EF4-FFF2-40B4-BE49-F238E27FC236}">
                <a16:creationId xmlns:a16="http://schemas.microsoft.com/office/drawing/2014/main" id="{DE356264-ADE1-49D8-90D4-D7DED8C9B324}"/>
              </a:ext>
            </a:extLst>
          </p:cNvPr>
          <p:cNvSpPr/>
          <p:nvPr/>
        </p:nvSpPr>
        <p:spPr>
          <a:xfrm>
            <a:off x="4497034" y="5290723"/>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1" name="Rectangle 110">
            <a:extLst>
              <a:ext uri="{FF2B5EF4-FFF2-40B4-BE49-F238E27FC236}">
                <a16:creationId xmlns:a16="http://schemas.microsoft.com/office/drawing/2014/main" id="{81DE10A3-54A2-4741-8C09-75693D4E650E}"/>
              </a:ext>
            </a:extLst>
          </p:cNvPr>
          <p:cNvSpPr/>
          <p:nvPr/>
        </p:nvSpPr>
        <p:spPr>
          <a:xfrm>
            <a:off x="6238477" y="5290722"/>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2" name="Rectangle 111">
            <a:extLst>
              <a:ext uri="{FF2B5EF4-FFF2-40B4-BE49-F238E27FC236}">
                <a16:creationId xmlns:a16="http://schemas.microsoft.com/office/drawing/2014/main" id="{0F0E1E0E-2528-4A52-B2CC-5AAD44494080}"/>
              </a:ext>
            </a:extLst>
          </p:cNvPr>
          <p:cNvSpPr/>
          <p:nvPr/>
        </p:nvSpPr>
        <p:spPr>
          <a:xfrm>
            <a:off x="5537135" y="5808537"/>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grpSp>
        <p:nvGrpSpPr>
          <p:cNvPr id="13" name="Group 12">
            <a:extLst>
              <a:ext uri="{FF2B5EF4-FFF2-40B4-BE49-F238E27FC236}">
                <a16:creationId xmlns:a16="http://schemas.microsoft.com/office/drawing/2014/main" id="{50CA8671-73D7-445C-9C10-9BA0E0158646}"/>
              </a:ext>
            </a:extLst>
          </p:cNvPr>
          <p:cNvGrpSpPr/>
          <p:nvPr/>
        </p:nvGrpSpPr>
        <p:grpSpPr>
          <a:xfrm>
            <a:off x="11178819" y="3996028"/>
            <a:ext cx="607568" cy="719636"/>
            <a:chOff x="11208069" y="3996028"/>
            <a:chExt cx="607568" cy="719636"/>
          </a:xfrm>
        </p:grpSpPr>
        <p:pic>
          <p:nvPicPr>
            <p:cNvPr id="13324" name="Picture 12" descr="Egg, Oval, Food, Round">
              <a:extLst>
                <a:ext uri="{FF2B5EF4-FFF2-40B4-BE49-F238E27FC236}">
                  <a16:creationId xmlns:a16="http://schemas.microsoft.com/office/drawing/2014/main" id="{B1A5DD34-09E2-4C32-9D29-354F285BFA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08069" y="3996028"/>
              <a:ext cx="375284" cy="536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Egg, Oval, Food, Round">
              <a:extLst>
                <a:ext uri="{FF2B5EF4-FFF2-40B4-BE49-F238E27FC236}">
                  <a16:creationId xmlns:a16="http://schemas.microsoft.com/office/drawing/2014/main" id="{CD2A4EED-DC1E-4003-9EBA-5CA10398ED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0353" y="4179544"/>
              <a:ext cx="375284" cy="5361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96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9" grpId="0" animBg="1"/>
      <p:bldP spid="110" grpId="0" animBg="1"/>
      <p:bldP spid="111" grpId="0" animBg="1"/>
      <p:bldP spid="1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21122" cy="647577"/>
          </a:xfrm>
        </p:spPr>
        <p:txBody>
          <a:bodyPr>
            <a:normAutofit/>
          </a:bodyPr>
          <a:lstStyle/>
          <a:p>
            <a:r>
              <a:rPr lang="en-GB" sz="2800" b="1" dirty="0">
                <a:solidFill>
                  <a:schemeClr val="bg1"/>
                </a:solidFill>
              </a:rPr>
              <a:t>Après* </a:t>
            </a:r>
            <a:r>
              <a:rPr lang="en-GB" sz="2800" b="1" dirty="0" err="1">
                <a:solidFill>
                  <a:schemeClr val="bg1"/>
                </a:solidFill>
              </a:rPr>
              <a:t>l'école</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525246" y="2037011"/>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4472C4">
                    <a:lumMod val="50000"/>
                  </a:srgbClr>
                </a:solidFill>
                <a:effectLst/>
                <a:uLnTx/>
                <a:uFillTx/>
                <a:latin typeface="Century Gothic" panose="020F0302020204030204"/>
              </a:rPr>
              <a:t>ch</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rPr>
              <a:t>im</a:t>
            </a:r>
            <a:r>
              <a:rPr kumimoji="0" lang="en-US" sz="2400" i="0" u="none" strike="noStrike" kern="1200" cap="none" spc="0" normalizeH="0" baseline="0" noProof="0">
                <a:ln>
                  <a:noFill/>
                </a:ln>
                <a:solidFill>
                  <a:srgbClr val="4472C4">
                    <a:lumMod val="50000"/>
                  </a:srgbClr>
                </a:solidFill>
                <a:effectLst/>
                <a:uLnTx/>
                <a:uFillTx/>
                <a:latin typeface="Century Gothic" panose="020F0302020204030204"/>
              </a:rPr>
              <a:t>panzé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[chimpanzee]</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28084BE4-A4AF-364C-B8E5-ED6D583A6685}"/>
              </a:ext>
            </a:extLst>
          </p:cNvPr>
          <p:cNvSpPr txBox="1"/>
          <p:nvPr/>
        </p:nvSpPr>
        <p:spPr>
          <a:xfrm>
            <a:off x="5251845" y="221956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proie [lamprey]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8084BE4-A4AF-364C-B8E5-ED6D583A6685}"/>
              </a:ext>
            </a:extLst>
          </p:cNvPr>
          <p:cNvSpPr txBox="1"/>
          <p:nvPr/>
        </p:nvSpPr>
        <p:spPr>
          <a:xfrm>
            <a:off x="3774003" y="3973156"/>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ippocampe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[sea horse]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28084BE4-A4AF-364C-B8E5-ED6D583A6685}"/>
              </a:ext>
            </a:extLst>
          </p:cNvPr>
          <p:cNvSpPr txBox="1"/>
          <p:nvPr/>
        </p:nvSpPr>
        <p:spPr>
          <a:xfrm>
            <a:off x="10171943" y="4531515"/>
            <a:ext cx="16537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[panther]</a:t>
            </a:r>
          </a:p>
        </p:txBody>
      </p:sp>
      <p:sp>
        <p:nvSpPr>
          <p:cNvPr id="19" name="TextBox 18">
            <a:extLst>
              <a:ext uri="{FF2B5EF4-FFF2-40B4-BE49-F238E27FC236}">
                <a16:creationId xmlns:a16="http://schemas.microsoft.com/office/drawing/2014/main" id="{28084BE4-A4AF-364C-B8E5-ED6D583A6685}"/>
              </a:ext>
            </a:extLst>
          </p:cNvPr>
          <p:cNvSpPr txBox="1"/>
          <p:nvPr/>
        </p:nvSpPr>
        <p:spPr>
          <a:xfrm>
            <a:off x="10244736" y="2191192"/>
            <a:ext cx="1731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[giraffe]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084BE4-A4AF-364C-B8E5-ED6D583A6685}"/>
              </a:ext>
            </a:extLst>
          </p:cNvPr>
          <p:cNvSpPr txBox="1"/>
          <p:nvPr/>
        </p:nvSpPr>
        <p:spPr>
          <a:xfrm>
            <a:off x="7705410" y="3443595"/>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[spider]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8084BE4-A4AF-364C-B8E5-ED6D583A6685}"/>
              </a:ext>
            </a:extLst>
          </p:cNvPr>
          <p:cNvSpPr txBox="1"/>
          <p:nvPr/>
        </p:nvSpPr>
        <p:spPr>
          <a:xfrm>
            <a:off x="8376476" y="2112894"/>
            <a:ext cx="14214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[deer]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28084BE4-A4AF-364C-B8E5-ED6D583A6685}"/>
              </a:ext>
            </a:extLst>
          </p:cNvPr>
          <p:cNvSpPr txBox="1"/>
          <p:nvPr/>
        </p:nvSpPr>
        <p:spPr>
          <a:xfrm>
            <a:off x="3214167" y="5268862"/>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084BE4-A4AF-364C-B8E5-ED6D583A6685}"/>
              </a:ext>
            </a:extLst>
          </p:cNvPr>
          <p:cNvSpPr txBox="1"/>
          <p:nvPr/>
        </p:nvSpPr>
        <p:spPr>
          <a:xfrm>
            <a:off x="9593481" y="3485213"/>
            <a:ext cx="1421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[quail]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8084BE4-A4AF-364C-B8E5-ED6D583A6685}"/>
              </a:ext>
            </a:extLst>
          </p:cNvPr>
          <p:cNvSpPr txBox="1"/>
          <p:nvPr/>
        </p:nvSpPr>
        <p:spPr>
          <a:xfrm>
            <a:off x="1097066" y="5362512"/>
            <a:ext cx="14128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[hawk]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8084BE4-A4AF-364C-B8E5-ED6D583A6685}"/>
              </a:ext>
            </a:extLst>
          </p:cNvPr>
          <p:cNvSpPr txBox="1"/>
          <p:nvPr/>
        </p:nvSpPr>
        <p:spPr>
          <a:xfrm>
            <a:off x="9306752" y="539409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rtue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[tortoise]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8084BE4-A4AF-364C-B8E5-ED6D583A6685}"/>
              </a:ext>
            </a:extLst>
          </p:cNvPr>
          <p:cNvSpPr txBox="1"/>
          <p:nvPr/>
        </p:nvSpPr>
        <p:spPr>
          <a:xfrm>
            <a:off x="799489" y="3305913"/>
            <a:ext cx="1913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[parrot]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8084BE4-A4AF-364C-B8E5-ED6D583A6685}"/>
              </a:ext>
            </a:extLst>
          </p:cNvPr>
          <p:cNvSpPr txBox="1"/>
          <p:nvPr/>
        </p:nvSpPr>
        <p:spPr>
          <a:xfrm>
            <a:off x="6281009" y="537144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[dove]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8084BE4-A4AF-364C-B8E5-ED6D583A6685}"/>
              </a:ext>
            </a:extLst>
          </p:cNvPr>
          <p:cNvSpPr txBox="1"/>
          <p:nvPr/>
        </p:nvSpPr>
        <p:spPr>
          <a:xfrm>
            <a:off x="3344731" y="2905217"/>
            <a:ext cx="1290537" cy="830997"/>
          </a:xfrm>
          <a:prstGeom prst="rect">
            <a:avLst/>
          </a:prstGeom>
          <a:noFill/>
        </p:spPr>
        <p:txBody>
          <a:bodyPr wrap="square" rtlCol="0">
            <a:spAutoFit/>
          </a:bodyPr>
          <a:lstStyle/>
          <a:p>
            <a:pPr lvl="0">
              <a:defRPr/>
            </a:pPr>
            <a:r>
              <a:rPr lang="en-US" sz="2400">
                <a:solidFill>
                  <a:srgbClr val="4472C4">
                    <a:lumMod val="50000"/>
                  </a:srgbClr>
                </a:solidFill>
              </a:rPr>
              <a:t>b</a:t>
            </a:r>
            <a:r>
              <a:rPr lang="en-US" sz="2400" b="1">
                <a:solidFill>
                  <a:srgbClr val="4472C4">
                    <a:lumMod val="50000"/>
                  </a:srgbClr>
                </a:solidFill>
              </a:rPr>
              <a:t>œu</a:t>
            </a:r>
            <a:r>
              <a:rPr lang="en-US" sz="2400">
                <a:solidFill>
                  <a:srgbClr val="4472C4">
                    <a:lumMod val="50000"/>
                  </a:srgbClr>
                </a:solidFill>
              </a:rPr>
              <a:t>f</a:t>
            </a:r>
          </a:p>
          <a:p>
            <a:pPr lvl="0">
              <a:defRPr/>
            </a:pPr>
            <a:r>
              <a:rPr lang="en-US" sz="2400">
                <a:solidFill>
                  <a:srgbClr val="4472C4">
                    <a:lumMod val="50000"/>
                  </a:srgbClr>
                </a:solidFill>
                <a:latin typeface="Century Gothic" panose="020F0302020204030204"/>
              </a:rPr>
              <a:t>[ox]</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28084BE4-A4AF-364C-B8E5-ED6D583A6685}"/>
              </a:ext>
            </a:extLst>
          </p:cNvPr>
          <p:cNvSpPr txBox="1"/>
          <p:nvPr/>
        </p:nvSpPr>
        <p:spPr>
          <a:xfrm>
            <a:off x="253618" y="1315593"/>
            <a:ext cx="11390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et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mère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400" dirty="0" err="1">
                <a:solidFill>
                  <a:srgbClr val="4472C4">
                    <a:lumMod val="50000"/>
                  </a:srgbClr>
                </a:solidFill>
                <a:latin typeface="Century Gothic" panose="020F0302020204030204"/>
              </a:rPr>
              <a:t>vont</a:t>
            </a:r>
            <a:r>
              <a:rPr lang="en-US" sz="2400" dirty="0">
                <a:solidFill>
                  <a:srgbClr val="4472C4">
                    <a:lumMod val="50000"/>
                  </a:srgbClr>
                </a:solidFill>
                <a:latin typeface="Century Gothic" panose="020F0302020204030204"/>
              </a:rPr>
              <a:t> au zoo ! Le zoo a un aquarium. Il y a </a:t>
            </a:r>
            <a:r>
              <a:rPr lang="en-US" sz="2400" dirty="0" err="1">
                <a:solidFill>
                  <a:srgbClr val="4472C4">
                    <a:lumMod val="50000"/>
                  </a:srgbClr>
                </a:solidFill>
                <a:latin typeface="Century Gothic" panose="020F0302020204030204"/>
              </a:rPr>
              <a:t>quels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animaux</a:t>
            </a:r>
            <a:r>
              <a:rPr lang="en-US" sz="2400" dirty="0">
                <a:solidFill>
                  <a:srgbClr val="4472C4">
                    <a:lumMod val="50000"/>
                  </a:srgbClr>
                </a:solidFill>
                <a:latin typeface="Century Gothic" panose="020F0302020204030204"/>
              </a:rPr>
              <a:t>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338" name="Picture 2" descr="Monkey, Animal, Cartoon Character, Comic, Figure">
            <a:hlinkClick r:id="" action="ppaction://noaction">
              <a:snd r:embed="rId3" name="chimpanze.wav"/>
            </a:hlinkClick>
            <a:extLst>
              <a:ext uri="{FF2B5EF4-FFF2-40B4-BE49-F238E27FC236}">
                <a16:creationId xmlns:a16="http://schemas.microsoft.com/office/drawing/2014/main" id="{056F04A8-1002-4F10-BC40-332AD8EB9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1669" y="2015309"/>
            <a:ext cx="940941" cy="77514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uffalo, Musk, Ox, Horns, Fur, Mammal, Animal, Bull">
            <a:hlinkClick r:id="" action="ppaction://noaction">
              <a:snd r:embed="rId5" name="boeuf.wav"/>
            </a:hlinkClick>
            <a:extLst>
              <a:ext uri="{FF2B5EF4-FFF2-40B4-BE49-F238E27FC236}">
                <a16:creationId xmlns:a16="http://schemas.microsoft.com/office/drawing/2014/main" id="{AD6A5C71-BFF5-4106-A7DB-3AB206E9E3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5885" y="2949762"/>
            <a:ext cx="1174900" cy="83099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el, Fish, Aquaculture, Seafood">
            <a:hlinkClick r:id="" action="ppaction://noaction">
              <a:snd r:embed="rId7" name="lamproie.wav"/>
            </a:hlinkClick>
            <a:extLst>
              <a:ext uri="{FF2B5EF4-FFF2-40B4-BE49-F238E27FC236}">
                <a16:creationId xmlns:a16="http://schemas.microsoft.com/office/drawing/2014/main" id="{43CE8A54-D1FD-494C-8128-F2228BD295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3809" y="1799444"/>
            <a:ext cx="1385523" cy="69276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Deer, Application, Bambi, Wild Animals, Forest">
            <a:hlinkClick r:id="" action="ppaction://noaction">
              <a:snd r:embed="rId9" name="daim.wav"/>
            </a:hlinkClick>
            <a:extLst>
              <a:ext uri="{FF2B5EF4-FFF2-40B4-BE49-F238E27FC236}">
                <a16:creationId xmlns:a16="http://schemas.microsoft.com/office/drawing/2014/main" id="{A8CF4640-764E-45A9-AFA2-C80CFA6CF3E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898"/>
          <a:stretch/>
        </p:blipFill>
        <p:spPr bwMode="auto">
          <a:xfrm>
            <a:off x="7594144" y="1885228"/>
            <a:ext cx="782332" cy="104154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Giraffe, Tall, Long Neck, Long-Legged, Animal, Mammal">
            <a:hlinkClick r:id="" action="ppaction://noaction">
              <a:snd r:embed="rId11" name="girafe.wav"/>
            </a:hlinkClick>
            <a:extLst>
              <a:ext uri="{FF2B5EF4-FFF2-40B4-BE49-F238E27FC236}">
                <a16:creationId xmlns:a16="http://schemas.microsoft.com/office/drawing/2014/main" id="{FE730A3B-91E5-4EF2-B1D0-C4BC07E6886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9742025" y="1751472"/>
            <a:ext cx="618899" cy="1686216"/>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Bird, Branch, Wings, Feathers, Species, Quail">
            <a:hlinkClick r:id="" action="ppaction://noaction">
              <a:snd r:embed="rId13" name="caille.wav"/>
            </a:hlinkClick>
            <a:extLst>
              <a:ext uri="{FF2B5EF4-FFF2-40B4-BE49-F238E27FC236}">
                <a16:creationId xmlns:a16="http://schemas.microsoft.com/office/drawing/2014/main" id="{3894A54F-E50F-40D1-B159-C7257CDC3A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83439" y="3327952"/>
            <a:ext cx="1023081" cy="92773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Panther, Animals, Feline, Wild, Animal World">
            <a:hlinkClick r:id="" action="ppaction://noaction">
              <a:snd r:embed="rId15" name="panthere.wav"/>
            </a:hlinkClick>
            <a:extLst>
              <a:ext uri="{FF2B5EF4-FFF2-40B4-BE49-F238E27FC236}">
                <a16:creationId xmlns:a16="http://schemas.microsoft.com/office/drawing/2014/main" id="{5313B2D7-2D6A-4495-83FE-D61815AFC77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05037" y="4370615"/>
            <a:ext cx="1002237" cy="973833"/>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urtle, Brown, Green, Shell, Animal, Reptile, Slow">
            <a:hlinkClick r:id="" action="ppaction://noaction">
              <a:snd r:embed="rId17" name="tortue.wav"/>
            </a:hlinkClick>
            <a:extLst>
              <a:ext uri="{FF2B5EF4-FFF2-40B4-BE49-F238E27FC236}">
                <a16:creationId xmlns:a16="http://schemas.microsoft.com/office/drawing/2014/main" id="{94538206-EA16-4C7C-97F0-7F3DAFA820B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649728" y="5466540"/>
            <a:ext cx="1326362" cy="733173"/>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Parrot, Ara, Bird">
            <a:hlinkClick r:id="" action="ppaction://noaction">
              <a:snd r:embed="rId19" name="perroquet.wav"/>
            </a:hlinkClick>
            <a:extLst>
              <a:ext uri="{FF2B5EF4-FFF2-40B4-BE49-F238E27FC236}">
                <a16:creationId xmlns:a16="http://schemas.microsoft.com/office/drawing/2014/main" id="{02DB11DC-45CD-493F-A492-D2638428998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937" y="2937059"/>
            <a:ext cx="1568200" cy="998094"/>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Bird, Eagle, Falcon, Feather, Nature, Symbol, Wildlife">
            <a:hlinkClick r:id="" action="ppaction://noaction">
              <a:snd r:embed="rId21" name="buse.wav"/>
            </a:hlinkClick>
            <a:extLst>
              <a:ext uri="{FF2B5EF4-FFF2-40B4-BE49-F238E27FC236}">
                <a16:creationId xmlns:a16="http://schemas.microsoft.com/office/drawing/2014/main" id="{FA566EA4-D4B5-482C-84E7-9875C6D96E1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H="1">
            <a:off x="194723" y="4947013"/>
            <a:ext cx="917347" cy="1334890"/>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Sea Eel, Moray, Moray Eel, Aquatic, Marine, Nature">
            <a:hlinkClick r:id="" action="ppaction://noaction">
              <a:snd r:embed="rId23" name="anguille.wav"/>
            </a:hlinkClick>
            <a:extLst>
              <a:ext uri="{FF2B5EF4-FFF2-40B4-BE49-F238E27FC236}">
                <a16:creationId xmlns:a16="http://schemas.microsoft.com/office/drawing/2014/main" id="{EA54BE12-8266-45CC-844E-49C41E4AE2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357841" y="4947013"/>
            <a:ext cx="1135866" cy="1468265"/>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descr="Seahorse, Animal, Meeresbewohner, Animal World, Ocean">
            <a:hlinkClick r:id="" action="ppaction://noaction">
              <a:snd r:embed="rId25" name="hippocampe.wav"/>
            </a:hlinkClick>
            <a:extLst>
              <a:ext uri="{FF2B5EF4-FFF2-40B4-BE49-F238E27FC236}">
                <a16:creationId xmlns:a16="http://schemas.microsoft.com/office/drawing/2014/main" id="{6E1BDF38-CEA8-4952-B8C1-3D963A295D4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493205" y="3439717"/>
            <a:ext cx="1788077" cy="1788077"/>
          </a:xfrm>
          <a:prstGeom prst="rect">
            <a:avLst/>
          </a:prstGeom>
          <a:noFill/>
          <a:extLst>
            <a:ext uri="{909E8E84-426E-40DD-AFC4-6F175D3DCCD1}">
              <a14:hiddenFill xmlns:a14="http://schemas.microsoft.com/office/drawing/2010/main">
                <a:solidFill>
                  <a:srgbClr val="FFFFFF"/>
                </a:solidFill>
              </a14:hiddenFill>
            </a:ext>
          </a:extLst>
        </p:spPr>
      </p:pic>
      <p:pic>
        <p:nvPicPr>
          <p:cNvPr id="14364" name="Picture 28" descr="Dove, Peace, Flying, Olive Branch, Symbol, Wings, Bird">
            <a:hlinkClick r:id="" action="ppaction://noaction">
              <a:snd r:embed="rId27" name="colombe.wav"/>
            </a:hlinkClick>
            <a:extLst>
              <a:ext uri="{FF2B5EF4-FFF2-40B4-BE49-F238E27FC236}">
                <a16:creationId xmlns:a16="http://schemas.microsoft.com/office/drawing/2014/main" id="{7B17836C-4233-48E7-8A13-34EF482D490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753845" y="5038462"/>
            <a:ext cx="1047930" cy="1285365"/>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descr="Arachnid, Spider, Spooky, Scary, Insect, Animal, Black">
            <a:hlinkClick r:id="" action="ppaction://noaction">
              <a:snd r:embed="rId29" name="arraignee.wav"/>
            </a:hlinkClick>
            <a:extLst>
              <a:ext uri="{FF2B5EF4-FFF2-40B4-BE49-F238E27FC236}">
                <a16:creationId xmlns:a16="http://schemas.microsoft.com/office/drawing/2014/main" id="{C148083B-F378-4853-BA91-BF4B1CB9437B}"/>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106342" y="3491638"/>
            <a:ext cx="699564" cy="726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1AB632-DAD8-40F5-9328-45BBFA79C6C0}"/>
              </a:ext>
            </a:extLst>
          </p:cNvPr>
          <p:cNvSpPr txBox="1"/>
          <p:nvPr/>
        </p:nvSpPr>
        <p:spPr>
          <a:xfrm>
            <a:off x="1342655" y="6333735"/>
            <a:ext cx="2178467" cy="461665"/>
          </a:xfrm>
          <a:prstGeom prst="rect">
            <a:avLst/>
          </a:prstGeom>
          <a:noFill/>
        </p:spPr>
        <p:txBody>
          <a:bodyPr wrap="square" rtlCol="0">
            <a:spAutoFit/>
          </a:bodyPr>
          <a:lstStyle/>
          <a:p>
            <a:r>
              <a:rPr lang="en-GB" sz="2400" b="1" dirty="0">
                <a:solidFill>
                  <a:schemeClr val="bg1"/>
                </a:solidFill>
              </a:rPr>
              <a:t>*après - after</a:t>
            </a:r>
            <a:endParaRPr lang="en-GB" sz="2400" dirty="0"/>
          </a:p>
        </p:txBody>
      </p:sp>
      <p:pic>
        <p:nvPicPr>
          <p:cNvPr id="5" name="Picture 4">
            <a:extLst>
              <a:ext uri="{FF2B5EF4-FFF2-40B4-BE49-F238E27FC236}">
                <a16:creationId xmlns:a16="http://schemas.microsoft.com/office/drawing/2014/main" id="{DD0D9729-B869-4165-9377-2D397E8EB5BD}"/>
              </a:ext>
            </a:extLst>
          </p:cNvPr>
          <p:cNvPicPr>
            <a:picLocks noChangeAspect="1"/>
          </p:cNvPicPr>
          <p:nvPr/>
        </p:nvPicPr>
        <p:blipFill>
          <a:blip r:embed="rId31"/>
          <a:stretch>
            <a:fillRect/>
          </a:stretch>
        </p:blipFill>
        <p:spPr>
          <a:xfrm>
            <a:off x="3157771" y="-149514"/>
            <a:ext cx="2156228" cy="1387554"/>
          </a:xfrm>
          <a:prstGeom prst="rect">
            <a:avLst/>
          </a:prstGeom>
        </p:spPr>
      </p:pic>
    </p:spTree>
    <p:extLst>
      <p:ext uri="{BB962C8B-B14F-4D97-AF65-F5344CB8AC3E}">
        <p14:creationId xmlns:p14="http://schemas.microsoft.com/office/powerpoint/2010/main" val="159868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4D40-701D-4B1A-83AA-4A45E9DE0891}"/>
              </a:ext>
            </a:extLst>
          </p:cNvPr>
          <p:cNvSpPr>
            <a:spLocks noGrp="1"/>
          </p:cNvSpPr>
          <p:nvPr>
            <p:ph type="title"/>
          </p:nvPr>
        </p:nvSpPr>
        <p:spPr>
          <a:xfrm>
            <a:off x="0" y="213557"/>
            <a:ext cx="1808162" cy="647577"/>
          </a:xfrm>
        </p:spPr>
        <p:txBody>
          <a:bodyPr>
            <a:normAutofit/>
          </a:bodyPr>
          <a:lstStyle/>
          <a:p>
            <a:r>
              <a:rPr lang="fr-FR" dirty="0"/>
              <a:t>Au zoo</a:t>
            </a:r>
          </a:p>
        </p:txBody>
      </p:sp>
      <p:pic>
        <p:nvPicPr>
          <p:cNvPr id="23" name="Content Placeholder 22" descr="A picture containing shirt&#10;&#10;Description automatically generated">
            <a:extLst>
              <a:ext uri="{FF2B5EF4-FFF2-40B4-BE49-F238E27FC236}">
                <a16:creationId xmlns:a16="http://schemas.microsoft.com/office/drawing/2014/main" id="{D610AE23-7320-42A7-B7C7-D73BA083ADE9}"/>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0383838" y="509588"/>
            <a:ext cx="1808162" cy="1809750"/>
          </a:xfrm>
        </p:spPr>
      </p:pic>
      <p:sp>
        <p:nvSpPr>
          <p:cNvPr id="7" name="Rectangle 6">
            <a:hlinkClick r:id="" action="ppaction://noaction">
              <a:snd r:embed="rId4" name="1.wav"/>
            </a:hlinkClick>
            <a:extLst>
              <a:ext uri="{FF2B5EF4-FFF2-40B4-BE49-F238E27FC236}">
                <a16:creationId xmlns:a16="http://schemas.microsoft.com/office/drawing/2014/main" id="{0D4CAEE5-1181-4AE2-A2A5-F6553018E391}"/>
              </a:ext>
            </a:extLst>
          </p:cNvPr>
          <p:cNvSpPr/>
          <p:nvPr/>
        </p:nvSpPr>
        <p:spPr>
          <a:xfrm>
            <a:off x="342777" y="2869162"/>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endParaRPr lang="fr-FR" b="1" dirty="0"/>
          </a:p>
        </p:txBody>
      </p:sp>
      <p:sp>
        <p:nvSpPr>
          <p:cNvPr id="9" name="Rectangle 8">
            <a:hlinkClick r:id="" action="ppaction://noaction">
              <a:snd r:embed="rId5" name="2.wav"/>
            </a:hlinkClick>
            <a:extLst>
              <a:ext uri="{FF2B5EF4-FFF2-40B4-BE49-F238E27FC236}">
                <a16:creationId xmlns:a16="http://schemas.microsoft.com/office/drawing/2014/main" id="{77F09CB2-4E17-41AF-8048-CF16702683F3}"/>
              </a:ext>
            </a:extLst>
          </p:cNvPr>
          <p:cNvSpPr/>
          <p:nvPr/>
        </p:nvSpPr>
        <p:spPr>
          <a:xfrm>
            <a:off x="342777" y="3757680"/>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endParaRPr lang="fr-FR" b="1" dirty="0"/>
          </a:p>
        </p:txBody>
      </p:sp>
      <p:sp>
        <p:nvSpPr>
          <p:cNvPr id="11" name="Rectangle 10">
            <a:hlinkClick r:id="" action="ppaction://noaction">
              <a:snd r:embed="rId6" name="3.wav"/>
            </a:hlinkClick>
            <a:extLst>
              <a:ext uri="{FF2B5EF4-FFF2-40B4-BE49-F238E27FC236}">
                <a16:creationId xmlns:a16="http://schemas.microsoft.com/office/drawing/2014/main" id="{792A5569-22DC-44A8-89BF-99DF1148887E}"/>
              </a:ext>
            </a:extLst>
          </p:cNvPr>
          <p:cNvSpPr/>
          <p:nvPr/>
        </p:nvSpPr>
        <p:spPr>
          <a:xfrm>
            <a:off x="342777" y="4646198"/>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endParaRPr lang="fr-FR" b="1" dirty="0"/>
          </a:p>
        </p:txBody>
      </p:sp>
      <p:sp>
        <p:nvSpPr>
          <p:cNvPr id="13" name="Rectangle 12">
            <a:hlinkClick r:id="" action="ppaction://noaction">
              <a:snd r:embed="rId7" name="4.wav"/>
            </a:hlinkClick>
            <a:extLst>
              <a:ext uri="{FF2B5EF4-FFF2-40B4-BE49-F238E27FC236}">
                <a16:creationId xmlns:a16="http://schemas.microsoft.com/office/drawing/2014/main" id="{AC07005F-A899-4429-BA32-820E7973E999}"/>
              </a:ext>
            </a:extLst>
          </p:cNvPr>
          <p:cNvSpPr/>
          <p:nvPr/>
        </p:nvSpPr>
        <p:spPr>
          <a:xfrm>
            <a:off x="342777" y="5534716"/>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endParaRPr lang="fr-FR" b="1" dirty="0"/>
          </a:p>
        </p:txBody>
      </p:sp>
      <p:sp>
        <p:nvSpPr>
          <p:cNvPr id="15" name="Rectangle 14">
            <a:hlinkClick r:id="" action="ppaction://noaction">
              <a:snd r:embed="rId8" name="7.wav"/>
            </a:hlinkClick>
            <a:extLst>
              <a:ext uri="{FF2B5EF4-FFF2-40B4-BE49-F238E27FC236}">
                <a16:creationId xmlns:a16="http://schemas.microsoft.com/office/drawing/2014/main" id="{78D9A02B-4765-40BB-B9AE-23025C9CEEE8}"/>
              </a:ext>
            </a:extLst>
          </p:cNvPr>
          <p:cNvSpPr/>
          <p:nvPr/>
        </p:nvSpPr>
        <p:spPr>
          <a:xfrm>
            <a:off x="6027515" y="4645233"/>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endParaRPr lang="fr-FR" b="1" dirty="0"/>
          </a:p>
        </p:txBody>
      </p:sp>
      <p:sp>
        <p:nvSpPr>
          <p:cNvPr id="17" name="Rectangle 16">
            <a:hlinkClick r:id="" action="ppaction://noaction">
              <a:snd r:embed="rId9" name="6.wav"/>
            </a:hlinkClick>
            <a:extLst>
              <a:ext uri="{FF2B5EF4-FFF2-40B4-BE49-F238E27FC236}">
                <a16:creationId xmlns:a16="http://schemas.microsoft.com/office/drawing/2014/main" id="{716DD4D5-125C-4A8F-AD3B-A8E0D6814EFA}"/>
              </a:ext>
            </a:extLst>
          </p:cNvPr>
          <p:cNvSpPr/>
          <p:nvPr/>
        </p:nvSpPr>
        <p:spPr>
          <a:xfrm>
            <a:off x="6027515" y="3756166"/>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endParaRPr lang="fr-FR" b="1" dirty="0"/>
          </a:p>
        </p:txBody>
      </p:sp>
      <p:sp>
        <p:nvSpPr>
          <p:cNvPr id="19" name="Rectangle 18">
            <a:hlinkClick r:id="" action="ppaction://noaction">
              <a:snd r:embed="rId10" name="5 new.wav"/>
            </a:hlinkClick>
            <a:extLst>
              <a:ext uri="{FF2B5EF4-FFF2-40B4-BE49-F238E27FC236}">
                <a16:creationId xmlns:a16="http://schemas.microsoft.com/office/drawing/2014/main" id="{BD424584-5035-49B5-B3C8-8D6BCE47209B}"/>
              </a:ext>
            </a:extLst>
          </p:cNvPr>
          <p:cNvSpPr/>
          <p:nvPr/>
        </p:nvSpPr>
        <p:spPr>
          <a:xfrm>
            <a:off x="6027515" y="2867099"/>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endParaRPr lang="fr-FR" b="1" dirty="0"/>
          </a:p>
        </p:txBody>
      </p:sp>
      <p:sp>
        <p:nvSpPr>
          <p:cNvPr id="21" name="Rectangle 20">
            <a:hlinkClick r:id="" action="ppaction://noaction">
              <a:snd r:embed="rId11" name="8.wav"/>
            </a:hlinkClick>
            <a:extLst>
              <a:ext uri="{FF2B5EF4-FFF2-40B4-BE49-F238E27FC236}">
                <a16:creationId xmlns:a16="http://schemas.microsoft.com/office/drawing/2014/main" id="{7742082A-77F0-421B-B3B1-B52711469A9C}"/>
              </a:ext>
            </a:extLst>
          </p:cNvPr>
          <p:cNvSpPr/>
          <p:nvPr/>
        </p:nvSpPr>
        <p:spPr>
          <a:xfrm>
            <a:off x="6027515" y="5534299"/>
            <a:ext cx="468000" cy="46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endParaRPr lang="fr-FR" b="1" dirty="0"/>
          </a:p>
        </p:txBody>
      </p:sp>
      <p:pic>
        <p:nvPicPr>
          <p:cNvPr id="25" name="Picture 24" descr="A close up of a logo&#10;&#10;Description automatically generated">
            <a:extLst>
              <a:ext uri="{FF2B5EF4-FFF2-40B4-BE49-F238E27FC236}">
                <a16:creationId xmlns:a16="http://schemas.microsoft.com/office/drawing/2014/main" id="{76684D88-3F29-457B-9D72-36BF23F56F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8054" y="649469"/>
            <a:ext cx="1663127" cy="1663127"/>
          </a:xfrm>
          <a:prstGeom prst="rect">
            <a:avLst/>
          </a:prstGeom>
        </p:spPr>
      </p:pic>
      <p:sp>
        <p:nvSpPr>
          <p:cNvPr id="27" name="Rounded Rectangle 46">
            <a:extLst>
              <a:ext uri="{FF2B5EF4-FFF2-40B4-BE49-F238E27FC236}">
                <a16:creationId xmlns:a16="http://schemas.microsoft.com/office/drawing/2014/main" id="{4E88FE8B-CBB0-4DD8-B7C7-2B9F674C561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AF62B9E-C86A-4B17-9101-60B992A8DE0D}"/>
              </a:ext>
            </a:extLst>
          </p:cNvPr>
          <p:cNvSpPr txBox="1"/>
          <p:nvPr/>
        </p:nvSpPr>
        <p:spPr>
          <a:xfrm>
            <a:off x="945346" y="4554967"/>
            <a:ext cx="4947600" cy="830997"/>
          </a:xfrm>
          <a:prstGeom prst="rect">
            <a:avLst/>
          </a:prstGeom>
          <a:noFill/>
        </p:spPr>
        <p:txBody>
          <a:bodyPr wrap="square" rtlCol="0">
            <a:spAutoFit/>
          </a:bodyPr>
          <a:lstStyle/>
          <a:p>
            <a:pPr algn="l"/>
            <a:r>
              <a:rPr lang="fr-FR" sz="2400" dirty="0">
                <a:solidFill>
                  <a:srgbClr val="002060"/>
                </a:solidFill>
              </a:rPr>
              <a:t>Nou</a:t>
            </a:r>
            <a:r>
              <a:rPr lang="fr-FR" sz="2400" b="1" dirty="0">
                <a:solidFill>
                  <a:srgbClr val="002060"/>
                </a:solidFill>
              </a:rPr>
              <a:t>s</a:t>
            </a:r>
            <a:r>
              <a:rPr lang="fr-FR" sz="2400" dirty="0">
                <a:solidFill>
                  <a:srgbClr val="002060"/>
                </a:solidFill>
              </a:rPr>
              <a:t> </a:t>
            </a:r>
            <a:r>
              <a:rPr lang="fr-FR" sz="2400" b="1" dirty="0">
                <a:solidFill>
                  <a:srgbClr val="002060"/>
                </a:solidFill>
              </a:rPr>
              <a:t>a</a:t>
            </a:r>
            <a:r>
              <a:rPr lang="fr-FR" sz="2400" dirty="0">
                <a:solidFill>
                  <a:srgbClr val="002060"/>
                </a:solidFill>
              </a:rPr>
              <a:t>imons de</a:t>
            </a:r>
            <a:r>
              <a:rPr lang="fr-FR" sz="2400" b="1" dirty="0">
                <a:solidFill>
                  <a:srgbClr val="002060"/>
                </a:solidFill>
              </a:rPr>
              <a:t>s</a:t>
            </a:r>
            <a:r>
              <a:rPr lang="fr-FR" sz="2400" dirty="0">
                <a:solidFill>
                  <a:srgbClr val="002060"/>
                </a:solidFill>
              </a:rPr>
              <a:t> </a:t>
            </a:r>
            <a:r>
              <a:rPr lang="fr-FR" sz="2400" b="1" dirty="0">
                <a:solidFill>
                  <a:srgbClr val="002060"/>
                </a:solidFill>
              </a:rPr>
              <a:t>a</a:t>
            </a:r>
            <a:r>
              <a:rPr lang="fr-FR" sz="2400" dirty="0">
                <a:solidFill>
                  <a:srgbClr val="002060"/>
                </a:solidFill>
              </a:rPr>
              <a:t>nimaux</a:t>
            </a:r>
            <a:r>
              <a:rPr lang="fr-FR" sz="2400" b="1" dirty="0">
                <a:solidFill>
                  <a:srgbClr val="002060"/>
                </a:solidFill>
              </a:rPr>
              <a:t> </a:t>
            </a:r>
            <a:r>
              <a:rPr lang="fr-FR" sz="2400" dirty="0">
                <a:solidFill>
                  <a:srgbClr val="002060"/>
                </a:solidFill>
              </a:rPr>
              <a:t>sauvages*.</a:t>
            </a:r>
          </a:p>
        </p:txBody>
      </p:sp>
      <p:sp>
        <p:nvSpPr>
          <p:cNvPr id="31" name="TextBox 30">
            <a:extLst>
              <a:ext uri="{FF2B5EF4-FFF2-40B4-BE49-F238E27FC236}">
                <a16:creationId xmlns:a16="http://schemas.microsoft.com/office/drawing/2014/main" id="{19868DD4-343D-4479-BA14-2F68939DD812}"/>
              </a:ext>
            </a:extLst>
          </p:cNvPr>
          <p:cNvSpPr txBox="1"/>
          <p:nvPr/>
        </p:nvSpPr>
        <p:spPr>
          <a:xfrm>
            <a:off x="911307" y="3762501"/>
            <a:ext cx="4947600" cy="461665"/>
          </a:xfrm>
          <a:prstGeom prst="rect">
            <a:avLst/>
          </a:prstGeom>
          <a:noFill/>
        </p:spPr>
        <p:txBody>
          <a:bodyPr wrap="square" rtlCol="0">
            <a:spAutoFit/>
          </a:bodyPr>
          <a:lstStyle/>
          <a:p>
            <a:pPr algn="l"/>
            <a:r>
              <a:rPr lang="fr-FR" sz="2400" dirty="0">
                <a:solidFill>
                  <a:srgbClr val="002060"/>
                </a:solidFill>
              </a:rPr>
              <a:t>Ce n’est pas loi</a:t>
            </a:r>
            <a:r>
              <a:rPr lang="fr-FR" sz="2400" b="1" dirty="0">
                <a:solidFill>
                  <a:srgbClr val="002060"/>
                </a:solidFill>
              </a:rPr>
              <a:t>n</a:t>
            </a:r>
            <a:r>
              <a:rPr lang="fr-FR" sz="2400" dirty="0">
                <a:solidFill>
                  <a:srgbClr val="002060"/>
                </a:solidFill>
              </a:rPr>
              <a:t> </a:t>
            </a:r>
            <a:r>
              <a:rPr lang="fr-FR" sz="2400" b="1" dirty="0">
                <a:solidFill>
                  <a:srgbClr val="002060"/>
                </a:solidFill>
              </a:rPr>
              <a:t>d</a:t>
            </a:r>
            <a:r>
              <a:rPr lang="fr-FR" sz="2400" dirty="0">
                <a:solidFill>
                  <a:srgbClr val="002060"/>
                </a:solidFill>
              </a:rPr>
              <a:t>e ma maison.</a:t>
            </a:r>
          </a:p>
        </p:txBody>
      </p:sp>
      <p:sp>
        <p:nvSpPr>
          <p:cNvPr id="33" name="TextBox 32">
            <a:extLst>
              <a:ext uri="{FF2B5EF4-FFF2-40B4-BE49-F238E27FC236}">
                <a16:creationId xmlns:a16="http://schemas.microsoft.com/office/drawing/2014/main" id="{56F8F112-4578-455F-89A5-37B6D0F56774}"/>
              </a:ext>
            </a:extLst>
          </p:cNvPr>
          <p:cNvSpPr txBox="1"/>
          <p:nvPr/>
        </p:nvSpPr>
        <p:spPr>
          <a:xfrm>
            <a:off x="911307" y="5391826"/>
            <a:ext cx="4947600" cy="830997"/>
          </a:xfrm>
          <a:prstGeom prst="rect">
            <a:avLst/>
          </a:prstGeom>
          <a:noFill/>
        </p:spPr>
        <p:txBody>
          <a:bodyPr wrap="square" rtlCol="0">
            <a:spAutoFit/>
          </a:bodyPr>
          <a:lstStyle/>
          <a:p>
            <a:pPr algn="l"/>
            <a:r>
              <a:rPr lang="fr-FR" sz="2400" dirty="0">
                <a:solidFill>
                  <a:srgbClr val="002060"/>
                </a:solidFill>
              </a:rPr>
              <a:t>Les perroquets fon</a:t>
            </a:r>
            <a:r>
              <a:rPr lang="fr-FR" sz="2400" b="1" dirty="0">
                <a:solidFill>
                  <a:srgbClr val="002060"/>
                </a:solidFill>
              </a:rPr>
              <a:t>t</a:t>
            </a:r>
            <a:r>
              <a:rPr lang="fr-FR" sz="2400" dirty="0">
                <a:solidFill>
                  <a:srgbClr val="002060"/>
                </a:solidFill>
              </a:rPr>
              <a:t> </a:t>
            </a:r>
            <a:r>
              <a:rPr lang="fr-FR" sz="2400" b="1" dirty="0">
                <a:solidFill>
                  <a:srgbClr val="002060"/>
                </a:solidFill>
              </a:rPr>
              <a:t>b</a:t>
            </a:r>
            <a:r>
              <a:rPr lang="fr-FR" sz="2400" dirty="0">
                <a:solidFill>
                  <a:srgbClr val="002060"/>
                </a:solidFill>
              </a:rPr>
              <a:t>eaucoup de bruit.*</a:t>
            </a:r>
          </a:p>
        </p:txBody>
      </p:sp>
      <p:sp>
        <p:nvSpPr>
          <p:cNvPr id="35" name="Rounded Rectangular Callout 3">
            <a:extLst>
              <a:ext uri="{FF2B5EF4-FFF2-40B4-BE49-F238E27FC236}">
                <a16:creationId xmlns:a16="http://schemas.microsoft.com/office/drawing/2014/main" id="{8254ADCB-9E43-45FB-A005-A6F115B77280}"/>
              </a:ext>
            </a:extLst>
          </p:cNvPr>
          <p:cNvSpPr/>
          <p:nvPr/>
        </p:nvSpPr>
        <p:spPr>
          <a:xfrm>
            <a:off x="8836190" y="1004713"/>
            <a:ext cx="3231456" cy="1425520"/>
          </a:xfrm>
          <a:prstGeom prst="wedgeRoundRectCallout">
            <a:avLst>
              <a:gd name="adj1" fmla="val -64095"/>
              <a:gd name="adj2" fmla="val 14340"/>
              <a:gd name="adj3" fmla="val 16667"/>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les a</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nimaux</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sauvages</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 wild animals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bruit = noise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nager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 to swim</a:t>
            </a:r>
          </a:p>
        </p:txBody>
      </p:sp>
      <p:pic>
        <p:nvPicPr>
          <p:cNvPr id="37" name="Picture 18" descr="Parrot, Ara, Bird">
            <a:hlinkClick r:id="" action="ppaction://noaction">
              <a:snd r:embed="rId13" name="perroquet.wav"/>
            </a:hlinkClick>
            <a:extLst>
              <a:ext uri="{FF2B5EF4-FFF2-40B4-BE49-F238E27FC236}">
                <a16:creationId xmlns:a16="http://schemas.microsoft.com/office/drawing/2014/main" id="{C2FA084D-8678-41BB-A391-0EB7F230B9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05899" y="519517"/>
            <a:ext cx="1568200" cy="99809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DA6B2A7-DE8E-430A-9955-13E37449D471}"/>
              </a:ext>
            </a:extLst>
          </p:cNvPr>
          <p:cNvSpPr txBox="1"/>
          <p:nvPr/>
        </p:nvSpPr>
        <p:spPr>
          <a:xfrm>
            <a:off x="911307" y="2850589"/>
            <a:ext cx="4947600" cy="461665"/>
          </a:xfrm>
          <a:prstGeom prst="rect">
            <a:avLst/>
          </a:prstGeom>
          <a:noFill/>
        </p:spPr>
        <p:txBody>
          <a:bodyPr wrap="square" rtlCol="0">
            <a:spAutoFit/>
          </a:bodyPr>
          <a:lstStyle/>
          <a:p>
            <a:pPr algn="l"/>
            <a:r>
              <a:rPr lang="fr-FR" sz="2400" dirty="0">
                <a:solidFill>
                  <a:srgbClr val="002060"/>
                </a:solidFill>
              </a:rPr>
              <a:t>Le zoo es</a:t>
            </a:r>
            <a:r>
              <a:rPr lang="fr-FR" sz="2400" b="1" dirty="0">
                <a:solidFill>
                  <a:srgbClr val="002060"/>
                </a:solidFill>
              </a:rPr>
              <a:t>t</a:t>
            </a:r>
            <a:r>
              <a:rPr lang="fr-FR" sz="2400" dirty="0">
                <a:solidFill>
                  <a:srgbClr val="002060"/>
                </a:solidFill>
              </a:rPr>
              <a:t> </a:t>
            </a:r>
            <a:r>
              <a:rPr lang="fr-FR" sz="2400" b="1" dirty="0">
                <a:solidFill>
                  <a:srgbClr val="002060"/>
                </a:solidFill>
              </a:rPr>
              <a:t>o</a:t>
            </a:r>
            <a:r>
              <a:rPr lang="fr-FR" sz="2400" dirty="0">
                <a:solidFill>
                  <a:srgbClr val="002060"/>
                </a:solidFill>
              </a:rPr>
              <a:t>uvert chaque jour.</a:t>
            </a:r>
          </a:p>
        </p:txBody>
      </p:sp>
      <p:sp>
        <p:nvSpPr>
          <p:cNvPr id="41" name="TextBox 40">
            <a:extLst>
              <a:ext uri="{FF2B5EF4-FFF2-40B4-BE49-F238E27FC236}">
                <a16:creationId xmlns:a16="http://schemas.microsoft.com/office/drawing/2014/main" id="{64695885-674E-4539-B462-C70C6CCD2995}"/>
              </a:ext>
            </a:extLst>
          </p:cNvPr>
          <p:cNvSpPr txBox="1"/>
          <p:nvPr/>
        </p:nvSpPr>
        <p:spPr>
          <a:xfrm>
            <a:off x="6664123" y="2865861"/>
            <a:ext cx="5634332" cy="461665"/>
          </a:xfrm>
          <a:prstGeom prst="rect">
            <a:avLst/>
          </a:prstGeom>
          <a:noFill/>
        </p:spPr>
        <p:txBody>
          <a:bodyPr wrap="square" rtlCol="0">
            <a:spAutoFit/>
          </a:bodyPr>
          <a:lstStyle/>
          <a:p>
            <a:pPr algn="l"/>
            <a:r>
              <a:rPr lang="fr-FR" sz="2400" b="1" dirty="0">
                <a:solidFill>
                  <a:srgbClr val="002060"/>
                </a:solidFill>
              </a:rPr>
              <a:t>Mon</a:t>
            </a:r>
            <a:r>
              <a:rPr lang="fr-FR" sz="2400" dirty="0">
                <a:solidFill>
                  <a:srgbClr val="002060"/>
                </a:solidFill>
              </a:rPr>
              <a:t> </a:t>
            </a:r>
            <a:r>
              <a:rPr lang="fr-FR" sz="2400" b="1" dirty="0">
                <a:solidFill>
                  <a:srgbClr val="002060"/>
                </a:solidFill>
              </a:rPr>
              <a:t>a</a:t>
            </a:r>
            <a:r>
              <a:rPr lang="fr-FR" sz="2400" dirty="0">
                <a:solidFill>
                  <a:srgbClr val="002060"/>
                </a:solidFill>
              </a:rPr>
              <a:t>nimal préféré c’est la girafe.</a:t>
            </a:r>
          </a:p>
        </p:txBody>
      </p:sp>
      <p:sp>
        <p:nvSpPr>
          <p:cNvPr id="43" name="TextBox 42">
            <a:extLst>
              <a:ext uri="{FF2B5EF4-FFF2-40B4-BE49-F238E27FC236}">
                <a16:creationId xmlns:a16="http://schemas.microsoft.com/office/drawing/2014/main" id="{5FDBBB45-4BEA-43E4-8A7B-6499832C7CEA}"/>
              </a:ext>
            </a:extLst>
          </p:cNvPr>
          <p:cNvSpPr txBox="1"/>
          <p:nvPr/>
        </p:nvSpPr>
        <p:spPr>
          <a:xfrm>
            <a:off x="6613717" y="4554968"/>
            <a:ext cx="4947600" cy="830997"/>
          </a:xfrm>
          <a:prstGeom prst="rect">
            <a:avLst/>
          </a:prstGeom>
          <a:noFill/>
        </p:spPr>
        <p:txBody>
          <a:bodyPr wrap="square" rtlCol="0">
            <a:spAutoFit/>
          </a:bodyPr>
          <a:lstStyle/>
          <a:p>
            <a:pPr algn="l"/>
            <a:r>
              <a:rPr lang="fr-FR" sz="2400" dirty="0">
                <a:solidFill>
                  <a:srgbClr val="002060"/>
                </a:solidFill>
              </a:rPr>
              <a:t>Je veu</a:t>
            </a:r>
            <a:r>
              <a:rPr lang="fr-FR" sz="2400" b="1" dirty="0">
                <a:solidFill>
                  <a:srgbClr val="002060"/>
                </a:solidFill>
              </a:rPr>
              <a:t>x</a:t>
            </a:r>
            <a:r>
              <a:rPr lang="fr-FR" sz="2400" dirty="0">
                <a:solidFill>
                  <a:srgbClr val="002060"/>
                </a:solidFill>
              </a:rPr>
              <a:t> </a:t>
            </a:r>
            <a:r>
              <a:rPr lang="fr-FR" sz="2400" b="1" dirty="0">
                <a:solidFill>
                  <a:srgbClr val="002060"/>
                </a:solidFill>
              </a:rPr>
              <a:t>n</a:t>
            </a:r>
            <a:r>
              <a:rPr lang="fr-FR" sz="2400" dirty="0">
                <a:solidFill>
                  <a:srgbClr val="002060"/>
                </a:solidFill>
              </a:rPr>
              <a:t>ager* avec des anguilles !</a:t>
            </a:r>
          </a:p>
        </p:txBody>
      </p:sp>
      <p:sp>
        <p:nvSpPr>
          <p:cNvPr id="45" name="TextBox 44">
            <a:extLst>
              <a:ext uri="{FF2B5EF4-FFF2-40B4-BE49-F238E27FC236}">
                <a16:creationId xmlns:a16="http://schemas.microsoft.com/office/drawing/2014/main" id="{A37114D4-8C9A-4EE2-A214-54707B92DE44}"/>
              </a:ext>
            </a:extLst>
          </p:cNvPr>
          <p:cNvSpPr txBox="1"/>
          <p:nvPr/>
        </p:nvSpPr>
        <p:spPr>
          <a:xfrm>
            <a:off x="6613717" y="5391826"/>
            <a:ext cx="4947600" cy="830997"/>
          </a:xfrm>
          <a:prstGeom prst="rect">
            <a:avLst/>
          </a:prstGeom>
          <a:noFill/>
        </p:spPr>
        <p:txBody>
          <a:bodyPr wrap="square" rtlCol="0">
            <a:spAutoFit/>
          </a:bodyPr>
          <a:lstStyle/>
          <a:p>
            <a:pPr algn="l"/>
            <a:r>
              <a:rPr lang="fr-FR" sz="2400" dirty="0">
                <a:solidFill>
                  <a:srgbClr val="002060"/>
                </a:solidFill>
              </a:rPr>
              <a:t>Mais ma mère dit qu’elle</a:t>
            </a:r>
            <a:r>
              <a:rPr lang="fr-FR" sz="2400" b="1" dirty="0">
                <a:solidFill>
                  <a:srgbClr val="002060"/>
                </a:solidFill>
              </a:rPr>
              <a:t>s</a:t>
            </a:r>
            <a:r>
              <a:rPr lang="fr-FR" sz="2400" dirty="0">
                <a:solidFill>
                  <a:srgbClr val="002060"/>
                </a:solidFill>
              </a:rPr>
              <a:t> </a:t>
            </a:r>
            <a:r>
              <a:rPr lang="fr-FR" sz="2400" b="1" dirty="0">
                <a:solidFill>
                  <a:srgbClr val="002060"/>
                </a:solidFill>
              </a:rPr>
              <a:t>s</a:t>
            </a:r>
            <a:r>
              <a:rPr lang="fr-FR" sz="2400" dirty="0">
                <a:solidFill>
                  <a:srgbClr val="002060"/>
                </a:solidFill>
              </a:rPr>
              <a:t>ont dangereuses.</a:t>
            </a:r>
          </a:p>
        </p:txBody>
      </p:sp>
      <p:sp>
        <p:nvSpPr>
          <p:cNvPr id="47" name="TextBox 46">
            <a:extLst>
              <a:ext uri="{FF2B5EF4-FFF2-40B4-BE49-F238E27FC236}">
                <a16:creationId xmlns:a16="http://schemas.microsoft.com/office/drawing/2014/main" id="{DF154056-FD51-42F3-A003-859A51CFD9BC}"/>
              </a:ext>
            </a:extLst>
          </p:cNvPr>
          <p:cNvSpPr txBox="1"/>
          <p:nvPr/>
        </p:nvSpPr>
        <p:spPr>
          <a:xfrm>
            <a:off x="6613717" y="3577851"/>
            <a:ext cx="4947600" cy="830997"/>
          </a:xfrm>
          <a:prstGeom prst="rect">
            <a:avLst/>
          </a:prstGeom>
          <a:noFill/>
        </p:spPr>
        <p:txBody>
          <a:bodyPr wrap="square" rtlCol="0">
            <a:spAutoFit/>
          </a:bodyPr>
          <a:lstStyle/>
          <a:p>
            <a:pPr algn="l"/>
            <a:r>
              <a:rPr lang="fr-FR" sz="2400" dirty="0">
                <a:solidFill>
                  <a:srgbClr val="002060"/>
                </a:solidFill>
              </a:rPr>
              <a:t>Les deu</a:t>
            </a:r>
            <a:r>
              <a:rPr lang="fr-FR" sz="2400" b="1" dirty="0">
                <a:solidFill>
                  <a:srgbClr val="002060"/>
                </a:solidFill>
              </a:rPr>
              <a:t>x</a:t>
            </a:r>
            <a:r>
              <a:rPr lang="fr-FR" sz="2400" dirty="0">
                <a:solidFill>
                  <a:srgbClr val="002060"/>
                </a:solidFill>
              </a:rPr>
              <a:t> </a:t>
            </a:r>
            <a:r>
              <a:rPr lang="fr-FR" sz="2400" b="1" dirty="0">
                <a:solidFill>
                  <a:srgbClr val="002060"/>
                </a:solidFill>
              </a:rPr>
              <a:t>a</a:t>
            </a:r>
            <a:r>
              <a:rPr lang="fr-FR" sz="2400" dirty="0">
                <a:solidFill>
                  <a:srgbClr val="002060"/>
                </a:solidFill>
              </a:rPr>
              <a:t>nguilles sont très longues.</a:t>
            </a:r>
          </a:p>
        </p:txBody>
      </p:sp>
      <p:pic>
        <p:nvPicPr>
          <p:cNvPr id="49" name="Picture 24" descr="Sea Eel, Moray, Moray Eel, Aquatic, Marine, Nature">
            <a:hlinkClick r:id="" action="ppaction://noaction">
              <a:snd r:embed="rId15" name="anguille.wav"/>
            </a:hlinkClick>
            <a:extLst>
              <a:ext uri="{FF2B5EF4-FFF2-40B4-BE49-F238E27FC236}">
                <a16:creationId xmlns:a16="http://schemas.microsoft.com/office/drawing/2014/main" id="{9E527D39-FA64-40A7-BAA6-286A3019FB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7491" y="3410968"/>
            <a:ext cx="1135866" cy="14682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ign Post, Signage, Wood, Wooden, Nails, Brown, Sign">
            <a:extLst>
              <a:ext uri="{FF2B5EF4-FFF2-40B4-BE49-F238E27FC236}">
                <a16:creationId xmlns:a16="http://schemas.microsoft.com/office/drawing/2014/main" id="{D35B4F5C-422D-4C57-9A0A-77B07BE701B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6873" y="1283602"/>
            <a:ext cx="1810255" cy="120306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3246C2DA-02BE-4BD9-AB43-9DE2BA7022FC}"/>
              </a:ext>
            </a:extLst>
          </p:cNvPr>
          <p:cNvSpPr/>
          <p:nvPr/>
        </p:nvSpPr>
        <p:spPr>
          <a:xfrm>
            <a:off x="1310007" y="1224766"/>
            <a:ext cx="1410964" cy="923330"/>
          </a:xfrm>
          <a:prstGeom prst="rect">
            <a:avLst/>
          </a:prstGeom>
          <a:noFill/>
        </p:spPr>
        <p:txBody>
          <a:bodyPr wrap="none" lIns="91440" tIns="45720" rIns="91440" bIns="45720">
            <a:spAutoFit/>
          </a:bodyPr>
          <a:lstStyle/>
          <a:p>
            <a:pPr algn="ctr"/>
            <a:r>
              <a:rPr lang="en-US" sz="5400" b="1" cap="none" spc="50" dirty="0">
                <a:ln w="0"/>
                <a:solidFill>
                  <a:srgbClr val="8D7649"/>
                </a:solidFill>
                <a:effectLst>
                  <a:innerShdw blurRad="63500" dist="50800" dir="13500000">
                    <a:srgbClr val="000000">
                      <a:alpha val="50000"/>
                    </a:srgbClr>
                  </a:innerShdw>
                </a:effectLst>
              </a:rPr>
              <a:t>zoo</a:t>
            </a:r>
          </a:p>
        </p:txBody>
      </p:sp>
      <p:pic>
        <p:nvPicPr>
          <p:cNvPr id="2052" name="Picture 4" descr="Trees, Forest, Nature, Landscape, Environment, Natural">
            <a:extLst>
              <a:ext uri="{FF2B5EF4-FFF2-40B4-BE49-F238E27FC236}">
                <a16:creationId xmlns:a16="http://schemas.microsoft.com/office/drawing/2014/main" id="{D72D8E58-68F8-4487-A6FE-DBC5E6277A6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26954" y="1222828"/>
            <a:ext cx="2426417" cy="1425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d X Cross Wrong Not Clip Art">
            <a:extLst>
              <a:ext uri="{FF2B5EF4-FFF2-40B4-BE49-F238E27FC236}">
                <a16:creationId xmlns:a16="http://schemas.microsoft.com/office/drawing/2014/main" id="{7000FF5C-7E54-4300-AE51-E7B7EAA510D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00821" y="3658986"/>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reen checkmark">
            <a:extLst>
              <a:ext uri="{FF2B5EF4-FFF2-40B4-BE49-F238E27FC236}">
                <a16:creationId xmlns:a16="http://schemas.microsoft.com/office/drawing/2014/main" id="{D3E237BC-D239-4F88-8D54-705812BC7AA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69831" y="2696243"/>
            <a:ext cx="282522" cy="294294"/>
          </a:xfrm>
          <a:prstGeom prst="rect">
            <a:avLst/>
          </a:prstGeom>
        </p:spPr>
      </p:pic>
      <p:pic>
        <p:nvPicPr>
          <p:cNvPr id="34" name="Picture 33" descr="green checkmark">
            <a:extLst>
              <a:ext uri="{FF2B5EF4-FFF2-40B4-BE49-F238E27FC236}">
                <a16:creationId xmlns:a16="http://schemas.microsoft.com/office/drawing/2014/main" id="{72C482F8-EF0C-4C5A-A0F1-9F10785352A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2901" y="4449565"/>
            <a:ext cx="282522" cy="294294"/>
          </a:xfrm>
          <a:prstGeom prst="rect">
            <a:avLst/>
          </a:prstGeom>
        </p:spPr>
      </p:pic>
      <p:pic>
        <p:nvPicPr>
          <p:cNvPr id="36" name="Picture 2" descr="Red X Cross Wrong Not Clip Art">
            <a:extLst>
              <a:ext uri="{FF2B5EF4-FFF2-40B4-BE49-F238E27FC236}">
                <a16:creationId xmlns:a16="http://schemas.microsoft.com/office/drawing/2014/main" id="{5CF72663-04B8-46A7-AC07-96D0CB3C318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0618" y="5200794"/>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green checkmark">
            <a:extLst>
              <a:ext uri="{FF2B5EF4-FFF2-40B4-BE49-F238E27FC236}">
                <a16:creationId xmlns:a16="http://schemas.microsoft.com/office/drawing/2014/main" id="{AE90BC87-ACE2-4130-952F-CC782BBF170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28523" y="2635273"/>
            <a:ext cx="282522" cy="294294"/>
          </a:xfrm>
          <a:prstGeom prst="rect">
            <a:avLst/>
          </a:prstGeom>
        </p:spPr>
      </p:pic>
      <p:pic>
        <p:nvPicPr>
          <p:cNvPr id="40" name="Picture 39" descr="green checkmark">
            <a:extLst>
              <a:ext uri="{FF2B5EF4-FFF2-40B4-BE49-F238E27FC236}">
                <a16:creationId xmlns:a16="http://schemas.microsoft.com/office/drawing/2014/main" id="{548EA660-E7B2-4A5F-9D51-E33D014F698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10411" y="3426077"/>
            <a:ext cx="282522" cy="294294"/>
          </a:xfrm>
          <a:prstGeom prst="rect">
            <a:avLst/>
          </a:prstGeom>
        </p:spPr>
      </p:pic>
      <p:pic>
        <p:nvPicPr>
          <p:cNvPr id="42" name="Picture 2" descr="Red X Cross Wrong Not Clip Art">
            <a:extLst>
              <a:ext uri="{FF2B5EF4-FFF2-40B4-BE49-F238E27FC236}">
                <a16:creationId xmlns:a16="http://schemas.microsoft.com/office/drawing/2014/main" id="{DBEA370F-3E95-4FC7-A515-98C3C360FE5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11045" y="4418103"/>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d X Cross Wrong Not Clip Art">
            <a:extLst>
              <a:ext uri="{FF2B5EF4-FFF2-40B4-BE49-F238E27FC236}">
                <a16:creationId xmlns:a16="http://schemas.microsoft.com/office/drawing/2014/main" id="{5833B96B-2A7B-455C-B1D5-DDE6D4047F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34753" y="5257531"/>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green checkmark">
            <a:extLst>
              <a:ext uri="{FF2B5EF4-FFF2-40B4-BE49-F238E27FC236}">
                <a16:creationId xmlns:a16="http://schemas.microsoft.com/office/drawing/2014/main" id="{AD9B089E-D50F-4BA4-AE1A-62E315C48D8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21845" y="4446821"/>
            <a:ext cx="282522" cy="294294"/>
          </a:xfrm>
          <a:prstGeom prst="rect">
            <a:avLst/>
          </a:prstGeom>
        </p:spPr>
      </p:pic>
    </p:spTree>
    <p:extLst>
      <p:ext uri="{BB962C8B-B14F-4D97-AF65-F5344CB8AC3E}">
        <p14:creationId xmlns:p14="http://schemas.microsoft.com/office/powerpoint/2010/main" val="13155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38">
            <a:extLst>
              <a:ext uri="{FF2B5EF4-FFF2-40B4-BE49-F238E27FC236}">
                <a16:creationId xmlns:a16="http://schemas.microsoft.com/office/drawing/2014/main" id="{89EF5DD1-71A4-4BBB-AB82-FB69DF9674A0}"/>
              </a:ext>
            </a:extLst>
          </p:cNvPr>
          <p:cNvSpPr/>
          <p:nvPr/>
        </p:nvSpPr>
        <p:spPr>
          <a:xfrm>
            <a:off x="5845698" y="2372448"/>
            <a:ext cx="3925960" cy="1564302"/>
          </a:xfrm>
          <a:prstGeom prst="wedgeRectCallout">
            <a:avLst>
              <a:gd name="adj1" fmla="val 67709"/>
              <a:gd name="adj2" fmla="val 22959"/>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t>Partner A</a:t>
            </a:r>
          </a:p>
        </p:txBody>
      </p:sp>
      <p:sp>
        <p:nvSpPr>
          <p:cNvPr id="37" name="Speech Bubble: Rectangle 36">
            <a:extLst>
              <a:ext uri="{FF2B5EF4-FFF2-40B4-BE49-F238E27FC236}">
                <a16:creationId xmlns:a16="http://schemas.microsoft.com/office/drawing/2014/main" id="{CC93242B-64A0-4D95-ABF3-221C360BFCA3}"/>
              </a:ext>
            </a:extLst>
          </p:cNvPr>
          <p:cNvSpPr/>
          <p:nvPr/>
        </p:nvSpPr>
        <p:spPr>
          <a:xfrm>
            <a:off x="5845698" y="4195624"/>
            <a:ext cx="4435601" cy="1564302"/>
          </a:xfrm>
          <a:prstGeom prst="wedgeRectCallout">
            <a:avLst>
              <a:gd name="adj1" fmla="val 61199"/>
              <a:gd name="adj2" fmla="val 10653"/>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bg1"/>
                </a:solidFill>
              </a:rPr>
              <a:t>Partner B</a:t>
            </a:r>
          </a:p>
        </p:txBody>
      </p:sp>
      <p:sp>
        <p:nvSpPr>
          <p:cNvPr id="4" name="Title 3"/>
          <p:cNvSpPr>
            <a:spLocks noGrp="1"/>
          </p:cNvSpPr>
          <p:nvPr>
            <p:ph type="title"/>
          </p:nvPr>
        </p:nvSpPr>
        <p:spPr>
          <a:xfrm>
            <a:off x="-1" y="213557"/>
            <a:ext cx="5227093" cy="647577"/>
          </a:xfrm>
        </p:spPr>
        <p:txBody>
          <a:bodyPr>
            <a:noAutofit/>
          </a:bodyPr>
          <a:lstStyle/>
          <a:p>
            <a:r>
              <a:rPr lang="en-GB" sz="2800" b="1">
                <a:solidFill>
                  <a:schemeClr val="bg1"/>
                </a:solidFill>
              </a:rPr>
              <a:t>Qu’est-ce que Léa a fait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18325" y="1270508"/>
            <a:ext cx="11729920" cy="461665"/>
          </a:xfrm>
          <a:prstGeom prst="rect">
            <a:avLst/>
          </a:prstGeom>
          <a:noFill/>
        </p:spPr>
        <p:txBody>
          <a:bodyPr wrap="square" rtlCol="0">
            <a:spAutoFit/>
          </a:bodyPr>
          <a:lstStyle/>
          <a:p>
            <a:pPr lvl="0">
              <a:defRPr/>
            </a:pPr>
            <a:r>
              <a:rPr lang="en-GB" sz="2400" dirty="0">
                <a:solidFill>
                  <a:srgbClr val="002060"/>
                </a:solidFill>
              </a:rPr>
              <a:t>You can put </a:t>
            </a:r>
            <a:r>
              <a:rPr lang="en-GB" sz="2400" b="1" dirty="0" err="1">
                <a:solidFill>
                  <a:srgbClr val="002060"/>
                </a:solidFill>
              </a:rPr>
              <a:t>est-ce</a:t>
            </a:r>
            <a:r>
              <a:rPr lang="en-GB" sz="2400" b="1" dirty="0">
                <a:solidFill>
                  <a:srgbClr val="002060"/>
                </a:solidFill>
              </a:rPr>
              <a:t> que</a:t>
            </a:r>
            <a:r>
              <a:rPr lang="en-GB" sz="2400" dirty="0">
                <a:solidFill>
                  <a:srgbClr val="002060"/>
                </a:solidFill>
              </a:rPr>
              <a:t> at the start of a sentence to make a question.</a:t>
            </a:r>
          </a:p>
        </p:txBody>
      </p:sp>
      <p:sp>
        <p:nvSpPr>
          <p:cNvPr id="11" name="TextBox 10">
            <a:extLst>
              <a:ext uri="{FF2B5EF4-FFF2-40B4-BE49-F238E27FC236}">
                <a16:creationId xmlns:a16="http://schemas.microsoft.com/office/drawing/2014/main" id="{A1136790-F2A2-461B-BAF3-55EFDD7892E7}"/>
              </a:ext>
            </a:extLst>
          </p:cNvPr>
          <p:cNvSpPr txBox="1"/>
          <p:nvPr/>
        </p:nvSpPr>
        <p:spPr>
          <a:xfrm>
            <a:off x="118325" y="1785030"/>
            <a:ext cx="11729919" cy="461665"/>
          </a:xfrm>
          <a:prstGeom prst="rect">
            <a:avLst/>
          </a:prstGeom>
          <a:noFill/>
        </p:spPr>
        <p:txBody>
          <a:bodyPr wrap="square">
            <a:spAutoFit/>
          </a:bodyPr>
          <a:lstStyle/>
          <a:p>
            <a:pPr lvl="0">
              <a:defRPr/>
            </a:pPr>
            <a:r>
              <a:rPr lang="en-US" sz="2400" dirty="0">
                <a:solidFill>
                  <a:srgbClr val="002060"/>
                </a:solidFill>
              </a:rPr>
              <a:t>Ne … pas surrounds the </a:t>
            </a:r>
            <a:r>
              <a:rPr lang="en-US" sz="2400" b="1" dirty="0">
                <a:solidFill>
                  <a:srgbClr val="002060"/>
                </a:solidFill>
              </a:rPr>
              <a:t>form of </a:t>
            </a:r>
            <a:r>
              <a:rPr lang="en-US" sz="2400" b="1" i="1" dirty="0" err="1">
                <a:solidFill>
                  <a:srgbClr val="002060"/>
                </a:solidFill>
              </a:rPr>
              <a:t>avoir</a:t>
            </a:r>
            <a:r>
              <a:rPr lang="en-US" sz="2400" b="1" i="1" dirty="0">
                <a:solidFill>
                  <a:srgbClr val="002060"/>
                </a:solidFill>
              </a:rPr>
              <a:t> </a:t>
            </a:r>
            <a:r>
              <a:rPr lang="en-US" sz="2400" dirty="0">
                <a:solidFill>
                  <a:srgbClr val="002060"/>
                </a:solidFill>
              </a:rPr>
              <a:t>in the perfect tense.</a:t>
            </a:r>
          </a:p>
        </p:txBody>
      </p:sp>
      <p:pic>
        <p:nvPicPr>
          <p:cNvPr id="21" name="Picture 20" descr="A close up of a logo&#10;&#10;Description automatically generated">
            <a:extLst>
              <a:ext uri="{FF2B5EF4-FFF2-40B4-BE49-F238E27FC236}">
                <a16:creationId xmlns:a16="http://schemas.microsoft.com/office/drawing/2014/main" id="{A49C8134-71A6-4342-B921-DE60F3277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964" y="4168563"/>
            <a:ext cx="1495926" cy="1495926"/>
          </a:xfrm>
          <a:prstGeom prst="rect">
            <a:avLst/>
          </a:prstGeom>
        </p:spPr>
      </p:pic>
      <p:sp>
        <p:nvSpPr>
          <p:cNvPr id="26" name="TextBox 25">
            <a:extLst>
              <a:ext uri="{FF2B5EF4-FFF2-40B4-BE49-F238E27FC236}">
                <a16:creationId xmlns:a16="http://schemas.microsoft.com/office/drawing/2014/main" id="{4ECA3154-0B15-4251-9B08-586654C10426}"/>
              </a:ext>
            </a:extLst>
          </p:cNvPr>
          <p:cNvSpPr txBox="1"/>
          <p:nvPr/>
        </p:nvSpPr>
        <p:spPr>
          <a:xfrm>
            <a:off x="79680" y="2440035"/>
            <a:ext cx="6196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Question:</a:t>
            </a:r>
          </a:p>
        </p:txBody>
      </p:sp>
      <p:sp>
        <p:nvSpPr>
          <p:cNvPr id="30" name="TextBox 29">
            <a:extLst>
              <a:ext uri="{FF2B5EF4-FFF2-40B4-BE49-F238E27FC236}">
                <a16:creationId xmlns:a16="http://schemas.microsoft.com/office/drawing/2014/main" id="{4FC6C1A6-4D46-4DB9-9D7E-24BC33018737}"/>
              </a:ext>
            </a:extLst>
          </p:cNvPr>
          <p:cNvSpPr txBox="1"/>
          <p:nvPr/>
        </p:nvSpPr>
        <p:spPr>
          <a:xfrm>
            <a:off x="118325" y="2901700"/>
            <a:ext cx="61962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des chips ?		</a:t>
            </a:r>
            <a:r>
              <a:rPr kumimoji="0" lang="en-US" sz="2400" b="1" i="1" u="none" strike="noStrike" kern="1200" cap="none" spc="0" normalizeH="0" baseline="0" noProof="0" dirty="0">
                <a:ln>
                  <a:noFill/>
                </a:ln>
                <a:solidFill>
                  <a:srgbClr val="002060"/>
                </a:solidFill>
                <a:effectLst/>
                <a:uLnTx/>
                <a:uFillTx/>
                <a:latin typeface="Century Gothic" panose="020F0302020204030204"/>
                <a:ea typeface="+mn-ea"/>
                <a:cs typeface="+mn-cs"/>
              </a:rPr>
              <a:t>Did</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eat some crisps?</a:t>
            </a:r>
          </a:p>
        </p:txBody>
      </p:sp>
      <p:pic>
        <p:nvPicPr>
          <p:cNvPr id="31" name="Picture 30" descr="A close up of a logo&#10;&#10;Description automatically generated">
            <a:extLst>
              <a:ext uri="{FF2B5EF4-FFF2-40B4-BE49-F238E27FC236}">
                <a16:creationId xmlns:a16="http://schemas.microsoft.com/office/drawing/2014/main" id="{A9C1D793-C042-422F-8742-B769C8EC3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126" y="2427654"/>
            <a:ext cx="1495926" cy="1495926"/>
          </a:xfrm>
          <a:prstGeom prst="rect">
            <a:avLst/>
          </a:prstGeom>
        </p:spPr>
      </p:pic>
      <p:pic>
        <p:nvPicPr>
          <p:cNvPr id="32" name="Picture 2" descr="Bag, Chips, Crisps, Junk Food, Potato Chips, Snack">
            <a:extLst>
              <a:ext uri="{FF2B5EF4-FFF2-40B4-BE49-F238E27FC236}">
                <a16:creationId xmlns:a16="http://schemas.microsoft.com/office/drawing/2014/main" id="{5953137C-445D-4B1A-B7FF-8E4BFC0AE9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6813" y="2773386"/>
            <a:ext cx="1333689" cy="10471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Question, Punctuation Marks, Help">
            <a:extLst>
              <a:ext uri="{FF2B5EF4-FFF2-40B4-BE49-F238E27FC236}">
                <a16:creationId xmlns:a16="http://schemas.microsoft.com/office/drawing/2014/main" id="{D8CAD3C6-08A7-4FDE-AA5C-DEEF52E94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2739" y="2844778"/>
            <a:ext cx="648859" cy="9632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4766" y="3893277"/>
            <a:ext cx="1864943" cy="1864943"/>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9139" y="2105293"/>
            <a:ext cx="1880303" cy="1880303"/>
          </a:xfrm>
          <a:prstGeom prst="rect">
            <a:avLst/>
          </a:prstGeom>
        </p:spPr>
      </p:pic>
      <p:pic>
        <p:nvPicPr>
          <p:cNvPr id="2050" name="Picture 2" descr="Red X Cross Wrong Not Clip Art">
            <a:extLst>
              <a:ext uri="{FF2B5EF4-FFF2-40B4-BE49-F238E27FC236}">
                <a16:creationId xmlns:a16="http://schemas.microsoft.com/office/drawing/2014/main" id="{79BFF66A-1848-4A83-BE8C-BF851433B7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6290" y="4825748"/>
            <a:ext cx="744048" cy="744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F894622-BB16-49A7-8B37-D3BB8924E2BF}"/>
              </a:ext>
            </a:extLst>
          </p:cNvPr>
          <p:cNvSpPr txBox="1"/>
          <p:nvPr/>
        </p:nvSpPr>
        <p:spPr>
          <a:xfrm>
            <a:off x="79680" y="4108524"/>
            <a:ext cx="6196262" cy="461665"/>
          </a:xfrm>
          <a:prstGeom prst="rect">
            <a:avLst/>
          </a:prstGeom>
          <a:noFill/>
        </p:spPr>
        <p:txBody>
          <a:bodyPr wrap="square">
            <a:spAutoFit/>
          </a:bodyPr>
          <a:lstStyle/>
          <a:p>
            <a:pPr lvl="0">
              <a:defRPr/>
            </a:pPr>
            <a:r>
              <a:rPr lang="en-US" sz="2400" dirty="0" err="1">
                <a:solidFill>
                  <a:srgbClr val="002060"/>
                </a:solidFill>
              </a:rPr>
              <a:t>Réponse</a:t>
            </a:r>
            <a:r>
              <a:rPr lang="en-US" sz="2400"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2D33D955-DB68-4795-B0C7-003979A41626}"/>
              </a:ext>
            </a:extLst>
          </p:cNvPr>
          <p:cNvSpPr txBox="1"/>
          <p:nvPr/>
        </p:nvSpPr>
        <p:spPr>
          <a:xfrm>
            <a:off x="118325" y="4570189"/>
            <a:ext cx="6196262" cy="1569660"/>
          </a:xfrm>
          <a:prstGeom prst="rect">
            <a:avLst/>
          </a:prstGeom>
          <a:noFill/>
        </p:spPr>
        <p:txBody>
          <a:bodyPr wrap="square">
            <a:spAutoFit/>
          </a:bodyPr>
          <a:lstStyle/>
          <a:p>
            <a:pPr lvl="0">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Non,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chips. </a:t>
            </a:r>
            <a:b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Elle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rPr>
              <a:t>a </a:t>
            </a:r>
            <a:r>
              <a:rPr lang="en-US" sz="2400" dirty="0" err="1">
                <a:solidFill>
                  <a:srgbClr val="002060"/>
                </a:solidFill>
              </a:rPr>
              <a:t>mangé</a:t>
            </a:r>
            <a:r>
              <a:rPr lang="en-US" sz="2400" dirty="0">
                <a:solidFill>
                  <a:srgbClr val="002060"/>
                </a:solidFill>
              </a:rPr>
              <a:t> </a:t>
            </a:r>
            <a:r>
              <a:rPr lang="en-US" sz="2400" dirty="0" err="1">
                <a:solidFill>
                  <a:srgbClr val="002060"/>
                </a:solidFill>
              </a:rPr>
              <a:t>une</a:t>
            </a:r>
            <a:r>
              <a:rPr lang="en-US" sz="2400" dirty="0">
                <a:solidFill>
                  <a:srgbClr val="002060"/>
                </a:solidFill>
              </a:rPr>
              <a:t> glace.</a:t>
            </a: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No, </a:t>
            </a:r>
            <a:r>
              <a:rPr kumimoji="0" lang="en-US"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002060"/>
                </a:solidFill>
                <a:effectLst/>
                <a:uLnTx/>
                <a:uFillTx/>
                <a:latin typeface="Century Gothic" panose="020F0302020204030204"/>
                <a:ea typeface="+mn-ea"/>
                <a:cs typeface="+mn-cs"/>
              </a:rPr>
              <a:t>didn’t</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eat </a:t>
            </a:r>
            <a:r>
              <a:rPr kumimoji="0" lang="en-US" sz="2400" b="1" i="1" u="none" strike="noStrike" kern="1200" cap="none" spc="0" normalizeH="0" baseline="0" noProof="0" dirty="0">
                <a:ln>
                  <a:noFill/>
                </a:ln>
                <a:solidFill>
                  <a:srgbClr val="002060"/>
                </a:solidFill>
                <a:effectLst/>
                <a:uLnTx/>
                <a:uFillTx/>
                <a:latin typeface="Century Gothic" panose="020F0302020204030204"/>
                <a:ea typeface="+mn-ea"/>
                <a:cs typeface="+mn-cs"/>
              </a:rPr>
              <a:t>any</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crisps</a:t>
            </a:r>
            <a:r>
              <a:rPr lang="en-US" sz="2400" i="1" dirty="0">
                <a:solidFill>
                  <a:srgbClr val="002060"/>
                </a:solidFill>
                <a:latin typeface="Century Gothic" panose="020F0302020204030204"/>
              </a:rPr>
              <a:t>.</a:t>
            </a:r>
            <a:br>
              <a:rPr lang="en-US" sz="2400" i="1" dirty="0">
                <a:solidFill>
                  <a:srgbClr val="002060"/>
                </a:solidFill>
                <a:latin typeface="Century Gothic" panose="020F0302020204030204"/>
              </a:rPr>
            </a:br>
            <a:r>
              <a:rPr lang="en-US" sz="2400" i="1" dirty="0">
                <a:solidFill>
                  <a:srgbClr val="002060"/>
                </a:solidFill>
                <a:latin typeface="Century Gothic" panose="020F0302020204030204"/>
              </a:rPr>
              <a:t>	She ate an ice cream.</a:t>
            </a:r>
          </a:p>
        </p:txBody>
      </p:sp>
      <p:sp>
        <p:nvSpPr>
          <p:cNvPr id="2" name="Rectangle 1">
            <a:extLst>
              <a:ext uri="{FF2B5EF4-FFF2-40B4-BE49-F238E27FC236}">
                <a16:creationId xmlns:a16="http://schemas.microsoft.com/office/drawing/2014/main" id="{B8874385-CAFA-46F4-ADB7-4E07EF292684}"/>
              </a:ext>
            </a:extLst>
          </p:cNvPr>
          <p:cNvSpPr/>
          <p:nvPr/>
        </p:nvSpPr>
        <p:spPr>
          <a:xfrm>
            <a:off x="218645" y="2940173"/>
            <a:ext cx="5421244" cy="37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F894E70-07A3-4740-868D-582DEC3763D3}"/>
              </a:ext>
            </a:extLst>
          </p:cNvPr>
          <p:cNvSpPr/>
          <p:nvPr/>
        </p:nvSpPr>
        <p:spPr>
          <a:xfrm>
            <a:off x="128501" y="4599986"/>
            <a:ext cx="5421244" cy="734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Ice Cream Cone (2 Scoop) Clip Art">
            <a:extLst>
              <a:ext uri="{FF2B5EF4-FFF2-40B4-BE49-F238E27FC236}">
                <a16:creationId xmlns:a16="http://schemas.microsoft.com/office/drawing/2014/main" id="{EBE38AEB-CCAA-4292-88C7-DF75031B7D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4256" y="4626821"/>
            <a:ext cx="428625"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7" grpId="0" animBg="1"/>
      <p:bldP spid="6" grpId="0"/>
      <p:bldP spid="11" grpId="0"/>
      <p:bldP spid="26" grpId="0"/>
      <p:bldP spid="30" grpId="0"/>
      <p:bldP spid="23" grpId="0"/>
      <p:bldP spid="24" grpId="0"/>
      <p:bldP spid="2" grpId="0" animBg="1"/>
      <p:bldP spid="2" grpId="1" animBg="1"/>
      <p:bldP spid="27" grpId="0" animBg="1"/>
      <p:bldP spid="2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B596FA36-828E-4C86-92E4-F207732143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577" y="2368043"/>
            <a:ext cx="744909" cy="68947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ird, Tweeting, Singing, Melody, Song, Animal, Spring">
            <a:extLst>
              <a:ext uri="{FF2B5EF4-FFF2-40B4-BE49-F238E27FC236}">
                <a16:creationId xmlns:a16="http://schemas.microsoft.com/office/drawing/2014/main" id="{02F6458E-5A0D-4CCA-8D66-AC6385E4C4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754" y="5616959"/>
            <a:ext cx="969448" cy="10656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084BE4-A4AF-364C-B8E5-ED6D583A6685}"/>
              </a:ext>
            </a:extLst>
          </p:cNvPr>
          <p:cNvSpPr txBox="1"/>
          <p:nvPr/>
        </p:nvSpPr>
        <p:spPr>
          <a:xfrm>
            <a:off x="18668" y="419135"/>
            <a:ext cx="5235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Questions</a:t>
            </a:r>
          </a:p>
        </p:txBody>
      </p:sp>
      <p:cxnSp>
        <p:nvCxnSpPr>
          <p:cNvPr id="3" name="Straight Connector 2">
            <a:extLst>
              <a:ext uri="{FF2B5EF4-FFF2-40B4-BE49-F238E27FC236}">
                <a16:creationId xmlns:a16="http://schemas.microsoft.com/office/drawing/2014/main" id="{1AE18181-F49F-4D0A-8931-2BB75BF8832E}"/>
              </a:ext>
            </a:extLst>
          </p:cNvPr>
          <p:cNvCxnSpPr>
            <a:cxnSpLocks/>
          </p:cNvCxnSpPr>
          <p:nvPr/>
        </p:nvCxnSpPr>
        <p:spPr>
          <a:xfrm>
            <a:off x="0" y="3416969"/>
            <a:ext cx="12192000" cy="0"/>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559056D9-DEEB-4457-9203-79C849953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61" y="848763"/>
            <a:ext cx="1495926" cy="1495926"/>
          </a:xfrm>
          <a:prstGeom prst="rect">
            <a:avLst/>
          </a:prstGeom>
        </p:spPr>
      </p:pic>
      <p:pic>
        <p:nvPicPr>
          <p:cNvPr id="1026" name="Picture 2" descr="Bone, Butcher, Cow, Meat, Meat Lobe, Perfect Art, Pork">
            <a:extLst>
              <a:ext uri="{FF2B5EF4-FFF2-40B4-BE49-F238E27FC236}">
                <a16:creationId xmlns:a16="http://schemas.microsoft.com/office/drawing/2014/main" id="{22F471B0-AAA0-4640-BB5A-E677F85DB7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0787" y="829170"/>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4B6C38-53EE-480A-9D97-E33C22CDC1F8}"/>
              </a:ext>
            </a:extLst>
          </p:cNvPr>
          <p:cNvSpPr txBox="1"/>
          <p:nvPr/>
        </p:nvSpPr>
        <p:spPr>
          <a:xfrm>
            <a:off x="1316388" y="820658"/>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5" name="TextBox 4">
            <a:extLst>
              <a:ext uri="{FF2B5EF4-FFF2-40B4-BE49-F238E27FC236}">
                <a16:creationId xmlns:a16="http://schemas.microsoft.com/office/drawing/2014/main" id="{F035E836-39A1-4790-B1E8-97C97467E572}"/>
              </a:ext>
            </a:extLst>
          </p:cNvPr>
          <p:cNvSpPr txBox="1"/>
          <p:nvPr/>
        </p:nvSpPr>
        <p:spPr>
          <a:xfrm>
            <a:off x="1388245" y="1975354"/>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20" name="TextBox 19">
            <a:extLst>
              <a:ext uri="{FF2B5EF4-FFF2-40B4-BE49-F238E27FC236}">
                <a16:creationId xmlns:a16="http://schemas.microsoft.com/office/drawing/2014/main" id="{665CFC8D-958B-449C-9597-3A2F5428BEA2}"/>
              </a:ext>
            </a:extLst>
          </p:cNvPr>
          <p:cNvSpPr txBox="1"/>
          <p:nvPr/>
        </p:nvSpPr>
        <p:spPr>
          <a:xfrm>
            <a:off x="2665479" y="1131540"/>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a:t>
            </a:r>
          </a:p>
        </p:txBody>
      </p:sp>
      <p:sp>
        <p:nvSpPr>
          <p:cNvPr id="21" name="TextBox 20">
            <a:extLst>
              <a:ext uri="{FF2B5EF4-FFF2-40B4-BE49-F238E27FC236}">
                <a16:creationId xmlns:a16="http://schemas.microsoft.com/office/drawing/2014/main" id="{A5393575-0B65-4DCB-8AFC-16424C0851E7}"/>
              </a:ext>
            </a:extLst>
          </p:cNvPr>
          <p:cNvSpPr txBox="1"/>
          <p:nvPr/>
        </p:nvSpPr>
        <p:spPr>
          <a:xfrm>
            <a:off x="4075582" y="948557"/>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p>
        </p:txBody>
      </p:sp>
      <p:sp>
        <p:nvSpPr>
          <p:cNvPr id="23" name="TextBox 22">
            <a:extLst>
              <a:ext uri="{FF2B5EF4-FFF2-40B4-BE49-F238E27FC236}">
                <a16:creationId xmlns:a16="http://schemas.microsoft.com/office/drawing/2014/main" id="{58D0D318-6F71-4152-99B8-20BDB204393F}"/>
              </a:ext>
            </a:extLst>
          </p:cNvPr>
          <p:cNvSpPr txBox="1"/>
          <p:nvPr/>
        </p:nvSpPr>
        <p:spPr>
          <a:xfrm>
            <a:off x="4118410" y="1816305"/>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a:t>
            </a:r>
          </a:p>
        </p:txBody>
      </p:sp>
      <p:pic>
        <p:nvPicPr>
          <p:cNvPr id="1032" name="Picture 8" descr="Clapperboard, Film, Movie, Cut, Filmmaking, Video">
            <a:extLst>
              <a:ext uri="{FF2B5EF4-FFF2-40B4-BE49-F238E27FC236}">
                <a16:creationId xmlns:a16="http://schemas.microsoft.com/office/drawing/2014/main" id="{DFA63CB5-4BD5-4DE0-8538-E3D98673D4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6100" y="1062194"/>
            <a:ext cx="665050" cy="7093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lhouette, Musical, Note, Clef, Bass, Treble, Music">
            <a:extLst>
              <a:ext uri="{FF2B5EF4-FFF2-40B4-BE49-F238E27FC236}">
                <a16:creationId xmlns:a16="http://schemas.microsoft.com/office/drawing/2014/main" id="{F7B4123C-7375-431D-AA6E-92701E3D9C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7820" y="2079881"/>
            <a:ext cx="1202311" cy="7376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171BF57-FD2D-4FBF-92BE-42F1C734E074}"/>
              </a:ext>
            </a:extLst>
          </p:cNvPr>
          <p:cNvSpPr txBox="1"/>
          <p:nvPr/>
        </p:nvSpPr>
        <p:spPr>
          <a:xfrm>
            <a:off x="6687614" y="955678"/>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35" name="TextBox 34">
            <a:extLst>
              <a:ext uri="{FF2B5EF4-FFF2-40B4-BE49-F238E27FC236}">
                <a16:creationId xmlns:a16="http://schemas.microsoft.com/office/drawing/2014/main" id="{BE8720C8-CB9F-48B3-952B-7D4EB2DD56D8}"/>
              </a:ext>
            </a:extLst>
          </p:cNvPr>
          <p:cNvSpPr txBox="1"/>
          <p:nvPr/>
        </p:nvSpPr>
        <p:spPr>
          <a:xfrm>
            <a:off x="6550053" y="2206554"/>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37" name="TextBox 36">
            <a:extLst>
              <a:ext uri="{FF2B5EF4-FFF2-40B4-BE49-F238E27FC236}">
                <a16:creationId xmlns:a16="http://schemas.microsoft.com/office/drawing/2014/main" id="{87A2CC8D-3566-4C50-8A3F-91CF461C9518}"/>
              </a:ext>
            </a:extLst>
          </p:cNvPr>
          <p:cNvSpPr txBox="1"/>
          <p:nvPr/>
        </p:nvSpPr>
        <p:spPr>
          <a:xfrm>
            <a:off x="8829372" y="889478"/>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a:t>
            </a:r>
          </a:p>
        </p:txBody>
      </p:sp>
      <p:sp>
        <p:nvSpPr>
          <p:cNvPr id="39" name="TextBox 38">
            <a:extLst>
              <a:ext uri="{FF2B5EF4-FFF2-40B4-BE49-F238E27FC236}">
                <a16:creationId xmlns:a16="http://schemas.microsoft.com/office/drawing/2014/main" id="{08D346B1-F503-46E6-BABB-CCB7C00053CD}"/>
              </a:ext>
            </a:extLst>
          </p:cNvPr>
          <p:cNvSpPr txBox="1"/>
          <p:nvPr/>
        </p:nvSpPr>
        <p:spPr>
          <a:xfrm>
            <a:off x="8850712" y="2154146"/>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p>
        </p:txBody>
      </p:sp>
      <p:sp>
        <p:nvSpPr>
          <p:cNvPr id="40" name="TextBox 39">
            <a:extLst>
              <a:ext uri="{FF2B5EF4-FFF2-40B4-BE49-F238E27FC236}">
                <a16:creationId xmlns:a16="http://schemas.microsoft.com/office/drawing/2014/main" id="{00E727D6-23D6-4DB7-A1CA-1D2F630D0D1F}"/>
              </a:ext>
            </a:extLst>
          </p:cNvPr>
          <p:cNvSpPr txBox="1"/>
          <p:nvPr/>
        </p:nvSpPr>
        <p:spPr>
          <a:xfrm>
            <a:off x="10753443" y="1358666"/>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a:t>
            </a:r>
          </a:p>
        </p:txBody>
      </p:sp>
      <p:pic>
        <p:nvPicPr>
          <p:cNvPr id="1048" name="Picture 24" descr="Airplane, Blueprint, Design, Transportation, Fly">
            <a:extLst>
              <a:ext uri="{FF2B5EF4-FFF2-40B4-BE49-F238E27FC236}">
                <a16:creationId xmlns:a16="http://schemas.microsoft.com/office/drawing/2014/main" id="{618F6CB6-AE32-4E9B-B1DF-311604B684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26331" y="2254509"/>
            <a:ext cx="1027147" cy="7784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chool, Paper, Plus, Test, Score, Perfect, Homework">
            <a:extLst>
              <a:ext uri="{FF2B5EF4-FFF2-40B4-BE49-F238E27FC236}">
                <a16:creationId xmlns:a16="http://schemas.microsoft.com/office/drawing/2014/main" id="{559BB992-8EE6-44C0-9C53-B08325AD0F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3162" y="1619718"/>
            <a:ext cx="846110" cy="108205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43BE641-F051-4922-BC0C-89E82502479E}"/>
              </a:ext>
            </a:extLst>
          </p:cNvPr>
          <p:cNvSpPr txBox="1"/>
          <p:nvPr/>
        </p:nvSpPr>
        <p:spPr>
          <a:xfrm>
            <a:off x="6213213" y="492550"/>
            <a:ext cx="15284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1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endPar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3727FC5B-9528-4418-8D93-14226387575A}"/>
              </a:ext>
            </a:extLst>
          </p:cNvPr>
          <p:cNvSpPr txBox="1"/>
          <p:nvPr/>
        </p:nvSpPr>
        <p:spPr>
          <a:xfrm>
            <a:off x="354409" y="3952852"/>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p:txBody>
      </p:sp>
      <p:sp>
        <p:nvSpPr>
          <p:cNvPr id="29" name="TextBox 28">
            <a:extLst>
              <a:ext uri="{FF2B5EF4-FFF2-40B4-BE49-F238E27FC236}">
                <a16:creationId xmlns:a16="http://schemas.microsoft.com/office/drawing/2014/main" id="{324C1F59-B527-4422-9E3E-B7438B67ECFE}"/>
              </a:ext>
            </a:extLst>
          </p:cNvPr>
          <p:cNvSpPr txBox="1"/>
          <p:nvPr/>
        </p:nvSpPr>
        <p:spPr>
          <a:xfrm>
            <a:off x="418651" y="5816265"/>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7</a:t>
            </a:r>
          </a:p>
        </p:txBody>
      </p:sp>
      <p:sp>
        <p:nvSpPr>
          <p:cNvPr id="30" name="TextBox 29">
            <a:extLst>
              <a:ext uri="{FF2B5EF4-FFF2-40B4-BE49-F238E27FC236}">
                <a16:creationId xmlns:a16="http://schemas.microsoft.com/office/drawing/2014/main" id="{F7C9791D-BC53-4046-8E61-DB8C27E5873B}"/>
              </a:ext>
            </a:extLst>
          </p:cNvPr>
          <p:cNvSpPr txBox="1"/>
          <p:nvPr/>
        </p:nvSpPr>
        <p:spPr>
          <a:xfrm>
            <a:off x="1965299" y="4384078"/>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8</a:t>
            </a:r>
          </a:p>
        </p:txBody>
      </p:sp>
      <p:sp>
        <p:nvSpPr>
          <p:cNvPr id="31" name="TextBox 30">
            <a:extLst>
              <a:ext uri="{FF2B5EF4-FFF2-40B4-BE49-F238E27FC236}">
                <a16:creationId xmlns:a16="http://schemas.microsoft.com/office/drawing/2014/main" id="{F5B72735-A2F1-484F-8E40-F5E2ADA01B2D}"/>
              </a:ext>
            </a:extLst>
          </p:cNvPr>
          <p:cNvSpPr txBox="1"/>
          <p:nvPr/>
        </p:nvSpPr>
        <p:spPr>
          <a:xfrm>
            <a:off x="1807072" y="5802020"/>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9</a:t>
            </a:r>
          </a:p>
        </p:txBody>
      </p:sp>
      <p:sp>
        <p:nvSpPr>
          <p:cNvPr id="43" name="TextBox 42">
            <a:extLst>
              <a:ext uri="{FF2B5EF4-FFF2-40B4-BE49-F238E27FC236}">
                <a16:creationId xmlns:a16="http://schemas.microsoft.com/office/drawing/2014/main" id="{D22A73B8-AD18-49FB-BE0A-0F25E454566F}"/>
              </a:ext>
            </a:extLst>
          </p:cNvPr>
          <p:cNvSpPr txBox="1"/>
          <p:nvPr/>
        </p:nvSpPr>
        <p:spPr>
          <a:xfrm>
            <a:off x="3622122" y="4923783"/>
            <a:ext cx="536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10</a:t>
            </a:r>
          </a:p>
        </p:txBody>
      </p:sp>
      <p:sp>
        <p:nvSpPr>
          <p:cNvPr id="80" name="TextBox 79">
            <a:extLst>
              <a:ext uri="{FF2B5EF4-FFF2-40B4-BE49-F238E27FC236}">
                <a16:creationId xmlns:a16="http://schemas.microsoft.com/office/drawing/2014/main" id="{44161356-04E0-4590-973E-7D732A7568E9}"/>
              </a:ext>
            </a:extLst>
          </p:cNvPr>
          <p:cNvSpPr txBox="1"/>
          <p:nvPr/>
        </p:nvSpPr>
        <p:spPr>
          <a:xfrm>
            <a:off x="6276728" y="3433690"/>
            <a:ext cx="5235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Questions</a:t>
            </a:r>
          </a:p>
        </p:txBody>
      </p:sp>
      <p:pic>
        <p:nvPicPr>
          <p:cNvPr id="81" name="Picture 80" descr="A close up of a logo&#10;&#10;Description automatically generated">
            <a:extLst>
              <a:ext uri="{FF2B5EF4-FFF2-40B4-BE49-F238E27FC236}">
                <a16:creationId xmlns:a16="http://schemas.microsoft.com/office/drawing/2014/main" id="{57D85F22-BC51-4F4D-9486-8963241FC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915" y="4532566"/>
            <a:ext cx="1495926" cy="1495926"/>
          </a:xfrm>
          <a:prstGeom prst="rect">
            <a:avLst/>
          </a:prstGeom>
        </p:spPr>
      </p:pic>
      <p:sp>
        <p:nvSpPr>
          <p:cNvPr id="85" name="TextBox 84">
            <a:extLst>
              <a:ext uri="{FF2B5EF4-FFF2-40B4-BE49-F238E27FC236}">
                <a16:creationId xmlns:a16="http://schemas.microsoft.com/office/drawing/2014/main" id="{8521E702-0694-4E0C-B208-F59763797910}"/>
              </a:ext>
            </a:extLst>
          </p:cNvPr>
          <p:cNvSpPr txBox="1"/>
          <p:nvPr/>
        </p:nvSpPr>
        <p:spPr>
          <a:xfrm>
            <a:off x="7431342" y="5615392"/>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7</a:t>
            </a:r>
          </a:p>
        </p:txBody>
      </p:sp>
      <p:sp>
        <p:nvSpPr>
          <p:cNvPr id="87" name="TextBox 86">
            <a:extLst>
              <a:ext uri="{FF2B5EF4-FFF2-40B4-BE49-F238E27FC236}">
                <a16:creationId xmlns:a16="http://schemas.microsoft.com/office/drawing/2014/main" id="{DD97C8D0-F9C4-474B-9771-EF4D97BB4CCA}"/>
              </a:ext>
            </a:extLst>
          </p:cNvPr>
          <p:cNvSpPr txBox="1"/>
          <p:nvPr/>
        </p:nvSpPr>
        <p:spPr>
          <a:xfrm>
            <a:off x="8879826" y="3823076"/>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8</a:t>
            </a:r>
          </a:p>
        </p:txBody>
      </p:sp>
      <p:sp>
        <p:nvSpPr>
          <p:cNvPr id="88" name="TextBox 87">
            <a:extLst>
              <a:ext uri="{FF2B5EF4-FFF2-40B4-BE49-F238E27FC236}">
                <a16:creationId xmlns:a16="http://schemas.microsoft.com/office/drawing/2014/main" id="{32624635-ECB3-40F0-9F25-C9EBAEBC3CAF}"/>
              </a:ext>
            </a:extLst>
          </p:cNvPr>
          <p:cNvSpPr txBox="1"/>
          <p:nvPr/>
        </p:nvSpPr>
        <p:spPr>
          <a:xfrm>
            <a:off x="8894668" y="5564009"/>
            <a:ext cx="254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9</a:t>
            </a:r>
          </a:p>
        </p:txBody>
      </p:sp>
      <p:sp>
        <p:nvSpPr>
          <p:cNvPr id="89" name="TextBox 88">
            <a:extLst>
              <a:ext uri="{FF2B5EF4-FFF2-40B4-BE49-F238E27FC236}">
                <a16:creationId xmlns:a16="http://schemas.microsoft.com/office/drawing/2014/main" id="{37419D7B-DFE4-4405-ACD0-A31A5A64BB6E}"/>
              </a:ext>
            </a:extLst>
          </p:cNvPr>
          <p:cNvSpPr txBox="1"/>
          <p:nvPr/>
        </p:nvSpPr>
        <p:spPr>
          <a:xfrm>
            <a:off x="10843407" y="4600126"/>
            <a:ext cx="526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10</a:t>
            </a:r>
          </a:p>
        </p:txBody>
      </p:sp>
      <p:pic>
        <p:nvPicPr>
          <p:cNvPr id="1056" name="Picture 32" descr="Swiss Cheese, Swiss, Cheese, Food, Yellow, Dairy, Snack">
            <a:extLst>
              <a:ext uri="{FF2B5EF4-FFF2-40B4-BE49-F238E27FC236}">
                <a16:creationId xmlns:a16="http://schemas.microsoft.com/office/drawing/2014/main" id="{A6831945-28EE-4362-B4BC-E36B37E1C8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7530" y="6017224"/>
            <a:ext cx="976400" cy="8127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hat, Icon, Social, Network, Technology, Talk, Support">
            <a:extLst>
              <a:ext uri="{FF2B5EF4-FFF2-40B4-BE49-F238E27FC236}">
                <a16:creationId xmlns:a16="http://schemas.microsoft.com/office/drawing/2014/main" id="{CD4744C6-D1CF-4113-89A9-C0F15CD5D30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917" t="26585" r="25142" b="26981"/>
          <a:stretch/>
        </p:blipFill>
        <p:spPr bwMode="auto">
          <a:xfrm>
            <a:off x="9402922" y="5465022"/>
            <a:ext cx="702226" cy="66625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irl, Books, School, Reading, Learning, Happy">
            <a:extLst>
              <a:ext uri="{FF2B5EF4-FFF2-40B4-BE49-F238E27FC236}">
                <a16:creationId xmlns:a16="http://schemas.microsoft.com/office/drawing/2014/main" id="{465C20D4-BAFC-44C5-8E6C-D9984D9680F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54953"/>
          <a:stretch/>
        </p:blipFill>
        <p:spPr bwMode="auto">
          <a:xfrm>
            <a:off x="11256216" y="4997572"/>
            <a:ext cx="902480" cy="813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oy, shirt&#10;&#10;Description automatically generated">
            <a:extLst>
              <a:ext uri="{FF2B5EF4-FFF2-40B4-BE49-F238E27FC236}">
                <a16:creationId xmlns:a16="http://schemas.microsoft.com/office/drawing/2014/main" id="{9E9F9CD6-4EE9-4D71-A929-C32A6ECA68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9936" y="5801779"/>
            <a:ext cx="678602" cy="678602"/>
          </a:xfrm>
          <a:prstGeom prst="rect">
            <a:avLst/>
          </a:prstGeom>
        </p:spPr>
      </p:pic>
      <p:pic>
        <p:nvPicPr>
          <p:cNvPr id="55" name="Picture 54" descr="A picture containing toy, shirt&#10;&#10;Description automatically generated">
            <a:extLst>
              <a:ext uri="{FF2B5EF4-FFF2-40B4-BE49-F238E27FC236}">
                <a16:creationId xmlns:a16="http://schemas.microsoft.com/office/drawing/2014/main" id="{C39A65B9-B8BC-4965-8F22-1F8CE7D783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98223" y="6016214"/>
            <a:ext cx="678602" cy="678602"/>
          </a:xfrm>
          <a:prstGeom prst="rect">
            <a:avLst/>
          </a:prstGeom>
        </p:spPr>
      </p:pic>
      <p:pic>
        <p:nvPicPr>
          <p:cNvPr id="100" name="Picture 99" descr="A close up of a logo&#10;&#10;Description automatically generated">
            <a:extLst>
              <a:ext uri="{FF2B5EF4-FFF2-40B4-BE49-F238E27FC236}">
                <a16:creationId xmlns:a16="http://schemas.microsoft.com/office/drawing/2014/main" id="{2D925BFC-DC3A-4A47-AA6A-2CF2AB213AE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7528" y="5825395"/>
            <a:ext cx="666254" cy="666254"/>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C0B68770-B8A0-4932-8CD8-39C43848E7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42731" y="6086664"/>
            <a:ext cx="666254" cy="666254"/>
          </a:xfrm>
          <a:prstGeom prst="rect">
            <a:avLst/>
          </a:prstGeom>
        </p:spPr>
      </p:pic>
      <p:cxnSp>
        <p:nvCxnSpPr>
          <p:cNvPr id="103" name="Straight Connector 102">
            <a:extLst>
              <a:ext uri="{FF2B5EF4-FFF2-40B4-BE49-F238E27FC236}">
                <a16:creationId xmlns:a16="http://schemas.microsoft.com/office/drawing/2014/main" id="{F5E50F32-B9C4-47E4-9B3E-A5ABFD08AEDB}"/>
              </a:ext>
            </a:extLst>
          </p:cNvPr>
          <p:cNvCxnSpPr>
            <a:cxnSpLocks/>
          </p:cNvCxnSpPr>
          <p:nvPr/>
        </p:nvCxnSpPr>
        <p:spPr>
          <a:xfrm>
            <a:off x="6105411" y="0"/>
            <a:ext cx="0" cy="6858000"/>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5004DEE-69CF-4566-B38D-DC95794BBCB7}"/>
              </a:ext>
            </a:extLst>
          </p:cNvPr>
          <p:cNvCxnSpPr>
            <a:cxnSpLocks/>
          </p:cNvCxnSpPr>
          <p:nvPr/>
        </p:nvCxnSpPr>
        <p:spPr>
          <a:xfrm>
            <a:off x="4525710" y="6916034"/>
            <a:ext cx="0" cy="2331533"/>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070" name="Picture 46" descr="Pizza, Food, Fast Food, Cheesy Pizza, Slice, Snack">
            <a:extLst>
              <a:ext uri="{FF2B5EF4-FFF2-40B4-BE49-F238E27FC236}">
                <a16:creationId xmlns:a16="http://schemas.microsoft.com/office/drawing/2014/main" id="{7869EA45-E6E4-476D-A62E-A8C51B91C01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605" y="5955285"/>
            <a:ext cx="951003" cy="63004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Football, Ball, Sport, Soccer, Round, Black And White">
            <a:extLst>
              <a:ext uri="{FF2B5EF4-FFF2-40B4-BE49-F238E27FC236}">
                <a16:creationId xmlns:a16="http://schemas.microsoft.com/office/drawing/2014/main" id="{5B2B62A9-8F39-4B85-8063-95C256586DE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689483" y="4267710"/>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sketball, Ball, Sport, Orange Ball, Round, Cut Out">
            <a:extLst>
              <a:ext uri="{FF2B5EF4-FFF2-40B4-BE49-F238E27FC236}">
                <a16:creationId xmlns:a16="http://schemas.microsoft.com/office/drawing/2014/main" id="{871DF8EF-9BB5-45EC-A69A-485C5398F21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3228" y="4503556"/>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Bowling, Pins, Sport, Gaming, Bowling Ball">
            <a:extLst>
              <a:ext uri="{FF2B5EF4-FFF2-40B4-BE49-F238E27FC236}">
                <a16:creationId xmlns:a16="http://schemas.microsoft.com/office/drawing/2014/main" id="{712A7980-1E8A-45BE-BEDD-42F45DE931A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4209" y="4172582"/>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one, Butcher, Cow, Meat, Meat Lobe, Perfect Art, Pork">
            <a:extLst>
              <a:ext uri="{FF2B5EF4-FFF2-40B4-BE49-F238E27FC236}">
                <a16:creationId xmlns:a16="http://schemas.microsoft.com/office/drawing/2014/main" id="{ACACC1C3-7371-4BC7-9ADA-7DB7F01326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8140" y="1181646"/>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1984277-5A02-489B-A168-6C909BE2B2F9}"/>
              </a:ext>
            </a:extLst>
          </p:cNvPr>
          <p:cNvSpPr txBox="1"/>
          <p:nvPr/>
        </p:nvSpPr>
        <p:spPr>
          <a:xfrm>
            <a:off x="7376837" y="3800258"/>
            <a:ext cx="229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p:txBody>
      </p:sp>
      <p:pic>
        <p:nvPicPr>
          <p:cNvPr id="25" name="Picture 48" descr="Football, Ball, Sport, Soccer, Round, Black And White">
            <a:extLst>
              <a:ext uri="{FF2B5EF4-FFF2-40B4-BE49-F238E27FC236}">
                <a16:creationId xmlns:a16="http://schemas.microsoft.com/office/drawing/2014/main" id="{E7E2C46C-CF2E-4DFE-ACAB-80F589A0C2F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7609711" y="4405796"/>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0" descr="Basketball, Ball, Sport, Orange Ball, Round, Cut Out">
            <a:extLst>
              <a:ext uri="{FF2B5EF4-FFF2-40B4-BE49-F238E27FC236}">
                <a16:creationId xmlns:a16="http://schemas.microsoft.com/office/drawing/2014/main" id="{940ECD44-8105-49BA-BC1F-3C456311FCE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73867" y="4196427"/>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2" descr="Bowling, Pins, Sport, Gaming, Bowling Ball">
            <a:extLst>
              <a:ext uri="{FF2B5EF4-FFF2-40B4-BE49-F238E27FC236}">
                <a16:creationId xmlns:a16="http://schemas.microsoft.com/office/drawing/2014/main" id="{8AB60E2F-E4BB-4270-BDDA-ABEC565A499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91578" y="4182455"/>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Girl, Books, School, Reading, Learning, Happy">
            <a:extLst>
              <a:ext uri="{FF2B5EF4-FFF2-40B4-BE49-F238E27FC236}">
                <a16:creationId xmlns:a16="http://schemas.microsoft.com/office/drawing/2014/main" id="{70C0ED1D-63D9-4F48-B0E0-2D9F718BD46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54953"/>
          <a:stretch/>
        </p:blipFill>
        <p:spPr bwMode="auto">
          <a:xfrm>
            <a:off x="3753448" y="5427869"/>
            <a:ext cx="871452" cy="78512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7CC9F85-A4BA-413C-A1A0-994608581FA1}"/>
              </a:ext>
            </a:extLst>
          </p:cNvPr>
          <p:cNvSpPr txBox="1"/>
          <p:nvPr/>
        </p:nvSpPr>
        <p:spPr>
          <a:xfrm>
            <a:off x="1678077" y="741696"/>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F938EBC9-9CF1-43CE-8EBF-DFF0766D3557}"/>
              </a:ext>
            </a:extLst>
          </p:cNvPr>
          <p:cNvSpPr txBox="1"/>
          <p:nvPr/>
        </p:nvSpPr>
        <p:spPr>
          <a:xfrm>
            <a:off x="1328702" y="2325160"/>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bring</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35EAED47-5C88-48B7-AE1F-D82AC727FE5D}"/>
              </a:ext>
            </a:extLst>
          </p:cNvPr>
          <p:cNvSpPr txBox="1"/>
          <p:nvPr/>
        </p:nvSpPr>
        <p:spPr>
          <a:xfrm>
            <a:off x="3066886" y="1328916"/>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study</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5A8EA3FF-86ED-40B4-8381-7454DA58CB26}"/>
              </a:ext>
            </a:extLst>
          </p:cNvPr>
          <p:cNvSpPr txBox="1"/>
          <p:nvPr/>
        </p:nvSpPr>
        <p:spPr>
          <a:xfrm>
            <a:off x="4379472" y="794668"/>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watch</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64C30915-AE2E-4EE8-BA4C-D6A7CDD1926E}"/>
              </a:ext>
            </a:extLst>
          </p:cNvPr>
          <p:cNvSpPr txBox="1"/>
          <p:nvPr/>
        </p:nvSpPr>
        <p:spPr>
          <a:xfrm>
            <a:off x="4484292" y="1897616"/>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listen</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98821BD4-F38E-4213-99E1-35495C90C42D}"/>
              </a:ext>
            </a:extLst>
          </p:cNvPr>
          <p:cNvSpPr txBox="1"/>
          <p:nvPr/>
        </p:nvSpPr>
        <p:spPr>
          <a:xfrm>
            <a:off x="7090053" y="903318"/>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323DC99E-BAD2-4218-8074-CBAF39F601D3}"/>
              </a:ext>
            </a:extLst>
          </p:cNvPr>
          <p:cNvSpPr txBox="1"/>
          <p:nvPr/>
        </p:nvSpPr>
        <p:spPr>
          <a:xfrm>
            <a:off x="6863823" y="2154985"/>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bring</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8D5E2AA6-451A-4814-B35A-544CE9AF1D83}"/>
              </a:ext>
            </a:extLst>
          </p:cNvPr>
          <p:cNvSpPr txBox="1"/>
          <p:nvPr/>
        </p:nvSpPr>
        <p:spPr>
          <a:xfrm>
            <a:off x="9193098" y="645439"/>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study</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7" name="TextBox 46">
            <a:extLst>
              <a:ext uri="{FF2B5EF4-FFF2-40B4-BE49-F238E27FC236}">
                <a16:creationId xmlns:a16="http://schemas.microsoft.com/office/drawing/2014/main" id="{021DC340-5F43-4925-9912-CCFAEC5A4372}"/>
              </a:ext>
            </a:extLst>
          </p:cNvPr>
          <p:cNvSpPr txBox="1"/>
          <p:nvPr/>
        </p:nvSpPr>
        <p:spPr>
          <a:xfrm>
            <a:off x="9277220" y="1924453"/>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make</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C230D177-A2C8-48E3-80B8-92D7510D1586}"/>
              </a:ext>
            </a:extLst>
          </p:cNvPr>
          <p:cNvSpPr txBox="1"/>
          <p:nvPr/>
        </p:nvSpPr>
        <p:spPr>
          <a:xfrm>
            <a:off x="11043528" y="1474082"/>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a:t>
            </a:r>
          </a:p>
        </p:txBody>
      </p:sp>
      <p:sp>
        <p:nvSpPr>
          <p:cNvPr id="49" name="TextBox 48">
            <a:extLst>
              <a:ext uri="{FF2B5EF4-FFF2-40B4-BE49-F238E27FC236}">
                <a16:creationId xmlns:a16="http://schemas.microsoft.com/office/drawing/2014/main" id="{D74CC443-8FC5-4AD3-B0FE-C5526768764C}"/>
              </a:ext>
            </a:extLst>
          </p:cNvPr>
          <p:cNvSpPr txBox="1"/>
          <p:nvPr/>
        </p:nvSpPr>
        <p:spPr>
          <a:xfrm>
            <a:off x="799320" y="3884847"/>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a:t>
            </a:r>
          </a:p>
        </p:txBody>
      </p:sp>
      <p:sp>
        <p:nvSpPr>
          <p:cNvPr id="50" name="TextBox 49">
            <a:extLst>
              <a:ext uri="{FF2B5EF4-FFF2-40B4-BE49-F238E27FC236}">
                <a16:creationId xmlns:a16="http://schemas.microsoft.com/office/drawing/2014/main" id="{58D9B408-2B58-4121-ABF9-BB5AB8009FD6}"/>
              </a:ext>
            </a:extLst>
          </p:cNvPr>
          <p:cNvSpPr txBox="1"/>
          <p:nvPr/>
        </p:nvSpPr>
        <p:spPr>
          <a:xfrm>
            <a:off x="718391" y="5601343"/>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1" name="TextBox 50">
            <a:extLst>
              <a:ext uri="{FF2B5EF4-FFF2-40B4-BE49-F238E27FC236}">
                <a16:creationId xmlns:a16="http://schemas.microsoft.com/office/drawing/2014/main" id="{0DCCD229-7D25-4C01-97D7-5716BDE7E235}"/>
              </a:ext>
            </a:extLst>
          </p:cNvPr>
          <p:cNvSpPr txBox="1"/>
          <p:nvPr/>
        </p:nvSpPr>
        <p:spPr>
          <a:xfrm>
            <a:off x="2253303" y="3872690"/>
            <a:ext cx="10077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play</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C89B5121-618A-43A2-A95A-19500D6562BB}"/>
              </a:ext>
            </a:extLst>
          </p:cNvPr>
          <p:cNvSpPr txBox="1"/>
          <p:nvPr/>
        </p:nvSpPr>
        <p:spPr>
          <a:xfrm>
            <a:off x="2001781" y="5550021"/>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sing</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7CB00CA0-B638-4DF9-8DDB-A0AB4B4B0A58}"/>
              </a:ext>
            </a:extLst>
          </p:cNvPr>
          <p:cNvSpPr txBox="1"/>
          <p:nvPr/>
        </p:nvSpPr>
        <p:spPr>
          <a:xfrm>
            <a:off x="4030622" y="4994507"/>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buy</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DA45F9BA-19C2-447F-A0A7-6F7CB34CAE74}"/>
              </a:ext>
            </a:extLst>
          </p:cNvPr>
          <p:cNvSpPr txBox="1"/>
          <p:nvPr/>
        </p:nvSpPr>
        <p:spPr>
          <a:xfrm>
            <a:off x="7701561" y="3833724"/>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a:t>
            </a:r>
          </a:p>
        </p:txBody>
      </p:sp>
      <p:sp>
        <p:nvSpPr>
          <p:cNvPr id="57" name="TextBox 56">
            <a:extLst>
              <a:ext uri="{FF2B5EF4-FFF2-40B4-BE49-F238E27FC236}">
                <a16:creationId xmlns:a16="http://schemas.microsoft.com/office/drawing/2014/main" id="{31AA3E25-CD9F-426E-BB11-6A6BA8FC2B0C}"/>
              </a:ext>
            </a:extLst>
          </p:cNvPr>
          <p:cNvSpPr txBox="1"/>
          <p:nvPr/>
        </p:nvSpPr>
        <p:spPr>
          <a:xfrm>
            <a:off x="7756616" y="5670006"/>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6AFAA5BF-16DD-491F-80A4-178DC8569123}"/>
              </a:ext>
            </a:extLst>
          </p:cNvPr>
          <p:cNvSpPr txBox="1"/>
          <p:nvPr/>
        </p:nvSpPr>
        <p:spPr>
          <a:xfrm>
            <a:off x="9374391" y="3908969"/>
            <a:ext cx="8309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listen</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63F38411-B86D-4417-A570-BC502096D958}"/>
              </a:ext>
            </a:extLst>
          </p:cNvPr>
          <p:cNvSpPr txBox="1"/>
          <p:nvPr/>
        </p:nvSpPr>
        <p:spPr>
          <a:xfrm>
            <a:off x="9393175" y="5517198"/>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[talk]</a:t>
            </a:r>
          </a:p>
        </p:txBody>
      </p:sp>
      <p:sp>
        <p:nvSpPr>
          <p:cNvPr id="60" name="TextBox 59">
            <a:extLst>
              <a:ext uri="{FF2B5EF4-FFF2-40B4-BE49-F238E27FC236}">
                <a16:creationId xmlns:a16="http://schemas.microsoft.com/office/drawing/2014/main" id="{7A9EE1B7-5CF6-4A2C-BAB3-805E0E14237D}"/>
              </a:ext>
            </a:extLst>
          </p:cNvPr>
          <p:cNvSpPr txBox="1"/>
          <p:nvPr/>
        </p:nvSpPr>
        <p:spPr>
          <a:xfrm>
            <a:off x="11330124" y="4627805"/>
            <a:ext cx="1007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fr-FR" sz="1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buy</a:t>
            </a:r>
            <a:r>
              <a:rPr kumimoji="0" lang="fr-FR"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4" descr="Chemical Lab Flasks Clip Art">
            <a:extLst>
              <a:ext uri="{FF2B5EF4-FFF2-40B4-BE49-F238E27FC236}">
                <a16:creationId xmlns:a16="http://schemas.microsoft.com/office/drawing/2014/main" id="{FE685956-AD13-4A74-AF3C-96EE9189D2A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51606" y="1647042"/>
            <a:ext cx="574288" cy="5861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ilhouette, Musical, Note, Clef, Bass, Treble, Music">
            <a:extLst>
              <a:ext uri="{FF2B5EF4-FFF2-40B4-BE49-F238E27FC236}">
                <a16:creationId xmlns:a16="http://schemas.microsoft.com/office/drawing/2014/main" id="{9208750A-86EF-4519-B593-65097C5ED6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09143" y="4278708"/>
            <a:ext cx="1202311" cy="73766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Piano, Grand Piano, Baby Grand Piano, Keyboard">
            <a:extLst>
              <a:ext uri="{FF2B5EF4-FFF2-40B4-BE49-F238E27FC236}">
                <a16:creationId xmlns:a16="http://schemas.microsoft.com/office/drawing/2014/main" id="{908BBE6C-D0B0-4BAA-A0D7-9750FCECF2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82513" y="4310727"/>
            <a:ext cx="680754" cy="7032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Guitar, Music, Musical Instrument, Stringed Instrument">
            <a:extLst>
              <a:ext uri="{FF2B5EF4-FFF2-40B4-BE49-F238E27FC236}">
                <a16:creationId xmlns:a16="http://schemas.microsoft.com/office/drawing/2014/main" id="{47C5EF2D-8A2F-4B45-891F-6768AABFA83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1267689">
            <a:off x="2562450" y="4305029"/>
            <a:ext cx="625857" cy="7469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Trumpet, Bugle, Music, Instrument, Musical Instrument">
            <a:extLst>
              <a:ext uri="{FF2B5EF4-FFF2-40B4-BE49-F238E27FC236}">
                <a16:creationId xmlns:a16="http://schemas.microsoft.com/office/drawing/2014/main" id="{D9AEA607-0BD8-40A7-91F1-AC9D5B97187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05410" y="4265928"/>
            <a:ext cx="581340" cy="290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late-apple Clip Art">
            <a:extLst>
              <a:ext uri="{FF2B5EF4-FFF2-40B4-BE49-F238E27FC236}">
                <a16:creationId xmlns:a16="http://schemas.microsoft.com/office/drawing/2014/main" id="{65E8D098-07CC-4BBE-96F8-C05AEF33C5F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348319" y="995641"/>
            <a:ext cx="506688" cy="62554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F5085F29-BD0C-4045-BCEA-4F555FEAA62F}"/>
              </a:ext>
            </a:extLst>
          </p:cNvPr>
          <p:cNvSpPr>
            <a:spLocks noGrp="1"/>
          </p:cNvSpPr>
          <p:nvPr>
            <p:ph type="title"/>
          </p:nvPr>
        </p:nvSpPr>
        <p:spPr>
          <a:xfrm>
            <a:off x="-16210" y="31912"/>
            <a:ext cx="1631059" cy="396948"/>
          </a:xfrm>
        </p:spPr>
        <p:txBody>
          <a:bodyPr>
            <a:normAutofit/>
          </a:bodyPr>
          <a:lstStyle/>
          <a:p>
            <a:r>
              <a:rPr lang="en-GB" sz="1600" b="1" dirty="0" err="1">
                <a:solidFill>
                  <a:srgbClr val="002060"/>
                </a:solidFill>
                <a:latin typeface="Century Gothic" panose="020B0502020202020204" pitchFamily="34" charset="0"/>
              </a:rPr>
              <a:t>Partenaire</a:t>
            </a:r>
            <a:r>
              <a:rPr lang="en-GB" sz="1600" b="1" dirty="0">
                <a:solidFill>
                  <a:srgbClr val="002060"/>
                </a:solidFill>
                <a:latin typeface="Century Gothic" panose="020B0502020202020204" pitchFamily="34" charset="0"/>
              </a:rPr>
              <a:t> A</a:t>
            </a:r>
          </a:p>
        </p:txBody>
      </p:sp>
      <p:pic>
        <p:nvPicPr>
          <p:cNvPr id="65" name="Graphic 64" descr="List with solid fill">
            <a:extLst>
              <a:ext uri="{FF2B5EF4-FFF2-40B4-BE49-F238E27FC236}">
                <a16:creationId xmlns:a16="http://schemas.microsoft.com/office/drawing/2014/main" id="{B8A19562-D40A-4090-805F-3B2C9746865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83532" y="1908909"/>
            <a:ext cx="914400" cy="914400"/>
          </a:xfrm>
          <a:prstGeom prst="rect">
            <a:avLst/>
          </a:prstGeom>
        </p:spPr>
      </p:pic>
      <p:sp>
        <p:nvSpPr>
          <p:cNvPr id="91" name="TextBox 90">
            <a:extLst>
              <a:ext uri="{FF2B5EF4-FFF2-40B4-BE49-F238E27FC236}">
                <a16:creationId xmlns:a16="http://schemas.microsoft.com/office/drawing/2014/main" id="{7E821A47-1D24-486E-BB7C-E0858C3D771B}"/>
              </a:ext>
            </a:extLst>
          </p:cNvPr>
          <p:cNvSpPr txBox="1"/>
          <p:nvPr/>
        </p:nvSpPr>
        <p:spPr>
          <a:xfrm>
            <a:off x="18668" y="3435272"/>
            <a:ext cx="52358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1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Réponses</a:t>
            </a:r>
            <a:endPar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itle 9">
            <a:extLst>
              <a:ext uri="{FF2B5EF4-FFF2-40B4-BE49-F238E27FC236}">
                <a16:creationId xmlns:a16="http://schemas.microsoft.com/office/drawing/2014/main" id="{2FB92ED6-90E1-443A-9C4D-638074DCD556}"/>
              </a:ext>
            </a:extLst>
          </p:cNvPr>
          <p:cNvSpPr txBox="1">
            <a:spLocks/>
          </p:cNvSpPr>
          <p:nvPr/>
        </p:nvSpPr>
        <p:spPr>
          <a:xfrm>
            <a:off x="6206649" y="-21069"/>
            <a:ext cx="1631059" cy="537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Partenaire</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B</a:t>
            </a:r>
          </a:p>
        </p:txBody>
      </p:sp>
    </p:spTree>
    <p:extLst>
      <p:ext uri="{BB962C8B-B14F-4D97-AF65-F5344CB8AC3E}">
        <p14:creationId xmlns:p14="http://schemas.microsoft.com/office/powerpoint/2010/main" val="298814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199797" cy="647577"/>
          </a:xfrm>
        </p:spPr>
        <p:txBody>
          <a:bodyPr>
            <a:noAutofit/>
          </a:bodyPr>
          <a:lstStyle/>
          <a:p>
            <a:r>
              <a:rPr lang="en-GB" sz="2800" b="1">
                <a:solidFill>
                  <a:schemeClr val="bg1"/>
                </a:solidFill>
              </a:rPr>
              <a:t>Qu’est-ce que Léa a fait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7799"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3" y="3407963"/>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1638304" y="1263064"/>
            <a:ext cx="3751333" cy="647312"/>
          </a:xfrm>
          <a:prstGeom prst="wedgeRectCallout">
            <a:avLst>
              <a:gd name="adj1" fmla="val -64497"/>
              <a:gd name="adj2" fmla="val 79641"/>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 Léa a mangé</a:t>
            </a:r>
          </a:p>
          <a:p>
            <a:pPr algn="ctr"/>
            <a:r>
              <a:rPr lang="fr-FR" sz="2200" dirty="0"/>
              <a:t>de la viande ?</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rgbClr val="002060"/>
                </a:solidFill>
              </a:rPr>
              <a:t>Partner A</a:t>
            </a:r>
          </a:p>
        </p:txBody>
      </p:sp>
      <p:sp>
        <p:nvSpPr>
          <p:cNvPr id="9" name="TextBox 8">
            <a:extLst>
              <a:ext uri="{FF2B5EF4-FFF2-40B4-BE49-F238E27FC236}">
                <a16:creationId xmlns:a16="http://schemas.microsoft.com/office/drawing/2014/main" id="{46E141DA-DAAD-47B2-876B-3B1823D811D9}"/>
              </a:ext>
            </a:extLst>
          </p:cNvPr>
          <p:cNvSpPr txBox="1"/>
          <p:nvPr/>
        </p:nvSpPr>
        <p:spPr>
          <a:xfrm>
            <a:off x="10309654" y="5999722"/>
            <a:ext cx="1705233" cy="461665"/>
          </a:xfrm>
          <a:prstGeom prst="rect">
            <a:avLst/>
          </a:prstGeom>
          <a:noFill/>
        </p:spPr>
        <p:txBody>
          <a:bodyPr wrap="square" rtlCol="0">
            <a:spAutoFit/>
          </a:bodyPr>
          <a:lstStyle/>
          <a:p>
            <a:pPr algn="l"/>
            <a:r>
              <a:rPr lang="fr-FR" sz="2400" dirty="0">
                <a:solidFill>
                  <a:srgbClr val="002060"/>
                </a:solidFill>
              </a:rPr>
              <a:t>Partner B</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30" y="1263064"/>
            <a:ext cx="5000334" cy="554325"/>
          </a:xfrm>
          <a:prstGeom prst="wedgeRectCallout">
            <a:avLst>
              <a:gd name="adj1" fmla="val 53054"/>
              <a:gd name="adj2" fmla="val 98589"/>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mangé de la viande.</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459719" y="2207656"/>
            <a:ext cx="4929918" cy="577451"/>
          </a:xfrm>
          <a:prstGeom prst="wedgeRectCallout">
            <a:avLst>
              <a:gd name="adj1" fmla="val -53220"/>
              <a:gd name="adj2" fmla="val 88083"/>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apporté une liste?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30" y="2136674"/>
            <a:ext cx="5000334" cy="659277"/>
          </a:xfrm>
          <a:prstGeom prst="wedgeRectCallout">
            <a:avLst>
              <a:gd name="adj1" fmla="val 64252"/>
              <a:gd name="adj2" fmla="val 69350"/>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apporté une liste.</a:t>
            </a:r>
          </a:p>
          <a:p>
            <a:pPr algn="ctr"/>
            <a:r>
              <a:rPr lang="fr-FR" sz="2200" dirty="0"/>
              <a:t>Elle a apporté une lettre.</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459719" y="3082385"/>
            <a:ext cx="4929918" cy="535035"/>
          </a:xfrm>
          <a:prstGeom prst="wedgeRectCallout">
            <a:avLst>
              <a:gd name="adj1" fmla="val -38629"/>
              <a:gd name="adj2" fmla="val 95166"/>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étudié la science?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2986276"/>
            <a:ext cx="5257959" cy="659277"/>
          </a:xfrm>
          <a:prstGeom prst="wedgeRectCallout">
            <a:avLst>
              <a:gd name="adj1" fmla="val 43967"/>
              <a:gd name="adj2" fmla="val 8449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étudié la science.</a:t>
            </a:r>
          </a:p>
          <a:p>
            <a:pPr algn="ctr"/>
            <a:r>
              <a:rPr lang="fr-FR" sz="2200" dirty="0"/>
              <a:t>Elle a étudié les maths.</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448758" y="3914700"/>
            <a:ext cx="2940879" cy="695602"/>
          </a:xfrm>
          <a:prstGeom prst="wedgeRectCallout">
            <a:avLst>
              <a:gd name="adj1" fmla="val -75784"/>
              <a:gd name="adj2" fmla="val 70185"/>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a:t>
            </a:r>
          </a:p>
          <a:p>
            <a:pPr algn="ctr"/>
            <a:r>
              <a:rPr lang="fr-FR" sz="2200" dirty="0"/>
              <a:t>regardé un film ?</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30" y="3900358"/>
            <a:ext cx="4223878" cy="735441"/>
          </a:xfrm>
          <a:prstGeom prst="wedgeRectCallout">
            <a:avLst>
              <a:gd name="adj1" fmla="val 63149"/>
              <a:gd name="adj2" fmla="val 48545"/>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regardé</a:t>
            </a:r>
          </a:p>
          <a:p>
            <a:pPr algn="ctr"/>
            <a:r>
              <a:rPr lang="fr-FR" sz="2200" dirty="0"/>
              <a:t>un film. Elle a fait un modèle.</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4907580"/>
            <a:ext cx="3751333" cy="663897"/>
          </a:xfrm>
          <a:prstGeom prst="wedgeRectCallout">
            <a:avLst>
              <a:gd name="adj1" fmla="val -56202"/>
              <a:gd name="adj2" fmla="val -2497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écouté</a:t>
            </a:r>
          </a:p>
          <a:p>
            <a:pPr algn="ctr"/>
            <a:r>
              <a:rPr lang="fr-FR" sz="2200" dirty="0"/>
              <a:t>de la musique ?</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30" y="4890603"/>
            <a:ext cx="4633666" cy="697849"/>
          </a:xfrm>
          <a:prstGeom prst="wedgeRectCallout">
            <a:avLst>
              <a:gd name="adj1" fmla="val 58392"/>
              <a:gd name="adj2" fmla="val -2024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écouté de</a:t>
            </a:r>
          </a:p>
          <a:p>
            <a:pPr algn="ctr"/>
            <a:r>
              <a:rPr lang="fr-FR" sz="2200" dirty="0"/>
              <a:t>la musique. Elle a fait ses devoirs.</a:t>
            </a:r>
          </a:p>
        </p:txBody>
      </p:sp>
    </p:spTree>
    <p:extLst>
      <p:ext uri="{BB962C8B-B14F-4D97-AF65-F5344CB8AC3E}">
        <p14:creationId xmlns:p14="http://schemas.microsoft.com/office/powerpoint/2010/main" val="28294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89637" cy="647577"/>
          </a:xfrm>
        </p:spPr>
        <p:txBody>
          <a:bodyPr>
            <a:noAutofit/>
          </a:bodyPr>
          <a:lstStyle/>
          <a:p>
            <a:r>
              <a:rPr lang="en-GB" sz="2800" b="1">
                <a:solidFill>
                  <a:schemeClr val="bg1"/>
                </a:solidFill>
              </a:rPr>
              <a:t>Qu’est-ce que Léa a fait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14"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4809" y="3483234"/>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868680" y="1263064"/>
            <a:ext cx="4520957" cy="554325"/>
          </a:xfrm>
          <a:prstGeom prst="wedgeRectCallout">
            <a:avLst>
              <a:gd name="adj1" fmla="val -49328"/>
              <a:gd name="adj2" fmla="val 100261"/>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 Léa a fait du sport?</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rgbClr val="002060"/>
                </a:solidFill>
              </a:rPr>
              <a:t>Partner B</a:t>
            </a:r>
          </a:p>
        </p:txBody>
      </p:sp>
      <p:sp>
        <p:nvSpPr>
          <p:cNvPr id="9" name="TextBox 8">
            <a:extLst>
              <a:ext uri="{FF2B5EF4-FFF2-40B4-BE49-F238E27FC236}">
                <a16:creationId xmlns:a16="http://schemas.microsoft.com/office/drawing/2014/main" id="{46E141DA-DAAD-47B2-876B-3B1823D811D9}"/>
              </a:ext>
            </a:extLst>
          </p:cNvPr>
          <p:cNvSpPr txBox="1"/>
          <p:nvPr/>
        </p:nvSpPr>
        <p:spPr>
          <a:xfrm>
            <a:off x="10421927" y="5995820"/>
            <a:ext cx="1705233" cy="461665"/>
          </a:xfrm>
          <a:prstGeom prst="rect">
            <a:avLst/>
          </a:prstGeom>
          <a:noFill/>
        </p:spPr>
        <p:txBody>
          <a:bodyPr wrap="square" rtlCol="0">
            <a:spAutoFit/>
          </a:bodyPr>
          <a:lstStyle/>
          <a:p>
            <a:pPr algn="l"/>
            <a:r>
              <a:rPr lang="fr-FR" sz="2400" dirty="0">
                <a:solidFill>
                  <a:srgbClr val="002060"/>
                </a:solidFill>
              </a:rPr>
              <a:t>Partner A</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29" y="1263064"/>
            <a:ext cx="4142680" cy="554325"/>
          </a:xfrm>
          <a:prstGeom prst="wedgeRectCallout">
            <a:avLst>
              <a:gd name="adj1" fmla="val 64642"/>
              <a:gd name="adj2" fmla="val 8621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fait du sport.</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1463040" y="2149917"/>
            <a:ext cx="3926597" cy="715452"/>
          </a:xfrm>
          <a:prstGeom prst="wedgeRectCallout">
            <a:avLst>
              <a:gd name="adj1" fmla="val -53220"/>
              <a:gd name="adj2" fmla="val 88083"/>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mangé</a:t>
            </a:r>
          </a:p>
          <a:p>
            <a:pPr algn="ctr"/>
            <a:r>
              <a:rPr lang="fr-FR" sz="2200" dirty="0"/>
              <a:t>du fromage?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29" y="2134960"/>
            <a:ext cx="5504993" cy="735441"/>
          </a:xfrm>
          <a:prstGeom prst="wedgeRectCallout">
            <a:avLst>
              <a:gd name="adj1" fmla="val 50133"/>
              <a:gd name="adj2" fmla="val 69350"/>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mangé du fromage. Elle a mangé de la pizza.</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1831748" y="3161573"/>
            <a:ext cx="3557889" cy="695602"/>
          </a:xfrm>
          <a:prstGeom prst="wedgeRectCallout">
            <a:avLst>
              <a:gd name="adj1" fmla="val -55733"/>
              <a:gd name="adj2" fmla="val 8610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écouté</a:t>
            </a:r>
          </a:p>
          <a:p>
            <a:pPr algn="ctr"/>
            <a:r>
              <a:rPr lang="fr-FR" sz="2200" dirty="0"/>
              <a:t>de la musique?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3187973"/>
            <a:ext cx="5221866" cy="659277"/>
          </a:xfrm>
          <a:prstGeom prst="wedgeRectCallout">
            <a:avLst>
              <a:gd name="adj1" fmla="val 51949"/>
              <a:gd name="adj2" fmla="val 86322"/>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écouté de la musique. Elle a joué d’un instrument.</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080260" y="4189704"/>
            <a:ext cx="3309377" cy="695602"/>
          </a:xfrm>
          <a:prstGeom prst="wedgeRectCallout">
            <a:avLst>
              <a:gd name="adj1" fmla="val -71639"/>
              <a:gd name="adj2" fmla="val 6032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parlé avec ses amis?</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29" y="4164822"/>
            <a:ext cx="5080738" cy="735441"/>
          </a:xfrm>
          <a:prstGeom prst="wedgeRectCallout">
            <a:avLst>
              <a:gd name="adj1" fmla="val 48751"/>
              <a:gd name="adj2" fmla="val 79628"/>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parlé avec ses amis. Elle a chanté avec ses amis.</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5217834"/>
            <a:ext cx="3751333" cy="771904"/>
          </a:xfrm>
          <a:prstGeom prst="wedgeRectCallout">
            <a:avLst>
              <a:gd name="adj1" fmla="val -56202"/>
              <a:gd name="adj2" fmla="val -24972"/>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acheté un livre?</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29" y="5217834"/>
            <a:ext cx="4633666" cy="535529"/>
          </a:xfrm>
          <a:prstGeom prst="wedgeRectCallout">
            <a:avLst>
              <a:gd name="adj1" fmla="val 58392"/>
              <a:gd name="adj2" fmla="val -20246"/>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acheté un livre.</a:t>
            </a:r>
          </a:p>
        </p:txBody>
      </p:sp>
    </p:spTree>
    <p:extLst>
      <p:ext uri="{BB962C8B-B14F-4D97-AF65-F5344CB8AC3E}">
        <p14:creationId xmlns:p14="http://schemas.microsoft.com/office/powerpoint/2010/main" val="16655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Potato, Vegetable, Raw, Food, Healthy, Fresh, Organic">
            <a:extLst>
              <a:ext uri="{FF2B5EF4-FFF2-40B4-BE49-F238E27FC236}">
                <a16:creationId xmlns:a16="http://schemas.microsoft.com/office/drawing/2014/main" id="{CDC144C9-51FF-4C76-B9F1-DC79C5C43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861" y="5075268"/>
            <a:ext cx="1931548" cy="12233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713" y="3456864"/>
            <a:ext cx="5311036" cy="461665"/>
          </a:xfrm>
          <a:prstGeom prst="rect">
            <a:avLst/>
          </a:prstGeom>
          <a:noFill/>
        </p:spPr>
        <p:txBody>
          <a:bodyPr wrap="square" rtlCol="0">
            <a:spAutoFit/>
          </a:bodyPr>
          <a:lstStyle/>
          <a:p>
            <a:r>
              <a:rPr lang="en-GB" sz="2400" dirty="0">
                <a:solidFill>
                  <a:srgbClr val="002060"/>
                </a:solidFill>
              </a:rPr>
              <a:t>8. des </a:t>
            </a:r>
            <a:r>
              <a:rPr lang="en-GB" sz="2400" b="1" dirty="0" err="1">
                <a:solidFill>
                  <a:srgbClr val="002060"/>
                </a:solidFill>
              </a:rPr>
              <a:t>œu</a:t>
            </a:r>
            <a:r>
              <a:rPr lang="en-GB" sz="2400" dirty="0" err="1">
                <a:solidFill>
                  <a:srgbClr val="002060"/>
                </a:solidFill>
              </a:rPr>
              <a:t>fs</a:t>
            </a:r>
            <a:endParaRPr lang="en-GB" sz="2400" dirty="0">
              <a:solidFill>
                <a:srgbClr val="002060"/>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622158" y="2601271"/>
            <a:ext cx="3708549" cy="461665"/>
          </a:xfrm>
          <a:prstGeom prst="rect">
            <a:avLst/>
          </a:prstGeom>
          <a:noFill/>
        </p:spPr>
        <p:txBody>
          <a:bodyPr wrap="square" rtlCol="0">
            <a:spAutoFit/>
          </a:bodyPr>
          <a:lstStyle/>
          <a:p>
            <a:pPr algn="l"/>
            <a:r>
              <a:rPr lang="en-GB" sz="2400" dirty="0">
                <a:solidFill>
                  <a:srgbClr val="002060"/>
                </a:solidFill>
              </a:rPr>
              <a:t>6. des </a:t>
            </a:r>
            <a:r>
              <a:rPr lang="en-GB" sz="2400" dirty="0" err="1">
                <a:solidFill>
                  <a:srgbClr val="002060"/>
                </a:solidFill>
              </a:rPr>
              <a:t>champi</a:t>
            </a:r>
            <a:r>
              <a:rPr lang="en-GB" sz="2400" dirty="0">
                <a:solidFill>
                  <a:srgbClr val="002060"/>
                </a:solidFill>
              </a:rPr>
              <a:t> </a:t>
            </a:r>
            <a:r>
              <a:rPr lang="en-GB" sz="2400" b="1" dirty="0" err="1">
                <a:solidFill>
                  <a:srgbClr val="002060"/>
                </a:solidFill>
              </a:rPr>
              <a:t>gn</a:t>
            </a:r>
            <a:r>
              <a:rPr lang="en-GB" sz="2400" b="1" dirty="0">
                <a:solidFill>
                  <a:srgbClr val="002060"/>
                </a:solidFill>
              </a:rPr>
              <a:t> </a:t>
            </a:r>
            <a:r>
              <a:rPr lang="en-GB" sz="2400" dirty="0" err="1">
                <a:solidFill>
                  <a:srgbClr val="002060"/>
                </a:solidFill>
              </a:rPr>
              <a:t>ons</a:t>
            </a:r>
            <a:endParaRPr lang="en-GB" sz="2400" dirty="0">
              <a:solidFill>
                <a:srgbClr val="002060"/>
              </a:solidFill>
            </a:endParaRPr>
          </a:p>
        </p:txBody>
      </p:sp>
      <p:sp>
        <p:nvSpPr>
          <p:cNvPr id="18" name="TextBox 17"/>
          <p:cNvSpPr txBox="1"/>
          <p:nvPr/>
        </p:nvSpPr>
        <p:spPr>
          <a:xfrm>
            <a:off x="599549" y="4346419"/>
            <a:ext cx="5311036" cy="461665"/>
          </a:xfrm>
          <a:prstGeom prst="rect">
            <a:avLst/>
          </a:prstGeom>
          <a:noFill/>
        </p:spPr>
        <p:txBody>
          <a:bodyPr wrap="square" rtlCol="0">
            <a:spAutoFit/>
          </a:bodyPr>
          <a:lstStyle/>
          <a:p>
            <a:pPr algn="l"/>
            <a:r>
              <a:rPr lang="en-GB" sz="2400" dirty="0">
                <a:solidFill>
                  <a:srgbClr val="002060"/>
                </a:solidFill>
              </a:rPr>
              <a:t>9. des </a:t>
            </a:r>
            <a:r>
              <a:rPr lang="en-GB" sz="2400" dirty="0" err="1">
                <a:solidFill>
                  <a:srgbClr val="002060"/>
                </a:solidFill>
              </a:rPr>
              <a:t>t</a:t>
            </a:r>
            <a:r>
              <a:rPr lang="en-GB" sz="2400" b="1" dirty="0" err="1">
                <a:solidFill>
                  <a:srgbClr val="002060"/>
                </a:solidFill>
              </a:rPr>
              <a:t>o</a:t>
            </a:r>
            <a:r>
              <a:rPr lang="en-GB" sz="2400" dirty="0" err="1">
                <a:solidFill>
                  <a:srgbClr val="002060"/>
                </a:solidFill>
              </a:rPr>
              <a:t>mates</a:t>
            </a:r>
            <a:r>
              <a:rPr lang="en-GB" sz="2400" dirty="0">
                <a:solidFill>
                  <a:srgbClr val="002060"/>
                </a:solidFill>
              </a:rPr>
              <a:t> </a:t>
            </a:r>
          </a:p>
        </p:txBody>
      </p:sp>
      <p:sp>
        <p:nvSpPr>
          <p:cNvPr id="22" name="TextBox 21"/>
          <p:cNvSpPr txBox="1"/>
          <p:nvPr/>
        </p:nvSpPr>
        <p:spPr>
          <a:xfrm>
            <a:off x="580094" y="5164141"/>
            <a:ext cx="5311036" cy="461665"/>
          </a:xfrm>
          <a:prstGeom prst="rect">
            <a:avLst/>
          </a:prstGeom>
          <a:noFill/>
        </p:spPr>
        <p:txBody>
          <a:bodyPr wrap="square" rtlCol="0">
            <a:spAutoFit/>
          </a:bodyPr>
          <a:lstStyle/>
          <a:p>
            <a:pPr algn="l"/>
            <a:r>
              <a:rPr lang="en-GB" sz="2400" dirty="0">
                <a:solidFill>
                  <a:srgbClr val="002060"/>
                </a:solidFill>
              </a:rPr>
              <a:t>     des p</a:t>
            </a:r>
            <a:r>
              <a:rPr lang="en-GB" sz="2400" b="1" dirty="0">
                <a:solidFill>
                  <a:srgbClr val="002060"/>
                </a:solidFill>
              </a:rPr>
              <a:t>o</a:t>
            </a:r>
            <a:r>
              <a:rPr lang="en-GB" sz="2400" dirty="0">
                <a:solidFill>
                  <a:srgbClr val="002060"/>
                </a:solidFill>
              </a:rPr>
              <a:t>mmes de </a:t>
            </a:r>
            <a:r>
              <a:rPr lang="en-GB" sz="2400" dirty="0" err="1">
                <a:solidFill>
                  <a:srgbClr val="002060"/>
                </a:solidFill>
              </a:rPr>
              <a:t>terre</a:t>
            </a:r>
            <a:endParaRPr lang="en-GB" sz="2400" dirty="0">
              <a:solidFill>
                <a:srgbClr val="002060"/>
              </a:solidFill>
            </a:endParaRPr>
          </a:p>
        </p:txBody>
      </p:sp>
      <p:sp>
        <p:nvSpPr>
          <p:cNvPr id="16" name="Action Button: Custom 16">
            <a:hlinkClick r:id="" action="ppaction://noaction" highlightClick="1">
              <a:snd r:embed="rId4" name="6.wav"/>
            </a:hlinkClick>
            <a:extLst>
              <a:ext uri="{FF2B5EF4-FFF2-40B4-BE49-F238E27FC236}">
                <a16:creationId xmlns:a16="http://schemas.microsoft.com/office/drawing/2014/main" id="{00B3E4C1-DFF4-46C3-8013-784275E7AA6B}"/>
              </a:ext>
            </a:extLst>
          </p:cNvPr>
          <p:cNvSpPr/>
          <p:nvPr/>
        </p:nvSpPr>
        <p:spPr>
          <a:xfrm>
            <a:off x="558280" y="262075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5" name="8.wav"/>
            </a:hlinkClick>
            <a:extLst>
              <a:ext uri="{FF2B5EF4-FFF2-40B4-BE49-F238E27FC236}">
                <a16:creationId xmlns:a16="http://schemas.microsoft.com/office/drawing/2014/main" id="{00B3E4C1-DFF4-46C3-8013-784275E7AA6B}"/>
              </a:ext>
            </a:extLst>
          </p:cNvPr>
          <p:cNvSpPr/>
          <p:nvPr/>
        </p:nvSpPr>
        <p:spPr>
          <a:xfrm>
            <a:off x="562135" y="346897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6" name="9.wav"/>
            </a:hlinkClick>
            <a:extLst>
              <a:ext uri="{FF2B5EF4-FFF2-40B4-BE49-F238E27FC236}">
                <a16:creationId xmlns:a16="http://schemas.microsoft.com/office/drawing/2014/main" id="{00B3E4C1-DFF4-46C3-8013-784275E7AA6B}"/>
              </a:ext>
            </a:extLst>
          </p:cNvPr>
          <p:cNvSpPr/>
          <p:nvPr/>
        </p:nvSpPr>
        <p:spPr>
          <a:xfrm>
            <a:off x="570112" y="433117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4" name="Picture 6" descr="Egg, Broken, Cracked, Yolk, Raw, Uncooked, Shell">
            <a:extLst>
              <a:ext uri="{FF2B5EF4-FFF2-40B4-BE49-F238E27FC236}">
                <a16:creationId xmlns:a16="http://schemas.microsoft.com/office/drawing/2014/main" id="{FD9AC925-0006-4DD7-AAA2-79EEB5225C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4100" y="3153666"/>
            <a:ext cx="1352183" cy="1766918"/>
          </a:xfrm>
          <a:prstGeom prst="rect">
            <a:avLst/>
          </a:prstGeom>
          <a:noFill/>
          <a:extLst>
            <a:ext uri="{909E8E84-426E-40DD-AFC4-6F175D3DCCD1}">
              <a14:hiddenFill xmlns:a14="http://schemas.microsoft.com/office/drawing/2010/main">
                <a:solidFill>
                  <a:srgbClr val="FFFFFF"/>
                </a:solidFill>
              </a14:hiddenFill>
            </a:ext>
          </a:extLst>
        </p:spPr>
      </p:pic>
      <p:sp>
        <p:nvSpPr>
          <p:cNvPr id="24" name="Action Button: Custom 16">
            <a:hlinkClick r:id="" action="ppaction://noaction" highlightClick="1">
              <a:snd r:embed="rId8" name="10.wav"/>
            </a:hlinkClick>
            <a:extLst>
              <a:ext uri="{FF2B5EF4-FFF2-40B4-BE49-F238E27FC236}">
                <a16:creationId xmlns:a16="http://schemas.microsoft.com/office/drawing/2014/main" id="{00B3E4C1-DFF4-46C3-8013-784275E7AA6B}"/>
              </a:ext>
            </a:extLst>
          </p:cNvPr>
          <p:cNvSpPr/>
          <p:nvPr/>
        </p:nvSpPr>
        <p:spPr>
          <a:xfrm>
            <a:off x="578088" y="5193366"/>
            <a:ext cx="387656" cy="371598"/>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5" name="TextBox 24"/>
          <p:cNvSpPr txBox="1"/>
          <p:nvPr/>
        </p:nvSpPr>
        <p:spPr>
          <a:xfrm>
            <a:off x="7172655" y="4568225"/>
            <a:ext cx="4737266" cy="1569660"/>
          </a:xfrm>
          <a:prstGeom prst="rect">
            <a:avLst/>
          </a:prstGeom>
          <a:noFill/>
          <a:ln>
            <a:solidFill>
              <a:srgbClr val="115076"/>
            </a:solidFill>
          </a:ln>
        </p:spPr>
        <p:txBody>
          <a:bodyPr wrap="square" rtlCol="0">
            <a:spAutoFit/>
          </a:bodyPr>
          <a:lstStyle/>
          <a:p>
            <a:pPr algn="l"/>
            <a:r>
              <a:rPr lang="en-GB" sz="2400" b="1" dirty="0">
                <a:solidFill>
                  <a:srgbClr val="002060"/>
                </a:solidFill>
              </a:rPr>
              <a:t>le champignon </a:t>
            </a:r>
            <a:r>
              <a:rPr lang="en-GB" sz="2400" dirty="0">
                <a:solidFill>
                  <a:srgbClr val="002060"/>
                </a:solidFill>
              </a:rPr>
              <a:t>– mushroom</a:t>
            </a:r>
          </a:p>
          <a:p>
            <a:r>
              <a:rPr lang="en-GB" sz="2400" b="1" dirty="0" err="1">
                <a:solidFill>
                  <a:srgbClr val="002060"/>
                </a:solidFill>
              </a:rPr>
              <a:t>l’œuf</a:t>
            </a:r>
            <a:r>
              <a:rPr lang="en-GB" sz="2400" b="1" dirty="0">
                <a:solidFill>
                  <a:srgbClr val="002060"/>
                </a:solidFill>
              </a:rPr>
              <a:t> (m.) </a:t>
            </a:r>
            <a:r>
              <a:rPr lang="en-GB" sz="2400" dirty="0">
                <a:solidFill>
                  <a:srgbClr val="002060"/>
                </a:solidFill>
              </a:rPr>
              <a:t>– egg</a:t>
            </a:r>
            <a:br>
              <a:rPr lang="en-GB" sz="2400" dirty="0">
                <a:solidFill>
                  <a:srgbClr val="002060"/>
                </a:solidFill>
              </a:rPr>
            </a:br>
            <a:r>
              <a:rPr lang="en-GB" sz="2400" b="1" dirty="0">
                <a:solidFill>
                  <a:srgbClr val="002060"/>
                </a:solidFill>
              </a:rPr>
              <a:t>la </a:t>
            </a:r>
            <a:r>
              <a:rPr lang="en-GB" sz="2400" b="1" dirty="0" err="1">
                <a:solidFill>
                  <a:srgbClr val="002060"/>
                </a:solidFill>
              </a:rPr>
              <a:t>tomate</a:t>
            </a:r>
            <a:r>
              <a:rPr lang="en-GB" sz="2400" b="1" dirty="0">
                <a:solidFill>
                  <a:srgbClr val="002060"/>
                </a:solidFill>
              </a:rPr>
              <a:t> </a:t>
            </a:r>
            <a:r>
              <a:rPr lang="en-GB" sz="2400" dirty="0">
                <a:solidFill>
                  <a:srgbClr val="002060"/>
                </a:solidFill>
              </a:rPr>
              <a:t>– tomato</a:t>
            </a:r>
          </a:p>
          <a:p>
            <a:r>
              <a:rPr lang="en-GB" sz="2400" b="1" dirty="0">
                <a:solidFill>
                  <a:srgbClr val="002060"/>
                </a:solidFill>
              </a:rPr>
              <a:t>la </a:t>
            </a:r>
            <a:r>
              <a:rPr lang="en-GB" sz="2400" b="1" dirty="0" err="1">
                <a:solidFill>
                  <a:srgbClr val="002060"/>
                </a:solidFill>
              </a:rPr>
              <a:t>pomme</a:t>
            </a:r>
            <a:r>
              <a:rPr lang="en-GB" sz="2400" b="1" dirty="0">
                <a:solidFill>
                  <a:srgbClr val="002060"/>
                </a:solidFill>
              </a:rPr>
              <a:t> de </a:t>
            </a:r>
            <a:r>
              <a:rPr lang="en-GB" sz="2400" b="1" dirty="0" err="1">
                <a:solidFill>
                  <a:srgbClr val="002060"/>
                </a:solidFill>
              </a:rPr>
              <a:t>terre</a:t>
            </a:r>
            <a:r>
              <a:rPr lang="en-GB" sz="2400" b="1" dirty="0">
                <a:solidFill>
                  <a:srgbClr val="002060"/>
                </a:solidFill>
              </a:rPr>
              <a:t> </a:t>
            </a:r>
            <a:r>
              <a:rPr lang="en-GB" sz="2400" dirty="0">
                <a:solidFill>
                  <a:srgbClr val="002060"/>
                </a:solidFill>
              </a:rPr>
              <a:t>– potato</a:t>
            </a:r>
          </a:p>
        </p:txBody>
      </p:sp>
      <p:sp>
        <p:nvSpPr>
          <p:cNvPr id="26" name="TextBox 25">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27" name="Rectangle 26">
            <a:extLst>
              <a:ext uri="{FF2B5EF4-FFF2-40B4-BE49-F238E27FC236}">
                <a16:creationId xmlns:a16="http://schemas.microsoft.com/office/drawing/2014/main" id="{0D1ACBAD-52B8-47EE-86FA-771EA089C13F}"/>
              </a:ext>
            </a:extLst>
          </p:cNvPr>
          <p:cNvSpPr/>
          <p:nvPr/>
        </p:nvSpPr>
        <p:spPr>
          <a:xfrm>
            <a:off x="2831334" y="2712528"/>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9" name="Rectangle 28">
            <a:extLst>
              <a:ext uri="{FF2B5EF4-FFF2-40B4-BE49-F238E27FC236}">
                <a16:creationId xmlns:a16="http://schemas.microsoft.com/office/drawing/2014/main" id="{4F988676-F6A3-45A7-B0A8-38B827848CAA}"/>
              </a:ext>
            </a:extLst>
          </p:cNvPr>
          <p:cNvSpPr/>
          <p:nvPr/>
        </p:nvSpPr>
        <p:spPr>
          <a:xfrm>
            <a:off x="1640775" y="3549996"/>
            <a:ext cx="504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30" name="Rectangle 29">
            <a:extLst>
              <a:ext uri="{FF2B5EF4-FFF2-40B4-BE49-F238E27FC236}">
                <a16:creationId xmlns:a16="http://schemas.microsoft.com/office/drawing/2014/main" id="{94BE1864-1F3C-48CF-B49C-798DFEF1C09F}"/>
              </a:ext>
            </a:extLst>
          </p:cNvPr>
          <p:cNvSpPr/>
          <p:nvPr/>
        </p:nvSpPr>
        <p:spPr>
          <a:xfrm>
            <a:off x="1725229" y="4464490"/>
            <a:ext cx="21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31" name="Rectangle 30">
            <a:extLst>
              <a:ext uri="{FF2B5EF4-FFF2-40B4-BE49-F238E27FC236}">
                <a16:creationId xmlns:a16="http://schemas.microsoft.com/office/drawing/2014/main" id="{30AD76F0-3345-46E4-A59D-9245F6840307}"/>
              </a:ext>
            </a:extLst>
          </p:cNvPr>
          <p:cNvSpPr/>
          <p:nvPr/>
        </p:nvSpPr>
        <p:spPr>
          <a:xfrm>
            <a:off x="1898784" y="5235524"/>
            <a:ext cx="21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pic>
        <p:nvPicPr>
          <p:cNvPr id="2050" name="Picture 2" descr="Mushrooms, Vegetables, Food, Vegetarian, Healthy, Meal">
            <a:extLst>
              <a:ext uri="{FF2B5EF4-FFF2-40B4-BE49-F238E27FC236}">
                <a16:creationId xmlns:a16="http://schemas.microsoft.com/office/drawing/2014/main" id="{2717C234-176D-4C70-B22B-9A8BFDC1F9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4184" y="2194410"/>
            <a:ext cx="3113822" cy="1556911"/>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3">
            <a:extLst>
              <a:ext uri="{FF2B5EF4-FFF2-40B4-BE49-F238E27FC236}">
                <a16:creationId xmlns:a16="http://schemas.microsoft.com/office/drawing/2014/main" id="{6D1E84B0-DFB8-4422-85A2-FD59E2134B4B}"/>
              </a:ext>
            </a:extLst>
          </p:cNvPr>
          <p:cNvSpPr>
            <a:spLocks noGrp="1"/>
          </p:cNvSpPr>
          <p:nvPr>
            <p:ph type="title"/>
          </p:nvPr>
        </p:nvSpPr>
        <p:spPr>
          <a:xfrm>
            <a:off x="-1" y="213557"/>
            <a:ext cx="5693229" cy="647577"/>
          </a:xfrm>
        </p:spPr>
        <p:txBody>
          <a:bodyPr>
            <a:normAutofit/>
          </a:bodyPr>
          <a:lstStyle/>
          <a:p>
            <a:r>
              <a:rPr lang="en-GB" sz="2300" b="1" dirty="0" err="1">
                <a:solidFill>
                  <a:schemeClr val="bg1"/>
                </a:solidFill>
              </a:rPr>
              <a:t>Ils</a:t>
            </a:r>
            <a:r>
              <a:rPr lang="en-GB" sz="2300" b="1" dirty="0">
                <a:solidFill>
                  <a:schemeClr val="bg1"/>
                </a:solidFill>
              </a:rPr>
              <a:t> </a:t>
            </a:r>
            <a:r>
              <a:rPr lang="en-GB" sz="2300" b="1" dirty="0" err="1">
                <a:solidFill>
                  <a:schemeClr val="bg1"/>
                </a:solidFill>
              </a:rPr>
              <a:t>mangent</a:t>
            </a:r>
            <a:r>
              <a:rPr lang="en-GB" sz="2300" b="1" dirty="0">
                <a:solidFill>
                  <a:schemeClr val="bg1"/>
                </a:solidFill>
              </a:rPr>
              <a:t> le petit-déjeuner (2/3) </a:t>
            </a:r>
          </a:p>
        </p:txBody>
      </p:sp>
      <p:pic>
        <p:nvPicPr>
          <p:cNvPr id="3" name="Picture 2" descr="A close up of a tomato&#10;&#10;Description automatically generated">
            <a:extLst>
              <a:ext uri="{FF2B5EF4-FFF2-40B4-BE49-F238E27FC236}">
                <a16:creationId xmlns:a16="http://schemas.microsoft.com/office/drawing/2014/main" id="{0AE6DCB5-2A98-4B78-93C3-F752032838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2682" y="3911222"/>
            <a:ext cx="919313" cy="1042268"/>
          </a:xfrm>
          <a:prstGeom prst="rect">
            <a:avLst/>
          </a:prstGeom>
        </p:spPr>
      </p:pic>
      <p:sp>
        <p:nvSpPr>
          <p:cNvPr id="5" name="Rounded Rectangular Callout 4"/>
          <p:cNvSpPr/>
          <p:nvPr/>
        </p:nvSpPr>
        <p:spPr>
          <a:xfrm>
            <a:off x="3189783" y="3225486"/>
            <a:ext cx="3029803" cy="1851554"/>
          </a:xfrm>
          <a:prstGeom prst="wedgeRoundRectCallout">
            <a:avLst>
              <a:gd name="adj1" fmla="val -64977"/>
              <a:gd name="adj2" fmla="val -2605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f</a:t>
            </a:r>
            <a:r>
              <a:rPr lang="en-GB" sz="2000" dirty="0"/>
              <a:t>’ is </a:t>
            </a:r>
            <a:r>
              <a:rPr lang="en-GB" sz="2000" b="1" dirty="0"/>
              <a:t>not</a:t>
            </a:r>
            <a:r>
              <a:rPr lang="en-GB" sz="2000" dirty="0"/>
              <a:t> pronounced in the plural form ‘</a:t>
            </a:r>
            <a:r>
              <a:rPr lang="en-GB" sz="2000" b="1" dirty="0" err="1">
                <a:solidFill>
                  <a:schemeClr val="bg1"/>
                </a:solidFill>
              </a:rPr>
              <a:t>œufs</a:t>
            </a:r>
            <a:r>
              <a:rPr lang="en-GB" sz="2000" dirty="0">
                <a:solidFill>
                  <a:schemeClr val="bg1"/>
                </a:solidFill>
              </a:rPr>
              <a:t>’, but it is pronounced in the singular form ‘</a:t>
            </a:r>
            <a:r>
              <a:rPr lang="en-GB" sz="2000" b="1" dirty="0" err="1">
                <a:solidFill>
                  <a:schemeClr val="bg1"/>
                </a:solidFill>
              </a:rPr>
              <a:t>œuf</a:t>
            </a:r>
            <a:r>
              <a:rPr lang="en-GB" sz="2000" b="1" dirty="0">
                <a:solidFill>
                  <a:schemeClr val="bg1"/>
                </a:solidFill>
              </a:rPr>
              <a:t>’</a:t>
            </a:r>
            <a:r>
              <a:rPr lang="en-GB" sz="2000" dirty="0">
                <a:solidFill>
                  <a:schemeClr val="bg1"/>
                </a:solidFill>
              </a:rPr>
              <a:t>!</a:t>
            </a:r>
          </a:p>
        </p:txBody>
      </p:sp>
    </p:spTree>
    <p:extLst>
      <p:ext uri="{BB962C8B-B14F-4D97-AF65-F5344CB8AC3E}">
        <p14:creationId xmlns:p14="http://schemas.microsoft.com/office/powerpoint/2010/main" val="28583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0" grpId="0" animBg="1"/>
      <p:bldP spid="31"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001795" cy="647577"/>
          </a:xfrm>
        </p:spPr>
        <p:txBody>
          <a:bodyPr>
            <a:normAutofit/>
          </a:bodyPr>
          <a:lstStyle/>
          <a:p>
            <a:r>
              <a:rPr lang="en-GB" sz="28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196640" y="1314377"/>
            <a:ext cx="1108491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Revise all new vocabulary learned since the last assessment.</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7" name="TextBox 6">
            <a:extLst>
              <a:ext uri="{FF2B5EF4-FFF2-40B4-BE49-F238E27FC236}">
                <a16:creationId xmlns:a16="http://schemas.microsoft.com/office/drawing/2014/main" id="{7D3D65A0-A558-4D9D-A5C5-ED9107151F44}"/>
              </a:ext>
            </a:extLst>
          </p:cNvPr>
          <p:cNvSpPr txBox="1"/>
          <p:nvPr/>
        </p:nvSpPr>
        <p:spPr>
          <a:xfrm>
            <a:off x="252483" y="2266625"/>
            <a:ext cx="8372902" cy="2677656"/>
          </a:xfrm>
          <a:prstGeom prst="rect">
            <a:avLst/>
          </a:prstGeom>
          <a:noFill/>
        </p:spPr>
        <p:txBody>
          <a:bodyPr wrap="square">
            <a:spAutoFit/>
          </a:bodyPr>
          <a:lstStyle/>
          <a:p>
            <a:r>
              <a:rPr lang="en-US" sz="2400" b="1" dirty="0">
                <a:solidFill>
                  <a:srgbClr val="002060"/>
                </a:solidFill>
              </a:rPr>
              <a:t>Year 8 Term 2 test - Vocabulary Revision Mashup A</a:t>
            </a:r>
          </a:p>
          <a:p>
            <a:endParaRPr lang="en-US" sz="2400" b="1" dirty="0">
              <a:solidFill>
                <a:srgbClr val="002060"/>
              </a:solidFill>
            </a:endParaRPr>
          </a:p>
          <a:p>
            <a:r>
              <a:rPr lang="en-US" sz="2400" b="1" dirty="0">
                <a:solidFill>
                  <a:srgbClr val="002060"/>
                </a:solidFill>
              </a:rPr>
              <a:t>Year 8 Term 2 test - Vocabulary Revision Mashup B</a:t>
            </a:r>
          </a:p>
          <a:p>
            <a:endParaRPr lang="en-US" sz="2400" b="1" dirty="0">
              <a:solidFill>
                <a:srgbClr val="002060"/>
              </a:solidFill>
            </a:endParaRPr>
          </a:p>
          <a:p>
            <a:r>
              <a:rPr lang="en-US" sz="2400" b="1" dirty="0">
                <a:solidFill>
                  <a:srgbClr val="002060"/>
                </a:solidFill>
              </a:rPr>
              <a:t>Year 8 Term 2 test - Vocabulary Revision Mashup C</a:t>
            </a:r>
          </a:p>
          <a:p>
            <a:endParaRPr lang="en-US" sz="2400" b="1" dirty="0">
              <a:solidFill>
                <a:srgbClr val="002060"/>
              </a:solidFill>
            </a:endParaRPr>
          </a:p>
          <a:p>
            <a:r>
              <a:rPr lang="en-US" sz="2400" b="1" dirty="0">
                <a:solidFill>
                  <a:srgbClr val="002060"/>
                </a:solidFill>
              </a:rPr>
              <a:t>Year 8 Term 2 test - Vocabulary Revision Mashup D</a:t>
            </a:r>
          </a:p>
        </p:txBody>
      </p:sp>
    </p:spTree>
    <p:extLst>
      <p:ext uri="{BB962C8B-B14F-4D97-AF65-F5344CB8AC3E}">
        <p14:creationId xmlns:p14="http://schemas.microsoft.com/office/powerpoint/2010/main" val="2691010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6 | Y8 Term 1.1 Week 6</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65528" cy="647577"/>
          </a:xfrm>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3" name="TextBox 2"/>
          <p:cNvSpPr txBox="1"/>
          <p:nvPr/>
        </p:nvSpPr>
        <p:spPr>
          <a:xfrm>
            <a:off x="667661" y="3261084"/>
            <a:ext cx="3470857" cy="461665"/>
          </a:xfrm>
          <a:prstGeom prst="rect">
            <a:avLst/>
          </a:prstGeom>
          <a:noFill/>
        </p:spPr>
        <p:txBody>
          <a:bodyPr wrap="square" rtlCol="0">
            <a:spAutoFit/>
          </a:bodyPr>
          <a:lstStyle/>
          <a:p>
            <a:pPr algn="l"/>
            <a:r>
              <a:rPr lang="en-GB" sz="2400" dirty="0">
                <a:solidFill>
                  <a:schemeClr val="accent5">
                    <a:lumMod val="50000"/>
                  </a:schemeClr>
                </a:solidFill>
              </a:rPr>
              <a:t>12 </a:t>
            </a:r>
            <a:r>
              <a:rPr lang="en-GB" sz="2400" dirty="0">
                <a:solidFill>
                  <a:srgbClr val="002060"/>
                </a:solidFill>
              </a:rPr>
              <a:t>du   </a:t>
            </a:r>
            <a:r>
              <a:rPr lang="en-GB" sz="2400" b="1" dirty="0">
                <a:solidFill>
                  <a:srgbClr val="002060"/>
                </a:solidFill>
              </a:rPr>
              <a:t>th</a:t>
            </a:r>
            <a:r>
              <a:rPr lang="en-GB" sz="2400" dirty="0">
                <a:solidFill>
                  <a:srgbClr val="002060"/>
                </a:solidFill>
              </a:rPr>
              <a:t>on</a:t>
            </a:r>
          </a:p>
        </p:txBody>
      </p:sp>
      <p:sp>
        <p:nvSpPr>
          <p:cNvPr id="10" name="TextBox 9"/>
          <p:cNvSpPr txBox="1"/>
          <p:nvPr/>
        </p:nvSpPr>
        <p:spPr>
          <a:xfrm>
            <a:off x="685417" y="2414523"/>
            <a:ext cx="3287828" cy="461665"/>
          </a:xfrm>
          <a:prstGeom prst="rect">
            <a:avLst/>
          </a:prstGeom>
          <a:noFill/>
        </p:spPr>
        <p:txBody>
          <a:bodyPr wrap="square" rtlCol="0">
            <a:spAutoFit/>
          </a:bodyPr>
          <a:lstStyle/>
          <a:p>
            <a:pPr algn="l"/>
            <a:r>
              <a:rPr lang="en-GB" sz="2400" dirty="0">
                <a:solidFill>
                  <a:schemeClr val="accent5">
                    <a:lumMod val="50000"/>
                  </a:schemeClr>
                </a:solidFill>
              </a:rPr>
              <a:t>11 </a:t>
            </a:r>
            <a:r>
              <a:rPr lang="en-GB" sz="2400" dirty="0">
                <a:solidFill>
                  <a:srgbClr val="002060"/>
                </a:solidFill>
              </a:rPr>
              <a:t>des </a:t>
            </a:r>
            <a:r>
              <a:rPr lang="en-GB" sz="2400" b="1" dirty="0">
                <a:solidFill>
                  <a:srgbClr val="002060"/>
                </a:solidFill>
              </a:rPr>
              <a:t>r</a:t>
            </a:r>
            <a:r>
              <a:rPr lang="en-GB" sz="2400" dirty="0">
                <a:solidFill>
                  <a:srgbClr val="002060"/>
                </a:solidFill>
              </a:rPr>
              <a:t>ai</a:t>
            </a:r>
            <a:r>
              <a:rPr lang="en-GB" sz="2400" b="1" dirty="0">
                <a:solidFill>
                  <a:srgbClr val="002060"/>
                </a:solidFill>
              </a:rPr>
              <a:t>s</a:t>
            </a:r>
            <a:r>
              <a:rPr lang="en-GB" sz="2400" dirty="0">
                <a:solidFill>
                  <a:srgbClr val="002060"/>
                </a:solidFill>
              </a:rPr>
              <a:t>ins</a:t>
            </a:r>
          </a:p>
        </p:txBody>
      </p:sp>
      <p:sp>
        <p:nvSpPr>
          <p:cNvPr id="13" name="TextBox 12"/>
          <p:cNvSpPr txBox="1"/>
          <p:nvPr/>
        </p:nvSpPr>
        <p:spPr>
          <a:xfrm>
            <a:off x="667661" y="4214320"/>
            <a:ext cx="5311036" cy="461665"/>
          </a:xfrm>
          <a:prstGeom prst="rect">
            <a:avLst/>
          </a:prstGeom>
          <a:noFill/>
        </p:spPr>
        <p:txBody>
          <a:bodyPr wrap="square" rtlCol="0">
            <a:spAutoFit/>
          </a:bodyPr>
          <a:lstStyle/>
          <a:p>
            <a:r>
              <a:rPr lang="en-GB" sz="2400" dirty="0">
                <a:solidFill>
                  <a:schemeClr val="accent5">
                    <a:lumMod val="50000"/>
                  </a:schemeClr>
                </a:solidFill>
              </a:rPr>
              <a:t>13 </a:t>
            </a:r>
            <a:r>
              <a:rPr lang="en-GB" sz="2400" dirty="0">
                <a:solidFill>
                  <a:srgbClr val="002060"/>
                </a:solidFill>
              </a:rPr>
              <a:t>de </a:t>
            </a:r>
            <a:r>
              <a:rPr lang="en-GB" sz="2400" dirty="0" err="1">
                <a:solidFill>
                  <a:srgbClr val="002060"/>
                </a:solidFill>
              </a:rPr>
              <a:t>l’</a:t>
            </a:r>
            <a:r>
              <a:rPr lang="en-GB" sz="2400" b="1" dirty="0" err="1">
                <a:solidFill>
                  <a:srgbClr val="002060"/>
                </a:solidFill>
              </a:rPr>
              <a:t>ail</a:t>
            </a:r>
            <a:endParaRPr lang="en-GB" sz="2400" b="1" dirty="0">
              <a:solidFill>
                <a:srgbClr val="002060"/>
              </a:solidFill>
            </a:endParaRPr>
          </a:p>
        </p:txBody>
      </p:sp>
      <p:sp>
        <p:nvSpPr>
          <p:cNvPr id="18" name="TextBox 17"/>
          <p:cNvSpPr txBox="1"/>
          <p:nvPr/>
        </p:nvSpPr>
        <p:spPr>
          <a:xfrm>
            <a:off x="652042" y="5105818"/>
            <a:ext cx="5311036" cy="461665"/>
          </a:xfrm>
          <a:prstGeom prst="rect">
            <a:avLst/>
          </a:prstGeom>
          <a:noFill/>
        </p:spPr>
        <p:txBody>
          <a:bodyPr wrap="square" rtlCol="0">
            <a:spAutoFit/>
          </a:bodyPr>
          <a:lstStyle/>
          <a:p>
            <a:pPr algn="l"/>
            <a:r>
              <a:rPr lang="en-GB" sz="2400" dirty="0">
                <a:solidFill>
                  <a:schemeClr val="accent5">
                    <a:lumMod val="50000"/>
                  </a:schemeClr>
                </a:solidFill>
              </a:rPr>
              <a:t>14 </a:t>
            </a:r>
            <a:r>
              <a:rPr lang="en-GB" sz="2400" dirty="0">
                <a:solidFill>
                  <a:srgbClr val="002060"/>
                </a:solidFill>
              </a:rPr>
              <a:t>des </a:t>
            </a:r>
            <a:r>
              <a:rPr lang="en-GB" sz="2400" dirty="0" err="1">
                <a:solidFill>
                  <a:srgbClr val="002060"/>
                </a:solidFill>
              </a:rPr>
              <a:t>nou</a:t>
            </a:r>
            <a:r>
              <a:rPr lang="en-GB" sz="2400" dirty="0">
                <a:solidFill>
                  <a:srgbClr val="002060"/>
                </a:solidFill>
              </a:rPr>
              <a:t> </a:t>
            </a:r>
            <a:r>
              <a:rPr lang="en-GB" sz="2400" b="1" dirty="0" err="1">
                <a:solidFill>
                  <a:srgbClr val="002060"/>
                </a:solidFill>
              </a:rPr>
              <a:t>i</a:t>
            </a:r>
            <a:r>
              <a:rPr lang="en-GB" sz="2400" b="1" dirty="0">
                <a:solidFill>
                  <a:srgbClr val="002060"/>
                </a:solidFill>
              </a:rPr>
              <a:t> l </a:t>
            </a:r>
            <a:r>
              <a:rPr lang="en-GB" sz="2400" b="1" dirty="0" err="1">
                <a:solidFill>
                  <a:srgbClr val="002060"/>
                </a:solidFill>
              </a:rPr>
              <a:t>l</a:t>
            </a:r>
            <a:r>
              <a:rPr lang="en-GB" sz="2400" b="1" dirty="0">
                <a:solidFill>
                  <a:srgbClr val="002060"/>
                </a:solidFill>
              </a:rPr>
              <a:t> e </a:t>
            </a:r>
            <a:r>
              <a:rPr lang="en-GB" sz="2400" dirty="0">
                <a:solidFill>
                  <a:srgbClr val="002060"/>
                </a:solidFill>
              </a:rPr>
              <a:t>s</a:t>
            </a:r>
          </a:p>
        </p:txBody>
      </p:sp>
      <p:sp>
        <p:nvSpPr>
          <p:cNvPr id="16" name="Action Button: Custom 16">
            <a:hlinkClick r:id="" action="ppaction://noaction" highlightClick="1">
              <a:snd r:embed="rId3" name="11.wav"/>
            </a:hlinkClick>
            <a:extLst>
              <a:ext uri="{FF2B5EF4-FFF2-40B4-BE49-F238E27FC236}">
                <a16:creationId xmlns:a16="http://schemas.microsoft.com/office/drawing/2014/main" id="{00B3E4C1-DFF4-46C3-8013-784275E7AA6B}"/>
              </a:ext>
            </a:extLst>
          </p:cNvPr>
          <p:cNvSpPr/>
          <p:nvPr/>
        </p:nvSpPr>
        <p:spPr>
          <a:xfrm>
            <a:off x="685417" y="24085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4" name="12.wav"/>
            </a:hlinkClick>
            <a:extLst>
              <a:ext uri="{FF2B5EF4-FFF2-40B4-BE49-F238E27FC236}">
                <a16:creationId xmlns:a16="http://schemas.microsoft.com/office/drawing/2014/main" id="{00B3E4C1-DFF4-46C3-8013-784275E7AA6B}"/>
              </a:ext>
            </a:extLst>
          </p:cNvPr>
          <p:cNvSpPr/>
          <p:nvPr/>
        </p:nvSpPr>
        <p:spPr>
          <a:xfrm>
            <a:off x="685417" y="33030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0" name="Action Button: Custom 16">
            <a:hlinkClick r:id="" action="ppaction://noaction" highlightClick="1">
              <a:snd r:embed="rId5" name="13.wav"/>
            </a:hlinkClick>
            <a:extLst>
              <a:ext uri="{FF2B5EF4-FFF2-40B4-BE49-F238E27FC236}">
                <a16:creationId xmlns:a16="http://schemas.microsoft.com/office/drawing/2014/main" id="{00B3E4C1-DFF4-46C3-8013-784275E7AA6B}"/>
              </a:ext>
            </a:extLst>
          </p:cNvPr>
          <p:cNvSpPr/>
          <p:nvPr/>
        </p:nvSpPr>
        <p:spPr>
          <a:xfrm>
            <a:off x="685417" y="41976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21" name="Action Button: Custom 16">
            <a:hlinkClick r:id="" action="ppaction://noaction" highlightClick="1">
              <a:snd r:embed="rId6" name="14.wav"/>
            </a:hlinkClick>
            <a:extLst>
              <a:ext uri="{FF2B5EF4-FFF2-40B4-BE49-F238E27FC236}">
                <a16:creationId xmlns:a16="http://schemas.microsoft.com/office/drawing/2014/main" id="{00B3E4C1-DFF4-46C3-8013-784275E7AA6B}"/>
              </a:ext>
            </a:extLst>
          </p:cNvPr>
          <p:cNvSpPr/>
          <p:nvPr/>
        </p:nvSpPr>
        <p:spPr>
          <a:xfrm>
            <a:off x="685417" y="50921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25" name="TextBox 24"/>
          <p:cNvSpPr txBox="1"/>
          <p:nvPr/>
        </p:nvSpPr>
        <p:spPr>
          <a:xfrm>
            <a:off x="7172655" y="4599654"/>
            <a:ext cx="4737266" cy="1569660"/>
          </a:xfrm>
          <a:prstGeom prst="rect">
            <a:avLst/>
          </a:prstGeom>
          <a:noFill/>
          <a:ln>
            <a:solidFill>
              <a:srgbClr val="115076"/>
            </a:solidFill>
          </a:ln>
        </p:spPr>
        <p:txBody>
          <a:bodyPr wrap="square" rtlCol="0">
            <a:spAutoFit/>
          </a:bodyPr>
          <a:lstStyle/>
          <a:p>
            <a:pPr algn="l"/>
            <a:r>
              <a:rPr lang="en-GB" sz="2400" b="1" dirty="0">
                <a:solidFill>
                  <a:srgbClr val="002060"/>
                </a:solidFill>
              </a:rPr>
              <a:t>le raisin </a:t>
            </a:r>
            <a:r>
              <a:rPr lang="en-GB" sz="2400" dirty="0">
                <a:solidFill>
                  <a:srgbClr val="002060"/>
                </a:solidFill>
              </a:rPr>
              <a:t>– grape</a:t>
            </a:r>
          </a:p>
          <a:p>
            <a:pPr algn="l"/>
            <a:r>
              <a:rPr lang="en-GB" sz="2400" b="1" dirty="0">
                <a:solidFill>
                  <a:srgbClr val="002060"/>
                </a:solidFill>
              </a:rPr>
              <a:t>le thon </a:t>
            </a:r>
            <a:r>
              <a:rPr lang="en-GB" sz="2400" dirty="0">
                <a:solidFill>
                  <a:srgbClr val="002060"/>
                </a:solidFill>
              </a:rPr>
              <a:t>– tuna</a:t>
            </a:r>
          </a:p>
          <a:p>
            <a:r>
              <a:rPr lang="en-GB" sz="2400" b="1" dirty="0" err="1">
                <a:solidFill>
                  <a:srgbClr val="002060"/>
                </a:solidFill>
              </a:rPr>
              <a:t>l’ail</a:t>
            </a:r>
            <a:r>
              <a:rPr lang="en-GB" sz="2400" b="1" dirty="0">
                <a:solidFill>
                  <a:srgbClr val="002060"/>
                </a:solidFill>
              </a:rPr>
              <a:t> </a:t>
            </a:r>
            <a:r>
              <a:rPr lang="en-GB" sz="2400" dirty="0">
                <a:solidFill>
                  <a:srgbClr val="002060"/>
                </a:solidFill>
              </a:rPr>
              <a:t>(m.) – garlic</a:t>
            </a:r>
          </a:p>
          <a:p>
            <a:r>
              <a:rPr lang="en-GB" sz="2400" b="1" dirty="0">
                <a:solidFill>
                  <a:srgbClr val="002060"/>
                </a:solidFill>
              </a:rPr>
              <a:t>la </a:t>
            </a:r>
            <a:r>
              <a:rPr lang="en-GB" sz="2400" b="1" dirty="0" err="1">
                <a:solidFill>
                  <a:srgbClr val="002060"/>
                </a:solidFill>
              </a:rPr>
              <a:t>nouille</a:t>
            </a:r>
            <a:r>
              <a:rPr lang="en-GB" sz="2400" b="1" dirty="0">
                <a:solidFill>
                  <a:srgbClr val="002060"/>
                </a:solidFill>
              </a:rPr>
              <a:t> </a:t>
            </a:r>
            <a:r>
              <a:rPr lang="en-GB" sz="2400" dirty="0">
                <a:solidFill>
                  <a:srgbClr val="002060"/>
                </a:solidFill>
              </a:rPr>
              <a:t>– noodle</a:t>
            </a:r>
          </a:p>
        </p:txBody>
      </p:sp>
      <p:sp>
        <p:nvSpPr>
          <p:cNvPr id="26" name="Rectangle 25">
            <a:extLst>
              <a:ext uri="{FF2B5EF4-FFF2-40B4-BE49-F238E27FC236}">
                <a16:creationId xmlns:a16="http://schemas.microsoft.com/office/drawing/2014/main" id="{161BDDE5-BEDA-4561-AADF-586BC65C4AB5}"/>
              </a:ext>
            </a:extLst>
          </p:cNvPr>
          <p:cNvSpPr/>
          <p:nvPr/>
        </p:nvSpPr>
        <p:spPr>
          <a:xfrm>
            <a:off x="2175403" y="2516014"/>
            <a:ext cx="131112"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27" name="Rectangle 26">
            <a:extLst>
              <a:ext uri="{FF2B5EF4-FFF2-40B4-BE49-F238E27FC236}">
                <a16:creationId xmlns:a16="http://schemas.microsoft.com/office/drawing/2014/main" id="{B6983310-65CE-4CF4-BBF7-5FE6ABD81F4D}"/>
              </a:ext>
            </a:extLst>
          </p:cNvPr>
          <p:cNvSpPr/>
          <p:nvPr/>
        </p:nvSpPr>
        <p:spPr>
          <a:xfrm>
            <a:off x="1619346" y="3359174"/>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8" name="Rectangle 27">
            <a:extLst>
              <a:ext uri="{FF2B5EF4-FFF2-40B4-BE49-F238E27FC236}">
                <a16:creationId xmlns:a16="http://schemas.microsoft.com/office/drawing/2014/main" id="{B2E46E80-676A-4B5D-92D7-2AEF29FCB902}"/>
              </a:ext>
            </a:extLst>
          </p:cNvPr>
          <p:cNvSpPr/>
          <p:nvPr/>
        </p:nvSpPr>
        <p:spPr>
          <a:xfrm>
            <a:off x="1832751" y="4218342"/>
            <a:ext cx="699085" cy="514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a:t>
            </a:r>
          </a:p>
        </p:txBody>
      </p:sp>
      <p:sp>
        <p:nvSpPr>
          <p:cNvPr id="29" name="Rectangle 28">
            <a:extLst>
              <a:ext uri="{FF2B5EF4-FFF2-40B4-BE49-F238E27FC236}">
                <a16:creationId xmlns:a16="http://schemas.microsoft.com/office/drawing/2014/main" id="{A3C996AA-8A37-4DB8-8274-3374C28F358C}"/>
              </a:ext>
            </a:extLst>
          </p:cNvPr>
          <p:cNvSpPr/>
          <p:nvPr/>
        </p:nvSpPr>
        <p:spPr>
          <a:xfrm>
            <a:off x="2334838" y="5191840"/>
            <a:ext cx="84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 _</a:t>
            </a:r>
          </a:p>
        </p:txBody>
      </p:sp>
      <p:pic>
        <p:nvPicPr>
          <p:cNvPr id="17410" name="Picture 2" descr="Grapes, Fruit, Food, Wine, Plant, Vine, Leaves, Organic">
            <a:extLst>
              <a:ext uri="{FF2B5EF4-FFF2-40B4-BE49-F238E27FC236}">
                <a16:creationId xmlns:a16="http://schemas.microsoft.com/office/drawing/2014/main" id="{70EBC808-E939-4E8C-B37F-10ECE862D2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1943" y="2275799"/>
            <a:ext cx="1436196" cy="143023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una, Yellow Fin Tuna, Fish, Ocean, Sea, Fishing">
            <a:extLst>
              <a:ext uri="{FF2B5EF4-FFF2-40B4-BE49-F238E27FC236}">
                <a16:creationId xmlns:a16="http://schemas.microsoft.com/office/drawing/2014/main" id="{12AB866A-3109-4086-BFA3-E2D72076B3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5758" y="2475054"/>
            <a:ext cx="3098368" cy="15491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Garlic, Bulb, Cloves, Garlic Bulb, Garlic Head">
            <a:extLst>
              <a:ext uri="{FF2B5EF4-FFF2-40B4-BE49-F238E27FC236}">
                <a16:creationId xmlns:a16="http://schemas.microsoft.com/office/drawing/2014/main" id="{E8468ED6-4594-4654-B0F9-3A57A5A55B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0785" y="2922376"/>
            <a:ext cx="1436196" cy="1220851"/>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Ramen, Noodle, Noodles, Noodles Logo, Ramen Vector">
            <a:extLst>
              <a:ext uri="{FF2B5EF4-FFF2-40B4-BE49-F238E27FC236}">
                <a16:creationId xmlns:a16="http://schemas.microsoft.com/office/drawing/2014/main" id="{B8E5FD34-558E-49C7-B850-407E84F635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2684" y="4427998"/>
            <a:ext cx="1509338" cy="1413164"/>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3">
            <a:extLst>
              <a:ext uri="{FF2B5EF4-FFF2-40B4-BE49-F238E27FC236}">
                <a16:creationId xmlns:a16="http://schemas.microsoft.com/office/drawing/2014/main" id="{20FF735D-A46A-4A72-BDF8-3E7DBCDC99A3}"/>
              </a:ext>
            </a:extLst>
          </p:cNvPr>
          <p:cNvSpPr>
            <a:spLocks noGrp="1"/>
          </p:cNvSpPr>
          <p:nvPr>
            <p:ph type="title"/>
          </p:nvPr>
        </p:nvSpPr>
        <p:spPr>
          <a:xfrm>
            <a:off x="0" y="213557"/>
            <a:ext cx="5562600" cy="647577"/>
          </a:xfrm>
        </p:spPr>
        <p:txBody>
          <a:bodyPr>
            <a:normAutofit fontScale="90000"/>
          </a:bodyPr>
          <a:lstStyle/>
          <a:p>
            <a:r>
              <a:rPr lang="en-GB" sz="2600" b="1" dirty="0" err="1">
                <a:solidFill>
                  <a:schemeClr val="bg1"/>
                </a:solidFill>
              </a:rPr>
              <a:t>Ils</a:t>
            </a:r>
            <a:r>
              <a:rPr lang="en-GB" sz="2600" b="1" dirty="0">
                <a:solidFill>
                  <a:schemeClr val="bg1"/>
                </a:solidFill>
              </a:rPr>
              <a:t> </a:t>
            </a:r>
            <a:r>
              <a:rPr lang="en-GB" sz="2600" b="1" dirty="0" err="1">
                <a:solidFill>
                  <a:schemeClr val="bg1"/>
                </a:solidFill>
              </a:rPr>
              <a:t>mangent</a:t>
            </a:r>
            <a:r>
              <a:rPr lang="en-GB" sz="2600" b="1" dirty="0">
                <a:solidFill>
                  <a:schemeClr val="bg1"/>
                </a:solidFill>
              </a:rPr>
              <a:t> le petit-déjeuner (3/3) </a:t>
            </a:r>
          </a:p>
        </p:txBody>
      </p:sp>
      <p:sp>
        <p:nvSpPr>
          <p:cNvPr id="32" name="Rectangle 31">
            <a:extLst>
              <a:ext uri="{FF2B5EF4-FFF2-40B4-BE49-F238E27FC236}">
                <a16:creationId xmlns:a16="http://schemas.microsoft.com/office/drawing/2014/main" id="{5F248499-39EA-4F05-8000-FF7891853B35}"/>
              </a:ext>
            </a:extLst>
          </p:cNvPr>
          <p:cNvSpPr/>
          <p:nvPr/>
        </p:nvSpPr>
        <p:spPr>
          <a:xfrm>
            <a:off x="1718784" y="2516014"/>
            <a:ext cx="177714"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fr-FR" dirty="0">
                <a:solidFill>
                  <a:srgbClr val="115076"/>
                </a:solidFill>
              </a:rPr>
              <a:t>_</a:t>
            </a:r>
          </a:p>
        </p:txBody>
      </p:sp>
    </p:spTree>
    <p:extLst>
      <p:ext uri="{BB962C8B-B14F-4D97-AF65-F5344CB8AC3E}">
        <p14:creationId xmlns:p14="http://schemas.microsoft.com/office/powerpoint/2010/main" val="17566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01343" cy="647577"/>
          </a:xfrm>
        </p:spPr>
        <p:txBody>
          <a:bodyPr>
            <a:normAutofit/>
          </a:bodyPr>
          <a:lstStyle/>
          <a:p>
            <a:r>
              <a:rPr lang="fr-FR" sz="2400" b="1" dirty="0">
                <a:solidFill>
                  <a:schemeClr val="bg1"/>
                </a:solidFill>
              </a:rPr>
              <a:t>Léa fait son sac* pour l’école</a:t>
            </a:r>
            <a:endParaRPr lang="en-GB" sz="24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35622" y="2404682"/>
            <a:ext cx="70267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Quels</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latin typeface="Century Gothic" panose="020F0302020204030204"/>
              </a:rPr>
              <a:t>chose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s/</a:t>
            </a:r>
            <a:r>
              <a:rPr lang="en-US" sz="2400" dirty="0" err="1">
                <a:solidFill>
                  <a:srgbClr val="002060"/>
                </a:solidFill>
              </a:rPr>
              <a:t>vêtements</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emportes-tu</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p>
          <a:p>
            <a:pPr lvl="0">
              <a:defRPr/>
            </a:pPr>
            <a:r>
              <a:rPr lang="en-US" sz="2400" baseline="0" dirty="0">
                <a:solidFill>
                  <a:srgbClr val="002060"/>
                </a:solidFill>
                <a:latin typeface="Century Gothic" panose="020F0302020204030204"/>
              </a:rPr>
              <a:t>	- </a:t>
            </a:r>
            <a:r>
              <a:rPr lang="en-US" sz="2400" baseline="0" dirty="0" err="1">
                <a:solidFill>
                  <a:srgbClr val="002060"/>
                </a:solidFill>
                <a:latin typeface="Century Gothic" panose="020F0302020204030204"/>
              </a:rPr>
              <a:t>J’emporte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cet</a:t>
            </a:r>
            <a:r>
              <a:rPr lang="en-US" sz="2400" dirty="0">
                <a:solidFill>
                  <a:srgbClr val="002060"/>
                </a:solidFill>
                <a:latin typeface="Century Gothic" panose="020F0302020204030204"/>
              </a:rPr>
              <a:t> </a:t>
            </a:r>
            <a:r>
              <a:rPr lang="en-US" sz="2400" dirty="0" err="1">
                <a:solidFill>
                  <a:srgbClr val="002060"/>
                </a:solidFill>
              </a:rPr>
              <a:t>uniforme</a:t>
            </a:r>
            <a:r>
              <a:rPr lang="en-US" sz="2400" dirty="0">
                <a:solidFill>
                  <a:srgbClr val="002060"/>
                </a:solidFill>
              </a:rPr>
              <a:t>/chemise.</a:t>
            </a:r>
          </a:p>
          <a:p>
            <a:pPr lvl="0">
              <a:defRPr/>
            </a:pPr>
            <a:endParaRPr lang="en-US" sz="2400" dirty="0">
              <a:solidFill>
                <a:srgbClr val="002060"/>
              </a:solidFill>
            </a:endParaRPr>
          </a:p>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 Et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quelles</a:t>
            </a:r>
            <a:r>
              <a:rPr lang="en-US" sz="2400" dirty="0">
                <a:solidFill>
                  <a:srgbClr val="002060"/>
                </a:solidFill>
              </a:rPr>
              <a:t> devoirs/</a:t>
            </a:r>
            <a:r>
              <a:rPr lang="en-US" sz="2400" dirty="0">
                <a:solidFill>
                  <a:srgbClr val="002060"/>
                </a:solidFill>
                <a:latin typeface="Century Gothic" panose="020F0302020204030204"/>
              </a:rPr>
              <a:t>chose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 </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t>
            </a:r>
          </a:p>
          <a:p>
            <a:pPr lvl="0">
              <a:defRPr/>
            </a:pPr>
            <a:r>
              <a:rPr lang="en-US" sz="2400" baseline="0" dirty="0">
                <a:solidFill>
                  <a:srgbClr val="002060"/>
                </a:solidFill>
                <a:latin typeface="Century Gothic" panose="020F0302020204030204"/>
              </a:rPr>
              <a:t>	- </a:t>
            </a:r>
            <a:r>
              <a:rPr lang="en-US" sz="2400" baseline="0" dirty="0" err="1">
                <a:solidFill>
                  <a:srgbClr val="002060"/>
                </a:solidFill>
                <a:latin typeface="Century Gothic" panose="020F0302020204030204"/>
              </a:rPr>
              <a:t>J’emporte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ce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exercice</a:t>
            </a:r>
            <a:r>
              <a:rPr lang="en-US" sz="2400" dirty="0">
                <a:solidFill>
                  <a:srgbClr val="002060"/>
                </a:solidFill>
              </a:rPr>
              <a:t>/</a:t>
            </a:r>
            <a:r>
              <a:rPr lang="en-GB" sz="2400" dirty="0" err="1">
                <a:solidFill>
                  <a:srgbClr val="002060"/>
                </a:solidFill>
              </a:rPr>
              <a:t>modèle</a:t>
            </a:r>
            <a:r>
              <a:rPr lang="en-US" sz="2400" dirty="0">
                <a:solidFill>
                  <a:srgbClr val="002060"/>
                </a:solidFill>
              </a:rPr>
              <a:t>.</a:t>
            </a: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p:cNvSpPr txBox="1"/>
          <p:nvPr/>
        </p:nvSpPr>
        <p:spPr>
          <a:xfrm>
            <a:off x="141468" y="1178780"/>
            <a:ext cx="8515567" cy="492443"/>
          </a:xfrm>
          <a:prstGeom prst="rect">
            <a:avLst/>
          </a:prstGeom>
          <a:noFill/>
        </p:spPr>
        <p:txBody>
          <a:bodyPr wrap="square" rtlCol="0">
            <a:spAutoFit/>
          </a:bodyPr>
          <a:lstStyle/>
          <a:p>
            <a:pPr algn="l"/>
            <a:r>
              <a:rPr lang="en-GB" sz="2600" dirty="0" err="1">
                <a:solidFill>
                  <a:srgbClr val="002060"/>
                </a:solidFill>
              </a:rPr>
              <a:t>Léa</a:t>
            </a:r>
            <a:r>
              <a:rPr lang="en-GB" sz="2600" dirty="0">
                <a:solidFill>
                  <a:srgbClr val="002060"/>
                </a:solidFill>
              </a:rPr>
              <a:t> parle avec </a:t>
            </a:r>
            <a:r>
              <a:rPr lang="en-GB" sz="2600" dirty="0" err="1">
                <a:solidFill>
                  <a:srgbClr val="002060"/>
                </a:solidFill>
              </a:rPr>
              <a:t>sa</a:t>
            </a:r>
            <a:r>
              <a:rPr lang="en-GB" sz="2600" dirty="0">
                <a:solidFill>
                  <a:srgbClr val="002060"/>
                </a:solidFill>
              </a:rPr>
              <a:t> </a:t>
            </a:r>
            <a:r>
              <a:rPr lang="en-GB" sz="2600" dirty="0" err="1">
                <a:solidFill>
                  <a:srgbClr val="002060"/>
                </a:solidFill>
              </a:rPr>
              <a:t>mère</a:t>
            </a:r>
            <a:r>
              <a:rPr lang="en-GB" sz="2600" dirty="0">
                <a:solidFill>
                  <a:srgbClr val="002060"/>
                </a:solidFill>
              </a:rPr>
              <a:t>. </a:t>
            </a:r>
            <a:r>
              <a:rPr lang="en-GB" sz="2600" dirty="0" err="1">
                <a:solidFill>
                  <a:srgbClr val="002060"/>
                </a:solidFill>
              </a:rPr>
              <a:t>Elles</a:t>
            </a:r>
            <a:r>
              <a:rPr lang="en-GB" sz="2600" dirty="0">
                <a:solidFill>
                  <a:srgbClr val="002060"/>
                </a:solidFill>
              </a:rPr>
              <a:t> </a:t>
            </a:r>
            <a:r>
              <a:rPr lang="en-GB" sz="2600" dirty="0" err="1">
                <a:solidFill>
                  <a:srgbClr val="002060"/>
                </a:solidFill>
              </a:rPr>
              <a:t>parlent</a:t>
            </a:r>
            <a:r>
              <a:rPr lang="en-GB" sz="2600" dirty="0">
                <a:solidFill>
                  <a:srgbClr val="002060"/>
                </a:solidFill>
              </a:rPr>
              <a:t> de quoi ?</a:t>
            </a:r>
          </a:p>
        </p:txBody>
      </p:sp>
      <p:sp>
        <p:nvSpPr>
          <p:cNvPr id="9" name="TextBox 8"/>
          <p:cNvSpPr txBox="1"/>
          <p:nvPr/>
        </p:nvSpPr>
        <p:spPr>
          <a:xfrm>
            <a:off x="141468" y="1671223"/>
            <a:ext cx="10792067" cy="461665"/>
          </a:xfrm>
          <a:prstGeom prst="rect">
            <a:avLst/>
          </a:prstGeom>
          <a:noFill/>
        </p:spPr>
        <p:txBody>
          <a:bodyPr wrap="square" rtlCol="0">
            <a:spAutoFit/>
          </a:bodyPr>
          <a:lstStyle/>
          <a:p>
            <a:pPr algn="l"/>
            <a:r>
              <a:rPr lang="en-GB" sz="2400" dirty="0">
                <a:solidFill>
                  <a:srgbClr val="002060"/>
                </a:solidFill>
              </a:rPr>
              <a:t>Cross out the impossible items.</a:t>
            </a:r>
          </a:p>
        </p:txBody>
      </p:sp>
      <p:cxnSp>
        <p:nvCxnSpPr>
          <p:cNvPr id="11" name="Straight Connector 10"/>
          <p:cNvCxnSpPr>
            <a:cxnSpLocks/>
          </p:cNvCxnSpPr>
          <p:nvPr/>
        </p:nvCxnSpPr>
        <p:spPr>
          <a:xfrm>
            <a:off x="1392741" y="2655438"/>
            <a:ext cx="94642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4877210" y="3033946"/>
            <a:ext cx="124151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015456" y="3744059"/>
            <a:ext cx="977729" cy="5159"/>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V="1">
            <a:off x="3399395" y="4116541"/>
            <a:ext cx="1136510" cy="1"/>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pic>
        <p:nvPicPr>
          <p:cNvPr id="18" name="Picture 17" descr="A close up of a logo&#10;&#10;Description automatically generated">
            <a:extLst>
              <a:ext uri="{FF2B5EF4-FFF2-40B4-BE49-F238E27FC236}">
                <a16:creationId xmlns:a16="http://schemas.microsoft.com/office/drawing/2014/main" id="{ED800705-9351-45B0-B63E-18D26C3A9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991" y="4503011"/>
            <a:ext cx="1745404" cy="1745404"/>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73AB81B1-913A-41F6-8EAD-C3ABDF209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9" y="4107957"/>
            <a:ext cx="2146074" cy="2146074"/>
          </a:xfrm>
          <a:prstGeom prst="rect">
            <a:avLst/>
          </a:prstGeom>
        </p:spPr>
      </p:pic>
      <p:sp>
        <p:nvSpPr>
          <p:cNvPr id="22" name="Rounded Rectangular Callout 19">
            <a:extLst>
              <a:ext uri="{FF2B5EF4-FFF2-40B4-BE49-F238E27FC236}">
                <a16:creationId xmlns:a16="http://schemas.microsoft.com/office/drawing/2014/main" id="{60F9DBCD-19E0-4A21-85C6-B9C7E3F767AB}"/>
              </a:ext>
            </a:extLst>
          </p:cNvPr>
          <p:cNvSpPr/>
          <p:nvPr/>
        </p:nvSpPr>
        <p:spPr>
          <a:xfrm>
            <a:off x="3551675" y="5571344"/>
            <a:ext cx="2185559" cy="494985"/>
          </a:xfrm>
          <a:prstGeom prst="wedgeRoundRectCallout">
            <a:avLst>
              <a:gd name="adj1" fmla="val -64672"/>
              <a:gd name="adj2" fmla="val -19772"/>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2"/>
                </a:solidFill>
              </a:rPr>
              <a:t>*le sac = bag</a:t>
            </a:r>
          </a:p>
        </p:txBody>
      </p:sp>
      <p:sp>
        <p:nvSpPr>
          <p:cNvPr id="26" name="TextBox 25">
            <a:extLst>
              <a:ext uri="{FF2B5EF4-FFF2-40B4-BE49-F238E27FC236}">
                <a16:creationId xmlns:a16="http://schemas.microsoft.com/office/drawing/2014/main" id="{2E173915-42B3-46B2-B0CF-E89712BB1839}"/>
              </a:ext>
            </a:extLst>
          </p:cNvPr>
          <p:cNvSpPr txBox="1"/>
          <p:nvPr/>
        </p:nvSpPr>
        <p:spPr>
          <a:xfrm>
            <a:off x="6096000" y="4309423"/>
            <a:ext cx="621880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3. Et quelle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devoirs/</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J’emporte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cette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400" dirty="0" err="1">
                <a:solidFill>
                  <a:srgbClr val="002060"/>
                </a:solidFill>
                <a:latin typeface="Century Gothic" panose="020F0302020204030204"/>
              </a:rPr>
              <a:t>lettre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po</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ème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4. Et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livre/</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exercices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J’emporte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cahier/</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cxnSp>
        <p:nvCxnSpPr>
          <p:cNvPr id="15" name="Straight Connector 14"/>
          <p:cNvCxnSpPr>
            <a:cxnSpLocks/>
          </p:cNvCxnSpPr>
          <p:nvPr/>
        </p:nvCxnSpPr>
        <p:spPr>
          <a:xfrm>
            <a:off x="7892204" y="4548011"/>
            <a:ext cx="99602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683823" y="4932981"/>
            <a:ext cx="109278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8346088" y="5666925"/>
            <a:ext cx="1371968"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pic>
        <p:nvPicPr>
          <p:cNvPr id="3074" name="Picture 2" descr="Backpack, Bag, Travel, Vacations, Blue Travel">
            <a:extLst>
              <a:ext uri="{FF2B5EF4-FFF2-40B4-BE49-F238E27FC236}">
                <a16:creationId xmlns:a16="http://schemas.microsoft.com/office/drawing/2014/main" id="{80207ED0-156D-424F-B681-522158E9D1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8056" y="2036902"/>
            <a:ext cx="2232325" cy="2157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Rack, Shelf, Furniture, Design, Wooden, Library">
            <a:extLst>
              <a:ext uri="{FF2B5EF4-FFF2-40B4-BE49-F238E27FC236}">
                <a16:creationId xmlns:a16="http://schemas.microsoft.com/office/drawing/2014/main" id="{D0B867FB-12F1-4FD8-8B9D-E98F286BE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0314" y="133452"/>
            <a:ext cx="2742652" cy="1371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s, Library, Reading, Education, Knowledge">
            <a:extLst>
              <a:ext uri="{FF2B5EF4-FFF2-40B4-BE49-F238E27FC236}">
                <a16:creationId xmlns:a16="http://schemas.microsoft.com/office/drawing/2014/main" id="{AC1CCCF6-9C32-4646-AC6B-23BB30A3BF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578" y="2799923"/>
            <a:ext cx="1553274" cy="127086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C95E584F-92CE-4B28-BF22-173AAA6AA93D}"/>
              </a:ext>
            </a:extLst>
          </p:cNvPr>
          <p:cNvCxnSpPr>
            <a:cxnSpLocks/>
          </p:cNvCxnSpPr>
          <p:nvPr/>
        </p:nvCxnSpPr>
        <p:spPr>
          <a:xfrm>
            <a:off x="10473829" y="6021879"/>
            <a:ext cx="547097"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42114" cy="647577"/>
          </a:xfrm>
        </p:spPr>
        <p:txBody>
          <a:bodyPr>
            <a:noAutofit/>
          </a:bodyPr>
          <a:lstStyle/>
          <a:p>
            <a:r>
              <a:rPr lang="en-GB" sz="2400" b="1" dirty="0">
                <a:solidFill>
                  <a:schemeClr val="bg1"/>
                </a:solidFill>
              </a:rPr>
              <a:t>The perfect tense</a:t>
            </a:r>
            <a:r>
              <a:rPr lang="en-GB" sz="2400" b="1">
                <a:solidFill>
                  <a:schemeClr val="bg1"/>
                </a:solidFill>
              </a:rPr>
              <a:t>: -ER verbs</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4145FF2-AC68-491D-BB7E-204C4929FBC8}"/>
              </a:ext>
            </a:extLst>
          </p:cNvPr>
          <p:cNvSpPr/>
          <p:nvPr/>
        </p:nvSpPr>
        <p:spPr>
          <a:xfrm>
            <a:off x="168924" y="1205240"/>
            <a:ext cx="9864763" cy="5047536"/>
          </a:xfrm>
          <a:prstGeom prst="rect">
            <a:avLst/>
          </a:prstGeom>
          <a:ln>
            <a:noFill/>
          </a:ln>
        </p:spPr>
        <p:txBody>
          <a:bodyPr wrap="square">
            <a:spAutoFit/>
          </a:bodyPr>
          <a:lstStyle/>
          <a:p>
            <a:pPr lvl="0">
              <a:defRPr/>
            </a:pPr>
            <a:r>
              <a:rPr lang="en-GB" sz="2300" dirty="0">
                <a:solidFill>
                  <a:srgbClr val="002060"/>
                </a:solidFill>
              </a:rPr>
              <a:t>Remember: </a:t>
            </a:r>
            <a:r>
              <a:rPr lang="en-US" sz="2300" b="1" dirty="0">
                <a:solidFill>
                  <a:srgbClr val="002060"/>
                </a:solidFill>
              </a:rPr>
              <a:t>-ER verbs </a:t>
            </a:r>
            <a:r>
              <a:rPr lang="en-US" sz="2300" dirty="0">
                <a:solidFill>
                  <a:srgbClr val="002060"/>
                </a:solidFill>
              </a:rPr>
              <a:t>make their </a:t>
            </a:r>
            <a:r>
              <a:rPr lang="en-GB" sz="2300" b="1" dirty="0">
                <a:solidFill>
                  <a:srgbClr val="002060"/>
                </a:solidFill>
              </a:rPr>
              <a:t>perfect tense</a:t>
            </a:r>
            <a:r>
              <a:rPr lang="en-US" sz="2300" dirty="0">
                <a:solidFill>
                  <a:srgbClr val="002060"/>
                </a:solidFill>
              </a:rPr>
              <a:t> as follows:</a:t>
            </a:r>
          </a:p>
          <a:p>
            <a:pPr lvl="0">
              <a:defRPr/>
            </a:pPr>
            <a:r>
              <a:rPr lang="en-US" sz="2300" i="1" dirty="0">
                <a:solidFill>
                  <a:srgbClr val="002060"/>
                </a:solidFill>
              </a:rPr>
              <a:t>			</a:t>
            </a:r>
          </a:p>
          <a:p>
            <a:pPr lvl="0">
              <a:defRPr/>
            </a:pPr>
            <a:r>
              <a:rPr lang="en-US" sz="2300" i="1" dirty="0">
                <a:solidFill>
                  <a:srgbClr val="002060"/>
                </a:solidFill>
              </a:rPr>
              <a:t>			</a:t>
            </a:r>
            <a:r>
              <a:rPr lang="en-US" sz="2300" b="1" dirty="0">
                <a:solidFill>
                  <a:srgbClr val="EF3C32"/>
                </a:solidFill>
              </a:rPr>
              <a:t>Present</a:t>
            </a:r>
            <a:r>
              <a:rPr lang="en-US" sz="2300" b="1" dirty="0">
                <a:solidFill>
                  <a:srgbClr val="002060"/>
                </a:solidFill>
              </a:rPr>
              <a:t>		</a:t>
            </a:r>
            <a:r>
              <a:rPr lang="en-US" sz="2300" b="1" dirty="0">
                <a:solidFill>
                  <a:srgbClr val="EF3C32"/>
                </a:solidFill>
              </a:rPr>
              <a:t>Perfect (past)</a:t>
            </a:r>
          </a:p>
          <a:p>
            <a:pPr lvl="0">
              <a:defRPr/>
            </a:pPr>
            <a:r>
              <a:rPr lang="en-US" sz="2300" dirty="0">
                <a:solidFill>
                  <a:srgbClr val="002060"/>
                </a:solidFill>
              </a:rPr>
              <a:t>			je </a:t>
            </a:r>
            <a:r>
              <a:rPr lang="en-US" sz="2300" dirty="0" err="1">
                <a:solidFill>
                  <a:srgbClr val="002060"/>
                </a:solidFill>
              </a:rPr>
              <a:t>travaille</a:t>
            </a:r>
            <a:r>
              <a:rPr lang="en-US" sz="2300" dirty="0">
                <a:solidFill>
                  <a:srgbClr val="002060"/>
                </a:solidFill>
              </a:rPr>
              <a:t> 	→	</a:t>
            </a:r>
            <a:r>
              <a:rPr lang="en-US" sz="2300" dirty="0" err="1">
                <a:solidFill>
                  <a:srgbClr val="002060"/>
                </a:solidFill>
              </a:rPr>
              <a:t>j’</a:t>
            </a:r>
            <a:r>
              <a:rPr lang="en-US" sz="2300" b="1" dirty="0" err="1">
                <a:solidFill>
                  <a:srgbClr val="002060"/>
                </a:solidFill>
              </a:rPr>
              <a:t>ai</a:t>
            </a:r>
            <a:r>
              <a:rPr lang="en-US" sz="2300" dirty="0">
                <a:solidFill>
                  <a:srgbClr val="002060"/>
                </a:solidFill>
              </a:rPr>
              <a:t> </a:t>
            </a:r>
            <a:r>
              <a:rPr lang="en-US" sz="2300" dirty="0" err="1">
                <a:solidFill>
                  <a:srgbClr val="002060"/>
                </a:solidFill>
              </a:rPr>
              <a:t>travaill</a:t>
            </a:r>
            <a:r>
              <a:rPr lang="en-US" sz="2300" b="1" dirty="0" err="1">
                <a:solidFill>
                  <a:srgbClr val="002060"/>
                </a:solidFill>
              </a:rPr>
              <a:t>é</a:t>
            </a:r>
            <a:r>
              <a:rPr lang="en-US" sz="2300" dirty="0">
                <a:solidFill>
                  <a:srgbClr val="002060"/>
                </a:solidFill>
              </a:rPr>
              <a:t>	 </a:t>
            </a:r>
          </a:p>
          <a:p>
            <a:pPr>
              <a:defRPr/>
            </a:pPr>
            <a:r>
              <a:rPr lang="en-US" sz="2300" dirty="0">
                <a:solidFill>
                  <a:srgbClr val="002060"/>
                </a:solidFill>
              </a:rPr>
              <a:t>			(I work)		(I worked)</a:t>
            </a:r>
          </a:p>
          <a:p>
            <a:pPr lvl="0">
              <a:defRPr/>
            </a:pPr>
            <a:endParaRPr lang="en-US" sz="2300" dirty="0">
              <a:solidFill>
                <a:srgbClr val="002060"/>
              </a:solidFill>
            </a:endParaRPr>
          </a:p>
          <a:p>
            <a:pPr lvl="0">
              <a:defRPr/>
            </a:pPr>
            <a:r>
              <a:rPr lang="en-US" sz="2300" dirty="0">
                <a:solidFill>
                  <a:srgbClr val="002060"/>
                </a:solidFill>
              </a:rPr>
              <a:t>			</a:t>
            </a:r>
            <a:r>
              <a:rPr lang="en-US" sz="2300" dirty="0" err="1">
                <a:solidFill>
                  <a:srgbClr val="002060"/>
                </a:solidFill>
              </a:rPr>
              <a:t>tu</a:t>
            </a:r>
            <a:r>
              <a:rPr lang="en-US" sz="2300" dirty="0">
                <a:solidFill>
                  <a:srgbClr val="002060"/>
                </a:solidFill>
              </a:rPr>
              <a:t> voyages 	→	</a:t>
            </a:r>
            <a:r>
              <a:rPr lang="en-US" sz="2300" dirty="0" err="1">
                <a:solidFill>
                  <a:srgbClr val="002060"/>
                </a:solidFill>
              </a:rPr>
              <a:t>tu</a:t>
            </a:r>
            <a:r>
              <a:rPr lang="en-US" sz="2300" dirty="0">
                <a:solidFill>
                  <a:srgbClr val="002060"/>
                </a:solidFill>
              </a:rPr>
              <a:t> </a:t>
            </a:r>
            <a:r>
              <a:rPr lang="en-US" sz="2300" b="1" dirty="0">
                <a:solidFill>
                  <a:srgbClr val="002060"/>
                </a:solidFill>
              </a:rPr>
              <a:t>as</a:t>
            </a:r>
            <a:r>
              <a:rPr lang="en-US" sz="2300" dirty="0">
                <a:solidFill>
                  <a:srgbClr val="002060"/>
                </a:solidFill>
              </a:rPr>
              <a:t> </a:t>
            </a:r>
            <a:r>
              <a:rPr lang="en-US" sz="2300" dirty="0" err="1">
                <a:solidFill>
                  <a:srgbClr val="002060"/>
                </a:solidFill>
              </a:rPr>
              <a:t>voyag</a:t>
            </a:r>
            <a:r>
              <a:rPr lang="en-US" sz="2300" b="1" dirty="0" err="1">
                <a:solidFill>
                  <a:srgbClr val="002060"/>
                </a:solidFill>
              </a:rPr>
              <a:t>é</a:t>
            </a:r>
            <a:r>
              <a:rPr lang="en-US" sz="2300" dirty="0">
                <a:solidFill>
                  <a:srgbClr val="002060"/>
                </a:solidFill>
              </a:rPr>
              <a:t>	 </a:t>
            </a:r>
          </a:p>
          <a:p>
            <a:pPr>
              <a:defRPr/>
            </a:pPr>
            <a:r>
              <a:rPr lang="en-US" sz="2300" dirty="0">
                <a:solidFill>
                  <a:srgbClr val="002060"/>
                </a:solidFill>
              </a:rPr>
              <a:t>			(you travel)		(you travelled)</a:t>
            </a:r>
          </a:p>
          <a:p>
            <a:pPr lvl="0">
              <a:defRPr/>
            </a:pPr>
            <a:r>
              <a:rPr lang="en-US" sz="2300" dirty="0">
                <a:solidFill>
                  <a:srgbClr val="002060"/>
                </a:solidFill>
              </a:rPr>
              <a:t>				</a:t>
            </a:r>
          </a:p>
          <a:p>
            <a:pPr lvl="0">
              <a:defRPr/>
            </a:pPr>
            <a:r>
              <a:rPr lang="en-US" sz="2300" dirty="0">
                <a:solidFill>
                  <a:srgbClr val="002060"/>
                </a:solidFill>
              </a:rPr>
              <a:t>			il mange 	→	il </a:t>
            </a:r>
            <a:r>
              <a:rPr lang="en-US" sz="2300" b="1" dirty="0">
                <a:solidFill>
                  <a:srgbClr val="002060"/>
                </a:solidFill>
              </a:rPr>
              <a:t>a</a:t>
            </a:r>
            <a:r>
              <a:rPr lang="en-US" sz="2300" dirty="0">
                <a:solidFill>
                  <a:srgbClr val="002060"/>
                </a:solidFill>
              </a:rPr>
              <a:t> </a:t>
            </a:r>
            <a:r>
              <a:rPr lang="en-US" sz="2300" dirty="0" err="1">
                <a:solidFill>
                  <a:srgbClr val="002060"/>
                </a:solidFill>
              </a:rPr>
              <a:t>mang</a:t>
            </a:r>
            <a:r>
              <a:rPr lang="en-US" sz="2300" b="1" dirty="0" err="1">
                <a:solidFill>
                  <a:srgbClr val="002060"/>
                </a:solidFill>
              </a:rPr>
              <a:t>é</a:t>
            </a:r>
            <a:r>
              <a:rPr lang="en-US" sz="2300" dirty="0">
                <a:solidFill>
                  <a:srgbClr val="002060"/>
                </a:solidFill>
              </a:rPr>
              <a:t>	 </a:t>
            </a:r>
          </a:p>
          <a:p>
            <a:pPr>
              <a:defRPr/>
            </a:pPr>
            <a:r>
              <a:rPr lang="en-US" sz="2300" dirty="0">
                <a:solidFill>
                  <a:srgbClr val="002060"/>
                </a:solidFill>
              </a:rPr>
              <a:t>			(he eats)		(he ate)</a:t>
            </a:r>
          </a:p>
          <a:p>
            <a:pPr lvl="0">
              <a:defRPr/>
            </a:pPr>
            <a:r>
              <a:rPr lang="en-US" sz="2300" dirty="0">
                <a:solidFill>
                  <a:srgbClr val="002060"/>
                </a:solidFill>
              </a:rPr>
              <a:t>			</a:t>
            </a:r>
          </a:p>
          <a:p>
            <a:pPr lvl="0">
              <a:defRPr/>
            </a:pPr>
            <a:r>
              <a:rPr lang="en-US" sz="2300" dirty="0">
                <a:solidFill>
                  <a:srgbClr val="002060"/>
                </a:solidFill>
              </a:rPr>
              <a:t>			</a:t>
            </a:r>
            <a:r>
              <a:rPr lang="en-US" sz="2300" dirty="0" err="1">
                <a:solidFill>
                  <a:srgbClr val="002060"/>
                </a:solidFill>
              </a:rPr>
              <a:t>elle</a:t>
            </a:r>
            <a:r>
              <a:rPr lang="en-US" sz="2300" dirty="0">
                <a:solidFill>
                  <a:srgbClr val="002060"/>
                </a:solidFill>
              </a:rPr>
              <a:t> </a:t>
            </a:r>
            <a:r>
              <a:rPr lang="en-US" sz="2300" dirty="0" err="1">
                <a:solidFill>
                  <a:srgbClr val="002060"/>
                </a:solidFill>
              </a:rPr>
              <a:t>joue</a:t>
            </a:r>
            <a:r>
              <a:rPr lang="en-US" sz="2300" dirty="0">
                <a:solidFill>
                  <a:srgbClr val="002060"/>
                </a:solidFill>
              </a:rPr>
              <a:t>	→ 	</a:t>
            </a:r>
            <a:r>
              <a:rPr lang="en-US" sz="2300" dirty="0" err="1">
                <a:solidFill>
                  <a:srgbClr val="002060"/>
                </a:solidFill>
              </a:rPr>
              <a:t>elle</a:t>
            </a:r>
            <a:r>
              <a:rPr lang="en-US" sz="2300" dirty="0">
                <a:solidFill>
                  <a:srgbClr val="002060"/>
                </a:solidFill>
              </a:rPr>
              <a:t> </a:t>
            </a:r>
            <a:r>
              <a:rPr lang="en-US" sz="2300" b="1" dirty="0">
                <a:solidFill>
                  <a:srgbClr val="002060"/>
                </a:solidFill>
              </a:rPr>
              <a:t>a</a:t>
            </a:r>
            <a:r>
              <a:rPr lang="en-US" sz="2300" dirty="0">
                <a:solidFill>
                  <a:srgbClr val="002060"/>
                </a:solidFill>
              </a:rPr>
              <a:t> </a:t>
            </a:r>
            <a:r>
              <a:rPr lang="en-US" sz="2300" dirty="0" err="1">
                <a:solidFill>
                  <a:srgbClr val="002060"/>
                </a:solidFill>
              </a:rPr>
              <a:t>jou</a:t>
            </a:r>
            <a:r>
              <a:rPr lang="en-US" sz="2300" b="1" dirty="0" err="1">
                <a:solidFill>
                  <a:srgbClr val="002060"/>
                </a:solidFill>
              </a:rPr>
              <a:t>é</a:t>
            </a:r>
            <a:endParaRPr lang="en-US" sz="2300" b="1" dirty="0">
              <a:solidFill>
                <a:srgbClr val="002060"/>
              </a:solidFill>
            </a:endParaRPr>
          </a:p>
          <a:p>
            <a:pPr lvl="0">
              <a:defRPr/>
            </a:pPr>
            <a:r>
              <a:rPr lang="en-US" sz="2300" b="1" dirty="0">
                <a:solidFill>
                  <a:srgbClr val="002060"/>
                </a:solidFill>
              </a:rPr>
              <a:t>			</a:t>
            </a:r>
            <a:r>
              <a:rPr lang="en-US" sz="2300" dirty="0">
                <a:solidFill>
                  <a:srgbClr val="002060"/>
                </a:solidFill>
              </a:rPr>
              <a:t>(she plays) 		(she played)</a:t>
            </a:r>
          </a:p>
        </p:txBody>
      </p:sp>
      <p:sp>
        <p:nvSpPr>
          <p:cNvPr id="11" name="Rounded Rectangular Callout 9">
            <a:extLst>
              <a:ext uri="{FF2B5EF4-FFF2-40B4-BE49-F238E27FC236}">
                <a16:creationId xmlns:a16="http://schemas.microsoft.com/office/drawing/2014/main" id="{38908518-2570-461F-892F-FEE89212CBBF}"/>
              </a:ext>
            </a:extLst>
          </p:cNvPr>
          <p:cNvSpPr/>
          <p:nvPr/>
        </p:nvSpPr>
        <p:spPr>
          <a:xfrm>
            <a:off x="8252885" y="4599089"/>
            <a:ext cx="3657036" cy="1556021"/>
          </a:xfrm>
          <a:prstGeom prst="wedgeRoundRectCallout">
            <a:avLst>
              <a:gd name="adj1" fmla="val -53944"/>
              <a:gd name="adj2" fmla="val -2317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the </a:t>
            </a:r>
            <a:r>
              <a:rPr lang="en-GB" sz="2000" b="1" dirty="0"/>
              <a:t>past participle </a:t>
            </a:r>
            <a:r>
              <a:rPr lang="en-GB" sz="2000" dirty="0"/>
              <a:t>does not change for each subject. Only the part of </a:t>
            </a:r>
            <a:r>
              <a:rPr lang="en-GB" sz="2000" i="1" dirty="0" err="1"/>
              <a:t>avoir</a:t>
            </a:r>
            <a:r>
              <a:rPr lang="en-GB" sz="2000" i="1" dirty="0"/>
              <a:t> </a:t>
            </a:r>
            <a:r>
              <a:rPr lang="en-GB" sz="2000" dirty="0"/>
              <a:t>changes.</a:t>
            </a:r>
          </a:p>
        </p:txBody>
      </p:sp>
      <p:sp>
        <p:nvSpPr>
          <p:cNvPr id="12" name="Rounded Rectangular Callout 9">
            <a:extLst>
              <a:ext uri="{FF2B5EF4-FFF2-40B4-BE49-F238E27FC236}">
                <a16:creationId xmlns:a16="http://schemas.microsoft.com/office/drawing/2014/main" id="{38908518-2570-461F-892F-FEE89212CBBF}"/>
              </a:ext>
            </a:extLst>
          </p:cNvPr>
          <p:cNvSpPr/>
          <p:nvPr/>
        </p:nvSpPr>
        <p:spPr>
          <a:xfrm>
            <a:off x="8252885" y="2250220"/>
            <a:ext cx="3657036" cy="1019073"/>
          </a:xfrm>
          <a:prstGeom prst="wedgeRoundRectCallout">
            <a:avLst>
              <a:gd name="adj1" fmla="val -53944"/>
              <a:gd name="adj2" fmla="val -2317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confuse </a:t>
            </a:r>
            <a:r>
              <a:rPr lang="en-GB" sz="2000" b="1" dirty="0" err="1"/>
              <a:t>travailler</a:t>
            </a:r>
            <a:r>
              <a:rPr lang="en-GB" sz="2000" b="1" dirty="0"/>
              <a:t> </a:t>
            </a:r>
          </a:p>
          <a:p>
            <a:pPr algn="ctr"/>
            <a:r>
              <a:rPr lang="en-GB" sz="2000" dirty="0"/>
              <a:t>(to work) with </a:t>
            </a:r>
            <a:r>
              <a:rPr lang="en-GB" sz="2000" b="1" dirty="0"/>
              <a:t>voyager</a:t>
            </a:r>
            <a:r>
              <a:rPr lang="en-GB" sz="2000" dirty="0"/>
              <a:t> </a:t>
            </a:r>
          </a:p>
          <a:p>
            <a:pPr algn="ctr"/>
            <a:r>
              <a:rPr lang="en-GB" sz="2000" dirty="0"/>
              <a:t>(to travel)!</a:t>
            </a:r>
          </a:p>
        </p:txBody>
      </p:sp>
      <p:sp>
        <p:nvSpPr>
          <p:cNvPr id="3" name="Rectangle 2">
            <a:extLst>
              <a:ext uri="{FF2B5EF4-FFF2-40B4-BE49-F238E27FC236}">
                <a16:creationId xmlns:a16="http://schemas.microsoft.com/office/drawing/2014/main" id="{134240D3-525B-4318-8BB6-31C906322BB3}"/>
              </a:ext>
            </a:extLst>
          </p:cNvPr>
          <p:cNvSpPr/>
          <p:nvPr/>
        </p:nvSpPr>
        <p:spPr>
          <a:xfrm>
            <a:off x="5736920" y="2349916"/>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0" name="Rectangle 9">
            <a:extLst>
              <a:ext uri="{FF2B5EF4-FFF2-40B4-BE49-F238E27FC236}">
                <a16:creationId xmlns:a16="http://schemas.microsoft.com/office/drawing/2014/main" id="{2696BBD4-BA1F-4FB3-8951-8EC9F60BD787}"/>
              </a:ext>
            </a:extLst>
          </p:cNvPr>
          <p:cNvSpPr/>
          <p:nvPr/>
        </p:nvSpPr>
        <p:spPr>
          <a:xfrm>
            <a:off x="5736920" y="3399859"/>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3" name="Rectangle 12">
            <a:extLst>
              <a:ext uri="{FF2B5EF4-FFF2-40B4-BE49-F238E27FC236}">
                <a16:creationId xmlns:a16="http://schemas.microsoft.com/office/drawing/2014/main" id="{7664D77C-8943-4803-8661-EDB075B5B6B6}"/>
              </a:ext>
            </a:extLst>
          </p:cNvPr>
          <p:cNvSpPr/>
          <p:nvPr/>
        </p:nvSpPr>
        <p:spPr>
          <a:xfrm>
            <a:off x="5736920" y="4449802"/>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4" name="Rectangle 13">
            <a:extLst>
              <a:ext uri="{FF2B5EF4-FFF2-40B4-BE49-F238E27FC236}">
                <a16:creationId xmlns:a16="http://schemas.microsoft.com/office/drawing/2014/main" id="{9925977F-1596-4CEB-92AC-1F82DFE8094E}"/>
              </a:ext>
            </a:extLst>
          </p:cNvPr>
          <p:cNvSpPr/>
          <p:nvPr/>
        </p:nvSpPr>
        <p:spPr>
          <a:xfrm>
            <a:off x="5736920" y="5499746"/>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Tree>
    <p:extLst>
      <p:ext uri="{BB962C8B-B14F-4D97-AF65-F5344CB8AC3E}">
        <p14:creationId xmlns:p14="http://schemas.microsoft.com/office/powerpoint/2010/main" val="14892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13" end="1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3" grpId="1" animBg="1"/>
      <p:bldP spid="10" grpId="0" animBg="1"/>
      <p:bldP spid="10"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E462FB08-6AFB-46BC-BA46-14F1CB20CACA}"/>
              </a:ext>
            </a:extLst>
          </p:cNvPr>
          <p:cNvGraphicFramePr>
            <a:graphicFrameLocks noGrp="1"/>
          </p:cNvGraphicFramePr>
          <p:nvPr>
            <p:extLst>
              <p:ext uri="{D42A27DB-BD31-4B8C-83A1-F6EECF244321}">
                <p14:modId xmlns:p14="http://schemas.microsoft.com/office/powerpoint/2010/main" val="2957923213"/>
              </p:ext>
            </p:extLst>
          </p:nvPr>
        </p:nvGraphicFramePr>
        <p:xfrm>
          <a:off x="625642" y="1320669"/>
          <a:ext cx="11411072" cy="4970138"/>
        </p:xfrm>
        <a:graphic>
          <a:graphicData uri="http://schemas.openxmlformats.org/drawingml/2006/table">
            <a:tbl>
              <a:tblPr firstRow="1" bandRow="1">
                <a:tableStyleId>{5C22544A-7EE6-4342-B048-85BDC9FD1C3A}</a:tableStyleId>
              </a:tblPr>
              <a:tblGrid>
                <a:gridCol w="951538">
                  <a:extLst>
                    <a:ext uri="{9D8B030D-6E8A-4147-A177-3AD203B41FA5}">
                      <a16:colId xmlns:a16="http://schemas.microsoft.com/office/drawing/2014/main" val="1298454302"/>
                    </a:ext>
                  </a:extLst>
                </a:gridCol>
                <a:gridCol w="7234224">
                  <a:extLst>
                    <a:ext uri="{9D8B030D-6E8A-4147-A177-3AD203B41FA5}">
                      <a16:colId xmlns:a16="http://schemas.microsoft.com/office/drawing/2014/main" val="786732224"/>
                    </a:ext>
                  </a:extLst>
                </a:gridCol>
                <a:gridCol w="1612655">
                  <a:extLst>
                    <a:ext uri="{9D8B030D-6E8A-4147-A177-3AD203B41FA5}">
                      <a16:colId xmlns:a16="http://schemas.microsoft.com/office/drawing/2014/main" val="2811256232"/>
                    </a:ext>
                  </a:extLst>
                </a:gridCol>
                <a:gridCol w="1612655">
                  <a:extLst>
                    <a:ext uri="{9D8B030D-6E8A-4147-A177-3AD203B41FA5}">
                      <a16:colId xmlns:a16="http://schemas.microsoft.com/office/drawing/2014/main" val="3498647999"/>
                    </a:ext>
                  </a:extLst>
                </a:gridCol>
              </a:tblGrid>
              <a:tr h="740718">
                <a:tc>
                  <a:txBody>
                    <a:bodyPr/>
                    <a:lstStyle/>
                    <a:p>
                      <a:endParaRPr lang="fr-FR" dirty="0"/>
                    </a:p>
                  </a:txBody>
                  <a:tcPr>
                    <a:noFill/>
                  </a:tcPr>
                </a:tc>
                <a:tc>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le week-end dernier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en général</a:t>
                      </a:r>
                    </a:p>
                  </a:txBody>
                  <a:tcPr/>
                </a:tc>
                <a:extLst>
                  <a:ext uri="{0D108BD9-81ED-4DB2-BD59-A6C34878D82A}">
                    <a16:rowId xmlns:a16="http://schemas.microsoft.com/office/drawing/2014/main" val="2434972216"/>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Mon frère </a:t>
                      </a:r>
                      <a:r>
                        <a:rPr kumimoji="0" lang="fr-FR" sz="2200" b="1" i="0" u="none" strike="noStrike" kern="1200" cap="none" spc="0" normalizeH="0" baseline="0" noProof="0" dirty="0">
                          <a:ln>
                            <a:noFill/>
                          </a:ln>
                          <a:solidFill>
                            <a:srgbClr val="002060"/>
                          </a:solidFill>
                          <a:effectLst/>
                          <a:uLnTx/>
                          <a:uFillTx/>
                          <a:latin typeface="+mn-lt"/>
                          <a:ea typeface="+mn-ea"/>
                          <a:cs typeface="+mn-cs"/>
                        </a:rPr>
                        <a:t>a</a:t>
                      </a:r>
                      <a:r>
                        <a:rPr kumimoji="0" lang="fr-FR" sz="2200" b="0" i="0" u="none" strike="noStrike" kern="1200" cap="none" spc="0" normalizeH="0" baseline="0" noProof="0" dirty="0">
                          <a:ln>
                            <a:noFill/>
                          </a:ln>
                          <a:solidFill>
                            <a:srgbClr val="002060"/>
                          </a:solidFill>
                          <a:effectLst/>
                          <a:uLnTx/>
                          <a:uFillTx/>
                          <a:latin typeface="+mn-lt"/>
                          <a:ea typeface="+mn-ea"/>
                          <a:cs typeface="+mn-cs"/>
                        </a:rPr>
                        <a:t> porté mon uniforme.</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486021673"/>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Il    trouve que c’est drôle.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83055139"/>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Est-ce que ta mère </a:t>
                      </a:r>
                      <a:r>
                        <a:rPr kumimoji="0" lang="fr-FR" sz="2200" b="1" i="0" u="none" strike="noStrike" kern="1200" cap="none" spc="0" normalizeH="0" baseline="0" noProof="0" dirty="0">
                          <a:ln>
                            <a:noFill/>
                          </a:ln>
                          <a:solidFill>
                            <a:srgbClr val="002060"/>
                          </a:solidFill>
                          <a:effectLst/>
                          <a:uLnTx/>
                          <a:uFillTx/>
                          <a:latin typeface="+mn-lt"/>
                          <a:ea typeface="+mn-ea"/>
                          <a:cs typeface="+mn-cs"/>
                        </a:rPr>
                        <a:t>a</a:t>
                      </a:r>
                      <a:r>
                        <a:rPr kumimoji="0" lang="fr-FR" sz="2200" b="0" i="0" u="none" strike="noStrike" kern="1200" cap="none" spc="0" normalizeH="0" baseline="0" noProof="0" dirty="0">
                          <a:ln>
                            <a:noFill/>
                          </a:ln>
                          <a:solidFill>
                            <a:srgbClr val="002060"/>
                          </a:solidFill>
                          <a:effectLst/>
                          <a:uLnTx/>
                          <a:uFillTx/>
                          <a:latin typeface="+mn-lt"/>
                          <a:ea typeface="+mn-ea"/>
                          <a:cs typeface="+mn-cs"/>
                        </a:rPr>
                        <a:t> parlé à Antoine ?</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825670645"/>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Non. Elle    pense que c’est la vie moderne.</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351773598"/>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Alors je  partage mes choses avec Antoine.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217099637"/>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mn-lt"/>
                          <a:ea typeface="+mn-ea"/>
                          <a:cs typeface="+mn-cs"/>
                        </a:rPr>
                        <a:t>Oh! Peut-être qu’il    aime faire le ménage aussi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527883760"/>
                  </a:ext>
                </a:extLst>
              </a:tr>
            </a:tbl>
          </a:graphicData>
        </a:graphic>
      </p:graphicFrame>
      <p:sp>
        <p:nvSpPr>
          <p:cNvPr id="3" name="TextBox 2">
            <a:extLst>
              <a:ext uri="{FF2B5EF4-FFF2-40B4-BE49-F238E27FC236}">
                <a16:creationId xmlns:a16="http://schemas.microsoft.com/office/drawing/2014/main" id="{487D2D1A-8B54-4613-B671-497B29C56A8B}"/>
              </a:ext>
            </a:extLst>
          </p:cNvPr>
          <p:cNvSpPr txBox="1"/>
          <p:nvPr/>
        </p:nvSpPr>
        <p:spPr>
          <a:xfrm>
            <a:off x="3967951" y="2171243"/>
            <a:ext cx="216703" cy="430887"/>
          </a:xfrm>
          <a:prstGeom prst="rect">
            <a:avLst/>
          </a:prstGeom>
          <a:solidFill>
            <a:srgbClr val="CBD2E6"/>
          </a:solidFill>
        </p:spPr>
        <p:txBody>
          <a:bodyPr wrap="square" l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36" name="TextBox 35">
            <a:extLst>
              <a:ext uri="{FF2B5EF4-FFF2-40B4-BE49-F238E27FC236}">
                <a16:creationId xmlns:a16="http://schemas.microsoft.com/office/drawing/2014/main" id="{63083022-703E-43E9-8A66-BD9576B03186}"/>
              </a:ext>
            </a:extLst>
          </p:cNvPr>
          <p:cNvSpPr txBox="1"/>
          <p:nvPr/>
        </p:nvSpPr>
        <p:spPr>
          <a:xfrm>
            <a:off x="2811258" y="2871625"/>
            <a:ext cx="125557" cy="430887"/>
          </a:xfrm>
          <a:prstGeom prst="rect">
            <a:avLst/>
          </a:prstGeom>
          <a:solidFill>
            <a:srgbClr val="E7EAF3"/>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37" name="TextBox 36">
            <a:extLst>
              <a:ext uri="{FF2B5EF4-FFF2-40B4-BE49-F238E27FC236}">
                <a16:creationId xmlns:a16="http://schemas.microsoft.com/office/drawing/2014/main" id="{9E415F8E-2ECC-45C5-A961-53E25B183F75}"/>
              </a:ext>
            </a:extLst>
          </p:cNvPr>
          <p:cNvSpPr txBox="1"/>
          <p:nvPr/>
        </p:nvSpPr>
        <p:spPr>
          <a:xfrm>
            <a:off x="5229817" y="3550537"/>
            <a:ext cx="216703" cy="430887"/>
          </a:xfrm>
          <a:prstGeom prst="rect">
            <a:avLst/>
          </a:prstGeom>
          <a:solidFill>
            <a:srgbClr val="CBD2E6"/>
          </a:solidFill>
        </p:spPr>
        <p:txBody>
          <a:bodyPr wrap="square" l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40" name="TextBox 39">
            <a:extLst>
              <a:ext uri="{FF2B5EF4-FFF2-40B4-BE49-F238E27FC236}">
                <a16:creationId xmlns:a16="http://schemas.microsoft.com/office/drawing/2014/main" id="{1D98DAD1-8AE4-4450-B92E-4C7B734B8B28}"/>
              </a:ext>
            </a:extLst>
          </p:cNvPr>
          <p:cNvSpPr txBox="1"/>
          <p:nvPr/>
        </p:nvSpPr>
        <p:spPr>
          <a:xfrm>
            <a:off x="3816246" y="4252843"/>
            <a:ext cx="125557" cy="430887"/>
          </a:xfrm>
          <a:prstGeom prst="rect">
            <a:avLst/>
          </a:prstGeom>
          <a:solidFill>
            <a:srgbClr val="E7EAF3"/>
          </a:solidFill>
        </p:spPr>
        <p:txBody>
          <a:bodyPr wrap="square" lIns="0" rIns="0" rtlCol="0">
            <a:spAutoFit/>
          </a:bodyPr>
          <a:lstStyle/>
          <a:p>
            <a:pPr algn="l"/>
            <a:r>
              <a:rPr lang="en-GB" sz="2200" b="1" dirty="0">
                <a:solidFill>
                  <a:srgbClr val="002060"/>
                </a:solidFill>
              </a:rPr>
              <a:t>_</a:t>
            </a:r>
            <a:endParaRPr lang="fr-FR" sz="2200" b="1" dirty="0">
              <a:solidFill>
                <a:srgbClr val="002060"/>
              </a:solidFill>
            </a:endParaRPr>
          </a:p>
        </p:txBody>
      </p:sp>
      <p:sp>
        <p:nvSpPr>
          <p:cNvPr id="41" name="TextBox 40">
            <a:extLst>
              <a:ext uri="{FF2B5EF4-FFF2-40B4-BE49-F238E27FC236}">
                <a16:creationId xmlns:a16="http://schemas.microsoft.com/office/drawing/2014/main" id="{577130D0-F55F-424B-A2F0-B2B89DE18150}"/>
              </a:ext>
            </a:extLst>
          </p:cNvPr>
          <p:cNvSpPr txBox="1"/>
          <p:nvPr/>
        </p:nvSpPr>
        <p:spPr>
          <a:xfrm>
            <a:off x="3354179" y="4948651"/>
            <a:ext cx="282522" cy="430887"/>
          </a:xfrm>
          <a:prstGeom prst="rect">
            <a:avLst/>
          </a:prstGeom>
          <a:solidFill>
            <a:srgbClr val="CBD2E6"/>
          </a:solidFill>
        </p:spPr>
        <p:txBody>
          <a:bodyPr wrap="square" lIns="0" rIns="0" rtlCol="0">
            <a:spAutoFit/>
          </a:bodyPr>
          <a:lstStyle/>
          <a:p>
            <a:pPr algn="l"/>
            <a:r>
              <a:rPr lang="en-GB" sz="2200" b="1" dirty="0">
                <a:solidFill>
                  <a:srgbClr val="002060"/>
                </a:solidFill>
              </a:rPr>
              <a:t> _</a:t>
            </a:r>
            <a:endParaRPr lang="fr-FR" sz="2200" b="1" dirty="0">
              <a:solidFill>
                <a:srgbClr val="002060"/>
              </a:solidFill>
            </a:endParaRPr>
          </a:p>
        </p:txBody>
      </p:sp>
      <p:sp>
        <p:nvSpPr>
          <p:cNvPr id="47" name="TextBox 46">
            <a:extLst>
              <a:ext uri="{FF2B5EF4-FFF2-40B4-BE49-F238E27FC236}">
                <a16:creationId xmlns:a16="http://schemas.microsoft.com/office/drawing/2014/main" id="{C35FB3A4-3DC3-4BC9-A3B5-9A7B2DC61DDA}"/>
              </a:ext>
            </a:extLst>
          </p:cNvPr>
          <p:cNvSpPr txBox="1"/>
          <p:nvPr/>
        </p:nvSpPr>
        <p:spPr>
          <a:xfrm>
            <a:off x="5156841" y="5531705"/>
            <a:ext cx="125557" cy="430887"/>
          </a:xfrm>
          <a:prstGeom prst="rect">
            <a:avLst/>
          </a:prstGeom>
          <a:solidFill>
            <a:srgbClr val="E7EAF3"/>
          </a:solidFill>
        </p:spPr>
        <p:txBody>
          <a:bodyPr wrap="square" lIns="0" rIns="0" rtlCol="0">
            <a:spAutoFit/>
          </a:bodyPr>
          <a:lstStyle/>
          <a:p>
            <a:pPr algn="l"/>
            <a:r>
              <a:rPr lang="en-GB" sz="2200" b="1" dirty="0">
                <a:solidFill>
                  <a:srgbClr val="002060"/>
                </a:solidFill>
              </a:rPr>
              <a:t>_</a:t>
            </a:r>
            <a:endParaRPr lang="fr-FR" sz="2200" b="1" dirty="0">
              <a:solidFill>
                <a:srgbClr val="002060"/>
              </a:solidFill>
            </a:endParaRPr>
          </a:p>
        </p:txBody>
      </p:sp>
      <p:sp>
        <p:nvSpPr>
          <p:cNvPr id="4" name="Title 3"/>
          <p:cNvSpPr>
            <a:spLocks noGrp="1"/>
          </p:cNvSpPr>
          <p:nvPr>
            <p:ph type="title"/>
          </p:nvPr>
        </p:nvSpPr>
        <p:spPr>
          <a:xfrm>
            <a:off x="0" y="213557"/>
            <a:ext cx="5029200" cy="647577"/>
          </a:xfrm>
        </p:spPr>
        <p:txBody>
          <a:bodyPr>
            <a:noAutofit/>
          </a:bodyPr>
          <a:lstStyle/>
          <a:p>
            <a:r>
              <a:rPr lang="fr-FR" sz="2400" b="1" dirty="0">
                <a:solidFill>
                  <a:schemeClr val="bg1"/>
                </a:solidFill>
              </a:rPr>
              <a:t>Léa et Sophie vont à l'école</a:t>
            </a:r>
            <a:endParaRPr lang="en-GB" sz="24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55287" y="1197144"/>
            <a:ext cx="82747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et Sophie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marchent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pour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aller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à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l'école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P</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arlent-elles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du week-end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 la vie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lang="en-US" sz="2200" dirty="0">
                <a:solidFill>
                  <a:srgbClr val="002060"/>
                </a:solidFill>
                <a:latin typeface="Century Gothic" panose="020F0302020204030204"/>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 name="Rounded Rectangle 46">
            <a:extLst>
              <a:ext uri="{FF2B5EF4-FFF2-40B4-BE49-F238E27FC236}">
                <a16:creationId xmlns:a16="http://schemas.microsoft.com/office/drawing/2014/main" id="{3F73AA96-9727-4D00-A0DD-376A7BB8EE70}"/>
              </a:ext>
            </a:extLst>
          </p:cNvPr>
          <p:cNvSpPr/>
          <p:nvPr/>
        </p:nvSpPr>
        <p:spPr>
          <a:xfrm>
            <a:off x="9681209" y="249868"/>
            <a:ext cx="222871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3" name="1b.wav"/>
            </a:hlinkClick>
            <a:extLst>
              <a:ext uri="{FF2B5EF4-FFF2-40B4-BE49-F238E27FC236}">
                <a16:creationId xmlns:a16="http://schemas.microsoft.com/office/drawing/2014/main" id="{00B3E4C1-DFF4-46C3-8013-784275E7AA6B}"/>
              </a:ext>
            </a:extLst>
          </p:cNvPr>
          <p:cNvSpPr/>
          <p:nvPr/>
        </p:nvSpPr>
        <p:spPr>
          <a:xfrm>
            <a:off x="887379" y="21947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4" name="2b.wav"/>
            </a:hlinkClick>
            <a:extLst>
              <a:ext uri="{FF2B5EF4-FFF2-40B4-BE49-F238E27FC236}">
                <a16:creationId xmlns:a16="http://schemas.microsoft.com/office/drawing/2014/main" id="{5B92A95F-523A-4E36-B65E-94DAE9FBB368}"/>
              </a:ext>
            </a:extLst>
          </p:cNvPr>
          <p:cNvSpPr/>
          <p:nvPr/>
        </p:nvSpPr>
        <p:spPr>
          <a:xfrm>
            <a:off x="898720" y="289238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8" name="Picture 37" descr="green checkmark">
            <a:hlinkClick r:id="" action="ppaction://noaction">
              <a:snd r:embed="rId5" name="1a.wav"/>
            </a:hlinkClick>
            <a:extLst>
              <a:ext uri="{FF2B5EF4-FFF2-40B4-BE49-F238E27FC236}">
                <a16:creationId xmlns:a16="http://schemas.microsoft.com/office/drawing/2014/main" id="{A477D0DB-1AF6-4313-B192-A8688B6E5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9948" y="2239628"/>
            <a:ext cx="282522" cy="294294"/>
          </a:xfrm>
          <a:prstGeom prst="rect">
            <a:avLst/>
          </a:prstGeom>
        </p:spPr>
      </p:pic>
      <p:pic>
        <p:nvPicPr>
          <p:cNvPr id="39" name="Picture 38" descr="green checkmark">
            <a:hlinkClick r:id="" action="ppaction://noaction">
              <a:snd r:embed="rId7" name="2a.wav"/>
            </a:hlinkClick>
            <a:extLst>
              <a:ext uri="{FF2B5EF4-FFF2-40B4-BE49-F238E27FC236}">
                <a16:creationId xmlns:a16="http://schemas.microsoft.com/office/drawing/2014/main" id="{A477D0DB-1AF6-4313-B192-A8688B6E5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560" y="2964429"/>
            <a:ext cx="282522" cy="294294"/>
          </a:xfrm>
          <a:prstGeom prst="rect">
            <a:avLst/>
          </a:prstGeom>
        </p:spPr>
      </p:pic>
      <p:pic>
        <p:nvPicPr>
          <p:cNvPr id="20" name="Picture 19" descr="green checkmark">
            <a:hlinkClick r:id="" action="ppaction://noaction">
              <a:snd r:embed="rId8" name="3a.wav"/>
            </a:hlinkClick>
            <a:extLst>
              <a:ext uri="{FF2B5EF4-FFF2-40B4-BE49-F238E27FC236}">
                <a16:creationId xmlns:a16="http://schemas.microsoft.com/office/drawing/2014/main" id="{F78579C5-D518-471E-AB11-B9ECC1581B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9948" y="3641124"/>
            <a:ext cx="282522" cy="294294"/>
          </a:xfrm>
          <a:prstGeom prst="rect">
            <a:avLst/>
          </a:prstGeom>
        </p:spPr>
      </p:pic>
      <p:pic>
        <p:nvPicPr>
          <p:cNvPr id="21" name="Picture 20" descr="green checkmark">
            <a:hlinkClick r:id="" action="ppaction://noaction">
              <a:snd r:embed="rId9" name="4a.wav"/>
            </a:hlinkClick>
            <a:extLst>
              <a:ext uri="{FF2B5EF4-FFF2-40B4-BE49-F238E27FC236}">
                <a16:creationId xmlns:a16="http://schemas.microsoft.com/office/drawing/2014/main" id="{2F90EE77-7432-4D78-A545-28DCA3D52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560" y="4354562"/>
            <a:ext cx="282522" cy="294294"/>
          </a:xfrm>
          <a:prstGeom prst="rect">
            <a:avLst/>
          </a:prstGeom>
        </p:spPr>
      </p:pic>
      <p:pic>
        <p:nvPicPr>
          <p:cNvPr id="22" name="Picture 21" descr="green checkmark">
            <a:hlinkClick r:id="" action="ppaction://noaction">
              <a:snd r:embed="rId10" name="alors je partage.wav"/>
            </a:hlinkClick>
            <a:extLst>
              <a:ext uri="{FF2B5EF4-FFF2-40B4-BE49-F238E27FC236}">
                <a16:creationId xmlns:a16="http://schemas.microsoft.com/office/drawing/2014/main" id="{B5953C05-796B-4FDB-82ED-3C700654A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560" y="5102831"/>
            <a:ext cx="282522" cy="294294"/>
          </a:xfrm>
          <a:prstGeom prst="rect">
            <a:avLst/>
          </a:prstGeom>
        </p:spPr>
      </p:pic>
      <p:pic>
        <p:nvPicPr>
          <p:cNvPr id="23" name="Picture 22" descr="green checkmark">
            <a:hlinkClick r:id="" action="ppaction://noaction">
              <a:snd r:embed="rId11" name="6a.wav"/>
            </a:hlinkClick>
            <a:extLst>
              <a:ext uri="{FF2B5EF4-FFF2-40B4-BE49-F238E27FC236}">
                <a16:creationId xmlns:a16="http://schemas.microsoft.com/office/drawing/2014/main" id="{7EEB5A09-0240-4440-9881-F6931643F3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560" y="5802820"/>
            <a:ext cx="282522" cy="294294"/>
          </a:xfrm>
          <a:prstGeom prst="rect">
            <a:avLst/>
          </a:prstGeom>
        </p:spPr>
      </p:pic>
      <p:sp>
        <p:nvSpPr>
          <p:cNvPr id="9" name="Action Button: Custom 16">
            <a:hlinkClick r:id="" action="ppaction://noaction" highlightClick="1">
              <a:snd r:embed="rId12" name="3b.wav"/>
            </a:hlinkClick>
            <a:extLst>
              <a:ext uri="{FF2B5EF4-FFF2-40B4-BE49-F238E27FC236}">
                <a16:creationId xmlns:a16="http://schemas.microsoft.com/office/drawing/2014/main" id="{D39F9DA3-CF16-4424-949E-4E0326545B98}"/>
              </a:ext>
            </a:extLst>
          </p:cNvPr>
          <p:cNvSpPr/>
          <p:nvPr/>
        </p:nvSpPr>
        <p:spPr>
          <a:xfrm>
            <a:off x="887379" y="35900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13" name="4b.wav"/>
            </a:hlinkClick>
            <a:extLst>
              <a:ext uri="{FF2B5EF4-FFF2-40B4-BE49-F238E27FC236}">
                <a16:creationId xmlns:a16="http://schemas.microsoft.com/office/drawing/2014/main" id="{F01A7F7E-A29E-4759-A006-450CABE340CA}"/>
              </a:ext>
            </a:extLst>
          </p:cNvPr>
          <p:cNvSpPr/>
          <p:nvPr/>
        </p:nvSpPr>
        <p:spPr>
          <a:xfrm>
            <a:off x="887379" y="42877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14" name="alors je beep.wav"/>
            </a:hlinkClick>
            <a:extLst>
              <a:ext uri="{FF2B5EF4-FFF2-40B4-BE49-F238E27FC236}">
                <a16:creationId xmlns:a16="http://schemas.microsoft.com/office/drawing/2014/main" id="{978C782F-31D2-4ECC-8D82-F144173C08FA}"/>
              </a:ext>
            </a:extLst>
          </p:cNvPr>
          <p:cNvSpPr/>
          <p:nvPr/>
        </p:nvSpPr>
        <p:spPr>
          <a:xfrm>
            <a:off x="887379" y="498540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15" name="6b.wav"/>
            </a:hlinkClick>
            <a:extLst>
              <a:ext uri="{FF2B5EF4-FFF2-40B4-BE49-F238E27FC236}">
                <a16:creationId xmlns:a16="http://schemas.microsoft.com/office/drawing/2014/main" id="{6B21D45A-F607-4964-969B-EEAA8F098829}"/>
              </a:ext>
            </a:extLst>
          </p:cNvPr>
          <p:cNvSpPr/>
          <p:nvPr/>
        </p:nvSpPr>
        <p:spPr>
          <a:xfrm>
            <a:off x="887379" y="568307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1255D593-0089-411C-991D-9D1F5C32C878}"/>
              </a:ext>
            </a:extLst>
          </p:cNvPr>
          <p:cNvSpPr/>
          <p:nvPr/>
        </p:nvSpPr>
        <p:spPr>
          <a:xfrm>
            <a:off x="2561631" y="2197231"/>
            <a:ext cx="4756839" cy="447569"/>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268BCDD-7DEE-4B6B-8A8B-E6CAB8ED9338}"/>
              </a:ext>
            </a:extLst>
          </p:cNvPr>
          <p:cNvSpPr/>
          <p:nvPr/>
        </p:nvSpPr>
        <p:spPr>
          <a:xfrm>
            <a:off x="2545615" y="2859516"/>
            <a:ext cx="3522146" cy="396000"/>
          </a:xfrm>
          <a:prstGeom prst="rect">
            <a:avLst/>
          </a:prstGeom>
          <a:solidFill>
            <a:srgbClr val="E7EAF3"/>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838B8407-489D-4504-BE98-44DE53FDE96D}"/>
              </a:ext>
            </a:extLst>
          </p:cNvPr>
          <p:cNvSpPr/>
          <p:nvPr/>
        </p:nvSpPr>
        <p:spPr>
          <a:xfrm>
            <a:off x="2584961" y="3626634"/>
            <a:ext cx="5583691" cy="396000"/>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44F9FB62-BF3D-4AE9-A2DE-C939D7871089}"/>
              </a:ext>
            </a:extLst>
          </p:cNvPr>
          <p:cNvSpPr/>
          <p:nvPr/>
        </p:nvSpPr>
        <p:spPr>
          <a:xfrm>
            <a:off x="2571921" y="4942570"/>
            <a:ext cx="6030731" cy="489960"/>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B0A3C9B-9849-4C61-8537-17FC74BAE5A5}"/>
              </a:ext>
            </a:extLst>
          </p:cNvPr>
          <p:cNvSpPr/>
          <p:nvPr/>
        </p:nvSpPr>
        <p:spPr>
          <a:xfrm>
            <a:off x="2442265" y="4221958"/>
            <a:ext cx="5987863" cy="520334"/>
          </a:xfrm>
          <a:prstGeom prst="rect">
            <a:avLst/>
          </a:prstGeom>
          <a:solidFill>
            <a:srgbClr val="E7EAF3"/>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A041B29-B66B-49CE-BA20-4BE856CD8051}"/>
              </a:ext>
            </a:extLst>
          </p:cNvPr>
          <p:cNvSpPr/>
          <p:nvPr/>
        </p:nvSpPr>
        <p:spPr>
          <a:xfrm>
            <a:off x="2399303" y="5620718"/>
            <a:ext cx="6030732" cy="608429"/>
          </a:xfrm>
          <a:prstGeom prst="rect">
            <a:avLst/>
          </a:prstGeom>
          <a:solidFill>
            <a:srgbClr val="E7EAF3"/>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2" name="Picture 6" descr="Woman, Sweater, Tie, Red, Blouse, Business">
            <a:extLst>
              <a:ext uri="{FF2B5EF4-FFF2-40B4-BE49-F238E27FC236}">
                <a16:creationId xmlns:a16="http://schemas.microsoft.com/office/drawing/2014/main" id="{F9363CDA-CA68-4FA0-B006-1FDF2BE0701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95620" y="1938601"/>
            <a:ext cx="546645" cy="908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logo&#10;&#10;Description automatically generated">
            <a:extLst>
              <a:ext uri="{FF2B5EF4-FFF2-40B4-BE49-F238E27FC236}">
                <a16:creationId xmlns:a16="http://schemas.microsoft.com/office/drawing/2014/main" id="{4CFC7C7B-14E4-4C9F-B21A-051A3D72C7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28588" y="-169354"/>
            <a:ext cx="1490023" cy="1490023"/>
          </a:xfrm>
          <a:prstGeom prst="rect">
            <a:avLst/>
          </a:prstGeom>
        </p:spPr>
      </p:pic>
      <p:pic>
        <p:nvPicPr>
          <p:cNvPr id="16" name="Picture 15" descr="A picture containing toy, shirt&#10;&#10;Description automatically generated">
            <a:extLst>
              <a:ext uri="{FF2B5EF4-FFF2-40B4-BE49-F238E27FC236}">
                <a16:creationId xmlns:a16="http://schemas.microsoft.com/office/drawing/2014/main" id="{8B6B9B04-0FAA-4EBF-8AA0-161AB516381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37837" y="289944"/>
            <a:ext cx="1645494" cy="1645494"/>
          </a:xfrm>
          <a:prstGeom prst="rect">
            <a:avLst/>
          </a:prstGeom>
        </p:spPr>
      </p:pic>
      <p:pic>
        <p:nvPicPr>
          <p:cNvPr id="17" name="Picture 8" descr="Bucket, Sponge, Pail, Water, Spillage, Housework">
            <a:extLst>
              <a:ext uri="{FF2B5EF4-FFF2-40B4-BE49-F238E27FC236}">
                <a16:creationId xmlns:a16="http://schemas.microsoft.com/office/drawing/2014/main" id="{B5D7098E-277B-4868-889F-40EEEDA4961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33235" y="5463528"/>
            <a:ext cx="815139" cy="9981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ojis, Emoji, Hipster, Funny, Emoticon, Facial">
            <a:extLst>
              <a:ext uri="{FF2B5EF4-FFF2-40B4-BE49-F238E27FC236}">
                <a16:creationId xmlns:a16="http://schemas.microsoft.com/office/drawing/2014/main" id="{07BB56FE-B2DF-451D-9EBB-4AA609D45B07}"/>
              </a:ext>
            </a:extLst>
          </p:cNvPr>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50307" t="4536" r="34135" b="81929"/>
          <a:stretch/>
        </p:blipFill>
        <p:spPr bwMode="auto">
          <a:xfrm>
            <a:off x="6107537" y="2617435"/>
            <a:ext cx="1076498" cy="9365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peech, Bubble, Shape, Text, Chat, Speak, Talk, Message">
            <a:extLst>
              <a:ext uri="{FF2B5EF4-FFF2-40B4-BE49-F238E27FC236}">
                <a16:creationId xmlns:a16="http://schemas.microsoft.com/office/drawing/2014/main" id="{8E3D2BE6-06C7-46D2-A337-FCF53FE72DA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53176" y="3258723"/>
            <a:ext cx="892439" cy="8143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y, Girl, Diner, Fifties, Generations, Ipod, Love">
            <a:extLst>
              <a:ext uri="{FF2B5EF4-FFF2-40B4-BE49-F238E27FC236}">
                <a16:creationId xmlns:a16="http://schemas.microsoft.com/office/drawing/2014/main" id="{35A480B1-C554-4C96-BAB2-6E8672B7FE09}"/>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0675"/>
          <a:stretch/>
        </p:blipFill>
        <p:spPr bwMode="auto">
          <a:xfrm>
            <a:off x="1736272" y="4764300"/>
            <a:ext cx="815139" cy="950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hirt&#10;&#10;Description automatically generated">
            <a:extLst>
              <a:ext uri="{FF2B5EF4-FFF2-40B4-BE49-F238E27FC236}">
                <a16:creationId xmlns:a16="http://schemas.microsoft.com/office/drawing/2014/main" id="{060D1307-0A77-4F5F-9F53-8315903B080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48294" y="3839241"/>
            <a:ext cx="950245" cy="950245"/>
          </a:xfrm>
          <a:prstGeom prst="rect">
            <a:avLst/>
          </a:prstGeom>
        </p:spPr>
      </p:pic>
    </p:spTree>
    <p:extLst>
      <p:ext uri="{BB962C8B-B14F-4D97-AF65-F5344CB8AC3E}">
        <p14:creationId xmlns:p14="http://schemas.microsoft.com/office/powerpoint/2010/main" val="225988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40" grpId="0" animBg="1"/>
      <p:bldP spid="41" grpId="0" animBg="1"/>
      <p:bldP spid="47" grpId="0" animBg="1"/>
      <p:bldP spid="13" grpId="0" animBg="1"/>
      <p:bldP spid="42"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8">
            <a:extLst>
              <a:ext uri="{FF2B5EF4-FFF2-40B4-BE49-F238E27FC236}">
                <a16:creationId xmlns:a16="http://schemas.microsoft.com/office/drawing/2014/main" id="{984D4DB4-2E91-4BFC-A5AD-B73A34586064}"/>
              </a:ext>
            </a:extLst>
          </p:cNvPr>
          <p:cNvGraphicFramePr>
            <a:graphicFrameLocks noGrp="1"/>
          </p:cNvGraphicFramePr>
          <p:nvPr/>
        </p:nvGraphicFramePr>
        <p:xfrm>
          <a:off x="687713" y="1320669"/>
          <a:ext cx="11349000" cy="4887956"/>
        </p:xfrm>
        <a:graphic>
          <a:graphicData uri="http://schemas.openxmlformats.org/drawingml/2006/table">
            <a:tbl>
              <a:tblPr firstRow="1" bandRow="1">
                <a:tableStyleId>{5C22544A-7EE6-4342-B048-85BDC9FD1C3A}</a:tableStyleId>
              </a:tblPr>
              <a:tblGrid>
                <a:gridCol w="1044070">
                  <a:extLst>
                    <a:ext uri="{9D8B030D-6E8A-4147-A177-3AD203B41FA5}">
                      <a16:colId xmlns:a16="http://schemas.microsoft.com/office/drawing/2014/main" val="1298454302"/>
                    </a:ext>
                  </a:extLst>
                </a:gridCol>
                <a:gridCol w="7091930">
                  <a:extLst>
                    <a:ext uri="{9D8B030D-6E8A-4147-A177-3AD203B41FA5}">
                      <a16:colId xmlns:a16="http://schemas.microsoft.com/office/drawing/2014/main" val="786732224"/>
                    </a:ext>
                  </a:extLst>
                </a:gridCol>
                <a:gridCol w="1606500">
                  <a:extLst>
                    <a:ext uri="{9D8B030D-6E8A-4147-A177-3AD203B41FA5}">
                      <a16:colId xmlns:a16="http://schemas.microsoft.com/office/drawing/2014/main" val="2811256232"/>
                    </a:ext>
                  </a:extLst>
                </a:gridCol>
                <a:gridCol w="1606500">
                  <a:extLst>
                    <a:ext uri="{9D8B030D-6E8A-4147-A177-3AD203B41FA5}">
                      <a16:colId xmlns:a16="http://schemas.microsoft.com/office/drawing/2014/main" val="3498647999"/>
                    </a:ext>
                  </a:extLst>
                </a:gridCol>
              </a:tblGrid>
              <a:tr h="765853">
                <a:tc>
                  <a:txBody>
                    <a:bodyPr/>
                    <a:lstStyle/>
                    <a:p>
                      <a:endParaRPr lang="fr-FR" dirty="0"/>
                    </a:p>
                  </a:txBody>
                  <a:tcPr>
                    <a:noFill/>
                  </a:tcPr>
                </a:tc>
                <a:tc>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le week-end dernier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cette semaine</a:t>
                      </a:r>
                    </a:p>
                  </a:txBody>
                  <a:tcPr/>
                </a:tc>
                <a:extLst>
                  <a:ext uri="{0D108BD9-81ED-4DB2-BD59-A6C34878D82A}">
                    <a16:rowId xmlns:a16="http://schemas.microsoft.com/office/drawing/2014/main" val="2434972216"/>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Tu as gagn</a:t>
                      </a:r>
                      <a:r>
                        <a:rPr kumimoji="0" lang="fr-FR" sz="2200" b="1" i="0" u="none" strike="noStrike" kern="1200" cap="none" spc="0" normalizeH="0" baseline="0" noProof="0" dirty="0">
                          <a:ln>
                            <a:noFill/>
                          </a:ln>
                          <a:solidFill>
                            <a:srgbClr val="EE6000"/>
                          </a:solidFill>
                          <a:effectLst/>
                          <a:uLnTx/>
                          <a:uFillTx/>
                          <a:latin typeface="+mn-lt"/>
                          <a:ea typeface="+mn-ea"/>
                          <a:cs typeface="+mn-cs"/>
                        </a:rPr>
                        <a:t>é</a:t>
                      </a:r>
                      <a:r>
                        <a:rPr kumimoji="0" lang="fr-FR" sz="2200" b="0" i="0" u="none" strike="noStrike" kern="1200" cap="none" spc="0" normalizeH="0" baseline="0" noProof="0" dirty="0">
                          <a:ln>
                            <a:noFill/>
                          </a:ln>
                          <a:solidFill>
                            <a:srgbClr val="115076"/>
                          </a:solidFill>
                          <a:effectLst/>
                          <a:uLnTx/>
                          <a:uFillTx/>
                          <a:latin typeface="+mn-lt"/>
                          <a:ea typeface="+mn-ea"/>
                          <a:cs typeface="+mn-cs"/>
                        </a:rPr>
                        <a:t> le match ?</a:t>
                      </a:r>
                    </a:p>
                  </a:txBody>
                  <a:tcPr anchor="ctr"/>
                </a:tc>
                <a:tc>
                  <a:txBody>
                    <a:bodyPr/>
                    <a:lstStyle/>
                    <a:p>
                      <a:endParaRPr lang="fr-FR"/>
                    </a:p>
                  </a:txBody>
                  <a:tcPr/>
                </a:tc>
                <a:tc>
                  <a:txBody>
                    <a:bodyPr/>
                    <a:lstStyle/>
                    <a:p>
                      <a:endParaRPr lang="fr-FR"/>
                    </a:p>
                  </a:txBody>
                  <a:tcPr/>
                </a:tc>
                <a:extLst>
                  <a:ext uri="{0D108BD9-81ED-4DB2-BD59-A6C34878D82A}">
                    <a16:rowId xmlns:a16="http://schemas.microsoft.com/office/drawing/2014/main" val="3486021673"/>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Oui ! J’ai fai</a:t>
                      </a:r>
                      <a:r>
                        <a:rPr kumimoji="0" lang="fr-FR" sz="2200" b="1" i="0" u="none" strike="noStrike" kern="1200" cap="none" spc="0" normalizeH="0" baseline="0" noProof="0" dirty="0">
                          <a:ln>
                            <a:noFill/>
                          </a:ln>
                          <a:solidFill>
                            <a:srgbClr val="EE6000"/>
                          </a:solidFill>
                          <a:effectLst/>
                          <a:uLnTx/>
                          <a:uFillTx/>
                          <a:latin typeface="+mn-lt"/>
                          <a:ea typeface="+mn-ea"/>
                          <a:cs typeface="+mn-cs"/>
                        </a:rPr>
                        <a:t>t</a:t>
                      </a:r>
                      <a:r>
                        <a:rPr kumimoji="0" lang="fr-FR" sz="2200" b="0" i="0" u="none" strike="noStrike" kern="1200" cap="none" spc="0" normalizeH="0" baseline="0" noProof="0" dirty="0">
                          <a:ln>
                            <a:noFill/>
                          </a:ln>
                          <a:solidFill>
                            <a:srgbClr val="115076"/>
                          </a:solidFill>
                          <a:effectLst/>
                          <a:uLnTx/>
                          <a:uFillTx/>
                          <a:latin typeface="+mn-lt"/>
                          <a:ea typeface="+mn-ea"/>
                          <a:cs typeface="+mn-cs"/>
                        </a:rPr>
                        <a:t>  la fête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283055139"/>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Amir a voyag</a:t>
                      </a:r>
                      <a:r>
                        <a:rPr kumimoji="0" lang="fr-FR" sz="2200" b="1" i="0" u="none" strike="noStrike" kern="1200" cap="none" spc="0" normalizeH="0" baseline="0" noProof="0" dirty="0">
                          <a:ln>
                            <a:noFill/>
                          </a:ln>
                          <a:solidFill>
                            <a:srgbClr val="EE6000"/>
                          </a:solidFill>
                          <a:effectLst/>
                          <a:uLnTx/>
                          <a:uFillTx/>
                          <a:latin typeface="+mn-lt"/>
                          <a:ea typeface="+mn-ea"/>
                          <a:cs typeface="+mn-cs"/>
                        </a:rPr>
                        <a:t>é</a:t>
                      </a:r>
                      <a:r>
                        <a:rPr kumimoji="0" lang="fr-FR" sz="2200" b="0" i="0" u="none" strike="noStrike" kern="1200" cap="none" spc="0" normalizeH="0" baseline="0" noProof="0" dirty="0">
                          <a:ln>
                            <a:noFill/>
                          </a:ln>
                          <a:solidFill>
                            <a:srgbClr val="115076"/>
                          </a:solidFill>
                          <a:effectLst/>
                          <a:uLnTx/>
                          <a:uFillTx/>
                          <a:latin typeface="+mn-lt"/>
                          <a:ea typeface="+mn-ea"/>
                          <a:cs typeface="+mn-cs"/>
                        </a:rPr>
                        <a:t> pour passer du temps ici.</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825670645"/>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Oh ! Il pass</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combien de jours à Paris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3351773598"/>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Il rest</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chez ma famille pour une semaine.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217099637"/>
                  </a:ext>
                </a:extLst>
              </a:tr>
              <a:tr h="83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Très bien. Nous faisons une promenade ensemble.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Le parc ferm</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quand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527883760"/>
                  </a:ext>
                </a:extLst>
              </a:tr>
            </a:tbl>
          </a:graphicData>
        </a:graphic>
      </p:graphicFrame>
      <p:sp>
        <p:nvSpPr>
          <p:cNvPr id="39" name="TextBox 38">
            <a:extLst>
              <a:ext uri="{FF2B5EF4-FFF2-40B4-BE49-F238E27FC236}">
                <a16:creationId xmlns:a16="http://schemas.microsoft.com/office/drawing/2014/main" id="{0058BC60-5AE8-401A-874B-3DF5EFA4B85F}"/>
              </a:ext>
            </a:extLst>
          </p:cNvPr>
          <p:cNvSpPr txBox="1"/>
          <p:nvPr/>
        </p:nvSpPr>
        <p:spPr>
          <a:xfrm>
            <a:off x="3279938" y="2197028"/>
            <a:ext cx="216703" cy="430887"/>
          </a:xfrm>
          <a:prstGeom prst="rect">
            <a:avLst/>
          </a:prstGeom>
          <a:solidFill>
            <a:srgbClr val="CBD2E6"/>
          </a:solidFill>
        </p:spPr>
        <p:txBody>
          <a:bodyPr wrap="square" l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40" name="TextBox 39">
            <a:extLst>
              <a:ext uri="{FF2B5EF4-FFF2-40B4-BE49-F238E27FC236}">
                <a16:creationId xmlns:a16="http://schemas.microsoft.com/office/drawing/2014/main" id="{CB6754CC-283A-4509-AFB8-8596F204C38B}"/>
              </a:ext>
            </a:extLst>
          </p:cNvPr>
          <p:cNvSpPr txBox="1"/>
          <p:nvPr/>
        </p:nvSpPr>
        <p:spPr>
          <a:xfrm>
            <a:off x="3418232" y="2860511"/>
            <a:ext cx="156818" cy="430887"/>
          </a:xfrm>
          <a:prstGeom prst="rect">
            <a:avLst/>
          </a:prstGeom>
          <a:solidFill>
            <a:srgbClr val="E7EAF3"/>
          </a:solidFill>
        </p:spPr>
        <p:txBody>
          <a:bodyPr wrap="square" l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41" name="TextBox 40">
            <a:extLst>
              <a:ext uri="{FF2B5EF4-FFF2-40B4-BE49-F238E27FC236}">
                <a16:creationId xmlns:a16="http://schemas.microsoft.com/office/drawing/2014/main" id="{C6D66199-DCE0-48E1-A309-6DF6E47FE8A0}"/>
              </a:ext>
            </a:extLst>
          </p:cNvPr>
          <p:cNvSpPr txBox="1"/>
          <p:nvPr/>
        </p:nvSpPr>
        <p:spPr>
          <a:xfrm>
            <a:off x="3640109" y="3489164"/>
            <a:ext cx="216703" cy="430887"/>
          </a:xfrm>
          <a:prstGeom prst="rect">
            <a:avLst/>
          </a:prstGeom>
          <a:solidFill>
            <a:srgbClr val="CBD2E6"/>
          </a:solidFill>
        </p:spPr>
        <p:txBody>
          <a:bodyPr wrap="square" lIns="0" rIns="0" rtlCol="0">
            <a:spAutoFit/>
          </a:bodyPr>
          <a:lstStyle/>
          <a:p>
            <a:pPr algn="ctr"/>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8" name="TextBox 47">
            <a:extLst>
              <a:ext uri="{FF2B5EF4-FFF2-40B4-BE49-F238E27FC236}">
                <a16:creationId xmlns:a16="http://schemas.microsoft.com/office/drawing/2014/main" id="{AFA02192-FCD3-47CD-BFBC-40664C160423}"/>
              </a:ext>
            </a:extLst>
          </p:cNvPr>
          <p:cNvSpPr txBox="1"/>
          <p:nvPr/>
        </p:nvSpPr>
        <p:spPr>
          <a:xfrm>
            <a:off x="3273425" y="4174484"/>
            <a:ext cx="189348" cy="430887"/>
          </a:xfrm>
          <a:prstGeom prst="rect">
            <a:avLst/>
          </a:prstGeom>
          <a:solidFill>
            <a:srgbClr val="E7EAF3"/>
          </a:solidFill>
        </p:spPr>
        <p:txBody>
          <a:bodyPr wrap="square" l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49" name="TextBox 48">
            <a:extLst>
              <a:ext uri="{FF2B5EF4-FFF2-40B4-BE49-F238E27FC236}">
                <a16:creationId xmlns:a16="http://schemas.microsoft.com/office/drawing/2014/main" id="{CBC5FB9E-C453-4F37-A838-F975B7B9EB8B}"/>
              </a:ext>
            </a:extLst>
          </p:cNvPr>
          <p:cNvSpPr txBox="1"/>
          <p:nvPr/>
        </p:nvSpPr>
        <p:spPr>
          <a:xfrm>
            <a:off x="2499759" y="4810682"/>
            <a:ext cx="207626" cy="430887"/>
          </a:xfrm>
          <a:prstGeom prst="rect">
            <a:avLst/>
          </a:prstGeom>
          <a:solidFill>
            <a:srgbClr val="CBD2E6"/>
          </a:solidFill>
        </p:spPr>
        <p:txBody>
          <a:bodyPr wrap="square" lIns="0" rIns="0" rtlCol="0">
            <a:spAutoFit/>
          </a:bodyPr>
          <a:lstStyle/>
          <a:p>
            <a:pPr algn="ctr"/>
            <a:r>
              <a:rPr lang="en-GB" sz="2200" b="1" dirty="0">
                <a:solidFill>
                  <a:schemeClr val="accent5">
                    <a:lumMod val="50000"/>
                  </a:schemeClr>
                </a:solidFill>
              </a:rPr>
              <a:t>_</a:t>
            </a:r>
            <a:endParaRPr lang="fr-FR" sz="2200" b="1" dirty="0">
              <a:solidFill>
                <a:schemeClr val="accent5">
                  <a:lumMod val="50000"/>
                </a:schemeClr>
              </a:solidFill>
            </a:endParaRPr>
          </a:p>
        </p:txBody>
      </p:sp>
      <p:sp>
        <p:nvSpPr>
          <p:cNvPr id="50" name="TextBox 49">
            <a:extLst>
              <a:ext uri="{FF2B5EF4-FFF2-40B4-BE49-F238E27FC236}">
                <a16:creationId xmlns:a16="http://schemas.microsoft.com/office/drawing/2014/main" id="{EE22F830-E3D4-4F9F-8F8B-23CE56DA11E8}"/>
              </a:ext>
            </a:extLst>
          </p:cNvPr>
          <p:cNvSpPr txBox="1"/>
          <p:nvPr/>
        </p:nvSpPr>
        <p:spPr>
          <a:xfrm>
            <a:off x="3559112" y="5752846"/>
            <a:ext cx="189348" cy="384721"/>
          </a:xfrm>
          <a:prstGeom prst="rect">
            <a:avLst/>
          </a:prstGeom>
          <a:solidFill>
            <a:srgbClr val="E7EAF3"/>
          </a:solidFill>
        </p:spPr>
        <p:txBody>
          <a:bodyPr wrap="square" lIns="0" tIns="0" rIns="0" rtlCol="0">
            <a:spAutoFit/>
          </a:bodyPr>
          <a:lstStyle/>
          <a:p>
            <a:pPr algn="ctr"/>
            <a:r>
              <a:rPr lang="en-GB" sz="2200" b="1" dirty="0">
                <a:solidFill>
                  <a:srgbClr val="002060"/>
                </a:solidFill>
              </a:rPr>
              <a:t>_</a:t>
            </a:r>
            <a:endParaRPr lang="fr-FR" sz="2200" b="1" dirty="0">
              <a:solidFill>
                <a:srgbClr val="002060"/>
              </a:solidFill>
            </a:endParaRPr>
          </a:p>
        </p:txBody>
      </p:sp>
      <p:sp>
        <p:nvSpPr>
          <p:cNvPr id="4" name="Title 3"/>
          <p:cNvSpPr>
            <a:spLocks noGrp="1"/>
          </p:cNvSpPr>
          <p:nvPr>
            <p:ph type="title"/>
          </p:nvPr>
        </p:nvSpPr>
        <p:spPr>
          <a:xfrm>
            <a:off x="0" y="213557"/>
            <a:ext cx="5308872" cy="647577"/>
          </a:xfrm>
        </p:spPr>
        <p:txBody>
          <a:bodyPr>
            <a:normAutofit fontScale="90000"/>
          </a:bodyPr>
          <a:lstStyle/>
          <a:p>
            <a:r>
              <a:rPr lang="fr-FR" sz="2800" b="1" dirty="0">
                <a:solidFill>
                  <a:schemeClr val="bg1"/>
                </a:solidFill>
              </a:rPr>
              <a:t>Léa et Sophie vont au collège</a:t>
            </a:r>
            <a:endParaRPr lang="en-GB" sz="2800" b="1" dirty="0">
              <a:solidFill>
                <a:schemeClr val="bg1"/>
              </a:solidFill>
            </a:endParaRPr>
          </a:p>
        </p:txBody>
      </p:sp>
      <p:sp>
        <p:nvSpPr>
          <p:cNvPr id="5" name="Rounded Rectangle 46">
            <a:extLst>
              <a:ext uri="{FF2B5EF4-FFF2-40B4-BE49-F238E27FC236}">
                <a16:creationId xmlns:a16="http://schemas.microsoft.com/office/drawing/2014/main" id="{3F73AA96-9727-4D00-A0DD-376A7BB8EE70}"/>
              </a:ext>
            </a:extLst>
          </p:cNvPr>
          <p:cNvSpPr/>
          <p:nvPr/>
        </p:nvSpPr>
        <p:spPr>
          <a:xfrm>
            <a:off x="9681209" y="249868"/>
            <a:ext cx="222871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3" name="7b.wav"/>
            </a:hlinkClick>
            <a:extLst>
              <a:ext uri="{FF2B5EF4-FFF2-40B4-BE49-F238E27FC236}">
                <a16:creationId xmlns:a16="http://schemas.microsoft.com/office/drawing/2014/main" id="{00B3E4C1-DFF4-46C3-8013-784275E7AA6B}"/>
              </a:ext>
            </a:extLst>
          </p:cNvPr>
          <p:cNvSpPr/>
          <p:nvPr/>
        </p:nvSpPr>
        <p:spPr>
          <a:xfrm>
            <a:off x="1024513" y="221483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4" name="8b.wav"/>
            </a:hlinkClick>
            <a:extLst>
              <a:ext uri="{FF2B5EF4-FFF2-40B4-BE49-F238E27FC236}">
                <a16:creationId xmlns:a16="http://schemas.microsoft.com/office/drawing/2014/main" id="{5B92A95F-523A-4E36-B65E-94DAE9FBB368}"/>
              </a:ext>
            </a:extLst>
          </p:cNvPr>
          <p:cNvSpPr/>
          <p:nvPr/>
        </p:nvSpPr>
        <p:spPr>
          <a:xfrm>
            <a:off x="1024513" y="286815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hlinkClick r:id="" action="ppaction://noaction">
              <a:snd r:embed="rId5" name="7a.wav"/>
            </a:hlinkClick>
            <a:extLst>
              <a:ext uri="{FF2B5EF4-FFF2-40B4-BE49-F238E27FC236}">
                <a16:creationId xmlns:a16="http://schemas.microsoft.com/office/drawing/2014/main" id="{4DAC8A7A-9BA2-4A82-889A-0BE560889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9582" y="2316540"/>
            <a:ext cx="282522" cy="294294"/>
          </a:xfrm>
          <a:prstGeom prst="rect">
            <a:avLst/>
          </a:prstGeom>
        </p:spPr>
      </p:pic>
      <p:pic>
        <p:nvPicPr>
          <p:cNvPr id="20" name="Picture 19" descr="green checkmark">
            <a:hlinkClick r:id="" action="ppaction://noaction">
              <a:snd r:embed="rId7" name="8a.wav"/>
            </a:hlinkClick>
            <a:extLst>
              <a:ext uri="{FF2B5EF4-FFF2-40B4-BE49-F238E27FC236}">
                <a16:creationId xmlns:a16="http://schemas.microsoft.com/office/drawing/2014/main" id="{79B3BBC8-3BDD-48EB-B25F-A9274783F7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9452" y="2892796"/>
            <a:ext cx="282522" cy="294294"/>
          </a:xfrm>
          <a:prstGeom prst="rect">
            <a:avLst/>
          </a:prstGeom>
        </p:spPr>
      </p:pic>
      <p:pic>
        <p:nvPicPr>
          <p:cNvPr id="21" name="Picture 20" descr="green checkmark">
            <a:hlinkClick r:id="" action="ppaction://noaction">
              <a:snd r:embed="rId8" name="9a.wav"/>
            </a:hlinkClick>
            <a:extLst>
              <a:ext uri="{FF2B5EF4-FFF2-40B4-BE49-F238E27FC236}">
                <a16:creationId xmlns:a16="http://schemas.microsoft.com/office/drawing/2014/main" id="{B88141EF-8DAB-482E-BF1E-13BA1D3AF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9452" y="3546071"/>
            <a:ext cx="282522" cy="294294"/>
          </a:xfrm>
          <a:prstGeom prst="rect">
            <a:avLst/>
          </a:prstGeom>
        </p:spPr>
      </p:pic>
      <p:pic>
        <p:nvPicPr>
          <p:cNvPr id="22" name="Picture 21" descr="green checkmark">
            <a:hlinkClick r:id="" action="ppaction://noaction">
              <a:snd r:embed="rId9" name="10a.wav"/>
            </a:hlinkClick>
            <a:extLst>
              <a:ext uri="{FF2B5EF4-FFF2-40B4-BE49-F238E27FC236}">
                <a16:creationId xmlns:a16="http://schemas.microsoft.com/office/drawing/2014/main" id="{8A7FF1EF-ACF9-43BE-9835-5ADF5EF2D3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1799" y="4225656"/>
            <a:ext cx="282522" cy="294294"/>
          </a:xfrm>
          <a:prstGeom prst="rect">
            <a:avLst/>
          </a:prstGeom>
        </p:spPr>
      </p:pic>
      <p:pic>
        <p:nvPicPr>
          <p:cNvPr id="23" name="Picture 22" descr="green checkmark">
            <a:hlinkClick r:id="" action="ppaction://noaction">
              <a:snd r:embed="rId10" name="11a.wav"/>
            </a:hlinkClick>
            <a:extLst>
              <a:ext uri="{FF2B5EF4-FFF2-40B4-BE49-F238E27FC236}">
                <a16:creationId xmlns:a16="http://schemas.microsoft.com/office/drawing/2014/main" id="{06E496A1-6C9B-421D-B8AD-28CB98BC2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1799" y="4910958"/>
            <a:ext cx="282522" cy="294294"/>
          </a:xfrm>
          <a:prstGeom prst="rect">
            <a:avLst/>
          </a:prstGeom>
        </p:spPr>
      </p:pic>
      <p:pic>
        <p:nvPicPr>
          <p:cNvPr id="24" name="Picture 23" descr="green checkmark">
            <a:hlinkClick r:id="" action="ppaction://noaction">
              <a:snd r:embed="rId11" name="12a.wav"/>
            </a:hlinkClick>
            <a:extLst>
              <a:ext uri="{FF2B5EF4-FFF2-40B4-BE49-F238E27FC236}">
                <a16:creationId xmlns:a16="http://schemas.microsoft.com/office/drawing/2014/main" id="{81D170C8-8B36-48B0-926A-1AE571A1D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1799" y="5680960"/>
            <a:ext cx="282522" cy="294294"/>
          </a:xfrm>
          <a:prstGeom prst="rect">
            <a:avLst/>
          </a:prstGeom>
        </p:spPr>
      </p:pic>
      <p:sp>
        <p:nvSpPr>
          <p:cNvPr id="3" name="Action Button: Custom 16">
            <a:hlinkClick r:id="" action="ppaction://noaction" highlightClick="1">
              <a:snd r:embed="rId12" name="9b.wav"/>
            </a:hlinkClick>
            <a:extLst>
              <a:ext uri="{FF2B5EF4-FFF2-40B4-BE49-F238E27FC236}">
                <a16:creationId xmlns:a16="http://schemas.microsoft.com/office/drawing/2014/main" id="{51931B66-50FC-4FC7-9ABE-634FAB14A7D8}"/>
              </a:ext>
            </a:extLst>
          </p:cNvPr>
          <p:cNvSpPr/>
          <p:nvPr/>
        </p:nvSpPr>
        <p:spPr>
          <a:xfrm>
            <a:off x="1024513" y="352148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9</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snd r:embed="rId13" name="10b.wav"/>
            </a:hlinkClick>
            <a:extLst>
              <a:ext uri="{FF2B5EF4-FFF2-40B4-BE49-F238E27FC236}">
                <a16:creationId xmlns:a16="http://schemas.microsoft.com/office/drawing/2014/main" id="{318134DB-490E-4F57-88CC-3A0560187269}"/>
              </a:ext>
            </a:extLst>
          </p:cNvPr>
          <p:cNvSpPr/>
          <p:nvPr/>
        </p:nvSpPr>
        <p:spPr>
          <a:xfrm>
            <a:off x="1024513" y="417480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14" name="11b.wav"/>
            </a:hlinkClick>
            <a:extLst>
              <a:ext uri="{FF2B5EF4-FFF2-40B4-BE49-F238E27FC236}">
                <a16:creationId xmlns:a16="http://schemas.microsoft.com/office/drawing/2014/main" id="{6BC22A3F-D2C5-41B6-B335-0AEEB0D14841}"/>
              </a:ext>
            </a:extLst>
          </p:cNvPr>
          <p:cNvSpPr/>
          <p:nvPr/>
        </p:nvSpPr>
        <p:spPr>
          <a:xfrm>
            <a:off x="1010162" y="48281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15" name="12b.wav"/>
            </a:hlinkClick>
            <a:extLst>
              <a:ext uri="{FF2B5EF4-FFF2-40B4-BE49-F238E27FC236}">
                <a16:creationId xmlns:a16="http://schemas.microsoft.com/office/drawing/2014/main" id="{0585FAC2-A9E3-493F-83B9-1087C3BDCCF6}"/>
              </a:ext>
            </a:extLst>
          </p:cNvPr>
          <p:cNvSpPr/>
          <p:nvPr/>
        </p:nvSpPr>
        <p:spPr>
          <a:xfrm>
            <a:off x="1010162" y="55548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2" name="Rectangle 41">
            <a:extLst>
              <a:ext uri="{FF2B5EF4-FFF2-40B4-BE49-F238E27FC236}">
                <a16:creationId xmlns:a16="http://schemas.microsoft.com/office/drawing/2014/main" id="{84C6BB9E-9EC4-4295-B5D1-86D66B6619FB}"/>
              </a:ext>
            </a:extLst>
          </p:cNvPr>
          <p:cNvSpPr/>
          <p:nvPr/>
        </p:nvSpPr>
        <p:spPr>
          <a:xfrm>
            <a:off x="1786726" y="2270464"/>
            <a:ext cx="3522146" cy="396000"/>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766425FE-4CAF-4336-86FE-F3B8EF36985D}"/>
              </a:ext>
            </a:extLst>
          </p:cNvPr>
          <p:cNvSpPr/>
          <p:nvPr/>
        </p:nvSpPr>
        <p:spPr>
          <a:xfrm>
            <a:off x="1806457" y="2858358"/>
            <a:ext cx="3850104" cy="374384"/>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9923E5B7-BC71-4E9A-88D6-9630A0B68F0E}"/>
              </a:ext>
            </a:extLst>
          </p:cNvPr>
          <p:cNvSpPr/>
          <p:nvPr/>
        </p:nvSpPr>
        <p:spPr>
          <a:xfrm>
            <a:off x="1757313" y="3470249"/>
            <a:ext cx="5584755" cy="554179"/>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D83E0430-3DA8-47E1-BA27-FB407E84978E}"/>
              </a:ext>
            </a:extLst>
          </p:cNvPr>
          <p:cNvSpPr/>
          <p:nvPr/>
        </p:nvSpPr>
        <p:spPr>
          <a:xfrm>
            <a:off x="1764262" y="4862765"/>
            <a:ext cx="5900499" cy="378804"/>
          </a:xfrm>
          <a:prstGeom prst="rect">
            <a:avLst/>
          </a:prstGeom>
          <a:solidFill>
            <a:srgbClr val="CB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BBE57282-C42D-4145-9CB6-457ED9624B99}"/>
              </a:ext>
            </a:extLst>
          </p:cNvPr>
          <p:cNvSpPr/>
          <p:nvPr/>
        </p:nvSpPr>
        <p:spPr>
          <a:xfrm>
            <a:off x="1797239" y="4109268"/>
            <a:ext cx="5584754" cy="554179"/>
          </a:xfrm>
          <a:prstGeom prst="rect">
            <a:avLst/>
          </a:prstGeom>
          <a:solidFill>
            <a:srgbClr val="E7EAF3"/>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84F7F07C-F29C-4552-85CA-6BA2B019055B}"/>
              </a:ext>
            </a:extLst>
          </p:cNvPr>
          <p:cNvSpPr/>
          <p:nvPr/>
        </p:nvSpPr>
        <p:spPr>
          <a:xfrm>
            <a:off x="1823409" y="5388804"/>
            <a:ext cx="6777084" cy="772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4" name="Picture 4" descr="Trophy, Achievement, Award, Cup, Merit, Prize, Sports">
            <a:extLst>
              <a:ext uri="{FF2B5EF4-FFF2-40B4-BE49-F238E27FC236}">
                <a16:creationId xmlns:a16="http://schemas.microsoft.com/office/drawing/2014/main" id="{5B60B9C2-3136-4507-80F6-870EB1D5D24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06218" y="2012536"/>
            <a:ext cx="523288" cy="6586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reworks, New Year'S Eve, Sparkler, New Year'S Day">
            <a:extLst>
              <a:ext uri="{FF2B5EF4-FFF2-40B4-BE49-F238E27FC236}">
                <a16:creationId xmlns:a16="http://schemas.microsoft.com/office/drawing/2014/main" id="{85A49DEF-FEFA-4DB0-A711-38C2DBBDE24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556484">
            <a:off x="6180301" y="2703706"/>
            <a:ext cx="744030" cy="724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oll, shirt&#10;&#10;Description automatically generated">
            <a:extLst>
              <a:ext uri="{FF2B5EF4-FFF2-40B4-BE49-F238E27FC236}">
                <a16:creationId xmlns:a16="http://schemas.microsoft.com/office/drawing/2014/main" id="{C9C4FAEE-9486-40D2-AC84-FCFDCD25ECA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53729" y="4086008"/>
            <a:ext cx="1038726" cy="1038726"/>
          </a:xfrm>
          <a:prstGeom prst="rect">
            <a:avLst/>
          </a:prstGeom>
        </p:spPr>
      </p:pic>
      <p:pic>
        <p:nvPicPr>
          <p:cNvPr id="2056" name="Picture 8" descr="Landscape, Countryside, Fields, Nature, Trees">
            <a:extLst>
              <a:ext uri="{FF2B5EF4-FFF2-40B4-BE49-F238E27FC236}">
                <a16:creationId xmlns:a16="http://schemas.microsoft.com/office/drawing/2014/main" id="{791A8632-E61D-40E1-AA4C-1CBA60713F3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9488" y="5769962"/>
            <a:ext cx="916908" cy="515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gh Speed Train, Railway, Ice, Train, Transportation">
            <a:extLst>
              <a:ext uri="{FF2B5EF4-FFF2-40B4-BE49-F238E27FC236}">
                <a16:creationId xmlns:a16="http://schemas.microsoft.com/office/drawing/2014/main" id="{F1B119CC-998B-47F7-A5FB-6FF553B2C85F}"/>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24850"/>
          <a:stretch/>
        </p:blipFill>
        <p:spPr bwMode="auto">
          <a:xfrm>
            <a:off x="7564747" y="3000398"/>
            <a:ext cx="1156463" cy="769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6101BC-A3CA-4CDE-A2FA-830C3573D88B}"/>
              </a:ext>
            </a:extLst>
          </p:cNvPr>
          <p:cNvSpPr txBox="1"/>
          <p:nvPr/>
        </p:nvSpPr>
        <p:spPr>
          <a:xfrm>
            <a:off x="155287" y="1197144"/>
            <a:ext cx="8274748" cy="769441"/>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et Sophie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marchent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pour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aller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200" dirty="0">
                <a:solidFill>
                  <a:srgbClr val="002060"/>
                </a:solidFill>
              </a:rPr>
              <a:t>au </a:t>
            </a:r>
            <a:r>
              <a:rPr lang="en-US" sz="2200" dirty="0" err="1">
                <a:solidFill>
                  <a:srgbClr val="002060"/>
                </a:solidFill>
              </a:rPr>
              <a:t>collège</a:t>
            </a:r>
            <a:r>
              <a:rPr lang="en-US" sz="2200" dirty="0">
                <a:solidFill>
                  <a:srgbClr val="002060"/>
                </a:solidFill>
              </a:rPr>
              <a:t>.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P</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arlent-elles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du week-end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 la vie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lang="en-US" sz="2200" dirty="0">
                <a:solidFill>
                  <a:srgbClr val="002060"/>
                </a:solidFill>
                <a:latin typeface="Century Gothic" panose="020F0302020204030204"/>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12" name="Picture 11" descr="A close up of a logo&#10;&#10;Description automatically generated">
            <a:extLst>
              <a:ext uri="{FF2B5EF4-FFF2-40B4-BE49-F238E27FC236}">
                <a16:creationId xmlns:a16="http://schemas.microsoft.com/office/drawing/2014/main" id="{AA514849-840A-42BD-AB2A-C6A137A2620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28588" y="-169354"/>
            <a:ext cx="1490023" cy="1490023"/>
          </a:xfrm>
          <a:prstGeom prst="rect">
            <a:avLst/>
          </a:prstGeom>
        </p:spPr>
      </p:pic>
      <p:pic>
        <p:nvPicPr>
          <p:cNvPr id="14" name="Picture 13" descr="A picture containing toy, shirt&#10;&#10;Description automatically generated">
            <a:extLst>
              <a:ext uri="{FF2B5EF4-FFF2-40B4-BE49-F238E27FC236}">
                <a16:creationId xmlns:a16="http://schemas.microsoft.com/office/drawing/2014/main" id="{2E8DE0A3-1A33-4E56-8786-37BC5A9DE18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37837" y="289944"/>
            <a:ext cx="1645494" cy="1645494"/>
          </a:xfrm>
          <a:prstGeom prst="rect">
            <a:avLst/>
          </a:prstGeom>
        </p:spPr>
      </p:pic>
    </p:spTree>
    <p:extLst>
      <p:ext uri="{BB962C8B-B14F-4D97-AF65-F5344CB8AC3E}">
        <p14:creationId xmlns:p14="http://schemas.microsoft.com/office/powerpoint/2010/main" val="11259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8" grpId="0" animBg="1"/>
      <p:bldP spid="49" grpId="0" animBg="1"/>
      <p:bldP spid="50" grpId="0" animBg="1"/>
      <p:bldP spid="42" grpId="0" animBg="1"/>
      <p:bldP spid="43" grpId="0" animBg="1"/>
      <p:bldP spid="44"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2" name="Picture 18" descr="Animals, Water, Boat, Tail, Rowing, Beavers, Paddling">
            <a:extLst>
              <a:ext uri="{FF2B5EF4-FFF2-40B4-BE49-F238E27FC236}">
                <a16:creationId xmlns:a16="http://schemas.microsoft.com/office/drawing/2014/main" id="{44B7C2A1-46AC-4E6F-9B96-78F4591A0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4504" y="4417888"/>
            <a:ext cx="1154551" cy="6482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213557"/>
            <a:ext cx="5104263" cy="647577"/>
          </a:xfrm>
        </p:spPr>
        <p:txBody>
          <a:bodyPr>
            <a:normAutofit/>
          </a:bodyPr>
          <a:lstStyle/>
          <a:p>
            <a:r>
              <a:rPr lang="fr-FR" sz="2400" b="1" dirty="0">
                <a:solidFill>
                  <a:schemeClr val="bg1"/>
                </a:solidFill>
              </a:rPr>
              <a:t>Les premières leçons du jour</a:t>
            </a:r>
            <a:endParaRPr lang="en-GB" sz="24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97134" y="123485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font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élèves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à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forme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 name="Rounded Rectangle 46">
            <a:extLst>
              <a:ext uri="{FF2B5EF4-FFF2-40B4-BE49-F238E27FC236}">
                <a16:creationId xmlns:a16="http://schemas.microsoft.com/office/drawing/2014/main" id="{DFD43F1E-7ED1-4091-9006-EBECA5EB941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53C2727-3C71-4C33-B20A-B9E27BC516A6}"/>
              </a:ext>
            </a:extLst>
          </p:cNvPr>
          <p:cNvSpPr txBox="1"/>
          <p:nvPr/>
        </p:nvSpPr>
        <p:spPr>
          <a:xfrm>
            <a:off x="506561" y="191555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p>
        </p:txBody>
      </p:sp>
      <p:sp>
        <p:nvSpPr>
          <p:cNvPr id="9" name="TextBox 8">
            <a:extLst>
              <a:ext uri="{FF2B5EF4-FFF2-40B4-BE49-F238E27FC236}">
                <a16:creationId xmlns:a16="http://schemas.microsoft.com/office/drawing/2014/main" id="{853C2727-3C71-4C33-B20A-B9E27BC516A6}"/>
              </a:ext>
            </a:extLst>
          </p:cNvPr>
          <p:cNvSpPr txBox="1"/>
          <p:nvPr/>
        </p:nvSpPr>
        <p:spPr>
          <a:xfrm>
            <a:off x="506561" y="2659337"/>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53C2727-3C71-4C33-B20A-B9E27BC516A6}"/>
              </a:ext>
            </a:extLst>
          </p:cNvPr>
          <p:cNvSpPr txBox="1"/>
          <p:nvPr/>
        </p:nvSpPr>
        <p:spPr>
          <a:xfrm>
            <a:off x="506561" y="343278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53C2727-3C71-4C33-B20A-B9E27BC516A6}"/>
              </a:ext>
            </a:extLst>
          </p:cNvPr>
          <p:cNvSpPr txBox="1"/>
          <p:nvPr/>
        </p:nvSpPr>
        <p:spPr>
          <a:xfrm>
            <a:off x="506561" y="420622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53C2727-3C71-4C33-B20A-B9E27BC516A6}"/>
              </a:ext>
            </a:extLst>
          </p:cNvPr>
          <p:cNvSpPr txBox="1"/>
          <p:nvPr/>
        </p:nvSpPr>
        <p:spPr>
          <a:xfrm>
            <a:off x="506561" y="497966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53C2727-3C71-4C33-B20A-B9E27BC516A6}"/>
              </a:ext>
            </a:extLst>
          </p:cNvPr>
          <p:cNvSpPr txBox="1"/>
          <p:nvPr/>
        </p:nvSpPr>
        <p:spPr>
          <a:xfrm>
            <a:off x="506561" y="57531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B69A640-5634-4889-BA77-C53CF8F6E67B}"/>
              </a:ext>
            </a:extLst>
          </p:cNvPr>
          <p:cNvSpPr txBox="1"/>
          <p:nvPr/>
        </p:nvSpPr>
        <p:spPr>
          <a:xfrm>
            <a:off x="1079167" y="1902725"/>
            <a:ext cx="3750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piano.</a:t>
            </a:r>
          </a:p>
        </p:txBody>
      </p:sp>
      <p:sp>
        <p:nvSpPr>
          <p:cNvPr id="15" name="TextBox 14">
            <a:extLst>
              <a:ext uri="{FF2B5EF4-FFF2-40B4-BE49-F238E27FC236}">
                <a16:creationId xmlns:a16="http://schemas.microsoft.com/office/drawing/2014/main" id="{7B69A640-5634-4889-BA77-C53CF8F6E67B}"/>
              </a:ext>
            </a:extLst>
          </p:cNvPr>
          <p:cNvSpPr txBox="1"/>
          <p:nvPr/>
        </p:nvSpPr>
        <p:spPr>
          <a:xfrm>
            <a:off x="1079167" y="2678730"/>
            <a:ext cx="3879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guitare</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7B69A640-5634-4889-BA77-C53CF8F6E67B}"/>
              </a:ext>
            </a:extLst>
          </p:cNvPr>
          <p:cNvSpPr txBox="1"/>
          <p:nvPr/>
        </p:nvSpPr>
        <p:spPr>
          <a:xfrm>
            <a:off x="1079167" y="3450569"/>
            <a:ext cx="4596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Il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des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castagnettes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7" name="TextBox 16">
            <a:extLst>
              <a:ext uri="{FF2B5EF4-FFF2-40B4-BE49-F238E27FC236}">
                <a16:creationId xmlns:a16="http://schemas.microsoft.com/office/drawing/2014/main" id="{7B69A640-5634-4889-BA77-C53CF8F6E67B}"/>
              </a:ext>
            </a:extLst>
          </p:cNvPr>
          <p:cNvSpPr txBox="1"/>
          <p:nvPr/>
        </p:nvSpPr>
        <p:spPr>
          <a:xfrm>
            <a:off x="1074584" y="4251560"/>
            <a:ext cx="4596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Elle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accordéon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8" name="TextBox 17">
            <a:extLst>
              <a:ext uri="{FF2B5EF4-FFF2-40B4-BE49-F238E27FC236}">
                <a16:creationId xmlns:a16="http://schemas.microsoft.com/office/drawing/2014/main" id="{7B69A640-5634-4889-BA77-C53CF8F6E67B}"/>
              </a:ext>
            </a:extLst>
          </p:cNvPr>
          <p:cNvSpPr txBox="1"/>
          <p:nvPr/>
        </p:nvSpPr>
        <p:spPr>
          <a:xfrm>
            <a:off x="6326285" y="1891907"/>
            <a:ext cx="47383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à la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pétanque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7B69A640-5634-4889-BA77-C53CF8F6E67B}"/>
              </a:ext>
            </a:extLst>
          </p:cNvPr>
          <p:cNvSpPr txBox="1"/>
          <p:nvPr/>
        </p:nvSpPr>
        <p:spPr>
          <a:xfrm>
            <a:off x="6335341" y="2645505"/>
            <a:ext cx="4729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jouez</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netball (m).</a:t>
            </a:r>
          </a:p>
        </p:txBody>
      </p:sp>
      <p:sp>
        <p:nvSpPr>
          <p:cNvPr id="26" name="TextBox 25">
            <a:extLst>
              <a:ext uri="{FF2B5EF4-FFF2-40B4-BE49-F238E27FC236}">
                <a16:creationId xmlns:a16="http://schemas.microsoft.com/office/drawing/2014/main" id="{D5131F29-29DA-4BAA-902A-C81BEBCF0452}"/>
              </a:ext>
            </a:extLst>
          </p:cNvPr>
          <p:cNvSpPr txBox="1"/>
          <p:nvPr/>
        </p:nvSpPr>
        <p:spPr>
          <a:xfrm>
            <a:off x="1074584" y="4987143"/>
            <a:ext cx="4278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golf (m).</a:t>
            </a:r>
          </a:p>
        </p:txBody>
      </p:sp>
      <p:sp>
        <p:nvSpPr>
          <p:cNvPr id="27" name="TextBox 26">
            <a:extLst>
              <a:ext uri="{FF2B5EF4-FFF2-40B4-BE49-F238E27FC236}">
                <a16:creationId xmlns:a16="http://schemas.microsoft.com/office/drawing/2014/main" id="{96C32C2A-170C-4524-B56E-4E5AFAE4AA11}"/>
              </a:ext>
            </a:extLst>
          </p:cNvPr>
          <p:cNvSpPr txBox="1"/>
          <p:nvPr/>
        </p:nvSpPr>
        <p:spPr>
          <a:xfrm>
            <a:off x="1074584" y="5742650"/>
            <a:ext cx="4729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au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rugby (m).</a:t>
            </a:r>
          </a:p>
        </p:txBody>
      </p:sp>
      <p:sp>
        <p:nvSpPr>
          <p:cNvPr id="3" name="TextBox 2">
            <a:extLst>
              <a:ext uri="{FF2B5EF4-FFF2-40B4-BE49-F238E27FC236}">
                <a16:creationId xmlns:a16="http://schemas.microsoft.com/office/drawing/2014/main" id="{21635BCF-A469-421B-B114-0B96DE03A668}"/>
              </a:ext>
            </a:extLst>
          </p:cNvPr>
          <p:cNvSpPr txBox="1"/>
          <p:nvPr/>
        </p:nvSpPr>
        <p:spPr>
          <a:xfrm>
            <a:off x="5759831" y="1898165"/>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7</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6" name="TextBox 5">
            <a:extLst>
              <a:ext uri="{FF2B5EF4-FFF2-40B4-BE49-F238E27FC236}">
                <a16:creationId xmlns:a16="http://schemas.microsoft.com/office/drawing/2014/main" id="{372DA061-915B-4776-8C59-F69F197B7EE5}"/>
              </a:ext>
            </a:extLst>
          </p:cNvPr>
          <p:cNvSpPr txBox="1"/>
          <p:nvPr/>
        </p:nvSpPr>
        <p:spPr>
          <a:xfrm>
            <a:off x="5759831" y="264194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8</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F43B9CEF-A5DD-4276-B319-0370E59AFCBD}"/>
              </a:ext>
            </a:extLst>
          </p:cNvPr>
          <p:cNvSpPr txBox="1"/>
          <p:nvPr/>
        </p:nvSpPr>
        <p:spPr>
          <a:xfrm>
            <a:off x="5759831" y="341538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9</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BAFA7E45-5FCD-4F93-B280-7BFD8684F02F}"/>
              </a:ext>
            </a:extLst>
          </p:cNvPr>
          <p:cNvSpPr txBox="1"/>
          <p:nvPr/>
        </p:nvSpPr>
        <p:spPr>
          <a:xfrm>
            <a:off x="5759831" y="4188829"/>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10</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188F8CC2-2F69-46E1-96AF-8799DA0D5D3C}"/>
              </a:ext>
            </a:extLst>
          </p:cNvPr>
          <p:cNvSpPr txBox="1"/>
          <p:nvPr/>
        </p:nvSpPr>
        <p:spPr>
          <a:xfrm>
            <a:off x="5759831" y="4962272"/>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11</a:t>
            </a:r>
          </a:p>
        </p:txBody>
      </p:sp>
      <p:sp>
        <p:nvSpPr>
          <p:cNvPr id="39" name="TextBox 38">
            <a:extLst>
              <a:ext uri="{FF2B5EF4-FFF2-40B4-BE49-F238E27FC236}">
                <a16:creationId xmlns:a16="http://schemas.microsoft.com/office/drawing/2014/main" id="{A7C84BA6-A199-4273-930F-06BCF9D27672}"/>
              </a:ext>
            </a:extLst>
          </p:cNvPr>
          <p:cNvSpPr txBox="1"/>
          <p:nvPr/>
        </p:nvSpPr>
        <p:spPr>
          <a:xfrm>
            <a:off x="5759831" y="5735715"/>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1</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p>
        </p:txBody>
      </p:sp>
      <p:sp>
        <p:nvSpPr>
          <p:cNvPr id="40" name="TextBox 39">
            <a:extLst>
              <a:ext uri="{FF2B5EF4-FFF2-40B4-BE49-F238E27FC236}">
                <a16:creationId xmlns:a16="http://schemas.microsoft.com/office/drawing/2014/main" id="{F43901DA-92E2-4ADD-943F-3E31DAA6DFD1}"/>
              </a:ext>
            </a:extLst>
          </p:cNvPr>
          <p:cNvSpPr txBox="1"/>
          <p:nvPr/>
        </p:nvSpPr>
        <p:spPr>
          <a:xfrm>
            <a:off x="6337519" y="3424737"/>
            <a:ext cx="4045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cyclisme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41" name="TextBox 40">
            <a:extLst>
              <a:ext uri="{FF2B5EF4-FFF2-40B4-BE49-F238E27FC236}">
                <a16:creationId xmlns:a16="http://schemas.microsoft.com/office/drawing/2014/main" id="{0BD9E1AE-2B86-4AB3-992B-4C642E08485C}"/>
              </a:ext>
            </a:extLst>
          </p:cNvPr>
          <p:cNvSpPr txBox="1"/>
          <p:nvPr/>
        </p:nvSpPr>
        <p:spPr>
          <a:xfrm>
            <a:off x="6335341" y="4180522"/>
            <a:ext cx="4551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gymnastique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42" name="TextBox 41">
            <a:extLst>
              <a:ext uri="{FF2B5EF4-FFF2-40B4-BE49-F238E27FC236}">
                <a16:creationId xmlns:a16="http://schemas.microsoft.com/office/drawing/2014/main" id="{8B571B09-FC68-4E61-B6E4-C6A3D901ACA4}"/>
              </a:ext>
            </a:extLst>
          </p:cNvPr>
          <p:cNvSpPr txBox="1"/>
          <p:nvPr/>
        </p:nvSpPr>
        <p:spPr>
          <a:xfrm>
            <a:off x="6335341" y="5001625"/>
            <a:ext cx="5808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Vous</a:t>
            </a:r>
            <a:r>
              <a:rPr lang="en-US" sz="2400" dirty="0">
                <a:solidFill>
                  <a:srgbClr val="002060"/>
                </a:solidFill>
                <a:latin typeface="Century Gothic" panose="020F0302020204030204"/>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faisez</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sports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nautiques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46" name="TextBox 45">
            <a:extLst>
              <a:ext uri="{FF2B5EF4-FFF2-40B4-BE49-F238E27FC236}">
                <a16:creationId xmlns:a16="http://schemas.microsoft.com/office/drawing/2014/main" id="{1EBCA4FE-3540-4099-B5E1-E798019793D4}"/>
              </a:ext>
            </a:extLst>
          </p:cNvPr>
          <p:cNvSpPr txBox="1"/>
          <p:nvPr/>
        </p:nvSpPr>
        <p:spPr>
          <a:xfrm>
            <a:off x="6350044" y="5731735"/>
            <a:ext cx="54434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Une amie fait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athlétisme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48" name="Rectangle 47">
            <a:extLst>
              <a:ext uri="{FF2B5EF4-FFF2-40B4-BE49-F238E27FC236}">
                <a16:creationId xmlns:a16="http://schemas.microsoft.com/office/drawing/2014/main" id="{1FA2694B-D169-4CD7-B8DA-4F8898006150}"/>
              </a:ext>
            </a:extLst>
          </p:cNvPr>
          <p:cNvSpPr/>
          <p:nvPr/>
        </p:nvSpPr>
        <p:spPr>
          <a:xfrm>
            <a:off x="2310063" y="1963685"/>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49" name="Rectangle 48">
            <a:extLst>
              <a:ext uri="{FF2B5EF4-FFF2-40B4-BE49-F238E27FC236}">
                <a16:creationId xmlns:a16="http://schemas.microsoft.com/office/drawing/2014/main" id="{511E78AD-7520-4074-8E56-2DBF321B4970}"/>
              </a:ext>
            </a:extLst>
          </p:cNvPr>
          <p:cNvSpPr/>
          <p:nvPr/>
        </p:nvSpPr>
        <p:spPr>
          <a:xfrm>
            <a:off x="2416692" y="2693324"/>
            <a:ext cx="831834" cy="483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_____</a:t>
            </a:r>
          </a:p>
        </p:txBody>
      </p:sp>
      <p:sp>
        <p:nvSpPr>
          <p:cNvPr id="50" name="Rectangle 49">
            <a:extLst>
              <a:ext uri="{FF2B5EF4-FFF2-40B4-BE49-F238E27FC236}">
                <a16:creationId xmlns:a16="http://schemas.microsoft.com/office/drawing/2014/main" id="{B05D8E3A-FF5E-4C4A-99CA-84763F360277}"/>
              </a:ext>
            </a:extLst>
          </p:cNvPr>
          <p:cNvSpPr/>
          <p:nvPr/>
        </p:nvSpPr>
        <p:spPr>
          <a:xfrm>
            <a:off x="2045937" y="3470348"/>
            <a:ext cx="648000" cy="551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a:t>
            </a:r>
          </a:p>
        </p:txBody>
      </p:sp>
      <p:sp>
        <p:nvSpPr>
          <p:cNvPr id="51" name="Rectangle 50">
            <a:extLst>
              <a:ext uri="{FF2B5EF4-FFF2-40B4-BE49-F238E27FC236}">
                <a16:creationId xmlns:a16="http://schemas.microsoft.com/office/drawing/2014/main" id="{3E643DB2-B120-41FB-9B31-1F523F56085D}"/>
              </a:ext>
            </a:extLst>
          </p:cNvPr>
          <p:cNvSpPr/>
          <p:nvPr/>
        </p:nvSpPr>
        <p:spPr>
          <a:xfrm>
            <a:off x="2416692" y="4210215"/>
            <a:ext cx="671532" cy="58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a:t>
            </a:r>
          </a:p>
        </p:txBody>
      </p:sp>
      <p:sp>
        <p:nvSpPr>
          <p:cNvPr id="52" name="Rectangle 51">
            <a:extLst>
              <a:ext uri="{FF2B5EF4-FFF2-40B4-BE49-F238E27FC236}">
                <a16:creationId xmlns:a16="http://schemas.microsoft.com/office/drawing/2014/main" id="{A0544047-057B-4535-9247-049CA55CC2D3}"/>
              </a:ext>
            </a:extLst>
          </p:cNvPr>
          <p:cNvSpPr/>
          <p:nvPr/>
        </p:nvSpPr>
        <p:spPr>
          <a:xfrm>
            <a:off x="2816526" y="5001625"/>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53" name="Rectangle 52">
            <a:extLst>
              <a:ext uri="{FF2B5EF4-FFF2-40B4-BE49-F238E27FC236}">
                <a16:creationId xmlns:a16="http://schemas.microsoft.com/office/drawing/2014/main" id="{E2042992-5935-4B79-BA4F-05E9DA7C26BB}"/>
              </a:ext>
            </a:extLst>
          </p:cNvPr>
          <p:cNvSpPr/>
          <p:nvPr/>
        </p:nvSpPr>
        <p:spPr>
          <a:xfrm>
            <a:off x="2418364" y="5742650"/>
            <a:ext cx="540000" cy="52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a:t>
            </a:r>
          </a:p>
        </p:txBody>
      </p:sp>
      <p:sp>
        <p:nvSpPr>
          <p:cNvPr id="54" name="Rectangle 53">
            <a:extLst>
              <a:ext uri="{FF2B5EF4-FFF2-40B4-BE49-F238E27FC236}">
                <a16:creationId xmlns:a16="http://schemas.microsoft.com/office/drawing/2014/main" id="{3F396968-6D67-4CFC-95D6-2E660239810A}"/>
              </a:ext>
            </a:extLst>
          </p:cNvPr>
          <p:cNvSpPr/>
          <p:nvPr/>
        </p:nvSpPr>
        <p:spPr>
          <a:xfrm>
            <a:off x="8101236" y="1876334"/>
            <a:ext cx="725357"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55" name="Rectangle 54">
            <a:extLst>
              <a:ext uri="{FF2B5EF4-FFF2-40B4-BE49-F238E27FC236}">
                <a16:creationId xmlns:a16="http://schemas.microsoft.com/office/drawing/2014/main" id="{07BCDFB2-2347-4C8C-A3ED-B63E261F7264}"/>
              </a:ext>
            </a:extLst>
          </p:cNvPr>
          <p:cNvSpPr/>
          <p:nvPr/>
        </p:nvSpPr>
        <p:spPr>
          <a:xfrm>
            <a:off x="8075000" y="2691782"/>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56" name="Rectangle 55">
            <a:extLst>
              <a:ext uri="{FF2B5EF4-FFF2-40B4-BE49-F238E27FC236}">
                <a16:creationId xmlns:a16="http://schemas.microsoft.com/office/drawing/2014/main" id="{0243200C-40C0-41F5-BA17-E0E91D73AE99}"/>
              </a:ext>
            </a:extLst>
          </p:cNvPr>
          <p:cNvSpPr/>
          <p:nvPr/>
        </p:nvSpPr>
        <p:spPr>
          <a:xfrm>
            <a:off x="7385980" y="3420333"/>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57" name="Rectangle 56">
            <a:extLst>
              <a:ext uri="{FF2B5EF4-FFF2-40B4-BE49-F238E27FC236}">
                <a16:creationId xmlns:a16="http://schemas.microsoft.com/office/drawing/2014/main" id="{673E076B-E1F1-472C-AF7A-F788161935A2}"/>
              </a:ext>
            </a:extLst>
          </p:cNvPr>
          <p:cNvSpPr/>
          <p:nvPr/>
        </p:nvSpPr>
        <p:spPr>
          <a:xfrm>
            <a:off x="7395301" y="4226756"/>
            <a:ext cx="748315" cy="45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____</a:t>
            </a:r>
          </a:p>
        </p:txBody>
      </p:sp>
      <p:sp>
        <p:nvSpPr>
          <p:cNvPr id="58" name="Rectangle 57">
            <a:extLst>
              <a:ext uri="{FF2B5EF4-FFF2-40B4-BE49-F238E27FC236}">
                <a16:creationId xmlns:a16="http://schemas.microsoft.com/office/drawing/2014/main" id="{257BD0E0-A547-40EF-B4A8-04B9483024DF}"/>
              </a:ext>
            </a:extLst>
          </p:cNvPr>
          <p:cNvSpPr/>
          <p:nvPr/>
        </p:nvSpPr>
        <p:spPr>
          <a:xfrm>
            <a:off x="8091830" y="5036477"/>
            <a:ext cx="540000" cy="513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a:t>
            </a:r>
          </a:p>
        </p:txBody>
      </p:sp>
      <p:sp>
        <p:nvSpPr>
          <p:cNvPr id="59" name="Rectangle 58">
            <a:extLst>
              <a:ext uri="{FF2B5EF4-FFF2-40B4-BE49-F238E27FC236}">
                <a16:creationId xmlns:a16="http://schemas.microsoft.com/office/drawing/2014/main" id="{C8CD476C-2C6F-4E96-BE72-565ED74434D1}"/>
              </a:ext>
            </a:extLst>
          </p:cNvPr>
          <p:cNvSpPr/>
          <p:nvPr/>
        </p:nvSpPr>
        <p:spPr>
          <a:xfrm>
            <a:off x="8450759" y="5753108"/>
            <a:ext cx="727216" cy="52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____</a:t>
            </a:r>
          </a:p>
        </p:txBody>
      </p:sp>
      <p:pic>
        <p:nvPicPr>
          <p:cNvPr id="16388" name="Picture 4" descr="Piano, Grand Piano, Baby Grand Piano, Keyboard">
            <a:extLst>
              <a:ext uri="{FF2B5EF4-FFF2-40B4-BE49-F238E27FC236}">
                <a16:creationId xmlns:a16="http://schemas.microsoft.com/office/drawing/2014/main" id="{E240730B-BE41-4429-90D2-7C8CF86491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68" y="1808140"/>
            <a:ext cx="907827" cy="93778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ccordion, Musical, Instrument, Music, Musician, Sound">
            <a:extLst>
              <a:ext uri="{FF2B5EF4-FFF2-40B4-BE49-F238E27FC236}">
                <a16:creationId xmlns:a16="http://schemas.microsoft.com/office/drawing/2014/main" id="{80948E6D-C0B2-49BB-97FC-266A043D6E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772784">
            <a:off x="4843572" y="4814745"/>
            <a:ext cx="629298" cy="47131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astanets, Percussion Instrument, Spanish Castanets">
            <a:extLst>
              <a:ext uri="{FF2B5EF4-FFF2-40B4-BE49-F238E27FC236}">
                <a16:creationId xmlns:a16="http://schemas.microsoft.com/office/drawing/2014/main" id="{98332A10-AA4C-4D7C-9AF0-0EAC1BE0E6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6051" y="2859254"/>
            <a:ext cx="841471" cy="56974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Natball Friends Clip Art">
            <a:extLst>
              <a:ext uri="{FF2B5EF4-FFF2-40B4-BE49-F238E27FC236}">
                <a16:creationId xmlns:a16="http://schemas.microsoft.com/office/drawing/2014/main" id="{C15C6C19-C914-473F-8101-D3D38D5557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5194" y="2505915"/>
            <a:ext cx="533403" cy="743759"/>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Child Gymnastics, Boy, Girl, Trampoline, Handstand">
            <a:extLst>
              <a:ext uri="{FF2B5EF4-FFF2-40B4-BE49-F238E27FC236}">
                <a16:creationId xmlns:a16="http://schemas.microsoft.com/office/drawing/2014/main" id="{C9B0F990-C967-49CD-A6BD-CFFD5CD68C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448732" y="3967007"/>
            <a:ext cx="538851" cy="839118"/>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Athletic Shoes, Shoes, Sneakers, Sportswear, Footwear">
            <a:extLst>
              <a:ext uri="{FF2B5EF4-FFF2-40B4-BE49-F238E27FC236}">
                <a16:creationId xmlns:a16="http://schemas.microsoft.com/office/drawing/2014/main" id="{83196CD3-46B7-456A-BE82-33383D4FBD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3075" y="5703996"/>
            <a:ext cx="900837" cy="5226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E7BAAF3-D8C9-4A5B-89A7-862F05C5D237}"/>
              </a:ext>
            </a:extLst>
          </p:cNvPr>
          <p:cNvSpPr txBox="1"/>
          <p:nvPr/>
        </p:nvSpPr>
        <p:spPr>
          <a:xfrm>
            <a:off x="5104262" y="77796"/>
            <a:ext cx="41505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Les premières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leçons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 sport et la musique. </a:t>
            </a:r>
          </a:p>
        </p:txBody>
      </p:sp>
      <p:pic>
        <p:nvPicPr>
          <p:cNvPr id="1026" name="Picture 2" descr="Pétanque, Boccia, Balls, Game, Playing">
            <a:extLst>
              <a:ext uri="{FF2B5EF4-FFF2-40B4-BE49-F238E27FC236}">
                <a16:creationId xmlns:a16="http://schemas.microsoft.com/office/drawing/2014/main" id="{A0B88168-6055-4EBC-B62F-6A3967CAEE1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5894" y="1775312"/>
            <a:ext cx="1045406" cy="57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95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0"/>
                                        </p:tgtEl>
                                      </p:cBhvr>
                                    </p:animEffect>
                                    <p:set>
                                      <p:cBhvr>
                                        <p:cTn id="17" dur="1" fill="hold">
                                          <p:stCondLst>
                                            <p:cond delay="499"/>
                                          </p:stCondLst>
                                        </p:cTn>
                                        <p:tgtEl>
                                          <p:spTgt spid="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6"/>
                                        </p:tgtEl>
                                      </p:cBhvr>
                                    </p:animEffect>
                                    <p:set>
                                      <p:cBhvr>
                                        <p:cTn id="47" dur="1" fill="hold">
                                          <p:stCondLst>
                                            <p:cond delay="4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7"/>
                                        </p:tgtEl>
                                      </p:cBhvr>
                                    </p:animEffect>
                                    <p:set>
                                      <p:cBhvr>
                                        <p:cTn id="52" dur="1" fill="hold">
                                          <p:stCondLst>
                                            <p:cond delay="499"/>
                                          </p:stCondLst>
                                        </p:cTn>
                                        <p:tgtEl>
                                          <p:spTgt spid="5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9"/>
                                        </p:tgtEl>
                                      </p:cBhvr>
                                    </p:animEffect>
                                    <p:set>
                                      <p:cBhvr>
                                        <p:cTn id="62"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8096</Words>
  <Application>Microsoft Office PowerPoint</Application>
  <PresentationFormat>Widescreen</PresentationFormat>
  <Paragraphs>955</Paragraphs>
  <Slides>31</Slides>
  <Notes>31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Calibri Light</vt:lpstr>
      <vt:lpstr>Century Gothic</vt:lpstr>
      <vt:lpstr>Segoe UI</vt:lpstr>
      <vt:lpstr>NCELP_German_2022</vt:lpstr>
      <vt:lpstr>Office Theme</vt:lpstr>
      <vt:lpstr>Bitmap Image</vt:lpstr>
      <vt:lpstr>PowerPoint Presentation</vt:lpstr>
      <vt:lpstr>Ils mangent le petit-déjeuner (1/3) </vt:lpstr>
      <vt:lpstr>Ils mangent le petit-déjeuner (2/3) </vt:lpstr>
      <vt:lpstr>Ils mangent le petit-déjeuner (3/3) </vt:lpstr>
      <vt:lpstr>Léa fait son sac* pour l’école</vt:lpstr>
      <vt:lpstr>The perfect tense: -ER verbs</vt:lpstr>
      <vt:lpstr>Léa et Sophie vont à l'école</vt:lpstr>
      <vt:lpstr>Léa et Sophie vont au collège</vt:lpstr>
      <vt:lpstr>Les premières leçons du jour</vt:lpstr>
      <vt:lpstr>Pendant la pause  </vt:lpstr>
      <vt:lpstr>Que faites-vous dans la vie ?</vt:lpstr>
      <vt:lpstr>Que faites-vous dans la vie ?</vt:lpstr>
      <vt:lpstr>Réponses</vt:lpstr>
      <vt:lpstr>PowerPoint Presentation</vt:lpstr>
      <vt:lpstr>The partitive article – recap [1]</vt:lpstr>
      <vt:lpstr>À la cantine</vt:lpstr>
      <vt:lpstr>À la cantine</vt:lpstr>
      <vt:lpstr>À la cantine</vt:lpstr>
      <vt:lpstr>À la cantine</vt:lpstr>
      <vt:lpstr>The partitive article – recap [2]</vt:lpstr>
      <vt:lpstr>À la cantine [1]</vt:lpstr>
      <vt:lpstr>À la cantine [2]</vt:lpstr>
      <vt:lpstr>Comment mangent-ils les Français ? </vt:lpstr>
      <vt:lpstr>Après* l'école …</vt:lpstr>
      <vt:lpstr>Au zoo</vt:lpstr>
      <vt:lpstr>Qu’est-ce que Léa a fait ? </vt:lpstr>
      <vt:lpstr>Partenaire A</vt:lpstr>
      <vt:lpstr>Qu’est-ce que Léa a fait ? </vt:lpstr>
      <vt:lpstr>Qu’est-ce que Léa a fait ? </vt:lpstr>
      <vt:lpstr>Devoirs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12</cp:revision>
  <dcterms:created xsi:type="dcterms:W3CDTF">2024-02-02T10:53:17Z</dcterms:created>
  <dcterms:modified xsi:type="dcterms:W3CDTF">2024-02-03T05:40:46Z</dcterms:modified>
</cp:coreProperties>
</file>