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64" r:id="rId2"/>
    <p:sldId id="256" r:id="rId3"/>
    <p:sldId id="270" r:id="rId4"/>
    <p:sldId id="426" r:id="rId5"/>
    <p:sldId id="429" r:id="rId6"/>
    <p:sldId id="603" r:id="rId7"/>
    <p:sldId id="623" r:id="rId8"/>
    <p:sldId id="378" r:id="rId9"/>
    <p:sldId id="380" r:id="rId10"/>
    <p:sldId id="382" r:id="rId11"/>
    <p:sldId id="510" r:id="rId12"/>
    <p:sldId id="513" r:id="rId13"/>
    <p:sldId id="514" r:id="rId14"/>
    <p:sldId id="383" r:id="rId15"/>
    <p:sldId id="626" r:id="rId16"/>
    <p:sldId id="627" r:id="rId17"/>
    <p:sldId id="628" r:id="rId18"/>
    <p:sldId id="503" r:id="rId19"/>
    <p:sldId id="384" r:id="rId20"/>
    <p:sldId id="385" r:id="rId21"/>
    <p:sldId id="386" r:id="rId22"/>
    <p:sldId id="387" r:id="rId23"/>
    <p:sldId id="388" r:id="rId24"/>
    <p:sldId id="511" r:id="rId25"/>
    <p:sldId id="389" r:id="rId26"/>
    <p:sldId id="390" r:id="rId27"/>
    <p:sldId id="391" r:id="rId28"/>
    <p:sldId id="392" r:id="rId29"/>
    <p:sldId id="376" r:id="rId30"/>
    <p:sldId id="396" r:id="rId31"/>
    <p:sldId id="397" r:id="rId32"/>
    <p:sldId id="63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4136"/>
    <a:srgbClr val="0055A5"/>
    <a:srgbClr val="FDEDEC"/>
    <a:srgbClr val="E86D19"/>
    <a:srgbClr val="EC853F"/>
    <a:srgbClr val="F6FAFF"/>
    <a:srgbClr val="EC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77556" autoAdjust="0"/>
  </p:normalViewPr>
  <p:slideViewPr>
    <p:cSldViewPr snapToGrid="0">
      <p:cViewPr>
        <p:scale>
          <a:sx n="80" d="100"/>
          <a:sy n="80" d="100"/>
        </p:scale>
        <p:origin x="738" y="19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28B08-B59A-4B7D-9535-A1C77D7E093A}" type="datetimeFigureOut">
              <a:rPr lang="en-GB" smtClean="0"/>
              <a:t>02/02/2024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891CA8-6973-4082-A134-CAEA48D104F9}" type="slidenum">
              <a:rPr lang="en-GB" smtClean="0"/>
              <a:t>‹#›</a:t>
            </a:fld>
            <a:endParaRPr lang="en-GB"/>
          </a:p>
        </p:txBody>
      </p:sp>
    </p:spTree>
    <p:extLst>
      <p:ext uri="{BB962C8B-B14F-4D97-AF65-F5344CB8AC3E}">
        <p14:creationId xmlns:p14="http://schemas.microsoft.com/office/powerpoint/2010/main" val="77911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quizlet.com/gb/528702792/year-8-french-term-21-week-3-revision-set-4-flash-card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i="0" u="sng" dirty="0">
                <a:solidFill>
                  <a:srgbClr val="E6851E"/>
                </a:solidFill>
                <a:effectLst/>
                <a:latin typeface="Segoe UI" panose="020B0502040204020203" pitchFamily="34" charset="0"/>
              </a:rPr>
              <a:t>jaune</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a:solidFill>
                  <a:srgbClr val="FF0000"/>
                </a:solidFill>
              </a:rPr>
              <a:t>intelligent</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i="0" u="sng" dirty="0">
                <a:solidFill>
                  <a:srgbClr val="E6851E"/>
                </a:solidFill>
                <a:effectLst/>
                <a:latin typeface="Segoe UI" panose="020B0502040204020203" pitchFamily="34" charset="0"/>
              </a:rPr>
              <a:t>intelligent</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0" dirty="0" err="1"/>
              <a:t>aill</a:t>
            </a:r>
            <a:r>
              <a:rPr lang="en-GB" b="0" dirty="0"/>
              <a:t>-, -ail], [a] revisited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a:t>
            </a:r>
            <a:r>
              <a:rPr lang="fr-FR" sz="1200" dirty="0">
                <a:solidFill>
                  <a:prstClr val="white"/>
                </a:solidFill>
              </a:rPr>
              <a:t>verbs like prendre, sortir, venir, dire </a:t>
            </a:r>
            <a:r>
              <a:rPr lang="en-GB" b="0" dirty="0"/>
              <a:t>in the present simple and continuous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What is an adverb?</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adverb placement</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p>
          <a:p>
            <a:r>
              <a:rPr lang="fr-FR" sz="1200" b="0" kern="1200" dirty="0">
                <a:solidFill>
                  <a:schemeClr val="tx1"/>
                </a:solidFill>
                <a:effectLst/>
                <a:latin typeface="+mn-lt"/>
                <a:ea typeface="+mn-ea"/>
                <a:cs typeface="+mn-cs"/>
              </a:rPr>
              <a:t>apprendre [327], comprendre [95], devenir [162], dire [37], dis [37], dit [37], dormir [1836], dors [1836], dort [1836], partir [163], pars [163], part [163], prendre [43], prend [43], prends [43], revenir [184], sortir [309], sors [309], sort [309], venir [88], viens [88], vient [88], année [102], jour [78], mois [178], moment [148], semaine [245], anglais</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[784], beau [393], belle [393], blanc [708], blanche [708], bleu [1216], bon [94], bonne [94], chaque [151], cher [803], chère [803], français</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[784], grand</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[59], grand</a:t>
            </a:r>
            <a:r>
              <a:rPr lang="fr-FR" sz="1200" b="0" kern="1200" baseline="30000" dirty="0">
                <a:solidFill>
                  <a:schemeClr val="tx1"/>
                </a:solidFill>
                <a:effectLst/>
                <a:latin typeface="+mn-lt"/>
                <a:ea typeface="+mn-ea"/>
                <a:cs typeface="+mn-cs"/>
              </a:rPr>
              <a:t>2 </a:t>
            </a:r>
            <a:r>
              <a:rPr lang="fr-FR" sz="1200" b="0" kern="1200" dirty="0">
                <a:solidFill>
                  <a:schemeClr val="tx1"/>
                </a:solidFill>
                <a:effectLst/>
                <a:latin typeface="+mn-lt"/>
                <a:ea typeface="+mn-ea"/>
                <a:cs typeface="+mn-cs"/>
              </a:rPr>
              <a:t>[59], heureux [764], heureuse [764], intelligent [2509], intéressant [1244], jaune [2585], jeune [152], naturel [760], naturelle [760], noir [572], nouveau [67], nouvelle [67], petit</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[138], petit</a:t>
            </a:r>
            <a:r>
              <a:rPr lang="fr-FR" sz="1200" b="0" kern="1200" baseline="30000" dirty="0">
                <a:solidFill>
                  <a:schemeClr val="tx1"/>
                </a:solidFill>
                <a:effectLst/>
                <a:latin typeface="+mn-lt"/>
                <a:ea typeface="+mn-ea"/>
                <a:cs typeface="+mn-cs"/>
              </a:rPr>
              <a:t>2 </a:t>
            </a:r>
            <a:r>
              <a:rPr lang="fr-FR" sz="1200" b="0" kern="1200" dirty="0">
                <a:solidFill>
                  <a:schemeClr val="tx1"/>
                </a:solidFill>
                <a:effectLst/>
                <a:latin typeface="+mn-lt"/>
                <a:ea typeface="+mn-ea"/>
                <a:cs typeface="+mn-cs"/>
              </a:rPr>
              <a:t>[138], rouge [987], sympa(thique) [4146], vert [1060], vieille [671], vieux [671], absolument [1009], aujourd’hui [233], bien [47], dehors [1217], en retard [7/1278], encore [51], ensemble [124], ici [167], normalement [2018], parfois [410], peut-être [190], rarement [2535], souvent [287], tôt [513], très [66]</a:t>
            </a:r>
            <a:endParaRPr lang="en-GB" sz="1200" b="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Londsale,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revising adverb functions and types</a:t>
            </a:r>
          </a:p>
          <a:p>
            <a:endParaRPr lang="en-US" b="1" dirty="0"/>
          </a:p>
          <a:p>
            <a:r>
              <a:rPr lang="en-US" b="1" dirty="0"/>
              <a:t>Procedure:</a:t>
            </a:r>
          </a:p>
          <a:p>
            <a:r>
              <a:rPr lang="en-US" b="0" dirty="0"/>
              <a:t>1. Elicit answers from students before bringing up the definition.</a:t>
            </a:r>
          </a:p>
          <a:p>
            <a:r>
              <a:rPr lang="en-US" b="0" dirty="0"/>
              <a:t>2. Give students time to write down as many French adverbs as they can think of, using the category boxes as guides if desired.</a:t>
            </a:r>
          </a:p>
          <a:p>
            <a:r>
              <a:rPr lang="en-US" b="0" dirty="0"/>
              <a:t>3. Elicit examples from the class.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222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written recognition of adverbs</a:t>
            </a:r>
          </a:p>
          <a:p>
            <a:endParaRPr lang="en-US" b="1" dirty="0"/>
          </a:p>
          <a:p>
            <a:r>
              <a:rPr lang="en-US" b="1" dirty="0"/>
              <a:t>Procedure:</a:t>
            </a:r>
          </a:p>
          <a:p>
            <a:pPr marL="228600" indent="-228600">
              <a:buAutoNum type="arabicPeriod"/>
            </a:pPr>
            <a:r>
              <a:rPr lang="en-US" b="0" dirty="0"/>
              <a:t>Students tick the word they think represents the opposite of the word in bold</a:t>
            </a:r>
          </a:p>
          <a:p>
            <a:pPr marL="228600" indent="-228600">
              <a:buAutoNum type="arabicPeriod"/>
            </a:pPr>
            <a:r>
              <a:rPr lang="en-US" b="0" dirty="0"/>
              <a:t>Answers revealed on clicks</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contraire [619]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revising word order with adverbs.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cantine</a:t>
            </a:r>
            <a:r>
              <a:rPr lang="en-GB" baseline="0" dirty="0"/>
              <a:t> [&gt;5000], tour [523]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902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to use knowledge of adverb placement rules to decipher meaning.</a:t>
            </a:r>
          </a:p>
          <a:p>
            <a:endParaRPr lang="en-US" b="0" dirty="0"/>
          </a:p>
          <a:p>
            <a:r>
              <a:rPr lang="en-US" b="1" dirty="0"/>
              <a:t>Procedure:</a:t>
            </a:r>
          </a:p>
          <a:p>
            <a:pPr marL="228600" indent="-228600">
              <a:buAutoNum type="arabicPeriod"/>
            </a:pPr>
            <a:r>
              <a:rPr lang="en-US" b="0" dirty="0"/>
              <a:t>Students read the pairs of sentences and decide which adverb is needed using their knowledge of adverb placement rules in French. </a:t>
            </a:r>
          </a:p>
          <a:p>
            <a:pPr marL="228600" indent="-228600">
              <a:buAutoNum type="arabicPeriod"/>
            </a:pPr>
            <a:r>
              <a:rPr lang="en-US" b="0" dirty="0"/>
              <a:t>Click to reveal a French answer. </a:t>
            </a:r>
          </a:p>
          <a:p>
            <a:pPr marL="228600" indent="-228600">
              <a:buAutoNum type="arabicPeriod"/>
            </a:pPr>
            <a:r>
              <a:rPr lang="en-US" b="0" dirty="0"/>
              <a:t>Discuss the reasons for the answer with reference to French word order rules. Where there are alternatives, discuss how the sentence would be structured for the alternative answer to be correct.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week-end [2475]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339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awareness-raising of adverb placement in French and English</a:t>
            </a:r>
          </a:p>
          <a:p>
            <a:endParaRPr lang="en-US" b="1" dirty="0"/>
          </a:p>
          <a:p>
            <a:r>
              <a:rPr lang="en-US" b="1" dirty="0"/>
              <a:t>Procedure:</a:t>
            </a:r>
          </a:p>
          <a:p>
            <a:r>
              <a:rPr lang="en-US" b="0" dirty="0"/>
              <a:t>1. Click the numbers to play the audio.</a:t>
            </a:r>
          </a:p>
          <a:p>
            <a:r>
              <a:rPr lang="en-US" b="0" dirty="0"/>
              <a:t>2. Students write 1-9 and try to write each sentence in English, paying attention to the adverb placement.</a:t>
            </a:r>
          </a:p>
          <a:p>
            <a:r>
              <a:rPr lang="en-US" b="0" dirty="0"/>
              <a:t>3. Click to reveal the answers.</a:t>
            </a:r>
          </a:p>
          <a:p>
            <a:r>
              <a:rPr lang="en-US" b="0" dirty="0"/>
              <a:t>4. Replay the audio and discuss which sentences sound natural with the adverb in the same position / a different position to the original French.</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Je suis encore sur l’île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Les vagues sont très belles aussi.</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Mon animal préféré habite ici.</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 homme chante dehors.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parlons souvent de la France.</a:t>
            </a:r>
          </a:p>
          <a:p>
            <a:pPr marL="228600" indent="-228600">
              <a:buFont typeface="+mj-lt"/>
              <a:buAutoNum type="arabicPeriod"/>
            </a:pPr>
            <a:r>
              <a:rPr lang="fr-FR" b="0" i="0" dirty="0">
                <a:solidFill>
                  <a:srgbClr val="5F6368"/>
                </a:solidFill>
                <a:effectLst/>
                <a:latin typeface="arial" panose="020B0604020202020204" pitchFamily="34" charset="0"/>
              </a:rPr>
              <a:t>Je vais normalement</a:t>
            </a:r>
            <a:r>
              <a:rPr lang="fr-FR" b="0" i="0" dirty="0">
                <a:solidFill>
                  <a:srgbClr val="4D5156"/>
                </a:solidFill>
                <a:effectLst/>
                <a:latin typeface="arial" panose="020B0604020202020204" pitchFamily="34" charset="0"/>
              </a:rPr>
              <a:t> dans les montagnes.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Mon bateau arrive tôt.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peut-être un rêve…</a:t>
            </a:r>
          </a:p>
          <a:p>
            <a:pPr marL="228600" indent="-228600">
              <a:buFont typeface="+mj-lt"/>
              <a:buAutoNum type="arabicPeriod"/>
            </a:pPr>
            <a:r>
              <a:rPr lang="fr-FR" sz="1200" kern="1200" dirty="0">
                <a:solidFill>
                  <a:schemeClr val="tx1"/>
                </a:solidFill>
                <a:effectLst/>
                <a:latin typeface="+mn-lt"/>
                <a:ea typeface="+mn-ea"/>
                <a:cs typeface="+mn-cs"/>
              </a:rPr>
              <a:t>Je dois absolument revenir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336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written recognition of the first- and third-person singular forms of verbs like </a:t>
            </a:r>
            <a:r>
              <a:rPr lang="en-US" b="0" i="1" dirty="0" err="1"/>
              <a:t>partir</a:t>
            </a:r>
            <a:r>
              <a:rPr lang="en-US" b="0" i="1" dirty="0"/>
              <a:t> </a:t>
            </a:r>
            <a:r>
              <a:rPr lang="en-US" b="0" i="0" dirty="0"/>
              <a:t>and </a:t>
            </a:r>
            <a:r>
              <a:rPr lang="en-US" b="0" i="1" dirty="0" err="1"/>
              <a:t>venir</a:t>
            </a:r>
            <a:r>
              <a:rPr lang="en-US" b="0" i="0" dirty="0"/>
              <a:t>; translating</a:t>
            </a:r>
            <a:r>
              <a:rPr lang="en-US" b="0" dirty="0"/>
              <a:t> the French present tense with the English present simple/continuous</a:t>
            </a:r>
          </a:p>
          <a:p>
            <a:endParaRPr lang="en-US" b="1" dirty="0"/>
          </a:p>
          <a:p>
            <a:r>
              <a:rPr lang="en-US" b="1" dirty="0"/>
              <a:t>Procedure:</a:t>
            </a:r>
          </a:p>
          <a:p>
            <a:r>
              <a:rPr lang="en-US" b="0" dirty="0"/>
              <a:t>1. First, students write 1-8 and choose </a:t>
            </a:r>
            <a:r>
              <a:rPr lang="en-US" b="0" i="1" dirty="0"/>
              <a:t>je</a:t>
            </a:r>
            <a:r>
              <a:rPr lang="en-US" b="0" i="0" dirty="0"/>
              <a:t> or </a:t>
            </a:r>
            <a:r>
              <a:rPr lang="en-US" b="0" i="1" dirty="0" err="1"/>
              <a:t>elle</a:t>
            </a:r>
            <a:r>
              <a:rPr lang="en-US" b="0" i="0" dirty="0"/>
              <a:t> for each sentence.</a:t>
            </a:r>
            <a:endParaRPr lang="en-US" b="0" dirty="0"/>
          </a:p>
          <a:p>
            <a:r>
              <a:rPr lang="en-US" b="0" dirty="0"/>
              <a:t>2. Click to reveal the answers.</a:t>
            </a:r>
          </a:p>
          <a:p>
            <a:r>
              <a:rPr lang="en-US" b="0" dirty="0"/>
              <a:t>3. Then, click to reveal the hidden columns of the table. </a:t>
            </a:r>
          </a:p>
          <a:p>
            <a:r>
              <a:rPr lang="en-US" b="0" dirty="0"/>
              <a:t>4. Students use the time phrases to decide whether to translate each sentence using the present simple or the present continuous.</a:t>
            </a:r>
          </a:p>
          <a:p>
            <a:r>
              <a:rPr lang="en-US" b="0" dirty="0"/>
              <a:t>5. Click to reveal the answers.</a:t>
            </a:r>
          </a:p>
          <a:p>
            <a:r>
              <a:rPr lang="en-US" b="0" dirty="0"/>
              <a:t>6. If time permits, click to reveal the follow-up task instruction. Students translate sentences into English. Suggested answers can be found on the following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station [1399], </a:t>
            </a:r>
            <a:r>
              <a:rPr lang="en-GB" baseline="0" dirty="0" err="1"/>
              <a:t>métro</a:t>
            </a:r>
            <a:r>
              <a:rPr lang="en-GB" baseline="0" dirty="0"/>
              <a:t> [3227], week-end [2475]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361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Suggested translations from the previous slide’s activity.</a:t>
            </a:r>
            <a:endParaRPr lang="en-GB"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866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i="0" u="sng" dirty="0">
                <a:solidFill>
                  <a:srgbClr val="E6851E"/>
                </a:solidFill>
                <a:effectLst/>
                <a:latin typeface="Segoe UI" panose="020B0502040204020203" pitchFamily="34" charset="0"/>
              </a:rPr>
              <a:t>jaune</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a:solidFill>
                  <a:srgbClr val="FF0000"/>
                </a:solidFill>
              </a:rPr>
              <a:t>intelligent</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i="0" u="sng" dirty="0">
                <a:solidFill>
                  <a:srgbClr val="E6851E"/>
                </a:solidFill>
                <a:effectLst/>
                <a:latin typeface="Segoe UI" panose="020B0502040204020203" pitchFamily="34" charset="0"/>
              </a:rPr>
              <a:t>intelligent</a:t>
            </a:r>
            <a:endParaRPr lang="en-GB" b="1" i="0" u="sng"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0" dirty="0" err="1"/>
              <a:t>aill</a:t>
            </a:r>
            <a:r>
              <a:rPr lang="en-GB" b="0" dirty="0"/>
              <a:t>-, -ail], [a] revisited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verbs like </a:t>
            </a:r>
            <a:r>
              <a:rPr lang="en-GB" b="0" i="1" dirty="0" err="1"/>
              <a:t>apprendre</a:t>
            </a:r>
            <a:r>
              <a:rPr lang="en-GB" b="0" i="1" dirty="0"/>
              <a:t> </a:t>
            </a:r>
            <a:r>
              <a:rPr lang="en-GB" b="0" dirty="0"/>
              <a:t>in the present simple and continuous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What is an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Revision of adjective agreement (-e and –</a:t>
            </a:r>
            <a:r>
              <a:rPr lang="en-GB" b="0" dirty="0" err="1"/>
              <a:t>euse</a:t>
            </a:r>
            <a:r>
              <a:rPr lang="en-GB" b="0" dirty="0"/>
              <a:t> in feminine, irregular feminine, -s in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adjective placement (pre- and post-nominal)</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p>
          <a:p>
            <a:r>
              <a:rPr lang="fr-FR" sz="1200" b="0" kern="1200" dirty="0">
                <a:solidFill>
                  <a:schemeClr val="tx1"/>
                </a:solidFill>
                <a:effectLst/>
                <a:latin typeface="+mn-lt"/>
                <a:ea typeface="+mn-ea"/>
                <a:cs typeface="+mn-cs"/>
              </a:rPr>
              <a:t>apprendre [327], comprendre [95], devenir [162], dire [37], dis [37], dit [37], dormir [1836], dors [1836], dort [1836], partir [163], pars [163], part [163], prendre [43], prend [43], prends [43], revenir [184], sortir [309], sors [309], sort [309], venir [88], viens [88], vient [88], année [102], jour [78], mois [178], moment [148], semaine [245], anglais</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[784], beau [393], belle [393], blanc [708], blanche [708], bleu [1216], bon [94], bonne [94], chaque [151], cher [803], chère [803], français</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[784], grand</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[59], grand</a:t>
            </a:r>
            <a:r>
              <a:rPr lang="fr-FR" sz="1200" b="0" kern="1200" baseline="30000" dirty="0">
                <a:solidFill>
                  <a:schemeClr val="tx1"/>
                </a:solidFill>
                <a:effectLst/>
                <a:latin typeface="+mn-lt"/>
                <a:ea typeface="+mn-ea"/>
                <a:cs typeface="+mn-cs"/>
              </a:rPr>
              <a:t>2 </a:t>
            </a:r>
            <a:r>
              <a:rPr lang="fr-FR" sz="1200" b="0" kern="1200" dirty="0">
                <a:solidFill>
                  <a:schemeClr val="tx1"/>
                </a:solidFill>
                <a:effectLst/>
                <a:latin typeface="+mn-lt"/>
                <a:ea typeface="+mn-ea"/>
                <a:cs typeface="+mn-cs"/>
              </a:rPr>
              <a:t>[59], heureux [764], heureuse [764], intelligent [2509], intéressant [1244], jaune [2585], jeune [152], naturel [760], naturelle [760], noir [572], nouveau [67], nouvelle [67], petit</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[138], petit</a:t>
            </a:r>
            <a:r>
              <a:rPr lang="fr-FR" sz="1200" b="0" kern="1200" baseline="30000" dirty="0">
                <a:solidFill>
                  <a:schemeClr val="tx1"/>
                </a:solidFill>
                <a:effectLst/>
                <a:latin typeface="+mn-lt"/>
                <a:ea typeface="+mn-ea"/>
                <a:cs typeface="+mn-cs"/>
              </a:rPr>
              <a:t>2 </a:t>
            </a:r>
            <a:r>
              <a:rPr lang="fr-FR" sz="1200" b="0" kern="1200" dirty="0">
                <a:solidFill>
                  <a:schemeClr val="tx1"/>
                </a:solidFill>
                <a:effectLst/>
                <a:latin typeface="+mn-lt"/>
                <a:ea typeface="+mn-ea"/>
                <a:cs typeface="+mn-cs"/>
              </a:rPr>
              <a:t>[138], rouge [987], sympa(thique) [4146], vert [1060], vieille [671], vieux [671], absolument [1009], aujourd’hui [233], bien [47], dehors [1217], en retard [7/1278], encore [51], ensemble [124], ici [167], normalement [2018], parfois [410], peut-être [190], rarement [2535], souvent [287], tôt [513], très [66]</a:t>
            </a:r>
            <a:endParaRPr lang="en-GB" sz="1200" b="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Londsale,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118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endParaRPr lang="en-US" b="0" dirty="0"/>
          </a:p>
          <a:p>
            <a:endParaRPr lang="en-US" b="1" dirty="0"/>
          </a:p>
          <a:p>
            <a:r>
              <a:rPr lang="en-US" b="1" dirty="0"/>
              <a:t>Aim: </a:t>
            </a:r>
            <a:r>
              <a:rPr lang="en-US" b="0" dirty="0"/>
              <a:t>Oral </a:t>
            </a:r>
            <a:r>
              <a:rPr lang="en-US" b="0" baseline="0" dirty="0"/>
              <a:t>production of words containing ‘l/</a:t>
            </a:r>
            <a:r>
              <a:rPr lang="en-US" b="0" baseline="0" dirty="0" err="1"/>
              <a:t>ll</a:t>
            </a:r>
            <a:r>
              <a:rPr lang="en-US" b="0" baseline="0" dirty="0"/>
              <a:t>’ after ‘a’ and ‘ai’</a:t>
            </a:r>
            <a:endParaRPr lang="en-US" b="0" dirty="0"/>
          </a:p>
          <a:p>
            <a:endParaRPr lang="en-US" b="1" dirty="0"/>
          </a:p>
          <a:p>
            <a:r>
              <a:rPr lang="en-US" b="1" dirty="0"/>
              <a:t>Procedure:</a:t>
            </a:r>
          </a:p>
          <a:p>
            <a:r>
              <a:rPr lang="en-US" b="0" dirty="0"/>
              <a:t>1. Start the timer.</a:t>
            </a:r>
          </a:p>
          <a:p>
            <a:r>
              <a:rPr lang="en-US" b="0" dirty="0"/>
              <a:t>2. Students</a:t>
            </a:r>
            <a:r>
              <a:rPr lang="en-US" b="0" baseline="0" dirty="0"/>
              <a:t> have one minute to try to say all the words correctly to a partner.</a:t>
            </a:r>
            <a:endParaRPr lang="en-US" b="0" dirty="0"/>
          </a:p>
          <a:p>
            <a:r>
              <a:rPr lang="en-US" b="0" dirty="0"/>
              <a:t>3. Teacher circulates to listen in to pronunciation</a:t>
            </a:r>
            <a:r>
              <a:rPr lang="en-US" b="0" baseline="0" dirty="0"/>
              <a:t> and correct if necessary.</a:t>
            </a:r>
          </a:p>
          <a:p>
            <a:r>
              <a:rPr lang="en-US" b="0" baseline="0" dirty="0"/>
              <a:t>4. Click on the words to hear them said by a native speaker.</a:t>
            </a:r>
          </a:p>
          <a:p>
            <a:r>
              <a:rPr lang="en-US" b="0" baseline="0" dirty="0"/>
              <a:t>5. Click to move on to a more challenging versions of this activity with an increase in speed to aid </a:t>
            </a:r>
            <a:r>
              <a:rPr lang="en-US" b="0" baseline="0" dirty="0" err="1"/>
              <a:t>automisation</a:t>
            </a:r>
            <a:r>
              <a:rPr lang="en-US" b="0" baseline="0" dirty="0"/>
              <a:t> of the sounds.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allumer</a:t>
            </a:r>
            <a:r>
              <a:rPr lang="en-GB" baseline="0" dirty="0"/>
              <a:t> [3169],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balle [2311], ballon [3692], bétail [4842], broussaille [&gt;5000], chaleur [2773], cheval [2220], défaillance [3951], </a:t>
            </a:r>
            <a:r>
              <a:rPr lang="en-GB" baseline="0" dirty="0" err="1"/>
              <a:t>détailler</a:t>
            </a:r>
            <a:r>
              <a:rPr lang="en-GB" baseline="0" dirty="0"/>
              <a:t> [2667],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également [246], éventail [4621], intervalle [3226], parallèle [2196], taille-crayon [&gt;5000], tailler [3802], insta</a:t>
            </a:r>
            <a:r>
              <a:rPr kumimoji="0" lang="fr-FR" sz="1200" b="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[821]</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07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revising the first, second and third person singular forms of </a:t>
            </a:r>
            <a:r>
              <a:rPr lang="en-US" b="0" i="1" dirty="0"/>
              <a:t>dire.</a:t>
            </a:r>
          </a:p>
          <a:p>
            <a:endParaRPr lang="en-US" b="0" i="1" dirty="0"/>
          </a:p>
          <a:p>
            <a:r>
              <a:rPr lang="en-US" b="1" i="0" dirty="0"/>
              <a:t>Procedure: </a:t>
            </a:r>
            <a:endParaRPr lang="en-US" b="0" i="0" dirty="0"/>
          </a:p>
          <a:p>
            <a:pPr marL="228600" indent="-228600">
              <a:buAutoNum type="arabicPeriod"/>
            </a:pPr>
            <a:r>
              <a:rPr lang="en-US" b="0" i="0" dirty="0"/>
              <a:t>Click to bring up French pronouns and elicit the endings for singular persons of dire.</a:t>
            </a:r>
          </a:p>
          <a:p>
            <a:pPr marL="228600" indent="-228600">
              <a:buAutoNum type="arabicPeriod"/>
            </a:pPr>
            <a:r>
              <a:rPr lang="en-US" b="0" i="0" dirty="0"/>
              <a:t>Click to bring up the French verb forms and elicit the English meanings.</a:t>
            </a:r>
            <a:endParaRPr lang="en-US" b="1" i="0" dirty="0"/>
          </a:p>
          <a:p>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24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7829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revising the first, second- and third-person singular forms of verbs like </a:t>
            </a:r>
            <a:r>
              <a:rPr lang="en-US" b="0" i="1" dirty="0"/>
              <a:t>prendre.</a:t>
            </a:r>
          </a:p>
          <a:p>
            <a:endParaRPr lang="en-US" b="0" i="1" dirty="0"/>
          </a:p>
          <a:p>
            <a:r>
              <a:rPr lang="en-US" b="1" i="0" dirty="0"/>
              <a:t>Procedure: </a:t>
            </a:r>
            <a:endParaRPr lang="en-US" b="0" i="0" dirty="0"/>
          </a:p>
          <a:p>
            <a:pPr marL="0" indent="0">
              <a:buNone/>
            </a:pPr>
            <a:r>
              <a:rPr lang="en-US" b="0" i="0" dirty="0"/>
              <a:t>Click to bring up the English forms and elicit the French forms of </a:t>
            </a:r>
            <a:r>
              <a:rPr lang="en-US" b="0" i="0" dirty="0" err="1"/>
              <a:t>apprendre</a:t>
            </a:r>
            <a:r>
              <a:rPr lang="en-US" b="0" i="0" dirty="0"/>
              <a:t> and </a:t>
            </a:r>
            <a:r>
              <a:rPr lang="en-US" b="0" i="0" dirty="0" err="1"/>
              <a:t>comprendre</a:t>
            </a:r>
            <a:r>
              <a:rPr lang="en-US" b="0" i="0" dirty="0"/>
              <a:t>.</a:t>
            </a:r>
          </a:p>
          <a:p>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681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2 slides</a:t>
            </a:r>
            <a:endParaRPr lang="en-US" b="1" dirty="0"/>
          </a:p>
          <a:p>
            <a:endParaRPr lang="en-US" b="1" dirty="0"/>
          </a:p>
          <a:p>
            <a:r>
              <a:rPr lang="en-US" b="1" dirty="0"/>
              <a:t>Aim: </a:t>
            </a:r>
            <a:r>
              <a:rPr lang="en-US" b="0" dirty="0" err="1"/>
              <a:t>practising</a:t>
            </a:r>
            <a:r>
              <a:rPr lang="en-US" b="0" dirty="0"/>
              <a:t> written recognition of the first- and third-person singular forms of verbs like </a:t>
            </a:r>
            <a:r>
              <a:rPr lang="en-US" b="0" i="1" dirty="0"/>
              <a:t>prendre </a:t>
            </a:r>
            <a:r>
              <a:rPr lang="en-US" b="0" i="0" dirty="0"/>
              <a:t>and dire. Translating</a:t>
            </a:r>
            <a:r>
              <a:rPr lang="en-US" b="0" dirty="0"/>
              <a:t> the present tense with English present simple and continuous.</a:t>
            </a:r>
          </a:p>
          <a:p>
            <a:endParaRPr lang="en-US" b="1" dirty="0"/>
          </a:p>
          <a:p>
            <a:r>
              <a:rPr lang="en-US" b="1" dirty="0"/>
              <a:t>Procedure:</a:t>
            </a:r>
          </a:p>
          <a:p>
            <a:r>
              <a:rPr lang="en-US" b="0" dirty="0"/>
              <a:t>1. First, students write 1-6 and choose </a:t>
            </a:r>
            <a:r>
              <a:rPr lang="en-US" b="0" i="1" dirty="0" err="1"/>
              <a:t>tu</a:t>
            </a:r>
            <a:r>
              <a:rPr lang="en-US" b="0" i="0" dirty="0"/>
              <a:t> or </a:t>
            </a:r>
            <a:r>
              <a:rPr lang="en-US" b="0" i="1" dirty="0"/>
              <a:t>il </a:t>
            </a:r>
            <a:r>
              <a:rPr lang="en-US" b="0" i="0" dirty="0"/>
              <a:t>for each sentence.</a:t>
            </a:r>
            <a:endParaRPr lang="en-US" b="0" dirty="0"/>
          </a:p>
          <a:p>
            <a:r>
              <a:rPr lang="en-US" b="0" dirty="0"/>
              <a:t>2. Click to reveal the answers.</a:t>
            </a:r>
          </a:p>
          <a:p>
            <a:r>
              <a:rPr lang="en-US" b="0" dirty="0"/>
              <a:t>3. Then, students translate the sentences into English, using the time phrases to decide between the present simple or continuous.</a:t>
            </a:r>
          </a:p>
          <a:p>
            <a:r>
              <a:rPr lang="en-US" b="0" dirty="0"/>
              <a:t>4. Answers are provided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cantine</a:t>
            </a:r>
            <a:r>
              <a:rPr lang="en-GB" baseline="0" dirty="0"/>
              <a:t> [&gt;5000], rap [&gt;5000], couple [1167]</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897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to reveal the suggested English translations. Accept accurate alternative translations, including justified tense choices. E.g., Does he learn / Is he learning – both do work here.</a:t>
            </a:r>
          </a:p>
          <a:p>
            <a:r>
              <a:rPr lang="en-US" b="0" dirty="0"/>
              <a:t>2. </a:t>
            </a:r>
            <a:r>
              <a:rPr lang="en-US" b="0" i="0" dirty="0"/>
              <a:t>Highlight </a:t>
            </a:r>
            <a:r>
              <a:rPr lang="en-US" b="0" i="1" dirty="0" err="1"/>
              <a:t>maintenant</a:t>
            </a:r>
            <a:r>
              <a:rPr lang="en-US" b="0" i="0" dirty="0"/>
              <a:t> as a time phrase which could be translated with the present simple or continuous in English.</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531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revising adjective function and placement</a:t>
            </a:r>
          </a:p>
          <a:p>
            <a:endParaRPr lang="en-US" b="1" dirty="0"/>
          </a:p>
          <a:p>
            <a:r>
              <a:rPr lang="en-US" b="1" dirty="0"/>
              <a:t>Procedure:</a:t>
            </a:r>
          </a:p>
          <a:p>
            <a:r>
              <a:rPr lang="en-US" b="0" dirty="0"/>
              <a:t>1. Elicit answers from students before bringing up the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Give students time to write down as many French adjectives as they can think of, using the category boxes as guides if desired.</a:t>
            </a:r>
          </a:p>
          <a:p>
            <a:r>
              <a:rPr lang="en-US" b="0" dirty="0"/>
              <a:t>3. Elicit examples from the class. If students struggle for ideas, provide the English as prompts (</a:t>
            </a:r>
            <a:r>
              <a:rPr lang="en-US" b="0" dirty="0" err="1"/>
              <a:t>eg.</a:t>
            </a:r>
            <a:r>
              <a:rPr lang="en-US" b="0" dirty="0"/>
              <a:t> </a:t>
            </a:r>
            <a:r>
              <a:rPr lang="en-US" b="0" i="1" dirty="0"/>
              <a:t>Comment </a:t>
            </a:r>
            <a:r>
              <a:rPr lang="en-US" b="0" i="1" dirty="0" err="1"/>
              <a:t>dit</a:t>
            </a:r>
            <a:r>
              <a:rPr lang="en-US" b="0" i="1" dirty="0"/>
              <a:t>-on </a:t>
            </a:r>
            <a:r>
              <a:rPr lang="en-US" b="0" i="0" dirty="0"/>
              <a:t>‘nice’ </a:t>
            </a:r>
            <a:r>
              <a:rPr lang="en-US" b="0" i="1" dirty="0" err="1"/>
              <a:t>en</a:t>
            </a:r>
            <a:r>
              <a:rPr lang="en-US" b="0" i="1" dirty="0"/>
              <a:t> </a:t>
            </a:r>
            <a:r>
              <a:rPr lang="en-US" b="0" i="1" dirty="0" err="1"/>
              <a:t>français</a:t>
            </a:r>
            <a:r>
              <a:rPr lang="en-US" b="0" i="1" dirty="0"/>
              <a:t> ?)</a:t>
            </a:r>
            <a:endParaRPr lang="en-US" b="0" dirty="0"/>
          </a:p>
          <a:p>
            <a:r>
              <a:rPr lang="en-US" b="0" dirty="0"/>
              <a:t>4. Go through the examples. Try to elicit the ‘BAGS’ rule for adjective placement. Highlight the different feminine forms.</a:t>
            </a:r>
          </a:p>
          <a:p>
            <a:r>
              <a:rPr lang="en-US" b="0" dirty="0"/>
              <a:t>5. The adjectives follow a range of agreement patterns – this will be explained further in a later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935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written recognition of adjectives</a:t>
            </a:r>
            <a:endParaRPr lang="en-US" b="1" dirty="0"/>
          </a:p>
          <a:p>
            <a:endParaRPr lang="en-US" b="1" dirty="0"/>
          </a:p>
          <a:p>
            <a:r>
              <a:rPr lang="en-US" b="1" dirty="0"/>
              <a:t>Procedure:</a:t>
            </a:r>
          </a:p>
          <a:p>
            <a:pPr marL="228600" indent="-228600">
              <a:buAutoNum type="arabicPeriod"/>
            </a:pPr>
            <a:r>
              <a:rPr lang="en-US" b="0" dirty="0"/>
              <a:t>Students tick (write or volunteer orally) the word they think represents the opposite of the word in bold</a:t>
            </a:r>
          </a:p>
          <a:p>
            <a:pPr marL="228600" indent="-228600">
              <a:buAutoNum type="arabicPeriod"/>
            </a:pPr>
            <a:r>
              <a:rPr lang="en-US" b="0" dirty="0"/>
              <a:t>Answers revealed on clicks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dirty="0" err="1">
                <a:solidFill>
                  <a:srgbClr val="115076"/>
                </a:solidFill>
              </a:rPr>
              <a:t>moderne</a:t>
            </a:r>
            <a:r>
              <a:rPr lang="en-GB" sz="1200" b="0" dirty="0">
                <a:solidFill>
                  <a:srgbClr val="115076"/>
                </a:solidFill>
              </a:rPr>
              <a:t> [1239], nouveau [52], </a:t>
            </a:r>
            <a:r>
              <a:rPr lang="en-GB" sz="1200" b="0" dirty="0" err="1">
                <a:solidFill>
                  <a:srgbClr val="115076"/>
                </a:solidFill>
              </a:rPr>
              <a:t>jeune</a:t>
            </a:r>
            <a:r>
              <a:rPr lang="en-GB" sz="1200" b="0" dirty="0">
                <a:solidFill>
                  <a:srgbClr val="115076"/>
                </a:solidFill>
              </a:rPr>
              <a:t> [152], </a:t>
            </a:r>
            <a:r>
              <a:rPr lang="en-GB" sz="1200" b="0" dirty="0" err="1">
                <a:solidFill>
                  <a:srgbClr val="115076"/>
                </a:solidFill>
              </a:rPr>
              <a:t>cher</a:t>
            </a:r>
            <a:r>
              <a:rPr lang="en-GB" sz="1200" b="0" dirty="0">
                <a:solidFill>
                  <a:srgbClr val="115076"/>
                </a:solidFill>
              </a:rPr>
              <a:t> [803], </a:t>
            </a:r>
            <a:r>
              <a:rPr lang="en-GB" sz="1200" b="0" dirty="0" err="1">
                <a:solidFill>
                  <a:srgbClr val="115076"/>
                </a:solidFill>
              </a:rPr>
              <a:t>vieux</a:t>
            </a:r>
            <a:r>
              <a:rPr lang="en-GB" sz="1200" b="0" dirty="0">
                <a:solidFill>
                  <a:srgbClr val="115076"/>
                </a:solidFill>
              </a:rPr>
              <a:t> [671], </a:t>
            </a:r>
            <a:r>
              <a:rPr lang="en-GB" sz="1200" b="0" dirty="0" err="1">
                <a:solidFill>
                  <a:srgbClr val="115076"/>
                </a:solidFill>
              </a:rPr>
              <a:t>sympa</a:t>
            </a:r>
            <a:r>
              <a:rPr lang="en-GB" sz="1200" b="0" dirty="0">
                <a:solidFill>
                  <a:srgbClr val="115076"/>
                </a:solidFill>
              </a:rPr>
              <a:t> [4164], </a:t>
            </a:r>
            <a:r>
              <a:rPr lang="fr-FR" sz="1200" b="0" dirty="0">
                <a:solidFill>
                  <a:srgbClr val="115076"/>
                </a:solidFill>
              </a:rPr>
              <a:t>drôle [2166], méchant [3184], amusant [4695], prudent [1529], premier [56], bon [94], haut [264], dernier [87], prochain [380], droit [143], gauche [607], faux [555], général [147], beau [393], naturel [760], préféré [597], heureux [764], intéressant [1244], différent [350], ouvert [897], facile [822], petit [138], grand [59]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051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revising regular adjective agreement.</a:t>
            </a:r>
          </a:p>
          <a:p>
            <a:endParaRPr lang="en-US" b="0" dirty="0"/>
          </a:p>
          <a:p>
            <a:r>
              <a:rPr lang="en-US" b="1" dirty="0"/>
              <a:t>Procedure:</a:t>
            </a:r>
            <a:br>
              <a:rPr lang="en-US" b="1" dirty="0"/>
            </a:br>
            <a:r>
              <a:rPr lang="en-US" b="0" dirty="0"/>
              <a:t>1. Click to present the information.</a:t>
            </a:r>
            <a:br>
              <a:rPr lang="en-US" b="0" dirty="0"/>
            </a:br>
            <a:r>
              <a:rPr lang="en-US" b="0" dirty="0"/>
              <a:t>2. Elicit meanings where useful.</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127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revising irregular adjective agreement patterns</a:t>
            </a:r>
          </a:p>
          <a:p>
            <a:endParaRPr lang="en-US" b="0" dirty="0"/>
          </a:p>
          <a:p>
            <a:r>
              <a:rPr lang="en-US" b="1" dirty="0"/>
              <a:t>NB: </a:t>
            </a:r>
            <a:r>
              <a:rPr lang="en-US" b="0" dirty="0"/>
              <a:t>Tell students that they will learn more about the ‘different patterns’ in the first set </a:t>
            </a:r>
            <a:r>
              <a:rPr lang="en-GB" sz="1800" dirty="0">
                <a:effectLst/>
                <a:highlight>
                  <a:srgbClr val="00FFFF"/>
                </a:highlight>
                <a:latin typeface="Calibri" panose="020F0502020204030204" pitchFamily="34" charset="0"/>
                <a:ea typeface="Calibri" panose="020F0502020204030204" pitchFamily="34" charset="0"/>
              </a:rPr>
              <a:t>over the course of the Year 8 (they have already encountered -</a:t>
            </a:r>
            <a:r>
              <a:rPr lang="en-GB" sz="1800" dirty="0" err="1">
                <a:effectLst/>
                <a:highlight>
                  <a:srgbClr val="00FFFF"/>
                </a:highlight>
                <a:latin typeface="Calibri" panose="020F0502020204030204" pitchFamily="34" charset="0"/>
                <a:ea typeface="Calibri" panose="020F0502020204030204" pitchFamily="34" charset="0"/>
              </a:rPr>
              <a:t>eux</a:t>
            </a:r>
            <a:r>
              <a:rPr lang="en-GB" sz="1800" dirty="0">
                <a:effectLst/>
                <a:highlight>
                  <a:srgbClr val="00FFFF"/>
                </a:highlight>
                <a:latin typeface="Calibri" panose="020F0502020204030204" pitchFamily="34" charset="0"/>
                <a:ea typeface="Calibri" panose="020F0502020204030204" pitchFamily="34" charset="0"/>
              </a:rPr>
              <a:t>/-</a:t>
            </a:r>
            <a:r>
              <a:rPr lang="en-GB" sz="1800" dirty="0" err="1">
                <a:effectLst/>
                <a:highlight>
                  <a:srgbClr val="00FFFF"/>
                </a:highlight>
                <a:latin typeface="Calibri" panose="020F0502020204030204" pitchFamily="34" charset="0"/>
                <a:ea typeface="Calibri" panose="020F0502020204030204" pitchFamily="34" charset="0"/>
              </a:rPr>
              <a:t>euse</a:t>
            </a:r>
            <a:r>
              <a:rPr lang="en-GB" sz="1800" dirty="0">
                <a:effectLst/>
                <a:highlight>
                  <a:srgbClr val="00FFFF"/>
                </a:highlight>
                <a:latin typeface="Calibri" panose="020F0502020204030204" pitchFamily="34" charset="0"/>
                <a:ea typeface="Calibri" panose="020F0502020204030204" pitchFamily="34" charset="0"/>
              </a:rPr>
              <a:t> in 8.1.1.2).</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426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(two slides)</a:t>
            </a:r>
          </a:p>
          <a:p>
            <a:endParaRPr lang="en-US" b="1" dirty="0"/>
          </a:p>
          <a:p>
            <a:r>
              <a:rPr lang="en-US" b="1" dirty="0"/>
              <a:t>Aim: </a:t>
            </a:r>
            <a:r>
              <a:rPr lang="en-US" b="1" dirty="0" err="1"/>
              <a:t>practising</a:t>
            </a:r>
            <a:r>
              <a:rPr lang="en-US" b="1" dirty="0"/>
              <a:t> aural recognition of adjective gender agreement</a:t>
            </a:r>
          </a:p>
          <a:p>
            <a:endParaRPr lang="en-US" b="1" dirty="0"/>
          </a:p>
          <a:p>
            <a:r>
              <a:rPr lang="en-US" b="1" dirty="0"/>
              <a:t>Procedure:</a:t>
            </a:r>
          </a:p>
          <a:p>
            <a:r>
              <a:rPr lang="en-US" b="0" dirty="0"/>
              <a:t>1. Click the numbers to play the audio. The beginnings of the sentences are obscured by beeps.</a:t>
            </a:r>
          </a:p>
          <a:p>
            <a:r>
              <a:rPr lang="en-US" b="0" dirty="0"/>
              <a:t>2. Students write 1-6 and choose ‘a’ or ‘b’ to complete each sentence.</a:t>
            </a:r>
          </a:p>
          <a:p>
            <a:r>
              <a:rPr lang="en-US" b="0" dirty="0"/>
              <a:t>3. Click to reveal the answers.</a:t>
            </a:r>
          </a:p>
          <a:p>
            <a:r>
              <a:rPr lang="en-US" b="0" dirty="0"/>
              <a:t>4. The full audio (without beeps) is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 est heureuse.</a:t>
            </a:r>
          </a:p>
          <a:p>
            <a:pPr marL="228600" indent="-228600">
              <a:buFont typeface="+mj-lt"/>
              <a:buAutoNum type="arabicPeriod"/>
            </a:pPr>
            <a:r>
              <a:rPr lang="fr-FR" sz="1200" kern="1200" dirty="0">
                <a:solidFill>
                  <a:schemeClr val="tx1"/>
                </a:solidFill>
                <a:effectLst/>
                <a:latin typeface="+mn-lt"/>
                <a:ea typeface="+mn-ea"/>
                <a:cs typeface="+mn-cs"/>
              </a:rPr>
              <a:t>[…] est vieille</a:t>
            </a:r>
            <a:r>
              <a:rPr lang="en-GB" sz="1200" kern="1200" dirty="0">
                <a:solidFill>
                  <a:schemeClr val="tx1"/>
                </a:solidFill>
                <a:effectLst/>
                <a:latin typeface="+mn-lt"/>
                <a:ea typeface="+mn-ea"/>
                <a:cs typeface="+mn-cs"/>
              </a:rPr>
              <a:t>.</a:t>
            </a:r>
          </a:p>
          <a:p>
            <a:pPr marL="228600" indent="-228600">
              <a:buFont typeface="+mj-lt"/>
              <a:buAutoNum type="arabicPeriod"/>
            </a:pPr>
            <a:r>
              <a:rPr lang="fr-FR" sz="1200" kern="1200" dirty="0">
                <a:solidFill>
                  <a:schemeClr val="tx1"/>
                </a:solidFill>
                <a:effectLst/>
                <a:latin typeface="+mn-lt"/>
                <a:ea typeface="+mn-ea"/>
                <a:cs typeface="+mn-cs"/>
              </a:rPr>
              <a:t>[…] est français.</a:t>
            </a:r>
          </a:p>
          <a:p>
            <a:pPr marL="228600" indent="-228600">
              <a:buFont typeface="+mj-lt"/>
              <a:buAutoNum type="arabicPeriod"/>
            </a:pPr>
            <a:r>
              <a:rPr lang="fr-FR" sz="1200" kern="1200" dirty="0">
                <a:solidFill>
                  <a:schemeClr val="tx1"/>
                </a:solidFill>
                <a:effectLst/>
                <a:latin typeface="+mn-lt"/>
                <a:ea typeface="+mn-ea"/>
                <a:cs typeface="+mn-cs"/>
              </a:rPr>
              <a:t>[…] est bonne.</a:t>
            </a:r>
          </a:p>
          <a:p>
            <a:pPr marL="228600" indent="-228600">
              <a:buFont typeface="+mj-lt"/>
              <a:buAutoNum type="arabicPeriod"/>
            </a:pPr>
            <a:r>
              <a:rPr lang="fr-FR" sz="1200" kern="1200" dirty="0">
                <a:solidFill>
                  <a:schemeClr val="tx1"/>
                </a:solidFill>
                <a:effectLst/>
                <a:latin typeface="+mn-lt"/>
                <a:ea typeface="+mn-ea"/>
                <a:cs typeface="+mn-cs"/>
              </a:rPr>
              <a:t>[…] est blanc.</a:t>
            </a:r>
          </a:p>
          <a:p>
            <a:pPr marL="228600" indent="-228600">
              <a:buFont typeface="+mj-lt"/>
              <a:buAutoNum type="arabicPeriod"/>
            </a:pPr>
            <a:r>
              <a:rPr lang="fr-FR" sz="1200" kern="1200" dirty="0">
                <a:solidFill>
                  <a:schemeClr val="tx1"/>
                </a:solidFill>
                <a:effectLst/>
                <a:latin typeface="+mn-lt"/>
                <a:ea typeface="+mn-ea"/>
                <a:cs typeface="+mn-cs"/>
              </a:rPr>
              <a:t>[…] est nouveau.</a:t>
            </a:r>
          </a:p>
          <a:p>
            <a:pPr marL="228600" indent="-228600">
              <a:buFont typeface="+mj-lt"/>
              <a:buAutoNum type="arabicPeriod"/>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grand-</a:t>
            </a:r>
            <a:r>
              <a:rPr lang="en-GB" baseline="0" dirty="0" err="1"/>
              <a:t>père</a:t>
            </a:r>
            <a:r>
              <a:rPr lang="en-GB" baseline="0" dirty="0"/>
              <a:t> [3748], grand-</a:t>
            </a:r>
            <a:r>
              <a:rPr lang="en-GB" baseline="0" dirty="0" err="1"/>
              <a:t>mère</a:t>
            </a:r>
            <a:r>
              <a:rPr lang="en-GB" baseline="0" dirty="0"/>
              <a:t> [3883]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947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English translations can also be elicited.</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Ma vie est heureuse.</a:t>
            </a:r>
          </a:p>
          <a:p>
            <a:pPr marL="228600" indent="-228600">
              <a:buFont typeface="+mj-lt"/>
              <a:buAutoNum type="arabicPeriod"/>
            </a:pPr>
            <a:r>
              <a:rPr lang="fr-FR" sz="1200" kern="1200" dirty="0">
                <a:solidFill>
                  <a:schemeClr val="tx1"/>
                </a:solidFill>
                <a:effectLst/>
                <a:latin typeface="+mn-lt"/>
                <a:ea typeface="+mn-ea"/>
                <a:cs typeface="+mn-cs"/>
              </a:rPr>
              <a:t>Ma grand-mère est vieille</a:t>
            </a:r>
            <a:r>
              <a:rPr lang="en-GB" sz="1200" kern="1200" dirty="0">
                <a:solidFill>
                  <a:schemeClr val="tx1"/>
                </a:solidFill>
                <a:effectLst/>
                <a:latin typeface="+mn-lt"/>
                <a:ea typeface="+mn-ea"/>
                <a:cs typeface="+mn-cs"/>
              </a:rPr>
              <a:t>.</a:t>
            </a:r>
          </a:p>
          <a:p>
            <a:pPr marL="228600" indent="-228600">
              <a:buFont typeface="+mj-lt"/>
              <a:buAutoNum type="arabicPeriod"/>
            </a:pPr>
            <a:r>
              <a:rPr lang="fr-FR" sz="1200" kern="1200" dirty="0">
                <a:solidFill>
                  <a:schemeClr val="tx1"/>
                </a:solidFill>
                <a:effectLst/>
                <a:latin typeface="+mn-lt"/>
                <a:ea typeface="+mn-ea"/>
                <a:cs typeface="+mn-cs"/>
              </a:rPr>
              <a:t>Mon directeur est français.</a:t>
            </a:r>
          </a:p>
          <a:p>
            <a:pPr marL="228600" indent="-228600">
              <a:buFont typeface="+mj-lt"/>
              <a:buAutoNum type="arabicPeriod"/>
            </a:pPr>
            <a:r>
              <a:rPr lang="fr-FR" sz="1200" kern="1200" dirty="0">
                <a:solidFill>
                  <a:schemeClr val="tx1"/>
                </a:solidFill>
                <a:effectLst/>
                <a:latin typeface="+mn-lt"/>
                <a:ea typeface="+mn-ea"/>
                <a:cs typeface="+mn-cs"/>
              </a:rPr>
              <a:t>Ma cuisine est bonne.</a:t>
            </a:r>
          </a:p>
          <a:p>
            <a:pPr marL="228600" indent="-228600">
              <a:buFont typeface="+mj-lt"/>
              <a:buAutoNum type="arabicPeriod"/>
            </a:pPr>
            <a:r>
              <a:rPr lang="fr-FR" sz="1200" kern="1200" dirty="0">
                <a:solidFill>
                  <a:schemeClr val="tx1"/>
                </a:solidFill>
                <a:effectLst/>
                <a:latin typeface="+mn-lt"/>
                <a:ea typeface="+mn-ea"/>
                <a:cs typeface="+mn-cs"/>
              </a:rPr>
              <a:t>Mon ordinateur est blanc.</a:t>
            </a:r>
          </a:p>
          <a:p>
            <a:pPr marL="228600" indent="-228600">
              <a:buFont typeface="+mj-lt"/>
              <a:buAutoNum type="arabicPeriod"/>
            </a:pPr>
            <a:r>
              <a:rPr lang="fr-FR" sz="1200" kern="1200" dirty="0">
                <a:solidFill>
                  <a:schemeClr val="tx1"/>
                </a:solidFill>
                <a:effectLst/>
                <a:latin typeface="+mn-lt"/>
                <a:ea typeface="+mn-ea"/>
                <a:cs typeface="+mn-cs"/>
              </a:rPr>
              <a:t>Mon piano est nouveau.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837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adjectival gender and number agreement</a:t>
            </a:r>
          </a:p>
          <a:p>
            <a:endParaRPr lang="en-US" b="1" dirty="0"/>
          </a:p>
          <a:p>
            <a:r>
              <a:rPr lang="en-US" b="1" dirty="0"/>
              <a:t>Procedure:</a:t>
            </a:r>
          </a:p>
          <a:p>
            <a:r>
              <a:rPr lang="en-US" b="0" dirty="0"/>
              <a:t>1. Students write 1-8 and choose ‘a’ or ‘b’ to complete each sentence.</a:t>
            </a:r>
          </a:p>
          <a:p>
            <a:r>
              <a:rPr lang="en-US" b="0" dirty="0"/>
              <a:t>2. Click to reveal the answers.</a:t>
            </a:r>
          </a:p>
          <a:p>
            <a:r>
              <a:rPr lang="en-US" b="0" dirty="0"/>
              <a:t>3.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boutique [3791], style [1999], </a:t>
            </a:r>
            <a:r>
              <a:rPr lang="en-GB" baseline="0" dirty="0" err="1"/>
              <a:t>élégance</a:t>
            </a:r>
            <a:r>
              <a:rPr lang="en-GB" baseline="0" dirty="0"/>
              <a:t> [&gt;5000], tee-shirt [&gt;5000], bikini [&gt;5000], </a:t>
            </a:r>
            <a:r>
              <a:rPr lang="en-GB" baseline="0" dirty="0" err="1"/>
              <a:t>sandale</a:t>
            </a:r>
            <a:r>
              <a:rPr lang="en-GB" baseline="0" dirty="0"/>
              <a:t> [&gt;5000], jean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6677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15 minutes</a:t>
            </a:r>
          </a:p>
          <a:p>
            <a:endParaRPr lang="en-US" b="1" dirty="0"/>
          </a:p>
          <a:p>
            <a:r>
              <a:rPr lang="en-US" b="1" dirty="0"/>
              <a:t>Aim: </a:t>
            </a:r>
            <a:r>
              <a:rPr lang="en-US" b="0" dirty="0" err="1"/>
              <a:t>practising</a:t>
            </a:r>
            <a:r>
              <a:rPr lang="en-US" b="0" dirty="0"/>
              <a:t> written production of verbs like </a:t>
            </a:r>
            <a:r>
              <a:rPr lang="en-US" b="0" i="1" dirty="0"/>
              <a:t>prendre </a:t>
            </a:r>
            <a:r>
              <a:rPr lang="en-US" b="0" i="0" dirty="0"/>
              <a:t>and </a:t>
            </a:r>
            <a:r>
              <a:rPr lang="en-US" b="0" i="1" dirty="0"/>
              <a:t>dire</a:t>
            </a:r>
            <a:r>
              <a:rPr lang="en-US" b="0" dirty="0"/>
              <a:t>, adjective agreement, adjective placement and adverb placement.</a:t>
            </a:r>
          </a:p>
          <a:p>
            <a:r>
              <a:rPr lang="en-US" b="1" dirty="0"/>
              <a:t>NB: </a:t>
            </a:r>
            <a:r>
              <a:rPr lang="en-US" b="0" dirty="0"/>
              <a:t>The context sets up the ‘school exchange’ topic of next week’s lesson.</a:t>
            </a:r>
          </a:p>
          <a:p>
            <a:endParaRPr lang="en-US" b="1" dirty="0"/>
          </a:p>
          <a:p>
            <a:r>
              <a:rPr lang="en-US" b="1" dirty="0"/>
              <a:t>Procedure:</a:t>
            </a:r>
          </a:p>
          <a:p>
            <a:r>
              <a:rPr lang="en-US" b="0" dirty="0"/>
              <a:t>1. Students translate the email into French.</a:t>
            </a:r>
          </a:p>
          <a:p>
            <a:r>
              <a:rPr lang="en-US" b="0" dirty="0"/>
              <a:t>2. A suggested translation is provided on the next slide. Accept accurate alternative translations.</a:t>
            </a:r>
          </a:p>
          <a:p>
            <a:endParaRPr lang="en-US" b="1" dirty="0"/>
          </a:p>
          <a:p>
            <a:r>
              <a:rPr lang="en-US" b="1" dirty="0"/>
              <a:t>Differentiation</a:t>
            </a:r>
            <a:r>
              <a:rPr lang="en-US" b="0" dirty="0"/>
              <a:t>:</a:t>
            </a:r>
            <a:br>
              <a:rPr lang="en-US" b="0" dirty="0"/>
            </a:br>
            <a:r>
              <a:rPr lang="en-US" b="0" dirty="0"/>
              <a:t>To provide more support, teachers could customize the answers slide, giving first letter prompts for each word or for some of the words.</a:t>
            </a:r>
            <a:br>
              <a:rPr lang="en-US" b="0" dirty="0"/>
            </a:br>
            <a:r>
              <a:rPr lang="en-US" b="0" dirty="0"/>
              <a:t>Alternatively, the task could be set up as a jigsaw translation activity.</a:t>
            </a:r>
            <a:br>
              <a:rPr lang="en-US" b="0" dirty="0"/>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email [&gt;5000], </a:t>
            </a:r>
            <a:r>
              <a:rPr lang="en-GB" baseline="0" dirty="0" err="1"/>
              <a:t>texte</a:t>
            </a:r>
            <a:r>
              <a:rPr lang="en-GB" baseline="0" dirty="0"/>
              <a:t> [631]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135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Suggested solution to the text on the previous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978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effectLst/>
                <a:latin typeface="Calibri" panose="020F0502020204030204" pitchFamily="34" charset="0"/>
                <a:ea typeface="Calibri" panose="020F0502020204030204" pitchFamily="34" charset="0"/>
                <a:cs typeface="Calibri" panose="020F0502020204030204" pitchFamily="34" charset="0"/>
              </a:rPr>
              <a:t>The link to this vocabulary set on Quizlet is here: </a:t>
            </a:r>
            <a:r>
              <a:rPr lang="en-GB" dirty="0">
                <a:hlinkClick r:id="rId3"/>
              </a:rPr>
              <a:t>https://quizlet.com/gb/528702792/year-8-french-term-21-week-3-revision-set-4-flash-cards/</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want to recommend use of a particular online app for the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revisiing</a:t>
            </a:r>
            <a:r>
              <a:rPr lang="en-GB" sz="1200" dirty="0">
                <a:effectLst/>
                <a:latin typeface="Calibri" panose="020F0502020204030204" pitchFamily="34" charset="0"/>
                <a:ea typeface="Calibri" panose="020F0502020204030204" pitchFamily="34" charset="0"/>
                <a:cs typeface="Times New Roman" panose="02020603050405020304" pitchFamily="18" charset="0"/>
              </a:rPr>
              <a:t> of vocabulary.</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p>
          <a:p>
            <a:r>
              <a:rPr lang="fr-FR"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(present))</a:t>
            </a:r>
          </a:p>
          <a:p>
            <a:r>
              <a:rPr lang="fr-FR"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fr-FR"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r>
              <a:rPr lang="fr-FR" sz="1200" b="1" dirty="0">
                <a:effectLst/>
                <a:latin typeface="Calibri" panose="020F0502020204030204" pitchFamily="34" charset="0"/>
                <a:ea typeface="Calibri" panose="020F0502020204030204" pitchFamily="34" charset="0"/>
                <a:cs typeface="Times New Roman" panose="02020603050405020304" pitchFamily="18" charset="0"/>
              </a:rPr>
              <a:t>Adjectives: Number (Adjective agreement)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aill</a:t>
            </a:r>
            <a:r>
              <a:rPr lang="en-GB" b="1" baseline="0" dirty="0"/>
              <a: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b="1" baseline="0" dirty="0" err="1"/>
              <a:t>aill</a:t>
            </a:r>
            <a:r>
              <a:rPr lang="en-GB" b="1" baseline="0" dirty="0"/>
              <a:t>-/-ail]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taille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start with hands together and move them apart, representing varying size.</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b="1" baseline="0" dirty="0" err="1"/>
              <a:t>aill</a:t>
            </a:r>
            <a:r>
              <a:rPr lang="en-GB" b="1" baseline="0" dirty="0"/>
              <a:t>-/-ail] </a:t>
            </a:r>
            <a:r>
              <a:rPr lang="en-GB" baseline="0" dirty="0"/>
              <a:t>sound, pronouncing </a:t>
            </a:r>
            <a:r>
              <a:rPr lang="en-GB" b="0" baseline="0" dirty="0"/>
              <a:t>”</a:t>
            </a:r>
            <a:r>
              <a:rPr lang="en-GB" b="1" baseline="0" dirty="0"/>
              <a:t>taille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taille </a:t>
            </a:r>
            <a:r>
              <a:rPr lang="en-GB" b="0" dirty="0"/>
              <a:t>[1500]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692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aill</a:t>
            </a:r>
            <a:r>
              <a:rPr lang="en-GB" b="1" baseline="0" dirty="0"/>
              <a: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aill</a:t>
            </a:r>
            <a:r>
              <a:rPr lang="en-GB" b="1" baseline="0" dirty="0"/>
              <a:t>-/-ail] </a:t>
            </a:r>
            <a:r>
              <a:rPr lang="en-GB" baseline="0" dirty="0"/>
              <a:t>and then the </a:t>
            </a:r>
            <a:r>
              <a:rPr lang="en-GB" b="1" baseline="0" dirty="0"/>
              <a:t>source</a:t>
            </a:r>
            <a:r>
              <a:rPr lang="en-GB" baseline="0" dirty="0"/>
              <a:t> word again ‘</a:t>
            </a:r>
            <a:r>
              <a:rPr lang="en-GB" b="1" baseline="0" dirty="0"/>
              <a:t>taille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taille</a:t>
            </a:r>
            <a:r>
              <a:rPr lang="en-GB" baseline="0" dirty="0"/>
              <a:t> [1500]; </a:t>
            </a:r>
            <a:r>
              <a:rPr lang="en-GB" b="1" baseline="0" dirty="0"/>
              <a:t>ail </a:t>
            </a:r>
            <a:r>
              <a:rPr lang="en-GB" b="0" baseline="0" dirty="0"/>
              <a:t>[&gt;5000]; </a:t>
            </a:r>
            <a:r>
              <a:rPr lang="en-GB" b="1" dirty="0" err="1"/>
              <a:t>détail</a:t>
            </a:r>
            <a:r>
              <a:rPr lang="en-GB" b="0" dirty="0"/>
              <a:t>[318]; </a:t>
            </a:r>
            <a:r>
              <a:rPr lang="en-GB" b="1" dirty="0" err="1"/>
              <a:t>médaille</a:t>
            </a:r>
            <a:r>
              <a:rPr lang="en-GB" b="1" baseline="0" dirty="0"/>
              <a:t> </a:t>
            </a:r>
            <a:r>
              <a:rPr lang="en-GB" b="0" baseline="0" dirty="0"/>
              <a:t>[3361]</a:t>
            </a:r>
            <a:r>
              <a:rPr lang="en-GB" baseline="0" dirty="0"/>
              <a:t> </a:t>
            </a:r>
            <a:r>
              <a:rPr lang="en-GB" b="1" baseline="0" dirty="0" err="1"/>
              <a:t>travailler</a:t>
            </a:r>
            <a:r>
              <a:rPr lang="en-GB" baseline="0" dirty="0"/>
              <a:t> [290]; </a:t>
            </a:r>
            <a:r>
              <a:rPr lang="en-GB" b="1" baseline="0" dirty="0" err="1"/>
              <a:t>ailleurs</a:t>
            </a:r>
            <a:r>
              <a:rPr lang="en-GB" baseline="0" dirty="0"/>
              <a:t> [360].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5047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a:t>
            </a:r>
            <a:r>
              <a:rPr lang="en-US" b="0" dirty="0"/>
              <a:t> aural recognition and production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[-ail-/</a:t>
            </a:r>
            <a:r>
              <a:rPr kumimoji="0" lang="en-GB" sz="1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 and [a] to prime for the activity on the next slide.</a:t>
            </a:r>
          </a:p>
          <a:p>
            <a:endParaRPr lang="en-US" b="1" dirty="0"/>
          </a:p>
          <a:p>
            <a:r>
              <a:rPr lang="en-US" b="1" dirty="0"/>
              <a:t>Procedure:</a:t>
            </a:r>
          </a:p>
          <a:p>
            <a:pPr marL="0" indent="0">
              <a:buNone/>
            </a:pPr>
            <a:r>
              <a:rPr lang="en-US" b="0" dirty="0"/>
              <a:t>1. Students try to say the words in the minimal pair, </a:t>
            </a:r>
            <a:r>
              <a:rPr lang="fr-FR" b="0" i="1" dirty="0">
                <a:solidFill>
                  <a:srgbClr val="222222"/>
                </a:solidFill>
                <a:effectLst/>
                <a:latin typeface="Georgia" panose="02040502050405020303" pitchFamily="18" charset="0"/>
              </a:rPr>
              <a:t>à</a:t>
            </a:r>
            <a:r>
              <a:rPr lang="en-US" b="0" i="1" dirty="0"/>
              <a:t> </a:t>
            </a:r>
            <a:r>
              <a:rPr lang="en-US" b="0" i="0" dirty="0"/>
              <a:t>and </a:t>
            </a:r>
            <a:r>
              <a:rPr lang="en-US" b="0" i="1" dirty="0"/>
              <a:t>ail. </a:t>
            </a:r>
          </a:p>
          <a:p>
            <a:pPr marL="0" indent="0">
              <a:buNone/>
            </a:pPr>
            <a:r>
              <a:rPr lang="en-US" b="0" i="0" dirty="0"/>
              <a:t>2. Click to hear the words said by a native speaker. Students repeat.</a:t>
            </a:r>
            <a:endParaRPr lang="en-US" b="0" dirty="0"/>
          </a:p>
          <a:p>
            <a:r>
              <a:rPr lang="en-US" b="0" dirty="0"/>
              <a:t>3. Click to bring up the hint.</a:t>
            </a:r>
          </a:p>
          <a:p>
            <a:endParaRPr lang="en-US" b="0" dirty="0"/>
          </a:p>
          <a:p>
            <a:r>
              <a:rPr lang="en-US" b="1" dirty="0"/>
              <a:t>Transcript:</a:t>
            </a:r>
          </a:p>
          <a:p>
            <a:r>
              <a:rPr lang="fr-FR" b="0" i="0" dirty="0">
                <a:solidFill>
                  <a:srgbClr val="222222"/>
                </a:solidFill>
                <a:effectLst/>
                <a:latin typeface="Georgia" panose="02040502050405020303" pitchFamily="18" charset="0"/>
              </a:rPr>
              <a:t>à</a:t>
            </a:r>
          </a:p>
          <a:p>
            <a:r>
              <a:rPr lang="en-US" b="0" i="0" dirty="0"/>
              <a:t>ail</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ail [&gt;5000]</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[-ail-/</a:t>
            </a:r>
            <a:r>
              <a:rPr kumimoji="0" lang="en-GB" sz="1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 and [a] </a:t>
            </a:r>
            <a:r>
              <a:rPr lang="en-US" b="0" dirty="0"/>
              <a:t>in minimal pairs. Awareness-raising exercise in pronunciation of [-il(le)-] (sounds like the preceding vowel + ‘</a:t>
            </a:r>
            <a:r>
              <a:rPr lang="en-US" b="0" dirty="0" err="1"/>
              <a:t>yih</a:t>
            </a:r>
            <a:r>
              <a:rPr lang="en-US" b="0" dirty="0"/>
              <a:t>’.)</a:t>
            </a:r>
          </a:p>
          <a:p>
            <a:endParaRPr lang="en-US" b="1" dirty="0"/>
          </a:p>
          <a:p>
            <a:r>
              <a:rPr lang="en-US" b="1" dirty="0"/>
              <a:t>Procedure:</a:t>
            </a:r>
          </a:p>
          <a:p>
            <a:r>
              <a:rPr lang="en-US" b="0" dirty="0"/>
              <a:t>1. Click</a:t>
            </a:r>
            <a:r>
              <a:rPr lang="en-US" b="0" baseline="0" dirty="0"/>
              <a:t> the numbers to play the audio.</a:t>
            </a:r>
            <a:endParaRPr lang="en-US" b="0" dirty="0"/>
          </a:p>
          <a:p>
            <a:r>
              <a:rPr lang="en-US" b="0" dirty="0"/>
              <a:t>2. Students write 1-6 and complete the word with [a] or </a:t>
            </a:r>
          </a:p>
          <a:p>
            <a:r>
              <a:rPr lang="en-US" b="0" dirty="0"/>
              <a:t>3. Click to reveal the answers. Draw attention to the SFC on many of the distractors.</a:t>
            </a:r>
          </a:p>
          <a:p>
            <a:r>
              <a:rPr lang="en-US" b="0" dirty="0"/>
              <a:t>4. Students sound out the pairs of words.</a:t>
            </a:r>
          </a:p>
          <a:p>
            <a:r>
              <a:rPr lang="en-US" b="0" dirty="0"/>
              <a:t>5. Move to the next slide and repeat steps 1-4.</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 </a:t>
            </a:r>
            <a:r>
              <a:rPr lang="en-GB" sz="1200" b="0" i="0" u="none" strike="noStrike" kern="1200" dirty="0" err="1">
                <a:solidFill>
                  <a:schemeClr val="tx1"/>
                </a:solidFill>
                <a:effectLst/>
                <a:latin typeface="+mn-lt"/>
                <a:ea typeface="+mn-ea"/>
                <a:cs typeface="+mn-cs"/>
              </a:rPr>
              <a:t>tas</a:t>
            </a:r>
            <a:r>
              <a:rPr lang="en-GB" sz="1200" b="0" i="0" u="none" strike="noStrike" kern="1200" dirty="0">
                <a:solidFill>
                  <a:schemeClr val="tx1"/>
                </a:solidFill>
                <a:effectLst/>
                <a:latin typeface="+mn-lt"/>
                <a:ea typeface="+mn-ea"/>
                <a:cs typeface="+mn-cs"/>
              </a:rPr>
              <a:t> b) taille</a:t>
            </a:r>
          </a:p>
          <a:p>
            <a:pPr rtl="0" eaLnBrk="1" fontAlgn="ctr" latinLnBrk="0" hangingPunct="1"/>
            <a:r>
              <a:rPr lang="en-GB" sz="1200" b="0" i="0" u="none" strike="noStrike" kern="1200" dirty="0">
                <a:solidFill>
                  <a:schemeClr val="tx1"/>
                </a:solidFill>
                <a:effectLst/>
                <a:latin typeface="+mn-lt"/>
                <a:ea typeface="+mn-ea"/>
                <a:cs typeface="+mn-cs"/>
              </a:rPr>
              <a:t>2. a) pas b) </a:t>
            </a:r>
            <a:r>
              <a:rPr lang="en-GB" sz="1200" b="0" i="0" u="none" strike="noStrike" kern="1200" dirty="0" err="1">
                <a:solidFill>
                  <a:schemeClr val="tx1"/>
                </a:solidFill>
                <a:effectLst/>
                <a:latin typeface="+mn-lt"/>
                <a:ea typeface="+mn-ea"/>
                <a:cs typeface="+mn-cs"/>
              </a:rPr>
              <a:t>paille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 </a:t>
            </a:r>
            <a:r>
              <a:rPr lang="en-GB" sz="1200" b="0" i="0" u="none" strike="noStrike" kern="1200" dirty="0" err="1">
                <a:solidFill>
                  <a:schemeClr val="tx1"/>
                </a:solidFill>
                <a:effectLst/>
                <a:latin typeface="+mn-lt"/>
                <a:ea typeface="+mn-ea"/>
                <a:cs typeface="+mn-cs"/>
              </a:rPr>
              <a:t>ailleurs</a:t>
            </a:r>
            <a:r>
              <a:rPr lang="en-GB" sz="1200" b="0" i="0" u="none" strike="noStrike" kern="1200" dirty="0">
                <a:solidFill>
                  <a:schemeClr val="tx1"/>
                </a:solidFill>
                <a:effectLst/>
                <a:latin typeface="+mn-lt"/>
                <a:ea typeface="+mn-ea"/>
                <a:cs typeface="+mn-cs"/>
              </a:rPr>
              <a:t> b) à </a:t>
            </a:r>
            <a:r>
              <a:rPr lang="en-GB" sz="1200" b="0" i="0" u="none" strike="noStrike" kern="1200" dirty="0" err="1">
                <a:solidFill>
                  <a:schemeClr val="tx1"/>
                </a:solidFill>
                <a:effectLst/>
                <a:latin typeface="+mn-lt"/>
                <a:ea typeface="+mn-ea"/>
                <a:cs typeface="+mn-cs"/>
              </a:rPr>
              <a:t>l’heure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 b</a:t>
            </a:r>
            <a:r>
              <a:rPr lang="en-GB" sz="1200" b="0" i="0" u="none" strike="noStrike" kern="1200" dirty="0">
                <a:solidFill>
                  <a:schemeClr val="tx1"/>
                </a:solidFill>
                <a:effectLst/>
                <a:latin typeface="Century Gothic" panose="020B0502020202020204" pitchFamily="34" charset="0"/>
                <a:ea typeface="+mn-ea"/>
                <a:cs typeface="+mn-cs"/>
              </a:rPr>
              <a:t>ail</a:t>
            </a:r>
            <a:r>
              <a:rPr lang="en-GB" sz="1200" b="0" i="0" u="none" strike="noStrike" kern="1200" dirty="0">
                <a:solidFill>
                  <a:schemeClr val="tx1"/>
                </a:solidFill>
                <a:effectLst/>
                <a:latin typeface="+mn-lt"/>
                <a:ea typeface="+mn-ea"/>
                <a:cs typeface="+mn-cs"/>
              </a:rPr>
              <a:t>, b) bas</a:t>
            </a:r>
          </a:p>
          <a:p>
            <a:pPr rtl="0" eaLnBrk="1" fontAlgn="ctr" latinLnBrk="0" hangingPunct="1"/>
            <a:r>
              <a:rPr lang="en-GB" sz="1200" b="0" i="0" u="none" strike="noStrike" kern="1200" dirty="0">
                <a:solidFill>
                  <a:schemeClr val="tx1"/>
                </a:solidFill>
                <a:effectLst/>
                <a:latin typeface="+mn-lt"/>
                <a:ea typeface="+mn-ea"/>
                <a:cs typeface="+mn-cs"/>
              </a:rPr>
              <a:t>5. a) rat, b) rail</a:t>
            </a:r>
          </a:p>
          <a:p>
            <a:pPr rtl="0" eaLnBrk="1" fontAlgn="ctr" latinLnBrk="0" hangingPunct="1"/>
            <a:r>
              <a:rPr lang="en-GB" sz="1200" b="0" i="0" u="none" strike="noStrike" kern="1200" dirty="0">
                <a:solidFill>
                  <a:schemeClr val="tx1"/>
                </a:solidFill>
                <a:effectLst/>
                <a:latin typeface="+mn-lt"/>
                <a:ea typeface="+mn-ea"/>
                <a:cs typeface="+mn-cs"/>
              </a:rPr>
              <a:t>6. a) </a:t>
            </a:r>
            <a:r>
              <a:rPr lang="en-GB" sz="1200" b="0" i="0" u="none" strike="noStrike" kern="1200" dirty="0" err="1">
                <a:solidFill>
                  <a:schemeClr val="tx1"/>
                </a:solidFill>
                <a:effectLst/>
                <a:latin typeface="+mn-lt"/>
                <a:ea typeface="+mn-ea"/>
                <a:cs typeface="+mn-cs"/>
              </a:rPr>
              <a:t>caille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cas</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tas</a:t>
            </a:r>
            <a:r>
              <a:rPr lang="en-GB" baseline="0" dirty="0"/>
              <a:t> [2723], taille [1500], pas [18], </a:t>
            </a:r>
            <a:r>
              <a:rPr lang="en-GB" baseline="0" dirty="0" err="1"/>
              <a:t>paille</a:t>
            </a:r>
            <a:r>
              <a:rPr lang="en-GB" baseline="0" dirty="0"/>
              <a:t> [&gt;5000], </a:t>
            </a:r>
            <a:r>
              <a:rPr lang="en-GB" baseline="0" dirty="0" err="1"/>
              <a:t>ailleurs</a:t>
            </a:r>
            <a:r>
              <a:rPr lang="en-GB" baseline="0" dirty="0"/>
              <a:t> [360], </a:t>
            </a:r>
            <a:r>
              <a:rPr lang="en-GB" baseline="0" dirty="0" err="1"/>
              <a:t>heure</a:t>
            </a:r>
            <a:r>
              <a:rPr lang="en-GB" baseline="0" dirty="0"/>
              <a:t> [99] </a:t>
            </a:r>
            <a:r>
              <a:rPr lang="en-GB" sz="1200" b="0" i="0" u="none" strike="noStrike" kern="1200" dirty="0" err="1">
                <a:solidFill>
                  <a:schemeClr val="tx1"/>
                </a:solidFill>
                <a:effectLst/>
                <a:latin typeface="+mn-lt"/>
                <a:ea typeface="+mn-ea"/>
                <a:cs typeface="+mn-cs"/>
              </a:rPr>
              <a:t>b</a:t>
            </a:r>
            <a:r>
              <a:rPr lang="en-GB" sz="1200" b="0" i="0" u="none" strike="noStrike" kern="1200" dirty="0" err="1">
                <a:solidFill>
                  <a:schemeClr val="tx1"/>
                </a:solidFill>
                <a:effectLst/>
                <a:latin typeface="Century Gothic" panose="020B0502020202020204" pitchFamily="34" charset="0"/>
                <a:ea typeface="+mn-ea"/>
                <a:cs typeface="+mn-cs"/>
              </a:rPr>
              <a:t>â</a:t>
            </a:r>
            <a:r>
              <a:rPr lang="en-GB" sz="1200" b="0" i="0" u="none" strike="noStrike" kern="1200" dirty="0" err="1">
                <a:solidFill>
                  <a:schemeClr val="tx1"/>
                </a:solidFill>
                <a:effectLst/>
                <a:latin typeface="+mn-lt"/>
                <a:ea typeface="+mn-ea"/>
                <a:cs typeface="+mn-cs"/>
              </a:rPr>
              <a:t>ille</a:t>
            </a:r>
            <a:r>
              <a:rPr lang="en-GB" baseline="0" dirty="0"/>
              <a:t> [&gt;5000], bas [468], rat [4290], rail [4697], </a:t>
            </a:r>
            <a:r>
              <a:rPr lang="en-GB" baseline="0" dirty="0" err="1"/>
              <a:t>caille</a:t>
            </a:r>
            <a:r>
              <a:rPr lang="en-GB" baseline="0" dirty="0"/>
              <a:t> [&gt;5000], </a:t>
            </a:r>
            <a:r>
              <a:rPr lang="en-GB" baseline="0" dirty="0" err="1"/>
              <a:t>cas</a:t>
            </a:r>
            <a:r>
              <a:rPr lang="en-GB" baseline="0" dirty="0"/>
              <a:t> [137]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rtl="0" eaLnBrk="1" fontAlgn="ctr" latinLnBrk="0" hangingPunct="1"/>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413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revising the first, second- and third-person singular forms of verbs like </a:t>
            </a:r>
            <a:r>
              <a:rPr lang="en-US" b="0" i="1" dirty="0" err="1"/>
              <a:t>sortir</a:t>
            </a:r>
            <a:r>
              <a:rPr lang="en-US" b="0" i="1" dirty="0"/>
              <a:t>.</a:t>
            </a:r>
          </a:p>
          <a:p>
            <a:endParaRPr lang="en-US" b="0" i="1" dirty="0"/>
          </a:p>
          <a:p>
            <a:r>
              <a:rPr lang="en-US" b="1" i="0" dirty="0"/>
              <a:t>Procedure: </a:t>
            </a:r>
            <a:endParaRPr lang="en-US" b="0" i="0" dirty="0"/>
          </a:p>
          <a:p>
            <a:pPr marL="228600" indent="-228600">
              <a:buAutoNum type="arabicPeriod"/>
            </a:pPr>
            <a:r>
              <a:rPr lang="en-US" b="0" i="0" dirty="0"/>
              <a:t>Click to bring up </a:t>
            </a:r>
            <a:r>
              <a:rPr lang="en-US" b="0" i="0" dirty="0" err="1"/>
              <a:t>sortir</a:t>
            </a:r>
            <a:r>
              <a:rPr lang="en-US" b="0" i="0" dirty="0"/>
              <a:t>.</a:t>
            </a:r>
          </a:p>
          <a:p>
            <a:pPr marL="228600" indent="-228600">
              <a:buAutoNum type="arabicPeriod"/>
            </a:pPr>
            <a:r>
              <a:rPr lang="en-US" b="0" i="0" dirty="0"/>
              <a:t>Elicit the French forms of </a:t>
            </a:r>
            <a:r>
              <a:rPr lang="en-US" b="0" i="0" dirty="0" err="1"/>
              <a:t>dormir</a:t>
            </a:r>
            <a:r>
              <a:rPr lang="en-US" b="0" i="0" dirty="0"/>
              <a:t> and </a:t>
            </a:r>
            <a:r>
              <a:rPr lang="en-US" b="0" i="0" dirty="0" err="1"/>
              <a:t>partir</a:t>
            </a:r>
            <a:r>
              <a:rPr lang="en-US" b="0" i="0" dirty="0"/>
              <a:t>, prompted by the English forms.</a:t>
            </a:r>
            <a:endParaRPr lang="en-US" b="1"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916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revising the first, second- and third-person singular forms of verbs like </a:t>
            </a:r>
            <a:r>
              <a:rPr lang="en-US" b="0" i="1" dirty="0" err="1"/>
              <a:t>venir</a:t>
            </a:r>
            <a:r>
              <a:rPr lang="en-US" b="0" i="1" dirty="0"/>
              <a:t>.</a:t>
            </a:r>
          </a:p>
          <a:p>
            <a:endParaRPr lang="en-US" b="0" i="1" dirty="0"/>
          </a:p>
          <a:p>
            <a:r>
              <a:rPr lang="en-US" b="1" i="0" dirty="0"/>
              <a:t>Procedure: </a:t>
            </a:r>
            <a:endParaRPr lang="en-US" b="0" i="0" dirty="0"/>
          </a:p>
          <a:p>
            <a:r>
              <a:rPr lang="en-US" b="0" i="0" dirty="0"/>
              <a:t>Click to bring up English prompts and elicit the French forms of </a:t>
            </a:r>
            <a:r>
              <a:rPr lang="en-US" b="0" i="0" dirty="0" err="1"/>
              <a:t>devenir</a:t>
            </a:r>
            <a:r>
              <a:rPr lang="en-US" b="0" i="0" dirty="0"/>
              <a:t> and </a:t>
            </a:r>
            <a:r>
              <a:rPr lang="en-US" b="0" i="0" dirty="0" err="1"/>
              <a:t>revenir</a:t>
            </a:r>
            <a:r>
              <a:rPr lang="en-US" b="0" i="0" dirty="0"/>
              <a:t>.</a:t>
            </a:r>
            <a:endParaRPr lang="en-US" b="1" i="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45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983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9396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51014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127943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40809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995557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040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6830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1310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66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2451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1347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1691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666421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76796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40976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98643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34891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audio" Target="../media/audio26.wav"/><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audio" Target="../media/audio31.wav"/></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2.wav"/><Relationship Id="rId18" Type="http://schemas.openxmlformats.org/officeDocument/2006/relationships/audio" Target="../media/audio47.wav"/><Relationship Id="rId26" Type="http://schemas.openxmlformats.org/officeDocument/2006/relationships/image" Target="../media/image44.png"/><Relationship Id="rId3" Type="http://schemas.openxmlformats.org/officeDocument/2006/relationships/audio" Target="../media/audio32.wav"/><Relationship Id="rId21" Type="http://schemas.openxmlformats.org/officeDocument/2006/relationships/image" Target="../media/image39.png"/><Relationship Id="rId7" Type="http://schemas.openxmlformats.org/officeDocument/2006/relationships/audio" Target="../media/audio36.wav"/><Relationship Id="rId12" Type="http://schemas.openxmlformats.org/officeDocument/2006/relationships/audio" Target="../media/audio41.wav"/><Relationship Id="rId17" Type="http://schemas.openxmlformats.org/officeDocument/2006/relationships/audio" Target="../media/audio46.wav"/><Relationship Id="rId25" Type="http://schemas.openxmlformats.org/officeDocument/2006/relationships/image" Target="../media/image43.png"/><Relationship Id="rId2" Type="http://schemas.openxmlformats.org/officeDocument/2006/relationships/notesSlide" Target="../notesSlides/notesSlide18.xml"/><Relationship Id="rId16" Type="http://schemas.openxmlformats.org/officeDocument/2006/relationships/audio" Target="../media/audio45.wav"/><Relationship Id="rId20"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audio" Target="../media/audio35.wav"/><Relationship Id="rId11" Type="http://schemas.openxmlformats.org/officeDocument/2006/relationships/audio" Target="../media/audio40.wav"/><Relationship Id="rId24" Type="http://schemas.openxmlformats.org/officeDocument/2006/relationships/image" Target="../media/image42.png"/><Relationship Id="rId5" Type="http://schemas.openxmlformats.org/officeDocument/2006/relationships/audio" Target="../media/audio34.wav"/><Relationship Id="rId15" Type="http://schemas.openxmlformats.org/officeDocument/2006/relationships/audio" Target="../media/audio44.wav"/><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audio" Target="../media/audio39.wav"/><Relationship Id="rId19" Type="http://schemas.openxmlformats.org/officeDocument/2006/relationships/image" Target="../media/image37.png"/><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audio" Target="../media/audio43.wav"/><Relationship Id="rId22" Type="http://schemas.openxmlformats.org/officeDocument/2006/relationships/image" Target="../media/image40.png"/><Relationship Id="rId27"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audio" Target="../media/audio53.wav"/><Relationship Id="rId3" Type="http://schemas.openxmlformats.org/officeDocument/2006/relationships/audio" Target="../media/audio48.wav"/><Relationship Id="rId7" Type="http://schemas.openxmlformats.org/officeDocument/2006/relationships/audio" Target="../media/audio52.wav"/><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audio" Target="../media/audio51.wav"/><Relationship Id="rId5" Type="http://schemas.openxmlformats.org/officeDocument/2006/relationships/audio" Target="../media/audio50.wav"/><Relationship Id="rId4" Type="http://schemas.openxmlformats.org/officeDocument/2006/relationships/audio" Target="../media/audio49.wav"/><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audio" Target="../media/audio54.wav"/><Relationship Id="rId7" Type="http://schemas.openxmlformats.org/officeDocument/2006/relationships/audio" Target="../media/audio58.wav"/><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audio" Target="../media/audio57.wav"/><Relationship Id="rId5" Type="http://schemas.openxmlformats.org/officeDocument/2006/relationships/audio" Target="../media/audio56.wav"/><Relationship Id="rId4" Type="http://schemas.openxmlformats.org/officeDocument/2006/relationships/audio" Target="../media/audio55.wav"/><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12.wav"/><Relationship Id="rId11" Type="http://schemas.openxmlformats.org/officeDocument/2006/relationships/image" Target="../media/image16.png"/><Relationship Id="rId5" Type="http://schemas.openxmlformats.org/officeDocument/2006/relationships/audio" Target="../media/audio11.wav"/><Relationship Id="rId10" Type="http://schemas.openxmlformats.org/officeDocument/2006/relationships/image" Target="../media/image15.png"/><Relationship Id="rId4" Type="http://schemas.openxmlformats.org/officeDocument/2006/relationships/audio" Target="../media/audio10.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audio" Target="../media/audio16.wav"/></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25.png"/><Relationship Id="rId3" Type="http://schemas.openxmlformats.org/officeDocument/2006/relationships/image" Target="../media/image17.png"/><Relationship Id="rId21"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audio" Target="../media/audio19.wav"/><Relationship Id="rId17" Type="http://schemas.openxmlformats.org/officeDocument/2006/relationships/image" Target="../media/image24.png"/><Relationship Id="rId2" Type="http://schemas.openxmlformats.org/officeDocument/2006/relationships/notesSlide" Target="../notesSlides/notesSlide7.xml"/><Relationship Id="rId16" Type="http://schemas.openxmlformats.org/officeDocument/2006/relationships/audio" Target="../media/audio21.wav"/><Relationship Id="rId20" Type="http://schemas.openxmlformats.org/officeDocument/2006/relationships/audio" Target="../media/audio22.wav"/><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audio" Target="../media/audio18.wav"/><Relationship Id="rId5" Type="http://schemas.openxmlformats.org/officeDocument/2006/relationships/audio" Target="../media/audio17.wav"/><Relationship Id="rId15" Type="http://schemas.openxmlformats.org/officeDocument/2006/relationships/audio" Target="../media/audio20.wav"/><Relationship Id="rId10" Type="http://schemas.openxmlformats.org/officeDocument/2006/relationships/image" Target="../media/image22.png"/><Relationship Id="rId19"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21.png"/><Relationship Id="rId1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7"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2 - Lesson 31</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Kirsten Somerville / Natalie Finlayson / Catherine Morris </a:t>
            </a: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01.02.24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lnSpcReduction="10000"/>
          </a:bodyPr>
          <a:lstStyle/>
          <a:p>
            <a:pPr algn="l"/>
            <a:r>
              <a:rPr lang="fr-FR" sz="2400" dirty="0">
                <a:solidFill>
                  <a:prstClr val="white"/>
                </a:solidFill>
              </a:rPr>
              <a:t>verbs like sortir, venir, dire (present)</a:t>
            </a:r>
          </a:p>
          <a:p>
            <a:pPr algn="l"/>
            <a:r>
              <a:rPr lang="en-GB" sz="2400" dirty="0">
                <a:solidFill>
                  <a:prstClr val="white"/>
                </a:solidFill>
              </a:rPr>
              <a:t>adverb placement</a:t>
            </a:r>
          </a:p>
          <a:p>
            <a:pPr algn="l"/>
            <a:endParaRPr lang="en-GB" sz="2400" dirty="0">
              <a:solidFill>
                <a:prstClr val="white"/>
              </a:solidFill>
            </a:endParaRPr>
          </a:p>
          <a:p>
            <a:pPr algn="l"/>
            <a:r>
              <a:rPr lang="en-GB" sz="2400" dirty="0">
                <a:solidFill>
                  <a:prstClr val="white"/>
                </a:solidFill>
              </a:rPr>
              <a:t>SSC [-</a:t>
            </a:r>
            <a:r>
              <a:rPr lang="en-GB" sz="2400" dirty="0" err="1">
                <a:solidFill>
                  <a:prstClr val="white"/>
                </a:solidFill>
              </a:rPr>
              <a:t>aill</a:t>
            </a:r>
            <a:r>
              <a:rPr lang="en-GB" sz="2400" dirty="0">
                <a:solidFill>
                  <a:prstClr val="white"/>
                </a:solidFill>
              </a:rPr>
              <a:t>-, -ail], [a]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953934" cy="844550"/>
          </a:xfrm>
        </p:spPr>
        <p:txBody>
          <a:bodyPr>
            <a:normAutofit lnSpcReduction="10000"/>
          </a:bodyPr>
          <a:lstStyle/>
          <a:p>
            <a:r>
              <a:rPr lang="en-GB" sz="3200" b="1" dirty="0">
                <a:solidFill>
                  <a:prstClr val="white"/>
                </a:solidFill>
              </a:rPr>
              <a:t>Everyday life</a:t>
            </a:r>
            <a:br>
              <a:rPr lang="en-GB" sz="3200" b="1" dirty="0">
                <a:solidFill>
                  <a:prstClr val="white"/>
                </a:solidFill>
              </a:rPr>
            </a:br>
            <a:r>
              <a:rPr lang="en-GB" sz="2400" b="0" dirty="0">
                <a:solidFill>
                  <a:prstClr val="white"/>
                </a:solidFill>
              </a:rPr>
              <a:t>Talking about when, where and how</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Bruxelles!</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A813D9BD-30D1-410F-B4D3-05AD072E7346}"/>
              </a:ext>
            </a:extLst>
          </p:cNvPr>
          <p:cNvSpPr txBox="1"/>
          <p:nvPr/>
        </p:nvSpPr>
        <p:spPr>
          <a:xfrm>
            <a:off x="5781706" y="4353731"/>
            <a:ext cx="2598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a:t>
            </a:r>
            <a:br>
              <a:rPr kumimoji="0" lang="fr-FR" sz="2400" b="1" i="0" u="none" strike="noStrike" kern="1200" cap="none" spc="0" normalizeH="0" baseline="0" noProof="0" dirty="0">
                <a:ln>
                  <a:noFill/>
                </a:ln>
                <a:solidFill>
                  <a:srgbClr val="FFFFFF"/>
                </a:solidFill>
                <a:effectLst/>
                <a:uLnTx/>
                <a:uFillTx/>
                <a:latin typeface="Century Gothic"/>
                <a:ea typeface="+mn-ea"/>
                <a:cs typeface="+mn-cs"/>
              </a:rPr>
            </a:br>
            <a:r>
              <a:rPr kumimoji="0" lang="fr-FR" sz="2400" b="1" i="0" u="none" strike="noStrike" kern="1200" cap="none" spc="0" normalizeH="0" baseline="0" noProof="0" dirty="0">
                <a:ln>
                  <a:noFill/>
                </a:ln>
                <a:solidFill>
                  <a:srgbClr val="FFFFFF"/>
                </a:solidFill>
                <a:effectLst/>
                <a:uLnTx/>
                <a:uFillTx/>
                <a:latin typeface="Century Gothic"/>
                <a:ea typeface="+mn-ea"/>
                <a:cs typeface="+mn-cs"/>
              </a:rPr>
              <a:t>la Suisse!</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7" name="Picture 16" descr="A picture containing toy, doll&#10;&#10;Description automatically generated">
            <a:extLst>
              <a:ext uri="{FF2B5EF4-FFF2-40B4-BE49-F238E27FC236}">
                <a16:creationId xmlns:a16="http://schemas.microsoft.com/office/drawing/2014/main" id="{25779628-2EA3-492C-A638-75284FCCD2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0127" y="3802855"/>
            <a:ext cx="1381873" cy="1381873"/>
          </a:xfrm>
          <a:prstGeom prst="ellipse">
            <a:avLst/>
          </a:prstGeom>
        </p:spPr>
      </p:pic>
      <p:pic>
        <p:nvPicPr>
          <p:cNvPr id="18" name="Picture 4" descr="Park, Play, Slide, Children, Playground, People, Fun">
            <a:extLst>
              <a:ext uri="{FF2B5EF4-FFF2-40B4-BE49-F238E27FC236}">
                <a16:creationId xmlns:a16="http://schemas.microsoft.com/office/drawing/2014/main" id="{CFBBC48C-3365-4A7D-BE34-43B78A4CBD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6265" y="4364346"/>
            <a:ext cx="3651811" cy="22557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386DB1-4877-4B88-833C-14B40EFE9CE1}"/>
              </a:ext>
            </a:extLst>
          </p:cNvPr>
          <p:cNvPicPr>
            <a:picLocks noChangeAspect="1"/>
          </p:cNvPicPr>
          <p:nvPr/>
        </p:nvPicPr>
        <p:blipFill>
          <a:blip r:embed="rId7"/>
          <a:stretch>
            <a:fillRect/>
          </a:stretch>
        </p:blipFill>
        <p:spPr>
          <a:xfrm>
            <a:off x="8500070" y="2487942"/>
            <a:ext cx="3383961" cy="1770764"/>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What is an adverb?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1200329"/>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An </a:t>
            </a:r>
            <a:r>
              <a:rPr lang="en-US" sz="2400" b="1" dirty="0">
                <a:solidFill>
                  <a:srgbClr val="4472C4">
                    <a:lumMod val="50000"/>
                  </a:srgbClr>
                </a:solidFill>
                <a:latin typeface="Century Gothic" panose="020F0302020204030204"/>
              </a:rPr>
              <a:t>adverb</a:t>
            </a:r>
            <a:r>
              <a:rPr lang="en-US" sz="2400" dirty="0">
                <a:solidFill>
                  <a:srgbClr val="4472C4">
                    <a:lumMod val="50000"/>
                  </a:srgbClr>
                </a:solidFill>
                <a:latin typeface="Century Gothic" panose="020F0302020204030204"/>
              </a:rPr>
              <a:t> or </a:t>
            </a:r>
            <a:r>
              <a:rPr lang="en-US" sz="2400" b="1" dirty="0">
                <a:solidFill>
                  <a:srgbClr val="4472C4">
                    <a:lumMod val="50000"/>
                  </a:srgbClr>
                </a:solidFill>
                <a:latin typeface="Century Gothic" panose="020F0302020204030204"/>
              </a:rPr>
              <a:t>adverbial phrase </a:t>
            </a:r>
            <a:r>
              <a:rPr lang="en-US" sz="2400" dirty="0">
                <a:solidFill>
                  <a:srgbClr val="4472C4">
                    <a:lumMod val="50000"/>
                  </a:srgbClr>
                </a:solidFill>
                <a:latin typeface="Century Gothic" panose="020F0302020204030204"/>
              </a:rPr>
              <a:t>gives more information about </a:t>
            </a:r>
            <a:r>
              <a:rPr lang="en-US" sz="2400" b="1" dirty="0">
                <a:solidFill>
                  <a:srgbClr val="E65D00"/>
                </a:solidFill>
                <a:latin typeface="Century Gothic" panose="020F0302020204030204"/>
              </a:rPr>
              <a:t>when</a:t>
            </a:r>
            <a:r>
              <a:rPr lang="en-US" sz="2400" dirty="0">
                <a:solidFill>
                  <a:srgbClr val="203864"/>
                </a:solidFill>
                <a:latin typeface="Century Gothic" panose="020F0302020204030204"/>
              </a:rPr>
              <a:t>,</a:t>
            </a:r>
            <a:r>
              <a:rPr lang="en-US" sz="2400" b="1" dirty="0">
                <a:solidFill>
                  <a:srgbClr val="E65D00"/>
                </a:solidFill>
                <a:latin typeface="Century Gothic" panose="020F0302020204030204"/>
              </a:rPr>
              <a:t> </a:t>
            </a:r>
            <a:r>
              <a:rPr lang="en-US" sz="2400" b="1" dirty="0">
                <a:solidFill>
                  <a:srgbClr val="E65D00"/>
                </a:solidFill>
              </a:rPr>
              <a:t>where</a:t>
            </a:r>
            <a:r>
              <a:rPr lang="en-US" sz="2400" dirty="0">
                <a:solidFill>
                  <a:srgbClr val="4472C4">
                    <a:lumMod val="50000"/>
                  </a:srgbClr>
                </a:solidFill>
              </a:rPr>
              <a:t> </a:t>
            </a:r>
            <a:r>
              <a:rPr lang="en-US" sz="2400" b="1" dirty="0">
                <a:solidFill>
                  <a:srgbClr val="E65D00"/>
                </a:solidFill>
              </a:rPr>
              <a:t>how often</a:t>
            </a:r>
            <a:r>
              <a:rPr lang="en-US" sz="2400" dirty="0">
                <a:solidFill>
                  <a:srgbClr val="203864"/>
                </a:solidFill>
              </a:rPr>
              <a:t>,</a:t>
            </a:r>
            <a:r>
              <a:rPr lang="en-US" sz="2400" b="1" dirty="0">
                <a:solidFill>
                  <a:srgbClr val="E65D00"/>
                </a:solidFill>
              </a:rPr>
              <a:t> </a:t>
            </a:r>
            <a:r>
              <a:rPr lang="en-US" sz="2400" dirty="0">
                <a:solidFill>
                  <a:srgbClr val="4472C4">
                    <a:lumMod val="50000"/>
                  </a:srgbClr>
                </a:solidFill>
                <a:latin typeface="Century Gothic" panose="020F0302020204030204"/>
              </a:rPr>
              <a:t>or </a:t>
            </a:r>
            <a:r>
              <a:rPr lang="en-US" sz="2400" b="1" dirty="0">
                <a:solidFill>
                  <a:srgbClr val="E65D00"/>
                </a:solidFill>
                <a:latin typeface="Century Gothic" panose="020F0302020204030204"/>
              </a:rPr>
              <a:t>how</a:t>
            </a:r>
            <a:r>
              <a:rPr lang="en-US" sz="2400" dirty="0">
                <a:solidFill>
                  <a:srgbClr val="4472C4">
                    <a:lumMod val="50000"/>
                  </a:srgbClr>
                </a:solidFill>
                <a:latin typeface="Century Gothic" panose="020F0302020204030204"/>
              </a:rPr>
              <a:t> something happens. They are used to describe </a:t>
            </a:r>
            <a:r>
              <a:rPr lang="en-US" sz="2400" b="1" dirty="0">
                <a:solidFill>
                  <a:srgbClr val="4472C4">
                    <a:lumMod val="50000"/>
                  </a:srgbClr>
                </a:solidFill>
                <a:latin typeface="Century Gothic" panose="020F0302020204030204"/>
              </a:rPr>
              <a:t>verbs</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p:txBody>
      </p:sp>
      <p:sp>
        <p:nvSpPr>
          <p:cNvPr id="2" name="Rectangle 1">
            <a:extLst>
              <a:ext uri="{FF2B5EF4-FFF2-40B4-BE49-F238E27FC236}">
                <a16:creationId xmlns:a16="http://schemas.microsoft.com/office/drawing/2014/main" id="{FFED3775-DE39-44D9-8A52-35E1B47B45C0}"/>
              </a:ext>
            </a:extLst>
          </p:cNvPr>
          <p:cNvSpPr/>
          <p:nvPr/>
        </p:nvSpPr>
        <p:spPr>
          <a:xfrm>
            <a:off x="282079" y="2457037"/>
            <a:ext cx="2721244" cy="2804532"/>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400" b="1" dirty="0">
                <a:solidFill>
                  <a:srgbClr val="E65D00"/>
                </a:solidFill>
              </a:rPr>
              <a:t>when?</a:t>
            </a:r>
          </a:p>
          <a:p>
            <a:pPr algn="ctr">
              <a:lnSpc>
                <a:spcPct val="150000"/>
              </a:lnSpc>
            </a:pPr>
            <a:r>
              <a:rPr lang="en-GB" sz="2400" b="1" dirty="0" err="1">
                <a:solidFill>
                  <a:srgbClr val="203864"/>
                </a:solidFill>
              </a:rPr>
              <a:t>hier</a:t>
            </a:r>
            <a:endParaRPr lang="en-GB" sz="2400" b="1" dirty="0">
              <a:solidFill>
                <a:srgbClr val="203864"/>
              </a:solidFill>
            </a:endParaRPr>
          </a:p>
          <a:p>
            <a:pPr algn="ctr">
              <a:lnSpc>
                <a:spcPct val="150000"/>
              </a:lnSpc>
            </a:pPr>
            <a:r>
              <a:rPr lang="en-GB" sz="2400" b="1" dirty="0" err="1">
                <a:solidFill>
                  <a:srgbClr val="203864"/>
                </a:solidFill>
              </a:rPr>
              <a:t>aujourd’hui</a:t>
            </a:r>
            <a:endParaRPr lang="en-GB" sz="2400" b="1" dirty="0">
              <a:solidFill>
                <a:srgbClr val="203864"/>
              </a:solidFill>
            </a:endParaRPr>
          </a:p>
          <a:p>
            <a:pPr algn="ctr">
              <a:lnSpc>
                <a:spcPct val="150000"/>
              </a:lnSpc>
            </a:pPr>
            <a:r>
              <a:rPr lang="en-GB" sz="2400" b="1" dirty="0" err="1">
                <a:solidFill>
                  <a:srgbClr val="203864"/>
                </a:solidFill>
              </a:rPr>
              <a:t>demain</a:t>
            </a:r>
            <a:endParaRPr lang="en-GB" sz="2400" b="1" dirty="0">
              <a:solidFill>
                <a:srgbClr val="203864"/>
              </a:solidFill>
            </a:endParaRPr>
          </a:p>
          <a:p>
            <a:pPr algn="ctr">
              <a:lnSpc>
                <a:spcPct val="150000"/>
              </a:lnSpc>
            </a:pPr>
            <a:r>
              <a:rPr lang="en-GB" sz="2400" b="1" dirty="0" err="1">
                <a:solidFill>
                  <a:srgbClr val="203864"/>
                </a:solidFill>
              </a:rPr>
              <a:t>bientôt</a:t>
            </a:r>
            <a:endParaRPr lang="en-GB" sz="2400" b="1" dirty="0">
              <a:solidFill>
                <a:srgbClr val="E65D00"/>
              </a:solidFill>
            </a:endParaRPr>
          </a:p>
        </p:txBody>
      </p:sp>
      <p:sp>
        <p:nvSpPr>
          <p:cNvPr id="9" name="Rectangle 8">
            <a:extLst>
              <a:ext uri="{FF2B5EF4-FFF2-40B4-BE49-F238E27FC236}">
                <a16:creationId xmlns:a16="http://schemas.microsoft.com/office/drawing/2014/main" id="{5F915FE7-43FB-4195-9110-644E89126D68}"/>
              </a:ext>
            </a:extLst>
          </p:cNvPr>
          <p:cNvSpPr/>
          <p:nvPr/>
        </p:nvSpPr>
        <p:spPr>
          <a:xfrm>
            <a:off x="3249234" y="2457037"/>
            <a:ext cx="2726376" cy="2789996"/>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400" b="1" dirty="0">
                <a:solidFill>
                  <a:srgbClr val="E65D00"/>
                </a:solidFill>
              </a:rPr>
              <a:t>where?</a:t>
            </a:r>
          </a:p>
          <a:p>
            <a:pPr algn="ctr">
              <a:lnSpc>
                <a:spcPct val="150000"/>
              </a:lnSpc>
            </a:pPr>
            <a:r>
              <a:rPr lang="en-GB" sz="2400" b="1" dirty="0" err="1">
                <a:solidFill>
                  <a:srgbClr val="203864"/>
                </a:solidFill>
              </a:rPr>
              <a:t>près</a:t>
            </a:r>
            <a:endParaRPr lang="en-GB" sz="2400" b="1" dirty="0">
              <a:solidFill>
                <a:srgbClr val="203864"/>
              </a:solidFill>
            </a:endParaRPr>
          </a:p>
          <a:p>
            <a:pPr algn="ctr">
              <a:lnSpc>
                <a:spcPct val="150000"/>
              </a:lnSpc>
            </a:pPr>
            <a:r>
              <a:rPr lang="en-GB" sz="2400" b="1" dirty="0" err="1">
                <a:solidFill>
                  <a:srgbClr val="203864"/>
                </a:solidFill>
              </a:rPr>
              <a:t>ici</a:t>
            </a:r>
            <a:endParaRPr lang="en-GB" sz="2400" b="1" dirty="0">
              <a:solidFill>
                <a:srgbClr val="203864"/>
              </a:solidFill>
            </a:endParaRPr>
          </a:p>
          <a:p>
            <a:pPr algn="ctr">
              <a:lnSpc>
                <a:spcPct val="150000"/>
              </a:lnSpc>
            </a:pPr>
            <a:r>
              <a:rPr lang="en-GB" sz="2400" b="1" dirty="0">
                <a:solidFill>
                  <a:srgbClr val="203864"/>
                </a:solidFill>
              </a:rPr>
              <a:t>dehors</a:t>
            </a:r>
          </a:p>
          <a:p>
            <a:pPr algn="ctr">
              <a:lnSpc>
                <a:spcPct val="150000"/>
              </a:lnSpc>
            </a:pPr>
            <a:r>
              <a:rPr lang="en-GB" sz="2400" b="1" dirty="0">
                <a:solidFill>
                  <a:srgbClr val="203864"/>
                </a:solidFill>
              </a:rPr>
              <a:t>loin</a:t>
            </a:r>
          </a:p>
        </p:txBody>
      </p:sp>
      <p:sp>
        <p:nvSpPr>
          <p:cNvPr id="10" name="Rectangle 9">
            <a:extLst>
              <a:ext uri="{FF2B5EF4-FFF2-40B4-BE49-F238E27FC236}">
                <a16:creationId xmlns:a16="http://schemas.microsoft.com/office/drawing/2014/main" id="{50F4568C-3B84-4063-BFB6-E412C522FC41}"/>
              </a:ext>
            </a:extLst>
          </p:cNvPr>
          <p:cNvSpPr/>
          <p:nvPr/>
        </p:nvSpPr>
        <p:spPr>
          <a:xfrm>
            <a:off x="9188677" y="2472246"/>
            <a:ext cx="2721244" cy="2789323"/>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400" b="1" dirty="0">
                <a:solidFill>
                  <a:srgbClr val="E65D00"/>
                </a:solidFill>
              </a:rPr>
              <a:t>how?</a:t>
            </a:r>
          </a:p>
          <a:p>
            <a:pPr algn="ctr">
              <a:lnSpc>
                <a:spcPct val="150000"/>
              </a:lnSpc>
            </a:pPr>
            <a:r>
              <a:rPr lang="en-GB" sz="2400" b="1" dirty="0" err="1">
                <a:solidFill>
                  <a:srgbClr val="203864"/>
                </a:solidFill>
              </a:rPr>
              <a:t>absolument</a:t>
            </a:r>
            <a:endParaRPr lang="en-GB" sz="2400" b="1" dirty="0">
              <a:solidFill>
                <a:srgbClr val="203864"/>
              </a:solidFill>
            </a:endParaRPr>
          </a:p>
          <a:p>
            <a:pPr algn="ctr">
              <a:lnSpc>
                <a:spcPct val="150000"/>
              </a:lnSpc>
            </a:pPr>
            <a:r>
              <a:rPr lang="en-GB" sz="2400" b="1" dirty="0">
                <a:solidFill>
                  <a:srgbClr val="203864"/>
                </a:solidFill>
              </a:rPr>
              <a:t>bien</a:t>
            </a:r>
          </a:p>
          <a:p>
            <a:pPr algn="ctr">
              <a:lnSpc>
                <a:spcPct val="150000"/>
              </a:lnSpc>
            </a:pPr>
            <a:r>
              <a:rPr lang="en-GB" sz="2400" b="1" dirty="0">
                <a:solidFill>
                  <a:srgbClr val="203864"/>
                </a:solidFill>
              </a:rPr>
              <a:t>ensemble</a:t>
            </a:r>
          </a:p>
          <a:p>
            <a:pPr algn="ctr">
              <a:lnSpc>
                <a:spcPct val="150000"/>
              </a:lnSpc>
            </a:pPr>
            <a:r>
              <a:rPr lang="en-GB" sz="2400" b="1" dirty="0" err="1">
                <a:solidFill>
                  <a:srgbClr val="203864"/>
                </a:solidFill>
              </a:rPr>
              <a:t>peut-être</a:t>
            </a:r>
            <a:endParaRPr lang="en-GB" sz="2400" b="1" dirty="0">
              <a:solidFill>
                <a:srgbClr val="203864"/>
              </a:solidFill>
            </a:endParaRPr>
          </a:p>
        </p:txBody>
      </p:sp>
      <p:sp>
        <p:nvSpPr>
          <p:cNvPr id="11" name="Rectangle 10">
            <a:extLst>
              <a:ext uri="{FF2B5EF4-FFF2-40B4-BE49-F238E27FC236}">
                <a16:creationId xmlns:a16="http://schemas.microsoft.com/office/drawing/2014/main" id="{367ABDBB-8B0C-43C8-8E38-4388ADFB6F89}"/>
              </a:ext>
            </a:extLst>
          </p:cNvPr>
          <p:cNvSpPr/>
          <p:nvPr/>
        </p:nvSpPr>
        <p:spPr>
          <a:xfrm>
            <a:off x="6221521" y="2464641"/>
            <a:ext cx="2721244" cy="2804532"/>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400" b="1" dirty="0">
                <a:solidFill>
                  <a:srgbClr val="E65D00"/>
                </a:solidFill>
              </a:rPr>
              <a:t>how often?</a:t>
            </a:r>
          </a:p>
          <a:p>
            <a:pPr algn="ctr">
              <a:lnSpc>
                <a:spcPct val="150000"/>
              </a:lnSpc>
            </a:pPr>
            <a:r>
              <a:rPr lang="en-GB" sz="2400" b="1" dirty="0" err="1">
                <a:solidFill>
                  <a:srgbClr val="203864"/>
                </a:solidFill>
              </a:rPr>
              <a:t>chaque</a:t>
            </a:r>
            <a:r>
              <a:rPr lang="en-GB" sz="2400" b="1" dirty="0">
                <a:solidFill>
                  <a:srgbClr val="203864"/>
                </a:solidFill>
              </a:rPr>
              <a:t> </a:t>
            </a:r>
            <a:r>
              <a:rPr lang="en-GB" sz="2400" b="1" dirty="0" err="1">
                <a:solidFill>
                  <a:srgbClr val="203864"/>
                </a:solidFill>
              </a:rPr>
              <a:t>semaine</a:t>
            </a:r>
            <a:endParaRPr lang="en-GB" sz="2400" b="1" dirty="0">
              <a:solidFill>
                <a:srgbClr val="203864"/>
              </a:solidFill>
            </a:endParaRPr>
          </a:p>
          <a:p>
            <a:pPr algn="ctr">
              <a:lnSpc>
                <a:spcPct val="150000"/>
              </a:lnSpc>
            </a:pPr>
            <a:r>
              <a:rPr lang="en-GB" sz="2400" b="1" dirty="0" err="1">
                <a:solidFill>
                  <a:srgbClr val="203864"/>
                </a:solidFill>
              </a:rPr>
              <a:t>rarement</a:t>
            </a:r>
            <a:endParaRPr lang="en-GB" sz="2400" b="1" dirty="0">
              <a:solidFill>
                <a:srgbClr val="203864"/>
              </a:solidFill>
            </a:endParaRPr>
          </a:p>
          <a:p>
            <a:pPr algn="ctr">
              <a:lnSpc>
                <a:spcPct val="150000"/>
              </a:lnSpc>
            </a:pPr>
            <a:r>
              <a:rPr lang="en-GB" sz="2400" b="1" dirty="0" err="1">
                <a:solidFill>
                  <a:srgbClr val="203864"/>
                </a:solidFill>
              </a:rPr>
              <a:t>normalement</a:t>
            </a:r>
            <a:endParaRPr lang="en-GB" sz="2400" b="1" dirty="0">
              <a:solidFill>
                <a:srgbClr val="203864"/>
              </a:solidFill>
            </a:endParaRPr>
          </a:p>
          <a:p>
            <a:pPr algn="ctr">
              <a:lnSpc>
                <a:spcPct val="150000"/>
              </a:lnSpc>
            </a:pPr>
            <a:r>
              <a:rPr lang="en-GB" sz="2400" b="1" dirty="0" err="1">
                <a:solidFill>
                  <a:srgbClr val="203864"/>
                </a:solidFill>
              </a:rPr>
              <a:t>chaque</a:t>
            </a:r>
            <a:r>
              <a:rPr lang="en-GB" sz="2400" b="1" dirty="0">
                <a:solidFill>
                  <a:srgbClr val="203864"/>
                </a:solidFill>
              </a:rPr>
              <a:t> jour</a:t>
            </a:r>
          </a:p>
          <a:p>
            <a:pPr algn="ctr">
              <a:lnSpc>
                <a:spcPct val="150000"/>
              </a:lnSpc>
            </a:pPr>
            <a:endParaRPr lang="en-GB" sz="2400" b="1" dirty="0">
              <a:solidFill>
                <a:srgbClr val="E65D00"/>
              </a:solidFill>
            </a:endParaRPr>
          </a:p>
        </p:txBody>
      </p:sp>
      <p:sp>
        <p:nvSpPr>
          <p:cNvPr id="3" name="Rectangle 2">
            <a:extLst>
              <a:ext uri="{FF2B5EF4-FFF2-40B4-BE49-F238E27FC236}">
                <a16:creationId xmlns:a16="http://schemas.microsoft.com/office/drawing/2014/main" id="{01231C8A-05F0-440C-AB35-EE7A6915E4AD}"/>
              </a:ext>
            </a:extLst>
          </p:cNvPr>
          <p:cNvSpPr/>
          <p:nvPr/>
        </p:nvSpPr>
        <p:spPr>
          <a:xfrm>
            <a:off x="177062" y="5420848"/>
            <a:ext cx="12014938" cy="461665"/>
          </a:xfrm>
          <a:prstGeom prst="rect">
            <a:avLst/>
          </a:prstGeom>
        </p:spPr>
        <p:txBody>
          <a:bodyPr wrap="square">
            <a:spAutoFit/>
          </a:bodyPr>
          <a:lstStyle/>
          <a:p>
            <a:pPr lvl="0">
              <a:defRPr/>
            </a:pPr>
            <a:r>
              <a:rPr lang="en-US" sz="2400" dirty="0">
                <a:solidFill>
                  <a:srgbClr val="4472C4">
                    <a:lumMod val="50000"/>
                  </a:srgbClr>
                </a:solidFill>
              </a:rPr>
              <a:t>What other </a:t>
            </a:r>
            <a:r>
              <a:rPr lang="en-US" sz="2400" b="1" dirty="0">
                <a:solidFill>
                  <a:srgbClr val="4472C4">
                    <a:lumMod val="50000"/>
                  </a:srgbClr>
                </a:solidFill>
              </a:rPr>
              <a:t>adverbs</a:t>
            </a:r>
            <a:r>
              <a:rPr lang="en-US" sz="2400" dirty="0">
                <a:solidFill>
                  <a:srgbClr val="4472C4">
                    <a:lumMod val="50000"/>
                  </a:srgbClr>
                </a:solidFill>
              </a:rPr>
              <a:t> and </a:t>
            </a:r>
            <a:r>
              <a:rPr lang="en-US" sz="2400" b="1" dirty="0">
                <a:solidFill>
                  <a:srgbClr val="4472C4">
                    <a:lumMod val="50000"/>
                  </a:srgbClr>
                </a:solidFill>
              </a:rPr>
              <a:t>adverbial phrases</a:t>
            </a:r>
            <a:r>
              <a:rPr lang="en-US" sz="2400" dirty="0">
                <a:solidFill>
                  <a:srgbClr val="4472C4">
                    <a:lumMod val="50000"/>
                  </a:srgbClr>
                </a:solidFill>
              </a:rPr>
              <a:t> do you know in French?</a:t>
            </a:r>
          </a:p>
        </p:txBody>
      </p:sp>
    </p:spTree>
    <p:extLst>
      <p:ext uri="{BB962C8B-B14F-4D97-AF65-F5344CB8AC3E}">
        <p14:creationId xmlns:p14="http://schemas.microsoft.com/office/powerpoint/2010/main" val="120419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Trouve</a:t>
            </a:r>
            <a:r>
              <a:rPr lang="en-GB" sz="2800" b="1" dirty="0">
                <a:solidFill>
                  <a:schemeClr val="bg1"/>
                </a:solidFill>
              </a:rPr>
              <a:t> le contraire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80FB9912-42FA-404A-9836-DD0F1BF97E9B}"/>
              </a:ext>
            </a:extLst>
          </p:cNvPr>
          <p:cNvGraphicFramePr>
            <a:graphicFrameLocks noGrp="1"/>
          </p:cNvGraphicFramePr>
          <p:nvPr>
            <p:extLst>
              <p:ext uri="{D42A27DB-BD31-4B8C-83A1-F6EECF244321}">
                <p14:modId xmlns:p14="http://schemas.microsoft.com/office/powerpoint/2010/main" val="74200254"/>
              </p:ext>
            </p:extLst>
          </p:nvPr>
        </p:nvGraphicFramePr>
        <p:xfrm>
          <a:off x="385008" y="120463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95172">
                <a:tc rowSpan="4">
                  <a:txBody>
                    <a:bodyPr/>
                    <a:lstStyle/>
                    <a:p>
                      <a:pPr algn="ctr"/>
                      <a:r>
                        <a:rPr lang="fr-FR" sz="2200" b="1" dirty="0">
                          <a:solidFill>
                            <a:srgbClr val="002060"/>
                          </a:solidFill>
                        </a:rPr>
                        <a:t>1</a:t>
                      </a:r>
                      <a:r>
                        <a:rPr lang="fr-FR" sz="2200" b="0" dirty="0">
                          <a:solidFill>
                            <a:srgbClr val="002060"/>
                          </a:solidFill>
                        </a:rPr>
                        <a:t>. </a:t>
                      </a:r>
                      <a:r>
                        <a:rPr lang="fr-FR" sz="2200" b="1" dirty="0">
                          <a:solidFill>
                            <a:srgbClr val="002060"/>
                          </a:solidFill>
                        </a:rPr>
                        <a:t>dans le passé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a) maintenant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b) à l’avenir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c) en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d) 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5" name="Table 4">
            <a:extLst>
              <a:ext uri="{FF2B5EF4-FFF2-40B4-BE49-F238E27FC236}">
                <a16:creationId xmlns:a16="http://schemas.microsoft.com/office/drawing/2014/main" id="{87DCD9D1-B0B7-4052-8FF2-3331D5FF4E81}"/>
              </a:ext>
            </a:extLst>
          </p:cNvPr>
          <p:cNvGraphicFramePr>
            <a:graphicFrameLocks noGrp="1"/>
          </p:cNvGraphicFramePr>
          <p:nvPr>
            <p:extLst>
              <p:ext uri="{D42A27DB-BD31-4B8C-83A1-F6EECF244321}">
                <p14:modId xmlns:p14="http://schemas.microsoft.com/office/powerpoint/2010/main" val="4223772343"/>
              </p:ext>
            </p:extLst>
          </p:nvPr>
        </p:nvGraphicFramePr>
        <p:xfrm>
          <a:off x="385008" y="291926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1" dirty="0">
                          <a:solidFill>
                            <a:srgbClr val="002060"/>
                          </a:solidFill>
                        </a:rPr>
                        <a:t>2</a:t>
                      </a:r>
                      <a:r>
                        <a:rPr lang="fr-FR" sz="2200" b="0" dirty="0">
                          <a:solidFill>
                            <a:srgbClr val="002060"/>
                          </a:solidFill>
                        </a:rPr>
                        <a:t>. </a:t>
                      </a:r>
                      <a:r>
                        <a:rPr lang="fr-FR" sz="2200" b="1" dirty="0">
                          <a:solidFill>
                            <a:srgbClr val="002060"/>
                          </a:solidFill>
                        </a:rPr>
                        <a:t>parfois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a) peut-être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b) contre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c) bientôt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d) souvent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2" name="Table 4">
            <a:extLst>
              <a:ext uri="{FF2B5EF4-FFF2-40B4-BE49-F238E27FC236}">
                <a16:creationId xmlns:a16="http://schemas.microsoft.com/office/drawing/2014/main" id="{50E27FF9-3140-4B0C-8D6E-6A43FA5B1ACC}"/>
              </a:ext>
            </a:extLst>
          </p:cNvPr>
          <p:cNvGraphicFramePr>
            <a:graphicFrameLocks noGrp="1"/>
          </p:cNvGraphicFramePr>
          <p:nvPr>
            <p:extLst>
              <p:ext uri="{D42A27DB-BD31-4B8C-83A1-F6EECF244321}">
                <p14:modId xmlns:p14="http://schemas.microsoft.com/office/powerpoint/2010/main" val="699459443"/>
              </p:ext>
            </p:extLst>
          </p:nvPr>
        </p:nvGraphicFramePr>
        <p:xfrm>
          <a:off x="385008" y="4625410"/>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1" dirty="0">
                          <a:solidFill>
                            <a:srgbClr val="002060"/>
                          </a:solidFill>
                        </a:rPr>
                        <a:t>3. beaucoup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a) assez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b) aujourd’hui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c) un peu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d) très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sp>
        <p:nvSpPr>
          <p:cNvPr id="17" name="Rectangle: Rounded Corners 16">
            <a:extLst>
              <a:ext uri="{FF2B5EF4-FFF2-40B4-BE49-F238E27FC236}">
                <a16:creationId xmlns:a16="http://schemas.microsoft.com/office/drawing/2014/main" id="{7287F209-A9AB-40F5-9890-DDE0D21BD022}"/>
              </a:ext>
            </a:extLst>
          </p:cNvPr>
          <p:cNvSpPr/>
          <p:nvPr/>
        </p:nvSpPr>
        <p:spPr>
          <a:xfrm>
            <a:off x="2564060" y="1626074"/>
            <a:ext cx="2160000"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18" name="Rectangle: Rounded Corners 17">
            <a:extLst>
              <a:ext uri="{FF2B5EF4-FFF2-40B4-BE49-F238E27FC236}">
                <a16:creationId xmlns:a16="http://schemas.microsoft.com/office/drawing/2014/main" id="{44C66B27-893C-4226-AD8B-F17552DA5BE6}"/>
              </a:ext>
            </a:extLst>
          </p:cNvPr>
          <p:cNvSpPr/>
          <p:nvPr/>
        </p:nvSpPr>
        <p:spPr>
          <a:xfrm>
            <a:off x="2564060" y="4193410"/>
            <a:ext cx="2160000"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19" name="Rectangle: Rounded Corners 18">
            <a:extLst>
              <a:ext uri="{FF2B5EF4-FFF2-40B4-BE49-F238E27FC236}">
                <a16:creationId xmlns:a16="http://schemas.microsoft.com/office/drawing/2014/main" id="{5DC2E69E-58ED-4425-A52A-1FBD4C244CE1}"/>
              </a:ext>
            </a:extLst>
          </p:cNvPr>
          <p:cNvSpPr/>
          <p:nvPr/>
        </p:nvSpPr>
        <p:spPr>
          <a:xfrm>
            <a:off x="2564060" y="5455286"/>
            <a:ext cx="2160000"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graphicFrame>
        <p:nvGraphicFramePr>
          <p:cNvPr id="13" name="Table 4">
            <a:extLst>
              <a:ext uri="{FF2B5EF4-FFF2-40B4-BE49-F238E27FC236}">
                <a16:creationId xmlns:a16="http://schemas.microsoft.com/office/drawing/2014/main" id="{01CC5F19-2049-4373-9B2C-53E7FAA85A9A}"/>
              </a:ext>
            </a:extLst>
          </p:cNvPr>
          <p:cNvGraphicFramePr>
            <a:graphicFrameLocks noGrp="1"/>
          </p:cNvGraphicFramePr>
          <p:nvPr>
            <p:extLst>
              <p:ext uri="{D42A27DB-BD31-4B8C-83A1-F6EECF244321}">
                <p14:modId xmlns:p14="http://schemas.microsoft.com/office/powerpoint/2010/main" val="1364603393"/>
              </p:ext>
            </p:extLst>
          </p:nvPr>
        </p:nvGraphicFramePr>
        <p:xfrm>
          <a:off x="5052504" y="120463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95172">
                <a:tc rowSpan="4">
                  <a:txBody>
                    <a:bodyPr/>
                    <a:lstStyle/>
                    <a:p>
                      <a:pPr algn="ctr"/>
                      <a:r>
                        <a:rPr lang="fr-FR" sz="2200" b="1" dirty="0">
                          <a:solidFill>
                            <a:srgbClr val="002060"/>
                          </a:solidFill>
                        </a:rPr>
                        <a:t>4. demain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a) souvent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b) ici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c) hier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d) partout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5" name="Table 14">
            <a:extLst>
              <a:ext uri="{FF2B5EF4-FFF2-40B4-BE49-F238E27FC236}">
                <a16:creationId xmlns:a16="http://schemas.microsoft.com/office/drawing/2014/main" id="{F63318AD-8651-4E45-8870-3476AA498E69}"/>
              </a:ext>
            </a:extLst>
          </p:cNvPr>
          <p:cNvGraphicFramePr>
            <a:graphicFrameLocks noGrp="1"/>
          </p:cNvGraphicFramePr>
          <p:nvPr>
            <p:extLst>
              <p:ext uri="{D42A27DB-BD31-4B8C-83A1-F6EECF244321}">
                <p14:modId xmlns:p14="http://schemas.microsoft.com/office/powerpoint/2010/main" val="3380278082"/>
              </p:ext>
            </p:extLst>
          </p:nvPr>
        </p:nvGraphicFramePr>
        <p:xfrm>
          <a:off x="5052504" y="291926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1" dirty="0">
                          <a:solidFill>
                            <a:srgbClr val="002060"/>
                          </a:solidFill>
                        </a:rPr>
                        <a:t>5. près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a) loin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b) puis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c) peu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d) rarement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6" name="Table 4">
            <a:extLst>
              <a:ext uri="{FF2B5EF4-FFF2-40B4-BE49-F238E27FC236}">
                <a16:creationId xmlns:a16="http://schemas.microsoft.com/office/drawing/2014/main" id="{57623A3C-6F55-46D9-B692-5CC4977F2255}"/>
              </a:ext>
            </a:extLst>
          </p:cNvPr>
          <p:cNvGraphicFramePr>
            <a:graphicFrameLocks noGrp="1"/>
          </p:cNvGraphicFramePr>
          <p:nvPr>
            <p:extLst>
              <p:ext uri="{D42A27DB-BD31-4B8C-83A1-F6EECF244321}">
                <p14:modId xmlns:p14="http://schemas.microsoft.com/office/powerpoint/2010/main" val="2392009072"/>
              </p:ext>
            </p:extLst>
          </p:nvPr>
        </p:nvGraphicFramePr>
        <p:xfrm>
          <a:off x="5052504" y="4625410"/>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1" dirty="0">
                          <a:solidFill>
                            <a:srgbClr val="002060"/>
                          </a:solidFill>
                        </a:rPr>
                        <a:t>6. 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a) en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b) comment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c) d’abord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d) quand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2" name="Table 4">
            <a:extLst>
              <a:ext uri="{FF2B5EF4-FFF2-40B4-BE49-F238E27FC236}">
                <a16:creationId xmlns:a16="http://schemas.microsoft.com/office/drawing/2014/main" id="{91C25672-05C3-47EB-B9D7-C451F3C555EF}"/>
              </a:ext>
            </a:extLst>
          </p:cNvPr>
          <p:cNvGraphicFramePr>
            <a:graphicFrameLocks noGrp="1"/>
          </p:cNvGraphicFramePr>
          <p:nvPr>
            <p:extLst>
              <p:ext uri="{D42A27DB-BD31-4B8C-83A1-F6EECF244321}">
                <p14:modId xmlns:p14="http://schemas.microsoft.com/office/powerpoint/2010/main" val="2001352893"/>
              </p:ext>
            </p:extLst>
          </p:nvPr>
        </p:nvGraphicFramePr>
        <p:xfrm>
          <a:off x="9700948" y="1975282"/>
          <a:ext cx="2160000" cy="1580688"/>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tblGrid>
              <a:tr h="1580688">
                <a:tc>
                  <a:txBody>
                    <a:bodyPr/>
                    <a:lstStyle/>
                    <a:p>
                      <a:pPr algn="ctr"/>
                      <a:r>
                        <a:rPr lang="fr-FR" sz="2200" b="1" dirty="0">
                          <a:solidFill>
                            <a:srgbClr val="002060"/>
                          </a:solidFill>
                        </a:rPr>
                        <a:t>7. d’abord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bl>
          </a:graphicData>
        </a:graphic>
      </p:graphicFrame>
      <p:graphicFrame>
        <p:nvGraphicFramePr>
          <p:cNvPr id="6" name="Table 5">
            <a:extLst>
              <a:ext uri="{FF2B5EF4-FFF2-40B4-BE49-F238E27FC236}">
                <a16:creationId xmlns:a16="http://schemas.microsoft.com/office/drawing/2014/main" id="{829D588E-16CF-40F8-B04D-73E5AA15BCC5}"/>
              </a:ext>
            </a:extLst>
          </p:cNvPr>
          <p:cNvGraphicFramePr>
            <a:graphicFrameLocks noGrp="1"/>
          </p:cNvGraphicFramePr>
          <p:nvPr>
            <p:extLst>
              <p:ext uri="{D42A27DB-BD31-4B8C-83A1-F6EECF244321}">
                <p14:modId xmlns:p14="http://schemas.microsoft.com/office/powerpoint/2010/main" val="3381318411"/>
              </p:ext>
            </p:extLst>
          </p:nvPr>
        </p:nvGraphicFramePr>
        <p:xfrm>
          <a:off x="9700948" y="3555970"/>
          <a:ext cx="216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1734342587"/>
                    </a:ext>
                  </a:extLst>
                </a:gridCol>
              </a:tblGrid>
              <a:tr h="370840">
                <a:tc>
                  <a:txBody>
                    <a:bodyPr/>
                    <a:lstStyle/>
                    <a:p>
                      <a:pPr algn="l"/>
                      <a:r>
                        <a:rPr lang="fr-FR" sz="2200" b="0" dirty="0">
                          <a:solidFill>
                            <a:srgbClr val="002060"/>
                          </a:solidFill>
                        </a:rPr>
                        <a:t>a) contre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a:txBody>
                    <a:bodyPr/>
                    <a:lstStyle/>
                    <a:p>
                      <a:pPr algn="l"/>
                      <a:r>
                        <a:rPr lang="fr-FR" sz="2200" b="0" dirty="0">
                          <a:solidFill>
                            <a:srgbClr val="002060"/>
                          </a:solidFill>
                        </a:rPr>
                        <a:t>b) o</a:t>
                      </a:r>
                      <a:r>
                        <a:rPr lang="fr-FR" sz="2200" b="0" dirty="0">
                          <a:solidFill>
                            <a:srgbClr val="002060"/>
                          </a:solidFill>
                          <a:latin typeface="+mj-lt"/>
                          <a:cs typeface="Arial" panose="020B0604020202020204" pitchFamily="34" charset="0"/>
                        </a:rPr>
                        <a:t>ù</a:t>
                      </a:r>
                      <a:endParaRPr lang="fr-FR" sz="2200" b="0" dirty="0">
                        <a:solidFill>
                          <a:srgbClr val="002060"/>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a:txBody>
                    <a:bodyPr/>
                    <a:lstStyle/>
                    <a:p>
                      <a:pPr algn="l"/>
                      <a:r>
                        <a:rPr lang="fr-FR" sz="2200" b="0" dirty="0">
                          <a:solidFill>
                            <a:srgbClr val="002060"/>
                          </a:solidFill>
                        </a:rPr>
                        <a:t>c) aujourd’hui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a:txBody>
                    <a:bodyPr/>
                    <a:lstStyle/>
                    <a:p>
                      <a:pPr algn="l"/>
                      <a:r>
                        <a:rPr lang="fr-FR" sz="2200" b="0" dirty="0">
                          <a:solidFill>
                            <a:srgbClr val="002060"/>
                          </a:solidFill>
                        </a:rPr>
                        <a:t>d) puis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sp>
        <p:nvSpPr>
          <p:cNvPr id="27" name="Rectangle: Rounded Corners 26">
            <a:extLst>
              <a:ext uri="{FF2B5EF4-FFF2-40B4-BE49-F238E27FC236}">
                <a16:creationId xmlns:a16="http://schemas.microsoft.com/office/drawing/2014/main" id="{B43437BF-AABF-4C06-AEB0-CED551A1BAE9}"/>
              </a:ext>
            </a:extLst>
          </p:cNvPr>
          <p:cNvSpPr/>
          <p:nvPr/>
        </p:nvSpPr>
        <p:spPr>
          <a:xfrm>
            <a:off x="7212504" y="2058074"/>
            <a:ext cx="2160000"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28" name="Rectangle: Rounded Corners 27">
            <a:extLst>
              <a:ext uri="{FF2B5EF4-FFF2-40B4-BE49-F238E27FC236}">
                <a16:creationId xmlns:a16="http://schemas.microsoft.com/office/drawing/2014/main" id="{099C4EE4-E92A-41F1-9E97-4E53E525DB5D}"/>
              </a:ext>
            </a:extLst>
          </p:cNvPr>
          <p:cNvSpPr/>
          <p:nvPr/>
        </p:nvSpPr>
        <p:spPr>
          <a:xfrm>
            <a:off x="7212504" y="2885041"/>
            <a:ext cx="2160000"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29" name="Rectangle: Rounded Corners 28">
            <a:extLst>
              <a:ext uri="{FF2B5EF4-FFF2-40B4-BE49-F238E27FC236}">
                <a16:creationId xmlns:a16="http://schemas.microsoft.com/office/drawing/2014/main" id="{24F19C63-933A-4068-AE81-BB10D9189BCE}"/>
              </a:ext>
            </a:extLst>
          </p:cNvPr>
          <p:cNvSpPr/>
          <p:nvPr/>
        </p:nvSpPr>
        <p:spPr>
          <a:xfrm>
            <a:off x="7212504" y="4625410"/>
            <a:ext cx="2160000"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30" name="Rectangle: Rounded Corners 29">
            <a:extLst>
              <a:ext uri="{FF2B5EF4-FFF2-40B4-BE49-F238E27FC236}">
                <a16:creationId xmlns:a16="http://schemas.microsoft.com/office/drawing/2014/main" id="{1A4EDCBD-813D-429E-BDD8-7F89FB75AD97}"/>
              </a:ext>
            </a:extLst>
          </p:cNvPr>
          <p:cNvSpPr/>
          <p:nvPr/>
        </p:nvSpPr>
        <p:spPr>
          <a:xfrm>
            <a:off x="9700948" y="4828384"/>
            <a:ext cx="2160000"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Tree>
    <p:extLst>
      <p:ext uri="{BB962C8B-B14F-4D97-AF65-F5344CB8AC3E}">
        <p14:creationId xmlns:p14="http://schemas.microsoft.com/office/powerpoint/2010/main" val="20772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231039" y="1403423"/>
            <a:ext cx="11729921"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A</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rPr>
              <a:t>dverbs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that</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rPr>
              <a:t> tell us </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rPr>
              <a:t>how </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rPr>
              <a:t>and </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rPr>
              <a:t>how often </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rPr>
              <a:t>normally</a:t>
            </a:r>
            <a:r>
              <a:rPr lang="en-US" sz="2200" dirty="0">
                <a:solidFill>
                  <a:srgbClr val="4472C4">
                    <a:lumMod val="50000"/>
                  </a:srgbClr>
                </a:solidFill>
                <a:latin typeface="Century Gothic" panose="020F0302020204030204"/>
              </a:rPr>
              <a:t> come </a:t>
            </a:r>
            <a:r>
              <a:rPr lang="en-US" sz="2200" b="1" dirty="0">
                <a:solidFill>
                  <a:srgbClr val="4472C4">
                    <a:lumMod val="50000"/>
                  </a:srgbClr>
                </a:solidFill>
                <a:latin typeface="Century Gothic" panose="020F0302020204030204"/>
              </a:rPr>
              <a:t>after</a:t>
            </a:r>
            <a:r>
              <a:rPr lang="en-US" sz="2200" dirty="0">
                <a:solidFill>
                  <a:srgbClr val="4472C4">
                    <a:lumMod val="50000"/>
                  </a:srgbClr>
                </a:solidFill>
                <a:latin typeface="Century Gothic" panose="020F0302020204030204"/>
              </a:rPr>
              <a:t> the verb they describe.</a:t>
            </a:r>
          </a:p>
          <a:p>
            <a:pPr>
              <a:defRPr/>
            </a:pPr>
            <a:endParaRPr lang="en-US" sz="2200" dirty="0">
              <a:solidFill>
                <a:srgbClr val="4472C4">
                  <a:lumMod val="50000"/>
                </a:srgbClr>
              </a:solidFill>
            </a:endParaRPr>
          </a:p>
          <a:p>
            <a:pPr>
              <a:defRPr/>
            </a:pPr>
            <a:r>
              <a:rPr lang="en-US" sz="2200" dirty="0">
                <a:solidFill>
                  <a:srgbClr val="4472C4">
                    <a:lumMod val="50000"/>
                  </a:srgbClr>
                </a:solidFill>
              </a:rPr>
              <a:t>This is </a:t>
            </a:r>
            <a:r>
              <a:rPr lang="en-US" sz="2200" b="1" dirty="0">
                <a:solidFill>
                  <a:srgbClr val="4472C4">
                    <a:lumMod val="50000"/>
                  </a:srgbClr>
                </a:solidFill>
              </a:rPr>
              <a:t>sometimes</a:t>
            </a:r>
            <a:r>
              <a:rPr lang="en-US" sz="2200" dirty="0">
                <a:solidFill>
                  <a:srgbClr val="4472C4">
                    <a:lumMod val="50000"/>
                  </a:srgbClr>
                </a:solidFill>
              </a:rPr>
              <a:t> </a:t>
            </a:r>
            <a:r>
              <a:rPr lang="en-US" sz="2200" b="1" dirty="0">
                <a:solidFill>
                  <a:srgbClr val="4472C4">
                    <a:lumMod val="50000"/>
                  </a:srgbClr>
                </a:solidFill>
              </a:rPr>
              <a:t>different </a:t>
            </a:r>
            <a:r>
              <a:rPr lang="en-US" sz="2200" dirty="0">
                <a:solidFill>
                  <a:srgbClr val="4472C4">
                    <a:lumMod val="50000"/>
                  </a:srgbClr>
                </a:solidFill>
              </a:rPr>
              <a:t>from English …</a:t>
            </a:r>
          </a:p>
          <a:p>
            <a:pPr>
              <a:defRPr/>
            </a:pPr>
            <a:r>
              <a:rPr lang="en-US" sz="2200" dirty="0">
                <a:solidFill>
                  <a:srgbClr val="4472C4">
                    <a:lumMod val="50000"/>
                  </a:srgbClr>
                </a:solidFill>
              </a:rPr>
              <a:t>… and </a:t>
            </a:r>
            <a:r>
              <a:rPr lang="en-US" sz="2200" b="1" dirty="0">
                <a:solidFill>
                  <a:srgbClr val="4472C4">
                    <a:lumMod val="50000"/>
                  </a:srgbClr>
                </a:solidFill>
              </a:rPr>
              <a:t>sometimes the same</a:t>
            </a:r>
            <a:r>
              <a:rPr lang="en-US" sz="2200" dirty="0">
                <a:solidFill>
                  <a:srgbClr val="4472C4">
                    <a:lumMod val="50000"/>
                  </a:srgbClr>
                </a:solidFill>
              </a:rPr>
              <a:t>. </a:t>
            </a:r>
          </a:p>
          <a:p>
            <a:pPr>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a:defRPr/>
            </a:pPr>
            <a:r>
              <a:rPr lang="en-US" sz="2200" dirty="0">
                <a:solidFill>
                  <a:srgbClr val="4472C4">
                    <a:lumMod val="50000"/>
                  </a:srgbClr>
                </a:solidFill>
                <a:latin typeface="Century Gothic" panose="020F0302020204030204"/>
              </a:rPr>
              <a:t>Il </a:t>
            </a:r>
            <a:r>
              <a:rPr lang="en-US" sz="2200" b="1" dirty="0">
                <a:solidFill>
                  <a:srgbClr val="4472C4">
                    <a:lumMod val="50000"/>
                  </a:srgbClr>
                </a:solidFill>
                <a:latin typeface="Century Gothic" panose="020F0302020204030204"/>
              </a:rPr>
              <a:t>mange</a:t>
            </a:r>
            <a:r>
              <a:rPr lang="en-US" sz="2200" b="1" dirty="0">
                <a:solidFill>
                  <a:srgbClr val="E65D00"/>
                </a:solidFill>
                <a:latin typeface="Century Gothic" panose="020F0302020204030204"/>
              </a:rPr>
              <a:t> </a:t>
            </a:r>
            <a:r>
              <a:rPr lang="en-US" sz="2200" b="1" dirty="0" err="1">
                <a:solidFill>
                  <a:srgbClr val="E65D00"/>
                </a:solidFill>
                <a:latin typeface="Century Gothic" panose="020F0302020204030204"/>
              </a:rPr>
              <a:t>souvent</a:t>
            </a:r>
            <a:r>
              <a:rPr lang="en-US" sz="2200" b="1" dirty="0">
                <a:solidFill>
                  <a:srgbClr val="E65D00"/>
                </a:solidFill>
              </a:rPr>
              <a:t> </a:t>
            </a:r>
            <a:r>
              <a:rPr lang="en-US" sz="2200" dirty="0">
                <a:solidFill>
                  <a:srgbClr val="4472C4">
                    <a:lumMod val="50000"/>
                  </a:srgbClr>
                </a:solidFill>
              </a:rPr>
              <a:t>à la </a:t>
            </a:r>
            <a:r>
              <a:rPr lang="en-US" sz="2200" dirty="0" err="1">
                <a:solidFill>
                  <a:srgbClr val="4472C4">
                    <a:lumMod val="50000"/>
                  </a:srgbClr>
                </a:solidFill>
              </a:rPr>
              <a:t>cantine</a:t>
            </a:r>
            <a:r>
              <a:rPr lang="en-US" sz="2200" dirty="0">
                <a:solidFill>
                  <a:srgbClr val="4472C4">
                    <a:lumMod val="50000"/>
                  </a:srgbClr>
                </a:solidFill>
              </a:rPr>
              <a:t>.			Je </a:t>
            </a:r>
            <a:r>
              <a:rPr lang="en-US" sz="2200" b="1" dirty="0" err="1">
                <a:solidFill>
                  <a:srgbClr val="4472C4">
                    <a:lumMod val="50000"/>
                  </a:srgbClr>
                </a:solidFill>
              </a:rPr>
              <a:t>dors</a:t>
            </a:r>
            <a:r>
              <a:rPr lang="en-US" sz="2200" b="1" dirty="0">
                <a:solidFill>
                  <a:srgbClr val="E65D00"/>
                </a:solidFill>
              </a:rPr>
              <a:t> bien </a:t>
            </a:r>
            <a:r>
              <a:rPr lang="en-US" sz="2200" dirty="0">
                <a:solidFill>
                  <a:srgbClr val="4472C4">
                    <a:lumMod val="50000"/>
                  </a:srgbClr>
                </a:solidFill>
              </a:rPr>
              <a:t>à la </a:t>
            </a:r>
            <a:r>
              <a:rPr lang="en-US" sz="2200" dirty="0" err="1">
                <a:solidFill>
                  <a:srgbClr val="4472C4">
                    <a:lumMod val="50000"/>
                  </a:srgbClr>
                </a:solidFill>
              </a:rPr>
              <a:t>maison</a:t>
            </a:r>
            <a:r>
              <a:rPr lang="en-US" sz="2200" dirty="0">
                <a:solidFill>
                  <a:srgbClr val="4472C4">
                    <a:lumMod val="50000"/>
                  </a:srgbClr>
                </a:solidFill>
              </a:rPr>
              <a:t>.</a:t>
            </a:r>
          </a:p>
          <a:p>
            <a:pPr>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He </a:t>
            </a:r>
            <a:r>
              <a:rPr kumimoji="0" lang="en-US" sz="2200" b="1" i="0" u="none" strike="noStrike" kern="1200" cap="none" spc="0" normalizeH="0" baseline="0" noProof="0" dirty="0">
                <a:ln>
                  <a:noFill/>
                </a:ln>
                <a:solidFill>
                  <a:srgbClr val="E65D00"/>
                </a:solidFill>
                <a:effectLst/>
                <a:uLnTx/>
                <a:uFillTx/>
                <a:latin typeface="Century Gothic" panose="020F0302020204030204"/>
              </a:rPr>
              <a:t>often</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 eats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 at the canteen.			I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sleep</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200" b="1" i="0" u="none" strike="noStrike" kern="1200" cap="none" spc="0" normalizeH="0" noProof="0" dirty="0">
                <a:ln>
                  <a:noFill/>
                </a:ln>
                <a:solidFill>
                  <a:srgbClr val="E65D00"/>
                </a:solidFill>
                <a:effectLst/>
                <a:uLnTx/>
                <a:uFillTx/>
                <a:latin typeface="Century Gothic" panose="020F0302020204030204"/>
              </a:rPr>
              <a:t>well</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rPr>
              <a:t> at home.</a:t>
            </a: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ndParaRPr>
          </a:p>
          <a:p>
            <a:pPr>
              <a:defRPr/>
            </a:pPr>
            <a:endParaRPr lang="en-US" sz="2200" dirty="0">
              <a:solidFill>
                <a:srgbClr val="4472C4">
                  <a:lumMod val="50000"/>
                </a:srgbClr>
              </a:solidFill>
              <a:latin typeface="Century Gothic" panose="020F0302020204030204"/>
            </a:endParaRPr>
          </a:p>
          <a:p>
            <a:pPr>
              <a:defRPr/>
            </a:pPr>
            <a:r>
              <a:rPr lang="en-US" sz="2200" dirty="0">
                <a:solidFill>
                  <a:srgbClr val="4472C4">
                    <a:lumMod val="50000"/>
                  </a:srgbClr>
                </a:solidFill>
                <a:latin typeface="Century Gothic" panose="020F0302020204030204"/>
              </a:rPr>
              <a:t>Adverbs that tell us </a:t>
            </a:r>
            <a:r>
              <a:rPr lang="en-US" sz="2200" b="1" dirty="0">
                <a:solidFill>
                  <a:srgbClr val="4472C4">
                    <a:lumMod val="50000"/>
                  </a:srgbClr>
                </a:solidFill>
                <a:latin typeface="Century Gothic" panose="020F0302020204030204"/>
              </a:rPr>
              <a:t>when </a:t>
            </a:r>
            <a:r>
              <a:rPr lang="en-US" sz="2200" dirty="0">
                <a:solidFill>
                  <a:srgbClr val="4472C4">
                    <a:lumMod val="50000"/>
                  </a:srgbClr>
                </a:solidFill>
                <a:latin typeface="Century Gothic" panose="020F0302020204030204"/>
              </a:rPr>
              <a:t>and </a:t>
            </a:r>
            <a:r>
              <a:rPr lang="en-US" sz="2200" b="1" dirty="0">
                <a:solidFill>
                  <a:srgbClr val="4472C4">
                    <a:lumMod val="50000"/>
                  </a:srgbClr>
                </a:solidFill>
                <a:latin typeface="Century Gothic" panose="020F0302020204030204"/>
              </a:rPr>
              <a:t>where </a:t>
            </a:r>
            <a:r>
              <a:rPr lang="en-US" sz="2200" dirty="0">
                <a:solidFill>
                  <a:srgbClr val="4472C4">
                    <a:lumMod val="50000"/>
                  </a:srgbClr>
                </a:solidFill>
                <a:latin typeface="Century Gothic" panose="020F0302020204030204"/>
              </a:rPr>
              <a:t>normally come at the </a:t>
            </a:r>
            <a:r>
              <a:rPr lang="en-US" sz="2200" b="1" dirty="0">
                <a:solidFill>
                  <a:srgbClr val="4472C4">
                    <a:lumMod val="50000"/>
                  </a:srgbClr>
                </a:solidFill>
                <a:latin typeface="Century Gothic" panose="020F0302020204030204"/>
              </a:rPr>
              <a:t>beginning </a:t>
            </a:r>
            <a:r>
              <a:rPr lang="en-US" sz="2200" dirty="0">
                <a:solidFill>
                  <a:srgbClr val="4472C4">
                    <a:lumMod val="50000"/>
                  </a:srgbClr>
                </a:solidFill>
                <a:latin typeface="Century Gothic" panose="020F0302020204030204"/>
              </a:rPr>
              <a:t>or the </a:t>
            </a:r>
            <a:r>
              <a:rPr lang="en-US" sz="2200" b="1" dirty="0">
                <a:solidFill>
                  <a:srgbClr val="4472C4">
                    <a:lumMod val="50000"/>
                  </a:srgbClr>
                </a:solidFill>
                <a:latin typeface="Century Gothic" panose="020F0302020204030204"/>
              </a:rPr>
              <a:t>end.</a:t>
            </a:r>
          </a:p>
          <a:p>
            <a:pPr>
              <a:defRPr/>
            </a:pPr>
            <a:r>
              <a:rPr lang="en-US" sz="2200" dirty="0">
                <a:solidFill>
                  <a:srgbClr val="4472C4">
                    <a:lumMod val="50000"/>
                  </a:srgbClr>
                </a:solidFill>
                <a:latin typeface="Century Gothic" panose="020F0302020204030204"/>
              </a:rPr>
              <a:t>In English, these normally come at the </a:t>
            </a:r>
            <a:r>
              <a:rPr lang="en-US" sz="2200" b="1" dirty="0">
                <a:solidFill>
                  <a:srgbClr val="4472C4">
                    <a:lumMod val="50000"/>
                  </a:srgbClr>
                </a:solidFill>
                <a:latin typeface="Century Gothic" panose="020F0302020204030204"/>
              </a:rPr>
              <a:t>end.</a:t>
            </a:r>
            <a:endParaRPr lang="en-US" sz="2200" dirty="0">
              <a:solidFill>
                <a:srgbClr val="4472C4">
                  <a:lumMod val="50000"/>
                </a:srgbClr>
              </a:solidFill>
              <a:latin typeface="Century Gothic" panose="020F0302020204030204"/>
            </a:endParaRPr>
          </a:p>
          <a:p>
            <a:pPr>
              <a:defRPr/>
            </a:pP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ndParaRPr>
          </a:p>
          <a:p>
            <a:pPr>
              <a:defRPr/>
            </a:pPr>
            <a:r>
              <a:rPr lang="en-US" sz="2200" b="1" dirty="0" err="1">
                <a:solidFill>
                  <a:srgbClr val="E65D00"/>
                </a:solidFill>
                <a:latin typeface="Century Gothic" panose="020F0302020204030204"/>
              </a:rPr>
              <a:t>Hier</a:t>
            </a:r>
            <a:r>
              <a:rPr lang="en-US" sz="2200" dirty="0">
                <a:solidFill>
                  <a:srgbClr val="4472C4">
                    <a:lumMod val="50000"/>
                  </a:srgbClr>
                </a:solidFill>
                <a:latin typeface="Century Gothic" panose="020F0302020204030204"/>
              </a:rPr>
              <a:t>,</a:t>
            </a:r>
            <a:r>
              <a:rPr lang="en-US" sz="2200" b="1"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j’</a:t>
            </a:r>
            <a:r>
              <a:rPr lang="en-US" sz="2200" b="1" dirty="0" err="1">
                <a:solidFill>
                  <a:srgbClr val="4472C4">
                    <a:lumMod val="50000"/>
                  </a:srgbClr>
                </a:solidFill>
                <a:latin typeface="Century Gothic" panose="020F0302020204030204"/>
              </a:rPr>
              <a:t>ai</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visit</a:t>
            </a:r>
            <a:r>
              <a:rPr lang="en-US" sz="2200" b="1" dirty="0" err="1">
                <a:solidFill>
                  <a:srgbClr val="4472C4">
                    <a:lumMod val="50000"/>
                  </a:srgbClr>
                </a:solidFill>
              </a:rPr>
              <a:t>é</a:t>
            </a:r>
            <a:r>
              <a:rPr lang="en-US" sz="2200" b="1" dirty="0">
                <a:solidFill>
                  <a:srgbClr val="4472C4">
                    <a:lumMod val="50000"/>
                  </a:srgbClr>
                </a:solidFill>
              </a:rPr>
              <a:t> </a:t>
            </a:r>
            <a:r>
              <a:rPr lang="en-US" sz="2200" dirty="0">
                <a:solidFill>
                  <a:srgbClr val="4472C4">
                    <a:lumMod val="50000"/>
                  </a:srgbClr>
                </a:solidFill>
              </a:rPr>
              <a:t>le </a:t>
            </a:r>
            <a:r>
              <a:rPr lang="en-US" sz="2200" dirty="0" err="1">
                <a:solidFill>
                  <a:srgbClr val="4472C4">
                    <a:lumMod val="50000"/>
                  </a:srgbClr>
                </a:solidFill>
              </a:rPr>
              <a:t>musée</a:t>
            </a:r>
            <a:r>
              <a:rPr lang="en-US" sz="2200" dirty="0">
                <a:solidFill>
                  <a:srgbClr val="4472C4">
                    <a:lumMod val="50000"/>
                  </a:srgbClr>
                </a:solidFill>
              </a:rPr>
              <a:t>.		 	I </a:t>
            </a:r>
            <a:r>
              <a:rPr lang="en-US" sz="2200" b="1" dirty="0">
                <a:solidFill>
                  <a:srgbClr val="4472C4">
                    <a:lumMod val="50000"/>
                  </a:srgbClr>
                </a:solidFill>
              </a:rPr>
              <a:t>visited</a:t>
            </a:r>
            <a:r>
              <a:rPr lang="en-US" sz="2200" dirty="0">
                <a:solidFill>
                  <a:srgbClr val="4472C4">
                    <a:lumMod val="50000"/>
                  </a:srgbClr>
                </a:solidFill>
              </a:rPr>
              <a:t> the museum </a:t>
            </a:r>
            <a:r>
              <a:rPr lang="en-US" sz="2200" b="1" dirty="0">
                <a:solidFill>
                  <a:srgbClr val="E65D00"/>
                </a:solidFill>
              </a:rPr>
              <a:t>yesterday</a:t>
            </a:r>
            <a:r>
              <a:rPr lang="en-US" sz="2200" b="1" dirty="0">
                <a:solidFill>
                  <a:srgbClr val="4472C4">
                    <a:lumMod val="50000"/>
                  </a:srgbClr>
                </a:solidFill>
              </a:rPr>
              <a:t>.</a:t>
            </a:r>
            <a:endParaRPr lang="en-US" sz="2200" dirty="0">
              <a:solidFill>
                <a:srgbClr val="4472C4">
                  <a:lumMod val="50000"/>
                </a:srgbClr>
              </a:solidFill>
            </a:endParaRPr>
          </a:p>
          <a:p>
            <a:pPr>
              <a:defRPr/>
            </a:pPr>
            <a:r>
              <a:rPr lang="en-US" sz="2200" dirty="0" err="1">
                <a:solidFill>
                  <a:srgbClr val="4472C4">
                    <a:lumMod val="50000"/>
                  </a:srgbClr>
                </a:solidFill>
              </a:rPr>
              <a:t>J’</a:t>
            </a:r>
            <a:r>
              <a:rPr lang="en-US" sz="2200" b="1" dirty="0" err="1">
                <a:solidFill>
                  <a:srgbClr val="4472C4">
                    <a:lumMod val="50000"/>
                  </a:srgbClr>
                </a:solidFill>
              </a:rPr>
              <a:t>ai</a:t>
            </a:r>
            <a:r>
              <a:rPr lang="en-US" sz="2200" b="1" dirty="0">
                <a:solidFill>
                  <a:srgbClr val="4472C4">
                    <a:lumMod val="50000"/>
                  </a:srgbClr>
                </a:solidFill>
              </a:rPr>
              <a:t> </a:t>
            </a:r>
            <a:r>
              <a:rPr lang="en-US" sz="2200" b="1" dirty="0" err="1">
                <a:solidFill>
                  <a:srgbClr val="4472C4">
                    <a:lumMod val="50000"/>
                  </a:srgbClr>
                </a:solidFill>
              </a:rPr>
              <a:t>visité</a:t>
            </a:r>
            <a:r>
              <a:rPr lang="en-US" sz="2200" b="1" dirty="0">
                <a:solidFill>
                  <a:srgbClr val="4472C4">
                    <a:lumMod val="50000"/>
                  </a:srgbClr>
                </a:solidFill>
              </a:rPr>
              <a:t> </a:t>
            </a:r>
            <a:r>
              <a:rPr lang="en-US" sz="2200" dirty="0">
                <a:solidFill>
                  <a:srgbClr val="4472C4">
                    <a:lumMod val="50000"/>
                  </a:srgbClr>
                </a:solidFill>
              </a:rPr>
              <a:t>le </a:t>
            </a:r>
            <a:r>
              <a:rPr lang="en-US" sz="2200" dirty="0" err="1">
                <a:solidFill>
                  <a:srgbClr val="4472C4">
                    <a:lumMod val="50000"/>
                  </a:srgbClr>
                </a:solidFill>
              </a:rPr>
              <a:t>musée</a:t>
            </a:r>
            <a:r>
              <a:rPr lang="en-US" sz="2200" dirty="0">
                <a:solidFill>
                  <a:srgbClr val="4472C4">
                    <a:lumMod val="50000"/>
                  </a:srgbClr>
                </a:solidFill>
              </a:rPr>
              <a:t> </a:t>
            </a:r>
            <a:r>
              <a:rPr lang="en-US" sz="2200" b="1" dirty="0" err="1">
                <a:solidFill>
                  <a:srgbClr val="E65D00"/>
                </a:solidFill>
              </a:rPr>
              <a:t>hier</a:t>
            </a:r>
            <a:r>
              <a:rPr lang="en-US" sz="2200" dirty="0">
                <a:solidFill>
                  <a:srgbClr val="4472C4">
                    <a:lumMod val="50000"/>
                  </a:srgbClr>
                </a:solidFill>
              </a:rPr>
              <a:t>. 				</a:t>
            </a:r>
          </a:p>
          <a:p>
            <a:pPr>
              <a:defRPr/>
            </a:pPr>
            <a:r>
              <a:rPr lang="en-US" sz="2200" dirty="0">
                <a:solidFill>
                  <a:srgbClr val="4472C4">
                    <a:lumMod val="50000"/>
                  </a:srgbClr>
                </a:solidFill>
              </a:rPr>
              <a:t>	</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Rectangle 17">
            <a:extLst>
              <a:ext uri="{FF2B5EF4-FFF2-40B4-BE49-F238E27FC236}">
                <a16:creationId xmlns:a16="http://schemas.microsoft.com/office/drawing/2014/main" id="{DEECDF00-CFBE-4700-9607-0BA34E8EF175}"/>
              </a:ext>
            </a:extLst>
          </p:cNvPr>
          <p:cNvSpPr/>
          <p:nvPr/>
        </p:nvSpPr>
        <p:spPr>
          <a:xfrm>
            <a:off x="6147039" y="3487852"/>
            <a:ext cx="3736622" cy="352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0176EE2-D9E7-48EB-BF44-1D027E7AF6BB}"/>
              </a:ext>
            </a:extLst>
          </p:cNvPr>
          <p:cNvSpPr/>
          <p:nvPr/>
        </p:nvSpPr>
        <p:spPr>
          <a:xfrm>
            <a:off x="6508284" y="3179636"/>
            <a:ext cx="3736622" cy="352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noAutofit/>
          </a:bodyPr>
          <a:lstStyle/>
          <a:p>
            <a:r>
              <a:rPr lang="en-GB" sz="2800" b="1" dirty="0">
                <a:solidFill>
                  <a:schemeClr val="bg1"/>
                </a:solidFill>
              </a:rPr>
              <a:t>Where do adverbs go?</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EBC4FA41-EA95-4F80-B52A-22BF5D5A1A93}"/>
              </a:ext>
            </a:extLst>
          </p:cNvPr>
          <p:cNvSpPr/>
          <p:nvPr/>
        </p:nvSpPr>
        <p:spPr>
          <a:xfrm>
            <a:off x="5747472" y="5141213"/>
            <a:ext cx="4374444" cy="699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7C34F99-072E-4C7B-97A4-3C6577F05142}"/>
              </a:ext>
            </a:extLst>
          </p:cNvPr>
          <p:cNvSpPr txBox="1"/>
          <p:nvPr/>
        </p:nvSpPr>
        <p:spPr>
          <a:xfrm>
            <a:off x="8126864" y="110722"/>
            <a:ext cx="3888027" cy="2043113"/>
          </a:xfrm>
          <a:prstGeom prst="wedgeRoundRectCallout">
            <a:avLst>
              <a:gd name="adj1" fmla="val 25137"/>
              <a:gd name="adj2" fmla="val 60322"/>
              <a:gd name="adj3" fmla="val 16667"/>
            </a:avLst>
          </a:prstGeom>
          <a:solidFill>
            <a:srgbClr val="0055A5"/>
          </a:solidFill>
          <a:ln>
            <a:solidFill>
              <a:srgbClr val="E65D00"/>
            </a:solidFill>
          </a:ln>
        </p:spPr>
        <p:txBody>
          <a:bodyPr wrap="square" lIns="0" tIns="0" rIns="0" bIns="0" rtlCol="0">
            <a:spAutoFit/>
          </a:bodyPr>
          <a:lstStyle/>
          <a:p>
            <a:pPr algn="ctr"/>
            <a:r>
              <a:rPr lang="en-GB" sz="2000" b="1" dirty="0">
                <a:solidFill>
                  <a:schemeClr val="bg1"/>
                </a:solidFill>
              </a:rPr>
              <a:t>Exception!</a:t>
            </a:r>
          </a:p>
          <a:p>
            <a:pPr algn="ctr"/>
            <a:r>
              <a:rPr lang="en-GB" sz="2000" i="1" dirty="0" err="1">
                <a:solidFill>
                  <a:schemeClr val="bg1"/>
                </a:solidFill>
              </a:rPr>
              <a:t>Parfois</a:t>
            </a:r>
            <a:r>
              <a:rPr lang="en-GB" sz="2000" i="1" dirty="0">
                <a:solidFill>
                  <a:schemeClr val="bg1"/>
                </a:solidFill>
              </a:rPr>
              <a:t> </a:t>
            </a:r>
            <a:r>
              <a:rPr lang="en-GB" sz="2000" dirty="0">
                <a:solidFill>
                  <a:schemeClr val="bg1"/>
                </a:solidFill>
              </a:rPr>
              <a:t>(sometimes)</a:t>
            </a:r>
            <a:r>
              <a:rPr lang="en-GB" sz="2000" i="1" dirty="0">
                <a:solidFill>
                  <a:schemeClr val="bg1"/>
                </a:solidFill>
              </a:rPr>
              <a:t> </a:t>
            </a:r>
            <a:r>
              <a:rPr lang="en-GB" sz="2000" dirty="0">
                <a:solidFill>
                  <a:schemeClr val="bg1"/>
                </a:solidFill>
              </a:rPr>
              <a:t>always</a:t>
            </a:r>
            <a:r>
              <a:rPr lang="en-GB" sz="2000" i="1" dirty="0">
                <a:solidFill>
                  <a:schemeClr val="bg1"/>
                </a:solidFill>
              </a:rPr>
              <a:t> </a:t>
            </a:r>
            <a:r>
              <a:rPr lang="en-GB" sz="2000" dirty="0">
                <a:solidFill>
                  <a:schemeClr val="bg1"/>
                </a:solidFill>
              </a:rPr>
              <a:t>comes at the </a:t>
            </a:r>
            <a:r>
              <a:rPr lang="en-GB" sz="2000" b="1" dirty="0">
                <a:solidFill>
                  <a:schemeClr val="bg1"/>
                </a:solidFill>
              </a:rPr>
              <a:t>beginning</a:t>
            </a:r>
            <a:r>
              <a:rPr lang="en-GB" sz="2000" dirty="0">
                <a:solidFill>
                  <a:schemeClr val="bg1"/>
                </a:solidFill>
              </a:rPr>
              <a:t> of a sentence:</a:t>
            </a:r>
          </a:p>
          <a:p>
            <a:pPr algn="ctr"/>
            <a:endParaRPr lang="en-GB" sz="2000" dirty="0">
              <a:solidFill>
                <a:schemeClr val="bg1"/>
              </a:solidFill>
            </a:endParaRPr>
          </a:p>
          <a:p>
            <a:pPr algn="ctr"/>
            <a:r>
              <a:rPr lang="fr-FR" sz="2000" b="1" i="1" dirty="0">
                <a:solidFill>
                  <a:schemeClr val="bg1"/>
                </a:solidFill>
              </a:rPr>
              <a:t>Parfois</a:t>
            </a:r>
            <a:r>
              <a:rPr lang="fr-FR" sz="2000" i="1" dirty="0">
                <a:solidFill>
                  <a:schemeClr val="bg1"/>
                </a:solidFill>
              </a:rPr>
              <a:t>, il mange à la cantine.</a:t>
            </a:r>
            <a:r>
              <a:rPr lang="en-GB" sz="2000" i="1" dirty="0">
                <a:solidFill>
                  <a:schemeClr val="bg1"/>
                </a:solidFill>
              </a:rPr>
              <a:t> </a:t>
            </a:r>
          </a:p>
        </p:txBody>
      </p:sp>
      <p:sp>
        <p:nvSpPr>
          <p:cNvPr id="19" name="TextBox 18">
            <a:extLst>
              <a:ext uri="{FF2B5EF4-FFF2-40B4-BE49-F238E27FC236}">
                <a16:creationId xmlns:a16="http://schemas.microsoft.com/office/drawing/2014/main" id="{AB02ADA8-3FE7-4B76-B193-87DF4A68250C}"/>
              </a:ext>
            </a:extLst>
          </p:cNvPr>
          <p:cNvSpPr txBox="1"/>
          <p:nvPr/>
        </p:nvSpPr>
        <p:spPr>
          <a:xfrm>
            <a:off x="8126864" y="3819469"/>
            <a:ext cx="3888027" cy="2043113"/>
          </a:xfrm>
          <a:prstGeom prst="wedgeRoundRectCallout">
            <a:avLst>
              <a:gd name="adj1" fmla="val 25137"/>
              <a:gd name="adj2" fmla="val 60322"/>
              <a:gd name="adj3" fmla="val 16667"/>
            </a:avLst>
          </a:prstGeom>
          <a:solidFill>
            <a:srgbClr val="0055A5"/>
          </a:solidFill>
          <a:ln>
            <a:solidFill>
              <a:srgbClr val="E65D00"/>
            </a:solidFill>
          </a:ln>
        </p:spPr>
        <p:txBody>
          <a:bodyPr wrap="square" lIns="0" tIns="0" rIns="0" bIns="0" rtlCol="0">
            <a:spAutoFit/>
          </a:bodyPr>
          <a:lstStyle/>
          <a:p>
            <a:pPr algn="ctr"/>
            <a:r>
              <a:rPr lang="en-GB" sz="2000" b="1" dirty="0">
                <a:solidFill>
                  <a:schemeClr val="bg1"/>
                </a:solidFill>
              </a:rPr>
              <a:t>Exception!</a:t>
            </a:r>
          </a:p>
          <a:p>
            <a:pPr lvl="0" algn="ctr">
              <a:defRPr/>
            </a:pPr>
            <a:r>
              <a:rPr lang="en-US" sz="2000" b="1" i="1" dirty="0" err="1">
                <a:solidFill>
                  <a:schemeClr val="bg1"/>
                </a:solidFill>
              </a:rPr>
              <a:t>Aussi</a:t>
            </a:r>
            <a:r>
              <a:rPr lang="en-US" sz="2000" b="1" i="1" dirty="0">
                <a:solidFill>
                  <a:schemeClr val="bg1"/>
                </a:solidFill>
              </a:rPr>
              <a:t> </a:t>
            </a:r>
            <a:r>
              <a:rPr lang="en-US" sz="2000" dirty="0">
                <a:solidFill>
                  <a:schemeClr val="bg1"/>
                </a:solidFill>
              </a:rPr>
              <a:t>(also</a:t>
            </a:r>
            <a:r>
              <a:rPr lang="en-US" sz="2000">
                <a:solidFill>
                  <a:schemeClr val="bg1"/>
                </a:solidFill>
              </a:rPr>
              <a:t>) sometimes comes </a:t>
            </a:r>
            <a:r>
              <a:rPr lang="en-US" sz="2000" dirty="0">
                <a:solidFill>
                  <a:schemeClr val="bg1"/>
                </a:solidFill>
              </a:rPr>
              <a:t>at the </a:t>
            </a:r>
            <a:r>
              <a:rPr lang="en-US" sz="2000" b="1" dirty="0">
                <a:solidFill>
                  <a:schemeClr val="bg1"/>
                </a:solidFill>
              </a:rPr>
              <a:t>end. </a:t>
            </a:r>
            <a:r>
              <a:rPr lang="en-US" sz="2000" dirty="0">
                <a:solidFill>
                  <a:schemeClr val="bg1"/>
                </a:solidFill>
              </a:rPr>
              <a:t>This is </a:t>
            </a:r>
            <a:r>
              <a:rPr lang="en-US" sz="2000" b="1" dirty="0">
                <a:solidFill>
                  <a:schemeClr val="bg1"/>
                </a:solidFill>
              </a:rPr>
              <a:t>different </a:t>
            </a:r>
            <a:r>
              <a:rPr lang="en-US" sz="2000" dirty="0">
                <a:solidFill>
                  <a:schemeClr val="bg1"/>
                </a:solidFill>
              </a:rPr>
              <a:t>from English.</a:t>
            </a:r>
            <a:endParaRPr lang="en-US" sz="2000" b="1" dirty="0">
              <a:solidFill>
                <a:schemeClr val="bg1"/>
              </a:solidFill>
            </a:endParaRPr>
          </a:p>
          <a:p>
            <a:pPr lvl="0" algn="ctr">
              <a:defRPr/>
            </a:pPr>
            <a:endParaRPr lang="en-US" sz="2000" b="1" i="1" dirty="0">
              <a:solidFill>
                <a:schemeClr val="bg1"/>
              </a:solidFill>
            </a:endParaRPr>
          </a:p>
          <a:p>
            <a:pPr lvl="0" algn="ctr">
              <a:defRPr/>
            </a:pPr>
            <a:r>
              <a:rPr lang="en-US" sz="2000" dirty="0" err="1">
                <a:solidFill>
                  <a:schemeClr val="bg1"/>
                </a:solidFill>
              </a:rPr>
              <a:t>J’</a:t>
            </a:r>
            <a:r>
              <a:rPr lang="en-US" sz="2000" b="1" dirty="0" err="1">
                <a:solidFill>
                  <a:schemeClr val="bg1"/>
                </a:solidFill>
              </a:rPr>
              <a:t>ai</a:t>
            </a:r>
            <a:r>
              <a:rPr lang="en-US" sz="2000" b="1" dirty="0">
                <a:solidFill>
                  <a:schemeClr val="bg1"/>
                </a:solidFill>
              </a:rPr>
              <a:t> </a:t>
            </a:r>
            <a:r>
              <a:rPr lang="en-US" sz="2000" b="1" dirty="0" err="1">
                <a:solidFill>
                  <a:schemeClr val="bg1"/>
                </a:solidFill>
              </a:rPr>
              <a:t>visité</a:t>
            </a:r>
            <a:r>
              <a:rPr lang="en-US" sz="2000" b="1" dirty="0">
                <a:solidFill>
                  <a:schemeClr val="bg1"/>
                </a:solidFill>
              </a:rPr>
              <a:t> </a:t>
            </a:r>
            <a:r>
              <a:rPr lang="en-US" sz="2000" dirty="0">
                <a:solidFill>
                  <a:schemeClr val="bg1"/>
                </a:solidFill>
              </a:rPr>
              <a:t>la Tour Eiffel </a:t>
            </a:r>
            <a:r>
              <a:rPr lang="en-US" sz="2000" b="1" dirty="0" err="1">
                <a:solidFill>
                  <a:schemeClr val="bg1"/>
                </a:solidFill>
              </a:rPr>
              <a:t>aussi</a:t>
            </a:r>
            <a:r>
              <a:rPr lang="en-US" sz="2000" dirty="0">
                <a:solidFill>
                  <a:schemeClr val="bg1"/>
                </a:solidFill>
              </a:rPr>
              <a:t>.	</a:t>
            </a:r>
            <a:endParaRPr lang="en-GB" sz="2000" i="1" dirty="0">
              <a:solidFill>
                <a:schemeClr val="bg1"/>
              </a:solidFill>
            </a:endParaRPr>
          </a:p>
        </p:txBody>
      </p:sp>
    </p:spTree>
    <p:extLst>
      <p:ext uri="{BB962C8B-B14F-4D97-AF65-F5344CB8AC3E}">
        <p14:creationId xmlns:p14="http://schemas.microsoft.com/office/powerpoint/2010/main" val="390431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13" grpId="0" animBg="1"/>
      <p:bldP spid="12"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E11590-ACB3-47AC-BAEC-46CDFEF011E9}"/>
              </a:ext>
            </a:extLst>
          </p:cNvPr>
          <p:cNvSpPr txBox="1"/>
          <p:nvPr/>
        </p:nvSpPr>
        <p:spPr>
          <a:xfrm>
            <a:off x="249476" y="1375048"/>
            <a:ext cx="7360042" cy="4093428"/>
          </a:xfrm>
          <a:prstGeom prst="rect">
            <a:avLst/>
          </a:prstGeom>
          <a:noFill/>
          <a:ln w="19050">
            <a:solidFill>
              <a:schemeClr val="accent1">
                <a:lumMod val="50000"/>
              </a:schemeClr>
            </a:solidFill>
          </a:ln>
        </p:spPr>
        <p:txBody>
          <a:bodyPr wrap="square" rtlCol="0">
            <a:spAutoFit/>
          </a:bodyPr>
          <a:lstStyle/>
          <a:p>
            <a:r>
              <a:rPr lang="en-GB" sz="2000" dirty="0">
                <a:solidFill>
                  <a:srgbClr val="002060"/>
                </a:solidFill>
              </a:rPr>
              <a:t>1. </a:t>
            </a:r>
            <a:r>
              <a:rPr lang="en-GB" sz="2000" b="1" dirty="0">
                <a:solidFill>
                  <a:srgbClr val="002060"/>
                </a:solidFill>
              </a:rPr>
              <a:t>Le </a:t>
            </a:r>
            <a:r>
              <a:rPr lang="en-GB" sz="2000" b="1" dirty="0" err="1">
                <a:solidFill>
                  <a:srgbClr val="002060"/>
                </a:solidFill>
              </a:rPr>
              <a:t>samedi</a:t>
            </a:r>
            <a:r>
              <a:rPr lang="en-GB" sz="2000" b="1" dirty="0">
                <a:solidFill>
                  <a:srgbClr val="002060"/>
                </a:solidFill>
              </a:rPr>
              <a:t> / </a:t>
            </a:r>
            <a:r>
              <a:rPr lang="en-GB" sz="2000" b="1" dirty="0" err="1">
                <a:solidFill>
                  <a:srgbClr val="002060"/>
                </a:solidFill>
              </a:rPr>
              <a:t>souvent</a:t>
            </a:r>
            <a:r>
              <a:rPr lang="en-GB" sz="2000" b="1" dirty="0">
                <a:solidFill>
                  <a:srgbClr val="002060"/>
                </a:solidFill>
              </a:rPr>
              <a:t>, </a:t>
            </a:r>
            <a:r>
              <a:rPr lang="en-GB" sz="2000" dirty="0">
                <a:solidFill>
                  <a:srgbClr val="002060"/>
                </a:solidFill>
              </a:rPr>
              <a:t>je </a:t>
            </a:r>
            <a:r>
              <a:rPr lang="en-GB" sz="2000" dirty="0" err="1">
                <a:solidFill>
                  <a:srgbClr val="002060"/>
                </a:solidFill>
              </a:rPr>
              <a:t>joue</a:t>
            </a:r>
            <a:r>
              <a:rPr lang="en-GB" sz="2000" dirty="0">
                <a:solidFill>
                  <a:srgbClr val="002060"/>
                </a:solidFill>
              </a:rPr>
              <a:t> avec Amir dans le parc.</a:t>
            </a:r>
          </a:p>
          <a:p>
            <a:endParaRPr lang="en-GB" sz="2000" dirty="0">
              <a:solidFill>
                <a:srgbClr val="002060"/>
              </a:solidFill>
            </a:endParaRPr>
          </a:p>
          <a:p>
            <a:r>
              <a:rPr lang="en-GB" sz="2000" dirty="0">
                <a:solidFill>
                  <a:srgbClr val="002060"/>
                </a:solidFill>
              </a:rPr>
              <a:t>2. Nous </a:t>
            </a:r>
            <a:r>
              <a:rPr lang="en-GB" sz="2000" dirty="0" err="1">
                <a:solidFill>
                  <a:srgbClr val="002060"/>
                </a:solidFill>
              </a:rPr>
              <a:t>jouons</a:t>
            </a:r>
            <a:r>
              <a:rPr lang="en-GB" sz="2000" dirty="0">
                <a:solidFill>
                  <a:srgbClr val="002060"/>
                </a:solidFill>
              </a:rPr>
              <a:t> </a:t>
            </a:r>
            <a:r>
              <a:rPr lang="en-GB" sz="2000" b="1" dirty="0">
                <a:solidFill>
                  <a:srgbClr val="002060"/>
                </a:solidFill>
              </a:rPr>
              <a:t>ensemble/le week-end </a:t>
            </a:r>
            <a:r>
              <a:rPr lang="en-GB" sz="2000" dirty="0" err="1">
                <a:solidFill>
                  <a:srgbClr val="002060"/>
                </a:solidFill>
              </a:rPr>
              <a:t>quand</a:t>
            </a:r>
            <a:r>
              <a:rPr lang="en-GB" sz="2000" dirty="0">
                <a:solidFill>
                  <a:srgbClr val="002060"/>
                </a:solidFill>
              </a:rPr>
              <a:t> il fait beau.</a:t>
            </a:r>
          </a:p>
          <a:p>
            <a:endParaRPr lang="en-GB" sz="2000" dirty="0">
              <a:solidFill>
                <a:srgbClr val="002060"/>
              </a:solidFill>
            </a:endParaRPr>
          </a:p>
          <a:p>
            <a:r>
              <a:rPr lang="en-GB" sz="2000" dirty="0">
                <a:solidFill>
                  <a:srgbClr val="002060"/>
                </a:solidFill>
              </a:rPr>
              <a:t>3. </a:t>
            </a:r>
            <a:r>
              <a:rPr lang="en-GB" sz="2000" b="1" dirty="0" err="1">
                <a:solidFill>
                  <a:srgbClr val="002060"/>
                </a:solidFill>
              </a:rPr>
              <a:t>Rarement</a:t>
            </a:r>
            <a:r>
              <a:rPr lang="en-GB" sz="2000" b="1" dirty="0">
                <a:solidFill>
                  <a:srgbClr val="002060"/>
                </a:solidFill>
              </a:rPr>
              <a:t> / </a:t>
            </a:r>
            <a:r>
              <a:rPr lang="en-GB" sz="2000" b="1" dirty="0" err="1">
                <a:solidFill>
                  <a:srgbClr val="002060"/>
                </a:solidFill>
              </a:rPr>
              <a:t>Parfois</a:t>
            </a:r>
            <a:r>
              <a:rPr lang="en-GB" sz="2000" b="1" dirty="0">
                <a:solidFill>
                  <a:srgbClr val="002060"/>
                </a:solidFill>
              </a:rPr>
              <a:t>, </a:t>
            </a:r>
            <a:r>
              <a:rPr lang="en-GB" sz="2000" dirty="0">
                <a:solidFill>
                  <a:srgbClr val="002060"/>
                </a:solidFill>
              </a:rPr>
              <a:t>nous </a:t>
            </a:r>
            <a:r>
              <a:rPr lang="en-GB" sz="2000" dirty="0" err="1">
                <a:solidFill>
                  <a:srgbClr val="002060"/>
                </a:solidFill>
              </a:rPr>
              <a:t>jouons</a:t>
            </a:r>
            <a:r>
              <a:rPr lang="en-GB" sz="2000" dirty="0">
                <a:solidFill>
                  <a:srgbClr val="002060"/>
                </a:solidFill>
              </a:rPr>
              <a:t> au foot.</a:t>
            </a:r>
          </a:p>
          <a:p>
            <a:pPr marL="457200" indent="-457200" algn="l">
              <a:buAutoNum type="arabicPeriod"/>
            </a:pPr>
            <a:endParaRPr lang="en-GB" sz="2000" dirty="0">
              <a:solidFill>
                <a:srgbClr val="002060"/>
              </a:solidFill>
            </a:endParaRPr>
          </a:p>
          <a:p>
            <a:r>
              <a:rPr lang="en-GB" sz="2000" dirty="0">
                <a:solidFill>
                  <a:srgbClr val="002060"/>
                </a:solidFill>
              </a:rPr>
              <a:t>4. Nous </a:t>
            </a:r>
            <a:r>
              <a:rPr lang="en-GB" sz="2000" dirty="0" err="1">
                <a:solidFill>
                  <a:srgbClr val="002060"/>
                </a:solidFill>
              </a:rPr>
              <a:t>faisons</a:t>
            </a:r>
            <a:r>
              <a:rPr lang="en-GB" sz="2000" dirty="0">
                <a:solidFill>
                  <a:srgbClr val="002060"/>
                </a:solidFill>
              </a:rPr>
              <a:t> </a:t>
            </a:r>
            <a:r>
              <a:rPr lang="en-GB" sz="2000" dirty="0" err="1">
                <a:solidFill>
                  <a:srgbClr val="002060"/>
                </a:solidFill>
              </a:rPr>
              <a:t>nos</a:t>
            </a:r>
            <a:r>
              <a:rPr lang="en-GB" sz="2000" dirty="0">
                <a:solidFill>
                  <a:srgbClr val="002060"/>
                </a:solidFill>
              </a:rPr>
              <a:t> devoirs </a:t>
            </a:r>
            <a:r>
              <a:rPr lang="en-GB" sz="2000" b="1" dirty="0">
                <a:solidFill>
                  <a:srgbClr val="002060"/>
                </a:solidFill>
              </a:rPr>
              <a:t>bien / </a:t>
            </a:r>
            <a:r>
              <a:rPr lang="en-GB" sz="2000" b="1" dirty="0" err="1">
                <a:solidFill>
                  <a:srgbClr val="002060"/>
                </a:solidFill>
              </a:rPr>
              <a:t>aussi</a:t>
            </a:r>
            <a:r>
              <a:rPr lang="en-GB" sz="2000" b="1" dirty="0">
                <a:solidFill>
                  <a:srgbClr val="002060"/>
                </a:solidFill>
              </a:rPr>
              <a:t>. </a:t>
            </a:r>
          </a:p>
          <a:p>
            <a:pPr algn="l"/>
            <a:endParaRPr lang="en-GB" sz="2000" b="1" dirty="0">
              <a:solidFill>
                <a:srgbClr val="002060"/>
              </a:solidFill>
            </a:endParaRPr>
          </a:p>
          <a:p>
            <a:pPr algn="l"/>
            <a:r>
              <a:rPr lang="en-GB" sz="2000" dirty="0">
                <a:solidFill>
                  <a:srgbClr val="002060"/>
                </a:solidFill>
              </a:rPr>
              <a:t>5. Je </a:t>
            </a:r>
            <a:r>
              <a:rPr lang="en-GB" sz="2000" dirty="0" err="1">
                <a:solidFill>
                  <a:srgbClr val="002060"/>
                </a:solidFill>
              </a:rPr>
              <a:t>travaille</a:t>
            </a:r>
            <a:r>
              <a:rPr lang="en-GB" sz="2000" dirty="0">
                <a:solidFill>
                  <a:srgbClr val="002060"/>
                </a:solidFill>
              </a:rPr>
              <a:t> </a:t>
            </a:r>
            <a:r>
              <a:rPr lang="en-GB" sz="2000" b="1" dirty="0">
                <a:solidFill>
                  <a:srgbClr val="002060"/>
                </a:solidFill>
              </a:rPr>
              <a:t>bien / </a:t>
            </a:r>
            <a:r>
              <a:rPr lang="en-GB" sz="2000" b="1" dirty="0" err="1">
                <a:solidFill>
                  <a:srgbClr val="002060"/>
                </a:solidFill>
              </a:rPr>
              <a:t>rarement</a:t>
            </a:r>
            <a:r>
              <a:rPr lang="en-GB" sz="2000" dirty="0">
                <a:solidFill>
                  <a:srgbClr val="002060"/>
                </a:solidFill>
              </a:rPr>
              <a:t> dans ma </a:t>
            </a:r>
            <a:r>
              <a:rPr lang="en-GB" sz="2000" dirty="0" err="1">
                <a:solidFill>
                  <a:srgbClr val="002060"/>
                </a:solidFill>
              </a:rPr>
              <a:t>chambre</a:t>
            </a:r>
            <a:r>
              <a:rPr lang="en-GB" sz="2000" dirty="0">
                <a:solidFill>
                  <a:srgbClr val="002060"/>
                </a:solidFill>
              </a:rPr>
              <a:t>.</a:t>
            </a:r>
          </a:p>
          <a:p>
            <a:pPr algn="l"/>
            <a:endParaRPr lang="en-GB" sz="2000" dirty="0">
              <a:solidFill>
                <a:srgbClr val="002060"/>
              </a:solidFill>
            </a:endParaRPr>
          </a:p>
          <a:p>
            <a:pPr algn="l"/>
            <a:r>
              <a:rPr lang="en-GB" sz="2000" dirty="0">
                <a:solidFill>
                  <a:srgbClr val="002060"/>
                </a:solidFill>
              </a:rPr>
              <a:t>6. </a:t>
            </a:r>
            <a:r>
              <a:rPr lang="en-GB" sz="2000" b="1" dirty="0" err="1">
                <a:solidFill>
                  <a:srgbClr val="002060"/>
                </a:solidFill>
              </a:rPr>
              <a:t>Aujourd’hui</a:t>
            </a:r>
            <a:r>
              <a:rPr lang="en-GB" sz="2000" b="1" dirty="0">
                <a:solidFill>
                  <a:srgbClr val="002060"/>
                </a:solidFill>
              </a:rPr>
              <a:t> / </a:t>
            </a:r>
            <a:r>
              <a:rPr lang="en-GB" sz="2000" b="1" dirty="0" err="1">
                <a:solidFill>
                  <a:srgbClr val="002060"/>
                </a:solidFill>
              </a:rPr>
              <a:t>Souvent</a:t>
            </a:r>
            <a:r>
              <a:rPr lang="en-GB" sz="2000" dirty="0">
                <a:solidFill>
                  <a:srgbClr val="002060"/>
                </a:solidFill>
              </a:rPr>
              <a:t>, je </a:t>
            </a:r>
            <a:r>
              <a:rPr lang="en-GB" sz="2000" dirty="0" err="1">
                <a:solidFill>
                  <a:srgbClr val="002060"/>
                </a:solidFill>
              </a:rPr>
              <a:t>fais</a:t>
            </a:r>
            <a:r>
              <a:rPr lang="en-GB" sz="2000" dirty="0">
                <a:solidFill>
                  <a:srgbClr val="002060"/>
                </a:solidFill>
              </a:rPr>
              <a:t> </a:t>
            </a:r>
            <a:r>
              <a:rPr lang="en-GB" sz="2000" dirty="0" err="1">
                <a:solidFill>
                  <a:srgbClr val="002060"/>
                </a:solidFill>
              </a:rPr>
              <a:t>une</a:t>
            </a:r>
            <a:r>
              <a:rPr lang="en-GB" sz="2000" dirty="0">
                <a:solidFill>
                  <a:srgbClr val="002060"/>
                </a:solidFill>
              </a:rPr>
              <a:t> pause.</a:t>
            </a:r>
          </a:p>
          <a:p>
            <a:pPr algn="l"/>
            <a:endParaRPr lang="en-GB" sz="2000" b="1" dirty="0">
              <a:solidFill>
                <a:srgbClr val="002060"/>
              </a:solidFill>
            </a:endParaRPr>
          </a:p>
          <a:p>
            <a:pPr algn="l"/>
            <a:r>
              <a:rPr lang="en-GB" sz="2000" dirty="0">
                <a:solidFill>
                  <a:srgbClr val="002060"/>
                </a:solidFill>
              </a:rPr>
              <a:t>7. Je </a:t>
            </a:r>
            <a:r>
              <a:rPr lang="en-GB" sz="2000" dirty="0" err="1">
                <a:solidFill>
                  <a:srgbClr val="002060"/>
                </a:solidFill>
              </a:rPr>
              <a:t>regarde</a:t>
            </a:r>
            <a:r>
              <a:rPr lang="en-GB" sz="2000" dirty="0">
                <a:solidFill>
                  <a:srgbClr val="002060"/>
                </a:solidFill>
              </a:rPr>
              <a:t> des films et je </a:t>
            </a:r>
            <a:r>
              <a:rPr lang="en-GB" sz="2000" dirty="0" err="1">
                <a:solidFill>
                  <a:srgbClr val="002060"/>
                </a:solidFill>
              </a:rPr>
              <a:t>dors</a:t>
            </a:r>
            <a:r>
              <a:rPr lang="en-GB" sz="2000" dirty="0">
                <a:solidFill>
                  <a:srgbClr val="002060"/>
                </a:solidFill>
              </a:rPr>
              <a:t> </a:t>
            </a:r>
            <a:r>
              <a:rPr lang="en-GB" sz="2000" b="1" dirty="0" err="1">
                <a:solidFill>
                  <a:srgbClr val="002060"/>
                </a:solidFill>
              </a:rPr>
              <a:t>aussi</a:t>
            </a:r>
            <a:r>
              <a:rPr lang="en-GB" sz="2000" b="1" dirty="0">
                <a:solidFill>
                  <a:srgbClr val="002060"/>
                </a:solidFill>
              </a:rPr>
              <a:t>/ beaucoup</a:t>
            </a:r>
            <a:r>
              <a:rPr lang="en-GB" sz="2000" dirty="0">
                <a:solidFill>
                  <a:srgbClr val="002060"/>
                </a:solidFill>
              </a:rPr>
              <a:t> !</a:t>
            </a:r>
          </a:p>
        </p:txBody>
      </p:sp>
      <p:sp>
        <p:nvSpPr>
          <p:cNvPr id="4" name="Title 3"/>
          <p:cNvSpPr>
            <a:spLocks noGrp="1"/>
          </p:cNvSpPr>
          <p:nvPr>
            <p:ph type="title"/>
          </p:nvPr>
        </p:nvSpPr>
        <p:spPr>
          <a:xfrm>
            <a:off x="0" y="213557"/>
            <a:ext cx="4709584" cy="647577"/>
          </a:xfrm>
        </p:spPr>
        <p:txBody>
          <a:bodyPr>
            <a:normAutofit/>
          </a:bodyPr>
          <a:lstStyle/>
          <a:p>
            <a:r>
              <a:rPr lang="en-GB" sz="2800" b="1" dirty="0">
                <a:solidFill>
                  <a:schemeClr val="bg1"/>
                </a:solidFill>
              </a:rPr>
              <a:t>Le week-end de </a:t>
            </a:r>
            <a:r>
              <a:rPr lang="en-GB" sz="2800" b="1" dirty="0" err="1">
                <a:solidFill>
                  <a:schemeClr val="bg1"/>
                </a:solidFill>
              </a:rPr>
              <a:t>Noura</a:t>
            </a:r>
            <a:endParaRPr lang="en-GB" sz="2800" b="1" dirty="0">
              <a:solidFill>
                <a:schemeClr val="bg1"/>
              </a:solidFill>
            </a:endParaRPr>
          </a:p>
        </p:txBody>
      </p:sp>
      <p:pic>
        <p:nvPicPr>
          <p:cNvPr id="21" name="Picture 20" descr="A picture containing toy, doll&#10;&#10;Description automatically generated">
            <a:extLst>
              <a:ext uri="{FF2B5EF4-FFF2-40B4-BE49-F238E27FC236}">
                <a16:creationId xmlns:a16="http://schemas.microsoft.com/office/drawing/2014/main" id="{DAD0709E-479B-47A0-8FF9-4D7638287C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7186" y="2013469"/>
            <a:ext cx="1381873" cy="1381873"/>
          </a:xfrm>
          <a:prstGeom prst="rect">
            <a:avLst/>
          </a:prstGeom>
        </p:spPr>
      </p:pic>
      <p:grpSp>
        <p:nvGrpSpPr>
          <p:cNvPr id="24" name="Group 23">
            <a:extLst>
              <a:ext uri="{FF2B5EF4-FFF2-40B4-BE49-F238E27FC236}">
                <a16:creationId xmlns:a16="http://schemas.microsoft.com/office/drawing/2014/main" id="{6A23A935-A868-4624-8A88-2CE2BC9D0814}"/>
              </a:ext>
            </a:extLst>
          </p:cNvPr>
          <p:cNvGrpSpPr/>
          <p:nvPr/>
        </p:nvGrpSpPr>
        <p:grpSpPr>
          <a:xfrm>
            <a:off x="518416" y="1348977"/>
            <a:ext cx="2573399" cy="465384"/>
            <a:chOff x="689045" y="2305630"/>
            <a:chExt cx="2573399" cy="465384"/>
          </a:xfrm>
        </p:grpSpPr>
        <p:sp>
          <p:nvSpPr>
            <p:cNvPr id="23" name="Rectangle 22">
              <a:extLst>
                <a:ext uri="{FF2B5EF4-FFF2-40B4-BE49-F238E27FC236}">
                  <a16:creationId xmlns:a16="http://schemas.microsoft.com/office/drawing/2014/main" id="{D34908CE-E486-4A66-8AA9-06C4512E567E}"/>
                </a:ext>
              </a:extLst>
            </p:cNvPr>
            <p:cNvSpPr/>
            <p:nvPr/>
          </p:nvSpPr>
          <p:spPr>
            <a:xfrm>
              <a:off x="2118359" y="2416580"/>
              <a:ext cx="1144085" cy="281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0C47202-3D03-4EFA-82AF-4BDD94C2ABCF}"/>
                </a:ext>
              </a:extLst>
            </p:cNvPr>
            <p:cNvSpPr/>
            <p:nvPr/>
          </p:nvSpPr>
          <p:spPr>
            <a:xfrm>
              <a:off x="689045" y="2305630"/>
              <a:ext cx="1467556"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4" name="Group 33">
            <a:extLst>
              <a:ext uri="{FF2B5EF4-FFF2-40B4-BE49-F238E27FC236}">
                <a16:creationId xmlns:a16="http://schemas.microsoft.com/office/drawing/2014/main" id="{1AB330EB-BAE4-4F8C-AAB3-1C7003A92212}"/>
              </a:ext>
            </a:extLst>
          </p:cNvPr>
          <p:cNvGrpSpPr/>
          <p:nvPr/>
        </p:nvGrpSpPr>
        <p:grpSpPr>
          <a:xfrm>
            <a:off x="518416" y="2569235"/>
            <a:ext cx="2483133" cy="473947"/>
            <a:chOff x="689044" y="3303597"/>
            <a:chExt cx="2483133" cy="473947"/>
          </a:xfrm>
        </p:grpSpPr>
        <p:sp>
          <p:nvSpPr>
            <p:cNvPr id="29" name="Rectangle 28">
              <a:extLst>
                <a:ext uri="{FF2B5EF4-FFF2-40B4-BE49-F238E27FC236}">
                  <a16:creationId xmlns:a16="http://schemas.microsoft.com/office/drawing/2014/main" id="{6599C2C2-F054-4B52-89DF-4DFDCF5C3DBE}"/>
                </a:ext>
              </a:extLst>
            </p:cNvPr>
            <p:cNvSpPr/>
            <p:nvPr/>
          </p:nvSpPr>
          <p:spPr>
            <a:xfrm>
              <a:off x="689044" y="3303597"/>
              <a:ext cx="1467555" cy="425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a:extLst>
                <a:ext uri="{FF2B5EF4-FFF2-40B4-BE49-F238E27FC236}">
                  <a16:creationId xmlns:a16="http://schemas.microsoft.com/office/drawing/2014/main" id="{6F58623C-5786-48AC-B3BF-EDEA2868D191}"/>
                </a:ext>
              </a:extLst>
            </p:cNvPr>
            <p:cNvSpPr/>
            <p:nvPr/>
          </p:nvSpPr>
          <p:spPr>
            <a:xfrm>
              <a:off x="2118359" y="3312160"/>
              <a:ext cx="1053818"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66" name="Group 65">
            <a:extLst>
              <a:ext uri="{FF2B5EF4-FFF2-40B4-BE49-F238E27FC236}">
                <a16:creationId xmlns:a16="http://schemas.microsoft.com/office/drawing/2014/main" id="{8885BF64-8B7A-4B3A-A72D-71F4098A2F9D}"/>
              </a:ext>
            </a:extLst>
          </p:cNvPr>
          <p:cNvGrpSpPr/>
          <p:nvPr/>
        </p:nvGrpSpPr>
        <p:grpSpPr>
          <a:xfrm>
            <a:off x="3551461" y="3159778"/>
            <a:ext cx="1620354" cy="519075"/>
            <a:chOff x="3747270" y="4689618"/>
            <a:chExt cx="1620354" cy="519075"/>
          </a:xfrm>
        </p:grpSpPr>
        <p:sp>
          <p:nvSpPr>
            <p:cNvPr id="65" name="Rectangle 64">
              <a:extLst>
                <a:ext uri="{FF2B5EF4-FFF2-40B4-BE49-F238E27FC236}">
                  <a16:creationId xmlns:a16="http://schemas.microsoft.com/office/drawing/2014/main" id="{9B495E97-CA37-4BF8-B843-476E966DCAC3}"/>
                </a:ext>
              </a:extLst>
            </p:cNvPr>
            <p:cNvSpPr/>
            <p:nvPr/>
          </p:nvSpPr>
          <p:spPr>
            <a:xfrm>
              <a:off x="3747270" y="4689618"/>
              <a:ext cx="841663" cy="425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62">
              <a:extLst>
                <a:ext uri="{FF2B5EF4-FFF2-40B4-BE49-F238E27FC236}">
                  <a16:creationId xmlns:a16="http://schemas.microsoft.com/office/drawing/2014/main" id="{486089CA-58CE-4957-A259-071F2ECB0DDE}"/>
                </a:ext>
              </a:extLst>
            </p:cNvPr>
            <p:cNvSpPr/>
            <p:nvPr/>
          </p:nvSpPr>
          <p:spPr>
            <a:xfrm>
              <a:off x="4525961" y="4743309"/>
              <a:ext cx="841663"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6" name="Oval 75">
            <a:extLst>
              <a:ext uri="{FF2B5EF4-FFF2-40B4-BE49-F238E27FC236}">
                <a16:creationId xmlns:a16="http://schemas.microsoft.com/office/drawing/2014/main" id="{AEFA3246-3679-4259-9A81-086AC4AFFE5E}"/>
              </a:ext>
            </a:extLst>
          </p:cNvPr>
          <p:cNvSpPr/>
          <p:nvPr/>
        </p:nvSpPr>
        <p:spPr>
          <a:xfrm>
            <a:off x="1985971" y="3784891"/>
            <a:ext cx="650748"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Oval 81">
            <a:extLst>
              <a:ext uri="{FF2B5EF4-FFF2-40B4-BE49-F238E27FC236}">
                <a16:creationId xmlns:a16="http://schemas.microsoft.com/office/drawing/2014/main" id="{A266E556-EA85-438A-9E3E-F045800885D8}"/>
              </a:ext>
            </a:extLst>
          </p:cNvPr>
          <p:cNvSpPr/>
          <p:nvPr/>
        </p:nvSpPr>
        <p:spPr>
          <a:xfrm>
            <a:off x="2771683" y="3782543"/>
            <a:ext cx="1253451"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extBox 41">
            <a:extLst>
              <a:ext uri="{FF2B5EF4-FFF2-40B4-BE49-F238E27FC236}">
                <a16:creationId xmlns:a16="http://schemas.microsoft.com/office/drawing/2014/main" id="{CC94E058-552B-4F65-91EE-21BFFEA19982}"/>
              </a:ext>
            </a:extLst>
          </p:cNvPr>
          <p:cNvSpPr txBox="1"/>
          <p:nvPr/>
        </p:nvSpPr>
        <p:spPr>
          <a:xfrm>
            <a:off x="7609518" y="1256225"/>
            <a:ext cx="4355950" cy="769441"/>
          </a:xfrm>
          <a:prstGeom prst="rect">
            <a:avLst/>
          </a:prstGeom>
          <a:noFill/>
        </p:spPr>
        <p:txBody>
          <a:bodyPr wrap="square" rtlCol="0">
            <a:spAutoFit/>
          </a:bodyPr>
          <a:lstStyle/>
          <a:p>
            <a:pPr lvl="0">
              <a:defRPr/>
            </a:pPr>
            <a:r>
              <a:rPr lang="en-US" sz="2200" dirty="0" err="1">
                <a:solidFill>
                  <a:srgbClr val="4472C4">
                    <a:lumMod val="50000"/>
                  </a:srgbClr>
                </a:solidFill>
                <a:latin typeface="Century Gothic" panose="020F0302020204030204"/>
              </a:rPr>
              <a:t>Noura</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parle</a:t>
            </a:r>
            <a:r>
              <a:rPr lang="en-US" sz="2200" dirty="0">
                <a:solidFill>
                  <a:srgbClr val="4472C4">
                    <a:lumMod val="50000"/>
                  </a:srgbClr>
                </a:solidFill>
                <a:latin typeface="Century Gothic" panose="020F0302020204030204"/>
              </a:rPr>
              <a:t> de son week-end. </a:t>
            </a:r>
          </a:p>
          <a:p>
            <a:pPr lvl="0">
              <a:defRPr/>
            </a:pPr>
            <a:r>
              <a:rPr lang="en-US" sz="2200" dirty="0">
                <a:solidFill>
                  <a:srgbClr val="4472C4">
                    <a:lumMod val="50000"/>
                  </a:srgbClr>
                </a:solidFill>
                <a:latin typeface="Century Gothic" panose="020F0302020204030204"/>
              </a:rPr>
              <a:t>Que </a:t>
            </a:r>
            <a:r>
              <a:rPr lang="en-US" sz="2200" dirty="0" err="1">
                <a:solidFill>
                  <a:srgbClr val="4472C4">
                    <a:lumMod val="50000"/>
                  </a:srgbClr>
                </a:solidFill>
                <a:latin typeface="Century Gothic" panose="020F0302020204030204"/>
              </a:rPr>
              <a:t>dit-elle</a:t>
            </a:r>
            <a:r>
              <a:rPr lang="en-US" sz="2200" dirty="0">
                <a:solidFill>
                  <a:srgbClr val="4472C4">
                    <a:lumMod val="50000"/>
                  </a:srgbClr>
                </a:solidFill>
                <a:latin typeface="Century Gothic" panose="020F0302020204030204"/>
              </a:rPr>
              <a:t> ? </a:t>
            </a:r>
          </a:p>
        </p:txBody>
      </p:sp>
      <p:pic>
        <p:nvPicPr>
          <p:cNvPr id="1028" name="Picture 4" descr="Park, Play, Slide, Children, Playground, People, Fun">
            <a:extLst>
              <a:ext uri="{FF2B5EF4-FFF2-40B4-BE49-F238E27FC236}">
                <a16:creationId xmlns:a16="http://schemas.microsoft.com/office/drawing/2014/main" id="{D70B1F3E-ED6E-49FD-A6CC-75B583434C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1608" y="3721300"/>
            <a:ext cx="3651811" cy="225575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EB4AF49F-2961-46A5-B12B-903583CB5EFA}"/>
              </a:ext>
            </a:extLst>
          </p:cNvPr>
          <p:cNvGrpSpPr/>
          <p:nvPr/>
        </p:nvGrpSpPr>
        <p:grpSpPr>
          <a:xfrm>
            <a:off x="2144438" y="1943961"/>
            <a:ext cx="2911644" cy="465384"/>
            <a:chOff x="689045" y="2305630"/>
            <a:chExt cx="2535839" cy="465384"/>
          </a:xfrm>
        </p:grpSpPr>
        <p:sp>
          <p:nvSpPr>
            <p:cNvPr id="49" name="Rectangle 48">
              <a:extLst>
                <a:ext uri="{FF2B5EF4-FFF2-40B4-BE49-F238E27FC236}">
                  <a16:creationId xmlns:a16="http://schemas.microsoft.com/office/drawing/2014/main" id="{0AFE5D63-19AD-46AA-954A-E460AEB4C1A0}"/>
                </a:ext>
              </a:extLst>
            </p:cNvPr>
            <p:cNvSpPr/>
            <p:nvPr/>
          </p:nvSpPr>
          <p:spPr>
            <a:xfrm>
              <a:off x="1781166" y="2427247"/>
              <a:ext cx="1443718" cy="324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Oval 50">
              <a:extLst>
                <a:ext uri="{FF2B5EF4-FFF2-40B4-BE49-F238E27FC236}">
                  <a16:creationId xmlns:a16="http://schemas.microsoft.com/office/drawing/2014/main" id="{5EC2FC9D-397C-4AAD-A1FF-A4AEB29989A2}"/>
                </a:ext>
              </a:extLst>
            </p:cNvPr>
            <p:cNvSpPr/>
            <p:nvPr/>
          </p:nvSpPr>
          <p:spPr>
            <a:xfrm>
              <a:off x="689045" y="2305630"/>
              <a:ext cx="1225419"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Rounded Rectangle 46">
            <a:extLst>
              <a:ext uri="{FF2B5EF4-FFF2-40B4-BE49-F238E27FC236}">
                <a16:creationId xmlns:a16="http://schemas.microsoft.com/office/drawing/2014/main" id="{EB929FDD-9F14-47BE-8A76-845C5D9E1891}"/>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pSp>
        <p:nvGrpSpPr>
          <p:cNvPr id="9" name="Group 8">
            <a:extLst>
              <a:ext uri="{FF2B5EF4-FFF2-40B4-BE49-F238E27FC236}">
                <a16:creationId xmlns:a16="http://schemas.microsoft.com/office/drawing/2014/main" id="{F4369606-AC1B-4A27-833F-00DC65EA92CB}"/>
              </a:ext>
            </a:extLst>
          </p:cNvPr>
          <p:cNvGrpSpPr/>
          <p:nvPr/>
        </p:nvGrpSpPr>
        <p:grpSpPr>
          <a:xfrm>
            <a:off x="525102" y="4273998"/>
            <a:ext cx="2737890" cy="624842"/>
            <a:chOff x="536805" y="4955388"/>
            <a:chExt cx="3093298" cy="529367"/>
          </a:xfrm>
        </p:grpSpPr>
        <p:sp>
          <p:nvSpPr>
            <p:cNvPr id="6" name="Rectangle 5">
              <a:extLst>
                <a:ext uri="{FF2B5EF4-FFF2-40B4-BE49-F238E27FC236}">
                  <a16:creationId xmlns:a16="http://schemas.microsoft.com/office/drawing/2014/main" id="{0E4A4F4F-32C6-4818-8ADD-D89BBD18021A}"/>
                </a:ext>
              </a:extLst>
            </p:cNvPr>
            <p:cNvSpPr/>
            <p:nvPr/>
          </p:nvSpPr>
          <p:spPr>
            <a:xfrm>
              <a:off x="2221562" y="4955388"/>
              <a:ext cx="1408541" cy="529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Oval 52">
              <a:extLst>
                <a:ext uri="{FF2B5EF4-FFF2-40B4-BE49-F238E27FC236}">
                  <a16:creationId xmlns:a16="http://schemas.microsoft.com/office/drawing/2014/main" id="{A3D5FB6F-6B81-4575-B50C-3358987D4E1F}"/>
                </a:ext>
              </a:extLst>
            </p:cNvPr>
            <p:cNvSpPr/>
            <p:nvPr/>
          </p:nvSpPr>
          <p:spPr>
            <a:xfrm>
              <a:off x="536805" y="4982139"/>
              <a:ext cx="1849556"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3" name="Group 12">
            <a:extLst>
              <a:ext uri="{FF2B5EF4-FFF2-40B4-BE49-F238E27FC236}">
                <a16:creationId xmlns:a16="http://schemas.microsoft.com/office/drawing/2014/main" id="{78C9E137-F06F-4BB8-9BE1-AC740EBBF05A}"/>
              </a:ext>
            </a:extLst>
          </p:cNvPr>
          <p:cNvGrpSpPr/>
          <p:nvPr/>
        </p:nvGrpSpPr>
        <p:grpSpPr>
          <a:xfrm>
            <a:off x="4285747" y="4950500"/>
            <a:ext cx="2200665" cy="554052"/>
            <a:chOff x="4256580" y="5588401"/>
            <a:chExt cx="2200665" cy="554052"/>
          </a:xfrm>
        </p:grpSpPr>
        <p:sp>
          <p:nvSpPr>
            <p:cNvPr id="11" name="Oval 10">
              <a:extLst>
                <a:ext uri="{FF2B5EF4-FFF2-40B4-BE49-F238E27FC236}">
                  <a16:creationId xmlns:a16="http://schemas.microsoft.com/office/drawing/2014/main" id="{27FE8C00-48F8-4ED8-B948-E9D3803BE6FC}"/>
                </a:ext>
              </a:extLst>
            </p:cNvPr>
            <p:cNvSpPr/>
            <p:nvPr/>
          </p:nvSpPr>
          <p:spPr>
            <a:xfrm>
              <a:off x="4256580" y="5593134"/>
              <a:ext cx="782996" cy="549319"/>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8A665CF0-5539-4358-ADF8-D1488079C62C}"/>
                </a:ext>
              </a:extLst>
            </p:cNvPr>
            <p:cNvSpPr/>
            <p:nvPr/>
          </p:nvSpPr>
          <p:spPr>
            <a:xfrm>
              <a:off x="5056083" y="5588401"/>
              <a:ext cx="1401162" cy="549319"/>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88021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84480197-5C06-4C19-B4DF-D5CC9920B84F}"/>
              </a:ext>
            </a:extLst>
          </p:cNvPr>
          <p:cNvSpPr txBox="1"/>
          <p:nvPr/>
        </p:nvSpPr>
        <p:spPr>
          <a:xfrm>
            <a:off x="753995" y="5874374"/>
            <a:ext cx="4219425" cy="400110"/>
          </a:xfrm>
          <a:prstGeom prst="rect">
            <a:avLst/>
          </a:prstGeom>
          <a:noFill/>
        </p:spPr>
        <p:txBody>
          <a:bodyPr wrap="none" rtlCol="0">
            <a:spAutoFit/>
          </a:bodyPr>
          <a:lstStyle/>
          <a:p>
            <a:pPr algn="l"/>
            <a:r>
              <a:rPr lang="en-GB" sz="2000" dirty="0">
                <a:solidFill>
                  <a:schemeClr val="accent5">
                    <a:lumMod val="50000"/>
                  </a:schemeClr>
                </a:solidFill>
              </a:rPr>
              <a:t>I </a:t>
            </a:r>
            <a:r>
              <a:rPr lang="en-GB" sz="2000" b="1" dirty="0">
                <a:solidFill>
                  <a:schemeClr val="accent5">
                    <a:lumMod val="50000"/>
                  </a:schemeClr>
                </a:solidFill>
              </a:rPr>
              <a:t>absolutely</a:t>
            </a:r>
            <a:r>
              <a:rPr lang="en-GB" sz="2000" dirty="0">
                <a:solidFill>
                  <a:schemeClr val="accent5">
                    <a:lumMod val="50000"/>
                  </a:schemeClr>
                </a:solidFill>
              </a:rPr>
              <a:t> have to come back!</a:t>
            </a:r>
          </a:p>
        </p:txBody>
      </p:sp>
      <p:sp>
        <p:nvSpPr>
          <p:cNvPr id="39" name="Rectangle 38">
            <a:extLst>
              <a:ext uri="{FF2B5EF4-FFF2-40B4-BE49-F238E27FC236}">
                <a16:creationId xmlns:a16="http://schemas.microsoft.com/office/drawing/2014/main" id="{BAAEBBB4-7B4D-4318-A2AA-16E26F59A2A9}"/>
              </a:ext>
            </a:extLst>
          </p:cNvPr>
          <p:cNvSpPr/>
          <p:nvPr/>
        </p:nvSpPr>
        <p:spPr>
          <a:xfrm>
            <a:off x="753992" y="5889553"/>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23" name="TextBox 22">
            <a:extLst>
              <a:ext uri="{FF2B5EF4-FFF2-40B4-BE49-F238E27FC236}">
                <a16:creationId xmlns:a16="http://schemas.microsoft.com/office/drawing/2014/main" id="{CBB4354F-892A-445D-BE37-7137ADA4703A}"/>
              </a:ext>
            </a:extLst>
          </p:cNvPr>
          <p:cNvSpPr txBox="1"/>
          <p:nvPr/>
        </p:nvSpPr>
        <p:spPr>
          <a:xfrm>
            <a:off x="753034" y="5349577"/>
            <a:ext cx="3233578" cy="400110"/>
          </a:xfrm>
          <a:prstGeom prst="rect">
            <a:avLst/>
          </a:prstGeom>
          <a:noFill/>
        </p:spPr>
        <p:txBody>
          <a:bodyPr wrap="none" rtlCol="0">
            <a:spAutoFit/>
          </a:bodyPr>
          <a:lstStyle/>
          <a:p>
            <a:pPr algn="l"/>
            <a:r>
              <a:rPr lang="en-GB" sz="2000" b="1" dirty="0">
                <a:solidFill>
                  <a:schemeClr val="accent5">
                    <a:lumMod val="50000"/>
                  </a:schemeClr>
                </a:solidFill>
              </a:rPr>
              <a:t>Maybe </a:t>
            </a:r>
            <a:r>
              <a:rPr lang="en-GB" sz="2000" dirty="0">
                <a:solidFill>
                  <a:schemeClr val="accent5">
                    <a:lumMod val="50000"/>
                  </a:schemeClr>
                </a:solidFill>
              </a:rPr>
              <a:t>this is a dream …</a:t>
            </a:r>
            <a:endParaRPr lang="en-GB" sz="2000" b="1" dirty="0">
              <a:solidFill>
                <a:schemeClr val="accent5">
                  <a:lumMod val="50000"/>
                </a:schemeClr>
              </a:solidFill>
            </a:endParaRPr>
          </a:p>
        </p:txBody>
      </p:sp>
      <p:sp>
        <p:nvSpPr>
          <p:cNvPr id="36" name="Rectangle 35">
            <a:extLst>
              <a:ext uri="{FF2B5EF4-FFF2-40B4-BE49-F238E27FC236}">
                <a16:creationId xmlns:a16="http://schemas.microsoft.com/office/drawing/2014/main" id="{B222BEBA-3F69-437C-B9D2-BB3F35E05D9F}"/>
              </a:ext>
            </a:extLst>
          </p:cNvPr>
          <p:cNvSpPr/>
          <p:nvPr/>
        </p:nvSpPr>
        <p:spPr>
          <a:xfrm>
            <a:off x="753031" y="5399934"/>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22" name="TextBox 21">
            <a:extLst>
              <a:ext uri="{FF2B5EF4-FFF2-40B4-BE49-F238E27FC236}">
                <a16:creationId xmlns:a16="http://schemas.microsoft.com/office/drawing/2014/main" id="{1A09498C-66CC-48E5-81E9-157F71DABC74}"/>
              </a:ext>
            </a:extLst>
          </p:cNvPr>
          <p:cNvSpPr txBox="1"/>
          <p:nvPr/>
        </p:nvSpPr>
        <p:spPr>
          <a:xfrm>
            <a:off x="753034" y="4832952"/>
            <a:ext cx="3195105" cy="400110"/>
          </a:xfrm>
          <a:prstGeom prst="rect">
            <a:avLst/>
          </a:prstGeom>
          <a:noFill/>
        </p:spPr>
        <p:txBody>
          <a:bodyPr wrap="none" rtlCol="0">
            <a:spAutoFit/>
          </a:bodyPr>
          <a:lstStyle/>
          <a:p>
            <a:pPr algn="l"/>
            <a:r>
              <a:rPr lang="en-GB" sz="2000" dirty="0">
                <a:solidFill>
                  <a:schemeClr val="accent5">
                    <a:lumMod val="50000"/>
                  </a:schemeClr>
                </a:solidFill>
              </a:rPr>
              <a:t>My boat is arriving </a:t>
            </a:r>
            <a:r>
              <a:rPr lang="en-GB" sz="2000" b="1" dirty="0">
                <a:solidFill>
                  <a:schemeClr val="accent5">
                    <a:lumMod val="50000"/>
                  </a:schemeClr>
                </a:solidFill>
              </a:rPr>
              <a:t>early</a:t>
            </a:r>
            <a:r>
              <a:rPr lang="en-GB" sz="2000" dirty="0">
                <a:solidFill>
                  <a:schemeClr val="accent5">
                    <a:lumMod val="50000"/>
                  </a:schemeClr>
                </a:solidFill>
              </a:rPr>
              <a:t>.</a:t>
            </a:r>
          </a:p>
        </p:txBody>
      </p:sp>
      <p:sp>
        <p:nvSpPr>
          <p:cNvPr id="35" name="Rectangle 34">
            <a:extLst>
              <a:ext uri="{FF2B5EF4-FFF2-40B4-BE49-F238E27FC236}">
                <a16:creationId xmlns:a16="http://schemas.microsoft.com/office/drawing/2014/main" id="{7F62C264-2E05-4725-BE47-B948768281BC}"/>
              </a:ext>
            </a:extLst>
          </p:cNvPr>
          <p:cNvSpPr/>
          <p:nvPr/>
        </p:nvSpPr>
        <p:spPr>
          <a:xfrm>
            <a:off x="753031" y="4888159"/>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21" name="TextBox 20">
            <a:extLst>
              <a:ext uri="{FF2B5EF4-FFF2-40B4-BE49-F238E27FC236}">
                <a16:creationId xmlns:a16="http://schemas.microsoft.com/office/drawing/2014/main" id="{353B59FA-A16C-49C3-9488-A85615300E3C}"/>
              </a:ext>
            </a:extLst>
          </p:cNvPr>
          <p:cNvSpPr txBox="1"/>
          <p:nvPr/>
        </p:nvSpPr>
        <p:spPr>
          <a:xfrm>
            <a:off x="753035" y="4321962"/>
            <a:ext cx="4251485" cy="400110"/>
          </a:xfrm>
          <a:prstGeom prst="rect">
            <a:avLst/>
          </a:prstGeom>
          <a:noFill/>
        </p:spPr>
        <p:txBody>
          <a:bodyPr wrap="none" rtlCol="0">
            <a:spAutoFit/>
          </a:bodyPr>
          <a:lstStyle/>
          <a:p>
            <a:pPr algn="l"/>
            <a:r>
              <a:rPr lang="en-GB" sz="2000" dirty="0">
                <a:solidFill>
                  <a:schemeClr val="accent5">
                    <a:lumMod val="50000"/>
                  </a:schemeClr>
                </a:solidFill>
              </a:rPr>
              <a:t>I </a:t>
            </a:r>
            <a:r>
              <a:rPr lang="en-GB" sz="2000" b="1" dirty="0">
                <a:solidFill>
                  <a:schemeClr val="accent5">
                    <a:lumMod val="50000"/>
                  </a:schemeClr>
                </a:solidFill>
              </a:rPr>
              <a:t>normally</a:t>
            </a:r>
            <a:r>
              <a:rPr lang="en-GB" sz="2000" dirty="0">
                <a:solidFill>
                  <a:schemeClr val="accent5">
                    <a:lumMod val="50000"/>
                  </a:schemeClr>
                </a:solidFill>
              </a:rPr>
              <a:t> go into the mountains.</a:t>
            </a:r>
          </a:p>
        </p:txBody>
      </p:sp>
      <p:sp>
        <p:nvSpPr>
          <p:cNvPr id="34" name="Rectangle 33">
            <a:extLst>
              <a:ext uri="{FF2B5EF4-FFF2-40B4-BE49-F238E27FC236}">
                <a16:creationId xmlns:a16="http://schemas.microsoft.com/office/drawing/2014/main" id="{D44D7ECC-A40D-442F-A093-9645AE81089C}"/>
              </a:ext>
            </a:extLst>
          </p:cNvPr>
          <p:cNvSpPr/>
          <p:nvPr/>
        </p:nvSpPr>
        <p:spPr>
          <a:xfrm>
            <a:off x="753032" y="4378862"/>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20" name="TextBox 19">
            <a:extLst>
              <a:ext uri="{FF2B5EF4-FFF2-40B4-BE49-F238E27FC236}">
                <a16:creationId xmlns:a16="http://schemas.microsoft.com/office/drawing/2014/main" id="{247E2713-00E7-4EFA-9AAA-56AA8E87682B}"/>
              </a:ext>
            </a:extLst>
          </p:cNvPr>
          <p:cNvSpPr txBox="1"/>
          <p:nvPr/>
        </p:nvSpPr>
        <p:spPr>
          <a:xfrm>
            <a:off x="753035" y="3843664"/>
            <a:ext cx="3650358" cy="400110"/>
          </a:xfrm>
          <a:prstGeom prst="rect">
            <a:avLst/>
          </a:prstGeom>
          <a:noFill/>
        </p:spPr>
        <p:txBody>
          <a:bodyPr wrap="none" rtlCol="0">
            <a:spAutoFit/>
          </a:bodyPr>
          <a:lstStyle/>
          <a:p>
            <a:pPr algn="l"/>
            <a:r>
              <a:rPr lang="en-GB" sz="2000" dirty="0">
                <a:solidFill>
                  <a:schemeClr val="accent5">
                    <a:lumMod val="50000"/>
                  </a:schemeClr>
                </a:solidFill>
              </a:rPr>
              <a:t>We </a:t>
            </a:r>
            <a:r>
              <a:rPr lang="en-GB" sz="2000" b="1" dirty="0">
                <a:solidFill>
                  <a:schemeClr val="accent5">
                    <a:lumMod val="50000"/>
                  </a:schemeClr>
                </a:solidFill>
              </a:rPr>
              <a:t>often </a:t>
            </a:r>
            <a:r>
              <a:rPr lang="en-GB" sz="2000" dirty="0">
                <a:solidFill>
                  <a:schemeClr val="accent5">
                    <a:lumMod val="50000"/>
                  </a:schemeClr>
                </a:solidFill>
              </a:rPr>
              <a:t>talk about France.</a:t>
            </a:r>
          </a:p>
        </p:txBody>
      </p:sp>
      <p:sp>
        <p:nvSpPr>
          <p:cNvPr id="33" name="Rectangle 32">
            <a:extLst>
              <a:ext uri="{FF2B5EF4-FFF2-40B4-BE49-F238E27FC236}">
                <a16:creationId xmlns:a16="http://schemas.microsoft.com/office/drawing/2014/main" id="{8D3BFF6B-26DE-4C83-8CF3-FB175E164F63}"/>
              </a:ext>
            </a:extLst>
          </p:cNvPr>
          <p:cNvSpPr/>
          <p:nvPr/>
        </p:nvSpPr>
        <p:spPr>
          <a:xfrm>
            <a:off x="753032" y="3888567"/>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19" name="TextBox 18">
            <a:extLst>
              <a:ext uri="{FF2B5EF4-FFF2-40B4-BE49-F238E27FC236}">
                <a16:creationId xmlns:a16="http://schemas.microsoft.com/office/drawing/2014/main" id="{FFCC8E83-AED3-47C3-87EA-796559B99D21}"/>
              </a:ext>
            </a:extLst>
          </p:cNvPr>
          <p:cNvSpPr txBox="1"/>
          <p:nvPr/>
        </p:nvSpPr>
        <p:spPr>
          <a:xfrm>
            <a:off x="753035" y="3323121"/>
            <a:ext cx="3212739" cy="400110"/>
          </a:xfrm>
          <a:prstGeom prst="rect">
            <a:avLst/>
          </a:prstGeom>
          <a:noFill/>
        </p:spPr>
        <p:txBody>
          <a:bodyPr wrap="none" rtlCol="0">
            <a:spAutoFit/>
          </a:bodyPr>
          <a:lstStyle/>
          <a:p>
            <a:pPr algn="l"/>
            <a:r>
              <a:rPr lang="en-GB" sz="2000" dirty="0">
                <a:solidFill>
                  <a:schemeClr val="accent5">
                    <a:lumMod val="50000"/>
                  </a:schemeClr>
                </a:solidFill>
              </a:rPr>
              <a:t>A man is singing </a:t>
            </a:r>
            <a:r>
              <a:rPr lang="en-GB" sz="2000" b="1" dirty="0">
                <a:solidFill>
                  <a:schemeClr val="accent5">
                    <a:lumMod val="50000"/>
                  </a:schemeClr>
                </a:solidFill>
              </a:rPr>
              <a:t>outside</a:t>
            </a:r>
            <a:r>
              <a:rPr lang="en-GB" sz="2000" dirty="0">
                <a:solidFill>
                  <a:schemeClr val="accent5">
                    <a:lumMod val="50000"/>
                  </a:schemeClr>
                </a:solidFill>
              </a:rPr>
              <a:t>.</a:t>
            </a:r>
          </a:p>
        </p:txBody>
      </p:sp>
      <p:sp>
        <p:nvSpPr>
          <p:cNvPr id="32" name="Rectangle 31">
            <a:extLst>
              <a:ext uri="{FF2B5EF4-FFF2-40B4-BE49-F238E27FC236}">
                <a16:creationId xmlns:a16="http://schemas.microsoft.com/office/drawing/2014/main" id="{BE543DFB-5EB3-480E-AB55-59A680ED342C}"/>
              </a:ext>
            </a:extLst>
          </p:cNvPr>
          <p:cNvSpPr/>
          <p:nvPr/>
        </p:nvSpPr>
        <p:spPr>
          <a:xfrm>
            <a:off x="753032" y="3370145"/>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pic>
        <p:nvPicPr>
          <p:cNvPr id="1028" name="Picture 4" descr="pillow clipart png - Clip Art Library">
            <a:extLst>
              <a:ext uri="{FF2B5EF4-FFF2-40B4-BE49-F238E27FC236}">
                <a16:creationId xmlns:a16="http://schemas.microsoft.com/office/drawing/2014/main" id="{6E09F4A6-18E1-4982-817C-81921C3646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1728" y="383712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GB" sz="2800" b="1" dirty="0">
                <a:solidFill>
                  <a:schemeClr val="bg1"/>
                </a:solidFill>
              </a:rPr>
              <a:t>Le </a:t>
            </a:r>
            <a:r>
              <a:rPr lang="en-GB" sz="2800" b="1" dirty="0" err="1">
                <a:solidFill>
                  <a:schemeClr val="bg1"/>
                </a:solidFill>
              </a:rPr>
              <a:t>rêve</a:t>
            </a:r>
            <a:r>
              <a:rPr lang="en-GB" sz="2800" b="1" dirty="0">
                <a:solidFill>
                  <a:schemeClr val="bg1"/>
                </a:solidFill>
              </a:rPr>
              <a:t> </a:t>
            </a:r>
            <a:r>
              <a:rPr lang="en-GB" sz="2800" b="1" dirty="0" err="1">
                <a:solidFill>
                  <a:schemeClr val="bg1"/>
                </a:solidFill>
              </a:rPr>
              <a:t>d’Antoine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Antoine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parle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souvent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quand</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il</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dort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GB" sz="2400" dirty="0">
                <a:solidFill>
                  <a:srgbClr val="002060"/>
                </a:solidFill>
                <a:latin typeface="Century Gothic" panose="020F0302020204030204"/>
              </a:rPr>
              <a:t>Que </a:t>
            </a:r>
            <a:r>
              <a:rPr lang="en-GB" sz="2400" dirty="0" err="1">
                <a:solidFill>
                  <a:srgbClr val="002060"/>
                </a:solidFill>
                <a:latin typeface="Century Gothic" panose="020F0302020204030204"/>
              </a:rPr>
              <a:t>dit-il</a:t>
            </a:r>
            <a:r>
              <a:rPr lang="en-GB" sz="2400" dirty="0">
                <a:solidFill>
                  <a:srgbClr val="002060"/>
                </a:solidFill>
                <a:latin typeface="Century Gothic" panose="020F0302020204030204"/>
              </a:rPr>
              <a:t> ? </a:t>
            </a:r>
            <a:r>
              <a:rPr lang="en-GB" sz="2400" dirty="0" err="1">
                <a:solidFill>
                  <a:srgbClr val="002060"/>
                </a:solidFill>
                <a:latin typeface="Century Gothic" panose="020F0302020204030204"/>
              </a:rPr>
              <a:t>Écris</a:t>
            </a:r>
            <a:r>
              <a:rPr lang="en-GB" sz="2400" dirty="0">
                <a:solidFill>
                  <a:srgbClr val="002060"/>
                </a:solidFill>
                <a:latin typeface="Century Gothic" panose="020F0302020204030204"/>
              </a:rPr>
              <a:t> les phrases </a:t>
            </a:r>
            <a:r>
              <a:rPr lang="en-GB" sz="2400" dirty="0" err="1">
                <a:solidFill>
                  <a:srgbClr val="002060"/>
                </a:solidFill>
                <a:latin typeface="Century Gothic" panose="020F0302020204030204"/>
              </a:rPr>
              <a:t>en</a:t>
            </a:r>
            <a:r>
              <a:rPr lang="en-GB" sz="2400" dirty="0">
                <a:solidFill>
                  <a:srgbClr val="002060"/>
                </a:solidFill>
                <a:latin typeface="Century Gothic" panose="020F0302020204030204"/>
              </a:rPr>
              <a:t> </a:t>
            </a:r>
            <a:r>
              <a:rPr lang="en-GB" sz="2400" dirty="0" err="1">
                <a:solidFill>
                  <a:srgbClr val="002060"/>
                </a:solidFill>
                <a:latin typeface="Century Gothic" panose="020F0302020204030204"/>
              </a:rPr>
              <a:t>anglais</a:t>
            </a:r>
            <a:r>
              <a:rPr lang="en-GB" sz="2400" dirty="0">
                <a:solidFill>
                  <a:srgbClr val="002060"/>
                </a:solidFill>
                <a:latin typeface="Century Gothic" panose="020F0302020204030204"/>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Action Button: Custom 16">
            <a:hlinkClick r:id="" action="ppaction://noaction" highlightClick="1">
              <a:snd r:embed="rId4" name="1.wav"/>
            </a:hlinkClick>
            <a:extLst>
              <a:ext uri="{FF2B5EF4-FFF2-40B4-BE49-F238E27FC236}">
                <a16:creationId xmlns:a16="http://schemas.microsoft.com/office/drawing/2014/main" id="{DE12681E-5BA7-4FF5-8A1D-CD8C1EBC9F71}"/>
              </a:ext>
            </a:extLst>
          </p:cNvPr>
          <p:cNvSpPr/>
          <p:nvPr/>
        </p:nvSpPr>
        <p:spPr>
          <a:xfrm>
            <a:off x="182078" y="186173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2.wav"/>
            </a:hlinkClick>
            <a:extLst>
              <a:ext uri="{FF2B5EF4-FFF2-40B4-BE49-F238E27FC236}">
                <a16:creationId xmlns:a16="http://schemas.microsoft.com/office/drawing/2014/main" id="{FCDA1380-1504-487D-A287-7D18ADF6DD38}"/>
              </a:ext>
            </a:extLst>
          </p:cNvPr>
          <p:cNvSpPr/>
          <p:nvPr/>
        </p:nvSpPr>
        <p:spPr>
          <a:xfrm>
            <a:off x="180000" y="236810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3.wav"/>
            </a:hlinkClick>
            <a:extLst>
              <a:ext uri="{FF2B5EF4-FFF2-40B4-BE49-F238E27FC236}">
                <a16:creationId xmlns:a16="http://schemas.microsoft.com/office/drawing/2014/main" id="{C700E380-CF9D-4F01-A708-33415E792ED5}"/>
              </a:ext>
            </a:extLst>
          </p:cNvPr>
          <p:cNvSpPr/>
          <p:nvPr/>
        </p:nvSpPr>
        <p:spPr>
          <a:xfrm>
            <a:off x="180000" y="284698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4.wav"/>
            </a:hlinkClick>
            <a:extLst>
              <a:ext uri="{FF2B5EF4-FFF2-40B4-BE49-F238E27FC236}">
                <a16:creationId xmlns:a16="http://schemas.microsoft.com/office/drawing/2014/main" id="{773ED3E0-CA4D-4B1A-919B-455FB2D8AB0C}"/>
              </a:ext>
            </a:extLst>
          </p:cNvPr>
          <p:cNvSpPr/>
          <p:nvPr/>
        </p:nvSpPr>
        <p:spPr>
          <a:xfrm>
            <a:off x="180000" y="334313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5.wav"/>
            </a:hlinkClick>
            <a:extLst>
              <a:ext uri="{FF2B5EF4-FFF2-40B4-BE49-F238E27FC236}">
                <a16:creationId xmlns:a16="http://schemas.microsoft.com/office/drawing/2014/main" id="{8482BF0A-5213-42C4-9413-4F3C55B89B75}"/>
              </a:ext>
            </a:extLst>
          </p:cNvPr>
          <p:cNvSpPr/>
          <p:nvPr/>
        </p:nvSpPr>
        <p:spPr>
          <a:xfrm>
            <a:off x="180000" y="384476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6.wav"/>
            </a:hlinkClick>
            <a:extLst>
              <a:ext uri="{FF2B5EF4-FFF2-40B4-BE49-F238E27FC236}">
                <a16:creationId xmlns:a16="http://schemas.microsoft.com/office/drawing/2014/main" id="{58E9023C-973A-4813-B1B1-74244F8CC72B}"/>
              </a:ext>
            </a:extLst>
          </p:cNvPr>
          <p:cNvSpPr/>
          <p:nvPr/>
        </p:nvSpPr>
        <p:spPr>
          <a:xfrm>
            <a:off x="184794" y="433069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7.wav"/>
            </a:hlinkClick>
            <a:extLst>
              <a:ext uri="{FF2B5EF4-FFF2-40B4-BE49-F238E27FC236}">
                <a16:creationId xmlns:a16="http://schemas.microsoft.com/office/drawing/2014/main" id="{83918017-39DA-4D7A-B06D-D6B426148863}"/>
              </a:ext>
            </a:extLst>
          </p:cNvPr>
          <p:cNvSpPr/>
          <p:nvPr/>
        </p:nvSpPr>
        <p:spPr>
          <a:xfrm>
            <a:off x="180000" y="483706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8.wav"/>
            </a:hlinkClick>
            <a:extLst>
              <a:ext uri="{FF2B5EF4-FFF2-40B4-BE49-F238E27FC236}">
                <a16:creationId xmlns:a16="http://schemas.microsoft.com/office/drawing/2014/main" id="{9764DC4E-3F68-40D0-ABF8-79F0A2DB3ECD}"/>
              </a:ext>
            </a:extLst>
          </p:cNvPr>
          <p:cNvSpPr/>
          <p:nvPr/>
        </p:nvSpPr>
        <p:spPr>
          <a:xfrm>
            <a:off x="180000" y="532420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 name="TextBox 1">
            <a:extLst>
              <a:ext uri="{FF2B5EF4-FFF2-40B4-BE49-F238E27FC236}">
                <a16:creationId xmlns:a16="http://schemas.microsoft.com/office/drawing/2014/main" id="{FF31E1E9-1BDD-4342-8744-52AD8F4B2864}"/>
              </a:ext>
            </a:extLst>
          </p:cNvPr>
          <p:cNvSpPr txBox="1"/>
          <p:nvPr/>
        </p:nvSpPr>
        <p:spPr>
          <a:xfrm>
            <a:off x="753035" y="1862111"/>
            <a:ext cx="3106941" cy="400110"/>
          </a:xfrm>
          <a:prstGeom prst="rect">
            <a:avLst/>
          </a:prstGeom>
          <a:noFill/>
        </p:spPr>
        <p:txBody>
          <a:bodyPr wrap="none" rtlCol="0">
            <a:spAutoFit/>
          </a:bodyPr>
          <a:lstStyle/>
          <a:p>
            <a:pPr algn="l"/>
            <a:r>
              <a:rPr lang="en-GB" sz="2000" dirty="0">
                <a:solidFill>
                  <a:schemeClr val="accent5">
                    <a:lumMod val="50000"/>
                  </a:schemeClr>
                </a:solidFill>
              </a:rPr>
              <a:t>I’m on the island </a:t>
            </a:r>
            <a:r>
              <a:rPr lang="en-GB" sz="2000" b="1" dirty="0">
                <a:solidFill>
                  <a:schemeClr val="accent5">
                    <a:lumMod val="50000"/>
                  </a:schemeClr>
                </a:solidFill>
              </a:rPr>
              <a:t>again</a:t>
            </a:r>
            <a:r>
              <a:rPr lang="en-GB" sz="2000" dirty="0">
                <a:solidFill>
                  <a:schemeClr val="accent5">
                    <a:lumMod val="50000"/>
                  </a:schemeClr>
                </a:solidFill>
              </a:rPr>
              <a:t>!</a:t>
            </a:r>
          </a:p>
        </p:txBody>
      </p:sp>
      <p:sp>
        <p:nvSpPr>
          <p:cNvPr id="17" name="TextBox 16">
            <a:extLst>
              <a:ext uri="{FF2B5EF4-FFF2-40B4-BE49-F238E27FC236}">
                <a16:creationId xmlns:a16="http://schemas.microsoft.com/office/drawing/2014/main" id="{A32E9BD6-2B88-4D14-8577-B0E52FD20D30}"/>
              </a:ext>
            </a:extLst>
          </p:cNvPr>
          <p:cNvSpPr txBox="1"/>
          <p:nvPr/>
        </p:nvSpPr>
        <p:spPr>
          <a:xfrm>
            <a:off x="753035" y="2332327"/>
            <a:ext cx="4384534" cy="400110"/>
          </a:xfrm>
          <a:prstGeom prst="rect">
            <a:avLst/>
          </a:prstGeom>
          <a:noFill/>
        </p:spPr>
        <p:txBody>
          <a:bodyPr wrap="none" rtlCol="0">
            <a:spAutoFit/>
          </a:bodyPr>
          <a:lstStyle/>
          <a:p>
            <a:pPr algn="l"/>
            <a:r>
              <a:rPr lang="en-GB" sz="2000" dirty="0">
                <a:solidFill>
                  <a:schemeClr val="accent5">
                    <a:lumMod val="50000"/>
                  </a:schemeClr>
                </a:solidFill>
              </a:rPr>
              <a:t>The waves are </a:t>
            </a:r>
            <a:r>
              <a:rPr lang="en-GB" sz="2000" b="1" dirty="0">
                <a:solidFill>
                  <a:schemeClr val="accent5">
                    <a:lumMod val="50000"/>
                  </a:schemeClr>
                </a:solidFill>
              </a:rPr>
              <a:t>very</a:t>
            </a:r>
            <a:r>
              <a:rPr lang="en-GB" sz="2000" dirty="0">
                <a:solidFill>
                  <a:schemeClr val="accent5">
                    <a:lumMod val="50000"/>
                  </a:schemeClr>
                </a:solidFill>
              </a:rPr>
              <a:t> beautiful, too.</a:t>
            </a:r>
          </a:p>
        </p:txBody>
      </p:sp>
      <p:sp>
        <p:nvSpPr>
          <p:cNvPr id="18" name="TextBox 17">
            <a:extLst>
              <a:ext uri="{FF2B5EF4-FFF2-40B4-BE49-F238E27FC236}">
                <a16:creationId xmlns:a16="http://schemas.microsoft.com/office/drawing/2014/main" id="{EF35D2CD-CF49-4343-8AAA-A79C95AD694C}"/>
              </a:ext>
            </a:extLst>
          </p:cNvPr>
          <p:cNvSpPr txBox="1"/>
          <p:nvPr/>
        </p:nvSpPr>
        <p:spPr>
          <a:xfrm>
            <a:off x="753035" y="2840958"/>
            <a:ext cx="3942105" cy="400110"/>
          </a:xfrm>
          <a:prstGeom prst="rect">
            <a:avLst/>
          </a:prstGeom>
          <a:noFill/>
        </p:spPr>
        <p:txBody>
          <a:bodyPr wrap="none" rtlCol="0">
            <a:spAutoFit/>
          </a:bodyPr>
          <a:lstStyle/>
          <a:p>
            <a:pPr algn="l"/>
            <a:r>
              <a:rPr lang="en-GB" sz="2000" dirty="0">
                <a:solidFill>
                  <a:schemeClr val="accent5">
                    <a:lumMod val="50000"/>
                  </a:schemeClr>
                </a:solidFill>
              </a:rPr>
              <a:t>My favourite animal lives </a:t>
            </a:r>
            <a:r>
              <a:rPr lang="en-GB" sz="2000" b="1" dirty="0">
                <a:solidFill>
                  <a:schemeClr val="accent5">
                    <a:lumMod val="50000"/>
                  </a:schemeClr>
                </a:solidFill>
              </a:rPr>
              <a:t>here</a:t>
            </a:r>
            <a:r>
              <a:rPr lang="en-GB" sz="2000" dirty="0">
                <a:solidFill>
                  <a:schemeClr val="accent5">
                    <a:lumMod val="50000"/>
                  </a:schemeClr>
                </a:solidFill>
              </a:rPr>
              <a:t>.</a:t>
            </a:r>
          </a:p>
        </p:txBody>
      </p:sp>
      <p:sp>
        <p:nvSpPr>
          <p:cNvPr id="3" name="TextBox 2">
            <a:extLst>
              <a:ext uri="{FF2B5EF4-FFF2-40B4-BE49-F238E27FC236}">
                <a16:creationId xmlns:a16="http://schemas.microsoft.com/office/drawing/2014/main" id="{AF94CC99-36C2-4DD4-9E20-24DA23C2EAA4}"/>
              </a:ext>
            </a:extLst>
          </p:cNvPr>
          <p:cNvSpPr txBox="1"/>
          <p:nvPr/>
        </p:nvSpPr>
        <p:spPr>
          <a:xfrm>
            <a:off x="6096000" y="2080784"/>
            <a:ext cx="5217459" cy="1328023"/>
          </a:xfrm>
          <a:prstGeom prst="wedgeRoundRectCallout">
            <a:avLst>
              <a:gd name="adj1" fmla="val -20833"/>
              <a:gd name="adj2" fmla="val -68458"/>
              <a:gd name="adj3" fmla="val 16667"/>
            </a:avLst>
          </a:prstGeom>
          <a:solidFill>
            <a:srgbClr val="0055A5"/>
          </a:solidFill>
          <a:ln>
            <a:solidFill>
              <a:srgbClr val="E65D00"/>
            </a:solidFill>
          </a:ln>
        </p:spPr>
        <p:txBody>
          <a:bodyPr wrap="square" rtlCol="0" anchor="ctr">
            <a:spAutoFit/>
          </a:bodyPr>
          <a:lstStyle/>
          <a:p>
            <a:pPr algn="ctr"/>
            <a:r>
              <a:rPr lang="en-GB" sz="2400" dirty="0">
                <a:solidFill>
                  <a:schemeClr val="bg2"/>
                </a:solidFill>
              </a:rPr>
              <a:t>Does it sound better to change the </a:t>
            </a:r>
            <a:r>
              <a:rPr lang="en-GB" sz="2400" b="1" dirty="0">
                <a:solidFill>
                  <a:schemeClr val="bg2"/>
                </a:solidFill>
              </a:rPr>
              <a:t>word order </a:t>
            </a:r>
            <a:r>
              <a:rPr lang="en-GB" sz="2400" dirty="0">
                <a:solidFill>
                  <a:schemeClr val="bg2"/>
                </a:solidFill>
              </a:rPr>
              <a:t>in English, or to keep it the same as the French?</a:t>
            </a:r>
          </a:p>
        </p:txBody>
      </p:sp>
      <p:pic>
        <p:nvPicPr>
          <p:cNvPr id="24" name="Picture 23">
            <a:extLst>
              <a:ext uri="{FF2B5EF4-FFF2-40B4-BE49-F238E27FC236}">
                <a16:creationId xmlns:a16="http://schemas.microsoft.com/office/drawing/2014/main" id="{AE15A5AB-8101-47F6-8079-1D0C044CB57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24729" y="3211364"/>
            <a:ext cx="2880000" cy="2880000"/>
          </a:xfrm>
          <a:prstGeom prst="rect">
            <a:avLst/>
          </a:prstGeom>
        </p:spPr>
      </p:pic>
      <p:pic>
        <p:nvPicPr>
          <p:cNvPr id="1026" name="Picture 2" descr="blindfold clipart png - Clip Art Library">
            <a:extLst>
              <a:ext uri="{FF2B5EF4-FFF2-40B4-BE49-F238E27FC236}">
                <a16:creationId xmlns:a16="http://schemas.microsoft.com/office/drawing/2014/main" id="{8E3A0BB8-67CD-4895-B4C9-88DD7970C4F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76640" y="4381364"/>
            <a:ext cx="1176177" cy="540000"/>
          </a:xfrm>
          <a:prstGeom prst="rect">
            <a:avLst/>
          </a:prstGeom>
          <a:noFill/>
          <a:extLst>
            <a:ext uri="{909E8E84-426E-40DD-AFC4-6F175D3DCCD1}">
              <a14:hiddenFill xmlns:a14="http://schemas.microsoft.com/office/drawing/2010/main">
                <a:solidFill>
                  <a:srgbClr val="FFFFFF"/>
                </a:solidFill>
              </a14:hiddenFill>
            </a:ext>
          </a:extLst>
        </p:spPr>
      </p:pic>
      <p:sp>
        <p:nvSpPr>
          <p:cNvPr id="25" name="Thought Bubble: Cloud 24">
            <a:extLst>
              <a:ext uri="{FF2B5EF4-FFF2-40B4-BE49-F238E27FC236}">
                <a16:creationId xmlns:a16="http://schemas.microsoft.com/office/drawing/2014/main" id="{5931B0DB-BD9A-44CE-9712-07C53AABEF3D}"/>
              </a:ext>
            </a:extLst>
          </p:cNvPr>
          <p:cNvSpPr/>
          <p:nvPr/>
        </p:nvSpPr>
        <p:spPr>
          <a:xfrm>
            <a:off x="8437134" y="3717352"/>
            <a:ext cx="2876325" cy="1328023"/>
          </a:xfrm>
          <a:prstGeom prst="cloudCallout">
            <a:avLst>
              <a:gd name="adj1" fmla="val -56108"/>
              <a:gd name="adj2" fmla="val 34148"/>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002060"/>
                </a:solidFill>
              </a:rPr>
              <a:t>Z</a:t>
            </a:r>
            <a:r>
              <a:rPr lang="en-GB" sz="3600" b="1" dirty="0">
                <a:solidFill>
                  <a:srgbClr val="002060"/>
                </a:solidFill>
              </a:rPr>
              <a:t>z</a:t>
            </a:r>
            <a:r>
              <a:rPr lang="en-GB" sz="3200" b="1" dirty="0">
                <a:solidFill>
                  <a:srgbClr val="002060"/>
                </a:solidFill>
              </a:rPr>
              <a:t>z</a:t>
            </a:r>
            <a:r>
              <a:rPr lang="en-GB" sz="2800" b="1" dirty="0">
                <a:solidFill>
                  <a:srgbClr val="002060"/>
                </a:solidFill>
              </a:rPr>
              <a:t>z…</a:t>
            </a:r>
          </a:p>
        </p:txBody>
      </p:sp>
      <p:sp>
        <p:nvSpPr>
          <p:cNvPr id="26" name="Rectangle 25">
            <a:extLst>
              <a:ext uri="{FF2B5EF4-FFF2-40B4-BE49-F238E27FC236}">
                <a16:creationId xmlns:a16="http://schemas.microsoft.com/office/drawing/2014/main" id="{AFD19A83-AF0C-4D12-B910-B8DEE4009281}"/>
              </a:ext>
            </a:extLst>
          </p:cNvPr>
          <p:cNvSpPr/>
          <p:nvPr/>
        </p:nvSpPr>
        <p:spPr>
          <a:xfrm>
            <a:off x="753031" y="1897531"/>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30" name="Rectangle 29">
            <a:extLst>
              <a:ext uri="{FF2B5EF4-FFF2-40B4-BE49-F238E27FC236}">
                <a16:creationId xmlns:a16="http://schemas.microsoft.com/office/drawing/2014/main" id="{E50C933D-F090-4087-A788-F43B92A7655E}"/>
              </a:ext>
            </a:extLst>
          </p:cNvPr>
          <p:cNvSpPr/>
          <p:nvPr/>
        </p:nvSpPr>
        <p:spPr>
          <a:xfrm>
            <a:off x="753031" y="2379069"/>
            <a:ext cx="4304392" cy="373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31" name="Rectangle 30">
            <a:extLst>
              <a:ext uri="{FF2B5EF4-FFF2-40B4-BE49-F238E27FC236}">
                <a16:creationId xmlns:a16="http://schemas.microsoft.com/office/drawing/2014/main" id="{354CBDCE-5415-46C3-9070-5157755C421C}"/>
              </a:ext>
            </a:extLst>
          </p:cNvPr>
          <p:cNvSpPr/>
          <p:nvPr/>
        </p:nvSpPr>
        <p:spPr>
          <a:xfrm>
            <a:off x="753032" y="2869646"/>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37" name="Action Button: Custom 16">
            <a:hlinkClick r:id="" action="ppaction://noaction" highlightClick="1">
              <a:snd r:embed="rId14" name="9.wav"/>
            </a:hlinkClick>
            <a:extLst>
              <a:ext uri="{FF2B5EF4-FFF2-40B4-BE49-F238E27FC236}">
                <a16:creationId xmlns:a16="http://schemas.microsoft.com/office/drawing/2014/main" id="{2E87D833-D7EA-4BA4-B7C2-969DFE2511C0}"/>
              </a:ext>
            </a:extLst>
          </p:cNvPr>
          <p:cNvSpPr/>
          <p:nvPr/>
        </p:nvSpPr>
        <p:spPr>
          <a:xfrm>
            <a:off x="180961" y="584899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2972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6" grpId="0" animBg="1"/>
      <p:bldP spid="35" grpId="0" animBg="1"/>
      <p:bldP spid="34" grpId="0" animBg="1"/>
      <p:bldP spid="33" grpId="0" animBg="1"/>
      <p:bldP spid="32" grpId="0" animBg="1"/>
      <p:bldP spid="26"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C6F630-E861-4FB3-B3E7-A38CD37D2E21}"/>
              </a:ext>
            </a:extLst>
          </p:cNvPr>
          <p:cNvGraphicFramePr>
            <a:graphicFrameLocks noGrp="1"/>
          </p:cNvGraphicFramePr>
          <p:nvPr>
            <p:extLst>
              <p:ext uri="{D42A27DB-BD31-4B8C-83A1-F6EECF244321}">
                <p14:modId xmlns:p14="http://schemas.microsoft.com/office/powerpoint/2010/main" val="243850445"/>
              </p:ext>
            </p:extLst>
          </p:nvPr>
        </p:nvGraphicFramePr>
        <p:xfrm>
          <a:off x="156000" y="1629250"/>
          <a:ext cx="11880000" cy="3870960"/>
        </p:xfrm>
        <a:graphic>
          <a:graphicData uri="http://schemas.openxmlformats.org/drawingml/2006/table">
            <a:tbl>
              <a:tblPr firstRow="1" bandRow="1">
                <a:tableStyleId>{93296810-A885-4BE3-A3E7-6D5BEEA58F35}</a:tableStyleId>
              </a:tblPr>
              <a:tblGrid>
                <a:gridCol w="720000">
                  <a:extLst>
                    <a:ext uri="{9D8B030D-6E8A-4147-A177-3AD203B41FA5}">
                      <a16:colId xmlns:a16="http://schemas.microsoft.com/office/drawing/2014/main" val="4007075756"/>
                    </a:ext>
                  </a:extLst>
                </a:gridCol>
                <a:gridCol w="6480000">
                  <a:extLst>
                    <a:ext uri="{9D8B030D-6E8A-4147-A177-3AD203B41FA5}">
                      <a16:colId xmlns:a16="http://schemas.microsoft.com/office/drawing/2014/main" val="2772241478"/>
                    </a:ext>
                  </a:extLst>
                </a:gridCol>
                <a:gridCol w="2340000">
                  <a:extLst>
                    <a:ext uri="{9D8B030D-6E8A-4147-A177-3AD203B41FA5}">
                      <a16:colId xmlns:a16="http://schemas.microsoft.com/office/drawing/2014/main" val="1236607404"/>
                    </a:ext>
                  </a:extLst>
                </a:gridCol>
                <a:gridCol w="2340000">
                  <a:extLst>
                    <a:ext uri="{9D8B030D-6E8A-4147-A177-3AD203B41FA5}">
                      <a16:colId xmlns:a16="http://schemas.microsoft.com/office/drawing/2014/main" val="3971063539"/>
                    </a:ext>
                  </a:extLst>
                </a:gridCol>
              </a:tblGrid>
              <a:tr h="396000">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simple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rgbClr val="002060"/>
                          </a:solidFill>
                          <a:effectLst/>
                          <a:uLnTx/>
                          <a:uFillTx/>
                        </a:rPr>
                        <a:t>(habitual action)</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continuous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(ongoing action)</a:t>
                      </a:r>
                    </a:p>
                  </a:txBody>
                  <a:tcPr anchor="ctr"/>
                </a:tc>
                <a:extLst>
                  <a:ext uri="{0D108BD9-81ED-4DB2-BD59-A6C34878D82A}">
                    <a16:rowId xmlns:a16="http://schemas.microsoft.com/office/drawing/2014/main" val="3473217641"/>
                  </a:ext>
                </a:extLst>
              </a:tr>
              <a:tr h="396000">
                <a:tc>
                  <a:txBody>
                    <a:bodyPr/>
                    <a:lstStyle/>
                    <a:p>
                      <a:pPr algn="ctr"/>
                      <a:r>
                        <a:rPr lang="en-GB" sz="2000" dirty="0">
                          <a:solidFill>
                            <a:schemeClr val="accent1">
                              <a:lumMod val="50000"/>
                            </a:schemeClr>
                          </a:solidFill>
                        </a:rPr>
                        <a:t>1.</a:t>
                      </a:r>
                    </a:p>
                  </a:txBody>
                  <a:tcPr anchor="ctr"/>
                </a:tc>
                <a:tc>
                  <a:txBody>
                    <a:bodyPr/>
                    <a:lstStyle/>
                    <a:p>
                      <a:pPr algn="just"/>
                      <a:r>
                        <a:rPr lang="en-GB" sz="2000" b="1" dirty="0">
                          <a:solidFill>
                            <a:schemeClr val="accent1">
                              <a:lumMod val="50000"/>
                            </a:schemeClr>
                          </a:solidFill>
                        </a:rPr>
                        <a:t>Je / Elle</a:t>
                      </a:r>
                      <a:r>
                        <a:rPr lang="en-GB" sz="2000" b="0" dirty="0">
                          <a:solidFill>
                            <a:schemeClr val="accent1">
                              <a:lumMod val="50000"/>
                            </a:schemeClr>
                          </a:solidFill>
                        </a:rPr>
                        <a:t> </a:t>
                      </a:r>
                      <a:r>
                        <a:rPr lang="en-GB" sz="2000" b="0" dirty="0" err="1">
                          <a:solidFill>
                            <a:schemeClr val="accent1">
                              <a:lumMod val="50000"/>
                            </a:schemeClr>
                          </a:solidFill>
                        </a:rPr>
                        <a:t>revient</a:t>
                      </a:r>
                      <a:r>
                        <a:rPr lang="en-GB" sz="2000" b="0" dirty="0">
                          <a:solidFill>
                            <a:schemeClr val="accent1">
                              <a:lumMod val="50000"/>
                            </a:schemeClr>
                          </a:solidFill>
                        </a:rPr>
                        <a:t> </a:t>
                      </a:r>
                      <a:r>
                        <a:rPr lang="en-GB" sz="2000" b="0" dirty="0" err="1">
                          <a:solidFill>
                            <a:schemeClr val="accent1">
                              <a:lumMod val="50000"/>
                            </a:schemeClr>
                          </a:solidFill>
                        </a:rPr>
                        <a:t>d’Allemagne</a:t>
                      </a:r>
                      <a:r>
                        <a:rPr lang="en-GB" sz="2000" b="0" dirty="0">
                          <a:solidFill>
                            <a:schemeClr val="accent1">
                              <a:lumMod val="50000"/>
                            </a:schemeClr>
                          </a:solidFill>
                        </a:rPr>
                        <a:t> </a:t>
                      </a:r>
                      <a:r>
                        <a:rPr lang="en-GB" sz="2000" b="1" dirty="0" err="1">
                          <a:solidFill>
                            <a:srgbClr val="E65D00"/>
                          </a:solidFill>
                        </a:rPr>
                        <a:t>aujourd’hui</a:t>
                      </a:r>
                      <a:r>
                        <a:rPr lang="en-GB" sz="2000" b="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540894410"/>
                  </a:ext>
                </a:extLst>
              </a:tr>
              <a:tr h="396000">
                <a:tc>
                  <a:txBody>
                    <a:bodyPr/>
                    <a:lstStyle/>
                    <a:p>
                      <a:pPr algn="ctr"/>
                      <a:r>
                        <a:rPr lang="en-GB" sz="2000" dirty="0">
                          <a:solidFill>
                            <a:schemeClr val="accent1">
                              <a:lumMod val="50000"/>
                            </a:schemeClr>
                          </a:solidFill>
                        </a:rPr>
                        <a:t>2.</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en-GB" sz="2000" dirty="0" err="1">
                          <a:solidFill>
                            <a:schemeClr val="accent1">
                              <a:lumMod val="50000"/>
                            </a:schemeClr>
                          </a:solidFill>
                        </a:rPr>
                        <a:t>dort</a:t>
                      </a:r>
                      <a:r>
                        <a:rPr lang="en-GB" sz="2000" dirty="0">
                          <a:solidFill>
                            <a:schemeClr val="accent1">
                              <a:lumMod val="50000"/>
                            </a:schemeClr>
                          </a:solidFill>
                        </a:rPr>
                        <a:t> </a:t>
                      </a:r>
                      <a:r>
                        <a:rPr lang="en-GB" sz="2000" b="1" dirty="0">
                          <a:solidFill>
                            <a:srgbClr val="E65D00"/>
                          </a:solidFill>
                        </a:rPr>
                        <a:t>bien</a:t>
                      </a:r>
                      <a:r>
                        <a:rPr lang="en-GB" sz="2000" dirty="0">
                          <a:solidFill>
                            <a:schemeClr val="accent1">
                              <a:lumMod val="50000"/>
                            </a:schemeClr>
                          </a:solidFill>
                        </a:rPr>
                        <a:t> </a:t>
                      </a:r>
                      <a:r>
                        <a:rPr lang="en-GB" sz="2000" b="1" dirty="0" err="1">
                          <a:solidFill>
                            <a:srgbClr val="E65D00"/>
                          </a:solidFill>
                        </a:rPr>
                        <a:t>normalement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878985285"/>
                  </a:ext>
                </a:extLst>
              </a:tr>
              <a:tr h="396000">
                <a:tc>
                  <a:txBody>
                    <a:bodyPr/>
                    <a:lstStyle/>
                    <a:p>
                      <a:pPr algn="ctr"/>
                      <a:r>
                        <a:rPr lang="en-GB" sz="2000" dirty="0">
                          <a:solidFill>
                            <a:schemeClr val="accent1">
                              <a:lumMod val="50000"/>
                            </a:schemeClr>
                          </a:solidFill>
                        </a:rPr>
                        <a:t>3.</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dors </a:t>
                      </a:r>
                      <a:r>
                        <a:rPr lang="fr-FR" sz="2000" b="1" dirty="0">
                          <a:solidFill>
                            <a:srgbClr val="E65D00"/>
                          </a:solidFill>
                        </a:rPr>
                        <a:t>rarement</a:t>
                      </a:r>
                      <a:r>
                        <a:rPr lang="fr-FR" sz="2000" dirty="0">
                          <a:solidFill>
                            <a:schemeClr val="accent1">
                              <a:lumMod val="50000"/>
                            </a:schemeClr>
                          </a:solidFill>
                        </a:rPr>
                        <a:t> avec la fenêtre ouverte.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436832728"/>
                  </a:ext>
                </a:extLst>
              </a:tr>
              <a:tr h="396000">
                <a:tc>
                  <a:txBody>
                    <a:bodyPr/>
                    <a:lstStyle/>
                    <a:p>
                      <a:pPr algn="ctr"/>
                      <a:r>
                        <a:rPr lang="en-GB" sz="2000" dirty="0">
                          <a:solidFill>
                            <a:schemeClr val="accent1">
                              <a:lumMod val="50000"/>
                            </a:schemeClr>
                          </a:solidFill>
                        </a:rPr>
                        <a:t>4.</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b="0" dirty="0">
                          <a:solidFill>
                            <a:schemeClr val="accent1">
                              <a:lumMod val="50000"/>
                            </a:schemeClr>
                          </a:solidFill>
                        </a:rPr>
                        <a:t> pars de la station de métro </a:t>
                      </a:r>
                      <a:r>
                        <a:rPr lang="fr-FR" sz="2000" b="1" dirty="0">
                          <a:solidFill>
                            <a:srgbClr val="E65D00"/>
                          </a:solidFill>
                        </a:rPr>
                        <a:t>chaque jour</a:t>
                      </a:r>
                      <a:r>
                        <a:rPr lang="fr-FR" sz="2000" b="0" dirty="0">
                          <a:solidFill>
                            <a:schemeClr val="accent1">
                              <a:lumMod val="50000"/>
                            </a:schemeClr>
                          </a:solidFill>
                        </a:rPr>
                        <a:t>.</a:t>
                      </a:r>
                      <a:endParaRPr lang="en-GB" sz="2000" b="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629541470"/>
                  </a:ext>
                </a:extLst>
              </a:tr>
              <a:tr h="396000">
                <a:tc>
                  <a:txBody>
                    <a:bodyPr/>
                    <a:lstStyle/>
                    <a:p>
                      <a:pPr algn="ctr"/>
                      <a:r>
                        <a:rPr lang="en-GB" sz="2000" dirty="0">
                          <a:solidFill>
                            <a:schemeClr val="accent1">
                              <a:lumMod val="50000"/>
                            </a:schemeClr>
                          </a:solidFill>
                        </a:rPr>
                        <a:t>5.</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deviens amie avec Sonja </a:t>
                      </a:r>
                      <a:r>
                        <a:rPr lang="fr-FR" sz="2000" b="1" dirty="0">
                          <a:solidFill>
                            <a:srgbClr val="E65D00"/>
                          </a:solidFill>
                        </a:rPr>
                        <a:t>en ce moment</a:t>
                      </a:r>
                      <a:r>
                        <a:rPr lang="fr-FR"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099861019"/>
                  </a:ext>
                </a:extLst>
              </a:tr>
              <a:tr h="396000">
                <a:tc>
                  <a:txBody>
                    <a:bodyPr/>
                    <a:lstStyle/>
                    <a:p>
                      <a:pPr algn="ctr"/>
                      <a:r>
                        <a:rPr lang="en-GB" sz="2000" dirty="0">
                          <a:solidFill>
                            <a:schemeClr val="accent1">
                              <a:lumMod val="50000"/>
                            </a:schemeClr>
                          </a:solidFill>
                        </a:rPr>
                        <a:t>6.</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sort avec des amis </a:t>
                      </a:r>
                      <a:r>
                        <a:rPr lang="fr-FR" sz="2000" b="1" dirty="0">
                          <a:solidFill>
                            <a:srgbClr val="E65D00"/>
                          </a:solidFill>
                        </a:rPr>
                        <a:t>maintenant.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560955877"/>
                  </a:ext>
                </a:extLst>
              </a:tr>
              <a:tr h="396000">
                <a:tc>
                  <a:txBody>
                    <a:bodyPr/>
                    <a:lstStyle/>
                    <a:p>
                      <a:pPr algn="ctr"/>
                      <a:r>
                        <a:rPr lang="en-GB" sz="2000" dirty="0">
                          <a:solidFill>
                            <a:schemeClr val="accent1">
                              <a:lumMod val="50000"/>
                            </a:schemeClr>
                          </a:solidFill>
                        </a:rPr>
                        <a:t>7.</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sors en ville </a:t>
                      </a:r>
                      <a:r>
                        <a:rPr lang="fr-FR" sz="2000" b="1" dirty="0">
                          <a:solidFill>
                            <a:srgbClr val="E65D00"/>
                          </a:solidFill>
                        </a:rPr>
                        <a:t>cette semaine</a:t>
                      </a:r>
                      <a:r>
                        <a:rPr lang="fr-FR"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45537703"/>
                  </a:ext>
                </a:extLst>
              </a:tr>
              <a:tr h="396000">
                <a:tc>
                  <a:txBody>
                    <a:bodyPr/>
                    <a:lstStyle/>
                    <a:p>
                      <a:pPr algn="ctr"/>
                      <a:r>
                        <a:rPr lang="en-GB" sz="2000" dirty="0">
                          <a:solidFill>
                            <a:schemeClr val="accent1">
                              <a:lumMod val="50000"/>
                            </a:schemeClr>
                          </a:solidFill>
                        </a:rPr>
                        <a:t>8.</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vient </a:t>
                      </a:r>
                      <a:r>
                        <a:rPr lang="fr-FR" sz="2000" b="1" dirty="0">
                          <a:solidFill>
                            <a:srgbClr val="E65D00"/>
                          </a:solidFill>
                        </a:rPr>
                        <a:t>souvent</a:t>
                      </a:r>
                      <a:r>
                        <a:rPr lang="fr-FR" sz="2000" dirty="0">
                          <a:solidFill>
                            <a:schemeClr val="accent1">
                              <a:lumMod val="50000"/>
                            </a:schemeClr>
                          </a:solidFill>
                        </a:rPr>
                        <a:t> au collège à vélo.</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923680440"/>
                  </a:ext>
                </a:extLst>
              </a:tr>
            </a:tbl>
          </a:graphicData>
        </a:graphic>
      </p:graphicFrame>
      <p:sp>
        <p:nvSpPr>
          <p:cNvPr id="4" name="Title 3"/>
          <p:cNvSpPr>
            <a:spLocks noGrp="1"/>
          </p:cNvSpPr>
          <p:nvPr>
            <p:ph type="title"/>
          </p:nvPr>
        </p:nvSpPr>
        <p:spPr>
          <a:xfrm>
            <a:off x="0" y="213557"/>
            <a:ext cx="2971800" cy="647577"/>
          </a:xfrm>
        </p:spPr>
        <p:txBody>
          <a:bodyPr>
            <a:normAutofit/>
          </a:bodyPr>
          <a:lstStyle/>
          <a:p>
            <a:r>
              <a:rPr lang="en-GB" sz="28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33586" y="1379778"/>
            <a:ext cx="72069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Léa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compare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sa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vie avec Sophie.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C’est</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Léa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(je)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ou</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Sophie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a:t>
            </a: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elle</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1" name="Picture 10">
            <a:extLst>
              <a:ext uri="{FF2B5EF4-FFF2-40B4-BE49-F238E27FC236}">
                <a16:creationId xmlns:a16="http://schemas.microsoft.com/office/drawing/2014/main" id="{88D1E566-F6D7-4B10-B9CE-F36DD8948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8318" y="1179632"/>
            <a:ext cx="1080000" cy="1080000"/>
          </a:xfrm>
          <a:prstGeom prst="rect">
            <a:avLst/>
          </a:prstGeom>
        </p:spPr>
      </p:pic>
      <p:pic>
        <p:nvPicPr>
          <p:cNvPr id="13" name="Picture 12">
            <a:extLst>
              <a:ext uri="{FF2B5EF4-FFF2-40B4-BE49-F238E27FC236}">
                <a16:creationId xmlns:a16="http://schemas.microsoft.com/office/drawing/2014/main" id="{71529C6D-FFF1-48D4-A260-2649C4179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5236" y="1163992"/>
            <a:ext cx="1080000" cy="1080000"/>
          </a:xfrm>
          <a:prstGeom prst="rect">
            <a:avLst/>
          </a:prstGeom>
        </p:spPr>
      </p:pic>
      <p:sp>
        <p:nvSpPr>
          <p:cNvPr id="16" name="Rectangle 15">
            <a:extLst>
              <a:ext uri="{FF2B5EF4-FFF2-40B4-BE49-F238E27FC236}">
                <a16:creationId xmlns:a16="http://schemas.microsoft.com/office/drawing/2014/main" id="{B31EA89D-5909-4112-A57B-25CE79934C2D}"/>
              </a:ext>
            </a:extLst>
          </p:cNvPr>
          <p:cNvSpPr/>
          <p:nvPr/>
        </p:nvSpPr>
        <p:spPr>
          <a:xfrm>
            <a:off x="913694" y="2391743"/>
            <a:ext cx="519953" cy="270330"/>
          </a:xfrm>
          <a:prstGeom prst="rect">
            <a:avLst/>
          </a:prstGeom>
          <a:solidFill>
            <a:srgbClr val="EC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7" name="Rectangle 16">
            <a:extLst>
              <a:ext uri="{FF2B5EF4-FFF2-40B4-BE49-F238E27FC236}">
                <a16:creationId xmlns:a16="http://schemas.microsoft.com/office/drawing/2014/main" id="{DBDF2970-2C2E-4DC2-9698-D6BA14EA3124}"/>
              </a:ext>
            </a:extLst>
          </p:cNvPr>
          <p:cNvSpPr/>
          <p:nvPr/>
        </p:nvSpPr>
        <p:spPr>
          <a:xfrm>
            <a:off x="1326063" y="3920513"/>
            <a:ext cx="645463" cy="373878"/>
          </a:xfrm>
          <a:prstGeom prst="rect">
            <a:avLst/>
          </a:prstGeom>
          <a:solidFill>
            <a:srgbClr val="EC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8" name="Rectangle 17">
            <a:extLst>
              <a:ext uri="{FF2B5EF4-FFF2-40B4-BE49-F238E27FC236}">
                <a16:creationId xmlns:a16="http://schemas.microsoft.com/office/drawing/2014/main" id="{E64330F0-6C0F-4574-AFAD-5ABDFB87A797}"/>
              </a:ext>
            </a:extLst>
          </p:cNvPr>
          <p:cNvSpPr/>
          <p:nvPr/>
        </p:nvSpPr>
        <p:spPr>
          <a:xfrm>
            <a:off x="1326063" y="4787717"/>
            <a:ext cx="645463" cy="260533"/>
          </a:xfrm>
          <a:prstGeom prst="rect">
            <a:avLst/>
          </a:prstGeom>
          <a:solidFill>
            <a:srgbClr val="EC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9" name="Rectangle 18">
            <a:extLst>
              <a:ext uri="{FF2B5EF4-FFF2-40B4-BE49-F238E27FC236}">
                <a16:creationId xmlns:a16="http://schemas.microsoft.com/office/drawing/2014/main" id="{EDC6ECAD-D96C-4380-BDEA-7E9E8629377A}"/>
              </a:ext>
            </a:extLst>
          </p:cNvPr>
          <p:cNvSpPr/>
          <p:nvPr/>
        </p:nvSpPr>
        <p:spPr>
          <a:xfrm>
            <a:off x="1326063" y="3160098"/>
            <a:ext cx="645463" cy="348936"/>
          </a:xfrm>
          <a:prstGeom prst="rect">
            <a:avLst/>
          </a:prstGeom>
          <a:solidFill>
            <a:srgbClr val="EC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2" name="Rectangle 21">
            <a:extLst>
              <a:ext uri="{FF2B5EF4-FFF2-40B4-BE49-F238E27FC236}">
                <a16:creationId xmlns:a16="http://schemas.microsoft.com/office/drawing/2014/main" id="{F9B3B3A2-BFC1-4147-83B6-C7B95BA160B1}"/>
              </a:ext>
            </a:extLst>
          </p:cNvPr>
          <p:cNvSpPr/>
          <p:nvPr/>
        </p:nvSpPr>
        <p:spPr>
          <a:xfrm>
            <a:off x="913692" y="2791795"/>
            <a:ext cx="519953" cy="270330"/>
          </a:xfrm>
          <a:prstGeom prst="rect">
            <a:avLst/>
          </a:prstGeom>
          <a:solidFill>
            <a:srgbClr val="F6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4" name="Rectangle 23">
            <a:extLst>
              <a:ext uri="{FF2B5EF4-FFF2-40B4-BE49-F238E27FC236}">
                <a16:creationId xmlns:a16="http://schemas.microsoft.com/office/drawing/2014/main" id="{6608B99C-8B6A-4AEC-AD07-1D6BF4FA3368}"/>
              </a:ext>
            </a:extLst>
          </p:cNvPr>
          <p:cNvSpPr/>
          <p:nvPr/>
        </p:nvSpPr>
        <p:spPr>
          <a:xfrm>
            <a:off x="1326064" y="3587773"/>
            <a:ext cx="645463" cy="259991"/>
          </a:xfrm>
          <a:prstGeom prst="rect">
            <a:avLst/>
          </a:prstGeom>
          <a:solidFill>
            <a:srgbClr val="F6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5" name="Rectangle 24">
            <a:extLst>
              <a:ext uri="{FF2B5EF4-FFF2-40B4-BE49-F238E27FC236}">
                <a16:creationId xmlns:a16="http://schemas.microsoft.com/office/drawing/2014/main" id="{D4C4E2C2-5CEC-49A5-B483-3E1F70785716}"/>
              </a:ext>
            </a:extLst>
          </p:cNvPr>
          <p:cNvSpPr/>
          <p:nvPr/>
        </p:nvSpPr>
        <p:spPr>
          <a:xfrm>
            <a:off x="814834" y="4402990"/>
            <a:ext cx="645463" cy="259991"/>
          </a:xfrm>
          <a:prstGeom prst="rect">
            <a:avLst/>
          </a:prstGeom>
          <a:solidFill>
            <a:srgbClr val="F6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6" name="Rectangle 25">
            <a:extLst>
              <a:ext uri="{FF2B5EF4-FFF2-40B4-BE49-F238E27FC236}">
                <a16:creationId xmlns:a16="http://schemas.microsoft.com/office/drawing/2014/main" id="{4DB29113-C071-4598-B367-132AB0E72E0D}"/>
              </a:ext>
            </a:extLst>
          </p:cNvPr>
          <p:cNvSpPr/>
          <p:nvPr/>
        </p:nvSpPr>
        <p:spPr>
          <a:xfrm>
            <a:off x="883246" y="5148470"/>
            <a:ext cx="550399" cy="360000"/>
          </a:xfrm>
          <a:prstGeom prst="rect">
            <a:avLst/>
          </a:prstGeom>
          <a:solidFill>
            <a:srgbClr val="F6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29" name="Picture 28">
            <a:extLst>
              <a:ext uri="{FF2B5EF4-FFF2-40B4-BE49-F238E27FC236}">
                <a16:creationId xmlns:a16="http://schemas.microsoft.com/office/drawing/2014/main" id="{BCA3C35D-DD83-4B40-8713-5C90660741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3134" y="2262998"/>
            <a:ext cx="345600" cy="360000"/>
          </a:xfrm>
          <a:prstGeom prst="rect">
            <a:avLst/>
          </a:prstGeom>
        </p:spPr>
      </p:pic>
      <p:pic>
        <p:nvPicPr>
          <p:cNvPr id="30" name="Picture 29">
            <a:extLst>
              <a:ext uri="{FF2B5EF4-FFF2-40B4-BE49-F238E27FC236}">
                <a16:creationId xmlns:a16="http://schemas.microsoft.com/office/drawing/2014/main" id="{44D8C976-10A2-40DE-9D4C-14427EBD72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954" y="2730451"/>
            <a:ext cx="345600" cy="360000"/>
          </a:xfrm>
          <a:prstGeom prst="rect">
            <a:avLst/>
          </a:prstGeom>
        </p:spPr>
      </p:pic>
      <p:pic>
        <p:nvPicPr>
          <p:cNvPr id="31" name="Picture 30">
            <a:extLst>
              <a:ext uri="{FF2B5EF4-FFF2-40B4-BE49-F238E27FC236}">
                <a16:creationId xmlns:a16="http://schemas.microsoft.com/office/drawing/2014/main" id="{9831F042-11A5-4BE9-9F0B-FB4020D0FB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3134" y="3862203"/>
            <a:ext cx="345600" cy="360000"/>
          </a:xfrm>
          <a:prstGeom prst="rect">
            <a:avLst/>
          </a:prstGeom>
        </p:spPr>
      </p:pic>
      <p:pic>
        <p:nvPicPr>
          <p:cNvPr id="33" name="Picture 32">
            <a:extLst>
              <a:ext uri="{FF2B5EF4-FFF2-40B4-BE49-F238E27FC236}">
                <a16:creationId xmlns:a16="http://schemas.microsoft.com/office/drawing/2014/main" id="{77E9D667-93BE-451C-A93A-155F55C307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5368" y="3099312"/>
            <a:ext cx="345600" cy="360000"/>
          </a:xfrm>
          <a:prstGeom prst="rect">
            <a:avLst/>
          </a:prstGeom>
        </p:spPr>
      </p:pic>
      <p:pic>
        <p:nvPicPr>
          <p:cNvPr id="34" name="Picture 33">
            <a:extLst>
              <a:ext uri="{FF2B5EF4-FFF2-40B4-BE49-F238E27FC236}">
                <a16:creationId xmlns:a16="http://schemas.microsoft.com/office/drawing/2014/main" id="{84AB0814-7111-4094-BA54-E9B96E5FB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5368" y="3502203"/>
            <a:ext cx="345600" cy="360000"/>
          </a:xfrm>
          <a:prstGeom prst="rect">
            <a:avLst/>
          </a:prstGeom>
        </p:spPr>
      </p:pic>
      <p:pic>
        <p:nvPicPr>
          <p:cNvPr id="35" name="Picture 34">
            <a:extLst>
              <a:ext uri="{FF2B5EF4-FFF2-40B4-BE49-F238E27FC236}">
                <a16:creationId xmlns:a16="http://schemas.microsoft.com/office/drawing/2014/main" id="{4CBA1484-5708-4288-883A-4B4885E358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3134" y="4302981"/>
            <a:ext cx="345600" cy="360000"/>
          </a:xfrm>
          <a:prstGeom prst="rect">
            <a:avLst/>
          </a:prstGeom>
        </p:spPr>
      </p:pic>
      <p:pic>
        <p:nvPicPr>
          <p:cNvPr id="36" name="Picture 35">
            <a:extLst>
              <a:ext uri="{FF2B5EF4-FFF2-40B4-BE49-F238E27FC236}">
                <a16:creationId xmlns:a16="http://schemas.microsoft.com/office/drawing/2014/main" id="{51949DCD-7C39-4376-8762-A73883BDAA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9658" y="4722074"/>
            <a:ext cx="345600" cy="360000"/>
          </a:xfrm>
          <a:prstGeom prst="rect">
            <a:avLst/>
          </a:prstGeom>
        </p:spPr>
      </p:pic>
      <p:pic>
        <p:nvPicPr>
          <p:cNvPr id="38" name="Picture 37">
            <a:extLst>
              <a:ext uri="{FF2B5EF4-FFF2-40B4-BE49-F238E27FC236}">
                <a16:creationId xmlns:a16="http://schemas.microsoft.com/office/drawing/2014/main" id="{17FBEF0B-50D7-4B39-95F1-D2740520EA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0776" y="5046951"/>
            <a:ext cx="345600" cy="360000"/>
          </a:xfrm>
          <a:prstGeom prst="rect">
            <a:avLst/>
          </a:prstGeom>
        </p:spPr>
      </p:pic>
      <p:sp>
        <p:nvSpPr>
          <p:cNvPr id="39" name="Rectangle 38">
            <a:extLst>
              <a:ext uri="{FF2B5EF4-FFF2-40B4-BE49-F238E27FC236}">
                <a16:creationId xmlns:a16="http://schemas.microsoft.com/office/drawing/2014/main" id="{563C2E2D-D6F1-4EEE-9B65-FD8D161F6964}"/>
              </a:ext>
            </a:extLst>
          </p:cNvPr>
          <p:cNvSpPr/>
          <p:nvPr/>
        </p:nvSpPr>
        <p:spPr>
          <a:xfrm>
            <a:off x="7331040" y="1585824"/>
            <a:ext cx="4700228" cy="466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815877E5-1765-496E-858C-E33F462226DB}"/>
              </a:ext>
            </a:extLst>
          </p:cNvPr>
          <p:cNvSpPr txBox="1"/>
          <p:nvPr/>
        </p:nvSpPr>
        <p:spPr>
          <a:xfrm>
            <a:off x="6438318" y="141850"/>
            <a:ext cx="4231340" cy="1101994"/>
          </a:xfrm>
          <a:prstGeom prst="wedgeRoundRectCallout">
            <a:avLst>
              <a:gd name="adj1" fmla="val -20532"/>
              <a:gd name="adj2" fmla="val 71657"/>
              <a:gd name="adj3" fmla="val 16667"/>
            </a:avLst>
          </a:prstGeom>
          <a:solidFill>
            <a:srgbClr val="115076"/>
          </a:solidFill>
          <a:ln>
            <a:solidFill>
              <a:srgbClr val="E65D00"/>
            </a:solidFill>
          </a:ln>
        </p:spPr>
        <p:txBody>
          <a:bodyPr wrap="square" lIns="0" tIns="36000" rIns="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Look at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time phrases.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Do you need present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simple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continuous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a:t>
            </a:r>
          </a:p>
        </p:txBody>
      </p:sp>
      <p:sp>
        <p:nvSpPr>
          <p:cNvPr id="41" name="TextBox 40">
            <a:extLst>
              <a:ext uri="{FF2B5EF4-FFF2-40B4-BE49-F238E27FC236}">
                <a16:creationId xmlns:a16="http://schemas.microsoft.com/office/drawing/2014/main" id="{A8249E8B-3FF4-4CF3-B6ED-A7FAD20CF342}"/>
              </a:ext>
            </a:extLst>
          </p:cNvPr>
          <p:cNvSpPr txBox="1"/>
          <p:nvPr/>
        </p:nvSpPr>
        <p:spPr>
          <a:xfrm>
            <a:off x="6439492" y="154610"/>
            <a:ext cx="4231340" cy="1101994"/>
          </a:xfrm>
          <a:prstGeom prst="wedgeRoundRectCallout">
            <a:avLst>
              <a:gd name="adj1" fmla="val -20532"/>
              <a:gd name="adj2" fmla="val 71657"/>
              <a:gd name="adj3" fmla="val 16667"/>
            </a:avLst>
          </a:prstGeom>
          <a:solidFill>
            <a:srgbClr val="115076"/>
          </a:solidFill>
          <a:ln>
            <a:solidFill>
              <a:srgbClr val="E65D00"/>
            </a:solidFill>
          </a:ln>
        </p:spPr>
        <p:txBody>
          <a:bodyPr wrap="square" lIns="0" tIns="36000" rIns="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Look at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time phrases.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Do you need present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simple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continuous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a:t>
            </a:r>
          </a:p>
        </p:txBody>
      </p:sp>
      <p:sp>
        <p:nvSpPr>
          <p:cNvPr id="42" name="TextBox 41">
            <a:extLst>
              <a:ext uri="{FF2B5EF4-FFF2-40B4-BE49-F238E27FC236}">
                <a16:creationId xmlns:a16="http://schemas.microsoft.com/office/drawing/2014/main" id="{3AEA76BD-80F7-48D7-8672-E4F3870C0AB2}"/>
              </a:ext>
            </a:extLst>
          </p:cNvPr>
          <p:cNvSpPr txBox="1"/>
          <p:nvPr/>
        </p:nvSpPr>
        <p:spPr>
          <a:xfrm>
            <a:off x="6438318" y="141443"/>
            <a:ext cx="4231340" cy="1101994"/>
          </a:xfrm>
          <a:prstGeom prst="wedgeRoundRectCallout">
            <a:avLst>
              <a:gd name="adj1" fmla="val -20532"/>
              <a:gd name="adj2" fmla="val 71657"/>
              <a:gd name="adj3" fmla="val 16667"/>
            </a:avLst>
          </a:prstGeom>
          <a:solidFill>
            <a:srgbClr val="0055A5"/>
          </a:solidFill>
          <a:ln>
            <a:solidFill>
              <a:srgbClr val="E65D00"/>
            </a:solidFill>
          </a:ln>
        </p:spPr>
        <p:txBody>
          <a:bodyPr wrap="square" lIns="0" tIns="36000" rIns="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Now translate the sentences into English. Where does the time phrase go?</a:t>
            </a:r>
          </a:p>
        </p:txBody>
      </p:sp>
    </p:spTree>
    <p:extLst>
      <p:ext uri="{BB962C8B-B14F-4D97-AF65-F5344CB8AC3E}">
        <p14:creationId xmlns:p14="http://schemas.microsoft.com/office/powerpoint/2010/main" val="6554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2" grpId="0" animBg="1"/>
      <p:bldP spid="24" grpId="0" animBg="1"/>
      <p:bldP spid="25" grpId="0" animBg="1"/>
      <p:bldP spid="26" grpId="0" animBg="1"/>
      <p:bldP spid="39" grpId="0" animBg="1"/>
      <p:bldP spid="40" grpId="0" animBg="1"/>
      <p:bldP spid="41"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C6F630-E861-4FB3-B3E7-A38CD37D2E21}"/>
              </a:ext>
            </a:extLst>
          </p:cNvPr>
          <p:cNvGraphicFramePr>
            <a:graphicFrameLocks noGrp="1"/>
          </p:cNvGraphicFramePr>
          <p:nvPr>
            <p:extLst>
              <p:ext uri="{D42A27DB-BD31-4B8C-83A1-F6EECF244321}">
                <p14:modId xmlns:p14="http://schemas.microsoft.com/office/powerpoint/2010/main" val="1900185171"/>
              </p:ext>
            </p:extLst>
          </p:nvPr>
        </p:nvGraphicFramePr>
        <p:xfrm>
          <a:off x="156000" y="1629250"/>
          <a:ext cx="11880000" cy="3870960"/>
        </p:xfrm>
        <a:graphic>
          <a:graphicData uri="http://schemas.openxmlformats.org/drawingml/2006/table">
            <a:tbl>
              <a:tblPr firstRow="1" bandRow="1">
                <a:tableStyleId>{BDBED569-4797-4DF1-A0F4-6AAB3CD982D8}</a:tableStyleId>
              </a:tblPr>
              <a:tblGrid>
                <a:gridCol w="720000">
                  <a:extLst>
                    <a:ext uri="{9D8B030D-6E8A-4147-A177-3AD203B41FA5}">
                      <a16:colId xmlns:a16="http://schemas.microsoft.com/office/drawing/2014/main" val="4007075756"/>
                    </a:ext>
                  </a:extLst>
                </a:gridCol>
                <a:gridCol w="6480000">
                  <a:extLst>
                    <a:ext uri="{9D8B030D-6E8A-4147-A177-3AD203B41FA5}">
                      <a16:colId xmlns:a16="http://schemas.microsoft.com/office/drawing/2014/main" val="2772241478"/>
                    </a:ext>
                  </a:extLst>
                </a:gridCol>
                <a:gridCol w="2340000">
                  <a:extLst>
                    <a:ext uri="{9D8B030D-6E8A-4147-A177-3AD203B41FA5}">
                      <a16:colId xmlns:a16="http://schemas.microsoft.com/office/drawing/2014/main" val="1236607404"/>
                    </a:ext>
                  </a:extLst>
                </a:gridCol>
                <a:gridCol w="2340000">
                  <a:extLst>
                    <a:ext uri="{9D8B030D-6E8A-4147-A177-3AD203B41FA5}">
                      <a16:colId xmlns:a16="http://schemas.microsoft.com/office/drawing/2014/main" val="3971063539"/>
                    </a:ext>
                  </a:extLst>
                </a:gridCol>
              </a:tblGrid>
              <a:tr h="396000">
                <a:tc>
                  <a:txBody>
                    <a:bodyPr/>
                    <a:lstStyle/>
                    <a:p>
                      <a:endParaRPr lang="en-GB" dirty="0"/>
                    </a:p>
                  </a:txBody>
                  <a:tcPr anchor="ctr"/>
                </a:tc>
                <a:tc>
                  <a:txBody>
                    <a:bodyPr/>
                    <a:lstStyle/>
                    <a:p>
                      <a:endParaRPr lang="en-GB"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simple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rgbClr val="002060"/>
                          </a:solidFill>
                          <a:effectLst/>
                          <a:uLnTx/>
                          <a:uFillTx/>
                        </a:rPr>
                        <a:t>(habitual action)</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continuous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(ongoing action)</a:t>
                      </a:r>
                    </a:p>
                  </a:txBody>
                  <a:tcPr anchor="ctr"/>
                </a:tc>
                <a:extLst>
                  <a:ext uri="{0D108BD9-81ED-4DB2-BD59-A6C34878D82A}">
                    <a16:rowId xmlns:a16="http://schemas.microsoft.com/office/drawing/2014/main" val="3473217641"/>
                  </a:ext>
                </a:extLst>
              </a:tr>
              <a:tr h="396000">
                <a:tc>
                  <a:txBody>
                    <a:bodyPr/>
                    <a:lstStyle/>
                    <a:p>
                      <a:pPr algn="ctr"/>
                      <a:r>
                        <a:rPr lang="en-GB" sz="2000" dirty="0">
                          <a:solidFill>
                            <a:schemeClr val="accent1">
                              <a:lumMod val="50000"/>
                            </a:schemeClr>
                          </a:solidFill>
                        </a:rPr>
                        <a:t>1.</a:t>
                      </a:r>
                    </a:p>
                  </a:txBody>
                  <a:tcPr anchor="ctr"/>
                </a:tc>
                <a:tc>
                  <a:txBody>
                    <a:bodyPr/>
                    <a:lstStyle/>
                    <a:p>
                      <a:pPr algn="just"/>
                      <a:r>
                        <a:rPr lang="en-GB" sz="2000" b="0" dirty="0">
                          <a:solidFill>
                            <a:schemeClr val="accent1">
                              <a:lumMod val="50000"/>
                            </a:schemeClr>
                          </a:solidFill>
                        </a:rPr>
                        <a:t>She </a:t>
                      </a:r>
                      <a:r>
                        <a:rPr lang="en-GB" sz="2000" b="1" dirty="0">
                          <a:solidFill>
                            <a:schemeClr val="accent1">
                              <a:lumMod val="50000"/>
                            </a:schemeClr>
                          </a:solidFill>
                        </a:rPr>
                        <a:t>is coming</a:t>
                      </a:r>
                      <a:r>
                        <a:rPr lang="en-GB" sz="2000" b="0" dirty="0">
                          <a:solidFill>
                            <a:schemeClr val="accent1">
                              <a:lumMod val="50000"/>
                            </a:schemeClr>
                          </a:solidFill>
                        </a:rPr>
                        <a:t> back from Germany </a:t>
                      </a:r>
                      <a:r>
                        <a:rPr lang="en-GB" sz="2000" b="1" dirty="0">
                          <a:solidFill>
                            <a:srgbClr val="E65D00"/>
                          </a:solidFill>
                        </a:rPr>
                        <a:t>today</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540894410"/>
                  </a:ext>
                </a:extLst>
              </a:tr>
              <a:tr h="396000">
                <a:tc>
                  <a:txBody>
                    <a:bodyPr/>
                    <a:lstStyle/>
                    <a:p>
                      <a:pPr algn="ctr"/>
                      <a:r>
                        <a:rPr lang="en-GB" sz="2000" dirty="0">
                          <a:solidFill>
                            <a:schemeClr val="accent1">
                              <a:lumMod val="50000"/>
                            </a:schemeClr>
                          </a:solidFill>
                        </a:rPr>
                        <a:t>2.</a:t>
                      </a:r>
                    </a:p>
                  </a:txBody>
                  <a:tcPr anchor="ctr"/>
                </a:tc>
                <a:tc>
                  <a:txBody>
                    <a:bodyPr/>
                    <a:lstStyle/>
                    <a:p>
                      <a:pPr algn="just"/>
                      <a:r>
                        <a:rPr lang="en-GB" sz="2000" b="0" dirty="0">
                          <a:solidFill>
                            <a:schemeClr val="accent1">
                              <a:lumMod val="50000"/>
                            </a:schemeClr>
                          </a:solidFill>
                        </a:rPr>
                        <a:t>She </a:t>
                      </a:r>
                      <a:r>
                        <a:rPr lang="en-GB" sz="2000" b="1" dirty="0">
                          <a:solidFill>
                            <a:srgbClr val="E65D00"/>
                          </a:solidFill>
                        </a:rPr>
                        <a:t>normally</a:t>
                      </a:r>
                      <a:r>
                        <a:rPr lang="en-GB" sz="2000" b="0" dirty="0">
                          <a:solidFill>
                            <a:schemeClr val="accent1">
                              <a:lumMod val="50000"/>
                            </a:schemeClr>
                          </a:solidFill>
                        </a:rPr>
                        <a:t> </a:t>
                      </a:r>
                      <a:r>
                        <a:rPr lang="en-GB" sz="2000" b="1" dirty="0">
                          <a:solidFill>
                            <a:schemeClr val="accent1">
                              <a:lumMod val="50000"/>
                            </a:schemeClr>
                          </a:solidFill>
                        </a:rPr>
                        <a:t>sleeps </a:t>
                      </a:r>
                      <a:r>
                        <a:rPr lang="en-GB" sz="2000" b="1" dirty="0">
                          <a:solidFill>
                            <a:srgbClr val="E65D00"/>
                          </a:solidFill>
                        </a:rPr>
                        <a:t>well</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878985285"/>
                  </a:ext>
                </a:extLst>
              </a:tr>
              <a:tr h="396000">
                <a:tc>
                  <a:txBody>
                    <a:bodyPr/>
                    <a:lstStyle/>
                    <a:p>
                      <a:pPr algn="ctr"/>
                      <a:r>
                        <a:rPr lang="en-GB" sz="2000" dirty="0">
                          <a:solidFill>
                            <a:schemeClr val="accent1">
                              <a:lumMod val="50000"/>
                            </a:schemeClr>
                          </a:solidFill>
                        </a:rPr>
                        <a:t>3.</a:t>
                      </a:r>
                    </a:p>
                  </a:txBody>
                  <a:tcPr anchor="ctr"/>
                </a:tc>
                <a:tc>
                  <a:txBody>
                    <a:bodyPr/>
                    <a:lstStyle/>
                    <a:p>
                      <a:pPr algn="just"/>
                      <a:r>
                        <a:rPr lang="en-GB" sz="2000" b="0" dirty="0">
                          <a:solidFill>
                            <a:schemeClr val="accent1">
                              <a:lumMod val="50000"/>
                            </a:schemeClr>
                          </a:solidFill>
                        </a:rPr>
                        <a:t>I </a:t>
                      </a:r>
                      <a:r>
                        <a:rPr lang="en-GB" sz="2000" b="1" dirty="0">
                          <a:solidFill>
                            <a:srgbClr val="E65D00"/>
                          </a:solidFill>
                        </a:rPr>
                        <a:t>rarely</a:t>
                      </a:r>
                      <a:r>
                        <a:rPr lang="en-GB" sz="2000" b="0" dirty="0">
                          <a:solidFill>
                            <a:schemeClr val="accent1">
                              <a:lumMod val="50000"/>
                            </a:schemeClr>
                          </a:solidFill>
                        </a:rPr>
                        <a:t> </a:t>
                      </a:r>
                      <a:r>
                        <a:rPr lang="en-GB" sz="2000" b="1" dirty="0">
                          <a:solidFill>
                            <a:schemeClr val="accent1">
                              <a:lumMod val="50000"/>
                            </a:schemeClr>
                          </a:solidFill>
                        </a:rPr>
                        <a:t>sleep</a:t>
                      </a:r>
                      <a:r>
                        <a:rPr lang="en-GB" sz="2000" b="0" dirty="0">
                          <a:solidFill>
                            <a:schemeClr val="accent1">
                              <a:lumMod val="50000"/>
                            </a:schemeClr>
                          </a:solidFill>
                        </a:rPr>
                        <a:t> with the window open.</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436832728"/>
                  </a:ext>
                </a:extLst>
              </a:tr>
              <a:tr h="396000">
                <a:tc>
                  <a:txBody>
                    <a:bodyPr/>
                    <a:lstStyle/>
                    <a:p>
                      <a:pPr algn="ctr"/>
                      <a:r>
                        <a:rPr lang="en-GB" sz="2000" dirty="0">
                          <a:solidFill>
                            <a:schemeClr val="accent1">
                              <a:lumMod val="50000"/>
                            </a:schemeClr>
                          </a:solidFill>
                        </a:rPr>
                        <a:t>4.</a:t>
                      </a:r>
                    </a:p>
                  </a:txBody>
                  <a:tcPr anchor="ctr"/>
                </a:tc>
                <a:tc>
                  <a:txBody>
                    <a:bodyPr/>
                    <a:lstStyle/>
                    <a:p>
                      <a:pPr algn="just"/>
                      <a:r>
                        <a:rPr lang="en-GB" sz="2000" b="0" dirty="0">
                          <a:solidFill>
                            <a:schemeClr val="accent1">
                              <a:lumMod val="50000"/>
                            </a:schemeClr>
                          </a:solidFill>
                        </a:rPr>
                        <a:t>She </a:t>
                      </a:r>
                      <a:r>
                        <a:rPr lang="en-GB" sz="2000" b="1" dirty="0">
                          <a:solidFill>
                            <a:schemeClr val="accent1">
                              <a:lumMod val="50000"/>
                            </a:schemeClr>
                          </a:solidFill>
                        </a:rPr>
                        <a:t>leaves</a:t>
                      </a:r>
                      <a:r>
                        <a:rPr lang="en-GB" sz="2000" b="0" dirty="0">
                          <a:solidFill>
                            <a:schemeClr val="accent1">
                              <a:lumMod val="50000"/>
                            </a:schemeClr>
                          </a:solidFill>
                        </a:rPr>
                        <a:t> the metro station </a:t>
                      </a:r>
                      <a:r>
                        <a:rPr lang="en-GB" sz="2000" b="1" dirty="0">
                          <a:solidFill>
                            <a:srgbClr val="E65D00"/>
                          </a:solidFill>
                        </a:rPr>
                        <a:t>every day</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629541470"/>
                  </a:ext>
                </a:extLst>
              </a:tr>
              <a:tr h="396000">
                <a:tc>
                  <a:txBody>
                    <a:bodyPr/>
                    <a:lstStyle/>
                    <a:p>
                      <a:pPr algn="ctr"/>
                      <a:r>
                        <a:rPr lang="en-GB" sz="2000" dirty="0">
                          <a:solidFill>
                            <a:schemeClr val="accent1">
                              <a:lumMod val="50000"/>
                            </a:schemeClr>
                          </a:solidFill>
                        </a:rPr>
                        <a:t>5.</a:t>
                      </a:r>
                    </a:p>
                  </a:txBody>
                  <a:tcPr anchor="ctr"/>
                </a:tc>
                <a:tc>
                  <a:txBody>
                    <a:bodyPr/>
                    <a:lstStyle/>
                    <a:p>
                      <a:pPr algn="just"/>
                      <a:r>
                        <a:rPr lang="en-GB" sz="2000" b="0" dirty="0">
                          <a:solidFill>
                            <a:schemeClr val="accent1">
                              <a:lumMod val="50000"/>
                            </a:schemeClr>
                          </a:solidFill>
                        </a:rPr>
                        <a:t>I </a:t>
                      </a:r>
                      <a:r>
                        <a:rPr lang="en-GB" sz="2000" b="1" dirty="0">
                          <a:solidFill>
                            <a:schemeClr val="accent1">
                              <a:lumMod val="50000"/>
                            </a:schemeClr>
                          </a:solidFill>
                        </a:rPr>
                        <a:t>am becoming </a:t>
                      </a:r>
                      <a:r>
                        <a:rPr lang="en-GB" sz="2000" b="0" dirty="0">
                          <a:solidFill>
                            <a:schemeClr val="accent1">
                              <a:lumMod val="50000"/>
                            </a:schemeClr>
                          </a:solidFill>
                        </a:rPr>
                        <a:t>friends with Sophie </a:t>
                      </a:r>
                      <a:r>
                        <a:rPr lang="en-GB" sz="2000" b="1" dirty="0">
                          <a:solidFill>
                            <a:srgbClr val="E65D00"/>
                          </a:solidFill>
                        </a:rPr>
                        <a:t>at the moment</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099861019"/>
                  </a:ext>
                </a:extLst>
              </a:tr>
              <a:tr h="396000">
                <a:tc>
                  <a:txBody>
                    <a:bodyPr/>
                    <a:lstStyle/>
                    <a:p>
                      <a:pPr algn="ctr"/>
                      <a:r>
                        <a:rPr lang="en-GB" sz="2000" dirty="0">
                          <a:solidFill>
                            <a:schemeClr val="accent1">
                              <a:lumMod val="50000"/>
                            </a:schemeClr>
                          </a:solidFill>
                        </a:rPr>
                        <a:t>6.</a:t>
                      </a:r>
                    </a:p>
                  </a:txBody>
                  <a:tcPr anchor="ctr"/>
                </a:tc>
                <a:tc>
                  <a:txBody>
                    <a:bodyPr/>
                    <a:lstStyle/>
                    <a:p>
                      <a:pPr algn="just"/>
                      <a:r>
                        <a:rPr lang="en-GB" sz="2000" b="0" dirty="0">
                          <a:solidFill>
                            <a:schemeClr val="accent1">
                              <a:lumMod val="50000"/>
                            </a:schemeClr>
                          </a:solidFill>
                        </a:rPr>
                        <a:t>She</a:t>
                      </a:r>
                      <a:r>
                        <a:rPr lang="en-GB" sz="2000" b="1" dirty="0">
                          <a:solidFill>
                            <a:schemeClr val="accent1">
                              <a:lumMod val="50000"/>
                            </a:schemeClr>
                          </a:solidFill>
                        </a:rPr>
                        <a:t> </a:t>
                      </a:r>
                      <a:r>
                        <a:rPr lang="fr-FR" sz="2000" b="1" dirty="0">
                          <a:solidFill>
                            <a:schemeClr val="accent1">
                              <a:lumMod val="50000"/>
                            </a:schemeClr>
                          </a:solidFill>
                        </a:rPr>
                        <a:t>is going out </a:t>
                      </a:r>
                      <a:r>
                        <a:rPr lang="fr-FR" sz="2000" dirty="0">
                          <a:solidFill>
                            <a:schemeClr val="accent1">
                              <a:lumMod val="50000"/>
                            </a:schemeClr>
                          </a:solidFill>
                        </a:rPr>
                        <a:t>with friends </a:t>
                      </a:r>
                      <a:r>
                        <a:rPr lang="fr-FR" sz="2000" b="1" dirty="0">
                          <a:solidFill>
                            <a:srgbClr val="E65D00"/>
                          </a:solidFill>
                        </a:rPr>
                        <a:t>now.</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560955877"/>
                  </a:ext>
                </a:extLst>
              </a:tr>
              <a:tr h="396000">
                <a:tc>
                  <a:txBody>
                    <a:bodyPr/>
                    <a:lstStyle/>
                    <a:p>
                      <a:pPr algn="ctr"/>
                      <a:r>
                        <a:rPr lang="en-GB" sz="2000" dirty="0">
                          <a:solidFill>
                            <a:schemeClr val="accent1">
                              <a:lumMod val="50000"/>
                            </a:schemeClr>
                          </a:solidFill>
                        </a:rPr>
                        <a:t>7.</a:t>
                      </a:r>
                    </a:p>
                  </a:txBody>
                  <a:tcPr anchor="ctr"/>
                </a:tc>
                <a:tc>
                  <a:txBody>
                    <a:bodyPr/>
                    <a:lstStyle/>
                    <a:p>
                      <a:pPr algn="just"/>
                      <a:r>
                        <a:rPr lang="en-GB" sz="2000" b="0" dirty="0">
                          <a:solidFill>
                            <a:schemeClr val="accent1">
                              <a:lumMod val="50000"/>
                            </a:schemeClr>
                          </a:solidFill>
                        </a:rPr>
                        <a:t>I</a:t>
                      </a:r>
                      <a:r>
                        <a:rPr lang="en-GB" sz="2000" b="1" dirty="0">
                          <a:solidFill>
                            <a:schemeClr val="accent1">
                              <a:lumMod val="50000"/>
                            </a:schemeClr>
                          </a:solidFill>
                        </a:rPr>
                        <a:t> am going out </a:t>
                      </a:r>
                      <a:r>
                        <a:rPr lang="fr-FR" sz="2000" dirty="0">
                          <a:solidFill>
                            <a:schemeClr val="accent1">
                              <a:lumMod val="50000"/>
                            </a:schemeClr>
                          </a:solidFill>
                        </a:rPr>
                        <a:t>into town </a:t>
                      </a:r>
                      <a:r>
                        <a:rPr lang="fr-FR" sz="2000" b="1" dirty="0">
                          <a:solidFill>
                            <a:srgbClr val="E65D00"/>
                          </a:solidFill>
                        </a:rPr>
                        <a:t>this week</a:t>
                      </a:r>
                      <a:r>
                        <a:rPr lang="fr-FR"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45537703"/>
                  </a:ext>
                </a:extLst>
              </a:tr>
              <a:tr h="297969">
                <a:tc>
                  <a:txBody>
                    <a:bodyPr/>
                    <a:lstStyle/>
                    <a:p>
                      <a:pPr algn="ctr"/>
                      <a:r>
                        <a:rPr lang="en-GB" sz="2000" dirty="0">
                          <a:solidFill>
                            <a:schemeClr val="accent1">
                              <a:lumMod val="50000"/>
                            </a:schemeClr>
                          </a:solidFill>
                        </a:rPr>
                        <a:t>8.</a:t>
                      </a:r>
                    </a:p>
                  </a:txBody>
                  <a:tcPr anchor="ctr"/>
                </a:tc>
                <a:tc>
                  <a:txBody>
                    <a:bodyPr/>
                    <a:lstStyle/>
                    <a:p>
                      <a:pPr algn="just"/>
                      <a:r>
                        <a:rPr lang="en-GB" sz="2000" b="0" dirty="0">
                          <a:solidFill>
                            <a:schemeClr val="accent1">
                              <a:lumMod val="50000"/>
                            </a:schemeClr>
                          </a:solidFill>
                        </a:rPr>
                        <a:t>She</a:t>
                      </a:r>
                      <a:r>
                        <a:rPr lang="en-GB" sz="2000" b="1" dirty="0">
                          <a:solidFill>
                            <a:schemeClr val="accent1">
                              <a:lumMod val="50000"/>
                            </a:schemeClr>
                          </a:solidFill>
                        </a:rPr>
                        <a:t> </a:t>
                      </a:r>
                      <a:r>
                        <a:rPr lang="fr-FR" sz="2000" b="1" dirty="0">
                          <a:solidFill>
                            <a:srgbClr val="E65D00"/>
                          </a:solidFill>
                        </a:rPr>
                        <a:t>often</a:t>
                      </a:r>
                      <a:r>
                        <a:rPr lang="fr-FR" sz="2000" dirty="0">
                          <a:solidFill>
                            <a:schemeClr val="accent1">
                              <a:lumMod val="50000"/>
                            </a:schemeClr>
                          </a:solidFill>
                        </a:rPr>
                        <a:t> </a:t>
                      </a:r>
                      <a:r>
                        <a:rPr lang="fr-FR" sz="2000" b="1" dirty="0">
                          <a:solidFill>
                            <a:schemeClr val="accent1">
                              <a:lumMod val="50000"/>
                            </a:schemeClr>
                          </a:solidFill>
                        </a:rPr>
                        <a:t>comes </a:t>
                      </a:r>
                      <a:r>
                        <a:rPr lang="fr-FR" sz="2000" b="0" dirty="0">
                          <a:solidFill>
                            <a:schemeClr val="accent1">
                              <a:lumMod val="50000"/>
                            </a:schemeClr>
                          </a:solidFill>
                        </a:rPr>
                        <a:t>to school by bike.</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923680440"/>
                  </a:ext>
                </a:extLst>
              </a:tr>
            </a:tbl>
          </a:graphicData>
        </a:graphic>
      </p:graphicFrame>
      <p:sp>
        <p:nvSpPr>
          <p:cNvPr id="4" name="Title 3"/>
          <p:cNvSpPr>
            <a:spLocks noGrp="1"/>
          </p:cNvSpPr>
          <p:nvPr>
            <p:ph type="title"/>
          </p:nvPr>
        </p:nvSpPr>
        <p:spPr>
          <a:xfrm>
            <a:off x="0" y="213557"/>
            <a:ext cx="2971800" cy="647577"/>
          </a:xfrm>
        </p:spPr>
        <p:txBody>
          <a:bodyPr>
            <a:normAutofit/>
          </a:bodyPr>
          <a:lstStyle/>
          <a:p>
            <a:r>
              <a:rPr lang="en-GB" sz="28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33586" y="1379778"/>
            <a:ext cx="72069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Léa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compare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sa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vie avec Sophie.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C’est</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Léa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(je)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ou</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Sophie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a:t>
            </a: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elle</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1" name="Picture 10">
            <a:extLst>
              <a:ext uri="{FF2B5EF4-FFF2-40B4-BE49-F238E27FC236}">
                <a16:creationId xmlns:a16="http://schemas.microsoft.com/office/drawing/2014/main" id="{88D1E566-F6D7-4B10-B9CE-F36DD8948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8318" y="1179632"/>
            <a:ext cx="1080000" cy="1080000"/>
          </a:xfrm>
          <a:prstGeom prst="rect">
            <a:avLst/>
          </a:prstGeom>
        </p:spPr>
      </p:pic>
      <p:pic>
        <p:nvPicPr>
          <p:cNvPr id="13" name="Picture 12">
            <a:extLst>
              <a:ext uri="{FF2B5EF4-FFF2-40B4-BE49-F238E27FC236}">
                <a16:creationId xmlns:a16="http://schemas.microsoft.com/office/drawing/2014/main" id="{71529C6D-FFF1-48D4-A260-2649C4179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5236" y="1163992"/>
            <a:ext cx="1080000" cy="1080000"/>
          </a:xfrm>
          <a:prstGeom prst="rect">
            <a:avLst/>
          </a:prstGeom>
        </p:spPr>
      </p:pic>
      <p:pic>
        <p:nvPicPr>
          <p:cNvPr id="29" name="Picture 28">
            <a:extLst>
              <a:ext uri="{FF2B5EF4-FFF2-40B4-BE49-F238E27FC236}">
                <a16:creationId xmlns:a16="http://schemas.microsoft.com/office/drawing/2014/main" id="{BCA3C35D-DD83-4B40-8713-5C90660741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3134" y="2262998"/>
            <a:ext cx="345600" cy="360000"/>
          </a:xfrm>
          <a:prstGeom prst="rect">
            <a:avLst/>
          </a:prstGeom>
        </p:spPr>
      </p:pic>
      <p:pic>
        <p:nvPicPr>
          <p:cNvPr id="30" name="Picture 29">
            <a:extLst>
              <a:ext uri="{FF2B5EF4-FFF2-40B4-BE49-F238E27FC236}">
                <a16:creationId xmlns:a16="http://schemas.microsoft.com/office/drawing/2014/main" id="{44D8C976-10A2-40DE-9D4C-14427EBD72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954" y="2730451"/>
            <a:ext cx="345600" cy="360000"/>
          </a:xfrm>
          <a:prstGeom prst="rect">
            <a:avLst/>
          </a:prstGeom>
        </p:spPr>
      </p:pic>
      <p:pic>
        <p:nvPicPr>
          <p:cNvPr id="31" name="Picture 30">
            <a:extLst>
              <a:ext uri="{FF2B5EF4-FFF2-40B4-BE49-F238E27FC236}">
                <a16:creationId xmlns:a16="http://schemas.microsoft.com/office/drawing/2014/main" id="{9831F042-11A5-4BE9-9F0B-FB4020D0FB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3134" y="3862203"/>
            <a:ext cx="345600" cy="360000"/>
          </a:xfrm>
          <a:prstGeom prst="rect">
            <a:avLst/>
          </a:prstGeom>
        </p:spPr>
      </p:pic>
      <p:pic>
        <p:nvPicPr>
          <p:cNvPr id="33" name="Picture 32">
            <a:extLst>
              <a:ext uri="{FF2B5EF4-FFF2-40B4-BE49-F238E27FC236}">
                <a16:creationId xmlns:a16="http://schemas.microsoft.com/office/drawing/2014/main" id="{77E9D667-93BE-451C-A93A-155F55C307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5368" y="3099312"/>
            <a:ext cx="345600" cy="360000"/>
          </a:xfrm>
          <a:prstGeom prst="rect">
            <a:avLst/>
          </a:prstGeom>
        </p:spPr>
      </p:pic>
      <p:pic>
        <p:nvPicPr>
          <p:cNvPr id="34" name="Picture 33">
            <a:extLst>
              <a:ext uri="{FF2B5EF4-FFF2-40B4-BE49-F238E27FC236}">
                <a16:creationId xmlns:a16="http://schemas.microsoft.com/office/drawing/2014/main" id="{84AB0814-7111-4094-BA54-E9B96E5FB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5368" y="3502203"/>
            <a:ext cx="345600" cy="360000"/>
          </a:xfrm>
          <a:prstGeom prst="rect">
            <a:avLst/>
          </a:prstGeom>
        </p:spPr>
      </p:pic>
      <p:pic>
        <p:nvPicPr>
          <p:cNvPr id="35" name="Picture 34">
            <a:extLst>
              <a:ext uri="{FF2B5EF4-FFF2-40B4-BE49-F238E27FC236}">
                <a16:creationId xmlns:a16="http://schemas.microsoft.com/office/drawing/2014/main" id="{4CBA1484-5708-4288-883A-4B4885E358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9658" y="4261277"/>
            <a:ext cx="345600" cy="360000"/>
          </a:xfrm>
          <a:prstGeom prst="rect">
            <a:avLst/>
          </a:prstGeom>
        </p:spPr>
      </p:pic>
      <p:pic>
        <p:nvPicPr>
          <p:cNvPr id="36" name="Picture 35">
            <a:extLst>
              <a:ext uri="{FF2B5EF4-FFF2-40B4-BE49-F238E27FC236}">
                <a16:creationId xmlns:a16="http://schemas.microsoft.com/office/drawing/2014/main" id="{51949DCD-7C39-4376-8762-A73883BDAA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9658" y="4722074"/>
            <a:ext cx="345600" cy="360000"/>
          </a:xfrm>
          <a:prstGeom prst="rect">
            <a:avLst/>
          </a:prstGeom>
        </p:spPr>
      </p:pic>
      <p:pic>
        <p:nvPicPr>
          <p:cNvPr id="38" name="Picture 37">
            <a:extLst>
              <a:ext uri="{FF2B5EF4-FFF2-40B4-BE49-F238E27FC236}">
                <a16:creationId xmlns:a16="http://schemas.microsoft.com/office/drawing/2014/main" id="{17FBEF0B-50D7-4B39-95F1-D2740520EA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0776" y="5046951"/>
            <a:ext cx="345600" cy="360000"/>
          </a:xfrm>
          <a:prstGeom prst="rect">
            <a:avLst/>
          </a:prstGeom>
        </p:spPr>
      </p:pic>
      <p:sp>
        <p:nvSpPr>
          <p:cNvPr id="40" name="TextBox 39">
            <a:extLst>
              <a:ext uri="{FF2B5EF4-FFF2-40B4-BE49-F238E27FC236}">
                <a16:creationId xmlns:a16="http://schemas.microsoft.com/office/drawing/2014/main" id="{815877E5-1765-496E-858C-E33F462226DB}"/>
              </a:ext>
            </a:extLst>
          </p:cNvPr>
          <p:cNvSpPr txBox="1"/>
          <p:nvPr/>
        </p:nvSpPr>
        <p:spPr>
          <a:xfrm>
            <a:off x="6438318" y="141850"/>
            <a:ext cx="4231340" cy="1101994"/>
          </a:xfrm>
          <a:prstGeom prst="wedgeRoundRectCallout">
            <a:avLst>
              <a:gd name="adj1" fmla="val -20532"/>
              <a:gd name="adj2" fmla="val 71657"/>
              <a:gd name="adj3" fmla="val 16667"/>
            </a:avLst>
          </a:prstGeom>
          <a:solidFill>
            <a:srgbClr val="115076"/>
          </a:solidFill>
          <a:ln>
            <a:solidFill>
              <a:srgbClr val="E65D00"/>
            </a:solidFill>
          </a:ln>
        </p:spPr>
        <p:txBody>
          <a:bodyPr wrap="square" lIns="0" tIns="36000" rIns="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Look at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time phrases.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Do you need present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simple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continuous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a:t>
            </a:r>
          </a:p>
        </p:txBody>
      </p:sp>
      <p:sp>
        <p:nvSpPr>
          <p:cNvPr id="41" name="TextBox 40">
            <a:extLst>
              <a:ext uri="{FF2B5EF4-FFF2-40B4-BE49-F238E27FC236}">
                <a16:creationId xmlns:a16="http://schemas.microsoft.com/office/drawing/2014/main" id="{A8249E8B-3FF4-4CF3-B6ED-A7FAD20CF342}"/>
              </a:ext>
            </a:extLst>
          </p:cNvPr>
          <p:cNvSpPr txBox="1"/>
          <p:nvPr/>
        </p:nvSpPr>
        <p:spPr>
          <a:xfrm>
            <a:off x="6439492" y="154610"/>
            <a:ext cx="4231340" cy="1101994"/>
          </a:xfrm>
          <a:prstGeom prst="wedgeRoundRectCallout">
            <a:avLst>
              <a:gd name="adj1" fmla="val -20532"/>
              <a:gd name="adj2" fmla="val 71657"/>
              <a:gd name="adj3" fmla="val 16667"/>
            </a:avLst>
          </a:prstGeom>
          <a:solidFill>
            <a:srgbClr val="0055A5"/>
          </a:solidFill>
          <a:ln>
            <a:solidFill>
              <a:srgbClr val="E65D00"/>
            </a:solidFill>
          </a:ln>
        </p:spPr>
        <p:txBody>
          <a:bodyPr wrap="square" lIns="0" tIns="36000" rIns="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Look at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time phrases.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Do you need present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simple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continuous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a:t>
            </a:r>
          </a:p>
        </p:txBody>
      </p:sp>
    </p:spTree>
    <p:extLst>
      <p:ext uri="{BB962C8B-B14F-4D97-AF65-F5344CB8AC3E}">
        <p14:creationId xmlns:p14="http://schemas.microsoft.com/office/powerpoint/2010/main" val="1027637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7"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2 - Lesson 32</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Kirsten Somerville / Natalie Finlayson / Catherine Morris </a:t>
            </a: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01.02.24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637692"/>
            <a:ext cx="6722795" cy="1689078"/>
          </a:xfrm>
        </p:spPr>
        <p:txBody>
          <a:bodyPr>
            <a:normAutofit lnSpcReduction="10000"/>
          </a:bodyPr>
          <a:lstStyle/>
          <a:p>
            <a:pPr algn="l"/>
            <a:r>
              <a:rPr lang="fr-FR" sz="2400" dirty="0">
                <a:solidFill>
                  <a:prstClr val="white"/>
                </a:solidFill>
              </a:rPr>
              <a:t>verbs like sortir, venir, dire (present)</a:t>
            </a:r>
          </a:p>
          <a:p>
            <a:pPr algn="l"/>
            <a:r>
              <a:rPr lang="en-GB" sz="2400" dirty="0">
                <a:solidFill>
                  <a:prstClr val="white"/>
                </a:solidFill>
              </a:rPr>
              <a:t>adverb placement</a:t>
            </a:r>
          </a:p>
          <a:p>
            <a:pPr algn="l"/>
            <a:endParaRPr lang="en-GB" sz="2400" dirty="0">
              <a:solidFill>
                <a:prstClr val="white"/>
              </a:solidFill>
            </a:endParaRPr>
          </a:p>
          <a:p>
            <a:pPr algn="l"/>
            <a:r>
              <a:rPr lang="en-GB" sz="2400" dirty="0">
                <a:solidFill>
                  <a:prstClr val="white"/>
                </a:solidFill>
              </a:rPr>
              <a:t>SSC [-</a:t>
            </a:r>
            <a:r>
              <a:rPr lang="en-GB" sz="2400" dirty="0" err="1">
                <a:solidFill>
                  <a:prstClr val="white"/>
                </a:solidFill>
              </a:rPr>
              <a:t>aill</a:t>
            </a:r>
            <a:r>
              <a:rPr lang="en-GB" sz="2400" dirty="0">
                <a:solidFill>
                  <a:prstClr val="white"/>
                </a:solidFill>
              </a:rPr>
              <a:t>-, -ail], [a]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7"/>
            <a:ext cx="8953934" cy="844550"/>
          </a:xfrm>
        </p:spPr>
        <p:txBody>
          <a:bodyPr>
            <a:normAutofit lnSpcReduction="10000"/>
          </a:bodyPr>
          <a:lstStyle/>
          <a:p>
            <a:r>
              <a:rPr lang="en-GB" sz="3200" b="1" dirty="0">
                <a:solidFill>
                  <a:prstClr val="white"/>
                </a:solidFill>
              </a:rPr>
              <a:t>Everyday life</a:t>
            </a:r>
            <a:br>
              <a:rPr lang="en-GB" sz="3200" b="1" dirty="0">
                <a:solidFill>
                  <a:prstClr val="white"/>
                </a:solidFill>
              </a:rPr>
            </a:br>
            <a:r>
              <a:rPr lang="en-GB" sz="2400" b="0" dirty="0">
                <a:solidFill>
                  <a:prstClr val="white"/>
                </a:solidFill>
              </a:rPr>
              <a:t>Saying what things are like</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Bruxelles!</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A813D9BD-30D1-410F-B4D3-05AD072E7346}"/>
              </a:ext>
            </a:extLst>
          </p:cNvPr>
          <p:cNvSpPr txBox="1"/>
          <p:nvPr/>
        </p:nvSpPr>
        <p:spPr>
          <a:xfrm>
            <a:off x="5781706" y="4353731"/>
            <a:ext cx="259884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a:t>
            </a:r>
            <a:br>
              <a:rPr kumimoji="0" lang="fr-FR" sz="2400" b="1" i="0" u="none" strike="noStrike" kern="1200" cap="none" spc="0" normalizeH="0" baseline="0" noProof="0" dirty="0">
                <a:ln>
                  <a:noFill/>
                </a:ln>
                <a:solidFill>
                  <a:srgbClr val="FFFFFF"/>
                </a:solidFill>
                <a:effectLst/>
                <a:uLnTx/>
                <a:uFillTx/>
                <a:latin typeface="Century Gothic"/>
                <a:ea typeface="+mn-ea"/>
                <a:cs typeface="+mn-cs"/>
              </a:rPr>
            </a:br>
            <a:r>
              <a:rPr kumimoji="0" lang="fr-FR" sz="2400" b="1" i="0" u="none" strike="noStrike" kern="1200" cap="none" spc="0" normalizeH="0" baseline="0" noProof="0" dirty="0">
                <a:ln>
                  <a:noFill/>
                </a:ln>
                <a:solidFill>
                  <a:srgbClr val="FFFFFF"/>
                </a:solidFill>
                <a:effectLst/>
                <a:uLnTx/>
                <a:uFillTx/>
                <a:latin typeface="Century Gothic"/>
                <a:ea typeface="+mn-ea"/>
                <a:cs typeface="+mn-cs"/>
              </a:rPr>
              <a:t>la Suisse!</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7" name="Picture 16" descr="A picture containing toy, doll&#10;&#10;Description automatically generated">
            <a:extLst>
              <a:ext uri="{FF2B5EF4-FFF2-40B4-BE49-F238E27FC236}">
                <a16:creationId xmlns:a16="http://schemas.microsoft.com/office/drawing/2014/main" id="{25779628-2EA3-492C-A638-75284FCCD2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4847" y="4994911"/>
            <a:ext cx="1618637" cy="1618637"/>
          </a:xfrm>
          <a:prstGeom prst="ellipse">
            <a:avLst/>
          </a:prstGeom>
        </p:spPr>
      </p:pic>
      <p:pic>
        <p:nvPicPr>
          <p:cNvPr id="11" name="Picture 10">
            <a:extLst>
              <a:ext uri="{FF2B5EF4-FFF2-40B4-BE49-F238E27FC236}">
                <a16:creationId xmlns:a16="http://schemas.microsoft.com/office/drawing/2014/main" id="{67B522CE-89D4-4377-AD6E-033DBB9FD5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9644" y="4870285"/>
            <a:ext cx="1743263" cy="1743263"/>
          </a:xfrm>
          <a:prstGeom prst="ellipse">
            <a:avLst/>
          </a:prstGeom>
        </p:spPr>
      </p:pic>
      <p:pic>
        <p:nvPicPr>
          <p:cNvPr id="14" name="Picture 13">
            <a:extLst>
              <a:ext uri="{FF2B5EF4-FFF2-40B4-BE49-F238E27FC236}">
                <a16:creationId xmlns:a16="http://schemas.microsoft.com/office/drawing/2014/main" id="{3C6603EF-899F-4750-BDBA-46C7181F8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0677" y="4850299"/>
            <a:ext cx="1743263" cy="1743263"/>
          </a:xfrm>
          <a:prstGeom prst="ellipse">
            <a:avLst/>
          </a:prstGeom>
        </p:spPr>
      </p:pic>
    </p:spTree>
    <p:extLst>
      <p:ext uri="{BB962C8B-B14F-4D97-AF65-F5344CB8AC3E}">
        <p14:creationId xmlns:p14="http://schemas.microsoft.com/office/powerpoint/2010/main" val="2082247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539382" cy="647577"/>
          </a:xfrm>
        </p:spPr>
        <p:txBody>
          <a:bodyPr anchor="ctr">
            <a:normAutofit/>
          </a:bodyPr>
          <a:lstStyle/>
          <a:p>
            <a:r>
              <a:rPr lang="en-GB" sz="2800" b="1" dirty="0" err="1">
                <a:solidFill>
                  <a:schemeClr val="bg1"/>
                </a:solidFill>
                <a:latin typeface="+mj-lt"/>
              </a:rPr>
              <a:t>Phonétique</a:t>
            </a:r>
            <a:r>
              <a:rPr lang="en-GB" sz="28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3" name="allumer.wav"/>
            </a:hlinkClick>
            <a:extLst>
              <a:ext uri="{FF2B5EF4-FFF2-40B4-BE49-F238E27FC236}">
                <a16:creationId xmlns:a16="http://schemas.microsoft.com/office/drawing/2014/main" id="{F5AEF9DF-2FD5-1442-9E84-D31130754D83}"/>
              </a:ext>
            </a:extLst>
          </p:cNvPr>
          <p:cNvSpPr txBox="1"/>
          <p:nvPr/>
        </p:nvSpPr>
        <p:spPr>
          <a:xfrm>
            <a:off x="736888" y="1444450"/>
            <a:ext cx="180249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umer</a:t>
            </a:r>
            <a:endPar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turn</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hlinkClick r:id="" action="ppaction://noaction">
              <a:snd r:embed="rId4" name="betail.wav"/>
            </a:hlinkClick>
            <a:extLst>
              <a:ext uri="{FF2B5EF4-FFF2-40B4-BE49-F238E27FC236}">
                <a16:creationId xmlns:a16="http://schemas.microsoft.com/office/drawing/2014/main" id="{F5AEF9DF-2FD5-1442-9E84-D31130754D83}"/>
              </a:ext>
            </a:extLst>
          </p:cNvPr>
          <p:cNvSpPr txBox="1"/>
          <p:nvPr/>
        </p:nvSpPr>
        <p:spPr>
          <a:xfrm>
            <a:off x="5281390" y="2005798"/>
            <a:ext cx="1456713"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bétai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cattle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9" name="TextBox 8">
            <a:hlinkClick r:id="" action="ppaction://noaction">
              <a:snd r:embed="rId5" name="parallele.wav"/>
            </a:hlinkClick>
            <a:extLst>
              <a:ext uri="{FF2B5EF4-FFF2-40B4-BE49-F238E27FC236}">
                <a16:creationId xmlns:a16="http://schemas.microsoft.com/office/drawing/2014/main" id="{F5AEF9DF-2FD5-1442-9E84-D31130754D83}"/>
              </a:ext>
            </a:extLst>
          </p:cNvPr>
          <p:cNvSpPr txBox="1"/>
          <p:nvPr/>
        </p:nvSpPr>
        <p:spPr>
          <a:xfrm>
            <a:off x="5623842" y="4277472"/>
            <a:ext cx="1740649"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para</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èle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parallel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hlinkClick r:id="" action="ppaction://noaction">
              <a:snd r:embed="rId6" name="egalement.wav"/>
            </a:hlinkClick>
            <a:extLst>
              <a:ext uri="{FF2B5EF4-FFF2-40B4-BE49-F238E27FC236}">
                <a16:creationId xmlns:a16="http://schemas.microsoft.com/office/drawing/2014/main" id="{F5AEF9DF-2FD5-1442-9E84-D31130754D83}"/>
              </a:ext>
            </a:extLst>
          </p:cNvPr>
          <p:cNvSpPr txBox="1"/>
          <p:nvPr/>
        </p:nvSpPr>
        <p:spPr>
          <a:xfrm>
            <a:off x="3143326" y="4338868"/>
            <a:ext cx="2079801"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éga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also</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as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hlinkClick r:id="" action="ppaction://noaction">
              <a:snd r:embed="rId7" name="taille-crayon.wav"/>
            </a:hlinkClick>
            <a:extLst>
              <a:ext uri="{FF2B5EF4-FFF2-40B4-BE49-F238E27FC236}">
                <a16:creationId xmlns:a16="http://schemas.microsoft.com/office/drawing/2014/main" id="{F5AEF9DF-2FD5-1442-9E84-D31130754D83}"/>
              </a:ext>
            </a:extLst>
          </p:cNvPr>
          <p:cNvSpPr txBox="1"/>
          <p:nvPr/>
        </p:nvSpPr>
        <p:spPr>
          <a:xfrm>
            <a:off x="414959" y="5449076"/>
            <a:ext cx="2423159" cy="523220"/>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e-crayon</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hlinkClick r:id="" action="ppaction://noaction">
              <a:snd r:embed="rId8" name="chaleur.wav"/>
            </a:hlinkClick>
            <a:extLst>
              <a:ext uri="{FF2B5EF4-FFF2-40B4-BE49-F238E27FC236}">
                <a16:creationId xmlns:a16="http://schemas.microsoft.com/office/drawing/2014/main" id="{F5AEF9DF-2FD5-1442-9E84-D31130754D83}"/>
              </a:ext>
            </a:extLst>
          </p:cNvPr>
          <p:cNvSpPr txBox="1"/>
          <p:nvPr/>
        </p:nvSpPr>
        <p:spPr>
          <a:xfrm>
            <a:off x="414959" y="2942455"/>
            <a:ext cx="1876761"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heat</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9" name="installer.wav"/>
            </a:hlinkClick>
            <a:extLst>
              <a:ext uri="{FF2B5EF4-FFF2-40B4-BE49-F238E27FC236}">
                <a16:creationId xmlns:a16="http://schemas.microsoft.com/office/drawing/2014/main" id="{F5AEF9DF-2FD5-1442-9E84-D31130754D83}"/>
              </a:ext>
            </a:extLst>
          </p:cNvPr>
          <p:cNvSpPr txBox="1"/>
          <p:nvPr/>
        </p:nvSpPr>
        <p:spPr>
          <a:xfrm>
            <a:off x="6386915" y="5425976"/>
            <a:ext cx="161461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install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10" name="intervalle.wav"/>
            </a:hlinkClick>
            <a:extLst>
              <a:ext uri="{FF2B5EF4-FFF2-40B4-BE49-F238E27FC236}">
                <a16:creationId xmlns:a16="http://schemas.microsoft.com/office/drawing/2014/main" id="{F5AEF9DF-2FD5-1442-9E84-D31130754D83}"/>
              </a:ext>
            </a:extLst>
          </p:cNvPr>
          <p:cNvSpPr txBox="1"/>
          <p:nvPr/>
        </p:nvSpPr>
        <p:spPr>
          <a:xfrm>
            <a:off x="840198" y="4085625"/>
            <a:ext cx="1776005"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interva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interval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11" name="eventail.wav"/>
            </a:hlinkClick>
            <a:extLst>
              <a:ext uri="{FF2B5EF4-FFF2-40B4-BE49-F238E27FC236}">
                <a16:creationId xmlns:a16="http://schemas.microsoft.com/office/drawing/2014/main" id="{F5AEF9DF-2FD5-1442-9E84-D31130754D83}"/>
              </a:ext>
            </a:extLst>
          </p:cNvPr>
          <p:cNvSpPr txBox="1"/>
          <p:nvPr/>
        </p:nvSpPr>
        <p:spPr>
          <a:xfrm>
            <a:off x="7939628" y="4522037"/>
            <a:ext cx="2010103"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éventai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[range /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variety</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12" name="detailler.wav"/>
            </a:hlinkClick>
            <a:extLst>
              <a:ext uri="{FF2B5EF4-FFF2-40B4-BE49-F238E27FC236}">
                <a16:creationId xmlns:a16="http://schemas.microsoft.com/office/drawing/2014/main" id="{F5AEF9DF-2FD5-1442-9E84-D31130754D83}"/>
              </a:ext>
            </a:extLst>
          </p:cNvPr>
          <p:cNvSpPr txBox="1"/>
          <p:nvPr/>
        </p:nvSpPr>
        <p:spPr>
          <a:xfrm>
            <a:off x="7784039" y="3424354"/>
            <a:ext cx="195084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détai</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describe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3" name="tailler.wav"/>
            </a:hlinkClick>
            <a:extLst>
              <a:ext uri="{FF2B5EF4-FFF2-40B4-BE49-F238E27FC236}">
                <a16:creationId xmlns:a16="http://schemas.microsoft.com/office/drawing/2014/main" id="{F5AEF9DF-2FD5-1442-9E84-D31130754D83}"/>
              </a:ext>
            </a:extLst>
          </p:cNvPr>
          <p:cNvSpPr txBox="1"/>
          <p:nvPr/>
        </p:nvSpPr>
        <p:spPr>
          <a:xfrm>
            <a:off x="3812904" y="5423331"/>
            <a:ext cx="161461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endPar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trim]</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14" name="défaillance.wav"/>
            </a:hlinkClick>
            <a:extLst>
              <a:ext uri="{FF2B5EF4-FFF2-40B4-BE49-F238E27FC236}">
                <a16:creationId xmlns:a16="http://schemas.microsoft.com/office/drawing/2014/main" id="{F5AEF9DF-2FD5-1442-9E84-D31130754D83}"/>
              </a:ext>
            </a:extLst>
          </p:cNvPr>
          <p:cNvSpPr txBox="1"/>
          <p:nvPr/>
        </p:nvSpPr>
        <p:spPr>
          <a:xfrm>
            <a:off x="2869532" y="3296107"/>
            <a:ext cx="2291876"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défai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ance</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failure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15" name="ballon.wav"/>
            </a:hlinkClick>
            <a:extLst>
              <a:ext uri="{FF2B5EF4-FFF2-40B4-BE49-F238E27FC236}">
                <a16:creationId xmlns:a16="http://schemas.microsoft.com/office/drawing/2014/main" id="{F5AEF9DF-2FD5-1442-9E84-D31130754D83}"/>
              </a:ext>
            </a:extLst>
          </p:cNvPr>
          <p:cNvSpPr txBox="1"/>
          <p:nvPr/>
        </p:nvSpPr>
        <p:spPr>
          <a:xfrm>
            <a:off x="7839661" y="2244669"/>
            <a:ext cx="1521241" cy="533663"/>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3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3"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5"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6"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 name="TextBox 2">
            <a:hlinkClick r:id="" action="ppaction://noaction">
              <a:snd r:embed="rId16" name="brousaille.wav"/>
            </a:hlinkClick>
            <a:extLst>
              <a:ext uri="{FF2B5EF4-FFF2-40B4-BE49-F238E27FC236}">
                <a16:creationId xmlns:a16="http://schemas.microsoft.com/office/drawing/2014/main" id="{21280D60-8BD5-40CA-AA00-4B08069F76E6}"/>
              </a:ext>
            </a:extLst>
          </p:cNvPr>
          <p:cNvSpPr txBox="1"/>
          <p:nvPr/>
        </p:nvSpPr>
        <p:spPr>
          <a:xfrm>
            <a:off x="2883110" y="2121940"/>
            <a:ext cx="2018562"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broussai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[bush /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thicket</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hlinkClick r:id="" action="ppaction://noaction">
              <a:snd r:embed="rId17" name="cheval.wav"/>
            </a:hlinkClick>
            <a:extLst>
              <a:ext uri="{FF2B5EF4-FFF2-40B4-BE49-F238E27FC236}">
                <a16:creationId xmlns:a16="http://schemas.microsoft.com/office/drawing/2014/main" id="{B4F86164-A451-406F-B503-6943DCE29957}"/>
              </a:ext>
            </a:extLst>
          </p:cNvPr>
          <p:cNvSpPr txBox="1"/>
          <p:nvPr/>
        </p:nvSpPr>
        <p:spPr>
          <a:xfrm>
            <a:off x="5781872" y="3225286"/>
            <a:ext cx="1802199" cy="523220"/>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cheva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Speech Bubble: Rectangle with Corners Rounded 43">
            <a:extLst>
              <a:ext uri="{FF2B5EF4-FFF2-40B4-BE49-F238E27FC236}">
                <a16:creationId xmlns:a16="http://schemas.microsoft.com/office/drawing/2014/main" id="{C3204B0C-3C2C-46E6-BC8D-D2FB6FD9AF51}"/>
              </a:ext>
            </a:extLst>
          </p:cNvPr>
          <p:cNvSpPr/>
          <p:nvPr/>
        </p:nvSpPr>
        <p:spPr>
          <a:xfrm>
            <a:off x="7383264" y="282313"/>
            <a:ext cx="2649093" cy="1100312"/>
          </a:xfrm>
          <a:prstGeom prst="wedgeRoundRectCallout">
            <a:avLst/>
          </a:prstGeom>
          <a:solidFill>
            <a:srgbClr val="0055A5"/>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there a letter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ll</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1" name="TextBox 40">
            <a:hlinkClick r:id="" action="ppaction://noaction">
              <a:snd r:embed="rId18" name="balle.wav"/>
            </a:hlinkClick>
            <a:extLst>
              <a:ext uri="{FF2B5EF4-FFF2-40B4-BE49-F238E27FC236}">
                <a16:creationId xmlns:a16="http://schemas.microsoft.com/office/drawing/2014/main" id="{C7410D66-891B-4F56-B472-28A02CCFA329}"/>
              </a:ext>
            </a:extLst>
          </p:cNvPr>
          <p:cNvSpPr txBox="1"/>
          <p:nvPr/>
        </p:nvSpPr>
        <p:spPr>
          <a:xfrm>
            <a:off x="3541852" y="1278498"/>
            <a:ext cx="1671864" cy="52322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52" name="Picture 28" descr="Screwdriver 4 Clip Art">
            <a:extLst>
              <a:ext uri="{FF2B5EF4-FFF2-40B4-BE49-F238E27FC236}">
                <a16:creationId xmlns:a16="http://schemas.microsoft.com/office/drawing/2014/main" id="{B231D307-7FD6-4D43-9F81-8DC846CF90B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643201">
            <a:off x="8049179" y="5302229"/>
            <a:ext cx="175962" cy="10521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ullet Bill Clip Art">
            <a:extLst>
              <a:ext uri="{FF2B5EF4-FFF2-40B4-BE49-F238E27FC236}">
                <a16:creationId xmlns:a16="http://schemas.microsoft.com/office/drawing/2014/main" id="{1796FD89-DBEA-4A5B-A71B-9ADBFA41DDF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992337" y="1163992"/>
            <a:ext cx="743815" cy="4661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Soccer Ballon Clip Art">
            <a:extLst>
              <a:ext uri="{FF2B5EF4-FFF2-40B4-BE49-F238E27FC236}">
                <a16:creationId xmlns:a16="http://schemas.microsoft.com/office/drawing/2014/main" id="{3D0B6F06-77C3-423E-93CB-B7DB4023037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149636" y="1976533"/>
            <a:ext cx="914906" cy="8539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artoon Cow Clip Art">
            <a:extLst>
              <a:ext uri="{FF2B5EF4-FFF2-40B4-BE49-F238E27FC236}">
                <a16:creationId xmlns:a16="http://schemas.microsoft.com/office/drawing/2014/main" id="{D2E0D46B-8D1F-4FF0-995E-24403E19B3B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545584" y="1639470"/>
            <a:ext cx="679584" cy="8984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Red Cow Clip Art">
            <a:extLst>
              <a:ext uri="{FF2B5EF4-FFF2-40B4-BE49-F238E27FC236}">
                <a16:creationId xmlns:a16="http://schemas.microsoft.com/office/drawing/2014/main" id="{D9D5C628-296C-4D65-B2DF-11837DD17E4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960296" y="1964584"/>
            <a:ext cx="613394" cy="7696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Blue Cow Clip Art">
            <a:extLst>
              <a:ext uri="{FF2B5EF4-FFF2-40B4-BE49-F238E27FC236}">
                <a16:creationId xmlns:a16="http://schemas.microsoft.com/office/drawing/2014/main" id="{8E62FA86-3001-490F-8F38-EE286625D74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644324" y="2184210"/>
            <a:ext cx="572572" cy="6823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rmometer Clip Art">
            <a:extLst>
              <a:ext uri="{FF2B5EF4-FFF2-40B4-BE49-F238E27FC236}">
                <a16:creationId xmlns:a16="http://schemas.microsoft.com/office/drawing/2014/main" id="{6EEBDCEC-1314-4510-B23D-5134629B252A}"/>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r="31256"/>
          <a:stretch/>
        </p:blipFill>
        <p:spPr bwMode="auto">
          <a:xfrm rot="20598105">
            <a:off x="374809" y="2486380"/>
            <a:ext cx="280684" cy="130831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Running Horse 3 Clip Art">
            <a:extLst>
              <a:ext uri="{FF2B5EF4-FFF2-40B4-BE49-F238E27FC236}">
                <a16:creationId xmlns:a16="http://schemas.microsoft.com/office/drawing/2014/main" id="{635E7BCA-B069-4331-93E3-17D2BA70A2E2}"/>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324359" y="2969620"/>
            <a:ext cx="743815" cy="11101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awn Trimmers Clip Art">
            <a:extLst>
              <a:ext uri="{FF2B5EF4-FFF2-40B4-BE49-F238E27FC236}">
                <a16:creationId xmlns:a16="http://schemas.microsoft.com/office/drawing/2014/main" id="{FA29E6C1-E7FB-43E6-8329-CA4356965A8F}"/>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165673" y="5345545"/>
            <a:ext cx="907934" cy="868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Pencil Sharpener Clip Art">
            <a:extLst>
              <a:ext uri="{FF2B5EF4-FFF2-40B4-BE49-F238E27FC236}">
                <a16:creationId xmlns:a16="http://schemas.microsoft.com/office/drawing/2014/main" id="{72AE5075-9EAC-4128-985E-7813C76FC883}"/>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4068" y="4887031"/>
            <a:ext cx="833083" cy="69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4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29"/>
                                        </p:tgtEl>
                                      </p:cBhvr>
                                    </p:animEffect>
                                    <p:set>
                                      <p:cBhvr>
                                        <p:cTn id="7" dur="1" fill="hold">
                                          <p:stCondLst>
                                            <p:cond delay="58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80084" cy="647577"/>
          </a:xfrm>
        </p:spPr>
        <p:txBody>
          <a:bodyPr>
            <a:normAutofit/>
          </a:bodyPr>
          <a:lstStyle/>
          <a:p>
            <a:r>
              <a:rPr lang="en-GB" sz="2800" b="1" dirty="0">
                <a:solidFill>
                  <a:schemeClr val="bg1"/>
                </a:solidFill>
              </a:rPr>
              <a:t>The verb ‘dire’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Can you remember the pattern of endings for the </a:t>
            </a: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je</a:t>
            </a:r>
            <a:r>
              <a:rPr kumimoji="0" lang="en-US" sz="2400" b="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002060"/>
                </a:solidFill>
                <a:effectLst/>
                <a:uLnTx/>
                <a:uFillTx/>
                <a:latin typeface="Century Gothic" panose="020F0302020204030204"/>
                <a:ea typeface="+mn-ea"/>
                <a:cs typeface="+mn-cs"/>
              </a:rPr>
              <a:t>tu</a:t>
            </a:r>
            <a:r>
              <a:rPr lang="en-US" sz="2400" dirty="0">
                <a:solidFill>
                  <a:srgbClr val="002060"/>
                </a:solidFill>
                <a:latin typeface="Century Gothic" panose="020F0302020204030204"/>
              </a:rPr>
              <a:t>, </a:t>
            </a:r>
            <a:r>
              <a:rPr lang="en-US" sz="2400" i="1" dirty="0">
                <a:solidFill>
                  <a:srgbClr val="002060"/>
                </a:solidFill>
                <a:latin typeface="Century Gothic" panose="020F0302020204030204"/>
              </a:rPr>
              <a:t>il</a:t>
            </a:r>
            <a:r>
              <a:rPr lang="en-US" sz="2400" dirty="0">
                <a:solidFill>
                  <a:srgbClr val="002060"/>
                </a:solidFill>
                <a:latin typeface="Century Gothic" panose="020F0302020204030204"/>
              </a:rPr>
              <a:t> and </a:t>
            </a:r>
            <a:r>
              <a:rPr lang="en-US" sz="2400" i="1" dirty="0" err="1">
                <a:solidFill>
                  <a:srgbClr val="002060"/>
                </a:solidFill>
                <a:latin typeface="Century Gothic" panose="020F0302020204030204"/>
              </a:rPr>
              <a:t>elle</a:t>
            </a:r>
            <a:r>
              <a:rPr lang="en-US" sz="2400" dirty="0">
                <a:solidFill>
                  <a:srgbClr val="002060"/>
                </a:solidFill>
                <a:latin typeface="Century Gothic" panose="020F0302020204030204"/>
              </a:rPr>
              <a:t> forms of the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verbs like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sortir</a:t>
            </a:r>
            <a:r>
              <a:rPr kumimoji="0" lang="en-US" sz="2400" b="1"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The verb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dire</a:t>
            </a:r>
            <a:r>
              <a:rPr lang="en-US" sz="2400" b="1" dirty="0">
                <a:solidFill>
                  <a:srgbClr val="002060"/>
                </a:solidFill>
                <a:latin typeface="Century Gothic" panose="020F0302020204030204"/>
              </a:rPr>
              <a:t> </a:t>
            </a:r>
            <a:r>
              <a:rPr lang="en-US" sz="2400" dirty="0">
                <a:solidFill>
                  <a:srgbClr val="002060"/>
                </a:solidFill>
                <a:latin typeface="Century Gothic" panose="020F0302020204030204"/>
              </a:rPr>
              <a:t>also uses these endings: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latin typeface="Century Gothic" panose="020F0302020204030204"/>
            </a:endParaRPr>
          </a:p>
        </p:txBody>
      </p:sp>
      <p:sp>
        <p:nvSpPr>
          <p:cNvPr id="9" name="TextBox 8">
            <a:extLst>
              <a:ext uri="{FF2B5EF4-FFF2-40B4-BE49-F238E27FC236}">
                <a16:creationId xmlns:a16="http://schemas.microsoft.com/office/drawing/2014/main" id="{683C9961-A21C-47D1-B243-C8E719783D18}"/>
              </a:ext>
            </a:extLst>
          </p:cNvPr>
          <p:cNvSpPr txBox="1"/>
          <p:nvPr/>
        </p:nvSpPr>
        <p:spPr>
          <a:xfrm>
            <a:off x="295579" y="3373393"/>
            <a:ext cx="415499" cy="400110"/>
          </a:xfrm>
          <a:prstGeom prst="rect">
            <a:avLst/>
          </a:prstGeom>
          <a:noFill/>
        </p:spPr>
        <p:txBody>
          <a:bodyPr wrap="none" rtlCol="0">
            <a:spAutoFit/>
          </a:bodyPr>
          <a:lstStyle/>
          <a:p>
            <a:pPr algn="r"/>
            <a:r>
              <a:rPr lang="en-GB" sz="2000" b="1" dirty="0">
                <a:solidFill>
                  <a:srgbClr val="002060"/>
                </a:solidFill>
              </a:rPr>
              <a:t>je</a:t>
            </a:r>
          </a:p>
        </p:txBody>
      </p:sp>
      <p:sp>
        <p:nvSpPr>
          <p:cNvPr id="10" name="TextBox 9">
            <a:extLst>
              <a:ext uri="{FF2B5EF4-FFF2-40B4-BE49-F238E27FC236}">
                <a16:creationId xmlns:a16="http://schemas.microsoft.com/office/drawing/2014/main" id="{BD92797B-992B-44FC-9866-9173375317DC}"/>
              </a:ext>
            </a:extLst>
          </p:cNvPr>
          <p:cNvSpPr txBox="1"/>
          <p:nvPr/>
        </p:nvSpPr>
        <p:spPr>
          <a:xfrm>
            <a:off x="295578" y="3835057"/>
            <a:ext cx="415499" cy="400110"/>
          </a:xfrm>
          <a:prstGeom prst="rect">
            <a:avLst/>
          </a:prstGeom>
          <a:noFill/>
        </p:spPr>
        <p:txBody>
          <a:bodyPr wrap="none" rtlCol="0">
            <a:spAutoFit/>
          </a:bodyPr>
          <a:lstStyle/>
          <a:p>
            <a:pPr algn="r"/>
            <a:r>
              <a:rPr lang="en-GB" sz="2000" b="1" dirty="0" err="1">
                <a:solidFill>
                  <a:srgbClr val="002060"/>
                </a:solidFill>
              </a:rPr>
              <a:t>tu</a:t>
            </a:r>
            <a:endParaRPr lang="en-GB" sz="2000" b="1" dirty="0">
              <a:solidFill>
                <a:srgbClr val="002060"/>
              </a:solidFill>
            </a:endParaRPr>
          </a:p>
        </p:txBody>
      </p:sp>
      <p:sp>
        <p:nvSpPr>
          <p:cNvPr id="11" name="TextBox 10">
            <a:extLst>
              <a:ext uri="{FF2B5EF4-FFF2-40B4-BE49-F238E27FC236}">
                <a16:creationId xmlns:a16="http://schemas.microsoft.com/office/drawing/2014/main" id="{047B9A3B-15DA-44C7-87FB-8A8E5FF6F339}"/>
              </a:ext>
            </a:extLst>
          </p:cNvPr>
          <p:cNvSpPr txBox="1"/>
          <p:nvPr/>
        </p:nvSpPr>
        <p:spPr>
          <a:xfrm>
            <a:off x="402092" y="4296719"/>
            <a:ext cx="306495" cy="400110"/>
          </a:xfrm>
          <a:prstGeom prst="rect">
            <a:avLst/>
          </a:prstGeom>
          <a:noFill/>
        </p:spPr>
        <p:txBody>
          <a:bodyPr wrap="none" rtlCol="0">
            <a:spAutoFit/>
          </a:bodyPr>
          <a:lstStyle/>
          <a:p>
            <a:pPr algn="r"/>
            <a:r>
              <a:rPr lang="en-GB" sz="2000" b="1" dirty="0" err="1">
                <a:solidFill>
                  <a:srgbClr val="002060"/>
                </a:solidFill>
              </a:rPr>
              <a:t>il</a:t>
            </a:r>
            <a:endParaRPr lang="en-GB" sz="2000" b="1" dirty="0">
              <a:solidFill>
                <a:srgbClr val="002060"/>
              </a:solidFill>
            </a:endParaRPr>
          </a:p>
        </p:txBody>
      </p:sp>
      <p:sp>
        <p:nvSpPr>
          <p:cNvPr id="12" name="TextBox 11">
            <a:extLst>
              <a:ext uri="{FF2B5EF4-FFF2-40B4-BE49-F238E27FC236}">
                <a16:creationId xmlns:a16="http://schemas.microsoft.com/office/drawing/2014/main" id="{1783F609-DB08-43F3-8D6B-CF1EB6730E15}"/>
              </a:ext>
            </a:extLst>
          </p:cNvPr>
          <p:cNvSpPr txBox="1"/>
          <p:nvPr/>
        </p:nvSpPr>
        <p:spPr>
          <a:xfrm>
            <a:off x="75080" y="4758385"/>
            <a:ext cx="633507" cy="400110"/>
          </a:xfrm>
          <a:prstGeom prst="rect">
            <a:avLst/>
          </a:prstGeom>
          <a:noFill/>
        </p:spPr>
        <p:txBody>
          <a:bodyPr wrap="none" rtlCol="0">
            <a:spAutoFit/>
          </a:bodyPr>
          <a:lstStyle/>
          <a:p>
            <a:pPr algn="r"/>
            <a:r>
              <a:rPr lang="en-GB" sz="2000" b="1" dirty="0" err="1">
                <a:solidFill>
                  <a:srgbClr val="002060"/>
                </a:solidFill>
              </a:rPr>
              <a:t>elle</a:t>
            </a:r>
            <a:endParaRPr lang="en-GB" sz="2000" b="1" dirty="0">
              <a:solidFill>
                <a:srgbClr val="002060"/>
              </a:solidFill>
            </a:endParaRPr>
          </a:p>
        </p:txBody>
      </p:sp>
      <p:sp>
        <p:nvSpPr>
          <p:cNvPr id="13" name="TextBox 12">
            <a:extLst>
              <a:ext uri="{FF2B5EF4-FFF2-40B4-BE49-F238E27FC236}">
                <a16:creationId xmlns:a16="http://schemas.microsoft.com/office/drawing/2014/main" id="{929FDAC0-B391-4231-988D-371D7CC460E1}"/>
              </a:ext>
            </a:extLst>
          </p:cNvPr>
          <p:cNvSpPr txBox="1"/>
          <p:nvPr/>
        </p:nvSpPr>
        <p:spPr>
          <a:xfrm>
            <a:off x="708587" y="3367000"/>
            <a:ext cx="404278" cy="400110"/>
          </a:xfrm>
          <a:prstGeom prst="rect">
            <a:avLst/>
          </a:prstGeom>
          <a:noFill/>
        </p:spPr>
        <p:txBody>
          <a:bodyPr wrap="none" rtlCol="0">
            <a:spAutoFit/>
          </a:bodyPr>
          <a:lstStyle/>
          <a:p>
            <a:r>
              <a:rPr lang="en-GB" sz="2000" b="1" dirty="0">
                <a:solidFill>
                  <a:srgbClr val="E65D00"/>
                </a:solidFill>
              </a:rPr>
              <a:t>-s</a:t>
            </a:r>
          </a:p>
        </p:txBody>
      </p:sp>
      <p:sp>
        <p:nvSpPr>
          <p:cNvPr id="14" name="TextBox 13">
            <a:extLst>
              <a:ext uri="{FF2B5EF4-FFF2-40B4-BE49-F238E27FC236}">
                <a16:creationId xmlns:a16="http://schemas.microsoft.com/office/drawing/2014/main" id="{5DB7D77C-CAEB-435F-AC72-B3C452BB1559}"/>
              </a:ext>
            </a:extLst>
          </p:cNvPr>
          <p:cNvSpPr txBox="1"/>
          <p:nvPr/>
        </p:nvSpPr>
        <p:spPr>
          <a:xfrm>
            <a:off x="710190" y="3828665"/>
            <a:ext cx="404278" cy="400110"/>
          </a:xfrm>
          <a:prstGeom prst="rect">
            <a:avLst/>
          </a:prstGeom>
          <a:noFill/>
        </p:spPr>
        <p:txBody>
          <a:bodyPr wrap="none" rtlCol="0">
            <a:spAutoFit/>
          </a:bodyPr>
          <a:lstStyle/>
          <a:p>
            <a:r>
              <a:rPr lang="en-GB" sz="2000" b="1" dirty="0">
                <a:solidFill>
                  <a:srgbClr val="E65D00"/>
                </a:solidFill>
              </a:rPr>
              <a:t>-s</a:t>
            </a:r>
          </a:p>
        </p:txBody>
      </p:sp>
      <p:sp>
        <p:nvSpPr>
          <p:cNvPr id="15" name="TextBox 14">
            <a:extLst>
              <a:ext uri="{FF2B5EF4-FFF2-40B4-BE49-F238E27FC236}">
                <a16:creationId xmlns:a16="http://schemas.microsoft.com/office/drawing/2014/main" id="{80013428-54A7-48EA-80D5-C59D46829E70}"/>
              </a:ext>
            </a:extLst>
          </p:cNvPr>
          <p:cNvSpPr txBox="1"/>
          <p:nvPr/>
        </p:nvSpPr>
        <p:spPr>
          <a:xfrm>
            <a:off x="708587" y="4290330"/>
            <a:ext cx="369012" cy="400110"/>
          </a:xfrm>
          <a:prstGeom prst="rect">
            <a:avLst/>
          </a:prstGeom>
          <a:noFill/>
        </p:spPr>
        <p:txBody>
          <a:bodyPr wrap="none" rtlCol="0">
            <a:spAutoFit/>
          </a:bodyPr>
          <a:lstStyle/>
          <a:p>
            <a:r>
              <a:rPr lang="en-GB" sz="2000" b="1" dirty="0">
                <a:solidFill>
                  <a:srgbClr val="E65D00"/>
                </a:solidFill>
              </a:rPr>
              <a:t>-t</a:t>
            </a:r>
          </a:p>
        </p:txBody>
      </p:sp>
      <p:sp>
        <p:nvSpPr>
          <p:cNvPr id="16" name="TextBox 15">
            <a:extLst>
              <a:ext uri="{FF2B5EF4-FFF2-40B4-BE49-F238E27FC236}">
                <a16:creationId xmlns:a16="http://schemas.microsoft.com/office/drawing/2014/main" id="{5D997D05-628E-4CDF-9CA2-1376D381BC39}"/>
              </a:ext>
            </a:extLst>
          </p:cNvPr>
          <p:cNvSpPr txBox="1"/>
          <p:nvPr/>
        </p:nvSpPr>
        <p:spPr>
          <a:xfrm>
            <a:off x="708587" y="4751994"/>
            <a:ext cx="369012" cy="400110"/>
          </a:xfrm>
          <a:prstGeom prst="rect">
            <a:avLst/>
          </a:prstGeom>
          <a:noFill/>
        </p:spPr>
        <p:txBody>
          <a:bodyPr wrap="none" rtlCol="0">
            <a:spAutoFit/>
          </a:bodyPr>
          <a:lstStyle/>
          <a:p>
            <a:r>
              <a:rPr lang="en-GB" sz="2000" b="1" dirty="0">
                <a:solidFill>
                  <a:srgbClr val="E65D00"/>
                </a:solidFill>
              </a:rPr>
              <a:t>-t</a:t>
            </a:r>
          </a:p>
        </p:txBody>
      </p:sp>
      <p:sp>
        <p:nvSpPr>
          <p:cNvPr id="18" name="TextBox 17">
            <a:extLst>
              <a:ext uri="{FF2B5EF4-FFF2-40B4-BE49-F238E27FC236}">
                <a16:creationId xmlns:a16="http://schemas.microsoft.com/office/drawing/2014/main" id="{8A7BE4AE-AC9D-46C0-84CE-45C03E7DA63B}"/>
              </a:ext>
            </a:extLst>
          </p:cNvPr>
          <p:cNvSpPr txBox="1"/>
          <p:nvPr/>
        </p:nvSpPr>
        <p:spPr>
          <a:xfrm>
            <a:off x="1708025" y="3367003"/>
            <a:ext cx="830676" cy="400110"/>
          </a:xfrm>
          <a:prstGeom prst="rect">
            <a:avLst/>
          </a:prstGeom>
          <a:noFill/>
        </p:spPr>
        <p:txBody>
          <a:bodyPr wrap="none" rtlCol="0">
            <a:spAutoFit/>
          </a:bodyPr>
          <a:lstStyle/>
          <a:p>
            <a:pPr algn="r"/>
            <a:r>
              <a:rPr lang="en-GB" sz="2000" b="1" dirty="0">
                <a:solidFill>
                  <a:srgbClr val="002060"/>
                </a:solidFill>
              </a:rPr>
              <a:t>je di</a:t>
            </a:r>
            <a:r>
              <a:rPr lang="en-GB" sz="2000" b="1" dirty="0">
                <a:solidFill>
                  <a:srgbClr val="EC853F"/>
                </a:solidFill>
              </a:rPr>
              <a:t>s</a:t>
            </a:r>
          </a:p>
        </p:txBody>
      </p:sp>
      <p:sp>
        <p:nvSpPr>
          <p:cNvPr id="19" name="TextBox 18">
            <a:extLst>
              <a:ext uri="{FF2B5EF4-FFF2-40B4-BE49-F238E27FC236}">
                <a16:creationId xmlns:a16="http://schemas.microsoft.com/office/drawing/2014/main" id="{3B442A3E-462D-4E94-A7F7-5271D00BECC7}"/>
              </a:ext>
            </a:extLst>
          </p:cNvPr>
          <p:cNvSpPr txBox="1"/>
          <p:nvPr/>
        </p:nvSpPr>
        <p:spPr>
          <a:xfrm>
            <a:off x="1708024" y="3828669"/>
            <a:ext cx="830676" cy="400110"/>
          </a:xfrm>
          <a:prstGeom prst="rect">
            <a:avLst/>
          </a:prstGeom>
          <a:noFill/>
        </p:spPr>
        <p:txBody>
          <a:bodyPr wrap="none" rtlCol="0">
            <a:spAutoFit/>
          </a:bodyPr>
          <a:lstStyle/>
          <a:p>
            <a:pPr algn="r"/>
            <a:r>
              <a:rPr lang="en-GB" sz="2000" b="1" dirty="0" err="1">
                <a:solidFill>
                  <a:srgbClr val="002060"/>
                </a:solidFill>
              </a:rPr>
              <a:t>tu</a:t>
            </a:r>
            <a:r>
              <a:rPr lang="en-GB" sz="2000" b="1" dirty="0">
                <a:solidFill>
                  <a:srgbClr val="002060"/>
                </a:solidFill>
              </a:rPr>
              <a:t> di</a:t>
            </a:r>
            <a:r>
              <a:rPr lang="en-GB" sz="2000" b="1" dirty="0">
                <a:solidFill>
                  <a:srgbClr val="EC853F"/>
                </a:solidFill>
              </a:rPr>
              <a:t>s</a:t>
            </a:r>
          </a:p>
        </p:txBody>
      </p:sp>
      <p:sp>
        <p:nvSpPr>
          <p:cNvPr id="20" name="TextBox 19">
            <a:extLst>
              <a:ext uri="{FF2B5EF4-FFF2-40B4-BE49-F238E27FC236}">
                <a16:creationId xmlns:a16="http://schemas.microsoft.com/office/drawing/2014/main" id="{0173020B-B88A-4F05-9E26-80CDE80BABB5}"/>
              </a:ext>
            </a:extLst>
          </p:cNvPr>
          <p:cNvSpPr txBox="1"/>
          <p:nvPr/>
        </p:nvSpPr>
        <p:spPr>
          <a:xfrm>
            <a:off x="1852294" y="4290328"/>
            <a:ext cx="686406" cy="400110"/>
          </a:xfrm>
          <a:prstGeom prst="rect">
            <a:avLst/>
          </a:prstGeom>
          <a:noFill/>
        </p:spPr>
        <p:txBody>
          <a:bodyPr wrap="none" rtlCol="0">
            <a:spAutoFit/>
          </a:bodyPr>
          <a:lstStyle/>
          <a:p>
            <a:pPr algn="r"/>
            <a:r>
              <a:rPr lang="en-GB" sz="2000" b="1" dirty="0" err="1">
                <a:solidFill>
                  <a:srgbClr val="002060"/>
                </a:solidFill>
              </a:rPr>
              <a:t>il</a:t>
            </a:r>
            <a:r>
              <a:rPr lang="en-GB" sz="2000" b="1" dirty="0">
                <a:solidFill>
                  <a:srgbClr val="002060"/>
                </a:solidFill>
              </a:rPr>
              <a:t> </a:t>
            </a:r>
            <a:r>
              <a:rPr lang="en-GB" sz="2000" b="1" dirty="0" err="1">
                <a:solidFill>
                  <a:srgbClr val="002060"/>
                </a:solidFill>
              </a:rPr>
              <a:t>di</a:t>
            </a:r>
            <a:r>
              <a:rPr lang="en-GB" sz="2000" b="1" dirty="0" err="1">
                <a:solidFill>
                  <a:srgbClr val="EC853F"/>
                </a:solidFill>
              </a:rPr>
              <a:t>t</a:t>
            </a:r>
            <a:endParaRPr lang="en-GB" sz="2000" b="1" dirty="0">
              <a:solidFill>
                <a:srgbClr val="EC853F"/>
              </a:solidFill>
            </a:endParaRPr>
          </a:p>
        </p:txBody>
      </p:sp>
      <p:sp>
        <p:nvSpPr>
          <p:cNvPr id="21" name="TextBox 20">
            <a:extLst>
              <a:ext uri="{FF2B5EF4-FFF2-40B4-BE49-F238E27FC236}">
                <a16:creationId xmlns:a16="http://schemas.microsoft.com/office/drawing/2014/main" id="{87FC3A4F-B77A-4A4D-BD92-85767E0EC0BE}"/>
              </a:ext>
            </a:extLst>
          </p:cNvPr>
          <p:cNvSpPr txBox="1"/>
          <p:nvPr/>
        </p:nvSpPr>
        <p:spPr>
          <a:xfrm>
            <a:off x="1525873" y="4751994"/>
            <a:ext cx="1013419" cy="400110"/>
          </a:xfrm>
          <a:prstGeom prst="rect">
            <a:avLst/>
          </a:prstGeom>
          <a:noFill/>
        </p:spPr>
        <p:txBody>
          <a:bodyPr wrap="none" rtlCol="0">
            <a:spAutoFit/>
          </a:bodyPr>
          <a:lstStyle/>
          <a:p>
            <a:pPr algn="r"/>
            <a:r>
              <a:rPr lang="en-GB" sz="2000" b="1" dirty="0" err="1">
                <a:solidFill>
                  <a:srgbClr val="002060"/>
                </a:solidFill>
              </a:rPr>
              <a:t>elle</a:t>
            </a:r>
            <a:r>
              <a:rPr lang="en-GB" sz="2000" b="1" dirty="0">
                <a:solidFill>
                  <a:srgbClr val="002060"/>
                </a:solidFill>
              </a:rPr>
              <a:t> </a:t>
            </a:r>
            <a:r>
              <a:rPr lang="en-GB" sz="2000" b="1" dirty="0" err="1">
                <a:solidFill>
                  <a:srgbClr val="002060"/>
                </a:solidFill>
              </a:rPr>
              <a:t>di</a:t>
            </a:r>
            <a:r>
              <a:rPr lang="en-GB" sz="2000" b="1" dirty="0" err="1">
                <a:solidFill>
                  <a:srgbClr val="EC853F"/>
                </a:solidFill>
              </a:rPr>
              <a:t>t</a:t>
            </a:r>
            <a:endParaRPr lang="en-GB" sz="2000" b="1" dirty="0">
              <a:solidFill>
                <a:srgbClr val="EC853F"/>
              </a:solidFill>
            </a:endParaRPr>
          </a:p>
        </p:txBody>
      </p:sp>
      <p:sp>
        <p:nvSpPr>
          <p:cNvPr id="22" name="TextBox 21">
            <a:extLst>
              <a:ext uri="{FF2B5EF4-FFF2-40B4-BE49-F238E27FC236}">
                <a16:creationId xmlns:a16="http://schemas.microsoft.com/office/drawing/2014/main" id="{A93D8255-99ED-4AE3-A86F-69E7B9D81914}"/>
              </a:ext>
            </a:extLst>
          </p:cNvPr>
          <p:cNvSpPr txBox="1"/>
          <p:nvPr/>
        </p:nvSpPr>
        <p:spPr>
          <a:xfrm>
            <a:off x="2538700" y="3367000"/>
            <a:ext cx="4615366" cy="400110"/>
          </a:xfrm>
          <a:prstGeom prst="rect">
            <a:avLst/>
          </a:prstGeom>
          <a:noFill/>
        </p:spPr>
        <p:txBody>
          <a:bodyPr wrap="none" rtlCol="0">
            <a:spAutoFit/>
          </a:bodyPr>
          <a:lstStyle/>
          <a:p>
            <a:r>
              <a:rPr lang="en-GB" sz="2000" i="1" dirty="0">
                <a:solidFill>
                  <a:srgbClr val="002060"/>
                </a:solidFill>
              </a:rPr>
              <a:t>I say / I am saying, I tell / I am telling</a:t>
            </a:r>
          </a:p>
        </p:txBody>
      </p:sp>
      <p:sp>
        <p:nvSpPr>
          <p:cNvPr id="23" name="TextBox 22">
            <a:extLst>
              <a:ext uri="{FF2B5EF4-FFF2-40B4-BE49-F238E27FC236}">
                <a16:creationId xmlns:a16="http://schemas.microsoft.com/office/drawing/2014/main" id="{8B2ECFFC-0D06-4570-9F4B-1A911078BCE6}"/>
              </a:ext>
            </a:extLst>
          </p:cNvPr>
          <p:cNvSpPr txBox="1"/>
          <p:nvPr/>
        </p:nvSpPr>
        <p:spPr>
          <a:xfrm>
            <a:off x="2540303" y="3828665"/>
            <a:ext cx="6237605" cy="400110"/>
          </a:xfrm>
          <a:prstGeom prst="rect">
            <a:avLst/>
          </a:prstGeom>
          <a:noFill/>
        </p:spPr>
        <p:txBody>
          <a:bodyPr wrap="none" rtlCol="0">
            <a:spAutoFit/>
          </a:bodyPr>
          <a:lstStyle/>
          <a:p>
            <a:r>
              <a:rPr lang="en-GB" sz="2000" i="1" dirty="0">
                <a:solidFill>
                  <a:srgbClr val="002060"/>
                </a:solidFill>
              </a:rPr>
              <a:t>you say / you are saying, you tell / you are telling</a:t>
            </a:r>
          </a:p>
        </p:txBody>
      </p:sp>
      <p:sp>
        <p:nvSpPr>
          <p:cNvPr id="24" name="TextBox 23">
            <a:extLst>
              <a:ext uri="{FF2B5EF4-FFF2-40B4-BE49-F238E27FC236}">
                <a16:creationId xmlns:a16="http://schemas.microsoft.com/office/drawing/2014/main" id="{CD7A14AA-E54F-41D3-8CE8-5465BCB3A812}"/>
              </a:ext>
            </a:extLst>
          </p:cNvPr>
          <p:cNvSpPr txBox="1"/>
          <p:nvPr/>
        </p:nvSpPr>
        <p:spPr>
          <a:xfrm>
            <a:off x="2538700" y="4290330"/>
            <a:ext cx="5349541" cy="400110"/>
          </a:xfrm>
          <a:prstGeom prst="rect">
            <a:avLst/>
          </a:prstGeom>
          <a:noFill/>
        </p:spPr>
        <p:txBody>
          <a:bodyPr wrap="none" rtlCol="0">
            <a:spAutoFit/>
          </a:bodyPr>
          <a:lstStyle/>
          <a:p>
            <a:r>
              <a:rPr lang="en-GB" sz="2000" i="1" dirty="0">
                <a:solidFill>
                  <a:srgbClr val="002060"/>
                </a:solidFill>
              </a:rPr>
              <a:t>he says / he is saying, he tells / he is telling</a:t>
            </a:r>
          </a:p>
        </p:txBody>
      </p:sp>
      <p:sp>
        <p:nvSpPr>
          <p:cNvPr id="25" name="TextBox 24">
            <a:extLst>
              <a:ext uri="{FF2B5EF4-FFF2-40B4-BE49-F238E27FC236}">
                <a16:creationId xmlns:a16="http://schemas.microsoft.com/office/drawing/2014/main" id="{B1D15A62-D84D-4B0E-A631-5554F57781A2}"/>
              </a:ext>
            </a:extLst>
          </p:cNvPr>
          <p:cNvSpPr txBox="1"/>
          <p:nvPr/>
        </p:nvSpPr>
        <p:spPr>
          <a:xfrm>
            <a:off x="2538700" y="4751994"/>
            <a:ext cx="5747086" cy="400110"/>
          </a:xfrm>
          <a:prstGeom prst="rect">
            <a:avLst/>
          </a:prstGeom>
          <a:noFill/>
        </p:spPr>
        <p:txBody>
          <a:bodyPr wrap="none" rtlCol="0">
            <a:spAutoFit/>
          </a:bodyPr>
          <a:lstStyle/>
          <a:p>
            <a:r>
              <a:rPr lang="en-GB" sz="2000" i="1" dirty="0">
                <a:solidFill>
                  <a:srgbClr val="002060"/>
                </a:solidFill>
              </a:rPr>
              <a:t>she says / she is saying, she tells / she is telling</a:t>
            </a:r>
          </a:p>
        </p:txBody>
      </p:sp>
      <p:sp>
        <p:nvSpPr>
          <p:cNvPr id="26" name="TextBox 25">
            <a:extLst>
              <a:ext uri="{FF2B5EF4-FFF2-40B4-BE49-F238E27FC236}">
                <a16:creationId xmlns:a16="http://schemas.microsoft.com/office/drawing/2014/main" id="{F890E644-74D3-4057-AE96-6598197E759B}"/>
              </a:ext>
            </a:extLst>
          </p:cNvPr>
          <p:cNvSpPr txBox="1"/>
          <p:nvPr/>
        </p:nvSpPr>
        <p:spPr>
          <a:xfrm>
            <a:off x="8683897" y="3156141"/>
            <a:ext cx="3332433" cy="2145268"/>
          </a:xfrm>
          <a:prstGeom prst="wedgeRoundRectCallout">
            <a:avLst>
              <a:gd name="adj1" fmla="val -57032"/>
              <a:gd name="adj2" fmla="val 21203"/>
              <a:gd name="adj3" fmla="val 16667"/>
            </a:avLst>
          </a:prstGeom>
          <a:solidFill>
            <a:srgbClr val="0055A5"/>
          </a:solidFill>
          <a:ln>
            <a:solidFill>
              <a:srgbClr val="E65D00"/>
            </a:solidFill>
          </a:ln>
        </p:spPr>
        <p:txBody>
          <a:bodyPr wrap="square" rtlCol="0">
            <a:spAutoFit/>
          </a:bodyPr>
          <a:lstStyle/>
          <a:p>
            <a:pPr algn="ctr"/>
            <a:r>
              <a:rPr lang="en-GB" sz="2400" dirty="0">
                <a:solidFill>
                  <a:schemeClr val="bg1"/>
                </a:solidFill>
              </a:rPr>
              <a:t>The </a:t>
            </a:r>
            <a:r>
              <a:rPr lang="en-GB" sz="2400" i="1" dirty="0">
                <a:solidFill>
                  <a:schemeClr val="bg1"/>
                </a:solidFill>
              </a:rPr>
              <a:t>je</a:t>
            </a:r>
            <a:r>
              <a:rPr lang="en-GB" sz="2400" dirty="0">
                <a:solidFill>
                  <a:schemeClr val="bg1"/>
                </a:solidFill>
              </a:rPr>
              <a:t>, </a:t>
            </a:r>
            <a:r>
              <a:rPr lang="en-GB" sz="2400" i="1" dirty="0" err="1">
                <a:solidFill>
                  <a:schemeClr val="bg1"/>
                </a:solidFill>
              </a:rPr>
              <a:t>tu</a:t>
            </a:r>
            <a:r>
              <a:rPr lang="en-GB" sz="2400" dirty="0">
                <a:solidFill>
                  <a:schemeClr val="bg1"/>
                </a:solidFill>
              </a:rPr>
              <a:t>, </a:t>
            </a:r>
            <a:r>
              <a:rPr lang="en-GB" sz="2400" i="1" dirty="0" err="1">
                <a:solidFill>
                  <a:schemeClr val="bg1"/>
                </a:solidFill>
              </a:rPr>
              <a:t>il</a:t>
            </a:r>
            <a:r>
              <a:rPr lang="en-GB" sz="2400" i="1" dirty="0">
                <a:solidFill>
                  <a:schemeClr val="bg1"/>
                </a:solidFill>
              </a:rPr>
              <a:t> </a:t>
            </a:r>
            <a:r>
              <a:rPr lang="en-GB" sz="2400" dirty="0">
                <a:solidFill>
                  <a:schemeClr val="bg1"/>
                </a:solidFill>
              </a:rPr>
              <a:t>and </a:t>
            </a:r>
            <a:r>
              <a:rPr lang="en-GB" sz="2400" i="1" dirty="0" err="1">
                <a:solidFill>
                  <a:schemeClr val="bg1"/>
                </a:solidFill>
              </a:rPr>
              <a:t>elle</a:t>
            </a:r>
            <a:r>
              <a:rPr lang="en-GB" sz="2400" i="1" dirty="0">
                <a:solidFill>
                  <a:schemeClr val="bg1"/>
                </a:solidFill>
              </a:rPr>
              <a:t> </a:t>
            </a:r>
            <a:r>
              <a:rPr lang="en-GB" sz="2400" dirty="0">
                <a:solidFill>
                  <a:schemeClr val="bg1"/>
                </a:solidFill>
              </a:rPr>
              <a:t>forms all sound the same: the </a:t>
            </a:r>
            <a:r>
              <a:rPr lang="en-GB" sz="2400" b="1" dirty="0">
                <a:solidFill>
                  <a:schemeClr val="bg1"/>
                </a:solidFill>
              </a:rPr>
              <a:t>–s </a:t>
            </a:r>
            <a:r>
              <a:rPr lang="en-GB" sz="2400" dirty="0">
                <a:solidFill>
                  <a:schemeClr val="bg1"/>
                </a:solidFill>
              </a:rPr>
              <a:t>and </a:t>
            </a:r>
            <a:r>
              <a:rPr lang="en-GB" sz="2400" b="1" dirty="0">
                <a:solidFill>
                  <a:schemeClr val="bg1"/>
                </a:solidFill>
              </a:rPr>
              <a:t>–t </a:t>
            </a:r>
            <a:r>
              <a:rPr lang="en-GB" sz="2400" dirty="0">
                <a:solidFill>
                  <a:schemeClr val="bg1"/>
                </a:solidFill>
              </a:rPr>
              <a:t>are </a:t>
            </a:r>
            <a:r>
              <a:rPr lang="en-GB" sz="2400" b="1" dirty="0">
                <a:solidFill>
                  <a:schemeClr val="bg1"/>
                </a:solidFill>
              </a:rPr>
              <a:t>Silent Final Consonants</a:t>
            </a:r>
            <a:r>
              <a:rPr lang="en-GB" sz="2400" dirty="0">
                <a:solidFill>
                  <a:schemeClr val="bg1"/>
                </a:solidFill>
              </a:rPr>
              <a:t>.</a:t>
            </a:r>
          </a:p>
        </p:txBody>
      </p:sp>
      <p:pic>
        <p:nvPicPr>
          <p:cNvPr id="27" name="Picture 2" descr="Quiet Sign Clip Art">
            <a:extLst>
              <a:ext uri="{FF2B5EF4-FFF2-40B4-BE49-F238E27FC236}">
                <a16:creationId xmlns:a16="http://schemas.microsoft.com/office/drawing/2014/main" id="{7BBCD3A7-24AD-46DC-AF3D-E39578269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2098" y="2081154"/>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1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5" grpId="0"/>
      <p:bldP spid="16" grpId="0"/>
      <p:bldP spid="18" grpId="0"/>
      <p:bldP spid="19" grpId="0"/>
      <p:bldP spid="20" grpId="0"/>
      <p:bldP spid="21" grpId="0"/>
      <p:bldP spid="22" grpId="0"/>
      <p:bldP spid="23" grpId="0"/>
      <p:bldP spid="24" grpId="0"/>
      <p:bldP spid="25"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normAutofit fontScale="90000"/>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5162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Verbs like prendre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endings for</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a:t>
            </a:r>
            <a:r>
              <a:rPr lang="en-US" sz="2400" b="1" dirty="0">
                <a:solidFill>
                  <a:srgbClr val="002060"/>
                </a:solidFill>
                <a:latin typeface="Century Gothic" panose="020F0302020204030204"/>
              </a:rPr>
              <a:t>prendre</a:t>
            </a:r>
            <a:r>
              <a:rPr lang="en-US" sz="2400" dirty="0">
                <a:solidFill>
                  <a:srgbClr val="002060"/>
                </a:solidFill>
                <a:latin typeface="Century Gothic" panose="020F0302020204030204"/>
              </a:rPr>
              <a:t>, </a:t>
            </a:r>
            <a:r>
              <a:rPr lang="en-US" sz="2400" b="1" dirty="0" err="1">
                <a:solidFill>
                  <a:srgbClr val="002060"/>
                </a:solidFill>
                <a:latin typeface="Century Gothic" panose="020F0302020204030204"/>
              </a:rPr>
              <a:t>apprendre</a:t>
            </a:r>
            <a:r>
              <a:rPr lang="en-US" sz="2400" dirty="0">
                <a:solidFill>
                  <a:srgbClr val="002060"/>
                </a:solidFill>
                <a:latin typeface="Century Gothic" panose="020F0302020204030204"/>
              </a:rPr>
              <a:t> and </a:t>
            </a:r>
            <a:r>
              <a:rPr lang="en-US" sz="2400" b="1" dirty="0" err="1">
                <a:solidFill>
                  <a:srgbClr val="002060"/>
                </a:solidFill>
                <a:latin typeface="Century Gothic" panose="020F0302020204030204"/>
              </a:rPr>
              <a:t>comprendre</a:t>
            </a:r>
            <a:r>
              <a:rPr lang="en-US" sz="2400" dirty="0">
                <a:solidFill>
                  <a:srgbClr val="002060"/>
                </a:solidFill>
                <a:latin typeface="Century Gothic" panose="020F0302020204030204"/>
              </a:rPr>
              <a:t> are slightly different:</a:t>
            </a:r>
          </a:p>
        </p:txBody>
      </p:sp>
      <p:sp>
        <p:nvSpPr>
          <p:cNvPr id="28" name="TextBox 27">
            <a:extLst>
              <a:ext uri="{FF2B5EF4-FFF2-40B4-BE49-F238E27FC236}">
                <a16:creationId xmlns:a16="http://schemas.microsoft.com/office/drawing/2014/main" id="{33237F0C-D872-4411-9BAC-BB42FD8407BD}"/>
              </a:ext>
            </a:extLst>
          </p:cNvPr>
          <p:cNvSpPr txBox="1"/>
          <p:nvPr/>
        </p:nvSpPr>
        <p:spPr>
          <a:xfrm>
            <a:off x="919433" y="1896064"/>
            <a:ext cx="1338829" cy="400110"/>
          </a:xfrm>
          <a:prstGeom prst="rect">
            <a:avLst/>
          </a:prstGeom>
          <a:noFill/>
        </p:spPr>
        <p:txBody>
          <a:bodyPr wrap="none" rtlCol="0">
            <a:spAutoFit/>
          </a:bodyPr>
          <a:lstStyle/>
          <a:p>
            <a:pPr algn="r"/>
            <a:r>
              <a:rPr lang="en-GB" sz="2000" b="1" dirty="0">
                <a:solidFill>
                  <a:srgbClr val="002060"/>
                </a:solidFill>
              </a:rPr>
              <a:t>je </a:t>
            </a:r>
            <a:r>
              <a:rPr lang="en-GB" sz="2000" b="1" dirty="0" err="1">
                <a:solidFill>
                  <a:srgbClr val="002060"/>
                </a:solidFill>
              </a:rPr>
              <a:t>prend</a:t>
            </a:r>
            <a:r>
              <a:rPr lang="en-GB" sz="2000" b="1" dirty="0" err="1">
                <a:solidFill>
                  <a:srgbClr val="EF4136"/>
                </a:solidFill>
              </a:rPr>
              <a:t>s</a:t>
            </a:r>
            <a:endParaRPr lang="en-GB" sz="2000" b="1" dirty="0">
              <a:solidFill>
                <a:srgbClr val="EF4136"/>
              </a:solidFill>
            </a:endParaRPr>
          </a:p>
        </p:txBody>
      </p:sp>
      <p:sp>
        <p:nvSpPr>
          <p:cNvPr id="29" name="TextBox 28">
            <a:extLst>
              <a:ext uri="{FF2B5EF4-FFF2-40B4-BE49-F238E27FC236}">
                <a16:creationId xmlns:a16="http://schemas.microsoft.com/office/drawing/2014/main" id="{6F4E9BB8-A8BA-47C0-AEE8-549D7FB22F99}"/>
              </a:ext>
            </a:extLst>
          </p:cNvPr>
          <p:cNvSpPr txBox="1"/>
          <p:nvPr/>
        </p:nvSpPr>
        <p:spPr>
          <a:xfrm>
            <a:off x="919432" y="2357728"/>
            <a:ext cx="1338829" cy="400110"/>
          </a:xfrm>
          <a:prstGeom prst="rect">
            <a:avLst/>
          </a:prstGeom>
          <a:noFill/>
        </p:spPr>
        <p:txBody>
          <a:bodyPr wrap="none" rtlCol="0">
            <a:spAutoFit/>
          </a:bodyPr>
          <a:lstStyle/>
          <a:p>
            <a:pPr algn="r"/>
            <a:r>
              <a:rPr lang="en-GB" sz="2000" b="1" dirty="0" err="1">
                <a:solidFill>
                  <a:srgbClr val="002060"/>
                </a:solidFill>
              </a:rPr>
              <a:t>tu</a:t>
            </a:r>
            <a:r>
              <a:rPr lang="en-GB" sz="2000" b="1" dirty="0">
                <a:solidFill>
                  <a:srgbClr val="002060"/>
                </a:solidFill>
              </a:rPr>
              <a:t> </a:t>
            </a:r>
            <a:r>
              <a:rPr lang="en-GB" sz="2000" b="1" dirty="0" err="1">
                <a:solidFill>
                  <a:srgbClr val="002060"/>
                </a:solidFill>
              </a:rPr>
              <a:t>prend</a:t>
            </a:r>
            <a:r>
              <a:rPr lang="en-GB" sz="2000" b="1" dirty="0" err="1">
                <a:solidFill>
                  <a:srgbClr val="EF4136"/>
                </a:solidFill>
              </a:rPr>
              <a:t>s</a:t>
            </a:r>
            <a:endParaRPr lang="en-GB" sz="2000" b="1" dirty="0">
              <a:solidFill>
                <a:srgbClr val="EF4136"/>
              </a:solidFill>
            </a:endParaRPr>
          </a:p>
        </p:txBody>
      </p:sp>
      <p:sp>
        <p:nvSpPr>
          <p:cNvPr id="30" name="TextBox 29">
            <a:extLst>
              <a:ext uri="{FF2B5EF4-FFF2-40B4-BE49-F238E27FC236}">
                <a16:creationId xmlns:a16="http://schemas.microsoft.com/office/drawing/2014/main" id="{4366DA4B-C118-47B1-B2A1-9BF50766D96E}"/>
              </a:ext>
            </a:extLst>
          </p:cNvPr>
          <p:cNvSpPr txBox="1"/>
          <p:nvPr/>
        </p:nvSpPr>
        <p:spPr>
          <a:xfrm>
            <a:off x="1138156" y="2819390"/>
            <a:ext cx="1117615" cy="400110"/>
          </a:xfrm>
          <a:prstGeom prst="rect">
            <a:avLst/>
          </a:prstGeom>
          <a:noFill/>
        </p:spPr>
        <p:txBody>
          <a:bodyPr wrap="none" rtlCol="0">
            <a:spAutoFit/>
          </a:bodyPr>
          <a:lstStyle/>
          <a:p>
            <a:pPr algn="r"/>
            <a:r>
              <a:rPr lang="en-GB" sz="2000" b="1" dirty="0" err="1">
                <a:solidFill>
                  <a:srgbClr val="002060"/>
                </a:solidFill>
              </a:rPr>
              <a:t>il</a:t>
            </a:r>
            <a:r>
              <a:rPr lang="en-GB" sz="2000" b="1" dirty="0">
                <a:solidFill>
                  <a:srgbClr val="002060"/>
                </a:solidFill>
              </a:rPr>
              <a:t> </a:t>
            </a:r>
            <a:r>
              <a:rPr lang="en-GB" sz="2000" b="1" dirty="0" err="1">
                <a:solidFill>
                  <a:srgbClr val="002060"/>
                </a:solidFill>
              </a:rPr>
              <a:t>prend</a:t>
            </a:r>
            <a:endParaRPr lang="en-GB" sz="2000" b="1" dirty="0">
              <a:solidFill>
                <a:srgbClr val="002060"/>
              </a:solidFill>
            </a:endParaRPr>
          </a:p>
        </p:txBody>
      </p:sp>
      <p:sp>
        <p:nvSpPr>
          <p:cNvPr id="31" name="TextBox 30">
            <a:extLst>
              <a:ext uri="{FF2B5EF4-FFF2-40B4-BE49-F238E27FC236}">
                <a16:creationId xmlns:a16="http://schemas.microsoft.com/office/drawing/2014/main" id="{721736C8-67B8-447D-B269-2DB3E527AE6D}"/>
              </a:ext>
            </a:extLst>
          </p:cNvPr>
          <p:cNvSpPr txBox="1"/>
          <p:nvPr/>
        </p:nvSpPr>
        <p:spPr>
          <a:xfrm>
            <a:off x="811144" y="3281056"/>
            <a:ext cx="1444627" cy="400110"/>
          </a:xfrm>
          <a:prstGeom prst="rect">
            <a:avLst/>
          </a:prstGeom>
          <a:noFill/>
        </p:spPr>
        <p:txBody>
          <a:bodyPr wrap="none" rtlCol="0">
            <a:spAutoFit/>
          </a:bodyPr>
          <a:lstStyle/>
          <a:p>
            <a:pPr algn="r"/>
            <a:r>
              <a:rPr lang="en-GB" sz="2000" b="1" dirty="0" err="1">
                <a:solidFill>
                  <a:srgbClr val="002060"/>
                </a:solidFill>
              </a:rPr>
              <a:t>elle</a:t>
            </a:r>
            <a:r>
              <a:rPr lang="en-GB" sz="2000" b="1" dirty="0">
                <a:solidFill>
                  <a:srgbClr val="002060"/>
                </a:solidFill>
              </a:rPr>
              <a:t> </a:t>
            </a:r>
            <a:r>
              <a:rPr lang="en-GB" sz="2000" b="1" dirty="0" err="1">
                <a:solidFill>
                  <a:srgbClr val="002060"/>
                </a:solidFill>
              </a:rPr>
              <a:t>prend</a:t>
            </a:r>
            <a:endParaRPr lang="en-GB" sz="2000" b="1" dirty="0">
              <a:solidFill>
                <a:srgbClr val="002060"/>
              </a:solidFill>
            </a:endParaRPr>
          </a:p>
        </p:txBody>
      </p:sp>
      <p:sp>
        <p:nvSpPr>
          <p:cNvPr id="32" name="TextBox 31">
            <a:extLst>
              <a:ext uri="{FF2B5EF4-FFF2-40B4-BE49-F238E27FC236}">
                <a16:creationId xmlns:a16="http://schemas.microsoft.com/office/drawing/2014/main" id="{F531AAEA-0D61-4244-8138-A8F67509B6D8}"/>
              </a:ext>
            </a:extLst>
          </p:cNvPr>
          <p:cNvSpPr txBox="1"/>
          <p:nvPr/>
        </p:nvSpPr>
        <p:spPr>
          <a:xfrm>
            <a:off x="2255771" y="1889671"/>
            <a:ext cx="2507418" cy="400110"/>
          </a:xfrm>
          <a:prstGeom prst="rect">
            <a:avLst/>
          </a:prstGeom>
          <a:noFill/>
        </p:spPr>
        <p:txBody>
          <a:bodyPr wrap="none" rtlCol="0">
            <a:spAutoFit/>
          </a:bodyPr>
          <a:lstStyle/>
          <a:p>
            <a:r>
              <a:rPr lang="en-GB" sz="2000" i="1" dirty="0">
                <a:solidFill>
                  <a:srgbClr val="002060"/>
                </a:solidFill>
              </a:rPr>
              <a:t>I take / I am taking</a:t>
            </a:r>
          </a:p>
        </p:txBody>
      </p:sp>
      <p:sp>
        <p:nvSpPr>
          <p:cNvPr id="33" name="TextBox 32">
            <a:extLst>
              <a:ext uri="{FF2B5EF4-FFF2-40B4-BE49-F238E27FC236}">
                <a16:creationId xmlns:a16="http://schemas.microsoft.com/office/drawing/2014/main" id="{B33CDA80-B759-411B-A7FA-01F745B21767}"/>
              </a:ext>
            </a:extLst>
          </p:cNvPr>
          <p:cNvSpPr txBox="1"/>
          <p:nvPr/>
        </p:nvSpPr>
        <p:spPr>
          <a:xfrm>
            <a:off x="2257374" y="2351336"/>
            <a:ext cx="3318537" cy="400110"/>
          </a:xfrm>
          <a:prstGeom prst="rect">
            <a:avLst/>
          </a:prstGeom>
          <a:noFill/>
        </p:spPr>
        <p:txBody>
          <a:bodyPr wrap="none" rtlCol="0">
            <a:spAutoFit/>
          </a:bodyPr>
          <a:lstStyle/>
          <a:p>
            <a:r>
              <a:rPr lang="en-GB" sz="2000" i="1" dirty="0">
                <a:solidFill>
                  <a:srgbClr val="002060"/>
                </a:solidFill>
              </a:rPr>
              <a:t>you take / you are taking</a:t>
            </a:r>
          </a:p>
        </p:txBody>
      </p:sp>
      <p:sp>
        <p:nvSpPr>
          <p:cNvPr id="34" name="TextBox 33">
            <a:extLst>
              <a:ext uri="{FF2B5EF4-FFF2-40B4-BE49-F238E27FC236}">
                <a16:creationId xmlns:a16="http://schemas.microsoft.com/office/drawing/2014/main" id="{F1DB8998-8E9F-4CC2-858B-8178D4A8B337}"/>
              </a:ext>
            </a:extLst>
          </p:cNvPr>
          <p:cNvSpPr txBox="1"/>
          <p:nvPr/>
        </p:nvSpPr>
        <p:spPr>
          <a:xfrm>
            <a:off x="2255771" y="2813001"/>
            <a:ext cx="2874505" cy="400110"/>
          </a:xfrm>
          <a:prstGeom prst="rect">
            <a:avLst/>
          </a:prstGeom>
          <a:noFill/>
        </p:spPr>
        <p:txBody>
          <a:bodyPr wrap="none" rtlCol="0">
            <a:spAutoFit/>
          </a:bodyPr>
          <a:lstStyle/>
          <a:p>
            <a:r>
              <a:rPr lang="en-GB" sz="2000" i="1" dirty="0">
                <a:solidFill>
                  <a:srgbClr val="002060"/>
                </a:solidFill>
              </a:rPr>
              <a:t>he takes / he is taking</a:t>
            </a:r>
          </a:p>
        </p:txBody>
      </p:sp>
      <p:sp>
        <p:nvSpPr>
          <p:cNvPr id="35" name="TextBox 34">
            <a:extLst>
              <a:ext uri="{FF2B5EF4-FFF2-40B4-BE49-F238E27FC236}">
                <a16:creationId xmlns:a16="http://schemas.microsoft.com/office/drawing/2014/main" id="{16CD6052-2D99-4DF6-889B-D4B109CB75A9}"/>
              </a:ext>
            </a:extLst>
          </p:cNvPr>
          <p:cNvSpPr txBox="1"/>
          <p:nvPr/>
        </p:nvSpPr>
        <p:spPr>
          <a:xfrm>
            <a:off x="2255771" y="3274665"/>
            <a:ext cx="3073277" cy="400110"/>
          </a:xfrm>
          <a:prstGeom prst="rect">
            <a:avLst/>
          </a:prstGeom>
          <a:noFill/>
        </p:spPr>
        <p:txBody>
          <a:bodyPr wrap="none" rtlCol="0">
            <a:spAutoFit/>
          </a:bodyPr>
          <a:lstStyle/>
          <a:p>
            <a:r>
              <a:rPr lang="en-GB" sz="2000" i="1" dirty="0">
                <a:solidFill>
                  <a:srgbClr val="002060"/>
                </a:solidFill>
              </a:rPr>
              <a:t>she takes / she is taking</a:t>
            </a:r>
          </a:p>
        </p:txBody>
      </p:sp>
      <p:sp>
        <p:nvSpPr>
          <p:cNvPr id="36" name="TextBox 35">
            <a:extLst>
              <a:ext uri="{FF2B5EF4-FFF2-40B4-BE49-F238E27FC236}">
                <a16:creationId xmlns:a16="http://schemas.microsoft.com/office/drawing/2014/main" id="{185B265B-CF65-4A88-B4DA-E9AD550BA8B1}"/>
              </a:ext>
            </a:extLst>
          </p:cNvPr>
          <p:cNvSpPr txBox="1"/>
          <p:nvPr/>
        </p:nvSpPr>
        <p:spPr>
          <a:xfrm>
            <a:off x="6728942" y="1889670"/>
            <a:ext cx="1515158" cy="400110"/>
          </a:xfrm>
          <a:prstGeom prst="rect">
            <a:avLst/>
          </a:prstGeom>
          <a:noFill/>
        </p:spPr>
        <p:txBody>
          <a:bodyPr wrap="none" rtlCol="0">
            <a:spAutoFit/>
          </a:bodyPr>
          <a:lstStyle/>
          <a:p>
            <a:pPr algn="r"/>
            <a:r>
              <a:rPr lang="en-GB" sz="2000" b="1" dirty="0" err="1">
                <a:solidFill>
                  <a:srgbClr val="002060"/>
                </a:solidFill>
              </a:rPr>
              <a:t>j’apprend</a:t>
            </a:r>
            <a:r>
              <a:rPr lang="en-GB" sz="2000" b="1" dirty="0" err="1">
                <a:solidFill>
                  <a:srgbClr val="EF4136"/>
                </a:solidFill>
              </a:rPr>
              <a:t>s</a:t>
            </a:r>
            <a:endParaRPr lang="en-GB" sz="2000" b="1" dirty="0">
              <a:solidFill>
                <a:srgbClr val="EF4136"/>
              </a:solidFill>
            </a:endParaRPr>
          </a:p>
        </p:txBody>
      </p:sp>
      <p:sp>
        <p:nvSpPr>
          <p:cNvPr id="37" name="TextBox 36">
            <a:extLst>
              <a:ext uri="{FF2B5EF4-FFF2-40B4-BE49-F238E27FC236}">
                <a16:creationId xmlns:a16="http://schemas.microsoft.com/office/drawing/2014/main" id="{75C48F11-E05B-423C-AA15-7204F0DE7788}"/>
              </a:ext>
            </a:extLst>
          </p:cNvPr>
          <p:cNvSpPr txBox="1"/>
          <p:nvPr/>
        </p:nvSpPr>
        <p:spPr>
          <a:xfrm>
            <a:off x="6565433" y="2351336"/>
            <a:ext cx="1678666" cy="400110"/>
          </a:xfrm>
          <a:prstGeom prst="rect">
            <a:avLst/>
          </a:prstGeom>
          <a:noFill/>
        </p:spPr>
        <p:txBody>
          <a:bodyPr wrap="none" rtlCol="0">
            <a:spAutoFit/>
          </a:bodyPr>
          <a:lstStyle/>
          <a:p>
            <a:pPr algn="r"/>
            <a:r>
              <a:rPr lang="en-GB" sz="2000" b="1" dirty="0" err="1">
                <a:solidFill>
                  <a:srgbClr val="002060"/>
                </a:solidFill>
              </a:rPr>
              <a:t>tu</a:t>
            </a:r>
            <a:r>
              <a:rPr lang="en-GB" sz="2000" b="1" dirty="0">
                <a:solidFill>
                  <a:srgbClr val="002060"/>
                </a:solidFill>
              </a:rPr>
              <a:t> </a:t>
            </a:r>
            <a:r>
              <a:rPr lang="en-GB" sz="2000" b="1" dirty="0" err="1">
                <a:solidFill>
                  <a:srgbClr val="002060"/>
                </a:solidFill>
              </a:rPr>
              <a:t>apprend</a:t>
            </a:r>
            <a:r>
              <a:rPr lang="en-GB" sz="2000" b="1" dirty="0" err="1">
                <a:solidFill>
                  <a:srgbClr val="EF4136"/>
                </a:solidFill>
              </a:rPr>
              <a:t>s</a:t>
            </a:r>
            <a:endParaRPr lang="en-GB" sz="2000" b="1" dirty="0">
              <a:solidFill>
                <a:srgbClr val="EF4136"/>
              </a:solidFill>
            </a:endParaRPr>
          </a:p>
        </p:txBody>
      </p:sp>
      <p:sp>
        <p:nvSpPr>
          <p:cNvPr id="38" name="TextBox 37">
            <a:extLst>
              <a:ext uri="{FF2B5EF4-FFF2-40B4-BE49-F238E27FC236}">
                <a16:creationId xmlns:a16="http://schemas.microsoft.com/office/drawing/2014/main" id="{FD625FD7-DEE5-4402-A8D7-5CE01D3693B1}"/>
              </a:ext>
            </a:extLst>
          </p:cNvPr>
          <p:cNvSpPr txBox="1"/>
          <p:nvPr/>
        </p:nvSpPr>
        <p:spPr>
          <a:xfrm>
            <a:off x="6786648" y="2812995"/>
            <a:ext cx="1457451" cy="400110"/>
          </a:xfrm>
          <a:prstGeom prst="rect">
            <a:avLst/>
          </a:prstGeom>
          <a:noFill/>
        </p:spPr>
        <p:txBody>
          <a:bodyPr wrap="none" rtlCol="0">
            <a:spAutoFit/>
          </a:bodyPr>
          <a:lstStyle/>
          <a:p>
            <a:pPr algn="r"/>
            <a:r>
              <a:rPr lang="en-GB" sz="2000" b="1" dirty="0" err="1">
                <a:solidFill>
                  <a:srgbClr val="002060"/>
                </a:solidFill>
              </a:rPr>
              <a:t>il</a:t>
            </a:r>
            <a:r>
              <a:rPr lang="en-GB" sz="2000" b="1" dirty="0">
                <a:solidFill>
                  <a:srgbClr val="002060"/>
                </a:solidFill>
              </a:rPr>
              <a:t> </a:t>
            </a:r>
            <a:r>
              <a:rPr lang="en-GB" sz="2000" b="1" dirty="0" err="1">
                <a:solidFill>
                  <a:srgbClr val="002060"/>
                </a:solidFill>
              </a:rPr>
              <a:t>apprend</a:t>
            </a:r>
            <a:endParaRPr lang="en-GB" sz="2000" b="1" dirty="0">
              <a:solidFill>
                <a:srgbClr val="002060"/>
              </a:solidFill>
            </a:endParaRPr>
          </a:p>
        </p:txBody>
      </p:sp>
      <p:sp>
        <p:nvSpPr>
          <p:cNvPr id="39" name="TextBox 38">
            <a:extLst>
              <a:ext uri="{FF2B5EF4-FFF2-40B4-BE49-F238E27FC236}">
                <a16:creationId xmlns:a16="http://schemas.microsoft.com/office/drawing/2014/main" id="{7087F6D4-2DD3-4832-BA4F-8A3FF612DE97}"/>
              </a:ext>
            </a:extLst>
          </p:cNvPr>
          <p:cNvSpPr txBox="1"/>
          <p:nvPr/>
        </p:nvSpPr>
        <p:spPr>
          <a:xfrm>
            <a:off x="6460227" y="3274661"/>
            <a:ext cx="1784464" cy="400110"/>
          </a:xfrm>
          <a:prstGeom prst="rect">
            <a:avLst/>
          </a:prstGeom>
          <a:noFill/>
        </p:spPr>
        <p:txBody>
          <a:bodyPr wrap="none" rtlCol="0">
            <a:spAutoFit/>
          </a:bodyPr>
          <a:lstStyle/>
          <a:p>
            <a:pPr algn="r"/>
            <a:r>
              <a:rPr lang="en-GB" sz="2000" b="1" dirty="0" err="1">
                <a:solidFill>
                  <a:srgbClr val="002060"/>
                </a:solidFill>
              </a:rPr>
              <a:t>elle</a:t>
            </a:r>
            <a:r>
              <a:rPr lang="en-GB" sz="2000" b="1" dirty="0">
                <a:solidFill>
                  <a:srgbClr val="002060"/>
                </a:solidFill>
              </a:rPr>
              <a:t> </a:t>
            </a:r>
            <a:r>
              <a:rPr lang="en-GB" sz="2000" b="1" dirty="0" err="1">
                <a:solidFill>
                  <a:srgbClr val="002060"/>
                </a:solidFill>
              </a:rPr>
              <a:t>apprend</a:t>
            </a:r>
            <a:endParaRPr lang="en-GB" sz="2000" b="1" dirty="0">
              <a:solidFill>
                <a:srgbClr val="002060"/>
              </a:solidFill>
            </a:endParaRPr>
          </a:p>
        </p:txBody>
      </p:sp>
      <p:sp>
        <p:nvSpPr>
          <p:cNvPr id="40" name="TextBox 39">
            <a:extLst>
              <a:ext uri="{FF2B5EF4-FFF2-40B4-BE49-F238E27FC236}">
                <a16:creationId xmlns:a16="http://schemas.microsoft.com/office/drawing/2014/main" id="{473D5D0A-AA1D-42E4-A677-8B5176A40228}"/>
              </a:ext>
            </a:extLst>
          </p:cNvPr>
          <p:cNvSpPr txBox="1"/>
          <p:nvPr/>
        </p:nvSpPr>
        <p:spPr>
          <a:xfrm>
            <a:off x="8244099" y="1889667"/>
            <a:ext cx="2815194" cy="400110"/>
          </a:xfrm>
          <a:prstGeom prst="rect">
            <a:avLst/>
          </a:prstGeom>
          <a:noFill/>
        </p:spPr>
        <p:txBody>
          <a:bodyPr wrap="none" rtlCol="0">
            <a:spAutoFit/>
          </a:bodyPr>
          <a:lstStyle/>
          <a:p>
            <a:r>
              <a:rPr lang="en-GB" sz="2000" i="1" dirty="0">
                <a:solidFill>
                  <a:srgbClr val="002060"/>
                </a:solidFill>
              </a:rPr>
              <a:t>I learn / I am learning</a:t>
            </a:r>
          </a:p>
        </p:txBody>
      </p:sp>
      <p:sp>
        <p:nvSpPr>
          <p:cNvPr id="41" name="TextBox 40">
            <a:extLst>
              <a:ext uri="{FF2B5EF4-FFF2-40B4-BE49-F238E27FC236}">
                <a16:creationId xmlns:a16="http://schemas.microsoft.com/office/drawing/2014/main" id="{CD08CCF5-32CD-4933-B83C-4DF8083B6A0B}"/>
              </a:ext>
            </a:extLst>
          </p:cNvPr>
          <p:cNvSpPr txBox="1"/>
          <p:nvPr/>
        </p:nvSpPr>
        <p:spPr>
          <a:xfrm>
            <a:off x="8245702" y="2351332"/>
            <a:ext cx="3626314" cy="400110"/>
          </a:xfrm>
          <a:prstGeom prst="rect">
            <a:avLst/>
          </a:prstGeom>
          <a:noFill/>
        </p:spPr>
        <p:txBody>
          <a:bodyPr wrap="none" rtlCol="0">
            <a:spAutoFit/>
          </a:bodyPr>
          <a:lstStyle/>
          <a:p>
            <a:r>
              <a:rPr lang="en-GB" sz="2000" i="1" dirty="0">
                <a:solidFill>
                  <a:srgbClr val="002060"/>
                </a:solidFill>
              </a:rPr>
              <a:t>you learn / you are learning</a:t>
            </a:r>
          </a:p>
        </p:txBody>
      </p:sp>
      <p:sp>
        <p:nvSpPr>
          <p:cNvPr id="42" name="TextBox 41">
            <a:extLst>
              <a:ext uri="{FF2B5EF4-FFF2-40B4-BE49-F238E27FC236}">
                <a16:creationId xmlns:a16="http://schemas.microsoft.com/office/drawing/2014/main" id="{D028FAED-CBF9-45C5-AF02-9C91B2921387}"/>
              </a:ext>
            </a:extLst>
          </p:cNvPr>
          <p:cNvSpPr txBox="1"/>
          <p:nvPr/>
        </p:nvSpPr>
        <p:spPr>
          <a:xfrm>
            <a:off x="8244099" y="2812997"/>
            <a:ext cx="3182281" cy="400110"/>
          </a:xfrm>
          <a:prstGeom prst="rect">
            <a:avLst/>
          </a:prstGeom>
          <a:noFill/>
        </p:spPr>
        <p:txBody>
          <a:bodyPr wrap="none" rtlCol="0">
            <a:spAutoFit/>
          </a:bodyPr>
          <a:lstStyle/>
          <a:p>
            <a:r>
              <a:rPr lang="en-GB" sz="2000" i="1" dirty="0">
                <a:solidFill>
                  <a:srgbClr val="002060"/>
                </a:solidFill>
              </a:rPr>
              <a:t>he learns / he is learning</a:t>
            </a:r>
          </a:p>
        </p:txBody>
      </p:sp>
      <p:sp>
        <p:nvSpPr>
          <p:cNvPr id="43" name="TextBox 42">
            <a:extLst>
              <a:ext uri="{FF2B5EF4-FFF2-40B4-BE49-F238E27FC236}">
                <a16:creationId xmlns:a16="http://schemas.microsoft.com/office/drawing/2014/main" id="{68BC568E-0A63-401D-A8B0-7CBE04E55ABB}"/>
              </a:ext>
            </a:extLst>
          </p:cNvPr>
          <p:cNvSpPr txBox="1"/>
          <p:nvPr/>
        </p:nvSpPr>
        <p:spPr>
          <a:xfrm>
            <a:off x="8244099" y="3274661"/>
            <a:ext cx="3381054" cy="400110"/>
          </a:xfrm>
          <a:prstGeom prst="rect">
            <a:avLst/>
          </a:prstGeom>
          <a:noFill/>
        </p:spPr>
        <p:txBody>
          <a:bodyPr wrap="none" rtlCol="0">
            <a:spAutoFit/>
          </a:bodyPr>
          <a:lstStyle/>
          <a:p>
            <a:r>
              <a:rPr lang="en-GB" sz="2000" i="1" dirty="0">
                <a:solidFill>
                  <a:srgbClr val="002060"/>
                </a:solidFill>
              </a:rPr>
              <a:t>she learns / she is learning</a:t>
            </a:r>
          </a:p>
        </p:txBody>
      </p:sp>
      <p:sp>
        <p:nvSpPr>
          <p:cNvPr id="44" name="TextBox 43">
            <a:extLst>
              <a:ext uri="{FF2B5EF4-FFF2-40B4-BE49-F238E27FC236}">
                <a16:creationId xmlns:a16="http://schemas.microsoft.com/office/drawing/2014/main" id="{565A3373-26E8-4670-822E-57F1B567CB29}"/>
              </a:ext>
            </a:extLst>
          </p:cNvPr>
          <p:cNvSpPr txBox="1"/>
          <p:nvPr/>
        </p:nvSpPr>
        <p:spPr>
          <a:xfrm>
            <a:off x="285800" y="4197990"/>
            <a:ext cx="1906291" cy="400110"/>
          </a:xfrm>
          <a:prstGeom prst="rect">
            <a:avLst/>
          </a:prstGeom>
          <a:noFill/>
        </p:spPr>
        <p:txBody>
          <a:bodyPr wrap="none" rtlCol="0">
            <a:spAutoFit/>
          </a:bodyPr>
          <a:lstStyle/>
          <a:p>
            <a:pPr algn="r"/>
            <a:r>
              <a:rPr lang="en-GB" sz="2000" b="1" dirty="0">
                <a:solidFill>
                  <a:srgbClr val="002060"/>
                </a:solidFill>
              </a:rPr>
              <a:t>je </a:t>
            </a:r>
            <a:r>
              <a:rPr lang="en-GB" sz="2000" b="1" dirty="0" err="1">
                <a:solidFill>
                  <a:srgbClr val="002060"/>
                </a:solidFill>
              </a:rPr>
              <a:t>comprend</a:t>
            </a:r>
            <a:r>
              <a:rPr lang="en-GB" sz="2000" b="1" dirty="0" err="1">
                <a:solidFill>
                  <a:srgbClr val="EF4136"/>
                </a:solidFill>
              </a:rPr>
              <a:t>s</a:t>
            </a:r>
            <a:endParaRPr lang="en-GB" sz="2000" b="1" dirty="0">
              <a:solidFill>
                <a:srgbClr val="EF4136"/>
              </a:solidFill>
            </a:endParaRPr>
          </a:p>
        </p:txBody>
      </p:sp>
      <p:sp>
        <p:nvSpPr>
          <p:cNvPr id="45" name="TextBox 44">
            <a:extLst>
              <a:ext uri="{FF2B5EF4-FFF2-40B4-BE49-F238E27FC236}">
                <a16:creationId xmlns:a16="http://schemas.microsoft.com/office/drawing/2014/main" id="{E9D3F0A5-31A1-4061-95A3-5A626D45C8AF}"/>
              </a:ext>
            </a:extLst>
          </p:cNvPr>
          <p:cNvSpPr txBox="1"/>
          <p:nvPr/>
        </p:nvSpPr>
        <p:spPr>
          <a:xfrm>
            <a:off x="285799" y="4659656"/>
            <a:ext cx="1906291" cy="400110"/>
          </a:xfrm>
          <a:prstGeom prst="rect">
            <a:avLst/>
          </a:prstGeom>
          <a:noFill/>
        </p:spPr>
        <p:txBody>
          <a:bodyPr wrap="none" rtlCol="0">
            <a:spAutoFit/>
          </a:bodyPr>
          <a:lstStyle/>
          <a:p>
            <a:pPr algn="r"/>
            <a:r>
              <a:rPr lang="en-GB" sz="2000" b="1" dirty="0" err="1">
                <a:solidFill>
                  <a:srgbClr val="002060"/>
                </a:solidFill>
              </a:rPr>
              <a:t>tu</a:t>
            </a:r>
            <a:r>
              <a:rPr lang="en-GB" sz="2000" b="1" dirty="0">
                <a:solidFill>
                  <a:srgbClr val="002060"/>
                </a:solidFill>
              </a:rPr>
              <a:t> </a:t>
            </a:r>
            <a:r>
              <a:rPr lang="en-GB" sz="2000" b="1" dirty="0" err="1">
                <a:solidFill>
                  <a:srgbClr val="002060"/>
                </a:solidFill>
              </a:rPr>
              <a:t>comprend</a:t>
            </a:r>
            <a:r>
              <a:rPr lang="en-GB" sz="2000" b="1" dirty="0" err="1">
                <a:solidFill>
                  <a:srgbClr val="EF4136"/>
                </a:solidFill>
              </a:rPr>
              <a:t>s</a:t>
            </a:r>
            <a:endParaRPr lang="en-GB" sz="2000" b="1" dirty="0">
              <a:solidFill>
                <a:srgbClr val="EF4136"/>
              </a:solidFill>
            </a:endParaRPr>
          </a:p>
        </p:txBody>
      </p:sp>
      <p:sp>
        <p:nvSpPr>
          <p:cNvPr id="46" name="TextBox 45">
            <a:extLst>
              <a:ext uri="{FF2B5EF4-FFF2-40B4-BE49-F238E27FC236}">
                <a16:creationId xmlns:a16="http://schemas.microsoft.com/office/drawing/2014/main" id="{D4993C7C-11F3-4C78-B515-31F23E622A60}"/>
              </a:ext>
            </a:extLst>
          </p:cNvPr>
          <p:cNvSpPr txBox="1"/>
          <p:nvPr/>
        </p:nvSpPr>
        <p:spPr>
          <a:xfrm>
            <a:off x="507012" y="5121319"/>
            <a:ext cx="1685078" cy="400110"/>
          </a:xfrm>
          <a:prstGeom prst="rect">
            <a:avLst/>
          </a:prstGeom>
          <a:noFill/>
        </p:spPr>
        <p:txBody>
          <a:bodyPr wrap="none" rtlCol="0">
            <a:spAutoFit/>
          </a:bodyPr>
          <a:lstStyle/>
          <a:p>
            <a:pPr algn="r"/>
            <a:r>
              <a:rPr lang="en-GB" sz="2000" b="1" dirty="0" err="1">
                <a:solidFill>
                  <a:srgbClr val="002060"/>
                </a:solidFill>
              </a:rPr>
              <a:t>il</a:t>
            </a:r>
            <a:r>
              <a:rPr lang="en-GB" sz="2000" b="1" dirty="0">
                <a:solidFill>
                  <a:srgbClr val="002060"/>
                </a:solidFill>
              </a:rPr>
              <a:t> </a:t>
            </a:r>
            <a:r>
              <a:rPr lang="en-GB" sz="2000" b="1" dirty="0" err="1">
                <a:solidFill>
                  <a:srgbClr val="002060"/>
                </a:solidFill>
              </a:rPr>
              <a:t>comprend</a:t>
            </a:r>
            <a:endParaRPr lang="en-GB" sz="2000" b="1" dirty="0">
              <a:solidFill>
                <a:srgbClr val="002060"/>
              </a:solidFill>
            </a:endParaRPr>
          </a:p>
        </p:txBody>
      </p:sp>
      <p:sp>
        <p:nvSpPr>
          <p:cNvPr id="47" name="TextBox 46">
            <a:extLst>
              <a:ext uri="{FF2B5EF4-FFF2-40B4-BE49-F238E27FC236}">
                <a16:creationId xmlns:a16="http://schemas.microsoft.com/office/drawing/2014/main" id="{D29EF425-D112-4393-AB14-E1EBFF12DE9A}"/>
              </a:ext>
            </a:extLst>
          </p:cNvPr>
          <p:cNvSpPr txBox="1"/>
          <p:nvPr/>
        </p:nvSpPr>
        <p:spPr>
          <a:xfrm>
            <a:off x="180000" y="5582983"/>
            <a:ext cx="2012090" cy="400110"/>
          </a:xfrm>
          <a:prstGeom prst="rect">
            <a:avLst/>
          </a:prstGeom>
          <a:noFill/>
        </p:spPr>
        <p:txBody>
          <a:bodyPr wrap="none" rtlCol="0">
            <a:spAutoFit/>
          </a:bodyPr>
          <a:lstStyle/>
          <a:p>
            <a:pPr algn="r"/>
            <a:r>
              <a:rPr lang="en-GB" sz="2000" b="1" dirty="0" err="1">
                <a:solidFill>
                  <a:srgbClr val="002060"/>
                </a:solidFill>
              </a:rPr>
              <a:t>elle</a:t>
            </a:r>
            <a:r>
              <a:rPr lang="en-GB" sz="2000" b="1" dirty="0">
                <a:solidFill>
                  <a:srgbClr val="002060"/>
                </a:solidFill>
              </a:rPr>
              <a:t> </a:t>
            </a:r>
            <a:r>
              <a:rPr lang="en-GB" sz="2000" b="1" dirty="0" err="1">
                <a:solidFill>
                  <a:srgbClr val="002060"/>
                </a:solidFill>
              </a:rPr>
              <a:t>comprend</a:t>
            </a:r>
            <a:endParaRPr lang="en-GB" sz="2000" b="1" dirty="0">
              <a:solidFill>
                <a:srgbClr val="002060"/>
              </a:solidFill>
            </a:endParaRPr>
          </a:p>
        </p:txBody>
      </p:sp>
      <p:sp>
        <p:nvSpPr>
          <p:cNvPr id="48" name="TextBox 47">
            <a:extLst>
              <a:ext uri="{FF2B5EF4-FFF2-40B4-BE49-F238E27FC236}">
                <a16:creationId xmlns:a16="http://schemas.microsoft.com/office/drawing/2014/main" id="{7E04DD8F-62AE-4DD0-9832-EECAEBAC2B2A}"/>
              </a:ext>
            </a:extLst>
          </p:cNvPr>
          <p:cNvSpPr txBox="1"/>
          <p:nvPr/>
        </p:nvSpPr>
        <p:spPr>
          <a:xfrm>
            <a:off x="2249575" y="4197990"/>
            <a:ext cx="4414991" cy="400110"/>
          </a:xfrm>
          <a:prstGeom prst="rect">
            <a:avLst/>
          </a:prstGeom>
          <a:noFill/>
        </p:spPr>
        <p:txBody>
          <a:bodyPr wrap="none" rtlCol="0">
            <a:spAutoFit/>
          </a:bodyPr>
          <a:lstStyle/>
          <a:p>
            <a:r>
              <a:rPr lang="en-GB" sz="2000" i="1" dirty="0">
                <a:solidFill>
                  <a:srgbClr val="002060"/>
                </a:solidFill>
              </a:rPr>
              <a:t>I understand / I am understanding</a:t>
            </a:r>
          </a:p>
        </p:txBody>
      </p:sp>
      <p:sp>
        <p:nvSpPr>
          <p:cNvPr id="49" name="TextBox 48">
            <a:extLst>
              <a:ext uri="{FF2B5EF4-FFF2-40B4-BE49-F238E27FC236}">
                <a16:creationId xmlns:a16="http://schemas.microsoft.com/office/drawing/2014/main" id="{4B0C0504-57A3-4534-BD2D-1C3FBBEB4FA3}"/>
              </a:ext>
            </a:extLst>
          </p:cNvPr>
          <p:cNvSpPr txBox="1"/>
          <p:nvPr/>
        </p:nvSpPr>
        <p:spPr>
          <a:xfrm>
            <a:off x="2251178" y="4659655"/>
            <a:ext cx="5226111" cy="400110"/>
          </a:xfrm>
          <a:prstGeom prst="rect">
            <a:avLst/>
          </a:prstGeom>
          <a:noFill/>
        </p:spPr>
        <p:txBody>
          <a:bodyPr wrap="none" rtlCol="0">
            <a:spAutoFit/>
          </a:bodyPr>
          <a:lstStyle/>
          <a:p>
            <a:r>
              <a:rPr lang="en-GB" sz="2000" i="1" dirty="0">
                <a:solidFill>
                  <a:srgbClr val="002060"/>
                </a:solidFill>
              </a:rPr>
              <a:t>you understand / you are understanding</a:t>
            </a:r>
          </a:p>
        </p:txBody>
      </p:sp>
      <p:sp>
        <p:nvSpPr>
          <p:cNvPr id="50" name="TextBox 49">
            <a:extLst>
              <a:ext uri="{FF2B5EF4-FFF2-40B4-BE49-F238E27FC236}">
                <a16:creationId xmlns:a16="http://schemas.microsoft.com/office/drawing/2014/main" id="{0B486A98-C176-4BEA-8811-485A872DBB50}"/>
              </a:ext>
            </a:extLst>
          </p:cNvPr>
          <p:cNvSpPr txBox="1"/>
          <p:nvPr/>
        </p:nvSpPr>
        <p:spPr>
          <a:xfrm>
            <a:off x="2249575" y="5121320"/>
            <a:ext cx="4782078" cy="400110"/>
          </a:xfrm>
          <a:prstGeom prst="rect">
            <a:avLst/>
          </a:prstGeom>
          <a:noFill/>
        </p:spPr>
        <p:txBody>
          <a:bodyPr wrap="none" rtlCol="0">
            <a:spAutoFit/>
          </a:bodyPr>
          <a:lstStyle/>
          <a:p>
            <a:r>
              <a:rPr lang="en-GB" sz="2000" i="1" dirty="0">
                <a:solidFill>
                  <a:srgbClr val="002060"/>
                </a:solidFill>
              </a:rPr>
              <a:t>he understands / he is understanding</a:t>
            </a:r>
          </a:p>
        </p:txBody>
      </p:sp>
      <p:sp>
        <p:nvSpPr>
          <p:cNvPr id="51" name="TextBox 50">
            <a:extLst>
              <a:ext uri="{FF2B5EF4-FFF2-40B4-BE49-F238E27FC236}">
                <a16:creationId xmlns:a16="http://schemas.microsoft.com/office/drawing/2014/main" id="{9629C1AE-18B6-43DE-ACD7-89C55FB19F71}"/>
              </a:ext>
            </a:extLst>
          </p:cNvPr>
          <p:cNvSpPr txBox="1"/>
          <p:nvPr/>
        </p:nvSpPr>
        <p:spPr>
          <a:xfrm>
            <a:off x="2249575" y="5582984"/>
            <a:ext cx="5080237" cy="400110"/>
          </a:xfrm>
          <a:prstGeom prst="rect">
            <a:avLst/>
          </a:prstGeom>
          <a:noFill/>
        </p:spPr>
        <p:txBody>
          <a:bodyPr wrap="none" rtlCol="0">
            <a:spAutoFit/>
          </a:bodyPr>
          <a:lstStyle/>
          <a:p>
            <a:r>
              <a:rPr lang="en-GB" sz="2000" i="1" dirty="0">
                <a:solidFill>
                  <a:srgbClr val="002060"/>
                </a:solidFill>
              </a:rPr>
              <a:t>she understands / she </a:t>
            </a:r>
            <a:r>
              <a:rPr lang="en-GB" sz="2000" i="1">
                <a:solidFill>
                  <a:srgbClr val="002060"/>
                </a:solidFill>
              </a:rPr>
              <a:t>is understanding</a:t>
            </a:r>
            <a:endParaRPr lang="en-GB" sz="2000" i="1" dirty="0">
              <a:solidFill>
                <a:srgbClr val="002060"/>
              </a:solidFill>
            </a:endParaRPr>
          </a:p>
        </p:txBody>
      </p:sp>
      <p:sp>
        <p:nvSpPr>
          <p:cNvPr id="52" name="TextBox 51">
            <a:extLst>
              <a:ext uri="{FF2B5EF4-FFF2-40B4-BE49-F238E27FC236}">
                <a16:creationId xmlns:a16="http://schemas.microsoft.com/office/drawing/2014/main" id="{99AA8B91-1B5D-47F9-A34B-BF53DA4ADF14}"/>
              </a:ext>
            </a:extLst>
          </p:cNvPr>
          <p:cNvSpPr txBox="1"/>
          <p:nvPr/>
        </p:nvSpPr>
        <p:spPr>
          <a:xfrm>
            <a:off x="7685175" y="4191442"/>
            <a:ext cx="3999813" cy="1736646"/>
          </a:xfrm>
          <a:prstGeom prst="wedgeRoundRectCallout">
            <a:avLst>
              <a:gd name="adj1" fmla="val -57032"/>
              <a:gd name="adj2" fmla="val 21203"/>
              <a:gd name="adj3" fmla="val 16667"/>
            </a:avLst>
          </a:prstGeom>
          <a:solidFill>
            <a:srgbClr val="0055A5"/>
          </a:solidFill>
          <a:ln>
            <a:solidFill>
              <a:srgbClr val="E65D00"/>
            </a:solidFill>
          </a:ln>
        </p:spPr>
        <p:txBody>
          <a:bodyPr wrap="square" rtlCol="0">
            <a:spAutoFit/>
          </a:bodyPr>
          <a:lstStyle/>
          <a:p>
            <a:pPr algn="ctr"/>
            <a:r>
              <a:rPr lang="en-GB" sz="2400" dirty="0">
                <a:solidFill>
                  <a:schemeClr val="bg1"/>
                </a:solidFill>
              </a:rPr>
              <a:t>The only difference between these three verbs is the addition of a </a:t>
            </a:r>
            <a:r>
              <a:rPr lang="en-GB" sz="2400" b="1" dirty="0">
                <a:solidFill>
                  <a:schemeClr val="bg1"/>
                </a:solidFill>
              </a:rPr>
              <a:t>prefix</a:t>
            </a:r>
            <a:r>
              <a:rPr lang="en-GB" sz="2400" dirty="0">
                <a:solidFill>
                  <a:schemeClr val="bg1"/>
                </a:solidFill>
              </a:rPr>
              <a:t> (</a:t>
            </a:r>
            <a:r>
              <a:rPr lang="en-GB" sz="2400" b="1" dirty="0">
                <a:solidFill>
                  <a:schemeClr val="bg1"/>
                </a:solidFill>
              </a:rPr>
              <a:t>ap-</a:t>
            </a:r>
            <a:r>
              <a:rPr lang="en-GB" sz="2400" dirty="0">
                <a:solidFill>
                  <a:schemeClr val="bg1"/>
                </a:solidFill>
              </a:rPr>
              <a:t> or </a:t>
            </a:r>
            <a:r>
              <a:rPr lang="en-GB" sz="2400" b="1" dirty="0">
                <a:solidFill>
                  <a:schemeClr val="bg1"/>
                </a:solidFill>
              </a:rPr>
              <a:t>com-</a:t>
            </a:r>
            <a:r>
              <a:rPr lang="en-GB" sz="2400" dirty="0">
                <a:solidFill>
                  <a:schemeClr val="bg1"/>
                </a:solidFill>
              </a:rPr>
              <a:t>).</a:t>
            </a:r>
            <a:endParaRPr lang="en-GB" sz="2400" b="1" dirty="0">
              <a:solidFill>
                <a:schemeClr val="bg1"/>
              </a:solidFill>
            </a:endParaRPr>
          </a:p>
        </p:txBody>
      </p:sp>
    </p:spTree>
    <p:extLst>
      <p:ext uri="{BB962C8B-B14F-4D97-AF65-F5344CB8AC3E}">
        <p14:creationId xmlns:p14="http://schemas.microsoft.com/office/powerpoint/2010/main" val="185433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09963" cy="647577"/>
          </a:xfrm>
        </p:spPr>
        <p:txBody>
          <a:bodyPr>
            <a:normAutofit/>
          </a:bodyPr>
          <a:lstStyle/>
          <a:p>
            <a:r>
              <a:rPr lang="en-GB" sz="2800" b="1" dirty="0">
                <a:solidFill>
                  <a:schemeClr val="bg1"/>
                </a:solidFill>
              </a:rPr>
              <a:t>C’est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75290" y="995210"/>
            <a:ext cx="11198087" cy="461665"/>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Noura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sz="2400" dirty="0">
                <a:solidFill>
                  <a:srgbClr val="4472C4">
                    <a:lumMod val="50000"/>
                  </a:srgbClr>
                </a:solidFill>
              </a:rPr>
              <a:t> </a:t>
            </a:r>
            <a:r>
              <a:rPr lang="en-US" sz="2400" b="1" dirty="0">
                <a:solidFill>
                  <a:srgbClr val="4472C4">
                    <a:lumMod val="50000"/>
                  </a:srgbClr>
                </a:solidFill>
              </a:rPr>
              <a:t>(</a:t>
            </a:r>
            <a:r>
              <a:rPr lang="en-US" sz="2400" b="1" dirty="0" err="1">
                <a:solidFill>
                  <a:srgbClr val="4472C4">
                    <a:lumMod val="50000"/>
                  </a:srgbClr>
                </a:solidFill>
              </a:rPr>
              <a:t>tu</a:t>
            </a:r>
            <a:r>
              <a:rPr lang="en-US" sz="2400" b="1" dirty="0">
                <a:solidFill>
                  <a:srgbClr val="4472C4">
                    <a:lumMod val="50000"/>
                  </a:srgbClr>
                </a:solidFill>
              </a:rPr>
              <a:t>),</a:t>
            </a:r>
            <a:r>
              <a:rPr lang="en-US" sz="2400" dirty="0">
                <a:solidFill>
                  <a:srgbClr val="4472C4">
                    <a:lumMod val="50000"/>
                  </a:srgbClr>
                </a:solidFill>
              </a:rPr>
              <a:t> </a:t>
            </a:r>
            <a:r>
              <a:rPr lang="en-US" sz="2400" dirty="0" err="1">
                <a:solidFill>
                  <a:srgbClr val="4472C4">
                    <a:lumMod val="50000"/>
                  </a:srgbClr>
                </a:solidFill>
              </a:rPr>
              <a:t>ou</a:t>
            </a:r>
            <a:r>
              <a:rPr lang="en-US" sz="2400" dirty="0">
                <a:solidFill>
                  <a:srgbClr val="4472C4">
                    <a:lumMod val="50000"/>
                  </a:srgbClr>
                </a:solidFill>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72F09194-6C02-4C3E-8160-C093041D4B24}"/>
              </a:ext>
            </a:extLst>
          </p:cNvPr>
          <p:cNvSpPr/>
          <p:nvPr/>
        </p:nvSpPr>
        <p:spPr>
          <a:xfrm>
            <a:off x="1598912" y="1990770"/>
            <a:ext cx="8640000" cy="3112935"/>
          </a:xfrm>
          <a:prstGeom prst="wedgeRoundRectCallout">
            <a:avLst>
              <a:gd name="adj1" fmla="val -53620"/>
              <a:gd name="adj2" fmla="val -21992"/>
              <a:gd name="adj3" fmla="val 16667"/>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AutoNum type="arabicPeriod"/>
            </a:pPr>
            <a:r>
              <a:rPr lang="fr-FR" sz="2000" dirty="0">
                <a:solidFill>
                  <a:srgbClr val="203864"/>
                </a:solidFill>
              </a:rPr>
              <a:t> En hiver, </a:t>
            </a:r>
            <a:r>
              <a:rPr lang="fr-FR" sz="2000" b="1" dirty="0">
                <a:solidFill>
                  <a:srgbClr val="203864"/>
                </a:solidFill>
              </a:rPr>
              <a:t>tu</a:t>
            </a:r>
            <a:r>
              <a:rPr lang="fr-FR" sz="2000" dirty="0">
                <a:solidFill>
                  <a:srgbClr val="203864"/>
                </a:solidFill>
              </a:rPr>
              <a:t> comprends pourquoi habiter à Nice est sympa.</a:t>
            </a:r>
          </a:p>
          <a:p>
            <a:pPr marL="457200" indent="-457200">
              <a:lnSpc>
                <a:spcPct val="150000"/>
              </a:lnSpc>
              <a:buAutoNum type="arabicPeriod"/>
            </a:pPr>
            <a:r>
              <a:rPr lang="fr-FR" sz="2000" dirty="0">
                <a:solidFill>
                  <a:srgbClr val="203864"/>
                </a:solidFill>
              </a:rPr>
              <a:t> Maintenant </a:t>
            </a:r>
            <a:r>
              <a:rPr lang="fr-FR" sz="2000" b="1" dirty="0">
                <a:solidFill>
                  <a:srgbClr val="203864"/>
                </a:solidFill>
              </a:rPr>
              <a:t>il </a:t>
            </a:r>
            <a:r>
              <a:rPr lang="fr-FR" sz="2000" dirty="0">
                <a:solidFill>
                  <a:srgbClr val="203864"/>
                </a:solidFill>
              </a:rPr>
              <a:t>comprend la musique anglaise à la radio.</a:t>
            </a:r>
          </a:p>
          <a:p>
            <a:pPr marL="457200" indent="-457200">
              <a:lnSpc>
                <a:spcPct val="150000"/>
              </a:lnSpc>
              <a:buFontTx/>
              <a:buAutoNum type="arabicPeriod"/>
            </a:pPr>
            <a:r>
              <a:rPr lang="fr-FR" sz="2000" dirty="0">
                <a:solidFill>
                  <a:srgbClr val="203864"/>
                </a:solidFill>
              </a:rPr>
              <a:t> </a:t>
            </a:r>
            <a:r>
              <a:rPr lang="fr-FR" sz="2000" b="1" dirty="0">
                <a:solidFill>
                  <a:srgbClr val="203864"/>
                </a:solidFill>
              </a:rPr>
              <a:t>Il</a:t>
            </a:r>
            <a:r>
              <a:rPr lang="fr-FR" sz="2000" dirty="0">
                <a:solidFill>
                  <a:srgbClr val="203864"/>
                </a:solidFill>
              </a:rPr>
              <a:t> apprend un nouveau rap chaque mois ?</a:t>
            </a:r>
          </a:p>
          <a:p>
            <a:pPr marL="457200" indent="-457200">
              <a:lnSpc>
                <a:spcPct val="150000"/>
              </a:lnSpc>
              <a:buFontTx/>
              <a:buAutoNum type="arabicPeriod"/>
            </a:pPr>
            <a:r>
              <a:rPr lang="fr-FR" sz="2000" dirty="0">
                <a:solidFill>
                  <a:srgbClr val="203864"/>
                </a:solidFill>
              </a:rPr>
              <a:t> </a:t>
            </a:r>
            <a:r>
              <a:rPr lang="fr-FR" sz="2000" b="1" dirty="0">
                <a:solidFill>
                  <a:srgbClr val="203864"/>
                </a:solidFill>
              </a:rPr>
              <a:t>Tu</a:t>
            </a:r>
            <a:r>
              <a:rPr lang="fr-FR" sz="2000" dirty="0">
                <a:solidFill>
                  <a:srgbClr val="203864"/>
                </a:solidFill>
              </a:rPr>
              <a:t> apprends deux langues en ce moment ?</a:t>
            </a:r>
          </a:p>
          <a:p>
            <a:pPr marL="457200" indent="-457200">
              <a:lnSpc>
                <a:spcPct val="150000"/>
              </a:lnSpc>
              <a:buFontTx/>
              <a:buAutoNum type="arabicPeriod"/>
            </a:pPr>
            <a:r>
              <a:rPr lang="fr-FR" sz="2000" dirty="0">
                <a:solidFill>
                  <a:srgbClr val="203864"/>
                </a:solidFill>
              </a:rPr>
              <a:t> </a:t>
            </a:r>
            <a:r>
              <a:rPr lang="fr-FR" sz="2000" b="1" dirty="0">
                <a:solidFill>
                  <a:srgbClr val="203864"/>
                </a:solidFill>
              </a:rPr>
              <a:t> Il </a:t>
            </a:r>
            <a:r>
              <a:rPr lang="fr-FR" sz="2000" dirty="0">
                <a:solidFill>
                  <a:srgbClr val="203864"/>
                </a:solidFill>
              </a:rPr>
              <a:t>dit que vous êtes en couple maintenant ?</a:t>
            </a:r>
          </a:p>
          <a:p>
            <a:pPr marL="457200" indent="-457200">
              <a:lnSpc>
                <a:spcPct val="150000"/>
              </a:lnSpc>
              <a:buAutoNum type="arabicPeriod"/>
            </a:pPr>
            <a:r>
              <a:rPr lang="fr-FR" sz="2000" dirty="0">
                <a:solidFill>
                  <a:srgbClr val="203864"/>
                </a:solidFill>
              </a:rPr>
              <a:t> </a:t>
            </a:r>
            <a:r>
              <a:rPr lang="fr-FR" sz="2000" b="1" dirty="0">
                <a:solidFill>
                  <a:srgbClr val="203864"/>
                </a:solidFill>
              </a:rPr>
              <a:t>Tu</a:t>
            </a:r>
            <a:r>
              <a:rPr lang="fr-FR" sz="2000" dirty="0">
                <a:solidFill>
                  <a:srgbClr val="203864"/>
                </a:solidFill>
              </a:rPr>
              <a:t> dis des choses intéressantes ce week-end !</a:t>
            </a:r>
          </a:p>
        </p:txBody>
      </p:sp>
      <p:graphicFrame>
        <p:nvGraphicFramePr>
          <p:cNvPr id="3" name="Table 2">
            <a:extLst>
              <a:ext uri="{FF2B5EF4-FFF2-40B4-BE49-F238E27FC236}">
                <a16:creationId xmlns:a16="http://schemas.microsoft.com/office/drawing/2014/main" id="{B029C900-0FE0-4C98-86A6-EC11F6A3287F}"/>
              </a:ext>
            </a:extLst>
          </p:cNvPr>
          <p:cNvGraphicFramePr>
            <a:graphicFrameLocks noGrp="1"/>
          </p:cNvGraphicFramePr>
          <p:nvPr>
            <p:extLst>
              <p:ext uri="{D42A27DB-BD31-4B8C-83A1-F6EECF244321}">
                <p14:modId xmlns:p14="http://schemas.microsoft.com/office/powerpoint/2010/main" val="1050712647"/>
              </p:ext>
            </p:extLst>
          </p:nvPr>
        </p:nvGraphicFramePr>
        <p:xfrm>
          <a:off x="10398493" y="1541836"/>
          <a:ext cx="1440000" cy="3465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1528998210"/>
                    </a:ext>
                  </a:extLst>
                </a:gridCol>
                <a:gridCol w="720000">
                  <a:extLst>
                    <a:ext uri="{9D8B030D-6E8A-4147-A177-3AD203B41FA5}">
                      <a16:colId xmlns:a16="http://schemas.microsoft.com/office/drawing/2014/main" val="4033789198"/>
                    </a:ext>
                  </a:extLst>
                </a:gridCol>
              </a:tblGrid>
              <a:tr h="495000">
                <a:tc>
                  <a:txBody>
                    <a:bodyPr/>
                    <a:lstStyle/>
                    <a:p>
                      <a:pPr algn="ctr"/>
                      <a:r>
                        <a:rPr lang="en-GB" sz="2000" dirty="0" err="1">
                          <a:solidFill>
                            <a:srgbClr val="203864"/>
                          </a:solidFill>
                        </a:rPr>
                        <a:t>tu</a:t>
                      </a:r>
                      <a:endParaRPr lang="en-GB" sz="2000" dirty="0">
                        <a:solidFill>
                          <a:srgbClr val="203864"/>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en-GB" sz="2000" dirty="0" err="1">
                          <a:solidFill>
                            <a:srgbClr val="203864"/>
                          </a:solidFill>
                        </a:rPr>
                        <a:t>il</a:t>
                      </a:r>
                      <a:endParaRPr lang="en-GB" sz="2000" dirty="0">
                        <a:solidFill>
                          <a:srgbClr val="203864"/>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483580227"/>
                  </a:ext>
                </a:extLst>
              </a:tr>
              <a:tr h="495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442802602"/>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37550000"/>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835988406"/>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90297172"/>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569422925"/>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358917091"/>
                  </a:ext>
                </a:extLst>
              </a:tr>
            </a:tbl>
          </a:graphicData>
        </a:graphic>
      </p:graphicFrame>
      <p:pic>
        <p:nvPicPr>
          <p:cNvPr id="17" name="Picture 16">
            <a:extLst>
              <a:ext uri="{FF2B5EF4-FFF2-40B4-BE49-F238E27FC236}">
                <a16:creationId xmlns:a16="http://schemas.microsoft.com/office/drawing/2014/main" id="{4FAA554F-E44A-49BA-B8FD-0BFBD02C5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0332" y="1975500"/>
            <a:ext cx="540000" cy="540000"/>
          </a:xfrm>
          <a:prstGeom prst="rect">
            <a:avLst/>
          </a:prstGeom>
        </p:spPr>
      </p:pic>
      <p:pic>
        <p:nvPicPr>
          <p:cNvPr id="19" name="Picture 18">
            <a:extLst>
              <a:ext uri="{FF2B5EF4-FFF2-40B4-BE49-F238E27FC236}">
                <a16:creationId xmlns:a16="http://schemas.microsoft.com/office/drawing/2014/main" id="{3920E461-A6F5-42BC-ACCC-259E5E906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1420" y="1975500"/>
            <a:ext cx="540000" cy="540000"/>
          </a:xfrm>
          <a:prstGeom prst="rect">
            <a:avLst/>
          </a:prstGeom>
        </p:spPr>
      </p:pic>
      <p:pic>
        <p:nvPicPr>
          <p:cNvPr id="21" name="Picture 20">
            <a:extLst>
              <a:ext uri="{FF2B5EF4-FFF2-40B4-BE49-F238E27FC236}">
                <a16:creationId xmlns:a16="http://schemas.microsoft.com/office/drawing/2014/main" id="{B37D1F91-E198-484B-9132-1A2D06FEE5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56875"/>
            <a:ext cx="1440000" cy="1440000"/>
          </a:xfrm>
          <a:prstGeom prst="rect">
            <a:avLst/>
          </a:prstGeom>
        </p:spPr>
      </p:pic>
      <p:pic>
        <p:nvPicPr>
          <p:cNvPr id="23" name="Picture 22">
            <a:extLst>
              <a:ext uri="{FF2B5EF4-FFF2-40B4-BE49-F238E27FC236}">
                <a16:creationId xmlns:a16="http://schemas.microsoft.com/office/drawing/2014/main" id="{762553F2-4D0D-4D1A-AE97-8122736502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0332" y="2481989"/>
            <a:ext cx="540000" cy="540000"/>
          </a:xfrm>
          <a:prstGeom prst="rect">
            <a:avLst/>
          </a:prstGeom>
        </p:spPr>
      </p:pic>
      <p:pic>
        <p:nvPicPr>
          <p:cNvPr id="24" name="Picture 23">
            <a:extLst>
              <a:ext uri="{FF2B5EF4-FFF2-40B4-BE49-F238E27FC236}">
                <a16:creationId xmlns:a16="http://schemas.microsoft.com/office/drawing/2014/main" id="{3EEBDAA8-06E4-4350-90BF-FA64FBAB0B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1420" y="2481989"/>
            <a:ext cx="540000" cy="540000"/>
          </a:xfrm>
          <a:prstGeom prst="rect">
            <a:avLst/>
          </a:prstGeom>
        </p:spPr>
      </p:pic>
      <p:pic>
        <p:nvPicPr>
          <p:cNvPr id="25" name="Picture 24">
            <a:extLst>
              <a:ext uri="{FF2B5EF4-FFF2-40B4-BE49-F238E27FC236}">
                <a16:creationId xmlns:a16="http://schemas.microsoft.com/office/drawing/2014/main" id="{C53CC0E5-409D-42FD-8315-A917E5B0A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0332" y="2967093"/>
            <a:ext cx="540000" cy="540000"/>
          </a:xfrm>
          <a:prstGeom prst="rect">
            <a:avLst/>
          </a:prstGeom>
        </p:spPr>
      </p:pic>
      <p:pic>
        <p:nvPicPr>
          <p:cNvPr id="26" name="Picture 25">
            <a:extLst>
              <a:ext uri="{FF2B5EF4-FFF2-40B4-BE49-F238E27FC236}">
                <a16:creationId xmlns:a16="http://schemas.microsoft.com/office/drawing/2014/main" id="{F84E4C3C-C1D7-44DA-9204-9840B5D6E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1420" y="2967093"/>
            <a:ext cx="540000" cy="540000"/>
          </a:xfrm>
          <a:prstGeom prst="rect">
            <a:avLst/>
          </a:prstGeom>
        </p:spPr>
      </p:pic>
      <p:pic>
        <p:nvPicPr>
          <p:cNvPr id="27" name="Picture 26">
            <a:extLst>
              <a:ext uri="{FF2B5EF4-FFF2-40B4-BE49-F238E27FC236}">
                <a16:creationId xmlns:a16="http://schemas.microsoft.com/office/drawing/2014/main" id="{3AB5665C-91C2-47E0-B6F4-38E86504B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0332" y="3454544"/>
            <a:ext cx="540000" cy="540000"/>
          </a:xfrm>
          <a:prstGeom prst="rect">
            <a:avLst/>
          </a:prstGeom>
        </p:spPr>
      </p:pic>
      <p:pic>
        <p:nvPicPr>
          <p:cNvPr id="28" name="Picture 27">
            <a:extLst>
              <a:ext uri="{FF2B5EF4-FFF2-40B4-BE49-F238E27FC236}">
                <a16:creationId xmlns:a16="http://schemas.microsoft.com/office/drawing/2014/main" id="{7399E54A-6984-42E8-AAD1-D838E8BFF8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1420" y="3454544"/>
            <a:ext cx="540000" cy="540000"/>
          </a:xfrm>
          <a:prstGeom prst="rect">
            <a:avLst/>
          </a:prstGeom>
        </p:spPr>
      </p:pic>
      <p:pic>
        <p:nvPicPr>
          <p:cNvPr id="29" name="Picture 28">
            <a:extLst>
              <a:ext uri="{FF2B5EF4-FFF2-40B4-BE49-F238E27FC236}">
                <a16:creationId xmlns:a16="http://schemas.microsoft.com/office/drawing/2014/main" id="{9E62C0F8-F591-4A3A-ACC1-D8DE2982FE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0332" y="3957577"/>
            <a:ext cx="540000" cy="540000"/>
          </a:xfrm>
          <a:prstGeom prst="rect">
            <a:avLst/>
          </a:prstGeom>
        </p:spPr>
      </p:pic>
      <p:pic>
        <p:nvPicPr>
          <p:cNvPr id="30" name="Picture 29">
            <a:extLst>
              <a:ext uri="{FF2B5EF4-FFF2-40B4-BE49-F238E27FC236}">
                <a16:creationId xmlns:a16="http://schemas.microsoft.com/office/drawing/2014/main" id="{92FBBD3F-7378-45DE-BB21-DC115632D0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1420" y="3957577"/>
            <a:ext cx="540000" cy="540000"/>
          </a:xfrm>
          <a:prstGeom prst="rect">
            <a:avLst/>
          </a:prstGeom>
        </p:spPr>
      </p:pic>
      <p:pic>
        <p:nvPicPr>
          <p:cNvPr id="31" name="Picture 30">
            <a:extLst>
              <a:ext uri="{FF2B5EF4-FFF2-40B4-BE49-F238E27FC236}">
                <a16:creationId xmlns:a16="http://schemas.microsoft.com/office/drawing/2014/main" id="{71F0044A-5E6A-4030-966D-C25F6C698E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0332" y="4457967"/>
            <a:ext cx="540000" cy="540000"/>
          </a:xfrm>
          <a:prstGeom prst="rect">
            <a:avLst/>
          </a:prstGeom>
        </p:spPr>
      </p:pic>
      <p:pic>
        <p:nvPicPr>
          <p:cNvPr id="32" name="Picture 31">
            <a:extLst>
              <a:ext uri="{FF2B5EF4-FFF2-40B4-BE49-F238E27FC236}">
                <a16:creationId xmlns:a16="http://schemas.microsoft.com/office/drawing/2014/main" id="{A51429B9-4510-4A95-9749-6355633D99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1420" y="4457967"/>
            <a:ext cx="540000" cy="540000"/>
          </a:xfrm>
          <a:prstGeom prst="rect">
            <a:avLst/>
          </a:prstGeom>
        </p:spPr>
      </p:pic>
      <p:sp>
        <p:nvSpPr>
          <p:cNvPr id="37" name="Rectangle 36">
            <a:extLst>
              <a:ext uri="{FF2B5EF4-FFF2-40B4-BE49-F238E27FC236}">
                <a16:creationId xmlns:a16="http://schemas.microsoft.com/office/drawing/2014/main" id="{B456D31B-CFF0-4BD4-BAE1-F298EAA2E35C}"/>
              </a:ext>
            </a:extLst>
          </p:cNvPr>
          <p:cNvSpPr/>
          <p:nvPr/>
        </p:nvSpPr>
        <p:spPr>
          <a:xfrm>
            <a:off x="3437093" y="2325910"/>
            <a:ext cx="304800" cy="252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a:t>
            </a:r>
          </a:p>
        </p:txBody>
      </p:sp>
      <p:sp>
        <p:nvSpPr>
          <p:cNvPr id="38" name="Rectangle 37">
            <a:extLst>
              <a:ext uri="{FF2B5EF4-FFF2-40B4-BE49-F238E27FC236}">
                <a16:creationId xmlns:a16="http://schemas.microsoft.com/office/drawing/2014/main" id="{FF621804-4AE9-4494-881D-32C3620B8004}"/>
              </a:ext>
            </a:extLst>
          </p:cNvPr>
          <p:cNvSpPr/>
          <p:nvPr/>
        </p:nvSpPr>
        <p:spPr>
          <a:xfrm>
            <a:off x="3858888" y="2789140"/>
            <a:ext cx="195377" cy="24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a:t>
            </a:r>
          </a:p>
        </p:txBody>
      </p:sp>
      <p:sp>
        <p:nvSpPr>
          <p:cNvPr id="40" name="Rectangle 39">
            <a:extLst>
              <a:ext uri="{FF2B5EF4-FFF2-40B4-BE49-F238E27FC236}">
                <a16:creationId xmlns:a16="http://schemas.microsoft.com/office/drawing/2014/main" id="{92233768-D4BB-4080-90AA-F2A3043C298F}"/>
              </a:ext>
            </a:extLst>
          </p:cNvPr>
          <p:cNvSpPr/>
          <p:nvPr/>
        </p:nvSpPr>
        <p:spPr>
          <a:xfrm>
            <a:off x="2358091" y="3704535"/>
            <a:ext cx="304800" cy="252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a:t>
            </a:r>
          </a:p>
        </p:txBody>
      </p:sp>
      <p:sp>
        <p:nvSpPr>
          <p:cNvPr id="41" name="Rectangle 40">
            <a:extLst>
              <a:ext uri="{FF2B5EF4-FFF2-40B4-BE49-F238E27FC236}">
                <a16:creationId xmlns:a16="http://schemas.microsoft.com/office/drawing/2014/main" id="{B676DE88-0592-4ABD-8405-18A8B620B8C2}"/>
              </a:ext>
            </a:extLst>
          </p:cNvPr>
          <p:cNvSpPr/>
          <p:nvPr/>
        </p:nvSpPr>
        <p:spPr>
          <a:xfrm>
            <a:off x="2261835" y="3274336"/>
            <a:ext cx="304800" cy="252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a:t>
            </a:r>
          </a:p>
        </p:txBody>
      </p:sp>
      <p:sp>
        <p:nvSpPr>
          <p:cNvPr id="42" name="Rectangle 41">
            <a:extLst>
              <a:ext uri="{FF2B5EF4-FFF2-40B4-BE49-F238E27FC236}">
                <a16:creationId xmlns:a16="http://schemas.microsoft.com/office/drawing/2014/main" id="{4E6C594C-13DC-4718-8D4F-FFA2907FAE14}"/>
              </a:ext>
            </a:extLst>
          </p:cNvPr>
          <p:cNvSpPr/>
          <p:nvPr/>
        </p:nvSpPr>
        <p:spPr>
          <a:xfrm>
            <a:off x="2406971" y="4126522"/>
            <a:ext cx="207792" cy="3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a:t>
            </a:r>
          </a:p>
        </p:txBody>
      </p:sp>
      <p:sp>
        <p:nvSpPr>
          <p:cNvPr id="43" name="Rectangle 42">
            <a:extLst>
              <a:ext uri="{FF2B5EF4-FFF2-40B4-BE49-F238E27FC236}">
                <a16:creationId xmlns:a16="http://schemas.microsoft.com/office/drawing/2014/main" id="{BBEBA0FE-AA89-4A92-9B87-37366D401123}"/>
              </a:ext>
            </a:extLst>
          </p:cNvPr>
          <p:cNvSpPr/>
          <p:nvPr/>
        </p:nvSpPr>
        <p:spPr>
          <a:xfrm>
            <a:off x="2359821" y="4608460"/>
            <a:ext cx="304800" cy="252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a:t>
            </a:r>
          </a:p>
        </p:txBody>
      </p:sp>
      <p:sp>
        <p:nvSpPr>
          <p:cNvPr id="46" name="Rectangle: Rounded Corners 45">
            <a:extLst>
              <a:ext uri="{FF2B5EF4-FFF2-40B4-BE49-F238E27FC236}">
                <a16:creationId xmlns:a16="http://schemas.microsoft.com/office/drawing/2014/main" id="{D2286A11-00A6-4843-9BDB-7F31DB39143E}"/>
              </a:ext>
            </a:extLst>
          </p:cNvPr>
          <p:cNvSpPr/>
          <p:nvPr/>
        </p:nvSpPr>
        <p:spPr>
          <a:xfrm>
            <a:off x="10398493" y="2036836"/>
            <a:ext cx="720000" cy="497702"/>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3E2E8096-39F1-4A89-93D3-01D87032AC76}"/>
              </a:ext>
            </a:extLst>
          </p:cNvPr>
          <p:cNvSpPr/>
          <p:nvPr/>
        </p:nvSpPr>
        <p:spPr>
          <a:xfrm>
            <a:off x="11123029" y="2529413"/>
            <a:ext cx="720000" cy="497702"/>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7D4144FB-9079-46B3-8354-66331B0AF528}"/>
              </a:ext>
            </a:extLst>
          </p:cNvPr>
          <p:cNvSpPr/>
          <p:nvPr/>
        </p:nvSpPr>
        <p:spPr>
          <a:xfrm>
            <a:off x="11099614" y="3021035"/>
            <a:ext cx="720000" cy="497702"/>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98304826-BC8F-4517-BED5-50BAD3034FDE}"/>
              </a:ext>
            </a:extLst>
          </p:cNvPr>
          <p:cNvSpPr/>
          <p:nvPr/>
        </p:nvSpPr>
        <p:spPr>
          <a:xfrm>
            <a:off x="10403029" y="3530670"/>
            <a:ext cx="720000" cy="497702"/>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146EE639-606A-411C-9619-1851C0DC39DA}"/>
              </a:ext>
            </a:extLst>
          </p:cNvPr>
          <p:cNvSpPr/>
          <p:nvPr/>
        </p:nvSpPr>
        <p:spPr>
          <a:xfrm>
            <a:off x="11110332" y="4006188"/>
            <a:ext cx="720000" cy="497702"/>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565669DA-9F89-4075-A428-D9534599086C}"/>
              </a:ext>
            </a:extLst>
          </p:cNvPr>
          <p:cNvSpPr/>
          <p:nvPr/>
        </p:nvSpPr>
        <p:spPr>
          <a:xfrm>
            <a:off x="10398493" y="4529329"/>
            <a:ext cx="720000" cy="497702"/>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678B640D-6665-462E-9FA5-D71CD1F1B265}"/>
              </a:ext>
            </a:extLst>
          </p:cNvPr>
          <p:cNvSpPr txBox="1"/>
          <p:nvPr/>
        </p:nvSpPr>
        <p:spPr>
          <a:xfrm>
            <a:off x="1598912" y="5548310"/>
            <a:ext cx="9634022" cy="442674"/>
          </a:xfrm>
          <a:prstGeom prst="wedgeRoundRectCallout">
            <a:avLst>
              <a:gd name="adj1" fmla="val 20170"/>
              <a:gd name="adj2" fmla="val -90352"/>
              <a:gd name="adj3" fmla="val 16667"/>
            </a:avLst>
          </a:prstGeom>
          <a:solidFill>
            <a:srgbClr val="0055A5"/>
          </a:solidFill>
          <a:ln>
            <a:solidFill>
              <a:srgbClr val="E65D00"/>
            </a:solidFill>
          </a:ln>
        </p:spPr>
        <p:txBody>
          <a:bodyPr wrap="square" rtlCol="0" anchor="ctr">
            <a:spAutoFit/>
          </a:bodyPr>
          <a:lstStyle/>
          <a:p>
            <a:pPr algn="ctr"/>
            <a:r>
              <a:rPr lang="en-GB" sz="2000" dirty="0">
                <a:solidFill>
                  <a:schemeClr val="bg1"/>
                </a:solidFill>
              </a:rPr>
              <a:t>Translate the sentences into English using the present simple or continuous.</a:t>
            </a:r>
          </a:p>
        </p:txBody>
      </p:sp>
    </p:spTree>
    <p:extLst>
      <p:ext uri="{BB962C8B-B14F-4D97-AF65-F5344CB8AC3E}">
        <p14:creationId xmlns:p14="http://schemas.microsoft.com/office/powerpoint/2010/main" val="113112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1" grpId="0" animBg="1"/>
      <p:bldP spid="42" grpId="0" animBg="1"/>
      <p:bldP spid="43" grpId="0" animBg="1"/>
      <p:bldP spid="46" grpId="0" animBg="1"/>
      <p:bldP spid="47" grpId="0" animBg="1"/>
      <p:bldP spid="48" grpId="0" animBg="1"/>
      <p:bldP spid="49" grpId="0" animBg="1"/>
      <p:bldP spid="50" grpId="0" animBg="1"/>
      <p:bldP spid="51" grpId="0" animBg="1"/>
      <p:bldP spid="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26278" cy="647577"/>
          </a:xfrm>
        </p:spPr>
        <p:txBody>
          <a:bodyPr>
            <a:normAutofit/>
          </a:bodyPr>
          <a:lstStyle/>
          <a:p>
            <a:r>
              <a:rPr lang="en-GB" sz="2800" b="1" dirty="0">
                <a:solidFill>
                  <a:schemeClr val="bg1"/>
                </a:solidFill>
              </a:rPr>
              <a:t>C’est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Speech Bubble: Rectangle with Corners Rounded 1">
            <a:extLst>
              <a:ext uri="{FF2B5EF4-FFF2-40B4-BE49-F238E27FC236}">
                <a16:creationId xmlns:a16="http://schemas.microsoft.com/office/drawing/2014/main" id="{72F09194-6C02-4C3E-8160-C093041D4B24}"/>
              </a:ext>
            </a:extLst>
          </p:cNvPr>
          <p:cNvSpPr/>
          <p:nvPr/>
        </p:nvSpPr>
        <p:spPr>
          <a:xfrm>
            <a:off x="1603622" y="1889672"/>
            <a:ext cx="8640000" cy="4354717"/>
          </a:xfrm>
          <a:prstGeom prst="wedgeRoundRectCallout">
            <a:avLst>
              <a:gd name="adj1" fmla="val -53620"/>
              <a:gd name="adj2" fmla="val -21992"/>
              <a:gd name="adj3" fmla="val 16667"/>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200000"/>
              </a:lnSpc>
              <a:buAutoNum type="arabicPeriod"/>
            </a:pPr>
            <a:r>
              <a:rPr lang="fr-FR" sz="2000" dirty="0">
                <a:solidFill>
                  <a:srgbClr val="002060"/>
                </a:solidFill>
              </a:rPr>
              <a:t> En hiver, </a:t>
            </a:r>
            <a:r>
              <a:rPr lang="fr-FR" sz="2000" b="1" dirty="0">
                <a:solidFill>
                  <a:srgbClr val="002060"/>
                </a:solidFill>
              </a:rPr>
              <a:t>tu</a:t>
            </a:r>
            <a:r>
              <a:rPr lang="fr-FR" sz="2000" dirty="0">
                <a:solidFill>
                  <a:srgbClr val="002060"/>
                </a:solidFill>
              </a:rPr>
              <a:t> comprends pourquoi habiter à Nice est sympa.</a:t>
            </a:r>
          </a:p>
          <a:p>
            <a:pPr marL="457200" indent="-457200">
              <a:lnSpc>
                <a:spcPct val="200000"/>
              </a:lnSpc>
              <a:buAutoNum type="arabicPeriod"/>
            </a:pPr>
            <a:r>
              <a:rPr lang="fr-FR" sz="2000" dirty="0">
                <a:solidFill>
                  <a:srgbClr val="002060"/>
                </a:solidFill>
              </a:rPr>
              <a:t> </a:t>
            </a:r>
            <a:r>
              <a:rPr lang="fr-FR" sz="2000" b="1" dirty="0">
                <a:solidFill>
                  <a:srgbClr val="002060"/>
                </a:solidFill>
              </a:rPr>
              <a:t>Tu</a:t>
            </a:r>
            <a:r>
              <a:rPr lang="fr-FR" sz="2000" dirty="0">
                <a:solidFill>
                  <a:srgbClr val="002060"/>
                </a:solidFill>
              </a:rPr>
              <a:t> apprends deux langues en ce moment ?</a:t>
            </a:r>
          </a:p>
          <a:p>
            <a:pPr marL="457200" indent="-457200">
              <a:lnSpc>
                <a:spcPct val="200000"/>
              </a:lnSpc>
              <a:buAutoNum type="arabicPeriod"/>
            </a:pPr>
            <a:r>
              <a:rPr lang="fr-FR" sz="2000" dirty="0">
                <a:solidFill>
                  <a:srgbClr val="002060"/>
                </a:solidFill>
              </a:rPr>
              <a:t> Maintenant </a:t>
            </a:r>
            <a:r>
              <a:rPr lang="fr-FR" sz="2000" b="1" dirty="0">
                <a:solidFill>
                  <a:srgbClr val="002060"/>
                </a:solidFill>
              </a:rPr>
              <a:t>il  </a:t>
            </a:r>
            <a:r>
              <a:rPr lang="fr-FR" sz="2000" dirty="0">
                <a:solidFill>
                  <a:srgbClr val="002060"/>
                </a:solidFill>
              </a:rPr>
              <a:t>comprend la musique anglaise à la radio.</a:t>
            </a:r>
          </a:p>
          <a:p>
            <a:pPr marL="457200" indent="-457200">
              <a:lnSpc>
                <a:spcPct val="200000"/>
              </a:lnSpc>
              <a:buAutoNum type="arabicPeriod"/>
            </a:pPr>
            <a:r>
              <a:rPr lang="fr-FR" sz="2000" dirty="0">
                <a:solidFill>
                  <a:srgbClr val="002060"/>
                </a:solidFill>
              </a:rPr>
              <a:t> </a:t>
            </a:r>
            <a:r>
              <a:rPr lang="fr-FR" sz="2000" b="1" dirty="0">
                <a:solidFill>
                  <a:srgbClr val="002060"/>
                </a:solidFill>
              </a:rPr>
              <a:t>Il </a:t>
            </a:r>
            <a:r>
              <a:rPr lang="fr-FR" sz="2000" dirty="0">
                <a:solidFill>
                  <a:srgbClr val="002060"/>
                </a:solidFill>
              </a:rPr>
              <a:t>apprend un nouveau rap chaque mois ?</a:t>
            </a:r>
          </a:p>
          <a:p>
            <a:pPr marL="457200" indent="-457200">
              <a:lnSpc>
                <a:spcPct val="200000"/>
              </a:lnSpc>
              <a:buAutoNum type="arabicPeriod"/>
            </a:pPr>
            <a:r>
              <a:rPr lang="fr-FR" sz="2000" dirty="0">
                <a:solidFill>
                  <a:srgbClr val="002060"/>
                </a:solidFill>
              </a:rPr>
              <a:t> </a:t>
            </a:r>
            <a:r>
              <a:rPr lang="fr-FR" sz="2000" b="1" dirty="0">
                <a:solidFill>
                  <a:srgbClr val="002060"/>
                </a:solidFill>
              </a:rPr>
              <a:t>Il</a:t>
            </a:r>
            <a:r>
              <a:rPr lang="fr-FR" sz="2000" dirty="0">
                <a:solidFill>
                  <a:srgbClr val="002060"/>
                </a:solidFill>
              </a:rPr>
              <a:t> dit que vous êtes en couple maintenant ?</a:t>
            </a:r>
          </a:p>
          <a:p>
            <a:pPr marL="457200" indent="-457200">
              <a:lnSpc>
                <a:spcPct val="200000"/>
              </a:lnSpc>
              <a:buAutoNum type="arabicPeriod"/>
            </a:pPr>
            <a:r>
              <a:rPr lang="fr-FR" sz="2000" dirty="0">
                <a:solidFill>
                  <a:srgbClr val="002060"/>
                </a:solidFill>
              </a:rPr>
              <a:t> </a:t>
            </a:r>
            <a:r>
              <a:rPr lang="fr-FR" sz="2000" b="1" dirty="0">
                <a:solidFill>
                  <a:srgbClr val="002060"/>
                </a:solidFill>
              </a:rPr>
              <a:t>Tu </a:t>
            </a:r>
            <a:r>
              <a:rPr lang="fr-FR" sz="2000" dirty="0">
                <a:solidFill>
                  <a:srgbClr val="002060"/>
                </a:solidFill>
              </a:rPr>
              <a:t>dis des choses intéressantes ce week-end !</a:t>
            </a:r>
          </a:p>
        </p:txBody>
      </p:sp>
      <p:pic>
        <p:nvPicPr>
          <p:cNvPr id="21" name="Picture 20">
            <a:extLst>
              <a:ext uri="{FF2B5EF4-FFF2-40B4-BE49-F238E27FC236}">
                <a16:creationId xmlns:a16="http://schemas.microsoft.com/office/drawing/2014/main" id="{B37D1F91-E198-484B-9132-1A2D06FEE5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0" y="1757665"/>
            <a:ext cx="1440000" cy="1440000"/>
          </a:xfrm>
          <a:prstGeom prst="rect">
            <a:avLst/>
          </a:prstGeom>
        </p:spPr>
      </p:pic>
      <p:sp>
        <p:nvSpPr>
          <p:cNvPr id="55" name="TextBox 54">
            <a:extLst>
              <a:ext uri="{FF2B5EF4-FFF2-40B4-BE49-F238E27FC236}">
                <a16:creationId xmlns:a16="http://schemas.microsoft.com/office/drawing/2014/main" id="{F9B5D55A-D699-4934-858C-C422CBF56918}"/>
              </a:ext>
            </a:extLst>
          </p:cNvPr>
          <p:cNvSpPr txBox="1"/>
          <p:nvPr/>
        </p:nvSpPr>
        <p:spPr>
          <a:xfrm>
            <a:off x="2186034" y="162371"/>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
        <p:nvSpPr>
          <p:cNvPr id="5" name="TextBox 4">
            <a:extLst>
              <a:ext uri="{FF2B5EF4-FFF2-40B4-BE49-F238E27FC236}">
                <a16:creationId xmlns:a16="http://schemas.microsoft.com/office/drawing/2014/main" id="{1C58496A-D316-41AD-99B1-2FAF50D9DF1F}"/>
              </a:ext>
            </a:extLst>
          </p:cNvPr>
          <p:cNvSpPr txBox="1"/>
          <p:nvPr/>
        </p:nvSpPr>
        <p:spPr>
          <a:xfrm>
            <a:off x="2326277" y="2572151"/>
            <a:ext cx="7458635" cy="406903"/>
          </a:xfrm>
          <a:prstGeom prst="rect">
            <a:avLst/>
          </a:prstGeom>
          <a:noFill/>
        </p:spPr>
        <p:txBody>
          <a:bodyPr wrap="square" rtlCol="0" anchor="ctr">
            <a:spAutoFit/>
          </a:bodyPr>
          <a:lstStyle/>
          <a:p>
            <a:pPr algn="l"/>
            <a:r>
              <a:rPr lang="en-GB" sz="2000" dirty="0">
                <a:solidFill>
                  <a:srgbClr val="E65D00"/>
                </a:solidFill>
              </a:rPr>
              <a:t>In winter, </a:t>
            </a:r>
            <a:r>
              <a:rPr lang="en-GB" sz="2000" b="1" dirty="0">
                <a:solidFill>
                  <a:srgbClr val="E65D00"/>
                </a:solidFill>
              </a:rPr>
              <a:t>you understand </a:t>
            </a:r>
            <a:r>
              <a:rPr lang="en-GB" sz="2000" dirty="0">
                <a:solidFill>
                  <a:srgbClr val="E65D00"/>
                </a:solidFill>
              </a:rPr>
              <a:t>why living in Nice is nice.</a:t>
            </a:r>
          </a:p>
        </p:txBody>
      </p:sp>
      <p:sp>
        <p:nvSpPr>
          <p:cNvPr id="58" name="TextBox 57">
            <a:extLst>
              <a:ext uri="{FF2B5EF4-FFF2-40B4-BE49-F238E27FC236}">
                <a16:creationId xmlns:a16="http://schemas.microsoft.com/office/drawing/2014/main" id="{6A058419-C19C-4DD3-89DF-2924BAE9B680}"/>
              </a:ext>
            </a:extLst>
          </p:cNvPr>
          <p:cNvSpPr txBox="1"/>
          <p:nvPr/>
        </p:nvSpPr>
        <p:spPr>
          <a:xfrm>
            <a:off x="2302681" y="3185080"/>
            <a:ext cx="7458635" cy="406903"/>
          </a:xfrm>
          <a:prstGeom prst="rect">
            <a:avLst/>
          </a:prstGeom>
          <a:noFill/>
        </p:spPr>
        <p:txBody>
          <a:bodyPr wrap="square" rtlCol="0" anchor="ctr">
            <a:spAutoFit/>
          </a:bodyPr>
          <a:lstStyle/>
          <a:p>
            <a:pPr algn="l"/>
            <a:r>
              <a:rPr lang="en-GB" sz="2000" b="1" dirty="0">
                <a:solidFill>
                  <a:srgbClr val="E65D00"/>
                </a:solidFill>
              </a:rPr>
              <a:t>Are you learning</a:t>
            </a:r>
            <a:r>
              <a:rPr lang="en-GB" sz="2000" dirty="0">
                <a:solidFill>
                  <a:srgbClr val="E65D00"/>
                </a:solidFill>
              </a:rPr>
              <a:t> two languages at the moment?</a:t>
            </a:r>
            <a:endParaRPr lang="en-GB" sz="2000" b="1" dirty="0">
              <a:solidFill>
                <a:srgbClr val="E65D00"/>
              </a:solidFill>
            </a:endParaRPr>
          </a:p>
        </p:txBody>
      </p:sp>
      <p:sp>
        <p:nvSpPr>
          <p:cNvPr id="59" name="TextBox 58">
            <a:extLst>
              <a:ext uri="{FF2B5EF4-FFF2-40B4-BE49-F238E27FC236}">
                <a16:creationId xmlns:a16="http://schemas.microsoft.com/office/drawing/2014/main" id="{9C770DE1-A3B3-485E-9433-A2A244D21401}"/>
              </a:ext>
            </a:extLst>
          </p:cNvPr>
          <p:cNvSpPr txBox="1"/>
          <p:nvPr/>
        </p:nvSpPr>
        <p:spPr>
          <a:xfrm>
            <a:off x="2326277" y="3779982"/>
            <a:ext cx="7458635" cy="406903"/>
          </a:xfrm>
          <a:prstGeom prst="rect">
            <a:avLst/>
          </a:prstGeom>
          <a:noFill/>
        </p:spPr>
        <p:txBody>
          <a:bodyPr wrap="square" rtlCol="0" anchor="ctr">
            <a:spAutoFit/>
          </a:bodyPr>
          <a:lstStyle/>
          <a:p>
            <a:pPr algn="l"/>
            <a:r>
              <a:rPr lang="en-GB" sz="2000" dirty="0">
                <a:solidFill>
                  <a:srgbClr val="E65D00"/>
                </a:solidFill>
              </a:rPr>
              <a:t>Now </a:t>
            </a:r>
            <a:r>
              <a:rPr lang="en-GB" sz="2000" b="1" dirty="0">
                <a:solidFill>
                  <a:srgbClr val="E65D00"/>
                </a:solidFill>
              </a:rPr>
              <a:t>he understands </a:t>
            </a:r>
            <a:r>
              <a:rPr lang="en-GB" sz="2000" dirty="0">
                <a:solidFill>
                  <a:srgbClr val="E65D00"/>
                </a:solidFill>
              </a:rPr>
              <a:t>English music on the radio. </a:t>
            </a:r>
          </a:p>
        </p:txBody>
      </p:sp>
      <p:sp>
        <p:nvSpPr>
          <p:cNvPr id="60" name="TextBox 59">
            <a:extLst>
              <a:ext uri="{FF2B5EF4-FFF2-40B4-BE49-F238E27FC236}">
                <a16:creationId xmlns:a16="http://schemas.microsoft.com/office/drawing/2014/main" id="{8390587D-C492-4801-B130-5398E08B66CE}"/>
              </a:ext>
            </a:extLst>
          </p:cNvPr>
          <p:cNvSpPr txBox="1"/>
          <p:nvPr/>
        </p:nvSpPr>
        <p:spPr>
          <a:xfrm>
            <a:off x="2302682" y="4437426"/>
            <a:ext cx="7458635" cy="406903"/>
          </a:xfrm>
          <a:prstGeom prst="rect">
            <a:avLst/>
          </a:prstGeom>
          <a:noFill/>
        </p:spPr>
        <p:txBody>
          <a:bodyPr wrap="square" rtlCol="0" anchor="ctr">
            <a:spAutoFit/>
          </a:bodyPr>
          <a:lstStyle/>
          <a:p>
            <a:pPr algn="l"/>
            <a:r>
              <a:rPr lang="en-GB" sz="2000" b="1" dirty="0">
                <a:solidFill>
                  <a:srgbClr val="E65D00"/>
                </a:solidFill>
              </a:rPr>
              <a:t>Does he learn</a:t>
            </a:r>
            <a:r>
              <a:rPr lang="en-GB" sz="2000" dirty="0">
                <a:solidFill>
                  <a:srgbClr val="E65D00"/>
                </a:solidFill>
              </a:rPr>
              <a:t> a new rap every month?</a:t>
            </a:r>
            <a:endParaRPr lang="en-GB" sz="2000" b="1" dirty="0">
              <a:solidFill>
                <a:srgbClr val="E65D00"/>
              </a:solidFill>
            </a:endParaRPr>
          </a:p>
        </p:txBody>
      </p:sp>
      <p:sp>
        <p:nvSpPr>
          <p:cNvPr id="61" name="TextBox 60">
            <a:extLst>
              <a:ext uri="{FF2B5EF4-FFF2-40B4-BE49-F238E27FC236}">
                <a16:creationId xmlns:a16="http://schemas.microsoft.com/office/drawing/2014/main" id="{75D277BE-5A0A-41A2-85DD-D02DC6C2F1EA}"/>
              </a:ext>
            </a:extLst>
          </p:cNvPr>
          <p:cNvSpPr txBox="1"/>
          <p:nvPr/>
        </p:nvSpPr>
        <p:spPr>
          <a:xfrm>
            <a:off x="2302683" y="5060088"/>
            <a:ext cx="7458635" cy="406903"/>
          </a:xfrm>
          <a:prstGeom prst="rect">
            <a:avLst/>
          </a:prstGeom>
          <a:noFill/>
        </p:spPr>
        <p:txBody>
          <a:bodyPr wrap="square" rtlCol="0" anchor="ctr">
            <a:spAutoFit/>
          </a:bodyPr>
          <a:lstStyle/>
          <a:p>
            <a:r>
              <a:rPr lang="en-GB" sz="2000" b="1" dirty="0">
                <a:solidFill>
                  <a:srgbClr val="E65D00"/>
                </a:solidFill>
              </a:rPr>
              <a:t>Does he say / Is he saying</a:t>
            </a:r>
            <a:r>
              <a:rPr lang="en-GB" sz="2000" dirty="0">
                <a:solidFill>
                  <a:srgbClr val="E65D00"/>
                </a:solidFill>
              </a:rPr>
              <a:t> that you’re a couple now?</a:t>
            </a:r>
            <a:endParaRPr lang="en-GB" sz="2000" b="1" dirty="0">
              <a:solidFill>
                <a:srgbClr val="E65D00"/>
              </a:solidFill>
            </a:endParaRPr>
          </a:p>
        </p:txBody>
      </p:sp>
      <p:sp>
        <p:nvSpPr>
          <p:cNvPr id="62" name="TextBox 61">
            <a:extLst>
              <a:ext uri="{FF2B5EF4-FFF2-40B4-BE49-F238E27FC236}">
                <a16:creationId xmlns:a16="http://schemas.microsoft.com/office/drawing/2014/main" id="{66DBC13C-2C11-411A-90E8-42CBEC2B3FF3}"/>
              </a:ext>
            </a:extLst>
          </p:cNvPr>
          <p:cNvSpPr txBox="1"/>
          <p:nvPr/>
        </p:nvSpPr>
        <p:spPr>
          <a:xfrm>
            <a:off x="2302684" y="5761297"/>
            <a:ext cx="7458635" cy="406903"/>
          </a:xfrm>
          <a:prstGeom prst="rect">
            <a:avLst/>
          </a:prstGeom>
          <a:noFill/>
        </p:spPr>
        <p:txBody>
          <a:bodyPr wrap="square" rtlCol="0" anchor="ctr">
            <a:spAutoFit/>
          </a:bodyPr>
          <a:lstStyle/>
          <a:p>
            <a:pPr algn="l"/>
            <a:r>
              <a:rPr lang="en-GB" sz="2000" b="1" dirty="0">
                <a:solidFill>
                  <a:srgbClr val="E65D00"/>
                </a:solidFill>
              </a:rPr>
              <a:t>You are saying</a:t>
            </a:r>
            <a:r>
              <a:rPr lang="en-GB" sz="2000" dirty="0">
                <a:solidFill>
                  <a:srgbClr val="E65D00"/>
                </a:solidFill>
              </a:rPr>
              <a:t> some interesting things this weekend!</a:t>
            </a:r>
            <a:endParaRPr lang="en-GB" sz="2000" b="1" dirty="0">
              <a:solidFill>
                <a:srgbClr val="E65D00"/>
              </a:solidFill>
            </a:endParaRPr>
          </a:p>
        </p:txBody>
      </p:sp>
      <p:sp>
        <p:nvSpPr>
          <p:cNvPr id="64" name="TextBox 63">
            <a:extLst>
              <a:ext uri="{FF2B5EF4-FFF2-40B4-BE49-F238E27FC236}">
                <a16:creationId xmlns:a16="http://schemas.microsoft.com/office/drawing/2014/main" id="{A35CB1F8-22EC-4AE0-93EF-5226AC1AFB05}"/>
              </a:ext>
            </a:extLst>
          </p:cNvPr>
          <p:cNvSpPr txBox="1"/>
          <p:nvPr/>
        </p:nvSpPr>
        <p:spPr>
          <a:xfrm>
            <a:off x="9411603" y="4186070"/>
            <a:ext cx="2283674" cy="1464231"/>
          </a:xfrm>
          <a:prstGeom prst="wedgeRoundRectCallout">
            <a:avLst>
              <a:gd name="adj1" fmla="val -57955"/>
              <a:gd name="adj2" fmla="val 21075"/>
              <a:gd name="adj3" fmla="val 16667"/>
            </a:avLst>
          </a:prstGeom>
          <a:solidFill>
            <a:srgbClr val="0055A5"/>
          </a:solidFill>
          <a:ln>
            <a:solidFill>
              <a:srgbClr val="E65D00"/>
            </a:solidFill>
          </a:ln>
        </p:spPr>
        <p:txBody>
          <a:bodyPr wrap="square" rtlCol="0" anchor="ctr">
            <a:spAutoFit/>
          </a:bodyPr>
          <a:lstStyle/>
          <a:p>
            <a:pPr algn="ctr"/>
            <a:r>
              <a:rPr lang="en-GB" sz="2000" dirty="0">
                <a:solidFill>
                  <a:schemeClr val="bg1"/>
                </a:solidFill>
              </a:rPr>
              <a:t>‘</a:t>
            </a:r>
            <a:r>
              <a:rPr lang="en-GB" sz="2000" b="1" dirty="0">
                <a:solidFill>
                  <a:schemeClr val="bg1"/>
                </a:solidFill>
              </a:rPr>
              <a:t>Now</a:t>
            </a:r>
            <a:r>
              <a:rPr lang="en-GB" sz="2000" dirty="0">
                <a:solidFill>
                  <a:schemeClr val="bg1"/>
                </a:solidFill>
              </a:rPr>
              <a:t>’ can be used with the present simple or continuous.</a:t>
            </a:r>
          </a:p>
        </p:txBody>
      </p:sp>
      <p:sp>
        <p:nvSpPr>
          <p:cNvPr id="65" name="TextBox 64">
            <a:extLst>
              <a:ext uri="{FF2B5EF4-FFF2-40B4-BE49-F238E27FC236}">
                <a16:creationId xmlns:a16="http://schemas.microsoft.com/office/drawing/2014/main" id="{C75F7AFD-F089-4958-BC5D-8D599C3FDEEF}"/>
              </a:ext>
            </a:extLst>
          </p:cNvPr>
          <p:cNvSpPr txBox="1"/>
          <p:nvPr/>
        </p:nvSpPr>
        <p:spPr>
          <a:xfrm>
            <a:off x="180000" y="1296000"/>
            <a:ext cx="11198087" cy="461665"/>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Noura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Océane</a:t>
            </a:r>
            <a:r>
              <a:rPr lang="en-US" sz="2400" dirty="0">
                <a:solidFill>
                  <a:srgbClr val="002060"/>
                </a:solidFill>
              </a:rPr>
              <a:t> </a:t>
            </a:r>
            <a:r>
              <a:rPr lang="en-US" sz="2400" b="1" dirty="0">
                <a:solidFill>
                  <a:srgbClr val="002060"/>
                </a:solidFill>
              </a:rPr>
              <a:t>(</a:t>
            </a:r>
            <a:r>
              <a:rPr lang="en-US" sz="2400" b="1" dirty="0" err="1">
                <a:solidFill>
                  <a:srgbClr val="002060"/>
                </a:solidFill>
              </a:rPr>
              <a:t>tu</a:t>
            </a:r>
            <a:r>
              <a:rPr lang="en-US" sz="2400" b="1" dirty="0">
                <a:solidFill>
                  <a:srgbClr val="002060"/>
                </a:solidFill>
              </a:rPr>
              <a:t>),</a:t>
            </a:r>
            <a:r>
              <a:rPr lang="en-US" sz="2400" dirty="0">
                <a:solidFill>
                  <a:srgbClr val="002060"/>
                </a:solidFill>
              </a:rPr>
              <a:t> </a:t>
            </a:r>
            <a:r>
              <a:rPr lang="en-US" sz="2400" dirty="0" err="1">
                <a:solidFill>
                  <a:srgbClr val="002060"/>
                </a:solidFill>
              </a:rPr>
              <a:t>ou</a:t>
            </a:r>
            <a:r>
              <a:rPr lang="en-US" sz="2400" dirty="0">
                <a:solidFill>
                  <a:srgbClr val="002060"/>
                </a:solidFill>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d’</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Amir</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4984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8" grpId="0" animBg="1"/>
      <p:bldP spid="59" grpId="0" animBg="1"/>
      <p:bldP spid="60" grpId="0" animBg="1"/>
      <p:bldP spid="61" grpId="0" animBg="1"/>
      <p:bldP spid="62" grpId="0" animBg="1"/>
      <p:bldP spid="6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What is an adjective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An adjective is a word that gives more information about a noun.</a:t>
            </a:r>
            <a:r>
              <a:rPr lang="en-US" sz="2400" dirty="0">
                <a:solidFill>
                  <a:srgbClr val="002060"/>
                </a:solidFill>
                <a:latin typeface="Century Gothic" panose="020F0302020204030204"/>
              </a:rPr>
              <a:t>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In French, </a:t>
            </a:r>
            <a:r>
              <a:rPr lang="en-US" sz="2400" dirty="0">
                <a:solidFill>
                  <a:srgbClr val="002060"/>
                </a:solidFill>
                <a:latin typeface="Century Gothic" panose="020F0302020204030204"/>
              </a:rPr>
              <a:t>adjectives usually come </a:t>
            </a:r>
            <a:r>
              <a:rPr lang="en-US" sz="2400" b="1" dirty="0">
                <a:solidFill>
                  <a:srgbClr val="E86D19"/>
                </a:solidFill>
                <a:latin typeface="Century Gothic" panose="020F0302020204030204"/>
              </a:rPr>
              <a:t>after</a:t>
            </a:r>
            <a:r>
              <a:rPr lang="en-US" sz="2400" dirty="0">
                <a:solidFill>
                  <a:srgbClr val="E86D19"/>
                </a:solidFill>
                <a:latin typeface="Century Gothic" panose="020F0302020204030204"/>
              </a:rPr>
              <a:t> </a:t>
            </a:r>
            <a:r>
              <a:rPr lang="en-US" sz="2400" b="1" dirty="0">
                <a:solidFill>
                  <a:srgbClr val="E86D19"/>
                </a:solidFill>
                <a:latin typeface="Century Gothic" panose="020F0302020204030204"/>
              </a:rPr>
              <a:t>the noun </a:t>
            </a:r>
            <a:r>
              <a:rPr lang="en-US" sz="2400" dirty="0">
                <a:solidFill>
                  <a:srgbClr val="002060"/>
                </a:solidFill>
                <a:latin typeface="Century Gothic" panose="020F0302020204030204"/>
              </a:rPr>
              <a:t>– but there are a few exceptions!</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2400" dirty="0">
                <a:solidFill>
                  <a:srgbClr val="002060"/>
                </a:solidFill>
                <a:latin typeface="Century Gothic" panose="020F0302020204030204"/>
              </a:rPr>
              <a:t>Which adjectives do you know in French?</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71369D8B-E4E9-4B49-B304-D292B199A4B3}"/>
              </a:ext>
            </a:extLst>
          </p:cNvPr>
          <p:cNvSpPr/>
          <p:nvPr/>
        </p:nvSpPr>
        <p:spPr>
          <a:xfrm>
            <a:off x="180000" y="3234992"/>
            <a:ext cx="3600000" cy="288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400" b="1" dirty="0">
                <a:solidFill>
                  <a:srgbClr val="E65D00"/>
                </a:solidFill>
              </a:rPr>
              <a:t>after the noun</a:t>
            </a:r>
          </a:p>
          <a:p>
            <a:pPr algn="ctr">
              <a:lnSpc>
                <a:spcPct val="150000"/>
              </a:lnSpc>
            </a:pPr>
            <a:r>
              <a:rPr lang="en-GB" sz="2400" b="1" dirty="0" err="1">
                <a:solidFill>
                  <a:srgbClr val="203864"/>
                </a:solidFill>
              </a:rPr>
              <a:t>sympa</a:t>
            </a:r>
            <a:endParaRPr lang="en-GB" sz="2400" b="1" dirty="0">
              <a:solidFill>
                <a:srgbClr val="203864"/>
              </a:solidFill>
            </a:endParaRPr>
          </a:p>
          <a:p>
            <a:pPr algn="ctr">
              <a:lnSpc>
                <a:spcPct val="150000"/>
              </a:lnSpc>
            </a:pPr>
            <a:r>
              <a:rPr lang="en-GB" sz="2400" b="1" dirty="0" err="1">
                <a:solidFill>
                  <a:srgbClr val="203864"/>
                </a:solidFill>
              </a:rPr>
              <a:t>intéressant</a:t>
            </a:r>
            <a:r>
              <a:rPr lang="en-GB" sz="2400" b="1" dirty="0">
                <a:solidFill>
                  <a:srgbClr val="203864"/>
                </a:solidFill>
              </a:rPr>
              <a:t>(e)</a:t>
            </a:r>
          </a:p>
          <a:p>
            <a:pPr algn="ctr">
              <a:lnSpc>
                <a:spcPct val="150000"/>
              </a:lnSpc>
            </a:pPr>
            <a:r>
              <a:rPr lang="en-GB" sz="2400" b="1" dirty="0">
                <a:solidFill>
                  <a:srgbClr val="203864"/>
                </a:solidFill>
              </a:rPr>
              <a:t>blanc / blanche</a:t>
            </a:r>
          </a:p>
          <a:p>
            <a:pPr algn="ctr">
              <a:lnSpc>
                <a:spcPct val="150000"/>
              </a:lnSpc>
            </a:pPr>
            <a:r>
              <a:rPr lang="en-GB" sz="2400" b="1" dirty="0" err="1">
                <a:solidFill>
                  <a:srgbClr val="203864"/>
                </a:solidFill>
              </a:rPr>
              <a:t>heureux</a:t>
            </a:r>
            <a:r>
              <a:rPr lang="en-GB" sz="2400" b="1" dirty="0">
                <a:solidFill>
                  <a:srgbClr val="203864"/>
                </a:solidFill>
              </a:rPr>
              <a:t> / </a:t>
            </a:r>
            <a:r>
              <a:rPr lang="en-GB" sz="2400" b="1" dirty="0" err="1">
                <a:solidFill>
                  <a:srgbClr val="203864"/>
                </a:solidFill>
              </a:rPr>
              <a:t>heureuse</a:t>
            </a:r>
            <a:endParaRPr lang="en-GB" sz="2400" b="1" dirty="0">
              <a:solidFill>
                <a:srgbClr val="203864"/>
              </a:solidFill>
            </a:endParaRPr>
          </a:p>
          <a:p>
            <a:pPr algn="ctr">
              <a:lnSpc>
                <a:spcPct val="150000"/>
              </a:lnSpc>
            </a:pPr>
            <a:endParaRPr lang="en-GB" sz="2400" b="1" dirty="0">
              <a:solidFill>
                <a:srgbClr val="203864"/>
              </a:solidFill>
            </a:endParaRPr>
          </a:p>
          <a:p>
            <a:pPr algn="ctr">
              <a:lnSpc>
                <a:spcPct val="150000"/>
              </a:lnSpc>
            </a:pPr>
            <a:endParaRPr lang="en-GB" sz="2400" b="1" dirty="0">
              <a:solidFill>
                <a:srgbClr val="203864"/>
              </a:solidFill>
            </a:endParaRPr>
          </a:p>
          <a:p>
            <a:pPr algn="ctr">
              <a:lnSpc>
                <a:spcPct val="150000"/>
              </a:lnSpc>
            </a:pPr>
            <a:endParaRPr lang="en-GB" sz="2400" b="1" dirty="0">
              <a:solidFill>
                <a:srgbClr val="203864"/>
              </a:solidFill>
            </a:endParaRPr>
          </a:p>
          <a:p>
            <a:pPr algn="ctr">
              <a:lnSpc>
                <a:spcPct val="150000"/>
              </a:lnSpc>
            </a:pPr>
            <a:endParaRPr lang="en-GB" sz="2400" b="1" dirty="0">
              <a:solidFill>
                <a:srgbClr val="E65D00"/>
              </a:solidFill>
            </a:endParaRPr>
          </a:p>
          <a:p>
            <a:pPr algn="ctr">
              <a:lnSpc>
                <a:spcPct val="150000"/>
              </a:lnSpc>
            </a:pPr>
            <a:endParaRPr lang="en-GB" sz="2400" b="1" dirty="0">
              <a:solidFill>
                <a:srgbClr val="E65D00"/>
              </a:solidFill>
            </a:endParaRPr>
          </a:p>
        </p:txBody>
      </p:sp>
      <p:sp>
        <p:nvSpPr>
          <p:cNvPr id="14" name="Rectangle 13">
            <a:extLst>
              <a:ext uri="{FF2B5EF4-FFF2-40B4-BE49-F238E27FC236}">
                <a16:creationId xmlns:a16="http://schemas.microsoft.com/office/drawing/2014/main" id="{F37DB1A2-D86F-47DD-8A20-4978660C008C}"/>
              </a:ext>
            </a:extLst>
          </p:cNvPr>
          <p:cNvSpPr/>
          <p:nvPr/>
        </p:nvSpPr>
        <p:spPr>
          <a:xfrm>
            <a:off x="4298566" y="3234992"/>
            <a:ext cx="3600000" cy="288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400" b="1" dirty="0">
                <a:solidFill>
                  <a:srgbClr val="E65D00"/>
                </a:solidFill>
              </a:rPr>
              <a:t>before the noun</a:t>
            </a:r>
          </a:p>
          <a:p>
            <a:pPr algn="ctr">
              <a:lnSpc>
                <a:spcPct val="150000"/>
              </a:lnSpc>
            </a:pPr>
            <a:r>
              <a:rPr lang="en-GB" sz="2400" b="1" dirty="0">
                <a:solidFill>
                  <a:srgbClr val="203864"/>
                </a:solidFill>
              </a:rPr>
              <a:t>beau / belle</a:t>
            </a:r>
          </a:p>
          <a:p>
            <a:pPr algn="ctr">
              <a:lnSpc>
                <a:spcPct val="150000"/>
              </a:lnSpc>
            </a:pPr>
            <a:r>
              <a:rPr lang="en-GB" sz="2400" b="1" dirty="0" err="1">
                <a:solidFill>
                  <a:srgbClr val="203864"/>
                </a:solidFill>
              </a:rPr>
              <a:t>jeune</a:t>
            </a:r>
            <a:endParaRPr lang="en-GB" sz="2400" b="1" dirty="0">
              <a:solidFill>
                <a:srgbClr val="203864"/>
              </a:solidFill>
            </a:endParaRPr>
          </a:p>
          <a:p>
            <a:pPr algn="ctr">
              <a:lnSpc>
                <a:spcPct val="150000"/>
              </a:lnSpc>
            </a:pPr>
            <a:r>
              <a:rPr lang="en-GB" sz="2400" b="1" dirty="0">
                <a:solidFill>
                  <a:srgbClr val="203864"/>
                </a:solidFill>
              </a:rPr>
              <a:t>bon / bonne</a:t>
            </a:r>
          </a:p>
          <a:p>
            <a:pPr algn="ctr">
              <a:lnSpc>
                <a:spcPct val="150000"/>
              </a:lnSpc>
            </a:pPr>
            <a:r>
              <a:rPr lang="en-GB" sz="2400" b="1" dirty="0">
                <a:solidFill>
                  <a:srgbClr val="203864"/>
                </a:solidFill>
              </a:rPr>
              <a:t>grand(e)</a:t>
            </a:r>
          </a:p>
        </p:txBody>
      </p:sp>
      <p:sp>
        <p:nvSpPr>
          <p:cNvPr id="15" name="Rectangle 14">
            <a:extLst>
              <a:ext uri="{FF2B5EF4-FFF2-40B4-BE49-F238E27FC236}">
                <a16:creationId xmlns:a16="http://schemas.microsoft.com/office/drawing/2014/main" id="{5BE3E1CC-B92A-49F9-8F0C-C7B2E789B571}"/>
              </a:ext>
            </a:extLst>
          </p:cNvPr>
          <p:cNvSpPr/>
          <p:nvPr/>
        </p:nvSpPr>
        <p:spPr>
          <a:xfrm>
            <a:off x="8417132" y="3234992"/>
            <a:ext cx="3600000" cy="288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400" b="1" dirty="0">
                <a:solidFill>
                  <a:srgbClr val="E65D00"/>
                </a:solidFill>
              </a:rPr>
              <a:t>Remember!</a:t>
            </a:r>
          </a:p>
          <a:p>
            <a:pPr>
              <a:lnSpc>
                <a:spcPct val="150000"/>
              </a:lnSpc>
            </a:pPr>
            <a:r>
              <a:rPr lang="en-GB" sz="2400" b="1" dirty="0">
                <a:solidFill>
                  <a:srgbClr val="E65D00"/>
                </a:solidFill>
              </a:rPr>
              <a:t>B</a:t>
            </a:r>
            <a:r>
              <a:rPr lang="en-GB" sz="2400" b="1" dirty="0">
                <a:solidFill>
                  <a:srgbClr val="203864"/>
                </a:solidFill>
              </a:rPr>
              <a:t>EAUTY</a:t>
            </a:r>
          </a:p>
          <a:p>
            <a:pPr>
              <a:lnSpc>
                <a:spcPct val="150000"/>
              </a:lnSpc>
            </a:pPr>
            <a:r>
              <a:rPr lang="en-GB" sz="2400" b="1" dirty="0">
                <a:solidFill>
                  <a:srgbClr val="E65D00"/>
                </a:solidFill>
              </a:rPr>
              <a:t>A</a:t>
            </a:r>
            <a:r>
              <a:rPr lang="en-GB" sz="2400" b="1" dirty="0">
                <a:solidFill>
                  <a:srgbClr val="203864"/>
                </a:solidFill>
              </a:rPr>
              <a:t>GE</a:t>
            </a:r>
          </a:p>
          <a:p>
            <a:pPr>
              <a:lnSpc>
                <a:spcPct val="150000"/>
              </a:lnSpc>
            </a:pPr>
            <a:r>
              <a:rPr lang="en-GB" sz="2400" b="1" dirty="0">
                <a:solidFill>
                  <a:srgbClr val="E65D00"/>
                </a:solidFill>
              </a:rPr>
              <a:t>G</a:t>
            </a:r>
            <a:r>
              <a:rPr lang="en-GB" sz="2400" b="1" dirty="0">
                <a:solidFill>
                  <a:srgbClr val="203864"/>
                </a:solidFill>
              </a:rPr>
              <a:t>OODNESS</a:t>
            </a:r>
          </a:p>
          <a:p>
            <a:pPr>
              <a:lnSpc>
                <a:spcPct val="150000"/>
              </a:lnSpc>
            </a:pPr>
            <a:r>
              <a:rPr lang="en-GB" sz="2400" b="1" dirty="0">
                <a:solidFill>
                  <a:srgbClr val="E65D00"/>
                </a:solidFill>
              </a:rPr>
              <a:t>S</a:t>
            </a:r>
            <a:r>
              <a:rPr lang="en-GB" sz="2400" b="1" dirty="0">
                <a:solidFill>
                  <a:srgbClr val="203864"/>
                </a:solidFill>
              </a:rPr>
              <a:t>IZE</a:t>
            </a:r>
          </a:p>
        </p:txBody>
      </p:sp>
      <p:cxnSp>
        <p:nvCxnSpPr>
          <p:cNvPr id="3" name="Straight Arrow Connector 2">
            <a:extLst>
              <a:ext uri="{FF2B5EF4-FFF2-40B4-BE49-F238E27FC236}">
                <a16:creationId xmlns:a16="http://schemas.microsoft.com/office/drawing/2014/main" id="{425818D7-8E60-43C5-95C3-6B567B5C1FC1}"/>
              </a:ext>
            </a:extLst>
          </p:cNvPr>
          <p:cNvCxnSpPr/>
          <p:nvPr/>
        </p:nvCxnSpPr>
        <p:spPr>
          <a:xfrm flipH="1">
            <a:off x="7898566" y="4141694"/>
            <a:ext cx="51856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0EA5820-CD28-4D27-AA76-D1DE3F75303F}"/>
              </a:ext>
            </a:extLst>
          </p:cNvPr>
          <p:cNvCxnSpPr/>
          <p:nvPr/>
        </p:nvCxnSpPr>
        <p:spPr>
          <a:xfrm flipH="1">
            <a:off x="7898566" y="4670612"/>
            <a:ext cx="51856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4729ADC-B58F-4FA0-B74A-AA2C4B72496B}"/>
              </a:ext>
            </a:extLst>
          </p:cNvPr>
          <p:cNvCxnSpPr/>
          <p:nvPr/>
        </p:nvCxnSpPr>
        <p:spPr>
          <a:xfrm flipH="1">
            <a:off x="7898566" y="5244353"/>
            <a:ext cx="51856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3E253FA-6F8F-4A5C-88FB-D64B2946C44B}"/>
              </a:ext>
            </a:extLst>
          </p:cNvPr>
          <p:cNvCxnSpPr/>
          <p:nvPr/>
        </p:nvCxnSpPr>
        <p:spPr>
          <a:xfrm flipH="1">
            <a:off x="7898566" y="5764307"/>
            <a:ext cx="51856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Plastic bag Shopping Bags &amp; Trolleys Clip art - shopping bag png ...">
            <a:extLst>
              <a:ext uri="{FF2B5EF4-FFF2-40B4-BE49-F238E27FC236}">
                <a16:creationId xmlns:a16="http://schemas.microsoft.com/office/drawing/2014/main" id="{69F8883A-08BE-4012-9719-5B27010E20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9921" y="4782186"/>
            <a:ext cx="1440000" cy="115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79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
                                            <p:txEl>
                                              <p:pRg st="1" end="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
                                            <p:txEl>
                                              <p:pRg st="2" end="2"/>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5">
                                            <p:txEl>
                                              <p:pRg st="3" end="3"/>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
                                            <p:txEl>
                                              <p:pRg st="4" end="4"/>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Trouve</a:t>
            </a:r>
            <a:r>
              <a:rPr lang="en-GB" sz="2800" b="1" dirty="0">
                <a:solidFill>
                  <a:schemeClr val="bg1"/>
                </a:solidFill>
              </a:rPr>
              <a:t> le contraire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80FB9912-42FA-404A-9836-DD0F1BF97E9B}"/>
              </a:ext>
            </a:extLst>
          </p:cNvPr>
          <p:cNvGraphicFramePr>
            <a:graphicFrameLocks noGrp="1"/>
          </p:cNvGraphicFramePr>
          <p:nvPr>
            <p:extLst>
              <p:ext uri="{D42A27DB-BD31-4B8C-83A1-F6EECF244321}">
                <p14:modId xmlns:p14="http://schemas.microsoft.com/office/powerpoint/2010/main" val="3723343423"/>
              </p:ext>
            </p:extLst>
          </p:nvPr>
        </p:nvGraphicFramePr>
        <p:xfrm>
          <a:off x="433980" y="988065"/>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95172">
                <a:tc rowSpan="4">
                  <a:txBody>
                    <a:bodyPr/>
                    <a:lstStyle/>
                    <a:p>
                      <a:pPr algn="ctr"/>
                      <a:r>
                        <a:rPr lang="fr-FR" sz="2200" b="0" dirty="0">
                          <a:solidFill>
                            <a:srgbClr val="002060"/>
                          </a:solidFill>
                        </a:rPr>
                        <a:t>1. moderne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a) nouveau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b) jeune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c) cher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d) vieux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5" name="Table 4">
            <a:extLst>
              <a:ext uri="{FF2B5EF4-FFF2-40B4-BE49-F238E27FC236}">
                <a16:creationId xmlns:a16="http://schemas.microsoft.com/office/drawing/2014/main" id="{87DCD9D1-B0B7-4052-8FF2-3331D5FF4E81}"/>
              </a:ext>
            </a:extLst>
          </p:cNvPr>
          <p:cNvGraphicFramePr>
            <a:graphicFrameLocks noGrp="1"/>
          </p:cNvGraphicFramePr>
          <p:nvPr>
            <p:extLst>
              <p:ext uri="{D42A27DB-BD31-4B8C-83A1-F6EECF244321}">
                <p14:modId xmlns:p14="http://schemas.microsoft.com/office/powerpoint/2010/main" val="305221951"/>
              </p:ext>
            </p:extLst>
          </p:nvPr>
        </p:nvGraphicFramePr>
        <p:xfrm>
          <a:off x="433980" y="2702695"/>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0" dirty="0">
                          <a:solidFill>
                            <a:srgbClr val="002060"/>
                          </a:solidFill>
                        </a:rPr>
                        <a:t>2. sympa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a) drôle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b) méchant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c) amusant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d) prudent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2" name="Table 4">
            <a:extLst>
              <a:ext uri="{FF2B5EF4-FFF2-40B4-BE49-F238E27FC236}">
                <a16:creationId xmlns:a16="http://schemas.microsoft.com/office/drawing/2014/main" id="{50E27FF9-3140-4B0C-8D6E-6A43FA5B1ACC}"/>
              </a:ext>
            </a:extLst>
          </p:cNvPr>
          <p:cNvGraphicFramePr>
            <a:graphicFrameLocks noGrp="1"/>
          </p:cNvGraphicFramePr>
          <p:nvPr>
            <p:extLst>
              <p:ext uri="{D42A27DB-BD31-4B8C-83A1-F6EECF244321}">
                <p14:modId xmlns:p14="http://schemas.microsoft.com/office/powerpoint/2010/main" val="2129844645"/>
              </p:ext>
            </p:extLst>
          </p:nvPr>
        </p:nvGraphicFramePr>
        <p:xfrm>
          <a:off x="433980" y="4408841"/>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0" dirty="0">
                          <a:solidFill>
                            <a:srgbClr val="002060"/>
                          </a:solidFill>
                        </a:rPr>
                        <a:t>3. premier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a) bon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b) haut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c) dernier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d) prochain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sp>
        <p:nvSpPr>
          <p:cNvPr id="17" name="Rectangle: Rounded Corners 16">
            <a:extLst>
              <a:ext uri="{FF2B5EF4-FFF2-40B4-BE49-F238E27FC236}">
                <a16:creationId xmlns:a16="http://schemas.microsoft.com/office/drawing/2014/main" id="{7287F209-A9AB-40F5-9890-DDE0D21BD022}"/>
              </a:ext>
            </a:extLst>
          </p:cNvPr>
          <p:cNvSpPr/>
          <p:nvPr/>
        </p:nvSpPr>
        <p:spPr>
          <a:xfrm>
            <a:off x="2593980" y="2270695"/>
            <a:ext cx="2160000"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18" name="Rectangle: Rounded Corners 17">
            <a:extLst>
              <a:ext uri="{FF2B5EF4-FFF2-40B4-BE49-F238E27FC236}">
                <a16:creationId xmlns:a16="http://schemas.microsoft.com/office/drawing/2014/main" id="{44C66B27-893C-4226-AD8B-F17552DA5BE6}"/>
              </a:ext>
            </a:extLst>
          </p:cNvPr>
          <p:cNvSpPr/>
          <p:nvPr/>
        </p:nvSpPr>
        <p:spPr>
          <a:xfrm>
            <a:off x="2593980" y="3115916"/>
            <a:ext cx="2160000"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19" name="Rectangle: Rounded Corners 18">
            <a:extLst>
              <a:ext uri="{FF2B5EF4-FFF2-40B4-BE49-F238E27FC236}">
                <a16:creationId xmlns:a16="http://schemas.microsoft.com/office/drawing/2014/main" id="{5DC2E69E-58ED-4425-A52A-1FBD4C244CE1}"/>
              </a:ext>
            </a:extLst>
          </p:cNvPr>
          <p:cNvSpPr/>
          <p:nvPr/>
        </p:nvSpPr>
        <p:spPr>
          <a:xfrm>
            <a:off x="2613032" y="5238717"/>
            <a:ext cx="2160000"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graphicFrame>
        <p:nvGraphicFramePr>
          <p:cNvPr id="13" name="Table 4">
            <a:extLst>
              <a:ext uri="{FF2B5EF4-FFF2-40B4-BE49-F238E27FC236}">
                <a16:creationId xmlns:a16="http://schemas.microsoft.com/office/drawing/2014/main" id="{01CC5F19-2049-4373-9B2C-53E7FAA85A9A}"/>
              </a:ext>
            </a:extLst>
          </p:cNvPr>
          <p:cNvGraphicFramePr>
            <a:graphicFrameLocks noGrp="1"/>
          </p:cNvGraphicFramePr>
          <p:nvPr>
            <p:extLst>
              <p:ext uri="{D42A27DB-BD31-4B8C-83A1-F6EECF244321}">
                <p14:modId xmlns:p14="http://schemas.microsoft.com/office/powerpoint/2010/main" val="1300719234"/>
              </p:ext>
            </p:extLst>
          </p:nvPr>
        </p:nvGraphicFramePr>
        <p:xfrm>
          <a:off x="5101476" y="988065"/>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95172">
                <a:tc rowSpan="4">
                  <a:txBody>
                    <a:bodyPr/>
                    <a:lstStyle/>
                    <a:p>
                      <a:pPr algn="ctr"/>
                      <a:r>
                        <a:rPr lang="fr-FR" sz="2200" b="0" dirty="0">
                          <a:solidFill>
                            <a:srgbClr val="002060"/>
                          </a:solidFill>
                        </a:rPr>
                        <a:t>4. droit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gauche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b) faux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c) général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d) beau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5" name="Table 14">
            <a:extLst>
              <a:ext uri="{FF2B5EF4-FFF2-40B4-BE49-F238E27FC236}">
                <a16:creationId xmlns:a16="http://schemas.microsoft.com/office/drawing/2014/main" id="{F63318AD-8651-4E45-8870-3476AA498E69}"/>
              </a:ext>
            </a:extLst>
          </p:cNvPr>
          <p:cNvGraphicFramePr>
            <a:graphicFrameLocks noGrp="1"/>
          </p:cNvGraphicFramePr>
          <p:nvPr>
            <p:extLst>
              <p:ext uri="{D42A27DB-BD31-4B8C-83A1-F6EECF244321}">
                <p14:modId xmlns:p14="http://schemas.microsoft.com/office/powerpoint/2010/main" val="1141694990"/>
              </p:ext>
            </p:extLst>
          </p:nvPr>
        </p:nvGraphicFramePr>
        <p:xfrm>
          <a:off x="5101476" y="2702695"/>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0" dirty="0">
                          <a:solidFill>
                            <a:srgbClr val="002060"/>
                          </a:solidFill>
                        </a:rPr>
                        <a:t>5. triste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a) naturel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b) préféré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c) heureux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d) intéressant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6" name="Table 4">
            <a:extLst>
              <a:ext uri="{FF2B5EF4-FFF2-40B4-BE49-F238E27FC236}">
                <a16:creationId xmlns:a16="http://schemas.microsoft.com/office/drawing/2014/main" id="{57623A3C-6F55-46D9-B692-5CC4977F2255}"/>
              </a:ext>
            </a:extLst>
          </p:cNvPr>
          <p:cNvGraphicFramePr>
            <a:graphicFrameLocks noGrp="1"/>
          </p:cNvGraphicFramePr>
          <p:nvPr>
            <p:extLst>
              <p:ext uri="{D42A27DB-BD31-4B8C-83A1-F6EECF244321}">
                <p14:modId xmlns:p14="http://schemas.microsoft.com/office/powerpoint/2010/main" val="2571990724"/>
              </p:ext>
            </p:extLst>
          </p:nvPr>
        </p:nvGraphicFramePr>
        <p:xfrm>
          <a:off x="5101476" y="4408841"/>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0" dirty="0">
                          <a:solidFill>
                            <a:srgbClr val="002060"/>
                          </a:solidFill>
                        </a:rPr>
                        <a:t>6. difficile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a) différent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b) vieille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c) ouvert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002060"/>
                          </a:solidFill>
                        </a:rPr>
                        <a:t>d) facile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2" name="Table 4">
            <a:extLst>
              <a:ext uri="{FF2B5EF4-FFF2-40B4-BE49-F238E27FC236}">
                <a16:creationId xmlns:a16="http://schemas.microsoft.com/office/drawing/2014/main" id="{91C25672-05C3-47EB-B9D7-C451F3C555EF}"/>
              </a:ext>
            </a:extLst>
          </p:cNvPr>
          <p:cNvGraphicFramePr>
            <a:graphicFrameLocks noGrp="1"/>
          </p:cNvGraphicFramePr>
          <p:nvPr>
            <p:extLst>
              <p:ext uri="{D42A27DB-BD31-4B8C-83A1-F6EECF244321}">
                <p14:modId xmlns:p14="http://schemas.microsoft.com/office/powerpoint/2010/main" val="1091982731"/>
              </p:ext>
            </p:extLst>
          </p:nvPr>
        </p:nvGraphicFramePr>
        <p:xfrm>
          <a:off x="9749920" y="1758713"/>
          <a:ext cx="2160000" cy="1580688"/>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tblGrid>
              <a:tr h="1580688">
                <a:tc>
                  <a:txBody>
                    <a:bodyPr/>
                    <a:lstStyle/>
                    <a:p>
                      <a:pPr algn="ctr"/>
                      <a:r>
                        <a:rPr lang="fr-FR" sz="2200" b="0" dirty="0">
                          <a:solidFill>
                            <a:srgbClr val="002060"/>
                          </a:solidFill>
                        </a:rPr>
                        <a:t>7. petit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bl>
          </a:graphicData>
        </a:graphic>
      </p:graphicFrame>
      <p:graphicFrame>
        <p:nvGraphicFramePr>
          <p:cNvPr id="6" name="Table 5">
            <a:extLst>
              <a:ext uri="{FF2B5EF4-FFF2-40B4-BE49-F238E27FC236}">
                <a16:creationId xmlns:a16="http://schemas.microsoft.com/office/drawing/2014/main" id="{829D588E-16CF-40F8-B04D-73E5AA15BCC5}"/>
              </a:ext>
            </a:extLst>
          </p:cNvPr>
          <p:cNvGraphicFramePr>
            <a:graphicFrameLocks noGrp="1"/>
          </p:cNvGraphicFramePr>
          <p:nvPr>
            <p:extLst>
              <p:ext uri="{D42A27DB-BD31-4B8C-83A1-F6EECF244321}">
                <p14:modId xmlns:p14="http://schemas.microsoft.com/office/powerpoint/2010/main" val="2338928273"/>
              </p:ext>
            </p:extLst>
          </p:nvPr>
        </p:nvGraphicFramePr>
        <p:xfrm>
          <a:off x="9749920" y="3339401"/>
          <a:ext cx="216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1734342587"/>
                    </a:ext>
                  </a:extLst>
                </a:gridCol>
              </a:tblGrid>
              <a:tr h="370840">
                <a:tc>
                  <a:txBody>
                    <a:bodyPr/>
                    <a:lstStyle/>
                    <a:p>
                      <a:pPr algn="l"/>
                      <a:r>
                        <a:rPr lang="fr-FR" sz="2200" b="0" dirty="0">
                          <a:solidFill>
                            <a:srgbClr val="002060"/>
                          </a:solidFill>
                        </a:rPr>
                        <a:t>a) jeune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a:txBody>
                    <a:bodyPr/>
                    <a:lstStyle/>
                    <a:p>
                      <a:pPr algn="l"/>
                      <a:r>
                        <a:rPr lang="fr-FR" sz="2200" b="0" dirty="0">
                          <a:solidFill>
                            <a:srgbClr val="002060"/>
                          </a:solidFill>
                        </a:rPr>
                        <a:t>b) grand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a:txBody>
                    <a:bodyPr/>
                    <a:lstStyle/>
                    <a:p>
                      <a:pPr algn="l"/>
                      <a:r>
                        <a:rPr lang="fr-FR" sz="2200" b="0" dirty="0">
                          <a:solidFill>
                            <a:srgbClr val="002060"/>
                          </a:solidFill>
                        </a:rPr>
                        <a:t>c) vieux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a:txBody>
                    <a:bodyPr/>
                    <a:lstStyle/>
                    <a:p>
                      <a:pPr algn="l"/>
                      <a:r>
                        <a:rPr lang="fr-FR" sz="2200" b="0" dirty="0">
                          <a:solidFill>
                            <a:srgbClr val="002060"/>
                          </a:solidFill>
                        </a:rPr>
                        <a:t>d) cher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sp>
        <p:nvSpPr>
          <p:cNvPr id="27" name="Rectangle: Rounded Corners 26">
            <a:extLst>
              <a:ext uri="{FF2B5EF4-FFF2-40B4-BE49-F238E27FC236}">
                <a16:creationId xmlns:a16="http://schemas.microsoft.com/office/drawing/2014/main" id="{B43437BF-AABF-4C06-AEB0-CED551A1BAE9}"/>
              </a:ext>
            </a:extLst>
          </p:cNvPr>
          <p:cNvSpPr/>
          <p:nvPr/>
        </p:nvSpPr>
        <p:spPr>
          <a:xfrm>
            <a:off x="7261476" y="996549"/>
            <a:ext cx="2160000"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28" name="Rectangle: Rounded Corners 27">
            <a:extLst>
              <a:ext uri="{FF2B5EF4-FFF2-40B4-BE49-F238E27FC236}">
                <a16:creationId xmlns:a16="http://schemas.microsoft.com/office/drawing/2014/main" id="{099C4EE4-E92A-41F1-9E97-4E53E525DB5D}"/>
              </a:ext>
            </a:extLst>
          </p:cNvPr>
          <p:cNvSpPr/>
          <p:nvPr/>
        </p:nvSpPr>
        <p:spPr>
          <a:xfrm>
            <a:off x="7261476" y="3544524"/>
            <a:ext cx="2160000"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29" name="Rectangle: Rounded Corners 28">
            <a:extLst>
              <a:ext uri="{FF2B5EF4-FFF2-40B4-BE49-F238E27FC236}">
                <a16:creationId xmlns:a16="http://schemas.microsoft.com/office/drawing/2014/main" id="{24F19C63-933A-4068-AE81-BB10D9189BCE}"/>
              </a:ext>
            </a:extLst>
          </p:cNvPr>
          <p:cNvSpPr/>
          <p:nvPr/>
        </p:nvSpPr>
        <p:spPr>
          <a:xfrm>
            <a:off x="7261476" y="5670717"/>
            <a:ext cx="2160000"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30" name="Rectangle: Rounded Corners 29">
            <a:extLst>
              <a:ext uri="{FF2B5EF4-FFF2-40B4-BE49-F238E27FC236}">
                <a16:creationId xmlns:a16="http://schemas.microsoft.com/office/drawing/2014/main" id="{1A4EDCBD-813D-429E-BDD8-7F89FB75AD97}"/>
              </a:ext>
            </a:extLst>
          </p:cNvPr>
          <p:cNvSpPr/>
          <p:nvPr/>
        </p:nvSpPr>
        <p:spPr>
          <a:xfrm>
            <a:off x="9749920" y="3760841"/>
            <a:ext cx="2160000" cy="432000"/>
          </a:xfrm>
          <a:prstGeom prst="roundRect">
            <a:avLst/>
          </a:prstGeom>
          <a:noFill/>
          <a:ln w="5715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Tree>
    <p:extLst>
      <p:ext uri="{BB962C8B-B14F-4D97-AF65-F5344CB8AC3E}">
        <p14:creationId xmlns:p14="http://schemas.microsoft.com/office/powerpoint/2010/main" val="147032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7" grpId="0" animBg="1"/>
      <p:bldP spid="28" grpId="0" animBg="1"/>
      <p:bldP spid="29"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Adjective agreement</a:t>
            </a:r>
          </a:p>
        </p:txBody>
      </p:sp>
      <p:sp>
        <p:nvSpPr>
          <p:cNvPr id="6" name="TextBox 5">
            <a:extLst>
              <a:ext uri="{FF2B5EF4-FFF2-40B4-BE49-F238E27FC236}">
                <a16:creationId xmlns:a16="http://schemas.microsoft.com/office/drawing/2014/main" id="{F3E11188-B433-5A4A-A669-78C0EE9B8445}"/>
              </a:ext>
            </a:extLst>
          </p:cNvPr>
          <p:cNvSpPr txBox="1"/>
          <p:nvPr/>
        </p:nvSpPr>
        <p:spPr>
          <a:xfrm>
            <a:off x="124177" y="1289776"/>
            <a:ext cx="1219200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002060"/>
                </a:solidFill>
                <a:latin typeface="Century Gothic" panose="020F0302020204030204"/>
              </a:rPr>
              <a:t>French adjectives agree with the </a:t>
            </a:r>
            <a:r>
              <a:rPr lang="en-US" sz="2200" b="1" dirty="0">
                <a:solidFill>
                  <a:srgbClr val="002060"/>
                </a:solidFill>
                <a:latin typeface="Century Gothic" panose="020F0302020204030204"/>
              </a:rPr>
              <a:t>gender</a:t>
            </a:r>
            <a:r>
              <a:rPr lang="en-US" sz="2200" dirty="0">
                <a:solidFill>
                  <a:srgbClr val="002060"/>
                </a:solidFill>
                <a:latin typeface="Century Gothic" panose="020F0302020204030204"/>
              </a:rPr>
              <a:t> and </a:t>
            </a:r>
            <a:r>
              <a:rPr lang="en-US" sz="2200" b="1" dirty="0">
                <a:solidFill>
                  <a:srgbClr val="002060"/>
                </a:solidFill>
                <a:latin typeface="Century Gothic" panose="020F0302020204030204"/>
              </a:rPr>
              <a:t>number</a:t>
            </a:r>
            <a:r>
              <a:rPr lang="en-US" sz="2200" dirty="0">
                <a:solidFill>
                  <a:srgbClr val="002060"/>
                </a:solidFill>
                <a:latin typeface="Century Gothic" panose="020F0302020204030204"/>
              </a:rPr>
              <a:t> of the noun they describe.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E86D19"/>
                </a:solidFill>
                <a:latin typeface="Century Gothic" panose="020F0302020204030204"/>
              </a:rPr>
              <a:t>Regular adjectives </a:t>
            </a:r>
            <a:r>
              <a:rPr lang="en-US" sz="2200" dirty="0">
                <a:solidFill>
                  <a:srgbClr val="002060"/>
                </a:solidFill>
                <a:latin typeface="Century Gothic" panose="020F0302020204030204"/>
              </a:rPr>
              <a:t>add </a:t>
            </a:r>
            <a:r>
              <a:rPr lang="en-US" sz="2200" b="1" dirty="0">
                <a:solidFill>
                  <a:srgbClr val="002060"/>
                </a:solidFill>
                <a:latin typeface="Century Gothic" panose="020F0302020204030204"/>
              </a:rPr>
              <a:t>–</a:t>
            </a:r>
            <a:r>
              <a:rPr lang="en-US" sz="2200" b="1" dirty="0">
                <a:solidFill>
                  <a:srgbClr val="E86D19"/>
                </a:solidFill>
                <a:latin typeface="Century Gothic" panose="020F0302020204030204"/>
              </a:rPr>
              <a:t>e</a:t>
            </a:r>
            <a:r>
              <a:rPr lang="en-US" sz="2200" dirty="0">
                <a:solidFill>
                  <a:srgbClr val="002060"/>
                </a:solidFill>
                <a:latin typeface="Century Gothic" panose="020F0302020204030204"/>
              </a:rPr>
              <a:t> to make the feminine form, and </a:t>
            </a:r>
            <a:r>
              <a:rPr lang="en-US" sz="2200" b="1" dirty="0">
                <a:solidFill>
                  <a:srgbClr val="002060"/>
                </a:solidFill>
                <a:latin typeface="Century Gothic" panose="020F0302020204030204"/>
              </a:rPr>
              <a:t>–</a:t>
            </a:r>
            <a:r>
              <a:rPr lang="en-US" sz="2200" b="1" dirty="0">
                <a:solidFill>
                  <a:srgbClr val="E86D19"/>
                </a:solidFill>
                <a:latin typeface="Century Gothic" panose="020F0302020204030204"/>
              </a:rPr>
              <a:t>s</a:t>
            </a:r>
            <a:r>
              <a:rPr lang="en-US" sz="2200" dirty="0">
                <a:solidFill>
                  <a:srgbClr val="002060"/>
                </a:solidFill>
                <a:latin typeface="Century Gothic" panose="020F0302020204030204"/>
              </a:rPr>
              <a:t> to make the plural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F0302020204030204"/>
              </a:rPr>
              <a:t>	Il </a:t>
            </a:r>
            <a:r>
              <a:rPr lang="en-US" sz="2200" b="1" dirty="0" err="1">
                <a:solidFill>
                  <a:srgbClr val="002060"/>
                </a:solidFill>
                <a:latin typeface="Century Gothic" panose="020F0302020204030204"/>
              </a:rPr>
              <a:t>est</a:t>
            </a:r>
            <a:r>
              <a:rPr lang="en-US" sz="2200" b="1" dirty="0">
                <a:solidFill>
                  <a:srgbClr val="002060"/>
                </a:solidFill>
                <a:latin typeface="Century Gothic" panose="020F0302020204030204"/>
              </a:rPr>
              <a:t> </a:t>
            </a:r>
            <a:r>
              <a:rPr lang="en-US" sz="2200" b="1" dirty="0" err="1">
                <a:solidFill>
                  <a:srgbClr val="002060"/>
                </a:solidFill>
                <a:latin typeface="Century Gothic" panose="020F0302020204030204"/>
              </a:rPr>
              <a:t>intéressant</a:t>
            </a:r>
            <a:r>
              <a:rPr lang="en-US" sz="2200" b="1" dirty="0">
                <a:solidFill>
                  <a:srgbClr val="002060"/>
                </a:solidFill>
                <a:latin typeface="Century Gothic" panose="020F0302020204030204"/>
              </a:rPr>
              <a:t>.			Elle </a:t>
            </a:r>
            <a:r>
              <a:rPr lang="en-US" sz="2200" b="1" dirty="0" err="1">
                <a:solidFill>
                  <a:srgbClr val="002060"/>
                </a:solidFill>
                <a:latin typeface="Century Gothic" panose="020F0302020204030204"/>
              </a:rPr>
              <a:t>est</a:t>
            </a:r>
            <a:r>
              <a:rPr lang="en-US" sz="2200" b="1" dirty="0">
                <a:solidFill>
                  <a:srgbClr val="002060"/>
                </a:solidFill>
                <a:latin typeface="Century Gothic" panose="020F0302020204030204"/>
              </a:rPr>
              <a:t> </a:t>
            </a:r>
            <a:r>
              <a:rPr lang="en-US" sz="2200" b="1" dirty="0" err="1">
                <a:solidFill>
                  <a:srgbClr val="002060"/>
                </a:solidFill>
                <a:latin typeface="Century Gothic" panose="020F0302020204030204"/>
              </a:rPr>
              <a:t>intéressant</a:t>
            </a:r>
            <a:r>
              <a:rPr lang="en-US" sz="2200" b="1" dirty="0" err="1">
                <a:solidFill>
                  <a:srgbClr val="E86D19"/>
                </a:solidFill>
                <a:latin typeface="Century Gothic" panose="020F0302020204030204"/>
              </a:rPr>
              <a:t>e</a:t>
            </a:r>
            <a:r>
              <a:rPr lang="en-US" sz="2200" b="1" dirty="0">
                <a:solidFill>
                  <a:srgbClr val="00206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002060"/>
                </a:solidFill>
                <a:latin typeface="Century Gothic" panose="020F0302020204030204"/>
              </a:rPr>
              <a:t>	</a:t>
            </a:r>
            <a:r>
              <a:rPr lang="en-US" sz="2200" b="1" dirty="0" err="1">
                <a:solidFill>
                  <a:srgbClr val="002060"/>
                </a:solidFill>
                <a:latin typeface="Century Gothic" panose="020F0302020204030204"/>
              </a:rPr>
              <a:t>Ils</a:t>
            </a:r>
            <a:r>
              <a:rPr lang="en-US" sz="2200" b="1" dirty="0">
                <a:solidFill>
                  <a:srgbClr val="002060"/>
                </a:solidFill>
                <a:latin typeface="Century Gothic" panose="020F0302020204030204"/>
              </a:rPr>
              <a:t> </a:t>
            </a:r>
            <a:r>
              <a:rPr lang="en-US" sz="2200" b="1" dirty="0" err="1">
                <a:solidFill>
                  <a:srgbClr val="002060"/>
                </a:solidFill>
                <a:latin typeface="Century Gothic" panose="020F0302020204030204"/>
              </a:rPr>
              <a:t>sont</a:t>
            </a:r>
            <a:r>
              <a:rPr lang="en-US" sz="2200" b="1" dirty="0">
                <a:solidFill>
                  <a:srgbClr val="002060"/>
                </a:solidFill>
                <a:latin typeface="Century Gothic" panose="020F0302020204030204"/>
              </a:rPr>
              <a:t> </a:t>
            </a:r>
            <a:r>
              <a:rPr lang="en-US" sz="2200" b="1" dirty="0" err="1">
                <a:solidFill>
                  <a:srgbClr val="002060"/>
                </a:solidFill>
                <a:latin typeface="Century Gothic" panose="020F0302020204030204"/>
              </a:rPr>
              <a:t>intéressant</a:t>
            </a:r>
            <a:r>
              <a:rPr lang="en-US" sz="2200" b="1" dirty="0" err="1">
                <a:solidFill>
                  <a:srgbClr val="E86D19"/>
                </a:solidFill>
                <a:latin typeface="Century Gothic" panose="020F0302020204030204"/>
              </a:rPr>
              <a:t>s</a:t>
            </a:r>
            <a:r>
              <a:rPr lang="en-US" sz="2200" b="1" dirty="0">
                <a:solidFill>
                  <a:srgbClr val="002060"/>
                </a:solidFill>
                <a:latin typeface="Century Gothic" panose="020F0302020204030204"/>
              </a:rPr>
              <a:t>.			</a:t>
            </a:r>
            <a:r>
              <a:rPr lang="en-US" sz="2200" b="1" dirty="0" err="1">
                <a:solidFill>
                  <a:srgbClr val="002060"/>
                </a:solidFill>
                <a:latin typeface="Century Gothic" panose="020F0302020204030204"/>
              </a:rPr>
              <a:t>Elles</a:t>
            </a:r>
            <a:r>
              <a:rPr lang="en-US" sz="2200" b="1" dirty="0">
                <a:solidFill>
                  <a:srgbClr val="002060"/>
                </a:solidFill>
                <a:latin typeface="Century Gothic" panose="020F0302020204030204"/>
              </a:rPr>
              <a:t> </a:t>
            </a:r>
            <a:r>
              <a:rPr lang="en-US" sz="2200" b="1" dirty="0" err="1">
                <a:solidFill>
                  <a:srgbClr val="002060"/>
                </a:solidFill>
                <a:latin typeface="Century Gothic" panose="020F0302020204030204"/>
              </a:rPr>
              <a:t>sont</a:t>
            </a:r>
            <a:r>
              <a:rPr lang="en-US" sz="2200" b="1" dirty="0">
                <a:solidFill>
                  <a:srgbClr val="002060"/>
                </a:solidFill>
                <a:latin typeface="Century Gothic" panose="020F0302020204030204"/>
              </a:rPr>
              <a:t> </a:t>
            </a:r>
            <a:r>
              <a:rPr lang="en-US" sz="2200" b="1" dirty="0" err="1">
                <a:solidFill>
                  <a:srgbClr val="002060"/>
                </a:solidFill>
                <a:latin typeface="Century Gothic" panose="020F0302020204030204"/>
              </a:rPr>
              <a:t>intéressantes</a:t>
            </a:r>
            <a:r>
              <a:rPr lang="en-US" sz="2200" b="1" dirty="0">
                <a:solidFill>
                  <a:srgbClr val="00206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002060"/>
              </a:solidFill>
              <a:latin typeface="Century Gothic" panose="020F0302020204030204"/>
            </a:endParaRPr>
          </a:p>
          <a:p>
            <a:pPr lvl="0">
              <a:defRPr/>
            </a:pPr>
            <a:r>
              <a:rPr lang="en-US" sz="2200" dirty="0">
                <a:solidFill>
                  <a:srgbClr val="002060"/>
                </a:solidFill>
                <a:latin typeface="Century Gothic" panose="020F0302020204030204"/>
              </a:rPr>
              <a:t>If the adjective ends in </a:t>
            </a:r>
            <a:r>
              <a:rPr lang="en-US" sz="2200" b="1" dirty="0">
                <a:solidFill>
                  <a:srgbClr val="002060"/>
                </a:solidFill>
                <a:latin typeface="Century Gothic" panose="020F0302020204030204"/>
              </a:rPr>
              <a:t>–</a:t>
            </a:r>
            <a:r>
              <a:rPr lang="en-US" sz="2200" b="1" dirty="0">
                <a:solidFill>
                  <a:srgbClr val="E86D19"/>
                </a:solidFill>
                <a:latin typeface="Century Gothic" panose="020F0302020204030204"/>
              </a:rPr>
              <a:t>e</a:t>
            </a:r>
            <a:r>
              <a:rPr lang="en-US" sz="2200" dirty="0">
                <a:solidFill>
                  <a:srgbClr val="002060"/>
                </a:solidFill>
                <a:latin typeface="Century Gothic" panose="020F0302020204030204"/>
              </a:rPr>
              <a:t>, the masculine and feminine form is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002060"/>
                </a:solidFill>
                <a:latin typeface="Century Gothic" panose="020F0302020204030204"/>
              </a:rPr>
              <a:t>	</a:t>
            </a:r>
            <a:r>
              <a:rPr lang="en-US" sz="2200" b="1" dirty="0">
                <a:solidFill>
                  <a:srgbClr val="002060"/>
                </a:solidFill>
                <a:latin typeface="Century Gothic" panose="020F0302020204030204"/>
              </a:rPr>
              <a:t>Il </a:t>
            </a:r>
            <a:r>
              <a:rPr lang="en-US" sz="2200" b="1" dirty="0" err="1">
                <a:solidFill>
                  <a:srgbClr val="002060"/>
                </a:solidFill>
                <a:latin typeface="Century Gothic" panose="020F0302020204030204"/>
              </a:rPr>
              <a:t>est</a:t>
            </a:r>
            <a:r>
              <a:rPr lang="en-US" sz="2200" b="1" dirty="0">
                <a:solidFill>
                  <a:srgbClr val="002060"/>
                </a:solidFill>
                <a:latin typeface="Century Gothic" panose="020F0302020204030204"/>
              </a:rPr>
              <a:t> </a:t>
            </a:r>
            <a:r>
              <a:rPr lang="en-US" sz="2200" b="1" dirty="0" err="1">
                <a:solidFill>
                  <a:srgbClr val="002060"/>
                </a:solidFill>
                <a:latin typeface="Century Gothic" panose="020F0302020204030204"/>
              </a:rPr>
              <a:t>malade</a:t>
            </a:r>
            <a:r>
              <a:rPr lang="en-US" sz="2200" b="1" dirty="0">
                <a:solidFill>
                  <a:srgbClr val="002060"/>
                </a:solidFill>
                <a:latin typeface="Century Gothic" panose="020F0302020204030204"/>
              </a:rPr>
              <a:t>.				Elle </a:t>
            </a:r>
            <a:r>
              <a:rPr lang="en-US" sz="2200" b="1" dirty="0" err="1">
                <a:solidFill>
                  <a:srgbClr val="002060"/>
                </a:solidFill>
                <a:latin typeface="Century Gothic" panose="020F0302020204030204"/>
              </a:rPr>
              <a:t>est</a:t>
            </a:r>
            <a:r>
              <a:rPr lang="en-US" sz="2200" b="1" dirty="0">
                <a:solidFill>
                  <a:srgbClr val="002060"/>
                </a:solidFill>
                <a:latin typeface="Century Gothic" panose="020F0302020204030204"/>
              </a:rPr>
              <a:t> </a:t>
            </a:r>
            <a:r>
              <a:rPr lang="en-US" sz="2200" b="1" dirty="0" err="1">
                <a:solidFill>
                  <a:srgbClr val="002060"/>
                </a:solidFill>
                <a:latin typeface="Century Gothic" panose="020F0302020204030204"/>
              </a:rPr>
              <a:t>malade</a:t>
            </a:r>
            <a:r>
              <a:rPr lang="en-US" sz="2200" b="1" dirty="0">
                <a:solidFill>
                  <a:srgbClr val="002060"/>
                </a:solidFill>
                <a:latin typeface="Century Gothic" panose="020F0302020204030204"/>
              </a:rPr>
              <a:t>.</a:t>
            </a:r>
            <a:endParaRPr lang="en-US" sz="22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p:txBody>
      </p:sp>
      <p:sp>
        <p:nvSpPr>
          <p:cNvPr id="2" name="Rounded Rectangle 46">
            <a:extLst>
              <a:ext uri="{FF2B5EF4-FFF2-40B4-BE49-F238E27FC236}">
                <a16:creationId xmlns:a16="http://schemas.microsoft.com/office/drawing/2014/main" id="{0355F51B-3C7D-48ED-9360-EF6B0CEAFB15}"/>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Free Stick Man Art, Download Free Clip Art, Free Clip Art on ...">
            <a:extLst>
              <a:ext uri="{FF2B5EF4-FFF2-40B4-BE49-F238E27FC236}">
                <a16:creationId xmlns:a16="http://schemas.microsoft.com/office/drawing/2014/main" id="{352212D4-2AC8-40F0-BFC2-28BDE7D84D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811" y="2671263"/>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Stick Man Art, Download Free Clip Art, Free Clip Art on ...">
            <a:extLst>
              <a:ext uri="{FF2B5EF4-FFF2-40B4-BE49-F238E27FC236}">
                <a16:creationId xmlns:a16="http://schemas.microsoft.com/office/drawing/2014/main" id="{4995FBF4-A28A-4F32-8C89-3B1C95FC24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811" y="3067413"/>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Stick Man Art, Download Free Clip Art, Free Clip Art on ...">
            <a:extLst>
              <a:ext uri="{FF2B5EF4-FFF2-40B4-BE49-F238E27FC236}">
                <a16:creationId xmlns:a16="http://schemas.microsoft.com/office/drawing/2014/main" id="{F0661F16-6B11-42D8-9166-0CD3D54D88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3" y="3067413"/>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Pink Girl Cliparts, Download Free Clip Art, Free Clip Art on ...">
            <a:extLst>
              <a:ext uri="{FF2B5EF4-FFF2-40B4-BE49-F238E27FC236}">
                <a16:creationId xmlns:a16="http://schemas.microsoft.com/office/drawing/2014/main" id="{EA1B6EAD-AC28-43B1-838C-FB553D86EF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9887" y="2671263"/>
            <a:ext cx="2556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Pink Girl Cliparts, Download Free Clip Art, Free Clip Art on ...">
            <a:extLst>
              <a:ext uri="{FF2B5EF4-FFF2-40B4-BE49-F238E27FC236}">
                <a16:creationId xmlns:a16="http://schemas.microsoft.com/office/drawing/2014/main" id="{7A3BFB0F-0328-4339-9D9D-7C073804A7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439" y="3059074"/>
            <a:ext cx="2556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ree Pink Girl Cliparts, Download Free Clip Art, Free Clip Art on ...">
            <a:extLst>
              <a:ext uri="{FF2B5EF4-FFF2-40B4-BE49-F238E27FC236}">
                <a16:creationId xmlns:a16="http://schemas.microsoft.com/office/drawing/2014/main" id="{53F1B64D-5369-4D42-91A0-42A4D9341D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277" y="3059074"/>
            <a:ext cx="2556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Stick Man Art, Download Free Clip Art, Free Clip Art on ...">
            <a:extLst>
              <a:ext uri="{FF2B5EF4-FFF2-40B4-BE49-F238E27FC236}">
                <a16:creationId xmlns:a16="http://schemas.microsoft.com/office/drawing/2014/main" id="{FAFAA965-F321-46CE-B882-58B6CB96B3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811" y="4351522"/>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ree Pink Girl Cliparts, Download Free Clip Art, Free Clip Art on ...">
            <a:extLst>
              <a:ext uri="{FF2B5EF4-FFF2-40B4-BE49-F238E27FC236}">
                <a16:creationId xmlns:a16="http://schemas.microsoft.com/office/drawing/2014/main" id="{56A18E86-60DD-437A-B834-096D7E8BF8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7687" y="4342367"/>
            <a:ext cx="255600" cy="3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BEECF33-7895-4A54-AD4F-FE64050B3646}"/>
              </a:ext>
            </a:extLst>
          </p:cNvPr>
          <p:cNvSpPr/>
          <p:nvPr/>
        </p:nvSpPr>
        <p:spPr>
          <a:xfrm>
            <a:off x="5021904" y="3025199"/>
            <a:ext cx="4198098" cy="497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487E977-8151-4297-AAC3-3D0FB4097384}"/>
              </a:ext>
            </a:extLst>
          </p:cNvPr>
          <p:cNvSpPr/>
          <p:nvPr/>
        </p:nvSpPr>
        <p:spPr>
          <a:xfrm>
            <a:off x="5071277" y="2650545"/>
            <a:ext cx="4007226" cy="456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3D7F570-7A01-4B07-BF97-B99418DC3389}"/>
              </a:ext>
            </a:extLst>
          </p:cNvPr>
          <p:cNvSpPr/>
          <p:nvPr/>
        </p:nvSpPr>
        <p:spPr>
          <a:xfrm>
            <a:off x="5071277" y="4234980"/>
            <a:ext cx="4198098" cy="49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52386DF6-A497-448D-90F9-4FF94921EA49}"/>
              </a:ext>
            </a:extLst>
          </p:cNvPr>
          <p:cNvSpPr txBox="1"/>
          <p:nvPr/>
        </p:nvSpPr>
        <p:spPr>
          <a:xfrm>
            <a:off x="3416156" y="879345"/>
            <a:ext cx="2804021" cy="1464231"/>
          </a:xfrm>
          <a:prstGeom prst="wedgeRoundRectCallout">
            <a:avLst>
              <a:gd name="adj1" fmla="val -22728"/>
              <a:gd name="adj2" fmla="val 64030"/>
              <a:gd name="adj3" fmla="val 16667"/>
            </a:avLst>
          </a:prstGeom>
          <a:solidFill>
            <a:srgbClr val="0055A5"/>
          </a:solidFill>
          <a:ln>
            <a:solidFill>
              <a:srgbClr val="E65D00"/>
            </a:solidFill>
          </a:ln>
        </p:spPr>
        <p:txBody>
          <a:bodyPr wrap="square" rtlCol="0" anchor="ctr">
            <a:spAutoFit/>
          </a:bodyPr>
          <a:lstStyle/>
          <a:p>
            <a:pPr algn="ctr"/>
            <a:r>
              <a:rPr lang="en-GB" sz="2000" dirty="0">
                <a:solidFill>
                  <a:schemeClr val="bg1"/>
                </a:solidFill>
              </a:rPr>
              <a:t>You</a:t>
            </a:r>
            <a:r>
              <a:rPr lang="en-GB" sz="2000" b="1" dirty="0">
                <a:solidFill>
                  <a:schemeClr val="bg1"/>
                </a:solidFill>
              </a:rPr>
              <a:t> can’t hear</a:t>
            </a:r>
            <a:r>
              <a:rPr lang="en-GB" sz="2000" dirty="0">
                <a:solidFill>
                  <a:schemeClr val="bg1"/>
                </a:solidFill>
              </a:rPr>
              <a:t> the difference between the singular and plural forms.</a:t>
            </a:r>
          </a:p>
        </p:txBody>
      </p:sp>
    </p:spTree>
    <p:extLst>
      <p:ext uri="{BB962C8B-B14F-4D97-AF65-F5344CB8AC3E}">
        <p14:creationId xmlns:p14="http://schemas.microsoft.com/office/powerpoint/2010/main" val="74673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E11188-B433-5A4A-A669-78C0EE9B8445}"/>
              </a:ext>
            </a:extLst>
          </p:cNvPr>
          <p:cNvSpPr txBox="1"/>
          <p:nvPr/>
        </p:nvSpPr>
        <p:spPr>
          <a:xfrm>
            <a:off x="141039" y="1301065"/>
            <a:ext cx="11909922"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Some adjectives follow </a:t>
            </a:r>
            <a:r>
              <a:rPr kumimoji="0" lang="en-US" sz="2400" b="1" i="0" u="none" strike="noStrike" kern="1200" cap="none" spc="0" normalizeH="0" baseline="0" noProof="0" dirty="0">
                <a:ln>
                  <a:noFill/>
                </a:ln>
                <a:solidFill>
                  <a:srgbClr val="E86D19"/>
                </a:solidFill>
                <a:effectLst/>
                <a:uLnTx/>
                <a:uFillTx/>
                <a:latin typeface="Century Gothic" panose="020F0302020204030204"/>
                <a:ea typeface="+mn-ea"/>
                <a:cs typeface="+mn-cs"/>
              </a:rPr>
              <a:t>different</a:t>
            </a:r>
            <a:r>
              <a:rPr kumimoji="0" lang="en-US" sz="2400" b="1" i="0" u="none" strike="noStrike" kern="1200" cap="none" spc="0" normalizeH="0" noProof="0" dirty="0">
                <a:ln>
                  <a:noFill/>
                </a:ln>
                <a:solidFill>
                  <a:srgbClr val="E86D19"/>
                </a:solidFill>
                <a:effectLst/>
                <a:uLnTx/>
                <a:uFillTx/>
                <a:latin typeface="Century Gothic" panose="020F0302020204030204"/>
                <a:ea typeface="+mn-ea"/>
                <a:cs typeface="+mn-cs"/>
              </a:rPr>
              <a:t> </a:t>
            </a:r>
            <a:r>
              <a:rPr lang="en-US" sz="2400" b="1" dirty="0">
                <a:solidFill>
                  <a:srgbClr val="E86D19"/>
                </a:solidFill>
                <a:latin typeface="Century Gothic" panose="020F0302020204030204"/>
              </a:rPr>
              <a:t>patterns</a:t>
            </a:r>
            <a:r>
              <a:rPr lang="en-US" sz="2400" dirty="0">
                <a:solidFill>
                  <a:srgbClr val="E86D19"/>
                </a:solidFill>
                <a:latin typeface="Century Gothic" panose="020F0302020204030204"/>
              </a:rPr>
              <a:t> </a:t>
            </a:r>
            <a:r>
              <a:rPr lang="en-US" sz="2400" dirty="0">
                <a:solidFill>
                  <a:srgbClr val="002060"/>
                </a:solidFill>
                <a:latin typeface="Century Gothic" panose="020F0302020204030204"/>
              </a:rPr>
              <a:t>in the feminine form</a:t>
            </a:r>
            <a:r>
              <a:rPr lang="en-US" sz="2400" b="1" dirty="0">
                <a:solidFill>
                  <a:srgbClr val="002060"/>
                </a:solidFill>
                <a:latin typeface="Century Gothic" panose="020F0302020204030204"/>
              </a:rPr>
              <a:t>:</a:t>
            </a:r>
            <a:endParaRPr kumimoji="0" lang="en-US" sz="2400" i="0" u="none" strike="noStrike" kern="1200" cap="none" spc="0" normalizeH="0" baseline="0" noProof="0" dirty="0">
              <a:ln>
                <a:noFill/>
              </a:ln>
              <a:solidFill>
                <a:srgbClr val="002060"/>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US" sz="2400" b="1" dirty="0">
                <a:solidFill>
                  <a:srgbClr val="002060"/>
                </a:solidFill>
                <a:latin typeface="Century Gothic" panose="020F0302020204030204"/>
              </a:rPr>
              <a:t>Le garçon </a:t>
            </a:r>
            <a:r>
              <a:rPr lang="en-US" sz="2400" b="1" dirty="0" err="1">
                <a:solidFill>
                  <a:srgbClr val="002060"/>
                </a:solidFill>
                <a:latin typeface="Century Gothic" panose="020F0302020204030204"/>
              </a:rPr>
              <a:t>est</a:t>
            </a:r>
            <a:r>
              <a:rPr lang="en-US" sz="2400" b="1" dirty="0">
                <a:solidFill>
                  <a:srgbClr val="002060"/>
                </a:solidFill>
                <a:latin typeface="Century Gothic" panose="020F0302020204030204"/>
              </a:rPr>
              <a:t> </a:t>
            </a:r>
            <a:r>
              <a:rPr lang="en-US" sz="2400" b="1" dirty="0" err="1">
                <a:solidFill>
                  <a:srgbClr val="002060"/>
                </a:solidFill>
                <a:latin typeface="Century Gothic" panose="020F0302020204030204"/>
              </a:rPr>
              <a:t>heureux</a:t>
            </a:r>
            <a:r>
              <a:rPr lang="en-US" sz="2400" b="1" dirty="0">
                <a:solidFill>
                  <a:srgbClr val="002060"/>
                </a:solidFill>
                <a:latin typeface="Century Gothic" panose="020F0302020204030204"/>
              </a:rPr>
              <a:t>.		La </a:t>
            </a:r>
            <a:r>
              <a:rPr lang="en-US" sz="2400" b="1" dirty="0" err="1">
                <a:solidFill>
                  <a:srgbClr val="002060"/>
                </a:solidFill>
                <a:latin typeface="Century Gothic" panose="020F0302020204030204"/>
              </a:rPr>
              <a:t>fille</a:t>
            </a:r>
            <a:r>
              <a:rPr lang="en-US" sz="2400" b="1" dirty="0">
                <a:solidFill>
                  <a:srgbClr val="002060"/>
                </a:solidFill>
                <a:latin typeface="Century Gothic" panose="020F0302020204030204"/>
              </a:rPr>
              <a:t> </a:t>
            </a:r>
            <a:r>
              <a:rPr lang="en-US" sz="2400" b="1" dirty="0" err="1">
                <a:solidFill>
                  <a:srgbClr val="002060"/>
                </a:solidFill>
                <a:latin typeface="Century Gothic" panose="020F0302020204030204"/>
              </a:rPr>
              <a:t>est</a:t>
            </a:r>
            <a:r>
              <a:rPr lang="en-US" sz="2400" b="1" dirty="0">
                <a:solidFill>
                  <a:srgbClr val="002060"/>
                </a:solidFill>
                <a:latin typeface="Century Gothic" panose="020F0302020204030204"/>
              </a:rPr>
              <a:t> </a:t>
            </a:r>
            <a:r>
              <a:rPr lang="en-US" sz="2400" b="1" dirty="0" err="1">
                <a:solidFill>
                  <a:srgbClr val="002060"/>
                </a:solidFill>
                <a:latin typeface="Century Gothic" panose="020F0302020204030204"/>
              </a:rPr>
              <a:t>heureu</a:t>
            </a:r>
            <a:r>
              <a:rPr lang="en-US" sz="2400" b="1" dirty="0" err="1">
                <a:solidFill>
                  <a:srgbClr val="E86D19"/>
                </a:solidFill>
                <a:latin typeface="Century Gothic" panose="020F0302020204030204"/>
              </a:rPr>
              <a:t>se</a:t>
            </a:r>
            <a:r>
              <a:rPr lang="en-US" sz="2400" b="1" dirty="0">
                <a:solidFill>
                  <a:srgbClr val="00206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Le film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bon.			La musique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bon</a:t>
            </a:r>
            <a:r>
              <a:rPr kumimoji="0" lang="en-US" sz="2400" b="1" i="0" u="none" strike="noStrike" kern="1200" cap="none" spc="0" normalizeH="0" baseline="0" noProof="0" dirty="0">
                <a:ln>
                  <a:noFill/>
                </a:ln>
                <a:solidFill>
                  <a:srgbClr val="E86D19"/>
                </a:solidFill>
                <a:effectLst/>
                <a:uLnTx/>
                <a:uFillTx/>
                <a:latin typeface="Century Gothic" panose="020F0302020204030204"/>
                <a:ea typeface="+mn-ea"/>
                <a:cs typeface="+mn-cs"/>
              </a:rPr>
              <a:t>ne</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a:defRPr/>
            </a:pPr>
            <a:r>
              <a:rPr lang="en-US" sz="2400" b="1" dirty="0">
                <a:solidFill>
                  <a:srgbClr val="002060"/>
                </a:solidFill>
                <a:latin typeface="Century Gothic" panose="020F0302020204030204"/>
              </a:rPr>
              <a:t>	</a:t>
            </a:r>
            <a:r>
              <a:rPr lang="en-US" sz="2400" b="1" dirty="0">
                <a:solidFill>
                  <a:srgbClr val="002060"/>
                </a:solidFill>
              </a:rPr>
              <a:t>Le </a:t>
            </a:r>
            <a:r>
              <a:rPr lang="en-US" sz="2400" b="1" dirty="0" err="1">
                <a:solidFill>
                  <a:srgbClr val="002060"/>
                </a:solidFill>
              </a:rPr>
              <a:t>goût</a:t>
            </a:r>
            <a:r>
              <a:rPr lang="en-US" sz="2400" b="1" dirty="0">
                <a:solidFill>
                  <a:srgbClr val="002060"/>
                </a:solidFill>
              </a:rPr>
              <a:t> </a:t>
            </a:r>
            <a:r>
              <a:rPr lang="en-US" sz="2400" b="1" dirty="0" err="1">
                <a:solidFill>
                  <a:srgbClr val="002060"/>
                </a:solidFill>
              </a:rPr>
              <a:t>est</a:t>
            </a:r>
            <a:r>
              <a:rPr lang="en-US" sz="2400" b="1" dirty="0">
                <a:solidFill>
                  <a:srgbClr val="002060"/>
                </a:solidFill>
              </a:rPr>
              <a:t> naturel.		La couleur </a:t>
            </a:r>
            <a:r>
              <a:rPr lang="en-US" sz="2400" b="1" dirty="0" err="1">
                <a:solidFill>
                  <a:srgbClr val="002060"/>
                </a:solidFill>
              </a:rPr>
              <a:t>est</a:t>
            </a:r>
            <a:r>
              <a:rPr lang="en-US" sz="2400" b="1" dirty="0">
                <a:solidFill>
                  <a:srgbClr val="002060"/>
                </a:solidFill>
              </a:rPr>
              <a:t> naturelle.</a:t>
            </a:r>
            <a:endParaRPr lang="en-US" sz="2400" dirty="0">
              <a:solidFill>
                <a:srgbClr val="002060"/>
              </a:solidFill>
            </a:endParaRPr>
          </a:p>
          <a:p>
            <a:pPr>
              <a:defRPr/>
            </a:pPr>
            <a:r>
              <a:rPr lang="en-US" sz="2400" b="1" dirty="0">
                <a:solidFill>
                  <a:srgbClr val="002060"/>
                </a:solidFill>
              </a:rPr>
              <a:t>	</a:t>
            </a:r>
            <a:r>
              <a:rPr lang="en-US" sz="2400" b="1" dirty="0">
                <a:solidFill>
                  <a:srgbClr val="002060"/>
                </a:solidFill>
                <a:latin typeface="Century Gothic" panose="020F0302020204030204"/>
              </a:rPr>
              <a:t>Le portable </a:t>
            </a:r>
            <a:r>
              <a:rPr lang="en-US" sz="2400" b="1" dirty="0" err="1">
                <a:solidFill>
                  <a:srgbClr val="002060"/>
                </a:solidFill>
                <a:latin typeface="Century Gothic" panose="020F0302020204030204"/>
              </a:rPr>
              <a:t>est</a:t>
            </a:r>
            <a:r>
              <a:rPr lang="en-US" sz="2400" b="1" dirty="0">
                <a:solidFill>
                  <a:srgbClr val="002060"/>
                </a:solidFill>
                <a:latin typeface="Century Gothic" panose="020F0302020204030204"/>
              </a:rPr>
              <a:t> </a:t>
            </a:r>
            <a:r>
              <a:rPr lang="en-US" sz="2400" b="1" dirty="0" err="1">
                <a:solidFill>
                  <a:srgbClr val="002060"/>
                </a:solidFill>
                <a:latin typeface="Century Gothic" panose="020F0302020204030204"/>
              </a:rPr>
              <a:t>cher</a:t>
            </a:r>
            <a:r>
              <a:rPr lang="en-US" sz="2400" b="1" dirty="0">
                <a:solidFill>
                  <a:srgbClr val="002060"/>
                </a:solidFill>
                <a:latin typeface="Century Gothic" panose="020F0302020204030204"/>
              </a:rPr>
              <a:t>.		La </a:t>
            </a:r>
            <a:r>
              <a:rPr lang="en-US" sz="2400" b="1" dirty="0" err="1">
                <a:solidFill>
                  <a:srgbClr val="002060"/>
                </a:solidFill>
                <a:latin typeface="Century Gothic" panose="020F0302020204030204"/>
              </a:rPr>
              <a:t>télé</a:t>
            </a:r>
            <a:r>
              <a:rPr lang="en-US" sz="2400" b="1" dirty="0">
                <a:solidFill>
                  <a:srgbClr val="002060"/>
                </a:solidFill>
                <a:latin typeface="Century Gothic" panose="020F0302020204030204"/>
              </a:rPr>
              <a:t> </a:t>
            </a:r>
            <a:r>
              <a:rPr lang="en-US" sz="2400" b="1" dirty="0" err="1">
                <a:solidFill>
                  <a:srgbClr val="002060"/>
                </a:solidFill>
                <a:latin typeface="Century Gothic" panose="020F0302020204030204"/>
              </a:rPr>
              <a:t>est</a:t>
            </a:r>
            <a:r>
              <a:rPr lang="en-US" sz="2400" b="1" dirty="0">
                <a:solidFill>
                  <a:srgbClr val="002060"/>
                </a:solidFill>
                <a:latin typeface="Century Gothic" panose="020F0302020204030204"/>
              </a:rPr>
              <a:t> </a:t>
            </a:r>
            <a:r>
              <a:rPr lang="en-US" sz="2400" b="1" dirty="0" err="1">
                <a:solidFill>
                  <a:srgbClr val="002060"/>
                </a:solidFill>
                <a:latin typeface="Century Gothic" panose="020F0302020204030204"/>
              </a:rPr>
              <a:t>ch</a:t>
            </a:r>
            <a:r>
              <a:rPr lang="en-US" sz="2400" b="1" dirty="0" err="1">
                <a:solidFill>
                  <a:srgbClr val="E86D19"/>
                </a:solidFill>
                <a:latin typeface="Century Gothic" panose="020F0302020204030204"/>
              </a:rPr>
              <a:t>è</a:t>
            </a:r>
            <a:r>
              <a:rPr lang="en-US" sz="2400" b="1" dirty="0" err="1">
                <a:solidFill>
                  <a:srgbClr val="002060"/>
                </a:solidFill>
                <a:latin typeface="Century Gothic" panose="020F0302020204030204"/>
              </a:rPr>
              <a:t>r</a:t>
            </a:r>
            <a:r>
              <a:rPr lang="en-US" sz="2400" b="1" dirty="0" err="1">
                <a:solidFill>
                  <a:srgbClr val="E86D19"/>
                </a:solidFill>
                <a:latin typeface="Century Gothic" panose="020F0302020204030204"/>
              </a:rPr>
              <a:t>e</a:t>
            </a:r>
            <a:r>
              <a:rPr lang="en-US" sz="2400" b="1" dirty="0">
                <a:solidFill>
                  <a:srgbClr val="002060"/>
                </a:solidFill>
                <a:latin typeface="Century Gothic" panose="020F0302020204030204"/>
              </a:rPr>
              <a:t>.</a:t>
            </a:r>
            <a:endParaRPr kumimoji="0" lang="en-US" sz="2400" b="1" i="0" u="none" strike="noStrike" kern="1200" cap="none" spc="0" normalizeH="0" baseline="0" noProof="0" dirty="0">
              <a:ln>
                <a:noFill/>
              </a:ln>
              <a:solidFill>
                <a:srgbClr val="002060"/>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panose="020F0302020204030204"/>
              </a:rPr>
              <a:t>					</a:t>
            </a:r>
            <a:endParaRPr lang="en-US" sz="2400" b="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There are also a few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irregular adjectives</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which change form completely: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noProof="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L’homme</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beau.		La femme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86D19"/>
                </a:solidFill>
                <a:effectLst/>
                <a:uLnTx/>
                <a:uFillTx/>
                <a:latin typeface="Century Gothic" panose="020F0302020204030204"/>
                <a:ea typeface="+mn-ea"/>
                <a:cs typeface="+mn-cs"/>
              </a:rPr>
              <a:t>belle</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panose="020F0302020204030204"/>
              </a:rPr>
              <a:t>	</a:t>
            </a:r>
            <a:r>
              <a:rPr lang="en-US" sz="2400" b="1" dirty="0" err="1">
                <a:solidFill>
                  <a:srgbClr val="002060"/>
                </a:solidFill>
                <a:latin typeface="Century Gothic" panose="020F0302020204030204"/>
              </a:rPr>
              <a:t>L’appartement</a:t>
            </a:r>
            <a:r>
              <a:rPr lang="en-US" sz="2400" b="1" dirty="0">
                <a:solidFill>
                  <a:srgbClr val="002060"/>
                </a:solidFill>
                <a:latin typeface="Century Gothic" panose="020F0302020204030204"/>
              </a:rPr>
              <a:t> </a:t>
            </a:r>
            <a:r>
              <a:rPr lang="en-US" sz="2400" b="1" dirty="0" err="1">
                <a:solidFill>
                  <a:srgbClr val="002060"/>
                </a:solidFill>
                <a:latin typeface="Century Gothic" panose="020F0302020204030204"/>
              </a:rPr>
              <a:t>est</a:t>
            </a:r>
            <a:r>
              <a:rPr lang="en-US" sz="2400" b="1" dirty="0">
                <a:solidFill>
                  <a:srgbClr val="002060"/>
                </a:solidFill>
                <a:latin typeface="Century Gothic" panose="020F0302020204030204"/>
              </a:rPr>
              <a:t> nouveau.	La </a:t>
            </a:r>
            <a:r>
              <a:rPr lang="en-US" sz="2400" b="1" dirty="0" err="1">
                <a:solidFill>
                  <a:srgbClr val="002060"/>
                </a:solidFill>
                <a:latin typeface="Century Gothic" panose="020F0302020204030204"/>
              </a:rPr>
              <a:t>maison</a:t>
            </a:r>
            <a:r>
              <a:rPr lang="en-US" sz="2400" b="1" dirty="0">
                <a:solidFill>
                  <a:srgbClr val="002060"/>
                </a:solidFill>
                <a:latin typeface="Century Gothic" panose="020F0302020204030204"/>
              </a:rPr>
              <a:t> </a:t>
            </a:r>
            <a:r>
              <a:rPr lang="en-US" sz="2400" b="1" dirty="0" err="1">
                <a:solidFill>
                  <a:srgbClr val="002060"/>
                </a:solidFill>
                <a:latin typeface="Century Gothic" panose="020F0302020204030204"/>
              </a:rPr>
              <a:t>est</a:t>
            </a:r>
            <a:r>
              <a:rPr lang="en-US" sz="2400" b="1" dirty="0">
                <a:solidFill>
                  <a:srgbClr val="002060"/>
                </a:solidFill>
                <a:latin typeface="Century Gothic" panose="020F0302020204030204"/>
              </a:rPr>
              <a:t> </a:t>
            </a:r>
            <a:r>
              <a:rPr lang="en-US" sz="2400" b="1" dirty="0">
                <a:solidFill>
                  <a:srgbClr val="E86D19"/>
                </a:solidFill>
                <a:latin typeface="Century Gothic" panose="020F0302020204030204"/>
              </a:rPr>
              <a:t>nouvelle</a:t>
            </a:r>
            <a:r>
              <a:rPr lang="en-US" sz="2400" b="1" dirty="0">
                <a:solidFill>
                  <a:srgbClr val="00206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Le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bâtiment</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vieux</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L’université</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E86D19"/>
                </a:solidFill>
                <a:effectLst/>
                <a:uLnTx/>
                <a:uFillTx/>
                <a:latin typeface="Century Gothic" panose="020F0302020204030204"/>
                <a:ea typeface="+mn-ea"/>
                <a:cs typeface="+mn-cs"/>
              </a:rPr>
              <a:t>vieille</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lvl="0">
              <a:defRPr/>
            </a:pPr>
            <a:r>
              <a:rPr lang="en-US" sz="2400" b="1" dirty="0">
                <a:solidFill>
                  <a:srgbClr val="002060"/>
                </a:solidFill>
              </a:rPr>
              <a:t>	Le </a:t>
            </a:r>
            <a:r>
              <a:rPr lang="en-US" sz="2400" b="1" dirty="0" err="1">
                <a:solidFill>
                  <a:srgbClr val="002060"/>
                </a:solidFill>
              </a:rPr>
              <a:t>vélo</a:t>
            </a:r>
            <a:r>
              <a:rPr lang="en-US" sz="2400" b="1" dirty="0">
                <a:solidFill>
                  <a:srgbClr val="002060"/>
                </a:solidFill>
              </a:rPr>
              <a:t> </a:t>
            </a:r>
            <a:r>
              <a:rPr lang="en-US" sz="2400" b="1" dirty="0" err="1">
                <a:solidFill>
                  <a:srgbClr val="002060"/>
                </a:solidFill>
              </a:rPr>
              <a:t>est</a:t>
            </a:r>
            <a:r>
              <a:rPr lang="en-US" sz="2400" b="1" dirty="0">
                <a:solidFill>
                  <a:srgbClr val="002060"/>
                </a:solidFill>
              </a:rPr>
              <a:t> blanc.			La voiture </a:t>
            </a:r>
            <a:r>
              <a:rPr lang="en-US" sz="2400" b="1" dirty="0" err="1">
                <a:solidFill>
                  <a:srgbClr val="002060"/>
                </a:solidFill>
              </a:rPr>
              <a:t>est</a:t>
            </a:r>
            <a:r>
              <a:rPr lang="en-US" sz="2400" b="1" dirty="0">
                <a:solidFill>
                  <a:srgbClr val="002060"/>
                </a:solidFill>
              </a:rPr>
              <a:t> </a:t>
            </a:r>
            <a:r>
              <a:rPr lang="en-US" sz="2400" b="1" dirty="0">
                <a:solidFill>
                  <a:srgbClr val="E86D19"/>
                </a:solidFill>
              </a:rPr>
              <a:t>blanche</a:t>
            </a:r>
            <a:r>
              <a:rPr lang="en-US" sz="2400" b="1" dirty="0">
                <a:solidFill>
                  <a:srgbClr val="002060"/>
                </a:solidFill>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4" name="Title 3"/>
          <p:cNvSpPr>
            <a:spLocks noGrp="1"/>
          </p:cNvSpPr>
          <p:nvPr>
            <p:ph type="title"/>
          </p:nvPr>
        </p:nvSpPr>
        <p:spPr/>
        <p:txBody>
          <a:bodyPr>
            <a:normAutofit/>
          </a:bodyPr>
          <a:lstStyle/>
          <a:p>
            <a:r>
              <a:rPr lang="en-GB" sz="2800" b="1" dirty="0">
                <a:solidFill>
                  <a:schemeClr val="bg1"/>
                </a:solidFill>
              </a:rPr>
              <a:t>Adjective agreement</a:t>
            </a:r>
          </a:p>
        </p:txBody>
      </p:sp>
      <p:sp>
        <p:nvSpPr>
          <p:cNvPr id="2" name="Rounded Rectangle 46">
            <a:extLst>
              <a:ext uri="{FF2B5EF4-FFF2-40B4-BE49-F238E27FC236}">
                <a16:creationId xmlns:a16="http://schemas.microsoft.com/office/drawing/2014/main" id="{0355F51B-3C7D-48ED-9360-EF6B0CEAFB15}"/>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E585DE0-1F4C-4D4B-AF3B-58123C61C092}"/>
              </a:ext>
            </a:extLst>
          </p:cNvPr>
          <p:cNvSpPr txBox="1"/>
          <p:nvPr/>
        </p:nvSpPr>
        <p:spPr>
          <a:xfrm>
            <a:off x="7227117" y="2105255"/>
            <a:ext cx="1501422" cy="369332"/>
          </a:xfrm>
          <a:prstGeom prst="rect">
            <a:avLst/>
          </a:prstGeom>
          <a:solidFill>
            <a:schemeClr val="bg1"/>
          </a:solidFill>
        </p:spPr>
        <p:txBody>
          <a:bodyPr wrap="square" tIns="0" bIns="0" rtlCol="0">
            <a:spAutoFit/>
          </a:bodyPr>
          <a:lstStyle/>
          <a:p>
            <a:pPr algn="l"/>
            <a:r>
              <a:rPr lang="en-GB" sz="2400" dirty="0">
                <a:solidFill>
                  <a:srgbClr val="002060"/>
                </a:solidFill>
              </a:rPr>
              <a:t>________</a:t>
            </a:r>
          </a:p>
        </p:txBody>
      </p:sp>
      <p:sp>
        <p:nvSpPr>
          <p:cNvPr id="17" name="TextBox 16">
            <a:extLst>
              <a:ext uri="{FF2B5EF4-FFF2-40B4-BE49-F238E27FC236}">
                <a16:creationId xmlns:a16="http://schemas.microsoft.com/office/drawing/2014/main" id="{272E3710-A394-4031-93B7-D9B96DFC5A24}"/>
              </a:ext>
            </a:extLst>
          </p:cNvPr>
          <p:cNvSpPr txBox="1"/>
          <p:nvPr/>
        </p:nvSpPr>
        <p:spPr>
          <a:xfrm>
            <a:off x="7977828" y="2474587"/>
            <a:ext cx="1501422" cy="369332"/>
          </a:xfrm>
          <a:prstGeom prst="rect">
            <a:avLst/>
          </a:prstGeom>
          <a:solidFill>
            <a:schemeClr val="bg1"/>
          </a:solidFill>
        </p:spPr>
        <p:txBody>
          <a:bodyPr wrap="square" tIns="0" bIns="0" rtlCol="0">
            <a:spAutoFit/>
          </a:bodyPr>
          <a:lstStyle/>
          <a:p>
            <a:pPr algn="l"/>
            <a:r>
              <a:rPr lang="en-GB" sz="2400" dirty="0">
                <a:solidFill>
                  <a:srgbClr val="002060"/>
                </a:solidFill>
              </a:rPr>
              <a:t>________</a:t>
            </a:r>
          </a:p>
        </p:txBody>
      </p:sp>
      <p:sp>
        <p:nvSpPr>
          <p:cNvPr id="18" name="TextBox 17">
            <a:extLst>
              <a:ext uri="{FF2B5EF4-FFF2-40B4-BE49-F238E27FC236}">
                <a16:creationId xmlns:a16="http://schemas.microsoft.com/office/drawing/2014/main" id="{98911CFF-AB8A-44C8-9154-9051BE1C6E2F}"/>
              </a:ext>
            </a:extLst>
          </p:cNvPr>
          <p:cNvSpPr txBox="1"/>
          <p:nvPr/>
        </p:nvSpPr>
        <p:spPr>
          <a:xfrm>
            <a:off x="7848071" y="2858413"/>
            <a:ext cx="1501422" cy="369332"/>
          </a:xfrm>
          <a:prstGeom prst="rect">
            <a:avLst/>
          </a:prstGeom>
          <a:solidFill>
            <a:schemeClr val="bg1"/>
          </a:solidFill>
        </p:spPr>
        <p:txBody>
          <a:bodyPr wrap="square" tIns="0" bIns="0" rtlCol="0">
            <a:spAutoFit/>
          </a:bodyPr>
          <a:lstStyle/>
          <a:p>
            <a:pPr algn="l"/>
            <a:r>
              <a:rPr lang="en-GB" sz="2400" dirty="0">
                <a:solidFill>
                  <a:srgbClr val="002060"/>
                </a:solidFill>
              </a:rPr>
              <a:t>________</a:t>
            </a:r>
          </a:p>
        </p:txBody>
      </p:sp>
      <p:sp>
        <p:nvSpPr>
          <p:cNvPr id="19" name="TextBox 18">
            <a:extLst>
              <a:ext uri="{FF2B5EF4-FFF2-40B4-BE49-F238E27FC236}">
                <a16:creationId xmlns:a16="http://schemas.microsoft.com/office/drawing/2014/main" id="{C29A474B-D4A9-4E72-B944-EBFD6721B118}"/>
              </a:ext>
            </a:extLst>
          </p:cNvPr>
          <p:cNvSpPr txBox="1"/>
          <p:nvPr/>
        </p:nvSpPr>
        <p:spPr>
          <a:xfrm>
            <a:off x="7227117" y="3227745"/>
            <a:ext cx="1501422" cy="369332"/>
          </a:xfrm>
          <a:prstGeom prst="rect">
            <a:avLst/>
          </a:prstGeom>
          <a:solidFill>
            <a:schemeClr val="bg1"/>
          </a:solidFill>
        </p:spPr>
        <p:txBody>
          <a:bodyPr wrap="square" tIns="0" bIns="0" rtlCol="0">
            <a:spAutoFit/>
          </a:bodyPr>
          <a:lstStyle/>
          <a:p>
            <a:pPr algn="l"/>
            <a:r>
              <a:rPr lang="en-GB" sz="2400" dirty="0">
                <a:solidFill>
                  <a:srgbClr val="002060"/>
                </a:solidFill>
              </a:rPr>
              <a:t>________</a:t>
            </a:r>
          </a:p>
        </p:txBody>
      </p:sp>
      <p:sp>
        <p:nvSpPr>
          <p:cNvPr id="20" name="TextBox 19">
            <a:extLst>
              <a:ext uri="{FF2B5EF4-FFF2-40B4-BE49-F238E27FC236}">
                <a16:creationId xmlns:a16="http://schemas.microsoft.com/office/drawing/2014/main" id="{10E78ED5-EC17-4CB2-A426-C36F71E710BA}"/>
              </a:ext>
            </a:extLst>
          </p:cNvPr>
          <p:cNvSpPr txBox="1"/>
          <p:nvPr/>
        </p:nvSpPr>
        <p:spPr>
          <a:xfrm>
            <a:off x="7731765" y="4568079"/>
            <a:ext cx="1501422" cy="369332"/>
          </a:xfrm>
          <a:prstGeom prst="rect">
            <a:avLst/>
          </a:prstGeom>
          <a:solidFill>
            <a:schemeClr val="bg1"/>
          </a:solidFill>
        </p:spPr>
        <p:txBody>
          <a:bodyPr wrap="square" tIns="0" bIns="0" rtlCol="0">
            <a:spAutoFit/>
          </a:bodyPr>
          <a:lstStyle/>
          <a:p>
            <a:pPr algn="l"/>
            <a:r>
              <a:rPr lang="en-GB" sz="2400" dirty="0">
                <a:solidFill>
                  <a:srgbClr val="002060"/>
                </a:solidFill>
              </a:rPr>
              <a:t>________</a:t>
            </a:r>
          </a:p>
        </p:txBody>
      </p:sp>
      <p:sp>
        <p:nvSpPr>
          <p:cNvPr id="21" name="TextBox 20">
            <a:extLst>
              <a:ext uri="{FF2B5EF4-FFF2-40B4-BE49-F238E27FC236}">
                <a16:creationId xmlns:a16="http://schemas.microsoft.com/office/drawing/2014/main" id="{9585E59A-E331-41B9-9B45-DDB64052F347}"/>
              </a:ext>
            </a:extLst>
          </p:cNvPr>
          <p:cNvSpPr txBox="1"/>
          <p:nvPr/>
        </p:nvSpPr>
        <p:spPr>
          <a:xfrm>
            <a:off x="7731765" y="4964419"/>
            <a:ext cx="1501422" cy="369332"/>
          </a:xfrm>
          <a:prstGeom prst="rect">
            <a:avLst/>
          </a:prstGeom>
          <a:solidFill>
            <a:schemeClr val="bg1"/>
          </a:solidFill>
        </p:spPr>
        <p:txBody>
          <a:bodyPr wrap="square" tIns="0" bIns="0" rtlCol="0">
            <a:spAutoFit/>
          </a:bodyPr>
          <a:lstStyle/>
          <a:p>
            <a:pPr algn="l"/>
            <a:r>
              <a:rPr lang="en-GB" sz="2400" dirty="0">
                <a:solidFill>
                  <a:srgbClr val="002060"/>
                </a:solidFill>
              </a:rPr>
              <a:t>________</a:t>
            </a:r>
          </a:p>
        </p:txBody>
      </p:sp>
      <p:sp>
        <p:nvSpPr>
          <p:cNvPr id="22" name="TextBox 21">
            <a:extLst>
              <a:ext uri="{FF2B5EF4-FFF2-40B4-BE49-F238E27FC236}">
                <a16:creationId xmlns:a16="http://schemas.microsoft.com/office/drawing/2014/main" id="{E8A54B5A-5AA5-4EAC-9AD1-13238D815E49}"/>
              </a:ext>
            </a:extLst>
          </p:cNvPr>
          <p:cNvSpPr txBox="1"/>
          <p:nvPr/>
        </p:nvSpPr>
        <p:spPr>
          <a:xfrm>
            <a:off x="7848071" y="5360759"/>
            <a:ext cx="1501422" cy="369332"/>
          </a:xfrm>
          <a:prstGeom prst="rect">
            <a:avLst/>
          </a:prstGeom>
          <a:solidFill>
            <a:schemeClr val="bg1"/>
          </a:solidFill>
        </p:spPr>
        <p:txBody>
          <a:bodyPr wrap="square" tIns="0" bIns="0" rtlCol="0">
            <a:spAutoFit/>
          </a:bodyPr>
          <a:lstStyle/>
          <a:p>
            <a:pPr algn="l"/>
            <a:r>
              <a:rPr lang="en-GB" sz="2400" dirty="0">
                <a:solidFill>
                  <a:srgbClr val="002060"/>
                </a:solidFill>
              </a:rPr>
              <a:t>________</a:t>
            </a:r>
          </a:p>
        </p:txBody>
      </p:sp>
      <p:sp>
        <p:nvSpPr>
          <p:cNvPr id="23" name="TextBox 22">
            <a:extLst>
              <a:ext uri="{FF2B5EF4-FFF2-40B4-BE49-F238E27FC236}">
                <a16:creationId xmlns:a16="http://schemas.microsoft.com/office/drawing/2014/main" id="{21DAB853-67F6-4352-B5EF-1BFA20F13A5B}"/>
              </a:ext>
            </a:extLst>
          </p:cNvPr>
          <p:cNvSpPr txBox="1"/>
          <p:nvPr/>
        </p:nvSpPr>
        <p:spPr>
          <a:xfrm>
            <a:off x="7731765" y="5757099"/>
            <a:ext cx="1501422" cy="369332"/>
          </a:xfrm>
          <a:prstGeom prst="rect">
            <a:avLst/>
          </a:prstGeom>
          <a:solidFill>
            <a:schemeClr val="bg1"/>
          </a:solidFill>
        </p:spPr>
        <p:txBody>
          <a:bodyPr wrap="square" tIns="0" bIns="0" rtlCol="0">
            <a:spAutoFit/>
          </a:bodyPr>
          <a:lstStyle/>
          <a:p>
            <a:pPr algn="l"/>
            <a:r>
              <a:rPr lang="en-GB" sz="2400" dirty="0">
                <a:solidFill>
                  <a:srgbClr val="002060"/>
                </a:solidFill>
              </a:rPr>
              <a:t>________</a:t>
            </a:r>
          </a:p>
        </p:txBody>
      </p:sp>
    </p:spTree>
    <p:extLst>
      <p:ext uri="{BB962C8B-B14F-4D97-AF65-F5344CB8AC3E}">
        <p14:creationId xmlns:p14="http://schemas.microsoft.com/office/powerpoint/2010/main" val="40812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9" end="9"/>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11" end="11"/>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
                                            <p:txEl>
                                              <p:pRg st="12" end="12"/>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7C20A353-BC77-40A9-AE61-9579A818A1FB}"/>
              </a:ext>
            </a:extLst>
          </p:cNvPr>
          <p:cNvGraphicFramePr>
            <a:graphicFrameLocks noGrp="1"/>
          </p:cNvGraphicFramePr>
          <p:nvPr>
            <p:extLst>
              <p:ext uri="{D42A27DB-BD31-4B8C-83A1-F6EECF244321}">
                <p14:modId xmlns:p14="http://schemas.microsoft.com/office/powerpoint/2010/main" val="12352119"/>
              </p:ext>
            </p:extLst>
          </p:nvPr>
        </p:nvGraphicFramePr>
        <p:xfrm>
          <a:off x="528494" y="2350123"/>
          <a:ext cx="5400000" cy="1988268"/>
        </p:xfrm>
        <a:graphic>
          <a:graphicData uri="http://schemas.openxmlformats.org/drawingml/2006/table">
            <a:tbl>
              <a:tblPr firstRow="1" bandRow="1">
                <a:tableStyleId>{93296810-A885-4BE3-A3E7-6D5BEEA58F35}</a:tableStyleId>
              </a:tblPr>
              <a:tblGrid>
                <a:gridCol w="720000">
                  <a:extLst>
                    <a:ext uri="{9D8B030D-6E8A-4147-A177-3AD203B41FA5}">
                      <a16:colId xmlns:a16="http://schemas.microsoft.com/office/drawing/2014/main" val="2607353726"/>
                    </a:ext>
                  </a:extLst>
                </a:gridCol>
                <a:gridCol w="2340000">
                  <a:extLst>
                    <a:ext uri="{9D8B030D-6E8A-4147-A177-3AD203B41FA5}">
                      <a16:colId xmlns:a16="http://schemas.microsoft.com/office/drawing/2014/main" val="4128092149"/>
                    </a:ext>
                  </a:extLst>
                </a:gridCol>
                <a:gridCol w="2340000">
                  <a:extLst>
                    <a:ext uri="{9D8B030D-6E8A-4147-A177-3AD203B41FA5}">
                      <a16:colId xmlns:a16="http://schemas.microsoft.com/office/drawing/2014/main" val="2609792770"/>
                    </a:ext>
                  </a:extLst>
                </a:gridCol>
              </a:tblGrid>
              <a:tr h="497067">
                <a:tc>
                  <a:txBody>
                    <a:bodyPr/>
                    <a:lstStyle/>
                    <a:p>
                      <a:pPr algn="ctr"/>
                      <a:endParaRPr lang="en-GB" sz="2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a</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b</a:t>
                      </a:r>
                      <a:endParaRPr lang="en-GB" sz="2000" b="0" dirty="0">
                        <a:solidFill>
                          <a:srgbClr val="002060"/>
                        </a:solidFill>
                      </a:endParaRP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a:t>
                      </a:r>
                      <a:r>
                        <a:rPr lang="en-GB" sz="2000" dirty="0" err="1">
                          <a:solidFill>
                            <a:schemeClr val="accent1">
                              <a:lumMod val="50000"/>
                            </a:schemeClr>
                          </a:solidFill>
                        </a:rPr>
                        <a:t>chien</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vie</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ma grand-</a:t>
                      </a:r>
                      <a:r>
                        <a:rPr lang="en-GB" sz="2000" dirty="0" err="1">
                          <a:solidFill>
                            <a:schemeClr val="accent1">
                              <a:lumMod val="50000"/>
                            </a:schemeClr>
                          </a:solidFill>
                        </a:rPr>
                        <a:t>mère</a:t>
                      </a: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mon grand-</a:t>
                      </a:r>
                      <a:r>
                        <a:rPr lang="en-GB" sz="2000" dirty="0" err="1">
                          <a:solidFill>
                            <a:schemeClr val="accent1">
                              <a:lumMod val="50000"/>
                            </a:schemeClr>
                          </a:solidFill>
                        </a:rPr>
                        <a:t>père</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ma </a:t>
                      </a:r>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mon </a:t>
                      </a:r>
                      <a:r>
                        <a:rPr lang="en-GB" sz="2000" dirty="0" err="1">
                          <a:solidFill>
                            <a:schemeClr val="accent1">
                              <a:lumMod val="50000"/>
                            </a:schemeClr>
                          </a:solidFill>
                        </a:rPr>
                        <a:t>directeur</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sp>
        <p:nvSpPr>
          <p:cNvPr id="4" name="Title 3"/>
          <p:cNvSpPr>
            <a:spLocks noGrp="1"/>
          </p:cNvSpPr>
          <p:nvPr>
            <p:ph type="title"/>
          </p:nvPr>
        </p:nvSpPr>
        <p:spPr>
          <a:xfrm>
            <a:off x="0" y="213557"/>
            <a:ext cx="4584032" cy="647577"/>
          </a:xfrm>
        </p:spPr>
        <p:txBody>
          <a:bodyPr>
            <a:normAutofit/>
          </a:bodyPr>
          <a:lstStyle/>
          <a:p>
            <a:r>
              <a:rPr kumimoji="0" lang="en-GB" sz="2800" i="0" u="none" strike="noStrike" kern="1200" cap="none" spc="0" normalizeH="0" baseline="0" noProof="0" dirty="0">
                <a:ln>
                  <a:noFill/>
                </a:ln>
                <a:effectLst/>
                <a:uLnTx/>
                <a:uFillTx/>
                <a:latin typeface="Century Gothic" panose="020F0302020204030204"/>
                <a:ea typeface="+mn-ea"/>
                <a:cs typeface="+mn-cs"/>
              </a:rPr>
              <a:t>Abdel parle de </a:t>
            </a:r>
            <a:r>
              <a:rPr kumimoji="0" lang="en-GB" sz="2800" i="0" u="none" strike="noStrike" kern="1200" cap="none" spc="0" normalizeH="0" baseline="0" noProof="0" dirty="0" err="1">
                <a:ln>
                  <a:noFill/>
                </a:ln>
                <a:effectLst/>
                <a:uLnTx/>
                <a:uFillTx/>
                <a:latin typeface="Century Gothic" panose="020F0302020204030204"/>
                <a:ea typeface="+mn-ea"/>
                <a:cs typeface="+mn-cs"/>
              </a:rPr>
              <a:t>sa</a:t>
            </a:r>
            <a:r>
              <a:rPr kumimoji="0" lang="en-GB" sz="2800" i="0" u="none" strike="noStrike" kern="1200" cap="none" spc="0" normalizeH="0" baseline="0" noProof="0" dirty="0">
                <a:ln>
                  <a:noFill/>
                </a:ln>
                <a:effectLst/>
                <a:uLnTx/>
                <a:uFillTx/>
                <a:latin typeface="Century Gothic" panose="020F0302020204030204"/>
                <a:ea typeface="+mn-ea"/>
                <a:cs typeface="+mn-cs"/>
              </a:rPr>
              <a:t> vie</a:t>
            </a:r>
            <a:endParaRPr lang="en-GB" sz="2800" dirty="0"/>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Que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dit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-il ?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b</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 name="Action Button: Custom 16">
            <a:hlinkClick r:id="" action="ppaction://noaction" highlightClick="1">
              <a:snd r:embed="rId3" name="1.wav"/>
            </a:hlinkClick>
            <a:extLst>
              <a:ext uri="{FF2B5EF4-FFF2-40B4-BE49-F238E27FC236}">
                <a16:creationId xmlns:a16="http://schemas.microsoft.com/office/drawing/2014/main" id="{86DDE135-92CF-42FA-83E1-D3A4B07D3EED}"/>
              </a:ext>
            </a:extLst>
          </p:cNvPr>
          <p:cNvSpPr/>
          <p:nvPr/>
        </p:nvSpPr>
        <p:spPr>
          <a:xfrm>
            <a:off x="689715" y="290245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4" name="3.wav"/>
            </a:hlinkClick>
            <a:extLst>
              <a:ext uri="{FF2B5EF4-FFF2-40B4-BE49-F238E27FC236}">
                <a16:creationId xmlns:a16="http://schemas.microsoft.com/office/drawing/2014/main" id="{51A4B24C-4392-4793-AC41-573738F5D907}"/>
              </a:ext>
            </a:extLst>
          </p:cNvPr>
          <p:cNvSpPr/>
          <p:nvPr/>
        </p:nvSpPr>
        <p:spPr>
          <a:xfrm>
            <a:off x="672933" y="337997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5" name="5.wav"/>
            </a:hlinkClick>
            <a:extLst>
              <a:ext uri="{FF2B5EF4-FFF2-40B4-BE49-F238E27FC236}">
                <a16:creationId xmlns:a16="http://schemas.microsoft.com/office/drawing/2014/main" id="{412BEA71-23D0-4E89-9F14-A49CF0FD9DBF}"/>
              </a:ext>
            </a:extLst>
          </p:cNvPr>
          <p:cNvSpPr/>
          <p:nvPr/>
        </p:nvSpPr>
        <p:spPr>
          <a:xfrm>
            <a:off x="672933" y="387347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aphicFrame>
        <p:nvGraphicFramePr>
          <p:cNvPr id="34" name="Table 6">
            <a:extLst>
              <a:ext uri="{FF2B5EF4-FFF2-40B4-BE49-F238E27FC236}">
                <a16:creationId xmlns:a16="http://schemas.microsoft.com/office/drawing/2014/main" id="{98D841FC-CCB9-400D-84A0-B30F762D7802}"/>
              </a:ext>
            </a:extLst>
          </p:cNvPr>
          <p:cNvGraphicFramePr>
            <a:graphicFrameLocks noGrp="1"/>
          </p:cNvGraphicFramePr>
          <p:nvPr>
            <p:extLst>
              <p:ext uri="{D42A27DB-BD31-4B8C-83A1-F6EECF244321}">
                <p14:modId xmlns:p14="http://schemas.microsoft.com/office/powerpoint/2010/main" val="384543015"/>
              </p:ext>
            </p:extLst>
          </p:nvPr>
        </p:nvGraphicFramePr>
        <p:xfrm>
          <a:off x="6232554" y="3573732"/>
          <a:ext cx="5400000" cy="1988268"/>
        </p:xfrm>
        <a:graphic>
          <a:graphicData uri="http://schemas.openxmlformats.org/drawingml/2006/table">
            <a:tbl>
              <a:tblPr firstRow="1" bandRow="1">
                <a:tableStyleId>{93296810-A885-4BE3-A3E7-6D5BEEA58F35}</a:tableStyleId>
              </a:tblPr>
              <a:tblGrid>
                <a:gridCol w="720000">
                  <a:extLst>
                    <a:ext uri="{9D8B030D-6E8A-4147-A177-3AD203B41FA5}">
                      <a16:colId xmlns:a16="http://schemas.microsoft.com/office/drawing/2014/main" val="2607353726"/>
                    </a:ext>
                  </a:extLst>
                </a:gridCol>
                <a:gridCol w="2340000">
                  <a:extLst>
                    <a:ext uri="{9D8B030D-6E8A-4147-A177-3AD203B41FA5}">
                      <a16:colId xmlns:a16="http://schemas.microsoft.com/office/drawing/2014/main" val="4128092149"/>
                    </a:ext>
                  </a:extLst>
                </a:gridCol>
                <a:gridCol w="2340000">
                  <a:extLst>
                    <a:ext uri="{9D8B030D-6E8A-4147-A177-3AD203B41FA5}">
                      <a16:colId xmlns:a16="http://schemas.microsoft.com/office/drawing/2014/main" val="2609792770"/>
                    </a:ext>
                  </a:extLst>
                </a:gridCol>
              </a:tblGrid>
              <a:tr h="497067">
                <a:tc>
                  <a:txBody>
                    <a:bodyPr/>
                    <a:lstStyle/>
                    <a:p>
                      <a:pPr algn="ctr"/>
                      <a:endParaRPr lang="en-GB" sz="2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a</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b</a:t>
                      </a:r>
                      <a:endParaRPr lang="en-GB" sz="2000" b="0" dirty="0">
                        <a:solidFill>
                          <a:srgbClr val="002060"/>
                        </a:solidFill>
                      </a:endParaRP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ma cuisine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mon déjeuner</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a:t>
                      </a:r>
                      <a:r>
                        <a:rPr lang="en-GB" sz="2000" dirty="0" err="1">
                          <a:solidFill>
                            <a:schemeClr val="accent1">
                              <a:lumMod val="50000"/>
                            </a:schemeClr>
                          </a:solidFill>
                        </a:rPr>
                        <a:t>ordinateur</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radio</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a:t>
                      </a:r>
                      <a:r>
                        <a:rPr lang="en-GB" sz="2000" dirty="0" err="1">
                          <a:solidFill>
                            <a:schemeClr val="accent1">
                              <a:lumMod val="50000"/>
                            </a:schemeClr>
                          </a:solidFill>
                        </a:rPr>
                        <a:t>guitare</a:t>
                      </a: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mon piano</a:t>
                      </a:r>
                    </a:p>
                  </a:txBody>
                  <a:tcPr anchor="ctr"/>
                </a:tc>
                <a:extLst>
                  <a:ext uri="{0D108BD9-81ED-4DB2-BD59-A6C34878D82A}">
                    <a16:rowId xmlns:a16="http://schemas.microsoft.com/office/drawing/2014/main" val="2189313960"/>
                  </a:ext>
                </a:extLst>
              </a:tr>
            </a:tbl>
          </a:graphicData>
        </a:graphic>
      </p:graphicFrame>
      <p:sp>
        <p:nvSpPr>
          <p:cNvPr id="35" name="Action Button: Custom 16">
            <a:hlinkClick r:id="" action="ppaction://noaction" highlightClick="1">
              <a:snd r:embed="rId6" name="6.wav"/>
            </a:hlinkClick>
            <a:extLst>
              <a:ext uri="{FF2B5EF4-FFF2-40B4-BE49-F238E27FC236}">
                <a16:creationId xmlns:a16="http://schemas.microsoft.com/office/drawing/2014/main" id="{462E8782-130E-4B5D-9A7B-385E0720EF59}"/>
              </a:ext>
            </a:extLst>
          </p:cNvPr>
          <p:cNvSpPr/>
          <p:nvPr/>
        </p:nvSpPr>
        <p:spPr>
          <a:xfrm>
            <a:off x="6393775" y="412606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8" name="Action Button: Custom 16">
            <a:hlinkClick r:id="" action="ppaction://noaction" highlightClick="1">
              <a:snd r:embed="rId7" name="9.wav"/>
            </a:hlinkClick>
            <a:extLst>
              <a:ext uri="{FF2B5EF4-FFF2-40B4-BE49-F238E27FC236}">
                <a16:creationId xmlns:a16="http://schemas.microsoft.com/office/drawing/2014/main" id="{6D04B876-38D1-4472-839D-6B8843FAD0B8}"/>
              </a:ext>
            </a:extLst>
          </p:cNvPr>
          <p:cNvSpPr/>
          <p:nvPr/>
        </p:nvSpPr>
        <p:spPr>
          <a:xfrm>
            <a:off x="6393775" y="464662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9" name="Action Button: Custom 16">
            <a:hlinkClick r:id="" action="ppaction://noaction" highlightClick="1">
              <a:snd r:embed="rId8" name="10.wav"/>
            </a:hlinkClick>
            <a:extLst>
              <a:ext uri="{FF2B5EF4-FFF2-40B4-BE49-F238E27FC236}">
                <a16:creationId xmlns:a16="http://schemas.microsoft.com/office/drawing/2014/main" id="{F5FE4848-29CF-4A84-B7D4-DC3500A40621}"/>
              </a:ext>
            </a:extLst>
          </p:cNvPr>
          <p:cNvSpPr/>
          <p:nvPr/>
        </p:nvSpPr>
        <p:spPr>
          <a:xfrm>
            <a:off x="6393775" y="514230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 name="Picture 2">
            <a:extLst>
              <a:ext uri="{FF2B5EF4-FFF2-40B4-BE49-F238E27FC236}">
                <a16:creationId xmlns:a16="http://schemas.microsoft.com/office/drawing/2014/main" id="{C42A458F-1C1A-4BE1-A9C4-66ADA45701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72053" y="960455"/>
            <a:ext cx="2468545" cy="2468545"/>
          </a:xfrm>
          <a:prstGeom prst="rect">
            <a:avLst/>
          </a:prstGeom>
        </p:spPr>
      </p:pic>
      <p:sp>
        <p:nvSpPr>
          <p:cNvPr id="5" name="Speech Bubble: Oval 4">
            <a:extLst>
              <a:ext uri="{FF2B5EF4-FFF2-40B4-BE49-F238E27FC236}">
                <a16:creationId xmlns:a16="http://schemas.microsoft.com/office/drawing/2014/main" id="{FE521DB4-82AE-406B-90DC-CD336C19D861}"/>
              </a:ext>
            </a:extLst>
          </p:cNvPr>
          <p:cNvSpPr/>
          <p:nvPr/>
        </p:nvSpPr>
        <p:spPr>
          <a:xfrm>
            <a:off x="8032554" y="1603894"/>
            <a:ext cx="1800000" cy="900000"/>
          </a:xfrm>
          <a:prstGeom prst="wedgeEllipseCallout">
            <a:avLst>
              <a:gd name="adj1" fmla="val 70184"/>
              <a:gd name="adj2" fmla="val 18050"/>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203864"/>
                </a:solidFill>
              </a:rPr>
              <a:t>...</a:t>
            </a:r>
          </a:p>
        </p:txBody>
      </p:sp>
      <p:sp>
        <p:nvSpPr>
          <p:cNvPr id="40" name="Rectangle: Rounded Corners 39">
            <a:extLst>
              <a:ext uri="{FF2B5EF4-FFF2-40B4-BE49-F238E27FC236}">
                <a16:creationId xmlns:a16="http://schemas.microsoft.com/office/drawing/2014/main" id="{C5D3886C-C60E-4B9B-968B-6626F010534C}"/>
              </a:ext>
            </a:extLst>
          </p:cNvPr>
          <p:cNvSpPr/>
          <p:nvPr/>
        </p:nvSpPr>
        <p:spPr>
          <a:xfrm>
            <a:off x="3588494" y="2832772"/>
            <a:ext cx="2340000" cy="4968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9BC067C1-9E5B-431C-AA08-7E849312D0CE}"/>
              </a:ext>
            </a:extLst>
          </p:cNvPr>
          <p:cNvSpPr/>
          <p:nvPr/>
        </p:nvSpPr>
        <p:spPr>
          <a:xfrm>
            <a:off x="1251092" y="3329572"/>
            <a:ext cx="2340000" cy="4968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16EFCD9-2241-4F8A-A726-12AEC210DAF0}"/>
              </a:ext>
            </a:extLst>
          </p:cNvPr>
          <p:cNvSpPr/>
          <p:nvPr/>
        </p:nvSpPr>
        <p:spPr>
          <a:xfrm>
            <a:off x="3560524" y="3849200"/>
            <a:ext cx="2340000" cy="4968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18287AC5-7E2B-4DE7-B4A6-9819AE0FB956}"/>
              </a:ext>
            </a:extLst>
          </p:cNvPr>
          <p:cNvSpPr/>
          <p:nvPr/>
        </p:nvSpPr>
        <p:spPr>
          <a:xfrm>
            <a:off x="6952554" y="4056381"/>
            <a:ext cx="2340000" cy="4968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80943C07-B102-4F27-8770-5DB5B0039D73}"/>
              </a:ext>
            </a:extLst>
          </p:cNvPr>
          <p:cNvSpPr/>
          <p:nvPr/>
        </p:nvSpPr>
        <p:spPr>
          <a:xfrm>
            <a:off x="6950996" y="4539030"/>
            <a:ext cx="2340000" cy="4968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87E36838-2210-45DD-AAF1-0A9047CEFE88}"/>
              </a:ext>
            </a:extLst>
          </p:cNvPr>
          <p:cNvSpPr/>
          <p:nvPr/>
        </p:nvSpPr>
        <p:spPr>
          <a:xfrm>
            <a:off x="9292554" y="5072809"/>
            <a:ext cx="2340000" cy="4968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339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5" grpId="0" animBg="1"/>
      <p:bldP spid="46" grpId="0" animBg="1"/>
      <p:bldP spid="4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391526" cy="647577"/>
          </a:xfrm>
        </p:spPr>
        <p:txBody>
          <a:bodyPr>
            <a:normAutofit/>
          </a:bodyPr>
          <a:lstStyle/>
          <a:p>
            <a:r>
              <a:rPr lang="fr-FR" sz="2800" b="1" dirty="0">
                <a:solidFill>
                  <a:schemeClr val="bg1"/>
                </a:solidFill>
              </a:rPr>
              <a:t>Abdel parle de sa vie </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7C20A353-BC77-40A9-AE61-9579A818A1FB}"/>
              </a:ext>
            </a:extLst>
          </p:cNvPr>
          <p:cNvGraphicFramePr>
            <a:graphicFrameLocks noGrp="1"/>
          </p:cNvGraphicFramePr>
          <p:nvPr>
            <p:extLst>
              <p:ext uri="{D42A27DB-BD31-4B8C-83A1-F6EECF244321}">
                <p14:modId xmlns:p14="http://schemas.microsoft.com/office/powerpoint/2010/main" val="2053144393"/>
              </p:ext>
            </p:extLst>
          </p:nvPr>
        </p:nvGraphicFramePr>
        <p:xfrm>
          <a:off x="528494" y="2350123"/>
          <a:ext cx="5400000" cy="1988268"/>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2340000">
                  <a:extLst>
                    <a:ext uri="{9D8B030D-6E8A-4147-A177-3AD203B41FA5}">
                      <a16:colId xmlns:a16="http://schemas.microsoft.com/office/drawing/2014/main" val="4128092149"/>
                    </a:ext>
                  </a:extLst>
                </a:gridCol>
                <a:gridCol w="2340000">
                  <a:extLst>
                    <a:ext uri="{9D8B030D-6E8A-4147-A177-3AD203B41FA5}">
                      <a16:colId xmlns:a16="http://schemas.microsoft.com/office/drawing/2014/main" val="2609792770"/>
                    </a:ext>
                  </a:extLst>
                </a:gridCol>
              </a:tblGrid>
              <a:tr h="497067">
                <a:tc>
                  <a:txBody>
                    <a:bodyPr/>
                    <a:lstStyle/>
                    <a:p>
                      <a:pPr algn="ctr"/>
                      <a:endParaRPr lang="en-GB" sz="2000" dirty="0"/>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a</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b</a:t>
                      </a:r>
                      <a:endParaRPr lang="en-GB" sz="2000" b="0" dirty="0">
                        <a:solidFill>
                          <a:srgbClr val="002060"/>
                        </a:solidFill>
                      </a:endParaRP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a:t>
                      </a:r>
                      <a:r>
                        <a:rPr lang="en-GB" sz="2000" dirty="0" err="1">
                          <a:solidFill>
                            <a:schemeClr val="accent1">
                              <a:lumMod val="50000"/>
                            </a:schemeClr>
                          </a:solidFill>
                        </a:rPr>
                        <a:t>chien</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vie</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ma grand-</a:t>
                      </a:r>
                      <a:r>
                        <a:rPr lang="en-GB" sz="2000" dirty="0" err="1">
                          <a:solidFill>
                            <a:schemeClr val="accent1">
                              <a:lumMod val="50000"/>
                            </a:schemeClr>
                          </a:solidFill>
                        </a:rPr>
                        <a:t>mère</a:t>
                      </a: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mon grand-</a:t>
                      </a:r>
                      <a:r>
                        <a:rPr lang="en-GB" sz="2000" dirty="0" err="1">
                          <a:solidFill>
                            <a:schemeClr val="accent1">
                              <a:lumMod val="50000"/>
                            </a:schemeClr>
                          </a:solidFill>
                        </a:rPr>
                        <a:t>père</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ma </a:t>
                      </a:r>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a:t>
                      </a:r>
                      <a:r>
                        <a:rPr lang="en-GB" sz="2000" dirty="0" err="1">
                          <a:solidFill>
                            <a:schemeClr val="accent1">
                              <a:lumMod val="50000"/>
                            </a:schemeClr>
                          </a:solidFill>
                        </a:rPr>
                        <a:t>directeur</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bl>
          </a:graphicData>
        </a:graphic>
      </p:graphicFrame>
      <p:sp>
        <p:nvSpPr>
          <p:cNvPr id="10" name="Action Button: Custom 16">
            <a:hlinkClick r:id="" action="ppaction://noaction" highlightClick="1">
              <a:snd r:embed="rId3" name="1.wav"/>
            </a:hlinkClick>
            <a:extLst>
              <a:ext uri="{FF2B5EF4-FFF2-40B4-BE49-F238E27FC236}">
                <a16:creationId xmlns:a16="http://schemas.microsoft.com/office/drawing/2014/main" id="{86DDE135-92CF-42FA-83E1-D3A4B07D3EED}"/>
              </a:ext>
            </a:extLst>
          </p:cNvPr>
          <p:cNvSpPr/>
          <p:nvPr/>
        </p:nvSpPr>
        <p:spPr>
          <a:xfrm>
            <a:off x="691793" y="290160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4" name="3.wav"/>
            </a:hlinkClick>
            <a:extLst>
              <a:ext uri="{FF2B5EF4-FFF2-40B4-BE49-F238E27FC236}">
                <a16:creationId xmlns:a16="http://schemas.microsoft.com/office/drawing/2014/main" id="{51A4B24C-4392-4793-AC41-573738F5D907}"/>
              </a:ext>
            </a:extLst>
          </p:cNvPr>
          <p:cNvSpPr/>
          <p:nvPr/>
        </p:nvSpPr>
        <p:spPr>
          <a:xfrm>
            <a:off x="689715" y="338250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5" name="5.wav"/>
            </a:hlinkClick>
            <a:extLst>
              <a:ext uri="{FF2B5EF4-FFF2-40B4-BE49-F238E27FC236}">
                <a16:creationId xmlns:a16="http://schemas.microsoft.com/office/drawing/2014/main" id="{412BEA71-23D0-4E89-9F14-A49CF0FD9DBF}"/>
              </a:ext>
            </a:extLst>
          </p:cNvPr>
          <p:cNvSpPr/>
          <p:nvPr/>
        </p:nvSpPr>
        <p:spPr>
          <a:xfrm>
            <a:off x="679469" y="386340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aphicFrame>
        <p:nvGraphicFramePr>
          <p:cNvPr id="34" name="Table 6">
            <a:extLst>
              <a:ext uri="{FF2B5EF4-FFF2-40B4-BE49-F238E27FC236}">
                <a16:creationId xmlns:a16="http://schemas.microsoft.com/office/drawing/2014/main" id="{98D841FC-CCB9-400D-84A0-B30F762D7802}"/>
              </a:ext>
            </a:extLst>
          </p:cNvPr>
          <p:cNvGraphicFramePr>
            <a:graphicFrameLocks noGrp="1"/>
          </p:cNvGraphicFramePr>
          <p:nvPr>
            <p:extLst>
              <p:ext uri="{D42A27DB-BD31-4B8C-83A1-F6EECF244321}">
                <p14:modId xmlns:p14="http://schemas.microsoft.com/office/powerpoint/2010/main" val="3396497837"/>
              </p:ext>
            </p:extLst>
          </p:nvPr>
        </p:nvGraphicFramePr>
        <p:xfrm>
          <a:off x="6232554" y="3429000"/>
          <a:ext cx="5400000" cy="1988268"/>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2340000">
                  <a:extLst>
                    <a:ext uri="{9D8B030D-6E8A-4147-A177-3AD203B41FA5}">
                      <a16:colId xmlns:a16="http://schemas.microsoft.com/office/drawing/2014/main" val="4128092149"/>
                    </a:ext>
                  </a:extLst>
                </a:gridCol>
                <a:gridCol w="2340000">
                  <a:extLst>
                    <a:ext uri="{9D8B030D-6E8A-4147-A177-3AD203B41FA5}">
                      <a16:colId xmlns:a16="http://schemas.microsoft.com/office/drawing/2014/main" val="2609792770"/>
                    </a:ext>
                  </a:extLst>
                </a:gridCol>
              </a:tblGrid>
              <a:tr h="497067">
                <a:tc>
                  <a:txBody>
                    <a:bodyPr/>
                    <a:lstStyle/>
                    <a:p>
                      <a:pPr algn="ctr"/>
                      <a:endParaRPr lang="en-GB" sz="2000" dirty="0"/>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prstClr val="white"/>
                          </a:solidFill>
                          <a:effectLst/>
                          <a:uLnTx/>
                          <a:uFillTx/>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cuisine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mon déjeuner</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a:t>
                      </a:r>
                      <a:r>
                        <a:rPr lang="en-GB" sz="2000" dirty="0" err="1">
                          <a:solidFill>
                            <a:schemeClr val="accent1">
                              <a:lumMod val="50000"/>
                            </a:schemeClr>
                          </a:solidFill>
                        </a:rPr>
                        <a:t>ordinateur</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radio</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a:t>
                      </a:r>
                      <a:r>
                        <a:rPr lang="en-GB" sz="2000" dirty="0" err="1">
                          <a:solidFill>
                            <a:schemeClr val="accent1">
                              <a:lumMod val="50000"/>
                            </a:schemeClr>
                          </a:solidFill>
                        </a:rPr>
                        <a:t>guitare</a:t>
                      </a: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mon piano</a:t>
                      </a:r>
                    </a:p>
                  </a:txBody>
                  <a:tcPr anchor="ctr"/>
                </a:tc>
                <a:extLst>
                  <a:ext uri="{0D108BD9-81ED-4DB2-BD59-A6C34878D82A}">
                    <a16:rowId xmlns:a16="http://schemas.microsoft.com/office/drawing/2014/main" val="2189313960"/>
                  </a:ext>
                </a:extLst>
              </a:tr>
            </a:tbl>
          </a:graphicData>
        </a:graphic>
      </p:graphicFrame>
      <p:sp>
        <p:nvSpPr>
          <p:cNvPr id="35" name="Action Button: Custom 16">
            <a:hlinkClick r:id="" action="ppaction://noaction" highlightClick="1">
              <a:snd r:embed="rId6" name="6.wav"/>
            </a:hlinkClick>
            <a:extLst>
              <a:ext uri="{FF2B5EF4-FFF2-40B4-BE49-F238E27FC236}">
                <a16:creationId xmlns:a16="http://schemas.microsoft.com/office/drawing/2014/main" id="{462E8782-130E-4B5D-9A7B-385E0720EF59}"/>
              </a:ext>
            </a:extLst>
          </p:cNvPr>
          <p:cNvSpPr/>
          <p:nvPr/>
        </p:nvSpPr>
        <p:spPr>
          <a:xfrm>
            <a:off x="6393775" y="398133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8" name="Action Button: Custom 16">
            <a:hlinkClick r:id="" action="ppaction://noaction" highlightClick="1">
              <a:snd r:embed="rId7" name="9.wav"/>
            </a:hlinkClick>
            <a:extLst>
              <a:ext uri="{FF2B5EF4-FFF2-40B4-BE49-F238E27FC236}">
                <a16:creationId xmlns:a16="http://schemas.microsoft.com/office/drawing/2014/main" id="{6D04B876-38D1-4472-839D-6B8843FAD0B8}"/>
              </a:ext>
            </a:extLst>
          </p:cNvPr>
          <p:cNvSpPr/>
          <p:nvPr/>
        </p:nvSpPr>
        <p:spPr>
          <a:xfrm>
            <a:off x="6393775" y="448900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9" name="Action Button: Custom 16">
            <a:hlinkClick r:id="" action="ppaction://noaction" highlightClick="1">
              <a:snd r:embed="rId8" name="10.wav"/>
            </a:hlinkClick>
            <a:extLst>
              <a:ext uri="{FF2B5EF4-FFF2-40B4-BE49-F238E27FC236}">
                <a16:creationId xmlns:a16="http://schemas.microsoft.com/office/drawing/2014/main" id="{F5FE4848-29CF-4A84-B7D4-DC3500A40621}"/>
              </a:ext>
            </a:extLst>
          </p:cNvPr>
          <p:cNvSpPr/>
          <p:nvPr/>
        </p:nvSpPr>
        <p:spPr>
          <a:xfrm>
            <a:off x="6397805" y="494228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 name="Picture 2">
            <a:extLst>
              <a:ext uri="{FF2B5EF4-FFF2-40B4-BE49-F238E27FC236}">
                <a16:creationId xmlns:a16="http://schemas.microsoft.com/office/drawing/2014/main" id="{C42A458F-1C1A-4BE1-A9C4-66ADA45701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59656" y="960455"/>
            <a:ext cx="2203850" cy="2203850"/>
          </a:xfrm>
          <a:prstGeom prst="rect">
            <a:avLst/>
          </a:prstGeom>
        </p:spPr>
      </p:pic>
      <p:sp>
        <p:nvSpPr>
          <p:cNvPr id="40" name="Rectangle: Rounded Corners 39">
            <a:extLst>
              <a:ext uri="{FF2B5EF4-FFF2-40B4-BE49-F238E27FC236}">
                <a16:creationId xmlns:a16="http://schemas.microsoft.com/office/drawing/2014/main" id="{C5D3886C-C60E-4B9B-968B-6626F010534C}"/>
              </a:ext>
            </a:extLst>
          </p:cNvPr>
          <p:cNvSpPr/>
          <p:nvPr/>
        </p:nvSpPr>
        <p:spPr>
          <a:xfrm>
            <a:off x="3588494" y="2832772"/>
            <a:ext cx="2340000" cy="49680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9BC067C1-9E5B-431C-AA08-7E849312D0CE}"/>
              </a:ext>
            </a:extLst>
          </p:cNvPr>
          <p:cNvSpPr/>
          <p:nvPr/>
        </p:nvSpPr>
        <p:spPr>
          <a:xfrm>
            <a:off x="1251092" y="3329572"/>
            <a:ext cx="2340000" cy="49680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16EFCD9-2241-4F8A-A726-12AEC210DAF0}"/>
              </a:ext>
            </a:extLst>
          </p:cNvPr>
          <p:cNvSpPr/>
          <p:nvPr/>
        </p:nvSpPr>
        <p:spPr>
          <a:xfrm>
            <a:off x="3560524" y="3823078"/>
            <a:ext cx="2340000" cy="49680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18287AC5-7E2B-4DE7-B4A6-9819AE0FB956}"/>
              </a:ext>
            </a:extLst>
          </p:cNvPr>
          <p:cNvSpPr/>
          <p:nvPr/>
        </p:nvSpPr>
        <p:spPr>
          <a:xfrm>
            <a:off x="6953048" y="3911649"/>
            <a:ext cx="2340000" cy="49680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80943C07-B102-4F27-8770-5DB5B0039D73}"/>
              </a:ext>
            </a:extLst>
          </p:cNvPr>
          <p:cNvSpPr/>
          <p:nvPr/>
        </p:nvSpPr>
        <p:spPr>
          <a:xfrm>
            <a:off x="6953048" y="4433836"/>
            <a:ext cx="2340000" cy="49680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87E36838-2210-45DD-AAF1-0A9047CEFE88}"/>
              </a:ext>
            </a:extLst>
          </p:cNvPr>
          <p:cNvSpPr/>
          <p:nvPr/>
        </p:nvSpPr>
        <p:spPr>
          <a:xfrm>
            <a:off x="9292554" y="4891098"/>
            <a:ext cx="2340000" cy="49680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F5B06072-492D-473D-99C7-9D6CC6D08FF6}"/>
              </a:ext>
            </a:extLst>
          </p:cNvPr>
          <p:cNvSpPr txBox="1"/>
          <p:nvPr/>
        </p:nvSpPr>
        <p:spPr>
          <a:xfrm>
            <a:off x="4265497" y="121204"/>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
        <p:nvSpPr>
          <p:cNvPr id="31" name="Speech Bubble: Oval 30">
            <a:extLst>
              <a:ext uri="{FF2B5EF4-FFF2-40B4-BE49-F238E27FC236}">
                <a16:creationId xmlns:a16="http://schemas.microsoft.com/office/drawing/2014/main" id="{2B4ED232-0E1E-4739-9745-48003A6ACF60}"/>
              </a:ext>
            </a:extLst>
          </p:cNvPr>
          <p:cNvSpPr/>
          <p:nvPr/>
        </p:nvSpPr>
        <p:spPr>
          <a:xfrm>
            <a:off x="7659656" y="1472071"/>
            <a:ext cx="1800000" cy="900000"/>
          </a:xfrm>
          <a:prstGeom prst="wedgeEllipseCallout">
            <a:avLst>
              <a:gd name="adj1" fmla="val 70184"/>
              <a:gd name="adj2" fmla="val 18050"/>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203864"/>
                </a:solidFill>
              </a:rPr>
              <a:t>...</a:t>
            </a:r>
          </a:p>
        </p:txBody>
      </p:sp>
    </p:spTree>
    <p:extLst>
      <p:ext uri="{BB962C8B-B14F-4D97-AF65-F5344CB8AC3E}">
        <p14:creationId xmlns:p14="http://schemas.microsoft.com/office/powerpoint/2010/main" val="3287392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Un </a:t>
            </a:r>
            <a:r>
              <a:rPr lang="en-GB" sz="2800" b="1" dirty="0" err="1">
                <a:solidFill>
                  <a:schemeClr val="bg1"/>
                </a:solidFill>
              </a:rPr>
              <a:t>samedi</a:t>
            </a:r>
            <a:r>
              <a:rPr lang="en-GB" sz="2800" b="1" dirty="0">
                <a:solidFill>
                  <a:schemeClr val="bg1"/>
                </a:solidFill>
              </a:rPr>
              <a:t> </a:t>
            </a:r>
            <a:r>
              <a:rPr lang="en-GB" sz="2800" b="1" dirty="0" err="1">
                <a:solidFill>
                  <a:schemeClr val="bg1"/>
                </a:solidFill>
              </a:rPr>
              <a:t>en</a:t>
            </a:r>
            <a:r>
              <a:rPr lang="en-GB" sz="2800" b="1" dirty="0">
                <a:solidFill>
                  <a:schemeClr val="bg1"/>
                </a:solidFill>
              </a:rPr>
              <a:t> </a:t>
            </a:r>
            <a:r>
              <a:rPr lang="en-GB" sz="2800" b="1" dirty="0" err="1">
                <a:solidFill>
                  <a:schemeClr val="bg1"/>
                </a:solidFill>
              </a:rPr>
              <a:t>ville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Bilal et Amandine font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magasins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font-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9" name="Table 6">
            <a:extLst>
              <a:ext uri="{FF2B5EF4-FFF2-40B4-BE49-F238E27FC236}">
                <a16:creationId xmlns:a16="http://schemas.microsoft.com/office/drawing/2014/main" id="{26165CAB-3BA4-419C-98A2-7821997806A8}"/>
              </a:ext>
            </a:extLst>
          </p:cNvPr>
          <p:cNvGraphicFramePr>
            <a:graphicFrameLocks noGrp="1"/>
          </p:cNvGraphicFramePr>
          <p:nvPr>
            <p:extLst>
              <p:ext uri="{D42A27DB-BD31-4B8C-83A1-F6EECF244321}">
                <p14:modId xmlns:p14="http://schemas.microsoft.com/office/powerpoint/2010/main" val="1052164111"/>
              </p:ext>
            </p:extLst>
          </p:nvPr>
        </p:nvGraphicFramePr>
        <p:xfrm>
          <a:off x="336000" y="2140197"/>
          <a:ext cx="11520000" cy="3566160"/>
        </p:xfrm>
        <a:graphic>
          <a:graphicData uri="http://schemas.openxmlformats.org/drawingml/2006/table">
            <a:tbl>
              <a:tblPr firstRow="1" bandRow="1">
                <a:tableStyleId>{BDBED569-4797-4DF1-A0F4-6AAB3CD982D8}</a:tableStyleId>
              </a:tblPr>
              <a:tblGrid>
                <a:gridCol w="540000">
                  <a:extLst>
                    <a:ext uri="{9D8B030D-6E8A-4147-A177-3AD203B41FA5}">
                      <a16:colId xmlns:a16="http://schemas.microsoft.com/office/drawing/2014/main" val="2607353726"/>
                    </a:ext>
                  </a:extLst>
                </a:gridCol>
                <a:gridCol w="7020000">
                  <a:extLst>
                    <a:ext uri="{9D8B030D-6E8A-4147-A177-3AD203B41FA5}">
                      <a16:colId xmlns:a16="http://schemas.microsoft.com/office/drawing/2014/main" val="1600817978"/>
                    </a:ext>
                  </a:extLst>
                </a:gridCol>
                <a:gridCol w="19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tblGrid>
              <a:tr h="370840">
                <a:tc>
                  <a:txBody>
                    <a:bodyPr/>
                    <a:lstStyle/>
                    <a:p>
                      <a:endParaRPr lang="en-GB" sz="2000" dirty="0">
                        <a:solidFill>
                          <a:srgbClr val="002060"/>
                        </a:solidFill>
                      </a:endParaRPr>
                    </a:p>
                  </a:txBody>
                  <a:tcPr anchor="ctr">
                    <a:lnL w="12700" cmpd="sng">
                      <a:noFill/>
                    </a:lnL>
                    <a:lnR w="12700" cmpd="sng">
                      <a:noFill/>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002060"/>
                        </a:solidFill>
                      </a:endParaRPr>
                    </a:p>
                  </a:txBody>
                  <a:tcPr anchor="ctr">
                    <a:lnL w="12700" cmpd="sng">
                      <a:noFill/>
                    </a:lnL>
                    <a:lnR w="12700" cap="flat" cmpd="sng" algn="ctr">
                      <a:solidFill>
                        <a:srgbClr val="F076A2"/>
                      </a:solidFill>
                      <a:prstDash val="solid"/>
                      <a:round/>
                      <a:headEnd type="none" w="med" len="med"/>
                      <a:tailEnd type="none" w="med" len="med"/>
                    </a:lnR>
                    <a:lnT w="12700" cmpd="sng">
                      <a:noFill/>
                    </a:lnT>
                    <a:lnB w="12700" cap="flat" cmpd="sng" algn="ctr">
                      <a:solidFill>
                        <a:srgbClr val="F076A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a</a:t>
                      </a:r>
                      <a:endParaRPr lang="en-GB" sz="2000" b="0" dirty="0">
                        <a:solidFill>
                          <a:srgbClr val="002060"/>
                        </a:solidFill>
                      </a:endParaRPr>
                    </a:p>
                  </a:txBody>
                  <a:tcPr anchor="ct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b</a:t>
                      </a:r>
                      <a:endParaRPr lang="en-GB" sz="2000" b="0" dirty="0">
                        <a:solidFill>
                          <a:srgbClr val="002060"/>
                        </a:solidFill>
                      </a:endParaRPr>
                    </a:p>
                  </a:txBody>
                  <a:tcPr anchor="ctr">
                    <a:lnL w="12700" cap="flat" cmpd="sng" algn="ctr">
                      <a:solidFill>
                        <a:srgbClr val="F076A2"/>
                      </a:solidFill>
                      <a:prstDash val="solid"/>
                      <a:round/>
                      <a:headEnd type="none" w="med" len="med"/>
                      <a:tailEnd type="none" w="med" len="med"/>
                    </a:lnL>
                  </a:tcPr>
                </a:tc>
                <a:extLst>
                  <a:ext uri="{0D108BD9-81ED-4DB2-BD59-A6C34878D82A}">
                    <a16:rowId xmlns:a16="http://schemas.microsoft.com/office/drawing/2014/main" val="1153431983"/>
                  </a:ext>
                </a:extLst>
              </a:tr>
              <a:tr h="370840">
                <a:tc>
                  <a:txBody>
                    <a:bodyPr/>
                    <a:lstStyle/>
                    <a:p>
                      <a:pPr algn="ctr"/>
                      <a:r>
                        <a:rPr lang="en-GB" sz="2000" dirty="0">
                          <a:solidFill>
                            <a:srgbClr val="002060"/>
                          </a:solidFill>
                        </a:rPr>
                        <a:t>1.</a:t>
                      </a:r>
                    </a:p>
                  </a:txBody>
                  <a:tcPr anchor="ct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r>
                        <a:rPr lang="fr-FR" sz="2000" dirty="0">
                          <a:solidFill>
                            <a:srgbClr val="002060"/>
                          </a:solidFill>
                        </a:rPr>
                        <a:t>Bilal et Amandine vont dans une boutique chère. </a:t>
                      </a:r>
                      <a:endParaRPr lang="en-GB" sz="2000" dirty="0">
                        <a:solidFill>
                          <a:srgbClr val="002060"/>
                        </a:solidFill>
                      </a:endParaRPr>
                    </a:p>
                  </a:txBody>
                  <a:tcPr anchor="ctr">
                    <a:lnL w="12700" cap="flat" cmpd="sng" algn="ctr">
                      <a:solidFill>
                        <a:srgbClr val="F076A2"/>
                      </a:solidFill>
                      <a:prstDash val="solid"/>
                      <a:round/>
                      <a:headEnd type="none" w="med" len="med"/>
                      <a:tailEnd type="none" w="med" len="med"/>
                    </a:lnL>
                    <a:lnR w="12700" cap="flat" cmpd="sng" algn="ctr">
                      <a:solidFill>
                        <a:srgbClr val="F076A2"/>
                      </a:solidFill>
                      <a:prstDash val="solid"/>
                      <a:round/>
                      <a:headEnd type="none" w="med" len="med"/>
                      <a:tailEnd type="none" w="med" len="med"/>
                    </a:lnR>
                    <a:lnT w="12700" cap="flat" cmpd="sng" algn="ctr">
                      <a:solidFill>
                        <a:srgbClr val="F076A2"/>
                      </a:solidFill>
                      <a:prstDash val="solid"/>
                      <a:round/>
                      <a:headEnd type="none" w="med" len="med"/>
                      <a:tailEnd type="none" w="med" len="med"/>
                    </a:lnT>
                    <a:lnB w="12700" cap="flat" cmpd="sng" algn="ctr">
                      <a:solidFill>
                        <a:srgbClr val="F076A2"/>
                      </a:solidFill>
                      <a:prstDash val="solid"/>
                      <a:round/>
                      <a:headEnd type="none" w="med" len="med"/>
                      <a:tailEnd type="none" w="med" len="med"/>
                    </a:lnB>
                  </a:tcPr>
                </a:tc>
                <a:tc>
                  <a:txBody>
                    <a:bodyPr/>
                    <a:lstStyle/>
                    <a:p>
                      <a:r>
                        <a:rPr lang="en-GB" sz="2000" b="1" dirty="0">
                          <a:solidFill>
                            <a:srgbClr val="002060"/>
                          </a:solidFill>
                        </a:rPr>
                        <a:t>un </a:t>
                      </a:r>
                      <a:r>
                        <a:rPr lang="en-GB" sz="2000" b="1" dirty="0" err="1">
                          <a:solidFill>
                            <a:srgbClr val="002060"/>
                          </a:solidFill>
                        </a:rPr>
                        <a:t>magasin</a:t>
                      </a:r>
                      <a:endParaRPr lang="en-GB" sz="2000" b="1" dirty="0">
                        <a:solidFill>
                          <a:srgbClr val="002060"/>
                        </a:solidFill>
                      </a:endParaRPr>
                    </a:p>
                  </a:txBody>
                  <a:tcPr anchor="ctr">
                    <a:lnL w="12700" cap="flat" cmpd="sng" algn="ctr">
                      <a:solidFill>
                        <a:srgbClr val="F076A2"/>
                      </a:solidFill>
                      <a:prstDash val="solid"/>
                      <a:round/>
                      <a:headEnd type="none" w="med" len="med"/>
                      <a:tailEnd type="none" w="med" len="med"/>
                    </a:lnL>
                    <a:lnT w="12700" cap="flat" cmpd="sng" algn="ctr">
                      <a:solidFill>
                        <a:srgbClr val="F076A2"/>
                      </a:solidFill>
                      <a:prstDash val="solid"/>
                      <a:round/>
                      <a:headEnd type="none" w="med" len="med"/>
                      <a:tailEnd type="none" w="med" len="med"/>
                    </a:lnT>
                  </a:tcPr>
                </a:tc>
                <a:tc>
                  <a:txBody>
                    <a:bodyPr/>
                    <a:lstStyle/>
                    <a:p>
                      <a:r>
                        <a:rPr lang="en-GB" sz="2000" b="1" dirty="0" err="1">
                          <a:solidFill>
                            <a:srgbClr val="002060"/>
                          </a:solidFill>
                        </a:rPr>
                        <a:t>une</a:t>
                      </a:r>
                      <a:r>
                        <a:rPr lang="en-GB" sz="2000" b="1" dirty="0">
                          <a:solidFill>
                            <a:srgbClr val="002060"/>
                          </a:solidFill>
                        </a:rPr>
                        <a:t> boutique</a:t>
                      </a:r>
                    </a:p>
                  </a:txBody>
                  <a:tcPr anchor="ctr"/>
                </a:tc>
                <a:extLst>
                  <a:ext uri="{0D108BD9-81ED-4DB2-BD59-A6C34878D82A}">
                    <a16:rowId xmlns:a16="http://schemas.microsoft.com/office/drawing/2014/main" val="1171492714"/>
                  </a:ext>
                </a:extLst>
              </a:tr>
              <a:tr h="370840">
                <a:tc>
                  <a:txBody>
                    <a:bodyPr/>
                    <a:lstStyle/>
                    <a:p>
                      <a:pPr algn="ctr"/>
                      <a:r>
                        <a:rPr lang="en-GB" sz="2000" dirty="0">
                          <a:solidFill>
                            <a:srgbClr val="002060"/>
                          </a:solidFill>
                        </a:rPr>
                        <a:t>2.</a:t>
                      </a:r>
                    </a:p>
                  </a:txBody>
                  <a:tcPr anchor="ctr">
                    <a:lnT w="12700" cap="flat" cmpd="sng" algn="ctr">
                      <a:solidFill>
                        <a:srgbClr val="F076A2"/>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Amandine a un style naturel. </a:t>
                      </a:r>
                    </a:p>
                  </a:txBody>
                  <a:tcPr anchor="ctr">
                    <a:lnT w="12700" cap="flat" cmpd="sng" algn="ctr">
                      <a:solidFill>
                        <a:srgbClr val="F076A2"/>
                      </a:solidFill>
                      <a:prstDash val="solid"/>
                      <a:round/>
                      <a:headEnd type="none" w="med" len="med"/>
                      <a:tailEnd type="none" w="med" len="med"/>
                    </a:lnT>
                  </a:tcPr>
                </a:tc>
                <a:tc>
                  <a:txBody>
                    <a:bodyPr/>
                    <a:lstStyle/>
                    <a:p>
                      <a:r>
                        <a:rPr lang="en-GB" sz="2000" b="1" dirty="0">
                          <a:solidFill>
                            <a:srgbClr val="002060"/>
                          </a:solidFill>
                        </a:rPr>
                        <a:t>un style</a:t>
                      </a:r>
                    </a:p>
                  </a:txBody>
                  <a:tcPr anchor="ctr"/>
                </a:tc>
                <a:tc>
                  <a:txBody>
                    <a:bodyPr/>
                    <a:lstStyle/>
                    <a:p>
                      <a:r>
                        <a:rPr lang="en-GB" sz="2000" b="1" dirty="0" err="1">
                          <a:solidFill>
                            <a:srgbClr val="002060"/>
                          </a:solidFill>
                        </a:rPr>
                        <a:t>une</a:t>
                      </a:r>
                      <a:r>
                        <a:rPr lang="en-GB" sz="2000" b="1" dirty="0">
                          <a:solidFill>
                            <a:srgbClr val="002060"/>
                          </a:solidFill>
                        </a:rPr>
                        <a:t> </a:t>
                      </a:r>
                      <a:r>
                        <a:rPr lang="en-GB" sz="2000" b="1" dirty="0" err="1">
                          <a:solidFill>
                            <a:srgbClr val="002060"/>
                          </a:solidFill>
                        </a:rPr>
                        <a:t>élégance</a:t>
                      </a:r>
                      <a:endParaRPr lang="en-GB" sz="2000" b="1" dirty="0">
                        <a:solidFill>
                          <a:srgbClr val="002060"/>
                        </a:solidFill>
                      </a:endParaRPr>
                    </a:p>
                  </a:txBody>
                  <a:tcPr anchor="ctr"/>
                </a:tc>
                <a:extLst>
                  <a:ext uri="{0D108BD9-81ED-4DB2-BD59-A6C34878D82A}">
                    <a16:rowId xmlns:a16="http://schemas.microsoft.com/office/drawing/2014/main" val="1961458278"/>
                  </a:ext>
                </a:extLst>
              </a:tr>
              <a:tr h="370840">
                <a:tc>
                  <a:txBody>
                    <a:bodyPr/>
                    <a:lstStyle/>
                    <a:p>
                      <a:pPr algn="ctr"/>
                      <a:r>
                        <a:rPr lang="en-GB" sz="2000">
                          <a:solidFill>
                            <a:srgbClr val="002060"/>
                          </a:solidFill>
                        </a:rPr>
                        <a:t>3.</a:t>
                      </a:r>
                      <a:endParaRPr lang="en-GB" sz="20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Bilal veut une chemise noire.</a:t>
                      </a:r>
                      <a:endParaRPr lang="en-GB" sz="2000" dirty="0">
                        <a:solidFill>
                          <a:srgbClr val="002060"/>
                        </a:solidFill>
                      </a:endParaRPr>
                    </a:p>
                  </a:txBody>
                  <a:tcPr anchor="ctr"/>
                </a:tc>
                <a:tc>
                  <a:txBody>
                    <a:bodyPr/>
                    <a:lstStyle/>
                    <a:p>
                      <a:r>
                        <a:rPr lang="en-GB" sz="2000" b="1" dirty="0">
                          <a:solidFill>
                            <a:srgbClr val="002060"/>
                          </a:solidFill>
                        </a:rPr>
                        <a:t>un tee-shirt</a:t>
                      </a:r>
                    </a:p>
                  </a:txBody>
                  <a:tcPr anchor="ctr"/>
                </a:tc>
                <a:tc>
                  <a:txBody>
                    <a:bodyPr/>
                    <a:lstStyle/>
                    <a:p>
                      <a:r>
                        <a:rPr lang="en-GB" sz="2000" b="1" dirty="0" err="1">
                          <a:solidFill>
                            <a:srgbClr val="002060"/>
                          </a:solidFill>
                        </a:rPr>
                        <a:t>une</a:t>
                      </a:r>
                      <a:r>
                        <a:rPr lang="en-GB" sz="2000" b="1" dirty="0">
                          <a:solidFill>
                            <a:srgbClr val="002060"/>
                          </a:solidFill>
                        </a:rPr>
                        <a:t> chemise</a:t>
                      </a:r>
                    </a:p>
                  </a:txBody>
                  <a:tcPr anchor="ctr"/>
                </a:tc>
                <a:extLst>
                  <a:ext uri="{0D108BD9-81ED-4DB2-BD59-A6C34878D82A}">
                    <a16:rowId xmlns:a16="http://schemas.microsoft.com/office/drawing/2014/main" val="2189313960"/>
                  </a:ext>
                </a:extLst>
              </a:tr>
              <a:tr h="370840">
                <a:tc>
                  <a:txBody>
                    <a:bodyPr/>
                    <a:lstStyle/>
                    <a:p>
                      <a:pPr algn="ctr"/>
                      <a:r>
                        <a:rPr lang="en-GB" sz="2000">
                          <a:solidFill>
                            <a:srgbClr val="002060"/>
                          </a:solidFill>
                        </a:rPr>
                        <a:t>4.</a:t>
                      </a:r>
                      <a:endParaRPr lang="en-GB" sz="2000" dirty="0">
                        <a:solidFill>
                          <a:srgbClr val="002060"/>
                        </a:solidFill>
                      </a:endParaRPr>
                    </a:p>
                  </a:txBody>
                  <a:tcPr anchor="ctr"/>
                </a:tc>
                <a:tc>
                  <a:txBody>
                    <a:bodyPr/>
                    <a:lstStyle/>
                    <a:p>
                      <a:r>
                        <a:rPr lang="fr-FR" sz="2000" dirty="0">
                          <a:solidFill>
                            <a:srgbClr val="002060"/>
                          </a:solidFill>
                        </a:rPr>
                        <a:t>Amandine porte normalement des vêtements rouges. </a:t>
                      </a:r>
                      <a:endParaRPr lang="en-GB" sz="2000" dirty="0">
                        <a:solidFill>
                          <a:srgbClr val="002060"/>
                        </a:solidFill>
                      </a:endParaRPr>
                    </a:p>
                  </a:txBody>
                  <a:tcPr anchor="ctr"/>
                </a:tc>
                <a:tc>
                  <a:txBody>
                    <a:bodyPr/>
                    <a:lstStyle/>
                    <a:p>
                      <a:r>
                        <a:rPr lang="en-GB" sz="2000" b="1" dirty="0">
                          <a:solidFill>
                            <a:srgbClr val="002060"/>
                          </a:solidFill>
                        </a:rPr>
                        <a:t>un </a:t>
                      </a:r>
                      <a:r>
                        <a:rPr lang="en-GB" sz="2000" b="1" dirty="0" err="1">
                          <a:solidFill>
                            <a:srgbClr val="002060"/>
                          </a:solidFill>
                        </a:rPr>
                        <a:t>uniforme</a:t>
                      </a:r>
                      <a:endParaRPr lang="en-GB" sz="2000" b="1" dirty="0">
                        <a:solidFill>
                          <a:srgbClr val="002060"/>
                        </a:solidFill>
                      </a:endParaRPr>
                    </a:p>
                  </a:txBody>
                  <a:tcPr anchor="ctr"/>
                </a:tc>
                <a:tc>
                  <a:txBody>
                    <a:bodyPr/>
                    <a:lstStyle/>
                    <a:p>
                      <a:r>
                        <a:rPr lang="en-GB" sz="2000" b="1" dirty="0">
                          <a:solidFill>
                            <a:srgbClr val="002060"/>
                          </a:solidFill>
                        </a:rPr>
                        <a:t>des </a:t>
                      </a:r>
                      <a:r>
                        <a:rPr lang="en-GB" sz="2000" b="1" dirty="0" err="1">
                          <a:solidFill>
                            <a:srgbClr val="002060"/>
                          </a:solidFill>
                        </a:rPr>
                        <a:t>vêtements</a:t>
                      </a:r>
                      <a:endParaRPr lang="en-GB" sz="2000" b="1" dirty="0">
                        <a:solidFill>
                          <a:srgbClr val="002060"/>
                        </a:solidFill>
                      </a:endParaRPr>
                    </a:p>
                  </a:txBody>
                  <a:tcPr anchor="ctr"/>
                </a:tc>
                <a:extLst>
                  <a:ext uri="{0D108BD9-81ED-4DB2-BD59-A6C34878D82A}">
                    <a16:rowId xmlns:a16="http://schemas.microsoft.com/office/drawing/2014/main" val="2344197191"/>
                  </a:ext>
                </a:extLst>
              </a:tr>
              <a:tr h="370840">
                <a:tc>
                  <a:txBody>
                    <a:bodyPr/>
                    <a:lstStyle/>
                    <a:p>
                      <a:pPr algn="ctr"/>
                      <a:r>
                        <a:rPr lang="en-GB" sz="2000">
                          <a:solidFill>
                            <a:srgbClr val="002060"/>
                          </a:solidFill>
                        </a:rPr>
                        <a:t>5.</a:t>
                      </a:r>
                      <a:endParaRPr lang="en-GB" sz="20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Bilal trouve un cadeau sympa pour Amandine.</a:t>
                      </a:r>
                      <a:endParaRPr lang="en-GB" sz="2000" dirty="0">
                        <a:solidFill>
                          <a:srgbClr val="002060"/>
                        </a:solidFill>
                      </a:endParaRPr>
                    </a:p>
                  </a:txBody>
                  <a:tcPr anchor="ctr"/>
                </a:tc>
                <a:tc>
                  <a:txBody>
                    <a:bodyPr/>
                    <a:lstStyle/>
                    <a:p>
                      <a:r>
                        <a:rPr lang="en-GB" sz="2000" b="1" dirty="0">
                          <a:solidFill>
                            <a:srgbClr val="002060"/>
                          </a:solidFill>
                        </a:rPr>
                        <a:t>un </a:t>
                      </a:r>
                      <a:r>
                        <a:rPr lang="en-GB" sz="2000" b="1" dirty="0" err="1">
                          <a:solidFill>
                            <a:srgbClr val="002060"/>
                          </a:solidFill>
                        </a:rPr>
                        <a:t>cadeau</a:t>
                      </a:r>
                      <a:endParaRPr lang="en-GB" sz="2000" b="1" dirty="0">
                        <a:solidFill>
                          <a:srgbClr val="002060"/>
                        </a:solidFill>
                      </a:endParaRPr>
                    </a:p>
                  </a:txBody>
                  <a:tcPr anchor="ctr"/>
                </a:tc>
                <a:tc>
                  <a:txBody>
                    <a:bodyPr/>
                    <a:lstStyle/>
                    <a:p>
                      <a:r>
                        <a:rPr lang="en-GB" sz="2000" b="1" dirty="0">
                          <a:solidFill>
                            <a:srgbClr val="002060"/>
                          </a:solidFill>
                        </a:rPr>
                        <a:t>des choses</a:t>
                      </a:r>
                    </a:p>
                  </a:txBody>
                  <a:tcPr anchor="ctr"/>
                </a:tc>
                <a:extLst>
                  <a:ext uri="{0D108BD9-81ED-4DB2-BD59-A6C34878D82A}">
                    <a16:rowId xmlns:a16="http://schemas.microsoft.com/office/drawing/2014/main" val="1972389626"/>
                  </a:ext>
                </a:extLst>
              </a:tr>
              <a:tr h="370840">
                <a:tc>
                  <a:txBody>
                    <a:bodyPr/>
                    <a:lstStyle/>
                    <a:p>
                      <a:pPr algn="ctr"/>
                      <a:r>
                        <a:rPr lang="en-GB" sz="2000">
                          <a:solidFill>
                            <a:srgbClr val="002060"/>
                          </a:solidFill>
                        </a:rPr>
                        <a:t>6.</a:t>
                      </a:r>
                      <a:endParaRPr lang="en-GB" sz="20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solidFill>
                            <a:srgbClr val="002060"/>
                          </a:solidFill>
                        </a:rPr>
                        <a:t>Amandine cherche un bikini jaune. </a:t>
                      </a:r>
                      <a:endParaRPr lang="en-GB" sz="2000" dirty="0">
                        <a:solidFill>
                          <a:srgbClr val="002060"/>
                        </a:solidFill>
                      </a:endParaRPr>
                    </a:p>
                  </a:txBody>
                  <a:tcPr anchor="ctr"/>
                </a:tc>
                <a:tc>
                  <a:txBody>
                    <a:bodyPr/>
                    <a:lstStyle/>
                    <a:p>
                      <a:r>
                        <a:rPr lang="en-GB" sz="2000" b="1" dirty="0">
                          <a:solidFill>
                            <a:srgbClr val="002060"/>
                          </a:solidFill>
                        </a:rPr>
                        <a:t>un bikini</a:t>
                      </a:r>
                    </a:p>
                  </a:txBody>
                  <a:tcPr anchor="ctr"/>
                </a:tc>
                <a:tc>
                  <a:txBody>
                    <a:bodyPr/>
                    <a:lstStyle/>
                    <a:p>
                      <a:r>
                        <a:rPr lang="en-GB" sz="2000" b="1" dirty="0">
                          <a:solidFill>
                            <a:srgbClr val="002060"/>
                          </a:solidFill>
                        </a:rPr>
                        <a:t>des </a:t>
                      </a:r>
                      <a:r>
                        <a:rPr lang="en-GB" sz="2000" b="1" dirty="0" err="1">
                          <a:solidFill>
                            <a:srgbClr val="002060"/>
                          </a:solidFill>
                        </a:rPr>
                        <a:t>sandales</a:t>
                      </a:r>
                      <a:endParaRPr lang="en-GB" sz="2000" b="1" dirty="0">
                        <a:solidFill>
                          <a:srgbClr val="002060"/>
                        </a:solidFill>
                      </a:endParaRPr>
                    </a:p>
                  </a:txBody>
                  <a:tcPr anchor="ctr"/>
                </a:tc>
                <a:extLst>
                  <a:ext uri="{0D108BD9-81ED-4DB2-BD59-A6C34878D82A}">
                    <a16:rowId xmlns:a16="http://schemas.microsoft.com/office/drawing/2014/main" val="664931564"/>
                  </a:ext>
                </a:extLst>
              </a:tr>
              <a:tr h="370840">
                <a:tc>
                  <a:txBody>
                    <a:bodyPr/>
                    <a:lstStyle/>
                    <a:p>
                      <a:pPr algn="ctr"/>
                      <a:r>
                        <a:rPr lang="en-GB" sz="2000">
                          <a:solidFill>
                            <a:srgbClr val="002060"/>
                          </a:solidFill>
                        </a:rPr>
                        <a:t>7.</a:t>
                      </a:r>
                      <a:endParaRPr lang="en-GB" sz="20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Des jeunes femmes sont à la caisse. </a:t>
                      </a:r>
                      <a:endParaRPr lang="en-GB" sz="2000" dirty="0">
                        <a:solidFill>
                          <a:srgbClr val="002060"/>
                        </a:solidFill>
                      </a:endParaRPr>
                    </a:p>
                  </a:txBody>
                  <a:tcPr anchor="ctr"/>
                </a:tc>
                <a:tc>
                  <a:txBody>
                    <a:bodyPr/>
                    <a:lstStyle/>
                    <a:p>
                      <a:r>
                        <a:rPr lang="en-GB" sz="2000" b="1" dirty="0">
                          <a:solidFill>
                            <a:srgbClr val="002060"/>
                          </a:solidFill>
                        </a:rPr>
                        <a:t>un homme</a:t>
                      </a:r>
                    </a:p>
                  </a:txBody>
                  <a:tcPr anchor="ctr"/>
                </a:tc>
                <a:tc>
                  <a:txBody>
                    <a:bodyPr/>
                    <a:lstStyle/>
                    <a:p>
                      <a:r>
                        <a:rPr lang="en-GB" sz="2000" b="1" dirty="0">
                          <a:solidFill>
                            <a:srgbClr val="002060"/>
                          </a:solidFill>
                        </a:rPr>
                        <a:t>des femmes</a:t>
                      </a:r>
                    </a:p>
                  </a:txBody>
                  <a:tcPr anchor="ctr"/>
                </a:tc>
                <a:extLst>
                  <a:ext uri="{0D108BD9-81ED-4DB2-BD59-A6C34878D82A}">
                    <a16:rowId xmlns:a16="http://schemas.microsoft.com/office/drawing/2014/main" val="2371851735"/>
                  </a:ext>
                </a:extLst>
              </a:tr>
              <a:tr h="0">
                <a:tc>
                  <a:txBody>
                    <a:bodyPr/>
                    <a:lstStyle/>
                    <a:p>
                      <a:pPr algn="ctr"/>
                      <a:r>
                        <a:rPr lang="en-GB" sz="2000">
                          <a:solidFill>
                            <a:srgbClr val="002060"/>
                          </a:solidFill>
                        </a:rPr>
                        <a:t>8.</a:t>
                      </a:r>
                      <a:endParaRPr lang="en-GB" sz="20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02060"/>
                          </a:solidFill>
                        </a:rPr>
                        <a:t>Bilal achète un jean bleu.</a:t>
                      </a:r>
                      <a:endParaRPr lang="en-GB" sz="2000" u="none" dirty="0">
                        <a:solidFill>
                          <a:srgbClr val="002060"/>
                        </a:solidFill>
                      </a:endParaRPr>
                    </a:p>
                  </a:txBody>
                  <a:tcPr anchor="ctr"/>
                </a:tc>
                <a:tc>
                  <a:txBody>
                    <a:bodyPr/>
                    <a:lstStyle/>
                    <a:p>
                      <a:r>
                        <a:rPr lang="en-GB" sz="2000" b="1" dirty="0">
                          <a:solidFill>
                            <a:srgbClr val="002060"/>
                          </a:solidFill>
                        </a:rPr>
                        <a:t>un jean</a:t>
                      </a:r>
                    </a:p>
                  </a:txBody>
                  <a:tcPr anchor="ctr"/>
                </a:tc>
                <a:tc>
                  <a:txBody>
                    <a:bodyPr/>
                    <a:lstStyle/>
                    <a:p>
                      <a:r>
                        <a:rPr lang="en-GB" sz="2000" b="1" dirty="0" err="1">
                          <a:solidFill>
                            <a:srgbClr val="002060"/>
                          </a:solidFill>
                        </a:rPr>
                        <a:t>une</a:t>
                      </a:r>
                      <a:r>
                        <a:rPr lang="en-GB" sz="2000" b="1" dirty="0">
                          <a:solidFill>
                            <a:srgbClr val="002060"/>
                          </a:solidFill>
                        </a:rPr>
                        <a:t> carte</a:t>
                      </a:r>
                    </a:p>
                  </a:txBody>
                  <a:tcPr anchor="ctr"/>
                </a:tc>
                <a:extLst>
                  <a:ext uri="{0D108BD9-81ED-4DB2-BD59-A6C34878D82A}">
                    <a16:rowId xmlns:a16="http://schemas.microsoft.com/office/drawing/2014/main" val="1736239533"/>
                  </a:ext>
                </a:extLst>
              </a:tr>
            </a:tbl>
          </a:graphicData>
        </a:graphic>
      </p:graphicFrame>
      <p:sp>
        <p:nvSpPr>
          <p:cNvPr id="2" name="Rectangle 1">
            <a:extLst>
              <a:ext uri="{FF2B5EF4-FFF2-40B4-BE49-F238E27FC236}">
                <a16:creationId xmlns:a16="http://schemas.microsoft.com/office/drawing/2014/main" id="{E649442D-B800-4C3E-92F6-F510FDE667D7}"/>
              </a:ext>
            </a:extLst>
          </p:cNvPr>
          <p:cNvSpPr/>
          <p:nvPr/>
        </p:nvSpPr>
        <p:spPr>
          <a:xfrm>
            <a:off x="4495800" y="2571750"/>
            <a:ext cx="1657350" cy="323850"/>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__________</a:t>
            </a:r>
          </a:p>
        </p:txBody>
      </p:sp>
      <p:sp>
        <p:nvSpPr>
          <p:cNvPr id="11" name="Rectangle 10">
            <a:extLst>
              <a:ext uri="{FF2B5EF4-FFF2-40B4-BE49-F238E27FC236}">
                <a16:creationId xmlns:a16="http://schemas.microsoft.com/office/drawing/2014/main" id="{7EC3E313-C4C5-4F90-9806-B98A9BEAD2C5}"/>
              </a:ext>
            </a:extLst>
          </p:cNvPr>
          <p:cNvSpPr/>
          <p:nvPr/>
        </p:nvSpPr>
        <p:spPr>
          <a:xfrm>
            <a:off x="2114550" y="3371850"/>
            <a:ext cx="1600200" cy="342900"/>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__________</a:t>
            </a:r>
          </a:p>
        </p:txBody>
      </p:sp>
      <p:sp>
        <p:nvSpPr>
          <p:cNvPr id="12" name="Rectangle 11">
            <a:extLst>
              <a:ext uri="{FF2B5EF4-FFF2-40B4-BE49-F238E27FC236}">
                <a16:creationId xmlns:a16="http://schemas.microsoft.com/office/drawing/2014/main" id="{0D08D412-D409-4CC8-BE1C-1BE5160CAC1E}"/>
              </a:ext>
            </a:extLst>
          </p:cNvPr>
          <p:cNvSpPr/>
          <p:nvPr/>
        </p:nvSpPr>
        <p:spPr>
          <a:xfrm>
            <a:off x="2324099" y="4174396"/>
            <a:ext cx="1466851" cy="342900"/>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__________</a:t>
            </a:r>
          </a:p>
        </p:txBody>
      </p:sp>
      <p:sp>
        <p:nvSpPr>
          <p:cNvPr id="13" name="Rectangle 12">
            <a:extLst>
              <a:ext uri="{FF2B5EF4-FFF2-40B4-BE49-F238E27FC236}">
                <a16:creationId xmlns:a16="http://schemas.microsoft.com/office/drawing/2014/main" id="{1DE74608-DBCF-4796-A176-203E4317F209}"/>
              </a:ext>
            </a:extLst>
          </p:cNvPr>
          <p:cNvSpPr/>
          <p:nvPr/>
        </p:nvSpPr>
        <p:spPr>
          <a:xfrm>
            <a:off x="2305049" y="4995992"/>
            <a:ext cx="1066801" cy="228535"/>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a:t>
            </a:r>
          </a:p>
        </p:txBody>
      </p:sp>
      <p:sp>
        <p:nvSpPr>
          <p:cNvPr id="14" name="Rectangle 13">
            <a:extLst>
              <a:ext uri="{FF2B5EF4-FFF2-40B4-BE49-F238E27FC236}">
                <a16:creationId xmlns:a16="http://schemas.microsoft.com/office/drawing/2014/main" id="{51D7F5FA-93A0-4B67-9DF0-BD20EBB3A385}"/>
              </a:ext>
            </a:extLst>
          </p:cNvPr>
          <p:cNvSpPr/>
          <p:nvPr/>
        </p:nvSpPr>
        <p:spPr>
          <a:xfrm>
            <a:off x="975342" y="4946403"/>
            <a:ext cx="453408" cy="278124"/>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a:t>
            </a:r>
          </a:p>
        </p:txBody>
      </p:sp>
      <p:sp>
        <p:nvSpPr>
          <p:cNvPr id="15" name="Rectangle 14">
            <a:extLst>
              <a:ext uri="{FF2B5EF4-FFF2-40B4-BE49-F238E27FC236}">
                <a16:creationId xmlns:a16="http://schemas.microsoft.com/office/drawing/2014/main" id="{7B2DC738-B84B-497F-B127-2C5F4876D536}"/>
              </a:ext>
            </a:extLst>
          </p:cNvPr>
          <p:cNvSpPr/>
          <p:nvPr/>
        </p:nvSpPr>
        <p:spPr>
          <a:xfrm>
            <a:off x="2543175" y="2989627"/>
            <a:ext cx="981075" cy="2778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a:t>
            </a:r>
          </a:p>
        </p:txBody>
      </p:sp>
      <p:sp>
        <p:nvSpPr>
          <p:cNvPr id="17" name="Rectangle 16">
            <a:extLst>
              <a:ext uri="{FF2B5EF4-FFF2-40B4-BE49-F238E27FC236}">
                <a16:creationId xmlns:a16="http://schemas.microsoft.com/office/drawing/2014/main" id="{2EECDC5E-AF6B-4390-87C4-DCABB341EC3D}"/>
              </a:ext>
            </a:extLst>
          </p:cNvPr>
          <p:cNvSpPr/>
          <p:nvPr/>
        </p:nvSpPr>
        <p:spPr>
          <a:xfrm>
            <a:off x="4766041" y="3761352"/>
            <a:ext cx="1873604" cy="323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__________</a:t>
            </a:r>
          </a:p>
        </p:txBody>
      </p:sp>
      <p:sp>
        <p:nvSpPr>
          <p:cNvPr id="18" name="Rectangle 17">
            <a:extLst>
              <a:ext uri="{FF2B5EF4-FFF2-40B4-BE49-F238E27FC236}">
                <a16:creationId xmlns:a16="http://schemas.microsoft.com/office/drawing/2014/main" id="{0B365D0D-6BB1-4D41-AA1E-A26FA7C06733}"/>
              </a:ext>
            </a:extLst>
          </p:cNvPr>
          <p:cNvSpPr/>
          <p:nvPr/>
        </p:nvSpPr>
        <p:spPr>
          <a:xfrm>
            <a:off x="3409950" y="4590696"/>
            <a:ext cx="1066801" cy="228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a:t>
            </a:r>
          </a:p>
        </p:txBody>
      </p:sp>
      <p:sp>
        <p:nvSpPr>
          <p:cNvPr id="19" name="Rectangle 18">
            <a:extLst>
              <a:ext uri="{FF2B5EF4-FFF2-40B4-BE49-F238E27FC236}">
                <a16:creationId xmlns:a16="http://schemas.microsoft.com/office/drawing/2014/main" id="{71FFA5C1-FE0A-4F4B-94B0-8E91F67F872D}"/>
              </a:ext>
            </a:extLst>
          </p:cNvPr>
          <p:cNvSpPr/>
          <p:nvPr/>
        </p:nvSpPr>
        <p:spPr>
          <a:xfrm>
            <a:off x="2428875" y="5379842"/>
            <a:ext cx="981075" cy="2778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a:t>
            </a:r>
          </a:p>
        </p:txBody>
      </p:sp>
      <p:sp>
        <p:nvSpPr>
          <p:cNvPr id="3" name="Rectangle: Rounded Corners 2">
            <a:extLst>
              <a:ext uri="{FF2B5EF4-FFF2-40B4-BE49-F238E27FC236}">
                <a16:creationId xmlns:a16="http://schemas.microsoft.com/office/drawing/2014/main" id="{186B3D40-982C-47DB-8976-072B57F48F32}"/>
              </a:ext>
            </a:extLst>
          </p:cNvPr>
          <p:cNvSpPr/>
          <p:nvPr/>
        </p:nvSpPr>
        <p:spPr>
          <a:xfrm>
            <a:off x="9876000" y="2533650"/>
            <a:ext cx="198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D9FB9C3B-BE47-482E-91F0-2F2406BA82C2}"/>
              </a:ext>
            </a:extLst>
          </p:cNvPr>
          <p:cNvSpPr/>
          <p:nvPr/>
        </p:nvSpPr>
        <p:spPr>
          <a:xfrm>
            <a:off x="7896000" y="2930534"/>
            <a:ext cx="198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EEAFD0B2-14CC-4F89-9047-661481D3234D}"/>
              </a:ext>
            </a:extLst>
          </p:cNvPr>
          <p:cNvSpPr/>
          <p:nvPr/>
        </p:nvSpPr>
        <p:spPr>
          <a:xfrm>
            <a:off x="9876000" y="3333467"/>
            <a:ext cx="198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C7C52851-C34F-43CC-8E42-7811798392BA}"/>
              </a:ext>
            </a:extLst>
          </p:cNvPr>
          <p:cNvSpPr/>
          <p:nvPr/>
        </p:nvSpPr>
        <p:spPr>
          <a:xfrm>
            <a:off x="9876000" y="3739292"/>
            <a:ext cx="198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D9D75C03-7B2E-49CB-A63F-15EF360FEA5F}"/>
              </a:ext>
            </a:extLst>
          </p:cNvPr>
          <p:cNvSpPr/>
          <p:nvPr/>
        </p:nvSpPr>
        <p:spPr>
          <a:xfrm>
            <a:off x="7896000" y="4121296"/>
            <a:ext cx="198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EBC85E36-EADF-4381-BFD7-EBAF2D8922F3}"/>
              </a:ext>
            </a:extLst>
          </p:cNvPr>
          <p:cNvSpPr/>
          <p:nvPr/>
        </p:nvSpPr>
        <p:spPr>
          <a:xfrm>
            <a:off x="7896000" y="4513125"/>
            <a:ext cx="198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50C58E92-CE48-4E1B-A091-56F3D79963DF}"/>
              </a:ext>
            </a:extLst>
          </p:cNvPr>
          <p:cNvSpPr/>
          <p:nvPr/>
        </p:nvSpPr>
        <p:spPr>
          <a:xfrm>
            <a:off x="9876000" y="4916058"/>
            <a:ext cx="198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E051B941-0D23-484E-B3C4-C1A8C1AE8824}"/>
              </a:ext>
            </a:extLst>
          </p:cNvPr>
          <p:cNvSpPr/>
          <p:nvPr/>
        </p:nvSpPr>
        <p:spPr>
          <a:xfrm>
            <a:off x="7896000" y="5314820"/>
            <a:ext cx="1980000" cy="396000"/>
          </a:xfrm>
          <a:prstGeom prst="roundRect">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3A76BDCA-6DB1-4488-9A5C-B346B1D8CD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1041" y="858289"/>
            <a:ext cx="1080000" cy="1080000"/>
          </a:xfrm>
          <a:prstGeom prst="rect">
            <a:avLst/>
          </a:prstGeom>
        </p:spPr>
      </p:pic>
      <p:pic>
        <p:nvPicPr>
          <p:cNvPr id="29" name="Picture 28">
            <a:extLst>
              <a:ext uri="{FF2B5EF4-FFF2-40B4-BE49-F238E27FC236}">
                <a16:creationId xmlns:a16="http://schemas.microsoft.com/office/drawing/2014/main" id="{283F2A36-3B70-40AA-9BB0-29E01E0840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2162" y="854833"/>
            <a:ext cx="1080000" cy="1080000"/>
          </a:xfrm>
          <a:prstGeom prst="rect">
            <a:avLst/>
          </a:prstGeom>
        </p:spPr>
      </p:pic>
    </p:spTree>
    <p:extLst>
      <p:ext uri="{BB962C8B-B14F-4D97-AF65-F5344CB8AC3E}">
        <p14:creationId xmlns:p14="http://schemas.microsoft.com/office/powerpoint/2010/main" val="168121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7" grpId="0" animBg="1"/>
      <p:bldP spid="18" grpId="0" animBg="1"/>
      <p:bldP spid="19" grpId="0" animBg="1"/>
      <p:bldP spid="3" grpId="0" animBg="1"/>
      <p:bldP spid="20" grpId="0" animBg="1"/>
      <p:bldP spid="21" grpId="0" animBg="1"/>
      <p:bldP spid="22" grpId="0" animBg="1"/>
      <p:bldP spid="23" grpId="0" animBg="1"/>
      <p:bldP spid="24"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ill child"/>
          <p:cNvPicPr>
            <a:picLocks noChangeAspect="1"/>
          </p:cNvPicPr>
          <p:nvPr/>
        </p:nvPicPr>
        <p:blipFill rotWithShape="1">
          <a:blip r:embed="rId13"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
        <p:nvSpPr>
          <p:cNvPr id="16" name="Rectangle 15">
            <a:extLst>
              <a:ext uri="{FF2B5EF4-FFF2-40B4-BE49-F238E27FC236}">
                <a16:creationId xmlns:a16="http://schemas.microsoft.com/office/drawing/2014/main" id="{156E54E8-3C42-42DB-A35D-FDC6C8F9EB35}"/>
              </a:ext>
            </a:extLst>
          </p:cNvPr>
          <p:cNvSpPr/>
          <p:nvPr/>
        </p:nvSpPr>
        <p:spPr>
          <a:xfrm>
            <a:off x="5109191" y="5035873"/>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[badly]</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18543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a anima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a 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 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a 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a 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a 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9" name="a 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9" name="a 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10" name="a 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Écris</a:t>
            </a:r>
            <a:r>
              <a:rPr lang="en-GB" sz="2800" b="1" dirty="0">
                <a:solidFill>
                  <a:schemeClr val="bg1"/>
                </a:solidFill>
              </a:rPr>
              <a:t> </a:t>
            </a:r>
            <a:r>
              <a:rPr lang="en-GB" sz="2800" b="1" dirty="0" err="1">
                <a:solidFill>
                  <a:schemeClr val="bg1"/>
                </a:solidFill>
              </a:rPr>
              <a:t>en</a:t>
            </a:r>
            <a:r>
              <a:rPr lang="en-GB" sz="2800" b="1" dirty="0">
                <a:solidFill>
                  <a:schemeClr val="bg1"/>
                </a:solidFill>
              </a:rPr>
              <a:t> </a:t>
            </a:r>
            <a:r>
              <a:rPr lang="en-GB" sz="2800" b="1" dirty="0" err="1">
                <a:solidFill>
                  <a:schemeClr val="bg1"/>
                </a:solidFill>
              </a:rPr>
              <a:t>français</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A92D81F-0650-F447-8359-0A6373AAFC18}"/>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email à Abdel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lang="en-US" sz="2400" dirty="0" err="1">
                <a:solidFill>
                  <a:srgbClr val="4472C4">
                    <a:lumMod val="50000"/>
                  </a:srgbClr>
                </a:solidFill>
                <a:latin typeface="Century Gothic" panose="020F0302020204030204"/>
              </a:rPr>
              <a:t>texte</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7C843EC4-98B5-424E-824C-19432F9F06A0}"/>
              </a:ext>
            </a:extLst>
          </p:cNvPr>
          <p:cNvSpPr/>
          <p:nvPr/>
        </p:nvSpPr>
        <p:spPr>
          <a:xfrm>
            <a:off x="156000" y="1889673"/>
            <a:ext cx="1188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r>
              <a:rPr lang="en-GB" sz="2000" dirty="0">
                <a:solidFill>
                  <a:srgbClr val="203864"/>
                </a:solidFill>
              </a:rPr>
              <a:t>&gt;&gt; </a:t>
            </a:r>
            <a:r>
              <a:rPr lang="en-GB" sz="2000" dirty="0" err="1">
                <a:solidFill>
                  <a:srgbClr val="203864"/>
                </a:solidFill>
              </a:rPr>
              <a:t>Sujet</a:t>
            </a:r>
            <a:r>
              <a:rPr lang="en-GB" sz="2000" dirty="0">
                <a:solidFill>
                  <a:srgbClr val="203864"/>
                </a:solidFill>
              </a:rPr>
              <a:t>: I like writing in English!!!</a:t>
            </a:r>
          </a:p>
          <a:p>
            <a:endParaRPr lang="en-GB" sz="2000" dirty="0">
              <a:solidFill>
                <a:srgbClr val="203864"/>
              </a:solidFill>
            </a:endParaRPr>
          </a:p>
          <a:p>
            <a:r>
              <a:rPr lang="en-GB" sz="2000" dirty="0">
                <a:solidFill>
                  <a:srgbClr val="203864"/>
                </a:solidFill>
              </a:rPr>
              <a:t>Hello Abdel,</a:t>
            </a:r>
          </a:p>
          <a:p>
            <a:endParaRPr lang="en-GB" sz="2000" dirty="0">
              <a:solidFill>
                <a:srgbClr val="203864"/>
              </a:solidFill>
            </a:endParaRPr>
          </a:p>
          <a:p>
            <a:r>
              <a:rPr lang="en-GB" sz="2000" dirty="0">
                <a:solidFill>
                  <a:srgbClr val="203864"/>
                </a:solidFill>
              </a:rPr>
              <a:t>I have a little question: how many languages do you speak? I have a very intelligent teacher at school – he understands six languages! My teacher says that I’m a good student. I understand that languages are important, and I take my time in class. Next week, two English girls are going to stay at my place. I will speak English because I don’t know if they speak French.</a:t>
            </a:r>
          </a:p>
          <a:p>
            <a:endParaRPr lang="en-GB" sz="2000" dirty="0">
              <a:solidFill>
                <a:srgbClr val="203864"/>
              </a:solidFill>
            </a:endParaRPr>
          </a:p>
          <a:p>
            <a:r>
              <a:rPr lang="en-GB" sz="2000" dirty="0">
                <a:solidFill>
                  <a:srgbClr val="203864"/>
                </a:solidFill>
              </a:rPr>
              <a:t>I sometimes say English sentences at home. My father is happy. He often takes the plane to England for work. </a:t>
            </a:r>
            <a:r>
              <a:rPr lang="en-GB" sz="2000" dirty="0" err="1">
                <a:solidFill>
                  <a:srgbClr val="203864"/>
                </a:solidFill>
              </a:rPr>
              <a:t>Noura</a:t>
            </a:r>
            <a:r>
              <a:rPr lang="en-GB" sz="2000" dirty="0">
                <a:solidFill>
                  <a:srgbClr val="203864"/>
                </a:solidFill>
              </a:rPr>
              <a:t> is learning a new language too. Are you learning interesting things at university?</a:t>
            </a:r>
          </a:p>
          <a:p>
            <a:r>
              <a:rPr lang="en-GB" sz="2000" dirty="0">
                <a:solidFill>
                  <a:srgbClr val="203864"/>
                </a:solidFill>
              </a:rPr>
              <a:t>Goodbye, Amir</a:t>
            </a:r>
          </a:p>
        </p:txBody>
      </p:sp>
      <p:pic>
        <p:nvPicPr>
          <p:cNvPr id="5" name="Picture 4">
            <a:extLst>
              <a:ext uri="{FF2B5EF4-FFF2-40B4-BE49-F238E27FC236}">
                <a16:creationId xmlns:a16="http://schemas.microsoft.com/office/drawing/2014/main" id="{CFC497A2-6281-4FEE-A13A-AFD95BF51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4544" y="677665"/>
            <a:ext cx="1080000" cy="1080000"/>
          </a:xfrm>
          <a:prstGeom prst="rect">
            <a:avLst/>
          </a:prstGeom>
        </p:spPr>
      </p:pic>
      <p:pic>
        <p:nvPicPr>
          <p:cNvPr id="10" name="Picture 9">
            <a:extLst>
              <a:ext uri="{FF2B5EF4-FFF2-40B4-BE49-F238E27FC236}">
                <a16:creationId xmlns:a16="http://schemas.microsoft.com/office/drawing/2014/main" id="{EC096B60-6775-415C-A1FB-25C1F4965F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4544" y="677665"/>
            <a:ext cx="1080000" cy="1080000"/>
          </a:xfrm>
          <a:prstGeom prst="rect">
            <a:avLst/>
          </a:prstGeom>
        </p:spPr>
      </p:pic>
    </p:spTree>
    <p:extLst>
      <p:ext uri="{BB962C8B-B14F-4D97-AF65-F5344CB8AC3E}">
        <p14:creationId xmlns:p14="http://schemas.microsoft.com/office/powerpoint/2010/main" val="503219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Écris</a:t>
            </a:r>
            <a:r>
              <a:rPr lang="en-GB" sz="2800" b="1" dirty="0">
                <a:solidFill>
                  <a:schemeClr val="bg1"/>
                </a:solidFill>
              </a:rPr>
              <a:t> </a:t>
            </a:r>
            <a:r>
              <a:rPr lang="en-GB" sz="2800" b="1" dirty="0" err="1">
                <a:solidFill>
                  <a:schemeClr val="bg1"/>
                </a:solidFill>
              </a:rPr>
              <a:t>en</a:t>
            </a:r>
            <a:r>
              <a:rPr lang="en-GB" sz="2800" b="1" dirty="0">
                <a:solidFill>
                  <a:schemeClr val="bg1"/>
                </a:solidFill>
              </a:rPr>
              <a:t> </a:t>
            </a:r>
            <a:r>
              <a:rPr lang="en-GB" sz="2800" b="1" dirty="0" err="1">
                <a:solidFill>
                  <a:schemeClr val="bg1"/>
                </a:solidFill>
              </a:rPr>
              <a:t>français</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A92D81F-0650-F447-8359-0A6373AAFC18}"/>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écrit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un email à Abdel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anglais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le </a:t>
            </a:r>
            <a:r>
              <a:rPr lang="en-US" sz="2400" dirty="0" err="1">
                <a:solidFill>
                  <a:srgbClr val="002060"/>
                </a:solidFill>
                <a:latin typeface="Century Gothic" panose="020F0302020204030204"/>
              </a:rPr>
              <a:t>texte</a:t>
            </a:r>
            <a:r>
              <a:rPr lang="en-US" sz="2400" dirty="0">
                <a:solidFill>
                  <a:srgbClr val="002060"/>
                </a:solidFill>
                <a:latin typeface="Century Gothic" panose="020F0302020204030204"/>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7C843EC4-98B5-424E-824C-19432F9F06A0}"/>
              </a:ext>
            </a:extLst>
          </p:cNvPr>
          <p:cNvSpPr/>
          <p:nvPr/>
        </p:nvSpPr>
        <p:spPr>
          <a:xfrm>
            <a:off x="156000" y="1889673"/>
            <a:ext cx="11928544"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r>
              <a:rPr lang="en-GB" sz="2000" dirty="0">
                <a:solidFill>
                  <a:srgbClr val="002060"/>
                </a:solidFill>
              </a:rPr>
              <a:t>&gt;&gt; </a:t>
            </a:r>
            <a:r>
              <a:rPr lang="en-GB" sz="2000" dirty="0" err="1">
                <a:solidFill>
                  <a:srgbClr val="002060"/>
                </a:solidFill>
              </a:rPr>
              <a:t>Sujet</a:t>
            </a:r>
            <a:r>
              <a:rPr lang="en-GB" sz="2000" dirty="0">
                <a:solidFill>
                  <a:srgbClr val="002060"/>
                </a:solidFill>
              </a:rPr>
              <a:t>: </a:t>
            </a:r>
            <a:r>
              <a:rPr lang="en-GB" sz="2000" dirty="0" err="1">
                <a:solidFill>
                  <a:srgbClr val="002060"/>
                </a:solidFill>
              </a:rPr>
              <a:t>J’aime</a:t>
            </a:r>
            <a:r>
              <a:rPr lang="en-GB" sz="2000" dirty="0">
                <a:solidFill>
                  <a:srgbClr val="002060"/>
                </a:solidFill>
              </a:rPr>
              <a:t> </a:t>
            </a:r>
            <a:r>
              <a:rPr lang="en-GB" sz="2000" dirty="0" err="1">
                <a:solidFill>
                  <a:srgbClr val="002060"/>
                </a:solidFill>
              </a:rPr>
              <a:t>écrire</a:t>
            </a:r>
            <a:r>
              <a:rPr lang="en-GB" sz="2000" dirty="0">
                <a:solidFill>
                  <a:srgbClr val="002060"/>
                </a:solidFill>
              </a:rPr>
              <a:t> </a:t>
            </a:r>
            <a:r>
              <a:rPr lang="en-GB" sz="2000" dirty="0" err="1">
                <a:solidFill>
                  <a:srgbClr val="002060"/>
                </a:solidFill>
              </a:rPr>
              <a:t>en</a:t>
            </a:r>
            <a:r>
              <a:rPr lang="en-GB" sz="2000" dirty="0">
                <a:solidFill>
                  <a:srgbClr val="002060"/>
                </a:solidFill>
              </a:rPr>
              <a:t> </a:t>
            </a:r>
            <a:r>
              <a:rPr lang="en-GB" sz="2000" dirty="0" err="1">
                <a:solidFill>
                  <a:srgbClr val="002060"/>
                </a:solidFill>
              </a:rPr>
              <a:t>anglais</a:t>
            </a:r>
            <a:r>
              <a:rPr lang="en-GB" sz="2000" dirty="0">
                <a:solidFill>
                  <a:srgbClr val="002060"/>
                </a:solidFill>
              </a:rPr>
              <a:t>!!!</a:t>
            </a:r>
          </a:p>
          <a:p>
            <a:endParaRPr lang="en-GB" sz="2000" dirty="0">
              <a:solidFill>
                <a:srgbClr val="002060"/>
              </a:solidFill>
            </a:endParaRPr>
          </a:p>
          <a:p>
            <a:r>
              <a:rPr lang="en-GB" sz="2000" dirty="0">
                <a:solidFill>
                  <a:srgbClr val="002060"/>
                </a:solidFill>
              </a:rPr>
              <a:t>Bonjour Abdel,</a:t>
            </a:r>
          </a:p>
          <a:p>
            <a:endParaRPr lang="en-GB" sz="2000" dirty="0">
              <a:solidFill>
                <a:srgbClr val="002060"/>
              </a:solidFill>
            </a:endParaRPr>
          </a:p>
          <a:p>
            <a:r>
              <a:rPr lang="en-GB" sz="2000" dirty="0" err="1">
                <a:solidFill>
                  <a:srgbClr val="002060"/>
                </a:solidFill>
              </a:rPr>
              <a:t>J’ai</a:t>
            </a:r>
            <a:r>
              <a:rPr lang="en-GB" sz="2000" dirty="0">
                <a:solidFill>
                  <a:srgbClr val="002060"/>
                </a:solidFill>
              </a:rPr>
              <a:t> </a:t>
            </a:r>
            <a:r>
              <a:rPr lang="en-GB" sz="2000" dirty="0" err="1">
                <a:solidFill>
                  <a:srgbClr val="002060"/>
                </a:solidFill>
              </a:rPr>
              <a:t>une</a:t>
            </a:r>
            <a:r>
              <a:rPr lang="en-GB" sz="2000" dirty="0">
                <a:solidFill>
                  <a:srgbClr val="002060"/>
                </a:solidFill>
              </a:rPr>
              <a:t> petite question : </a:t>
            </a:r>
            <a:r>
              <a:rPr lang="en-GB" sz="2000" dirty="0" err="1">
                <a:solidFill>
                  <a:srgbClr val="002060"/>
                </a:solidFill>
              </a:rPr>
              <a:t>combien</a:t>
            </a:r>
            <a:r>
              <a:rPr lang="en-GB" sz="2000" dirty="0">
                <a:solidFill>
                  <a:srgbClr val="002060"/>
                </a:solidFill>
              </a:rPr>
              <a:t> de </a:t>
            </a:r>
            <a:r>
              <a:rPr lang="en-GB" sz="2000" dirty="0" err="1">
                <a:solidFill>
                  <a:srgbClr val="002060"/>
                </a:solidFill>
              </a:rPr>
              <a:t>langues</a:t>
            </a:r>
            <a:r>
              <a:rPr lang="en-GB" sz="2000" dirty="0">
                <a:solidFill>
                  <a:srgbClr val="002060"/>
                </a:solidFill>
              </a:rPr>
              <a:t> </a:t>
            </a:r>
            <a:r>
              <a:rPr lang="en-GB" sz="2000" dirty="0" err="1">
                <a:solidFill>
                  <a:srgbClr val="002060"/>
                </a:solidFill>
              </a:rPr>
              <a:t>parles-tu</a:t>
            </a:r>
            <a:r>
              <a:rPr lang="en-GB" sz="2000" dirty="0">
                <a:solidFill>
                  <a:srgbClr val="002060"/>
                </a:solidFill>
              </a:rPr>
              <a:t> ? </a:t>
            </a:r>
            <a:r>
              <a:rPr lang="en-GB" sz="2000" dirty="0" err="1">
                <a:solidFill>
                  <a:srgbClr val="002060"/>
                </a:solidFill>
              </a:rPr>
              <a:t>J’ai</a:t>
            </a:r>
            <a:r>
              <a:rPr lang="en-GB" sz="2000" dirty="0">
                <a:solidFill>
                  <a:srgbClr val="002060"/>
                </a:solidFill>
              </a:rPr>
              <a:t> un </a:t>
            </a:r>
            <a:r>
              <a:rPr lang="en-GB" sz="2000" dirty="0" err="1">
                <a:solidFill>
                  <a:srgbClr val="002060"/>
                </a:solidFill>
              </a:rPr>
              <a:t>professeur</a:t>
            </a:r>
            <a:r>
              <a:rPr lang="en-GB" sz="2000" dirty="0">
                <a:solidFill>
                  <a:srgbClr val="002060"/>
                </a:solidFill>
              </a:rPr>
              <a:t> </a:t>
            </a:r>
            <a:r>
              <a:rPr lang="en-GB" sz="2000" dirty="0" err="1">
                <a:solidFill>
                  <a:srgbClr val="002060"/>
                </a:solidFill>
              </a:rPr>
              <a:t>très</a:t>
            </a:r>
            <a:r>
              <a:rPr lang="en-GB" sz="2000" dirty="0">
                <a:solidFill>
                  <a:srgbClr val="002060"/>
                </a:solidFill>
              </a:rPr>
              <a:t> intelligent au </a:t>
            </a:r>
            <a:r>
              <a:rPr lang="en-GB" sz="2000" dirty="0" err="1">
                <a:solidFill>
                  <a:srgbClr val="002060"/>
                </a:solidFill>
              </a:rPr>
              <a:t>collège</a:t>
            </a:r>
            <a:r>
              <a:rPr lang="en-GB" sz="2000" dirty="0">
                <a:solidFill>
                  <a:srgbClr val="002060"/>
                </a:solidFill>
              </a:rPr>
              <a:t> – </a:t>
            </a:r>
            <a:r>
              <a:rPr lang="en-GB" sz="2000" dirty="0" err="1">
                <a:solidFill>
                  <a:srgbClr val="002060"/>
                </a:solidFill>
              </a:rPr>
              <a:t>il</a:t>
            </a:r>
            <a:r>
              <a:rPr lang="en-GB" sz="2000" dirty="0">
                <a:solidFill>
                  <a:srgbClr val="002060"/>
                </a:solidFill>
              </a:rPr>
              <a:t> </a:t>
            </a:r>
            <a:r>
              <a:rPr lang="en-GB" sz="2000" dirty="0" err="1">
                <a:solidFill>
                  <a:srgbClr val="002060"/>
                </a:solidFill>
              </a:rPr>
              <a:t>comprend</a:t>
            </a:r>
            <a:r>
              <a:rPr lang="en-GB" sz="2000" dirty="0">
                <a:solidFill>
                  <a:srgbClr val="002060"/>
                </a:solidFill>
              </a:rPr>
              <a:t> six </a:t>
            </a:r>
            <a:r>
              <a:rPr lang="en-GB" sz="2000" dirty="0" err="1">
                <a:solidFill>
                  <a:srgbClr val="002060"/>
                </a:solidFill>
              </a:rPr>
              <a:t>langues</a:t>
            </a:r>
            <a:r>
              <a:rPr lang="en-GB" sz="2000" dirty="0">
                <a:solidFill>
                  <a:srgbClr val="002060"/>
                </a:solidFill>
              </a:rPr>
              <a:t> ! Mon </a:t>
            </a:r>
            <a:r>
              <a:rPr lang="en-GB" sz="2000" dirty="0" err="1">
                <a:solidFill>
                  <a:srgbClr val="002060"/>
                </a:solidFill>
              </a:rPr>
              <a:t>professeur</a:t>
            </a:r>
            <a:r>
              <a:rPr lang="en-GB" sz="2000" dirty="0">
                <a:solidFill>
                  <a:srgbClr val="002060"/>
                </a:solidFill>
              </a:rPr>
              <a:t> </a:t>
            </a:r>
            <a:r>
              <a:rPr lang="en-GB" sz="2000" dirty="0" err="1">
                <a:solidFill>
                  <a:srgbClr val="002060"/>
                </a:solidFill>
              </a:rPr>
              <a:t>dit</a:t>
            </a:r>
            <a:r>
              <a:rPr lang="en-GB" sz="2000" dirty="0">
                <a:solidFill>
                  <a:srgbClr val="002060"/>
                </a:solidFill>
              </a:rPr>
              <a:t> que je </a:t>
            </a:r>
            <a:r>
              <a:rPr lang="en-GB" sz="2000" dirty="0" err="1">
                <a:solidFill>
                  <a:srgbClr val="002060"/>
                </a:solidFill>
              </a:rPr>
              <a:t>suis</a:t>
            </a:r>
            <a:r>
              <a:rPr lang="en-GB" sz="2000" dirty="0">
                <a:solidFill>
                  <a:srgbClr val="002060"/>
                </a:solidFill>
              </a:rPr>
              <a:t> un bon </a:t>
            </a:r>
            <a:r>
              <a:rPr lang="en-GB" sz="2000" dirty="0" err="1">
                <a:solidFill>
                  <a:srgbClr val="002060"/>
                </a:solidFill>
              </a:rPr>
              <a:t>élève</a:t>
            </a:r>
            <a:r>
              <a:rPr lang="en-GB" sz="2000" dirty="0">
                <a:solidFill>
                  <a:srgbClr val="002060"/>
                </a:solidFill>
              </a:rPr>
              <a:t>. Je </a:t>
            </a:r>
            <a:r>
              <a:rPr lang="en-GB" sz="2000" dirty="0" err="1">
                <a:solidFill>
                  <a:srgbClr val="002060"/>
                </a:solidFill>
              </a:rPr>
              <a:t>comprends</a:t>
            </a:r>
            <a:r>
              <a:rPr lang="en-GB" sz="2000" dirty="0">
                <a:solidFill>
                  <a:srgbClr val="002060"/>
                </a:solidFill>
              </a:rPr>
              <a:t> que les </a:t>
            </a:r>
            <a:r>
              <a:rPr lang="en-GB" sz="2000" dirty="0" err="1">
                <a:solidFill>
                  <a:srgbClr val="002060"/>
                </a:solidFill>
              </a:rPr>
              <a:t>langues</a:t>
            </a:r>
            <a:r>
              <a:rPr lang="en-GB" sz="2000" dirty="0">
                <a:solidFill>
                  <a:srgbClr val="002060"/>
                </a:solidFill>
              </a:rPr>
              <a:t> </a:t>
            </a:r>
            <a:r>
              <a:rPr lang="en-GB" sz="2000" dirty="0" err="1">
                <a:solidFill>
                  <a:srgbClr val="002060"/>
                </a:solidFill>
              </a:rPr>
              <a:t>sont</a:t>
            </a:r>
            <a:r>
              <a:rPr lang="en-GB" sz="2000" dirty="0">
                <a:solidFill>
                  <a:srgbClr val="002060"/>
                </a:solidFill>
              </a:rPr>
              <a:t> </a:t>
            </a:r>
            <a:r>
              <a:rPr lang="en-GB" sz="2000" dirty="0" err="1">
                <a:solidFill>
                  <a:srgbClr val="002060"/>
                </a:solidFill>
              </a:rPr>
              <a:t>importantes</a:t>
            </a:r>
            <a:r>
              <a:rPr lang="en-GB" sz="2000" dirty="0">
                <a:solidFill>
                  <a:srgbClr val="002060"/>
                </a:solidFill>
              </a:rPr>
              <a:t>, et je </a:t>
            </a:r>
            <a:r>
              <a:rPr lang="en-GB" sz="2000" dirty="0" err="1">
                <a:solidFill>
                  <a:srgbClr val="002060"/>
                </a:solidFill>
              </a:rPr>
              <a:t>prends</a:t>
            </a:r>
            <a:r>
              <a:rPr lang="en-GB" sz="2000" dirty="0">
                <a:solidFill>
                  <a:srgbClr val="002060"/>
                </a:solidFill>
              </a:rPr>
              <a:t> mon temps </a:t>
            </a:r>
            <a:r>
              <a:rPr lang="en-GB" sz="2000" dirty="0" err="1">
                <a:solidFill>
                  <a:srgbClr val="002060"/>
                </a:solidFill>
              </a:rPr>
              <a:t>en</a:t>
            </a:r>
            <a:r>
              <a:rPr lang="en-GB" sz="2000" dirty="0">
                <a:solidFill>
                  <a:srgbClr val="002060"/>
                </a:solidFill>
              </a:rPr>
              <a:t> </a:t>
            </a:r>
            <a:r>
              <a:rPr lang="en-GB" sz="2000" dirty="0" err="1">
                <a:solidFill>
                  <a:srgbClr val="002060"/>
                </a:solidFill>
              </a:rPr>
              <a:t>classe</a:t>
            </a:r>
            <a:r>
              <a:rPr lang="en-GB" sz="2000" dirty="0">
                <a:solidFill>
                  <a:srgbClr val="002060"/>
                </a:solidFill>
              </a:rPr>
              <a:t>. La </a:t>
            </a:r>
            <a:r>
              <a:rPr lang="en-GB" sz="2000" dirty="0" err="1">
                <a:solidFill>
                  <a:srgbClr val="002060"/>
                </a:solidFill>
              </a:rPr>
              <a:t>semaine</a:t>
            </a:r>
            <a:r>
              <a:rPr lang="en-GB" sz="2000" dirty="0">
                <a:solidFill>
                  <a:srgbClr val="002060"/>
                </a:solidFill>
              </a:rPr>
              <a:t> </a:t>
            </a:r>
            <a:r>
              <a:rPr lang="en-GB" sz="2000" dirty="0" err="1">
                <a:solidFill>
                  <a:srgbClr val="002060"/>
                </a:solidFill>
              </a:rPr>
              <a:t>prochaine</a:t>
            </a:r>
            <a:r>
              <a:rPr lang="en-GB" sz="2000" dirty="0">
                <a:solidFill>
                  <a:srgbClr val="002060"/>
                </a:solidFill>
              </a:rPr>
              <a:t>, deux </a:t>
            </a:r>
            <a:r>
              <a:rPr lang="en-GB" sz="2000" dirty="0" err="1">
                <a:solidFill>
                  <a:srgbClr val="002060"/>
                </a:solidFill>
              </a:rPr>
              <a:t>filles</a:t>
            </a:r>
            <a:r>
              <a:rPr lang="en-GB" sz="2000" dirty="0">
                <a:solidFill>
                  <a:srgbClr val="002060"/>
                </a:solidFill>
              </a:rPr>
              <a:t> anglaises </a:t>
            </a:r>
            <a:r>
              <a:rPr lang="en-GB" sz="2000" dirty="0" err="1">
                <a:solidFill>
                  <a:srgbClr val="002060"/>
                </a:solidFill>
              </a:rPr>
              <a:t>vont</a:t>
            </a:r>
            <a:r>
              <a:rPr lang="en-GB" sz="2000" dirty="0">
                <a:solidFill>
                  <a:srgbClr val="002060"/>
                </a:solidFill>
              </a:rPr>
              <a:t> </a:t>
            </a:r>
            <a:r>
              <a:rPr lang="en-GB" sz="2000" dirty="0" err="1">
                <a:solidFill>
                  <a:srgbClr val="002060"/>
                </a:solidFill>
              </a:rPr>
              <a:t>rester</a:t>
            </a:r>
            <a:r>
              <a:rPr lang="en-GB" sz="2000" dirty="0">
                <a:solidFill>
                  <a:srgbClr val="002060"/>
                </a:solidFill>
              </a:rPr>
              <a:t> chez </a:t>
            </a:r>
            <a:r>
              <a:rPr lang="en-GB" sz="2000" dirty="0" err="1">
                <a:solidFill>
                  <a:srgbClr val="002060"/>
                </a:solidFill>
              </a:rPr>
              <a:t>moi</a:t>
            </a:r>
            <a:r>
              <a:rPr lang="en-GB" sz="2000" dirty="0">
                <a:solidFill>
                  <a:srgbClr val="002060"/>
                </a:solidFill>
              </a:rPr>
              <a:t>. Je </a:t>
            </a:r>
            <a:r>
              <a:rPr lang="en-GB" sz="2000" dirty="0" err="1">
                <a:solidFill>
                  <a:srgbClr val="002060"/>
                </a:solidFill>
              </a:rPr>
              <a:t>vais</a:t>
            </a:r>
            <a:r>
              <a:rPr lang="en-GB" sz="2000" dirty="0">
                <a:solidFill>
                  <a:srgbClr val="002060"/>
                </a:solidFill>
              </a:rPr>
              <a:t> </a:t>
            </a:r>
            <a:r>
              <a:rPr lang="en-GB" sz="2000" dirty="0" err="1">
                <a:solidFill>
                  <a:srgbClr val="002060"/>
                </a:solidFill>
              </a:rPr>
              <a:t>parler</a:t>
            </a:r>
            <a:r>
              <a:rPr lang="en-GB" sz="2000" dirty="0">
                <a:solidFill>
                  <a:srgbClr val="002060"/>
                </a:solidFill>
              </a:rPr>
              <a:t> </a:t>
            </a:r>
            <a:r>
              <a:rPr lang="en-GB" sz="2000" dirty="0" err="1">
                <a:solidFill>
                  <a:srgbClr val="002060"/>
                </a:solidFill>
              </a:rPr>
              <a:t>anglais</a:t>
            </a:r>
            <a:r>
              <a:rPr lang="en-GB" sz="2000" dirty="0">
                <a:solidFill>
                  <a:srgbClr val="002060"/>
                </a:solidFill>
              </a:rPr>
              <a:t> </a:t>
            </a:r>
            <a:r>
              <a:rPr lang="en-GB" sz="2000" dirty="0" err="1">
                <a:solidFill>
                  <a:srgbClr val="002060"/>
                </a:solidFill>
              </a:rPr>
              <a:t>parce</a:t>
            </a:r>
            <a:r>
              <a:rPr lang="en-GB" sz="2000" dirty="0">
                <a:solidFill>
                  <a:srgbClr val="002060"/>
                </a:solidFill>
              </a:rPr>
              <a:t> que je ne </a:t>
            </a:r>
            <a:r>
              <a:rPr lang="en-GB" sz="2000" dirty="0" err="1">
                <a:solidFill>
                  <a:srgbClr val="002060"/>
                </a:solidFill>
              </a:rPr>
              <a:t>sais</a:t>
            </a:r>
            <a:r>
              <a:rPr lang="en-GB" sz="2000" dirty="0">
                <a:solidFill>
                  <a:srgbClr val="002060"/>
                </a:solidFill>
              </a:rPr>
              <a:t> pas </a:t>
            </a:r>
            <a:r>
              <a:rPr lang="en-GB" sz="2000" dirty="0" err="1">
                <a:solidFill>
                  <a:srgbClr val="002060"/>
                </a:solidFill>
              </a:rPr>
              <a:t>si</a:t>
            </a:r>
            <a:r>
              <a:rPr lang="en-GB" sz="2000" dirty="0">
                <a:solidFill>
                  <a:srgbClr val="002060"/>
                </a:solidFill>
              </a:rPr>
              <a:t> </a:t>
            </a:r>
            <a:r>
              <a:rPr lang="en-GB" sz="2000" dirty="0" err="1">
                <a:solidFill>
                  <a:srgbClr val="002060"/>
                </a:solidFill>
              </a:rPr>
              <a:t>elles</a:t>
            </a:r>
            <a:r>
              <a:rPr lang="en-GB" sz="2000" dirty="0">
                <a:solidFill>
                  <a:srgbClr val="002060"/>
                </a:solidFill>
              </a:rPr>
              <a:t> </a:t>
            </a:r>
            <a:r>
              <a:rPr lang="en-GB" sz="2000" dirty="0" err="1">
                <a:solidFill>
                  <a:srgbClr val="002060"/>
                </a:solidFill>
              </a:rPr>
              <a:t>parlent</a:t>
            </a:r>
            <a:r>
              <a:rPr lang="en-GB" sz="2000" dirty="0">
                <a:solidFill>
                  <a:srgbClr val="002060"/>
                </a:solidFill>
              </a:rPr>
              <a:t> </a:t>
            </a:r>
            <a:r>
              <a:rPr lang="en-GB" sz="2000" dirty="0" err="1">
                <a:solidFill>
                  <a:srgbClr val="002060"/>
                </a:solidFill>
              </a:rPr>
              <a:t>français</a:t>
            </a:r>
            <a:r>
              <a:rPr lang="en-GB" sz="2000" dirty="0">
                <a:solidFill>
                  <a:srgbClr val="002060"/>
                </a:solidFill>
              </a:rPr>
              <a:t>. </a:t>
            </a:r>
          </a:p>
          <a:p>
            <a:endParaRPr lang="en-GB" sz="2000" dirty="0">
              <a:solidFill>
                <a:srgbClr val="002060"/>
              </a:solidFill>
            </a:endParaRPr>
          </a:p>
          <a:p>
            <a:r>
              <a:rPr lang="en-GB" sz="2000" dirty="0">
                <a:solidFill>
                  <a:srgbClr val="002060"/>
                </a:solidFill>
              </a:rPr>
              <a:t>Je dis </a:t>
            </a:r>
            <a:r>
              <a:rPr lang="en-GB" sz="2000" dirty="0" err="1">
                <a:solidFill>
                  <a:srgbClr val="002060"/>
                </a:solidFill>
              </a:rPr>
              <a:t>parfois</a:t>
            </a:r>
            <a:r>
              <a:rPr lang="en-GB" sz="2000" dirty="0">
                <a:solidFill>
                  <a:srgbClr val="002060"/>
                </a:solidFill>
              </a:rPr>
              <a:t> des phrases anglaises à la </a:t>
            </a:r>
            <a:r>
              <a:rPr lang="en-GB" sz="2000" dirty="0" err="1">
                <a:solidFill>
                  <a:srgbClr val="002060"/>
                </a:solidFill>
              </a:rPr>
              <a:t>maison</a:t>
            </a:r>
            <a:r>
              <a:rPr lang="en-GB" sz="2000" dirty="0">
                <a:solidFill>
                  <a:srgbClr val="002060"/>
                </a:solidFill>
              </a:rPr>
              <a:t>. Mon </a:t>
            </a:r>
            <a:r>
              <a:rPr lang="en-GB" sz="2000" dirty="0" err="1">
                <a:solidFill>
                  <a:srgbClr val="002060"/>
                </a:solidFill>
              </a:rPr>
              <a:t>père</a:t>
            </a:r>
            <a:r>
              <a:rPr lang="en-GB" sz="2000" dirty="0">
                <a:solidFill>
                  <a:srgbClr val="002060"/>
                </a:solidFill>
              </a:rPr>
              <a:t> </a:t>
            </a:r>
            <a:r>
              <a:rPr lang="en-GB" sz="2000" dirty="0" err="1">
                <a:solidFill>
                  <a:srgbClr val="002060"/>
                </a:solidFill>
              </a:rPr>
              <a:t>est</a:t>
            </a:r>
            <a:r>
              <a:rPr lang="en-GB" sz="2000" dirty="0">
                <a:solidFill>
                  <a:srgbClr val="002060"/>
                </a:solidFill>
              </a:rPr>
              <a:t> content. Il </a:t>
            </a:r>
            <a:r>
              <a:rPr lang="en-GB" sz="2000" dirty="0" err="1">
                <a:solidFill>
                  <a:srgbClr val="002060"/>
                </a:solidFill>
              </a:rPr>
              <a:t>prend</a:t>
            </a:r>
            <a:r>
              <a:rPr lang="en-GB" sz="2000" dirty="0">
                <a:solidFill>
                  <a:srgbClr val="002060"/>
                </a:solidFill>
              </a:rPr>
              <a:t> </a:t>
            </a:r>
            <a:r>
              <a:rPr lang="en-GB" sz="2000" dirty="0" err="1">
                <a:solidFill>
                  <a:srgbClr val="002060"/>
                </a:solidFill>
              </a:rPr>
              <a:t>souvent</a:t>
            </a:r>
            <a:r>
              <a:rPr lang="en-GB" sz="2000" dirty="0">
                <a:solidFill>
                  <a:srgbClr val="002060"/>
                </a:solidFill>
              </a:rPr>
              <a:t> </a:t>
            </a:r>
            <a:r>
              <a:rPr lang="en-GB" sz="2000" dirty="0" err="1">
                <a:solidFill>
                  <a:srgbClr val="002060"/>
                </a:solidFill>
              </a:rPr>
              <a:t>l’avion</a:t>
            </a:r>
            <a:r>
              <a:rPr lang="en-GB" sz="2000" dirty="0">
                <a:solidFill>
                  <a:srgbClr val="002060"/>
                </a:solidFill>
              </a:rPr>
              <a:t> pour </a:t>
            </a:r>
            <a:r>
              <a:rPr lang="en-GB" sz="2000" dirty="0" err="1">
                <a:solidFill>
                  <a:srgbClr val="002060"/>
                </a:solidFill>
              </a:rPr>
              <a:t>Angleterre</a:t>
            </a:r>
            <a:r>
              <a:rPr lang="en-GB" sz="2000" dirty="0">
                <a:solidFill>
                  <a:srgbClr val="002060"/>
                </a:solidFill>
              </a:rPr>
              <a:t> pour le travail. </a:t>
            </a:r>
            <a:r>
              <a:rPr lang="en-GB" sz="2000" dirty="0" err="1">
                <a:solidFill>
                  <a:srgbClr val="002060"/>
                </a:solidFill>
              </a:rPr>
              <a:t>Noura</a:t>
            </a:r>
            <a:r>
              <a:rPr lang="en-GB" sz="2000" dirty="0">
                <a:solidFill>
                  <a:srgbClr val="002060"/>
                </a:solidFill>
              </a:rPr>
              <a:t> </a:t>
            </a:r>
            <a:r>
              <a:rPr lang="en-GB" sz="2000" dirty="0" err="1">
                <a:solidFill>
                  <a:srgbClr val="002060"/>
                </a:solidFill>
              </a:rPr>
              <a:t>apprend</a:t>
            </a:r>
            <a:r>
              <a:rPr lang="en-GB" sz="2000" dirty="0">
                <a:solidFill>
                  <a:srgbClr val="002060"/>
                </a:solidFill>
              </a:rPr>
              <a:t> </a:t>
            </a:r>
            <a:r>
              <a:rPr lang="en-GB" sz="2000" dirty="0" err="1">
                <a:solidFill>
                  <a:srgbClr val="002060"/>
                </a:solidFill>
              </a:rPr>
              <a:t>une</a:t>
            </a:r>
            <a:r>
              <a:rPr lang="en-GB" sz="2000" dirty="0">
                <a:solidFill>
                  <a:srgbClr val="002060"/>
                </a:solidFill>
              </a:rPr>
              <a:t> nouvelle langue </a:t>
            </a:r>
            <a:r>
              <a:rPr lang="en-GB" sz="2000" dirty="0" err="1">
                <a:solidFill>
                  <a:srgbClr val="002060"/>
                </a:solidFill>
              </a:rPr>
              <a:t>aussi</a:t>
            </a:r>
            <a:r>
              <a:rPr lang="en-GB" sz="2000" dirty="0">
                <a:solidFill>
                  <a:srgbClr val="002060"/>
                </a:solidFill>
              </a:rPr>
              <a:t>. </a:t>
            </a:r>
            <a:r>
              <a:rPr lang="en-GB" sz="2000" dirty="0" err="1">
                <a:solidFill>
                  <a:srgbClr val="002060"/>
                </a:solidFill>
              </a:rPr>
              <a:t>Apprends-tu</a:t>
            </a:r>
            <a:r>
              <a:rPr lang="en-GB" sz="2000" dirty="0">
                <a:solidFill>
                  <a:srgbClr val="002060"/>
                </a:solidFill>
              </a:rPr>
              <a:t> des choses </a:t>
            </a:r>
            <a:r>
              <a:rPr lang="en-GB" sz="2000" dirty="0" err="1">
                <a:solidFill>
                  <a:srgbClr val="002060"/>
                </a:solidFill>
              </a:rPr>
              <a:t>intéressantes</a:t>
            </a:r>
            <a:r>
              <a:rPr lang="en-GB" sz="2000" dirty="0">
                <a:solidFill>
                  <a:srgbClr val="002060"/>
                </a:solidFill>
              </a:rPr>
              <a:t> à </a:t>
            </a:r>
            <a:r>
              <a:rPr lang="en-GB" sz="2000" dirty="0" err="1">
                <a:solidFill>
                  <a:srgbClr val="002060"/>
                </a:solidFill>
              </a:rPr>
              <a:t>l’université</a:t>
            </a:r>
            <a:r>
              <a:rPr lang="en-GB" sz="2000" dirty="0">
                <a:solidFill>
                  <a:srgbClr val="002060"/>
                </a:solidFill>
              </a:rPr>
              <a:t> ?</a:t>
            </a:r>
          </a:p>
          <a:p>
            <a:r>
              <a:rPr lang="en-GB" sz="2000" dirty="0">
                <a:solidFill>
                  <a:srgbClr val="002060"/>
                </a:solidFill>
              </a:rPr>
              <a:t>Au revoir, Amir</a:t>
            </a:r>
          </a:p>
        </p:txBody>
      </p:sp>
      <p:pic>
        <p:nvPicPr>
          <p:cNvPr id="5" name="Picture 4">
            <a:extLst>
              <a:ext uri="{FF2B5EF4-FFF2-40B4-BE49-F238E27FC236}">
                <a16:creationId xmlns:a16="http://schemas.microsoft.com/office/drawing/2014/main" id="{CFC497A2-6281-4FEE-A13A-AFD95BF51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4544" y="677665"/>
            <a:ext cx="1080000" cy="1080000"/>
          </a:xfrm>
          <a:prstGeom prst="rect">
            <a:avLst/>
          </a:prstGeom>
        </p:spPr>
      </p:pic>
      <p:pic>
        <p:nvPicPr>
          <p:cNvPr id="10" name="Picture 9">
            <a:extLst>
              <a:ext uri="{FF2B5EF4-FFF2-40B4-BE49-F238E27FC236}">
                <a16:creationId xmlns:a16="http://schemas.microsoft.com/office/drawing/2014/main" id="{EC096B60-6775-415C-A1FB-25C1F4965F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4544" y="677665"/>
            <a:ext cx="1080000" cy="1080000"/>
          </a:xfrm>
          <a:prstGeom prst="rect">
            <a:avLst/>
          </a:prstGeom>
        </p:spPr>
      </p:pic>
      <p:sp>
        <p:nvSpPr>
          <p:cNvPr id="13" name="TextBox 12">
            <a:extLst>
              <a:ext uri="{FF2B5EF4-FFF2-40B4-BE49-F238E27FC236}">
                <a16:creationId xmlns:a16="http://schemas.microsoft.com/office/drawing/2014/main" id="{3EF1194A-953A-4FC0-9171-57C7575063C2}"/>
              </a:ext>
            </a:extLst>
          </p:cNvPr>
          <p:cNvSpPr txBox="1"/>
          <p:nvPr/>
        </p:nvSpPr>
        <p:spPr>
          <a:xfrm>
            <a:off x="4226645" y="109071"/>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3484774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92597" y="2967335"/>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Revisit vocabulary:  Y7 Mashup 4</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001795" cy="647577"/>
          </a:xfrm>
        </p:spPr>
        <p:txBody>
          <a:bodyPr>
            <a:normAutofit/>
          </a:bodyPr>
          <a:lstStyle/>
          <a:p>
            <a:r>
              <a:rPr lang="en-GB" sz="28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Term 2.1, Week 3)</a:t>
            </a:r>
            <a:endParaRPr kumimoji="0" lang="en-GB" sz="28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2691010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aill</a:t>
            </a:r>
            <a:r>
              <a:rPr lang="en-GB" sz="12000" b="1" dirty="0">
                <a:solidFill>
                  <a:srgbClr val="1F4E79"/>
                </a:solidFill>
                <a:latin typeface="Century Gothic" panose="020B0502020202020204" pitchFamily="34" charset="0"/>
                <a:cs typeface="Calibri" panose="020F0502020204030204" pitchFamily="34" charset="0"/>
              </a:rPr>
              <a:t>-/-ail</a:t>
            </a:r>
            <a:endParaRPr lang="en-US" sz="12000" dirty="0"/>
          </a:p>
        </p:txBody>
      </p:sp>
      <p:sp>
        <p:nvSpPr>
          <p:cNvPr id="4" name="TextBox 3"/>
          <p:cNvSpPr txBox="1"/>
          <p:nvPr/>
        </p:nvSpPr>
        <p:spPr>
          <a:xfrm>
            <a:off x="4189067" y="4155455"/>
            <a:ext cx="38138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aill</a:t>
            </a:r>
            <a:r>
              <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e</a:t>
            </a:r>
          </a:p>
        </p:txBody>
      </p:sp>
      <p:pic>
        <p:nvPicPr>
          <p:cNvPr id="2050" name="Picture 2" descr="measuring tape">
            <a:extLst>
              <a:ext uri="{FF2B5EF4-FFF2-40B4-BE49-F238E27FC236}">
                <a16:creationId xmlns:a16="http://schemas.microsoft.com/office/drawing/2014/main" id="{9F2DE173-BE9C-406B-94EA-094B21C26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129150">
            <a:off x="4667250" y="2185987"/>
            <a:ext cx="2857500"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84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l ta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l ta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aill</a:t>
            </a:r>
            <a:r>
              <a:rPr lang="en-GB" sz="10000" b="1" dirty="0">
                <a:solidFill>
                  <a:srgbClr val="1F4E79"/>
                </a:solidFill>
                <a:cs typeface="Calibri" panose="020F0502020204030204" pitchFamily="34" charset="0"/>
              </a:rPr>
              <a:t>-/-ail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29227" y="3594940"/>
            <a:ext cx="193354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2267900" y="2255303"/>
            <a:ext cx="101822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ail</a:t>
            </a:r>
          </a:p>
        </p:txBody>
      </p:sp>
      <p:sp>
        <p:nvSpPr>
          <p:cNvPr id="15" name="TextBox 14"/>
          <p:cNvSpPr txBox="1"/>
          <p:nvPr/>
        </p:nvSpPr>
        <p:spPr>
          <a:xfrm>
            <a:off x="8582193" y="1793586"/>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851816"/>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018623" y="5664968"/>
            <a:ext cx="21547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work]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20903" y="3916213"/>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86990" y="3916213"/>
            <a:ext cx="26693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9DCD19BA-000F-4B57-8A6D-CB77D477A59C}"/>
              </a:ext>
            </a:extLst>
          </p:cNvPr>
          <p:cNvSpPr/>
          <p:nvPr/>
        </p:nvSpPr>
        <p:spPr>
          <a:xfrm>
            <a:off x="1637331" y="1732156"/>
            <a:ext cx="175881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[garlic]</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2" descr="measuring tape">
            <a:extLst>
              <a:ext uri="{FF2B5EF4-FFF2-40B4-BE49-F238E27FC236}">
                <a16:creationId xmlns:a16="http://schemas.microsoft.com/office/drawing/2014/main" id="{5815DE2A-68C3-4D99-8E7C-B821128124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129150">
            <a:off x="5209148" y="2612563"/>
            <a:ext cx="1677720" cy="14596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old medal">
            <a:extLst>
              <a:ext uri="{FF2B5EF4-FFF2-40B4-BE49-F238E27FC236}">
                <a16:creationId xmlns:a16="http://schemas.microsoft.com/office/drawing/2014/main" id="{7C1D8C99-1638-4834-B1B8-D377110815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0388" y="4948040"/>
            <a:ext cx="609612" cy="10659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arlic">
            <a:extLst>
              <a:ext uri="{FF2B5EF4-FFF2-40B4-BE49-F238E27FC236}">
                <a16:creationId xmlns:a16="http://schemas.microsoft.com/office/drawing/2014/main" id="{D3118B46-2517-4D17-8A13-6CC5CBF6F5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903" y="2000395"/>
            <a:ext cx="1720585" cy="108396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2DAD226-8FCF-4F37-AB99-BA105C194116}"/>
              </a:ext>
            </a:extLst>
          </p:cNvPr>
          <p:cNvSpPr/>
          <p:nvPr/>
        </p:nvSpPr>
        <p:spPr>
          <a:xfrm>
            <a:off x="8780425" y="4849053"/>
            <a:ext cx="27847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[elsewhere]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E862FA09-EFFA-4D32-A5A5-08BDDC7D1F5B}"/>
              </a:ext>
            </a:extLst>
          </p:cNvPr>
          <p:cNvSpPr/>
          <p:nvPr/>
        </p:nvSpPr>
        <p:spPr>
          <a:xfrm>
            <a:off x="9076564" y="2587413"/>
            <a:ext cx="17828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[detail]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09156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ail ta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a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fade">
                                      <p:cBhvr>
                                        <p:cTn id="31" dur="500"/>
                                        <p:tgtEl>
                                          <p:spTgt spid="3076"/>
                                        </p:tgtEl>
                                      </p:cBhvr>
                                    </p:animEffect>
                                  </p:childTnLst>
                                  <p:subTnLst>
                                    <p:audio>
                                      <p:cMediaNode>
                                        <p:cTn display="0" masterRel="sameClick">
                                          <p:stCondLst>
                                            <p:cond evt="begin" delay="0">
                                              <p:tn val="29"/>
                                            </p:cond>
                                          </p:stCondLst>
                                          <p:endCondLst>
                                            <p:cond evt="onStopAudio" delay="0">
                                              <p:tgtEl>
                                                <p:sldTgt/>
                                              </p:tgtEl>
                                            </p:cond>
                                          </p:endCondLst>
                                        </p:cTn>
                                        <p:tgtEl>
                                          <p:sndTgt r:embed="rId3" name="ai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5" name="ail detai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subTnLst>
                                    <p:audio>
                                      <p:cMediaNode>
                                        <p:cTn display="0" masterRel="sameClick">
                                          <p:stCondLst>
                                            <p:cond evt="begin" delay="0">
                                              <p:tn val="39"/>
                                            </p:cond>
                                          </p:stCondLst>
                                          <p:endCondLst>
                                            <p:cond evt="onStopAudio" delay="0">
                                              <p:tgtEl>
                                                <p:sldTgt/>
                                              </p:tgtEl>
                                            </p:cond>
                                          </p:endCondLst>
                                        </p:cTn>
                                        <p:tgtEl>
                                          <p:sndTgt r:embed="rId5" name="ail detai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6" name="ail medail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074"/>
                                        </p:tgtEl>
                                        <p:attrNameLst>
                                          <p:attrName>style.visibility</p:attrName>
                                        </p:attrNameLst>
                                      </p:cBhvr>
                                      <p:to>
                                        <p:strVal val="visible"/>
                                      </p:to>
                                    </p:set>
                                    <p:animEffect transition="in" filter="fade">
                                      <p:cBhvr>
                                        <p:cTn id="51" dur="500"/>
                                        <p:tgtEl>
                                          <p:spTgt spid="3074"/>
                                        </p:tgtEl>
                                      </p:cBhvr>
                                    </p:animEffect>
                                  </p:childTnLst>
                                  <p:subTnLst>
                                    <p:audio>
                                      <p:cMediaNode>
                                        <p:cTn display="0" masterRel="sameClick">
                                          <p:stCondLst>
                                            <p:cond evt="begin" delay="0">
                                              <p:tn val="49"/>
                                            </p:cond>
                                          </p:stCondLst>
                                          <p:endCondLst>
                                            <p:cond evt="onStopAudio" delay="0">
                                              <p:tgtEl>
                                                <p:sldTgt/>
                                              </p:tgtEl>
                                            </p:cond>
                                          </p:endCondLst>
                                        </p:cTn>
                                        <p:tgtEl>
                                          <p:sndTgt r:embed="rId6" name="ail medaill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7" name="ail travail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7" name="ail travail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8" name="ail ailleur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8" name="ail ailleur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17" grpId="0"/>
      <p:bldP spid="8" grpId="0"/>
      <p:bldP spid="10" grpId="0"/>
      <p:bldP spid="19"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13558"/>
            <a:ext cx="2604655" cy="597972"/>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Rounded Rectangular Callout 3">
            <a:extLst>
              <a:ext uri="{FF2B5EF4-FFF2-40B4-BE49-F238E27FC236}">
                <a16:creationId xmlns:a16="http://schemas.microsoft.com/office/drawing/2014/main" id="{E7554A15-CE05-465F-A739-55347EE1DF9F}"/>
              </a:ext>
            </a:extLst>
          </p:cNvPr>
          <p:cNvSpPr/>
          <p:nvPr/>
        </p:nvSpPr>
        <p:spPr>
          <a:xfrm>
            <a:off x="8318810" y="1455754"/>
            <a:ext cx="3304657" cy="2893222"/>
          </a:xfrm>
          <a:prstGeom prst="wedgeRoundRectCallout">
            <a:avLst/>
          </a:prstGeom>
          <a:solidFill>
            <a:srgbClr val="0055A5"/>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SSC [-ail-/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This is similar to the [-ill-/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vs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pattern we practised last week.</a:t>
            </a:r>
          </a:p>
        </p:txBody>
      </p:sp>
      <p:sp>
        <p:nvSpPr>
          <p:cNvPr id="3" name="TextBox 2">
            <a:extLst>
              <a:ext uri="{FF2B5EF4-FFF2-40B4-BE49-F238E27FC236}">
                <a16:creationId xmlns:a16="http://schemas.microsoft.com/office/drawing/2014/main" id="{1E6C4799-CD56-43F6-B10F-4D4E00012277}"/>
              </a:ext>
            </a:extLst>
          </p:cNvPr>
          <p:cNvSpPr txBox="1"/>
          <p:nvPr/>
        </p:nvSpPr>
        <p:spPr>
          <a:xfrm>
            <a:off x="242503" y="1455754"/>
            <a:ext cx="3748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these words:</a:t>
            </a:r>
          </a:p>
        </p:txBody>
      </p:sp>
      <p:sp>
        <p:nvSpPr>
          <p:cNvPr id="4" name="TextBox 3">
            <a:hlinkClick r:id="" action="ppaction://noaction">
              <a:snd r:embed="rId3" name="a.wav"/>
            </a:hlinkClick>
            <a:extLst>
              <a:ext uri="{FF2B5EF4-FFF2-40B4-BE49-F238E27FC236}">
                <a16:creationId xmlns:a16="http://schemas.microsoft.com/office/drawing/2014/main" id="{A530E2F4-3BB8-46AC-A499-6A1D1AFA6D49}"/>
              </a:ext>
            </a:extLst>
          </p:cNvPr>
          <p:cNvSpPr txBox="1"/>
          <p:nvPr/>
        </p:nvSpPr>
        <p:spPr>
          <a:xfrm>
            <a:off x="1180382" y="3316628"/>
            <a:ext cx="25928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to, in]</a:t>
            </a:r>
          </a:p>
        </p:txBody>
      </p:sp>
      <p:grpSp>
        <p:nvGrpSpPr>
          <p:cNvPr id="6" name="Group 5">
            <a:extLst>
              <a:ext uri="{FF2B5EF4-FFF2-40B4-BE49-F238E27FC236}">
                <a16:creationId xmlns:a16="http://schemas.microsoft.com/office/drawing/2014/main" id="{D1C50D0E-EA65-472D-95C9-62F33BCDC860}"/>
              </a:ext>
            </a:extLst>
          </p:cNvPr>
          <p:cNvGrpSpPr/>
          <p:nvPr/>
        </p:nvGrpSpPr>
        <p:grpSpPr>
          <a:xfrm>
            <a:off x="4146828" y="2832824"/>
            <a:ext cx="3424849" cy="1684134"/>
            <a:chOff x="4146828" y="2832824"/>
            <a:chExt cx="3424849" cy="1684134"/>
          </a:xfrm>
        </p:grpSpPr>
        <p:sp>
          <p:nvSpPr>
            <p:cNvPr id="5" name="TextBox 4">
              <a:hlinkClick r:id="" action="ppaction://noaction">
                <a:snd r:embed="rId4" name="ail-aille.wav"/>
              </a:hlinkClick>
              <a:extLst>
                <a:ext uri="{FF2B5EF4-FFF2-40B4-BE49-F238E27FC236}">
                  <a16:creationId xmlns:a16="http://schemas.microsoft.com/office/drawing/2014/main" id="{96D013B1-29C1-4944-962C-14D447F6A5B6}"/>
                </a:ext>
              </a:extLst>
            </p:cNvPr>
            <p:cNvSpPr txBox="1"/>
            <p:nvPr/>
          </p:nvSpPr>
          <p:spPr>
            <a:xfrm>
              <a:off x="4388226" y="3316629"/>
              <a:ext cx="31834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[garlic]</a:t>
              </a:r>
            </a:p>
          </p:txBody>
        </p:sp>
        <p:pic>
          <p:nvPicPr>
            <p:cNvPr id="52" name="Picture 4" descr="garlic">
              <a:hlinkClick r:id="" action="ppaction://noaction">
                <a:snd r:embed="rId4" name="ail-aille.wav"/>
              </a:hlinkClick>
              <a:extLst>
                <a:ext uri="{FF2B5EF4-FFF2-40B4-BE49-F238E27FC236}">
                  <a16:creationId xmlns:a16="http://schemas.microsoft.com/office/drawing/2014/main" id="{4E486B63-81BE-43E2-AE2D-A99401CE77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828" y="2832824"/>
              <a:ext cx="1720585" cy="10839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51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ail-a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8" descr="Rail Roadsigns Clip Art">
            <a:extLst>
              <a:ext uri="{FF2B5EF4-FFF2-40B4-BE49-F238E27FC236}">
                <a16:creationId xmlns:a16="http://schemas.microsoft.com/office/drawing/2014/main" id="{BA982CB9-D8C6-4B71-A57B-58CB4E7B6AE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2000" y1="68061" x2="32000" y2="68061"/>
                      </a14:backgroundRemoval>
                    </a14:imgEffect>
                  </a14:imgLayer>
                </a14:imgProps>
              </a:ext>
              <a:ext uri="{28A0092B-C50C-407E-A947-70E740481C1C}">
                <a14:useLocalDpi xmlns:a14="http://schemas.microsoft.com/office/drawing/2010/main" val="0"/>
              </a:ext>
            </a:extLst>
          </a:blip>
          <a:srcRect/>
          <a:stretch>
            <a:fillRect/>
          </a:stretch>
        </p:blipFill>
        <p:spPr bwMode="auto">
          <a:xfrm>
            <a:off x="9621468" y="2122207"/>
            <a:ext cx="1719868" cy="15077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Table 59">
            <a:extLst>
              <a:ext uri="{FF2B5EF4-FFF2-40B4-BE49-F238E27FC236}">
                <a16:creationId xmlns:a16="http://schemas.microsoft.com/office/drawing/2014/main" id="{8ECCDFFF-4A2D-42FC-9CAA-D40C7A5DEF95}"/>
              </a:ext>
            </a:extLst>
          </p:cNvPr>
          <p:cNvGraphicFramePr>
            <a:graphicFrameLocks noGrp="1"/>
          </p:cNvGraphicFramePr>
          <p:nvPr>
            <p:extLst>
              <p:ext uri="{D42A27DB-BD31-4B8C-83A1-F6EECF244321}">
                <p14:modId xmlns:p14="http://schemas.microsoft.com/office/powerpoint/2010/main" val="2111062348"/>
              </p:ext>
            </p:extLst>
          </p:nvPr>
        </p:nvGraphicFramePr>
        <p:xfrm>
          <a:off x="6805189" y="2777072"/>
          <a:ext cx="4889712" cy="1657289"/>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988812">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002060"/>
                          </a:solidFill>
                        </a:rPr>
                        <a:t>a) rat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002060"/>
                          </a:solidFill>
                        </a:rPr>
                        <a:t>b) rail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13557"/>
            <a:ext cx="2480310" cy="647577"/>
          </a:xfrm>
        </p:spPr>
        <p:txBody>
          <a:bodyPr>
            <a:normAutofit/>
          </a:bodyPr>
          <a:lstStyle/>
          <a:p>
            <a:r>
              <a:rPr lang="en-GB" sz="2800" b="1" dirty="0" err="1">
                <a:solidFill>
                  <a:schemeClr val="bg1"/>
                </a:solidFill>
              </a:rPr>
              <a:t>Phonétique</a:t>
            </a:r>
            <a:endParaRPr lang="en-GB" sz="2800" b="1" dirty="0">
              <a:solidFill>
                <a:schemeClr val="bg1"/>
              </a:solidFill>
            </a:endParaRP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2405420" y="290744"/>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mot a la SSC [-ail-/</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aille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extLst>
              <p:ext uri="{D42A27DB-BD31-4B8C-83A1-F6EECF244321}">
                <p14:modId xmlns:p14="http://schemas.microsoft.com/office/powerpoint/2010/main" val="2879473684"/>
              </p:ext>
            </p:extLst>
          </p:nvPr>
        </p:nvGraphicFramePr>
        <p:xfrm>
          <a:off x="553338" y="4615868"/>
          <a:ext cx="4889712" cy="1682254"/>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013777">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002060"/>
                          </a:solidFill>
                        </a:rPr>
                        <a:t>a) </a:t>
                      </a:r>
                      <a:r>
                        <a:rPr lang="en-GB" sz="2800" b="1" dirty="0" err="1">
                          <a:solidFill>
                            <a:srgbClr val="002060"/>
                          </a:solidFill>
                        </a:rPr>
                        <a:t>ailleurs</a:t>
                      </a:r>
                      <a:endParaRPr lang="en-GB" sz="28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002060"/>
                          </a:solidFill>
                        </a:rPr>
                        <a:t>b) à   </a:t>
                      </a:r>
                      <a:r>
                        <a:rPr lang="en-GB" sz="2800" b="1" dirty="0" err="1">
                          <a:solidFill>
                            <a:srgbClr val="002060"/>
                          </a:solidFill>
                        </a:rPr>
                        <a:t>l’heure</a:t>
                      </a:r>
                      <a:endParaRPr lang="en-GB" sz="28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9" name="Action Button: Custom 16">
            <a:hlinkClick r:id="" action="ppaction://noaction" highlightClick="1">
              <a:snd r:embed="rId5" name="4.wav"/>
            </a:hlinkClick>
            <a:extLst>
              <a:ext uri="{FF2B5EF4-FFF2-40B4-BE49-F238E27FC236}">
                <a16:creationId xmlns:a16="http://schemas.microsoft.com/office/drawing/2014/main" id="{FD75FEA1-DB01-4587-8528-6BAC2056B394}"/>
              </a:ext>
            </a:extLst>
          </p:cNvPr>
          <p:cNvSpPr/>
          <p:nvPr/>
        </p:nvSpPr>
        <p:spPr>
          <a:xfrm>
            <a:off x="184813" y="4693165"/>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3</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6E878A7F-1FDF-47F1-9224-0D3F28E5A1FE}"/>
              </a:ext>
            </a:extLst>
          </p:cNvPr>
          <p:cNvSpPr txBox="1"/>
          <p:nvPr/>
        </p:nvSpPr>
        <p:spPr>
          <a:xfrm>
            <a:off x="668932" y="4770256"/>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[elsewhere]</a:t>
            </a:r>
          </a:p>
        </p:txBody>
      </p:sp>
      <p:sp>
        <p:nvSpPr>
          <p:cNvPr id="10" name="TextBox 9">
            <a:extLst>
              <a:ext uri="{FF2B5EF4-FFF2-40B4-BE49-F238E27FC236}">
                <a16:creationId xmlns:a16="http://schemas.microsoft.com/office/drawing/2014/main" id="{81789B1D-8736-481F-A87D-E88B9F4E59A9}"/>
              </a:ext>
            </a:extLst>
          </p:cNvPr>
          <p:cNvSpPr txBox="1"/>
          <p:nvPr/>
        </p:nvSpPr>
        <p:spPr>
          <a:xfrm>
            <a:off x="3100378" y="5184281"/>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time]</a:t>
            </a:r>
          </a:p>
        </p:txBody>
      </p:sp>
      <p:sp>
        <p:nvSpPr>
          <p:cNvPr id="29" name="TextBox 28">
            <a:extLst>
              <a:ext uri="{FF2B5EF4-FFF2-40B4-BE49-F238E27FC236}">
                <a16:creationId xmlns:a16="http://schemas.microsoft.com/office/drawing/2014/main" id="{C580D640-5FF4-421F-8678-3824A8C7AE92}"/>
              </a:ext>
            </a:extLst>
          </p:cNvPr>
          <p:cNvSpPr txBox="1"/>
          <p:nvPr/>
        </p:nvSpPr>
        <p:spPr>
          <a:xfrm>
            <a:off x="1630469" y="5790737"/>
            <a:ext cx="26454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TextBox 30">
            <a:extLst>
              <a:ext uri="{FF2B5EF4-FFF2-40B4-BE49-F238E27FC236}">
                <a16:creationId xmlns:a16="http://schemas.microsoft.com/office/drawing/2014/main" id="{7FC5DF8A-FB89-4907-A311-7A7A10154DC5}"/>
              </a:ext>
            </a:extLst>
          </p:cNvPr>
          <p:cNvSpPr txBox="1"/>
          <p:nvPr/>
        </p:nvSpPr>
        <p:spPr>
          <a:xfrm>
            <a:off x="3862377" y="5764172"/>
            <a:ext cx="26454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pic>
        <p:nvPicPr>
          <p:cNvPr id="54" name="Picture 53" descr="green checkmark">
            <a:extLst>
              <a:ext uri="{FF2B5EF4-FFF2-40B4-BE49-F238E27FC236}">
                <a16:creationId xmlns:a16="http://schemas.microsoft.com/office/drawing/2014/main" id="{C88B877F-5F4D-4BB3-B4B1-20D5FD25A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661" y="5750188"/>
            <a:ext cx="401412" cy="418138"/>
          </a:xfrm>
          <a:prstGeom prst="rect">
            <a:avLst/>
          </a:prstGeom>
        </p:spPr>
      </p:pic>
      <p:graphicFrame>
        <p:nvGraphicFramePr>
          <p:cNvPr id="42" name="Table 13">
            <a:extLst>
              <a:ext uri="{FF2B5EF4-FFF2-40B4-BE49-F238E27FC236}">
                <a16:creationId xmlns:a16="http://schemas.microsoft.com/office/drawing/2014/main" id="{A4EB4ADD-9DB5-400A-8964-57F50A9C2F44}"/>
              </a:ext>
            </a:extLst>
          </p:cNvPr>
          <p:cNvGraphicFramePr>
            <a:graphicFrameLocks noGrp="1"/>
          </p:cNvGraphicFramePr>
          <p:nvPr>
            <p:extLst>
              <p:ext uri="{D42A27DB-BD31-4B8C-83A1-F6EECF244321}">
                <p14:modId xmlns:p14="http://schemas.microsoft.com/office/powerpoint/2010/main" val="2853704304"/>
              </p:ext>
            </p:extLst>
          </p:nvPr>
        </p:nvGraphicFramePr>
        <p:xfrm>
          <a:off x="546438" y="934753"/>
          <a:ext cx="4889712" cy="1719816"/>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051339">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002060"/>
                          </a:solidFill>
                        </a:rPr>
                        <a:t>a) </a:t>
                      </a:r>
                      <a:r>
                        <a:rPr lang="en-GB" sz="2800" b="1" dirty="0" err="1">
                          <a:solidFill>
                            <a:srgbClr val="002060"/>
                          </a:solidFill>
                        </a:rPr>
                        <a:t>tas</a:t>
                      </a:r>
                      <a:endParaRPr lang="en-GB" sz="28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002060"/>
                          </a:solidFill>
                        </a:rPr>
                        <a:t>b) taille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43" name="TextBox 42">
            <a:extLst>
              <a:ext uri="{FF2B5EF4-FFF2-40B4-BE49-F238E27FC236}">
                <a16:creationId xmlns:a16="http://schemas.microsoft.com/office/drawing/2014/main" id="{44EF9C4B-6881-4B54-9ACE-4E7D38D09273}"/>
              </a:ext>
            </a:extLst>
          </p:cNvPr>
          <p:cNvSpPr txBox="1"/>
          <p:nvPr/>
        </p:nvSpPr>
        <p:spPr>
          <a:xfrm>
            <a:off x="635593" y="1528891"/>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[pile]</a:t>
            </a:r>
          </a:p>
        </p:txBody>
      </p:sp>
      <p:sp>
        <p:nvSpPr>
          <p:cNvPr id="44" name="TextBox 43">
            <a:extLst>
              <a:ext uri="{FF2B5EF4-FFF2-40B4-BE49-F238E27FC236}">
                <a16:creationId xmlns:a16="http://schemas.microsoft.com/office/drawing/2014/main" id="{C39CA8BF-FA43-407C-98B4-1D54A4195EA3}"/>
              </a:ext>
            </a:extLst>
          </p:cNvPr>
          <p:cNvSpPr txBox="1"/>
          <p:nvPr/>
        </p:nvSpPr>
        <p:spPr>
          <a:xfrm>
            <a:off x="3431197" y="1526521"/>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[size]</a:t>
            </a:r>
          </a:p>
        </p:txBody>
      </p:sp>
      <p:pic>
        <p:nvPicPr>
          <p:cNvPr id="45" name="Picture 4" descr="Vegetables, Pile, Assorted, Variety, Food, Raw">
            <a:extLst>
              <a:ext uri="{FF2B5EF4-FFF2-40B4-BE49-F238E27FC236}">
                <a16:creationId xmlns:a16="http://schemas.microsoft.com/office/drawing/2014/main" id="{1E0E94A3-D643-4D3E-87DC-911BE75AE1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9367" y="822552"/>
            <a:ext cx="2001617" cy="100080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Inch Tape, Tape, Measure, Measurement, Tape-Measure">
            <a:extLst>
              <a:ext uri="{FF2B5EF4-FFF2-40B4-BE49-F238E27FC236}">
                <a16:creationId xmlns:a16="http://schemas.microsoft.com/office/drawing/2014/main" id="{393416EB-76B9-461A-8C3F-132F1EA2A3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5399" y="943996"/>
            <a:ext cx="1895024" cy="947512"/>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1BB20BCE-AE07-4D79-8D82-5BA0B165E639}"/>
              </a:ext>
            </a:extLst>
          </p:cNvPr>
          <p:cNvSpPr txBox="1"/>
          <p:nvPr/>
        </p:nvSpPr>
        <p:spPr>
          <a:xfrm>
            <a:off x="2097309" y="2141309"/>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8" name="TextBox 47">
            <a:extLst>
              <a:ext uri="{FF2B5EF4-FFF2-40B4-BE49-F238E27FC236}">
                <a16:creationId xmlns:a16="http://schemas.microsoft.com/office/drawing/2014/main" id="{F30E4B14-829B-4C9A-9AEB-538C627271BB}"/>
              </a:ext>
            </a:extLst>
          </p:cNvPr>
          <p:cNvSpPr txBox="1"/>
          <p:nvPr/>
        </p:nvSpPr>
        <p:spPr>
          <a:xfrm>
            <a:off x="4360333" y="2150544"/>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49" name="Picture 48" descr="green checkmark">
            <a:extLst>
              <a:ext uri="{FF2B5EF4-FFF2-40B4-BE49-F238E27FC236}">
                <a16:creationId xmlns:a16="http://schemas.microsoft.com/office/drawing/2014/main" id="{146BBEDB-8BF1-41E7-8E96-9D457B4267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1330" y="2108541"/>
            <a:ext cx="401412" cy="418138"/>
          </a:xfrm>
          <a:prstGeom prst="rect">
            <a:avLst/>
          </a:prstGeom>
        </p:spPr>
      </p:pic>
      <p:graphicFrame>
        <p:nvGraphicFramePr>
          <p:cNvPr id="50" name="Table 49">
            <a:extLst>
              <a:ext uri="{FF2B5EF4-FFF2-40B4-BE49-F238E27FC236}">
                <a16:creationId xmlns:a16="http://schemas.microsoft.com/office/drawing/2014/main" id="{6A73C06A-6D7A-4891-AA6F-A2CDB0719C5A}"/>
              </a:ext>
            </a:extLst>
          </p:cNvPr>
          <p:cNvGraphicFramePr>
            <a:graphicFrameLocks noGrp="1"/>
          </p:cNvGraphicFramePr>
          <p:nvPr>
            <p:extLst>
              <p:ext uri="{D42A27DB-BD31-4B8C-83A1-F6EECF244321}">
                <p14:modId xmlns:p14="http://schemas.microsoft.com/office/powerpoint/2010/main" val="1512604453"/>
              </p:ext>
            </p:extLst>
          </p:nvPr>
        </p:nvGraphicFramePr>
        <p:xfrm>
          <a:off x="553338" y="2765303"/>
          <a:ext cx="4889712" cy="1709859"/>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041382">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002060"/>
                          </a:solidFill>
                        </a:rPr>
                        <a:t>a) pas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002060"/>
                          </a:solidFill>
                        </a:rPr>
                        <a:t>b) </a:t>
                      </a:r>
                      <a:r>
                        <a:rPr lang="en-GB" sz="2800" b="1" dirty="0" err="1">
                          <a:solidFill>
                            <a:srgbClr val="002060"/>
                          </a:solidFill>
                        </a:rPr>
                        <a:t>paille</a:t>
                      </a:r>
                      <a:endParaRPr lang="en-GB" sz="28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pic>
        <p:nvPicPr>
          <p:cNvPr id="55" name="Picture 8" descr="Barn, Country, Farm, Hay, Straw, Orange Farm">
            <a:extLst>
              <a:ext uri="{FF2B5EF4-FFF2-40B4-BE49-F238E27FC236}">
                <a16:creationId xmlns:a16="http://schemas.microsoft.com/office/drawing/2014/main" id="{6FBB6937-0893-443A-A6E8-E06CBABD3E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45599" y="2882257"/>
            <a:ext cx="918750" cy="51584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EE6EEDD-FD60-4BD4-BE3F-1C9353678E11}"/>
              </a:ext>
            </a:extLst>
          </p:cNvPr>
          <p:cNvSpPr txBox="1"/>
          <p:nvPr/>
        </p:nvSpPr>
        <p:spPr>
          <a:xfrm>
            <a:off x="3438096" y="3375875"/>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[straw]</a:t>
            </a:r>
          </a:p>
        </p:txBody>
      </p:sp>
      <p:pic>
        <p:nvPicPr>
          <p:cNvPr id="57" name="Picture 10" descr="H Foot Print Clip Art">
            <a:extLst>
              <a:ext uri="{FF2B5EF4-FFF2-40B4-BE49-F238E27FC236}">
                <a16:creationId xmlns:a16="http://schemas.microsoft.com/office/drawing/2014/main" id="{A858F9ED-0930-465E-BB0D-C200F6F50D5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07128" y="2762602"/>
            <a:ext cx="872684" cy="755151"/>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5B15CD80-E031-4C62-95EB-C053E4FD58FB}"/>
              </a:ext>
            </a:extLst>
          </p:cNvPr>
          <p:cNvSpPr txBox="1"/>
          <p:nvPr/>
        </p:nvSpPr>
        <p:spPr>
          <a:xfrm>
            <a:off x="1052015" y="3375875"/>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[step]</a:t>
            </a:r>
          </a:p>
        </p:txBody>
      </p:sp>
      <p:sp>
        <p:nvSpPr>
          <p:cNvPr id="61" name="TextBox 60">
            <a:extLst>
              <a:ext uri="{FF2B5EF4-FFF2-40B4-BE49-F238E27FC236}">
                <a16:creationId xmlns:a16="http://schemas.microsoft.com/office/drawing/2014/main" id="{E8BD69E0-3745-4159-8356-E7D620988D89}"/>
              </a:ext>
            </a:extLst>
          </p:cNvPr>
          <p:cNvSpPr txBox="1"/>
          <p:nvPr/>
        </p:nvSpPr>
        <p:spPr>
          <a:xfrm>
            <a:off x="2172032" y="3946403"/>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62" name="TextBox 61">
            <a:extLst>
              <a:ext uri="{FF2B5EF4-FFF2-40B4-BE49-F238E27FC236}">
                <a16:creationId xmlns:a16="http://schemas.microsoft.com/office/drawing/2014/main" id="{0455F886-B344-4E3B-B2CF-9E3C072C89EC}"/>
              </a:ext>
            </a:extLst>
          </p:cNvPr>
          <p:cNvSpPr txBox="1"/>
          <p:nvPr/>
        </p:nvSpPr>
        <p:spPr>
          <a:xfrm>
            <a:off x="4454857" y="3946403"/>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63" name="Picture 62" descr="green checkmark">
            <a:extLst>
              <a:ext uri="{FF2B5EF4-FFF2-40B4-BE49-F238E27FC236}">
                <a16:creationId xmlns:a16="http://schemas.microsoft.com/office/drawing/2014/main" id="{948BB61A-6312-46BF-A589-5F30FD4732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0378" y="3938107"/>
            <a:ext cx="401412" cy="418138"/>
          </a:xfrm>
          <a:prstGeom prst="rect">
            <a:avLst/>
          </a:prstGeom>
        </p:spPr>
      </p:pic>
      <p:sp>
        <p:nvSpPr>
          <p:cNvPr id="17" name="Action Button: Custom 16">
            <a:hlinkClick r:id="" action="ppaction://noaction" highlightClick="1">
              <a:snd r:embed="rId11" name="3.wav"/>
            </a:hlinkClick>
            <a:extLst>
              <a:ext uri="{FF2B5EF4-FFF2-40B4-BE49-F238E27FC236}">
                <a16:creationId xmlns:a16="http://schemas.microsoft.com/office/drawing/2014/main" id="{379141C5-6E75-4857-8595-C54FA65BBDB9}"/>
              </a:ext>
            </a:extLst>
          </p:cNvPr>
          <p:cNvSpPr/>
          <p:nvPr/>
        </p:nvSpPr>
        <p:spPr>
          <a:xfrm>
            <a:off x="220885" y="2845615"/>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 name="Action Button: Custom 16">
            <a:hlinkClick r:id="" action="ppaction://noaction" highlightClick="1">
              <a:snd r:embed="rId12" name="1.wav"/>
            </a:hlinkClick>
            <a:extLst>
              <a:ext uri="{FF2B5EF4-FFF2-40B4-BE49-F238E27FC236}">
                <a16:creationId xmlns:a16="http://schemas.microsoft.com/office/drawing/2014/main" id="{858A7030-3E79-4E11-9378-A726B8909671}"/>
              </a:ext>
            </a:extLst>
          </p:cNvPr>
          <p:cNvSpPr/>
          <p:nvPr/>
        </p:nvSpPr>
        <p:spPr>
          <a:xfrm>
            <a:off x="186894" y="986521"/>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7" name="Picture 2" descr="Time, Impatience, Hands, Body Language, Hour, Clock">
            <a:extLst>
              <a:ext uri="{FF2B5EF4-FFF2-40B4-BE49-F238E27FC236}">
                <a16:creationId xmlns:a16="http://schemas.microsoft.com/office/drawing/2014/main" id="{5CC77F47-749F-44AB-84F8-22D873955097}"/>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5556" l="2953" r="89859">
                        <a14:foregroundMark x1="7189" y1="23056" x2="7189" y2="23056"/>
                        <a14:foregroundMark x1="2953" y1="26528" x2="2953" y2="26528"/>
                        <a14:foregroundMark x1="74454" y1="94583" x2="74454" y2="94583"/>
                        <a14:foregroundMark x1="79589" y1="95556" x2="79589" y2="95556"/>
                        <a14:foregroundMark x1="76893" y1="93889" x2="76893" y2="93889"/>
                        <a14:backgroundMark x1="76765" y1="94167" x2="76765" y2="94167"/>
                      </a14:backgroundRemoval>
                    </a14:imgEffect>
                  </a14:imgLayer>
                </a14:imgProps>
              </a:ext>
              <a:ext uri="{28A0092B-C50C-407E-A947-70E740481C1C}">
                <a14:useLocalDpi xmlns:a14="http://schemas.microsoft.com/office/drawing/2010/main" val="0"/>
              </a:ext>
            </a:extLst>
          </a:blip>
          <a:srcRect/>
          <a:stretch>
            <a:fillRect/>
          </a:stretch>
        </p:blipFill>
        <p:spPr bwMode="auto">
          <a:xfrm>
            <a:off x="3770792" y="4493084"/>
            <a:ext cx="917517" cy="84802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9A783023-FCC9-4917-A8C3-BE0FE0EBCAED}"/>
              </a:ext>
            </a:extLst>
          </p:cNvPr>
          <p:cNvSpPr txBox="1"/>
          <p:nvPr/>
        </p:nvSpPr>
        <p:spPr>
          <a:xfrm>
            <a:off x="6894344" y="157277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[lease]</a:t>
            </a:r>
          </a:p>
        </p:txBody>
      </p:sp>
      <p:graphicFrame>
        <p:nvGraphicFramePr>
          <p:cNvPr id="52" name="Table 13">
            <a:extLst>
              <a:ext uri="{FF2B5EF4-FFF2-40B4-BE49-F238E27FC236}">
                <a16:creationId xmlns:a16="http://schemas.microsoft.com/office/drawing/2014/main" id="{9E1462B8-EAA3-4E77-B1E7-951F0A2D9482}"/>
              </a:ext>
            </a:extLst>
          </p:cNvPr>
          <p:cNvGraphicFramePr>
            <a:graphicFrameLocks noGrp="1"/>
          </p:cNvGraphicFramePr>
          <p:nvPr>
            <p:extLst>
              <p:ext uri="{D42A27DB-BD31-4B8C-83A1-F6EECF244321}">
                <p14:modId xmlns:p14="http://schemas.microsoft.com/office/powerpoint/2010/main" val="3701934971"/>
              </p:ext>
            </p:extLst>
          </p:nvPr>
        </p:nvGraphicFramePr>
        <p:xfrm>
          <a:off x="6805189" y="998621"/>
          <a:ext cx="4889712" cy="1631250"/>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962773">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002060"/>
                          </a:solidFill>
                        </a:rPr>
                        <a:t>a) b</a:t>
                      </a:r>
                      <a:r>
                        <a:rPr lang="en-GB" sz="2800" b="1" dirty="0">
                          <a:solidFill>
                            <a:srgbClr val="002060"/>
                          </a:solidFill>
                          <a:latin typeface="Century Gothic" panose="020B0502020202020204" pitchFamily="34" charset="0"/>
                        </a:rPr>
                        <a:t>a</a:t>
                      </a:r>
                      <a:r>
                        <a:rPr lang="en-GB" sz="2800" b="1" dirty="0">
                          <a:solidFill>
                            <a:srgbClr val="002060"/>
                          </a:solidFill>
                        </a:rPr>
                        <a:t>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002060"/>
                          </a:solidFill>
                        </a:rPr>
                        <a:t>b) bas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58" name="Action Button: Custom 16">
            <a:hlinkClick r:id="" action="ppaction://noaction" highlightClick="1">
              <a:snd r:embed="rId15" name="5.wav"/>
            </a:hlinkClick>
            <a:extLst>
              <a:ext uri="{FF2B5EF4-FFF2-40B4-BE49-F238E27FC236}">
                <a16:creationId xmlns:a16="http://schemas.microsoft.com/office/drawing/2014/main" id="{E5FB2461-E3A3-475E-9DFA-8AF0FFE3268B}"/>
              </a:ext>
            </a:extLst>
          </p:cNvPr>
          <p:cNvSpPr/>
          <p:nvPr/>
        </p:nvSpPr>
        <p:spPr>
          <a:xfrm>
            <a:off x="6379711" y="1077804"/>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4" name="Action Button: Custom 16">
            <a:hlinkClick r:id="" action="ppaction://noaction" highlightClick="1">
              <a:snd r:embed="rId16" name="6.wav"/>
            </a:hlinkClick>
            <a:extLst>
              <a:ext uri="{FF2B5EF4-FFF2-40B4-BE49-F238E27FC236}">
                <a16:creationId xmlns:a16="http://schemas.microsoft.com/office/drawing/2014/main" id="{78C66035-B731-4374-946E-5F2B3DA9693C}"/>
              </a:ext>
            </a:extLst>
          </p:cNvPr>
          <p:cNvSpPr/>
          <p:nvPr/>
        </p:nvSpPr>
        <p:spPr>
          <a:xfrm>
            <a:off x="6417451" y="2865904"/>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5" name="TextBox 64">
            <a:extLst>
              <a:ext uri="{FF2B5EF4-FFF2-40B4-BE49-F238E27FC236}">
                <a16:creationId xmlns:a16="http://schemas.microsoft.com/office/drawing/2014/main" id="{647FC4D9-8AE0-4363-A1E4-E31994414CA0}"/>
              </a:ext>
            </a:extLst>
          </p:cNvPr>
          <p:cNvSpPr txBox="1"/>
          <p:nvPr/>
        </p:nvSpPr>
        <p:spPr>
          <a:xfrm>
            <a:off x="9689947" y="3333397"/>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[rail]</a:t>
            </a:r>
          </a:p>
        </p:txBody>
      </p:sp>
      <p:sp>
        <p:nvSpPr>
          <p:cNvPr id="66" name="TextBox 65">
            <a:extLst>
              <a:ext uri="{FF2B5EF4-FFF2-40B4-BE49-F238E27FC236}">
                <a16:creationId xmlns:a16="http://schemas.microsoft.com/office/drawing/2014/main" id="{DA8573E9-B2FC-4EDE-BBBF-5D06F65A4800}"/>
              </a:ext>
            </a:extLst>
          </p:cNvPr>
          <p:cNvSpPr txBox="1"/>
          <p:nvPr/>
        </p:nvSpPr>
        <p:spPr>
          <a:xfrm>
            <a:off x="8391731" y="2075808"/>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67" name="TextBox 66">
            <a:extLst>
              <a:ext uri="{FF2B5EF4-FFF2-40B4-BE49-F238E27FC236}">
                <a16:creationId xmlns:a16="http://schemas.microsoft.com/office/drawing/2014/main" id="{FF93E0E5-55F1-463E-B31F-1DCE09E0C08C}"/>
              </a:ext>
            </a:extLst>
          </p:cNvPr>
          <p:cNvSpPr txBox="1"/>
          <p:nvPr/>
        </p:nvSpPr>
        <p:spPr>
          <a:xfrm>
            <a:off x="10874232" y="2079637"/>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68" name="TextBox 67">
            <a:extLst>
              <a:ext uri="{FF2B5EF4-FFF2-40B4-BE49-F238E27FC236}">
                <a16:creationId xmlns:a16="http://schemas.microsoft.com/office/drawing/2014/main" id="{D68BB288-0C4D-466E-AC36-B4834D49E0D1}"/>
              </a:ext>
            </a:extLst>
          </p:cNvPr>
          <p:cNvSpPr txBox="1"/>
          <p:nvPr/>
        </p:nvSpPr>
        <p:spPr>
          <a:xfrm>
            <a:off x="8383549" y="3886850"/>
            <a:ext cx="603524"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69" name="TextBox 68">
            <a:extLst>
              <a:ext uri="{FF2B5EF4-FFF2-40B4-BE49-F238E27FC236}">
                <a16:creationId xmlns:a16="http://schemas.microsoft.com/office/drawing/2014/main" id="{76F93D14-092A-4BB7-BB41-C0816352044C}"/>
              </a:ext>
            </a:extLst>
          </p:cNvPr>
          <p:cNvSpPr txBox="1"/>
          <p:nvPr/>
        </p:nvSpPr>
        <p:spPr>
          <a:xfrm>
            <a:off x="10800488" y="3903925"/>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70" name="Picture 69" descr="green checkmark">
            <a:extLst>
              <a:ext uri="{FF2B5EF4-FFF2-40B4-BE49-F238E27FC236}">
                <a16:creationId xmlns:a16="http://schemas.microsoft.com/office/drawing/2014/main" id="{708B7F96-2CE3-49A1-95BF-FDC3B9AF52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7751" y="2104285"/>
            <a:ext cx="401412" cy="418138"/>
          </a:xfrm>
          <a:prstGeom prst="rect">
            <a:avLst/>
          </a:prstGeom>
        </p:spPr>
      </p:pic>
      <p:pic>
        <p:nvPicPr>
          <p:cNvPr id="71" name="Picture 70" descr="green checkmark">
            <a:extLst>
              <a:ext uri="{FF2B5EF4-FFF2-40B4-BE49-F238E27FC236}">
                <a16:creationId xmlns:a16="http://schemas.microsoft.com/office/drawing/2014/main" id="{49A6DE75-BF0B-43FD-BC75-2570FEED5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2229" y="3895629"/>
            <a:ext cx="401412" cy="418138"/>
          </a:xfrm>
          <a:prstGeom prst="rect">
            <a:avLst/>
          </a:prstGeom>
        </p:spPr>
      </p:pic>
      <p:pic>
        <p:nvPicPr>
          <p:cNvPr id="72" name="Picture 6" descr="Mouse Rat Rodent Clip Art">
            <a:extLst>
              <a:ext uri="{FF2B5EF4-FFF2-40B4-BE49-F238E27FC236}">
                <a16:creationId xmlns:a16="http://schemas.microsoft.com/office/drawing/2014/main" id="{86136A85-0998-44C1-BCF9-0AA8B8F6D38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56728" y="2988642"/>
            <a:ext cx="891625" cy="64494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Mountain, Snowy, Peak, Alp, Everest, Hill">
            <a:extLst>
              <a:ext uri="{FF2B5EF4-FFF2-40B4-BE49-F238E27FC236}">
                <a16:creationId xmlns:a16="http://schemas.microsoft.com/office/drawing/2014/main" id="{E2928771-9625-419A-BFDE-52BEDDB6409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083446" y="1074609"/>
            <a:ext cx="714524" cy="573531"/>
          </a:xfrm>
          <a:prstGeom prst="rect">
            <a:avLst/>
          </a:prstGeom>
          <a:noFill/>
          <a:extLst>
            <a:ext uri="{909E8E84-426E-40DD-AFC4-6F175D3DCCD1}">
              <a14:hiddenFill xmlns:a14="http://schemas.microsoft.com/office/drawing/2010/main">
                <a:solidFill>
                  <a:srgbClr val="FFFFFF"/>
                </a:solidFill>
              </a14:hiddenFill>
            </a:ext>
          </a:extLst>
        </p:spPr>
      </p:pic>
      <p:sp>
        <p:nvSpPr>
          <p:cNvPr id="74" name="Arrow: Down 73">
            <a:extLst>
              <a:ext uri="{FF2B5EF4-FFF2-40B4-BE49-F238E27FC236}">
                <a16:creationId xmlns:a16="http://schemas.microsoft.com/office/drawing/2014/main" id="{8197533E-55A7-4424-8D30-26CD9AA5B162}"/>
              </a:ext>
            </a:extLst>
          </p:cNvPr>
          <p:cNvSpPr/>
          <p:nvPr/>
        </p:nvSpPr>
        <p:spPr>
          <a:xfrm rot="3412858">
            <a:off x="10754995" y="1086988"/>
            <a:ext cx="214748" cy="56662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30A91452-947A-440B-9023-343565EC9153}"/>
              </a:ext>
            </a:extLst>
          </p:cNvPr>
          <p:cNvSpPr txBox="1"/>
          <p:nvPr/>
        </p:nvSpPr>
        <p:spPr>
          <a:xfrm>
            <a:off x="9689948" y="1501823"/>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[bottom]</a:t>
            </a:r>
          </a:p>
        </p:txBody>
      </p:sp>
      <p:pic>
        <p:nvPicPr>
          <p:cNvPr id="76" name="Picture 75" descr="A close up of a logo&#10;&#10;Description automatically generated">
            <a:extLst>
              <a:ext uri="{FF2B5EF4-FFF2-40B4-BE49-F238E27FC236}">
                <a16:creationId xmlns:a16="http://schemas.microsoft.com/office/drawing/2014/main" id="{15ABC3DF-6E7B-46D9-A3B1-C992D913922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736515" y="1077804"/>
            <a:ext cx="550245" cy="598228"/>
          </a:xfrm>
          <a:prstGeom prst="rect">
            <a:avLst/>
          </a:prstGeom>
        </p:spPr>
      </p:pic>
      <p:graphicFrame>
        <p:nvGraphicFramePr>
          <p:cNvPr id="77" name="Table 76">
            <a:extLst>
              <a:ext uri="{FF2B5EF4-FFF2-40B4-BE49-F238E27FC236}">
                <a16:creationId xmlns:a16="http://schemas.microsoft.com/office/drawing/2014/main" id="{DFA6FC6B-8EF9-439D-B768-616192BBEFFE}"/>
              </a:ext>
            </a:extLst>
          </p:cNvPr>
          <p:cNvGraphicFramePr>
            <a:graphicFrameLocks noGrp="1"/>
          </p:cNvGraphicFramePr>
          <p:nvPr>
            <p:extLst>
              <p:ext uri="{D42A27DB-BD31-4B8C-83A1-F6EECF244321}">
                <p14:modId xmlns:p14="http://schemas.microsoft.com/office/powerpoint/2010/main" val="3493905606"/>
              </p:ext>
            </p:extLst>
          </p:nvPr>
        </p:nvGraphicFramePr>
        <p:xfrm>
          <a:off x="6833215" y="4610811"/>
          <a:ext cx="4889712" cy="1615026"/>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946549">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002060"/>
                          </a:solidFill>
                        </a:rPr>
                        <a:t>a) </a:t>
                      </a:r>
                      <a:r>
                        <a:rPr lang="en-GB" sz="2800" b="1" dirty="0" err="1">
                          <a:solidFill>
                            <a:srgbClr val="002060"/>
                          </a:solidFill>
                        </a:rPr>
                        <a:t>caille</a:t>
                      </a:r>
                      <a:endParaRPr lang="en-GB" sz="28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002060"/>
                          </a:solidFill>
                        </a:rPr>
                        <a:t>b) </a:t>
                      </a:r>
                      <a:r>
                        <a:rPr lang="en-GB" sz="2800" b="1" dirty="0" err="1">
                          <a:solidFill>
                            <a:srgbClr val="002060"/>
                          </a:solidFill>
                        </a:rPr>
                        <a:t>cas</a:t>
                      </a:r>
                      <a:endParaRPr lang="en-GB" sz="2800"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78" name="Action Button: Custom 16">
            <a:hlinkClick r:id="" action="ppaction://noaction" highlightClick="1">
              <a:snd r:embed="rId20" name="8.wav"/>
            </a:hlinkClick>
            <a:extLst>
              <a:ext uri="{FF2B5EF4-FFF2-40B4-BE49-F238E27FC236}">
                <a16:creationId xmlns:a16="http://schemas.microsoft.com/office/drawing/2014/main" id="{AE774C63-6E23-4D1A-B219-C6D766CF7590}"/>
              </a:ext>
            </a:extLst>
          </p:cNvPr>
          <p:cNvSpPr/>
          <p:nvPr/>
        </p:nvSpPr>
        <p:spPr>
          <a:xfrm>
            <a:off x="6417451" y="4715163"/>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9" name="TextBox 78">
            <a:extLst>
              <a:ext uri="{FF2B5EF4-FFF2-40B4-BE49-F238E27FC236}">
                <a16:creationId xmlns:a16="http://schemas.microsoft.com/office/drawing/2014/main" id="{BBBBACE5-6C0D-4284-9CA9-B70A02D2FA26}"/>
              </a:ext>
            </a:extLst>
          </p:cNvPr>
          <p:cNvSpPr txBox="1"/>
          <p:nvPr/>
        </p:nvSpPr>
        <p:spPr>
          <a:xfrm>
            <a:off x="6917603" y="5100214"/>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[quail]</a:t>
            </a:r>
          </a:p>
        </p:txBody>
      </p:sp>
      <p:sp>
        <p:nvSpPr>
          <p:cNvPr id="80" name="TextBox 79">
            <a:extLst>
              <a:ext uri="{FF2B5EF4-FFF2-40B4-BE49-F238E27FC236}">
                <a16:creationId xmlns:a16="http://schemas.microsoft.com/office/drawing/2014/main" id="{D5DDF061-01EC-46D8-90E1-6E63B7A2E638}"/>
              </a:ext>
            </a:extLst>
          </p:cNvPr>
          <p:cNvSpPr txBox="1"/>
          <p:nvPr/>
        </p:nvSpPr>
        <p:spPr>
          <a:xfrm>
            <a:off x="9393886" y="4858438"/>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[scenario]</a:t>
            </a:r>
          </a:p>
        </p:txBody>
      </p:sp>
      <p:pic>
        <p:nvPicPr>
          <p:cNvPr id="81" name="Picture 14" descr="Quail Clip Art">
            <a:extLst>
              <a:ext uri="{FF2B5EF4-FFF2-40B4-BE49-F238E27FC236}">
                <a16:creationId xmlns:a16="http://schemas.microsoft.com/office/drawing/2014/main" id="{D4DDC32E-BA9D-49CA-9C42-3F73D259520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79738" y="4638035"/>
            <a:ext cx="658726" cy="596832"/>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A330262E-CB02-4B3A-A3BC-924350B4AB45}"/>
              </a:ext>
            </a:extLst>
          </p:cNvPr>
          <p:cNvSpPr txBox="1"/>
          <p:nvPr/>
        </p:nvSpPr>
        <p:spPr>
          <a:xfrm>
            <a:off x="8282211" y="5680003"/>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83" name="TextBox 82">
            <a:extLst>
              <a:ext uri="{FF2B5EF4-FFF2-40B4-BE49-F238E27FC236}">
                <a16:creationId xmlns:a16="http://schemas.microsoft.com/office/drawing/2014/main" id="{F0C508F1-C6BC-4AC8-B909-A81B445C2AC0}"/>
              </a:ext>
            </a:extLst>
          </p:cNvPr>
          <p:cNvSpPr txBox="1"/>
          <p:nvPr/>
        </p:nvSpPr>
        <p:spPr>
          <a:xfrm>
            <a:off x="10882536" y="5673519"/>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84" name="Picture 83" descr="green checkmark">
            <a:extLst>
              <a:ext uri="{FF2B5EF4-FFF2-40B4-BE49-F238E27FC236}">
                <a16:creationId xmlns:a16="http://schemas.microsoft.com/office/drawing/2014/main" id="{50AC6BAE-2723-44A4-AE96-0E76EDCE89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5595" y="5667619"/>
            <a:ext cx="401412" cy="418138"/>
          </a:xfrm>
          <a:prstGeom prst="rect">
            <a:avLst/>
          </a:prstGeom>
        </p:spPr>
      </p:pic>
    </p:spTree>
    <p:extLst>
      <p:ext uri="{BB962C8B-B14F-4D97-AF65-F5344CB8AC3E}">
        <p14:creationId xmlns:p14="http://schemas.microsoft.com/office/powerpoint/2010/main" val="8022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8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8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47" grpId="0" animBg="1"/>
      <p:bldP spid="48" grpId="0" animBg="1"/>
      <p:bldP spid="61" grpId="0" animBg="1"/>
      <p:bldP spid="62" grpId="0" animBg="1"/>
      <p:bldP spid="66" grpId="0" animBg="1"/>
      <p:bldP spid="67" grpId="0" animBg="1"/>
      <p:bldP spid="68" grpId="0" animBg="1"/>
      <p:bldP spid="69" grpId="0" animBg="1"/>
      <p:bldP spid="82" grpId="0" animBg="1"/>
      <p:bldP spid="8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Verbs like </a:t>
            </a:r>
            <a:r>
              <a:rPr lang="en-GB" sz="2800" b="1" dirty="0" err="1">
                <a:solidFill>
                  <a:schemeClr val="bg1"/>
                </a:solidFill>
              </a:rPr>
              <a:t>sortir</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the verbs </a:t>
            </a:r>
            <a:r>
              <a:rPr kumimoji="0" lang="en-US" sz="24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sortir</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dormir</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partir</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have the same pattern of endings:</a:t>
            </a:r>
          </a:p>
        </p:txBody>
      </p:sp>
      <p:sp>
        <p:nvSpPr>
          <p:cNvPr id="35" name="TextBox 34">
            <a:extLst>
              <a:ext uri="{FF2B5EF4-FFF2-40B4-BE49-F238E27FC236}">
                <a16:creationId xmlns:a16="http://schemas.microsoft.com/office/drawing/2014/main" id="{5600336D-CD10-4720-B9BB-D9638C0B7D1F}"/>
              </a:ext>
            </a:extLst>
          </p:cNvPr>
          <p:cNvSpPr txBox="1"/>
          <p:nvPr/>
        </p:nvSpPr>
        <p:spPr>
          <a:xfrm>
            <a:off x="561570" y="1896064"/>
            <a:ext cx="957313" cy="400110"/>
          </a:xfrm>
          <a:prstGeom prst="rect">
            <a:avLst/>
          </a:prstGeom>
          <a:noFill/>
        </p:spPr>
        <p:txBody>
          <a:bodyPr wrap="none" rtlCol="0">
            <a:spAutoFit/>
          </a:bodyPr>
          <a:lstStyle/>
          <a:p>
            <a:pPr algn="r"/>
            <a:r>
              <a:rPr lang="en-GB" sz="2000" b="1" dirty="0">
                <a:solidFill>
                  <a:srgbClr val="002060"/>
                </a:solidFill>
              </a:rPr>
              <a:t>je </a:t>
            </a:r>
            <a:r>
              <a:rPr lang="en-GB" sz="2000" b="1" dirty="0" err="1">
                <a:solidFill>
                  <a:srgbClr val="002060"/>
                </a:solidFill>
              </a:rPr>
              <a:t>sor</a:t>
            </a:r>
            <a:r>
              <a:rPr lang="en-GB" sz="2000" b="1" dirty="0" err="1">
                <a:solidFill>
                  <a:srgbClr val="EF4136"/>
                </a:solidFill>
              </a:rPr>
              <a:t>s</a:t>
            </a:r>
            <a:endParaRPr lang="en-GB" sz="2000" b="1" dirty="0">
              <a:solidFill>
                <a:srgbClr val="EF4136"/>
              </a:solidFill>
            </a:endParaRPr>
          </a:p>
        </p:txBody>
      </p:sp>
      <p:sp>
        <p:nvSpPr>
          <p:cNvPr id="36" name="TextBox 35">
            <a:extLst>
              <a:ext uri="{FF2B5EF4-FFF2-40B4-BE49-F238E27FC236}">
                <a16:creationId xmlns:a16="http://schemas.microsoft.com/office/drawing/2014/main" id="{69F78FA5-58F4-47D8-8BDD-9487B9C3D2B5}"/>
              </a:ext>
            </a:extLst>
          </p:cNvPr>
          <p:cNvSpPr txBox="1"/>
          <p:nvPr/>
        </p:nvSpPr>
        <p:spPr>
          <a:xfrm>
            <a:off x="561569" y="2357728"/>
            <a:ext cx="957313" cy="400110"/>
          </a:xfrm>
          <a:prstGeom prst="rect">
            <a:avLst/>
          </a:prstGeom>
          <a:noFill/>
        </p:spPr>
        <p:txBody>
          <a:bodyPr wrap="none" rtlCol="0">
            <a:spAutoFit/>
          </a:bodyPr>
          <a:lstStyle/>
          <a:p>
            <a:pPr algn="r"/>
            <a:r>
              <a:rPr lang="en-GB" sz="2000" b="1" dirty="0" err="1">
                <a:solidFill>
                  <a:srgbClr val="002060"/>
                </a:solidFill>
              </a:rPr>
              <a:t>tu</a:t>
            </a:r>
            <a:r>
              <a:rPr lang="en-GB" sz="2000" b="1" dirty="0">
                <a:solidFill>
                  <a:srgbClr val="002060"/>
                </a:solidFill>
              </a:rPr>
              <a:t> </a:t>
            </a:r>
            <a:r>
              <a:rPr lang="en-GB" sz="2000" b="1" dirty="0" err="1">
                <a:solidFill>
                  <a:srgbClr val="002060"/>
                </a:solidFill>
              </a:rPr>
              <a:t>sor</a:t>
            </a:r>
            <a:r>
              <a:rPr lang="en-GB" sz="2000" b="1" dirty="0" err="1">
                <a:solidFill>
                  <a:srgbClr val="EF4136"/>
                </a:solidFill>
              </a:rPr>
              <a:t>s</a:t>
            </a:r>
            <a:endParaRPr lang="en-GB" sz="2000" b="1" dirty="0">
              <a:solidFill>
                <a:srgbClr val="EF4136"/>
              </a:solidFill>
            </a:endParaRPr>
          </a:p>
        </p:txBody>
      </p:sp>
      <p:sp>
        <p:nvSpPr>
          <p:cNvPr id="37" name="TextBox 36">
            <a:extLst>
              <a:ext uri="{FF2B5EF4-FFF2-40B4-BE49-F238E27FC236}">
                <a16:creationId xmlns:a16="http://schemas.microsoft.com/office/drawing/2014/main" id="{929E5B82-D164-44E2-AA68-685D22E5953C}"/>
              </a:ext>
            </a:extLst>
          </p:cNvPr>
          <p:cNvSpPr txBox="1"/>
          <p:nvPr/>
        </p:nvSpPr>
        <p:spPr>
          <a:xfrm>
            <a:off x="703349" y="2819390"/>
            <a:ext cx="813043" cy="400110"/>
          </a:xfrm>
          <a:prstGeom prst="rect">
            <a:avLst/>
          </a:prstGeom>
          <a:noFill/>
        </p:spPr>
        <p:txBody>
          <a:bodyPr wrap="none" rtlCol="0">
            <a:spAutoFit/>
          </a:bodyPr>
          <a:lstStyle/>
          <a:p>
            <a:pPr algn="r"/>
            <a:r>
              <a:rPr lang="en-GB" sz="2000" b="1" dirty="0" err="1">
                <a:solidFill>
                  <a:srgbClr val="002060"/>
                </a:solidFill>
              </a:rPr>
              <a:t>il</a:t>
            </a:r>
            <a:r>
              <a:rPr lang="en-GB" sz="2000" b="1" dirty="0">
                <a:solidFill>
                  <a:srgbClr val="002060"/>
                </a:solidFill>
              </a:rPr>
              <a:t> sor</a:t>
            </a:r>
            <a:r>
              <a:rPr lang="en-GB" sz="2000" b="1" dirty="0">
                <a:solidFill>
                  <a:srgbClr val="EF4136"/>
                </a:solidFill>
              </a:rPr>
              <a:t>t</a:t>
            </a:r>
          </a:p>
        </p:txBody>
      </p:sp>
      <p:sp>
        <p:nvSpPr>
          <p:cNvPr id="79" name="TextBox 78">
            <a:extLst>
              <a:ext uri="{FF2B5EF4-FFF2-40B4-BE49-F238E27FC236}">
                <a16:creationId xmlns:a16="http://schemas.microsoft.com/office/drawing/2014/main" id="{4B1F244C-8BD3-49F4-9C82-D6DFF4A70F67}"/>
              </a:ext>
            </a:extLst>
          </p:cNvPr>
          <p:cNvSpPr txBox="1"/>
          <p:nvPr/>
        </p:nvSpPr>
        <p:spPr>
          <a:xfrm>
            <a:off x="376336" y="3281056"/>
            <a:ext cx="1140056" cy="400110"/>
          </a:xfrm>
          <a:prstGeom prst="rect">
            <a:avLst/>
          </a:prstGeom>
          <a:noFill/>
        </p:spPr>
        <p:txBody>
          <a:bodyPr wrap="none" rtlCol="0">
            <a:spAutoFit/>
          </a:bodyPr>
          <a:lstStyle/>
          <a:p>
            <a:pPr algn="r"/>
            <a:r>
              <a:rPr lang="en-GB" sz="2000" b="1" dirty="0" err="1">
                <a:solidFill>
                  <a:srgbClr val="002060"/>
                </a:solidFill>
              </a:rPr>
              <a:t>elle</a:t>
            </a:r>
            <a:r>
              <a:rPr lang="en-GB" sz="2000" b="1" dirty="0">
                <a:solidFill>
                  <a:srgbClr val="002060"/>
                </a:solidFill>
              </a:rPr>
              <a:t> sor</a:t>
            </a:r>
            <a:r>
              <a:rPr lang="en-GB" sz="2000" b="1" dirty="0">
                <a:solidFill>
                  <a:srgbClr val="EF4136"/>
                </a:solidFill>
              </a:rPr>
              <a:t>t</a:t>
            </a:r>
          </a:p>
        </p:txBody>
      </p:sp>
      <p:sp>
        <p:nvSpPr>
          <p:cNvPr id="80" name="TextBox 79">
            <a:extLst>
              <a:ext uri="{FF2B5EF4-FFF2-40B4-BE49-F238E27FC236}">
                <a16:creationId xmlns:a16="http://schemas.microsoft.com/office/drawing/2014/main" id="{A2713234-F243-41BC-A019-8E57C16CEE46}"/>
              </a:ext>
            </a:extLst>
          </p:cNvPr>
          <p:cNvSpPr txBox="1"/>
          <p:nvPr/>
        </p:nvSpPr>
        <p:spPr>
          <a:xfrm>
            <a:off x="1516392" y="1889671"/>
            <a:ext cx="3206327" cy="400110"/>
          </a:xfrm>
          <a:prstGeom prst="rect">
            <a:avLst/>
          </a:prstGeom>
          <a:noFill/>
        </p:spPr>
        <p:txBody>
          <a:bodyPr wrap="none" rtlCol="0">
            <a:spAutoFit/>
          </a:bodyPr>
          <a:lstStyle/>
          <a:p>
            <a:r>
              <a:rPr lang="en-GB" sz="2000" i="1" dirty="0">
                <a:solidFill>
                  <a:srgbClr val="002060"/>
                </a:solidFill>
              </a:rPr>
              <a:t>I go out / I am going out</a:t>
            </a:r>
          </a:p>
        </p:txBody>
      </p:sp>
      <p:sp>
        <p:nvSpPr>
          <p:cNvPr id="81" name="TextBox 80">
            <a:extLst>
              <a:ext uri="{FF2B5EF4-FFF2-40B4-BE49-F238E27FC236}">
                <a16:creationId xmlns:a16="http://schemas.microsoft.com/office/drawing/2014/main" id="{255B12AD-11FB-476E-B969-7769A06CDD5E}"/>
              </a:ext>
            </a:extLst>
          </p:cNvPr>
          <p:cNvSpPr txBox="1"/>
          <p:nvPr/>
        </p:nvSpPr>
        <p:spPr>
          <a:xfrm>
            <a:off x="1517995" y="2351336"/>
            <a:ext cx="4017446" cy="400110"/>
          </a:xfrm>
          <a:prstGeom prst="rect">
            <a:avLst/>
          </a:prstGeom>
          <a:noFill/>
        </p:spPr>
        <p:txBody>
          <a:bodyPr wrap="none" rtlCol="0">
            <a:spAutoFit/>
          </a:bodyPr>
          <a:lstStyle/>
          <a:p>
            <a:r>
              <a:rPr lang="en-GB" sz="2000" i="1" dirty="0">
                <a:solidFill>
                  <a:srgbClr val="002060"/>
                </a:solidFill>
              </a:rPr>
              <a:t>you go out / you are going out</a:t>
            </a:r>
          </a:p>
        </p:txBody>
      </p:sp>
      <p:sp>
        <p:nvSpPr>
          <p:cNvPr id="82" name="TextBox 81">
            <a:extLst>
              <a:ext uri="{FF2B5EF4-FFF2-40B4-BE49-F238E27FC236}">
                <a16:creationId xmlns:a16="http://schemas.microsoft.com/office/drawing/2014/main" id="{AA69BB31-6F84-4CC8-8AAF-4D354BB9B39D}"/>
              </a:ext>
            </a:extLst>
          </p:cNvPr>
          <p:cNvSpPr txBox="1"/>
          <p:nvPr/>
        </p:nvSpPr>
        <p:spPr>
          <a:xfrm>
            <a:off x="1516392" y="2813001"/>
            <a:ext cx="3740126" cy="400110"/>
          </a:xfrm>
          <a:prstGeom prst="rect">
            <a:avLst/>
          </a:prstGeom>
          <a:noFill/>
        </p:spPr>
        <p:txBody>
          <a:bodyPr wrap="none" rtlCol="0">
            <a:spAutoFit/>
          </a:bodyPr>
          <a:lstStyle/>
          <a:p>
            <a:r>
              <a:rPr lang="en-GB" sz="2000" i="1" dirty="0">
                <a:solidFill>
                  <a:srgbClr val="002060"/>
                </a:solidFill>
              </a:rPr>
              <a:t>he goes out / he is going out</a:t>
            </a:r>
          </a:p>
        </p:txBody>
      </p:sp>
      <p:sp>
        <p:nvSpPr>
          <p:cNvPr id="83" name="TextBox 82">
            <a:extLst>
              <a:ext uri="{FF2B5EF4-FFF2-40B4-BE49-F238E27FC236}">
                <a16:creationId xmlns:a16="http://schemas.microsoft.com/office/drawing/2014/main" id="{22B864E1-9A7D-4BE2-B291-6E65BBF212E5}"/>
              </a:ext>
            </a:extLst>
          </p:cNvPr>
          <p:cNvSpPr txBox="1"/>
          <p:nvPr/>
        </p:nvSpPr>
        <p:spPr>
          <a:xfrm>
            <a:off x="1516392" y="3274665"/>
            <a:ext cx="3938899" cy="400110"/>
          </a:xfrm>
          <a:prstGeom prst="rect">
            <a:avLst/>
          </a:prstGeom>
          <a:noFill/>
        </p:spPr>
        <p:txBody>
          <a:bodyPr wrap="none" rtlCol="0">
            <a:spAutoFit/>
          </a:bodyPr>
          <a:lstStyle/>
          <a:p>
            <a:r>
              <a:rPr lang="en-GB" sz="2000" i="1" dirty="0">
                <a:solidFill>
                  <a:srgbClr val="002060"/>
                </a:solidFill>
              </a:rPr>
              <a:t>she goes out / she is going out</a:t>
            </a:r>
          </a:p>
        </p:txBody>
      </p:sp>
      <p:sp>
        <p:nvSpPr>
          <p:cNvPr id="87" name="TextBox 86">
            <a:extLst>
              <a:ext uri="{FF2B5EF4-FFF2-40B4-BE49-F238E27FC236}">
                <a16:creationId xmlns:a16="http://schemas.microsoft.com/office/drawing/2014/main" id="{58E8181D-7E2A-4EF3-8268-372316AB634F}"/>
              </a:ext>
            </a:extLst>
          </p:cNvPr>
          <p:cNvSpPr txBox="1"/>
          <p:nvPr/>
        </p:nvSpPr>
        <p:spPr>
          <a:xfrm>
            <a:off x="6770856" y="1889674"/>
            <a:ext cx="1015021" cy="400110"/>
          </a:xfrm>
          <a:prstGeom prst="rect">
            <a:avLst/>
          </a:prstGeom>
          <a:noFill/>
        </p:spPr>
        <p:txBody>
          <a:bodyPr wrap="none" rtlCol="0">
            <a:spAutoFit/>
          </a:bodyPr>
          <a:lstStyle/>
          <a:p>
            <a:pPr algn="r"/>
            <a:r>
              <a:rPr lang="en-GB" sz="2000" b="1" dirty="0">
                <a:solidFill>
                  <a:srgbClr val="002060"/>
                </a:solidFill>
              </a:rPr>
              <a:t>je </a:t>
            </a:r>
            <a:r>
              <a:rPr lang="en-GB" sz="2000" b="1" dirty="0" err="1">
                <a:solidFill>
                  <a:srgbClr val="002060"/>
                </a:solidFill>
              </a:rPr>
              <a:t>dor</a:t>
            </a:r>
            <a:r>
              <a:rPr lang="en-GB" sz="2000" b="1" dirty="0" err="1">
                <a:solidFill>
                  <a:srgbClr val="EF4136"/>
                </a:solidFill>
              </a:rPr>
              <a:t>s</a:t>
            </a:r>
            <a:endParaRPr lang="en-GB" sz="2000" b="1" dirty="0">
              <a:solidFill>
                <a:srgbClr val="EF4136"/>
              </a:solidFill>
            </a:endParaRPr>
          </a:p>
        </p:txBody>
      </p:sp>
      <p:sp>
        <p:nvSpPr>
          <p:cNvPr id="88" name="TextBox 87">
            <a:extLst>
              <a:ext uri="{FF2B5EF4-FFF2-40B4-BE49-F238E27FC236}">
                <a16:creationId xmlns:a16="http://schemas.microsoft.com/office/drawing/2014/main" id="{40E1BB9D-7EEC-413E-9A89-7C8BA2F0B43A}"/>
              </a:ext>
            </a:extLst>
          </p:cNvPr>
          <p:cNvSpPr txBox="1"/>
          <p:nvPr/>
        </p:nvSpPr>
        <p:spPr>
          <a:xfrm>
            <a:off x="6770855" y="2351340"/>
            <a:ext cx="1015021" cy="400110"/>
          </a:xfrm>
          <a:prstGeom prst="rect">
            <a:avLst/>
          </a:prstGeom>
          <a:noFill/>
        </p:spPr>
        <p:txBody>
          <a:bodyPr wrap="none" rtlCol="0">
            <a:spAutoFit/>
          </a:bodyPr>
          <a:lstStyle/>
          <a:p>
            <a:pPr algn="r"/>
            <a:r>
              <a:rPr lang="en-GB" sz="2000" b="1" dirty="0" err="1">
                <a:solidFill>
                  <a:srgbClr val="002060"/>
                </a:solidFill>
              </a:rPr>
              <a:t>tu</a:t>
            </a:r>
            <a:r>
              <a:rPr lang="en-GB" sz="2000" b="1" dirty="0">
                <a:solidFill>
                  <a:srgbClr val="002060"/>
                </a:solidFill>
              </a:rPr>
              <a:t> </a:t>
            </a:r>
            <a:r>
              <a:rPr lang="en-GB" sz="2000" b="1" dirty="0" err="1">
                <a:solidFill>
                  <a:srgbClr val="002060"/>
                </a:solidFill>
              </a:rPr>
              <a:t>dor</a:t>
            </a:r>
            <a:r>
              <a:rPr lang="en-GB" sz="2000" b="1" dirty="0" err="1">
                <a:solidFill>
                  <a:srgbClr val="EF4136"/>
                </a:solidFill>
              </a:rPr>
              <a:t>s</a:t>
            </a:r>
            <a:endParaRPr lang="en-GB" sz="2000" b="1" dirty="0">
              <a:solidFill>
                <a:srgbClr val="EF4136"/>
              </a:solidFill>
            </a:endParaRPr>
          </a:p>
        </p:txBody>
      </p:sp>
      <p:sp>
        <p:nvSpPr>
          <p:cNvPr id="89" name="TextBox 88">
            <a:extLst>
              <a:ext uri="{FF2B5EF4-FFF2-40B4-BE49-F238E27FC236}">
                <a16:creationId xmlns:a16="http://schemas.microsoft.com/office/drawing/2014/main" id="{D2D64A83-2621-43D9-AE67-0C7C24BEBC22}"/>
              </a:ext>
            </a:extLst>
          </p:cNvPr>
          <p:cNvSpPr txBox="1"/>
          <p:nvPr/>
        </p:nvSpPr>
        <p:spPr>
          <a:xfrm>
            <a:off x="6915125" y="2812999"/>
            <a:ext cx="870751" cy="400110"/>
          </a:xfrm>
          <a:prstGeom prst="rect">
            <a:avLst/>
          </a:prstGeom>
          <a:noFill/>
        </p:spPr>
        <p:txBody>
          <a:bodyPr wrap="none" rtlCol="0">
            <a:spAutoFit/>
          </a:bodyPr>
          <a:lstStyle/>
          <a:p>
            <a:pPr algn="r"/>
            <a:r>
              <a:rPr lang="en-GB" sz="2000" b="1" dirty="0" err="1">
                <a:solidFill>
                  <a:srgbClr val="002060"/>
                </a:solidFill>
              </a:rPr>
              <a:t>il</a:t>
            </a:r>
            <a:r>
              <a:rPr lang="en-GB" sz="2000" b="1" dirty="0">
                <a:solidFill>
                  <a:srgbClr val="002060"/>
                </a:solidFill>
              </a:rPr>
              <a:t> </a:t>
            </a:r>
            <a:r>
              <a:rPr lang="en-GB" sz="2000" b="1" dirty="0" err="1">
                <a:solidFill>
                  <a:srgbClr val="002060"/>
                </a:solidFill>
              </a:rPr>
              <a:t>dor</a:t>
            </a:r>
            <a:r>
              <a:rPr lang="en-GB" sz="2000" b="1" dirty="0" err="1">
                <a:solidFill>
                  <a:srgbClr val="EF4136"/>
                </a:solidFill>
              </a:rPr>
              <a:t>t</a:t>
            </a:r>
            <a:endParaRPr lang="en-GB" sz="2000" b="1" dirty="0">
              <a:solidFill>
                <a:srgbClr val="EF4136"/>
              </a:solidFill>
            </a:endParaRPr>
          </a:p>
        </p:txBody>
      </p:sp>
      <p:sp>
        <p:nvSpPr>
          <p:cNvPr id="91" name="TextBox 90">
            <a:extLst>
              <a:ext uri="{FF2B5EF4-FFF2-40B4-BE49-F238E27FC236}">
                <a16:creationId xmlns:a16="http://schemas.microsoft.com/office/drawing/2014/main" id="{2488FA43-FC86-4CCE-8BD1-F1B1A78A8325}"/>
              </a:ext>
            </a:extLst>
          </p:cNvPr>
          <p:cNvSpPr txBox="1"/>
          <p:nvPr/>
        </p:nvSpPr>
        <p:spPr>
          <a:xfrm>
            <a:off x="6588704" y="3274665"/>
            <a:ext cx="1197764" cy="400110"/>
          </a:xfrm>
          <a:prstGeom prst="rect">
            <a:avLst/>
          </a:prstGeom>
          <a:noFill/>
        </p:spPr>
        <p:txBody>
          <a:bodyPr wrap="none" rtlCol="0">
            <a:spAutoFit/>
          </a:bodyPr>
          <a:lstStyle/>
          <a:p>
            <a:pPr algn="r"/>
            <a:r>
              <a:rPr lang="en-GB" sz="2000" b="1" dirty="0" err="1">
                <a:solidFill>
                  <a:srgbClr val="002060"/>
                </a:solidFill>
              </a:rPr>
              <a:t>elle</a:t>
            </a:r>
            <a:r>
              <a:rPr lang="en-GB" sz="2000" b="1" dirty="0">
                <a:solidFill>
                  <a:srgbClr val="002060"/>
                </a:solidFill>
              </a:rPr>
              <a:t> </a:t>
            </a:r>
            <a:r>
              <a:rPr lang="en-GB" sz="2000" b="1" dirty="0" err="1">
                <a:solidFill>
                  <a:srgbClr val="002060"/>
                </a:solidFill>
              </a:rPr>
              <a:t>dor</a:t>
            </a:r>
            <a:r>
              <a:rPr lang="en-GB" sz="2000" b="1" dirty="0" err="1">
                <a:solidFill>
                  <a:srgbClr val="EF4136"/>
                </a:solidFill>
              </a:rPr>
              <a:t>t</a:t>
            </a:r>
            <a:endParaRPr lang="en-GB" sz="2000" b="1" dirty="0">
              <a:solidFill>
                <a:srgbClr val="EF4136"/>
              </a:solidFill>
            </a:endParaRPr>
          </a:p>
        </p:txBody>
      </p:sp>
      <p:sp>
        <p:nvSpPr>
          <p:cNvPr id="92" name="TextBox 91">
            <a:extLst>
              <a:ext uri="{FF2B5EF4-FFF2-40B4-BE49-F238E27FC236}">
                <a16:creationId xmlns:a16="http://schemas.microsoft.com/office/drawing/2014/main" id="{AF5D1305-7E98-4C68-9C66-D33FAAD68795}"/>
              </a:ext>
            </a:extLst>
          </p:cNvPr>
          <p:cNvSpPr txBox="1"/>
          <p:nvPr/>
        </p:nvSpPr>
        <p:spPr>
          <a:xfrm>
            <a:off x="7785876" y="1889671"/>
            <a:ext cx="2879314" cy="400110"/>
          </a:xfrm>
          <a:prstGeom prst="rect">
            <a:avLst/>
          </a:prstGeom>
          <a:noFill/>
        </p:spPr>
        <p:txBody>
          <a:bodyPr wrap="none" rtlCol="0">
            <a:spAutoFit/>
          </a:bodyPr>
          <a:lstStyle/>
          <a:p>
            <a:r>
              <a:rPr lang="en-GB" sz="2000" i="1" dirty="0">
                <a:solidFill>
                  <a:srgbClr val="002060"/>
                </a:solidFill>
              </a:rPr>
              <a:t>I sleep / I am sleeping</a:t>
            </a:r>
          </a:p>
        </p:txBody>
      </p:sp>
      <p:sp>
        <p:nvSpPr>
          <p:cNvPr id="93" name="TextBox 92">
            <a:extLst>
              <a:ext uri="{FF2B5EF4-FFF2-40B4-BE49-F238E27FC236}">
                <a16:creationId xmlns:a16="http://schemas.microsoft.com/office/drawing/2014/main" id="{97F58D1A-6D62-47F6-9708-CD427B0DFAB1}"/>
              </a:ext>
            </a:extLst>
          </p:cNvPr>
          <p:cNvSpPr txBox="1"/>
          <p:nvPr/>
        </p:nvSpPr>
        <p:spPr>
          <a:xfrm>
            <a:off x="7787479" y="2351336"/>
            <a:ext cx="3619902" cy="400110"/>
          </a:xfrm>
          <a:prstGeom prst="rect">
            <a:avLst/>
          </a:prstGeom>
          <a:noFill/>
        </p:spPr>
        <p:txBody>
          <a:bodyPr wrap="none" rtlCol="0">
            <a:spAutoFit/>
          </a:bodyPr>
          <a:lstStyle/>
          <a:p>
            <a:r>
              <a:rPr lang="en-GB" sz="2000" i="1" dirty="0">
                <a:solidFill>
                  <a:srgbClr val="002060"/>
                </a:solidFill>
              </a:rPr>
              <a:t>you sleep/ you are sleeping</a:t>
            </a:r>
          </a:p>
        </p:txBody>
      </p:sp>
      <p:sp>
        <p:nvSpPr>
          <p:cNvPr id="94" name="TextBox 93">
            <a:extLst>
              <a:ext uri="{FF2B5EF4-FFF2-40B4-BE49-F238E27FC236}">
                <a16:creationId xmlns:a16="http://schemas.microsoft.com/office/drawing/2014/main" id="{F334B830-241B-4B07-A8C0-894118250533}"/>
              </a:ext>
            </a:extLst>
          </p:cNvPr>
          <p:cNvSpPr txBox="1"/>
          <p:nvPr/>
        </p:nvSpPr>
        <p:spPr>
          <a:xfrm>
            <a:off x="7785876" y="2813001"/>
            <a:ext cx="3246402" cy="400110"/>
          </a:xfrm>
          <a:prstGeom prst="rect">
            <a:avLst/>
          </a:prstGeom>
          <a:noFill/>
        </p:spPr>
        <p:txBody>
          <a:bodyPr wrap="none" rtlCol="0">
            <a:spAutoFit/>
          </a:bodyPr>
          <a:lstStyle/>
          <a:p>
            <a:r>
              <a:rPr lang="en-GB" sz="2000" i="1" dirty="0">
                <a:solidFill>
                  <a:srgbClr val="002060"/>
                </a:solidFill>
              </a:rPr>
              <a:t>he sleeps / he is sleeping</a:t>
            </a:r>
          </a:p>
        </p:txBody>
      </p:sp>
      <p:sp>
        <p:nvSpPr>
          <p:cNvPr id="95" name="TextBox 94">
            <a:extLst>
              <a:ext uri="{FF2B5EF4-FFF2-40B4-BE49-F238E27FC236}">
                <a16:creationId xmlns:a16="http://schemas.microsoft.com/office/drawing/2014/main" id="{56EA2EC2-5D34-4AE7-96DC-EC5C3D3DAFB6}"/>
              </a:ext>
            </a:extLst>
          </p:cNvPr>
          <p:cNvSpPr txBox="1"/>
          <p:nvPr/>
        </p:nvSpPr>
        <p:spPr>
          <a:xfrm>
            <a:off x="7785876" y="3274665"/>
            <a:ext cx="3445174" cy="400110"/>
          </a:xfrm>
          <a:prstGeom prst="rect">
            <a:avLst/>
          </a:prstGeom>
          <a:noFill/>
        </p:spPr>
        <p:txBody>
          <a:bodyPr wrap="none" rtlCol="0">
            <a:spAutoFit/>
          </a:bodyPr>
          <a:lstStyle/>
          <a:p>
            <a:r>
              <a:rPr lang="en-GB" sz="2000" i="1" dirty="0">
                <a:solidFill>
                  <a:srgbClr val="002060"/>
                </a:solidFill>
              </a:rPr>
              <a:t>she sleeps / she is sleeping</a:t>
            </a:r>
          </a:p>
        </p:txBody>
      </p:sp>
      <p:sp>
        <p:nvSpPr>
          <p:cNvPr id="99" name="TextBox 98">
            <a:extLst>
              <a:ext uri="{FF2B5EF4-FFF2-40B4-BE49-F238E27FC236}">
                <a16:creationId xmlns:a16="http://schemas.microsoft.com/office/drawing/2014/main" id="{42267284-45E9-4997-9180-404A6CA8AE3D}"/>
              </a:ext>
            </a:extLst>
          </p:cNvPr>
          <p:cNvSpPr txBox="1"/>
          <p:nvPr/>
        </p:nvSpPr>
        <p:spPr>
          <a:xfrm>
            <a:off x="437475" y="4177006"/>
            <a:ext cx="1021433" cy="400110"/>
          </a:xfrm>
          <a:prstGeom prst="rect">
            <a:avLst/>
          </a:prstGeom>
          <a:noFill/>
        </p:spPr>
        <p:txBody>
          <a:bodyPr wrap="none" rtlCol="0">
            <a:spAutoFit/>
          </a:bodyPr>
          <a:lstStyle/>
          <a:p>
            <a:pPr algn="r"/>
            <a:r>
              <a:rPr lang="en-GB" sz="2000" b="1" dirty="0">
                <a:solidFill>
                  <a:srgbClr val="002060"/>
                </a:solidFill>
              </a:rPr>
              <a:t>je par</a:t>
            </a:r>
            <a:r>
              <a:rPr lang="en-GB" sz="2000" b="1" dirty="0">
                <a:solidFill>
                  <a:srgbClr val="EF4136"/>
                </a:solidFill>
              </a:rPr>
              <a:t>s</a:t>
            </a:r>
          </a:p>
        </p:txBody>
      </p:sp>
      <p:sp>
        <p:nvSpPr>
          <p:cNvPr id="100" name="TextBox 99">
            <a:extLst>
              <a:ext uri="{FF2B5EF4-FFF2-40B4-BE49-F238E27FC236}">
                <a16:creationId xmlns:a16="http://schemas.microsoft.com/office/drawing/2014/main" id="{1629B852-E99F-4FED-984D-9B1CB5DA4A85}"/>
              </a:ext>
            </a:extLst>
          </p:cNvPr>
          <p:cNvSpPr txBox="1"/>
          <p:nvPr/>
        </p:nvSpPr>
        <p:spPr>
          <a:xfrm>
            <a:off x="437474" y="4638672"/>
            <a:ext cx="1021433" cy="400110"/>
          </a:xfrm>
          <a:prstGeom prst="rect">
            <a:avLst/>
          </a:prstGeom>
          <a:noFill/>
        </p:spPr>
        <p:txBody>
          <a:bodyPr wrap="none" rtlCol="0">
            <a:spAutoFit/>
          </a:bodyPr>
          <a:lstStyle/>
          <a:p>
            <a:pPr algn="r"/>
            <a:r>
              <a:rPr lang="en-GB" sz="2000" b="1" dirty="0" err="1">
                <a:solidFill>
                  <a:srgbClr val="002060"/>
                </a:solidFill>
              </a:rPr>
              <a:t>tu</a:t>
            </a:r>
            <a:r>
              <a:rPr lang="en-GB" sz="2000" b="1" dirty="0">
                <a:solidFill>
                  <a:srgbClr val="002060"/>
                </a:solidFill>
              </a:rPr>
              <a:t> par</a:t>
            </a:r>
            <a:r>
              <a:rPr lang="en-GB" sz="2000" b="1" dirty="0">
                <a:solidFill>
                  <a:srgbClr val="EF4136"/>
                </a:solidFill>
              </a:rPr>
              <a:t>s</a:t>
            </a:r>
          </a:p>
        </p:txBody>
      </p:sp>
      <p:sp>
        <p:nvSpPr>
          <p:cNvPr id="101" name="TextBox 100">
            <a:extLst>
              <a:ext uri="{FF2B5EF4-FFF2-40B4-BE49-F238E27FC236}">
                <a16:creationId xmlns:a16="http://schemas.microsoft.com/office/drawing/2014/main" id="{83E274D3-A111-4664-8B84-EF0503E391A7}"/>
              </a:ext>
            </a:extLst>
          </p:cNvPr>
          <p:cNvSpPr txBox="1"/>
          <p:nvPr/>
        </p:nvSpPr>
        <p:spPr>
          <a:xfrm>
            <a:off x="581744" y="5100335"/>
            <a:ext cx="877163" cy="400110"/>
          </a:xfrm>
          <a:prstGeom prst="rect">
            <a:avLst/>
          </a:prstGeom>
          <a:noFill/>
        </p:spPr>
        <p:txBody>
          <a:bodyPr wrap="none" rtlCol="0">
            <a:spAutoFit/>
          </a:bodyPr>
          <a:lstStyle/>
          <a:p>
            <a:pPr algn="r"/>
            <a:r>
              <a:rPr lang="en-GB" sz="2000" b="1" dirty="0" err="1">
                <a:solidFill>
                  <a:srgbClr val="002060"/>
                </a:solidFill>
              </a:rPr>
              <a:t>il</a:t>
            </a:r>
            <a:r>
              <a:rPr lang="en-GB" sz="2000" b="1" dirty="0">
                <a:solidFill>
                  <a:srgbClr val="002060"/>
                </a:solidFill>
              </a:rPr>
              <a:t> par</a:t>
            </a:r>
            <a:r>
              <a:rPr lang="en-GB" sz="2000" b="1" dirty="0">
                <a:solidFill>
                  <a:srgbClr val="EF4136"/>
                </a:solidFill>
              </a:rPr>
              <a:t>t</a:t>
            </a:r>
          </a:p>
        </p:txBody>
      </p:sp>
      <p:sp>
        <p:nvSpPr>
          <p:cNvPr id="103" name="TextBox 102">
            <a:extLst>
              <a:ext uri="{FF2B5EF4-FFF2-40B4-BE49-F238E27FC236}">
                <a16:creationId xmlns:a16="http://schemas.microsoft.com/office/drawing/2014/main" id="{B906F09B-14C9-414D-BBD9-967F32F1B605}"/>
              </a:ext>
            </a:extLst>
          </p:cNvPr>
          <p:cNvSpPr txBox="1"/>
          <p:nvPr/>
        </p:nvSpPr>
        <p:spPr>
          <a:xfrm>
            <a:off x="254731" y="5561999"/>
            <a:ext cx="1204176" cy="400110"/>
          </a:xfrm>
          <a:prstGeom prst="rect">
            <a:avLst/>
          </a:prstGeom>
          <a:noFill/>
        </p:spPr>
        <p:txBody>
          <a:bodyPr wrap="none" rtlCol="0">
            <a:spAutoFit/>
          </a:bodyPr>
          <a:lstStyle/>
          <a:p>
            <a:pPr algn="r"/>
            <a:r>
              <a:rPr lang="en-GB" sz="2000" b="1" dirty="0" err="1">
                <a:solidFill>
                  <a:srgbClr val="002060"/>
                </a:solidFill>
              </a:rPr>
              <a:t>elle</a:t>
            </a:r>
            <a:r>
              <a:rPr lang="en-GB" sz="2000" b="1" dirty="0">
                <a:solidFill>
                  <a:srgbClr val="002060"/>
                </a:solidFill>
              </a:rPr>
              <a:t> par</a:t>
            </a:r>
            <a:r>
              <a:rPr lang="en-GB" sz="2000" b="1" dirty="0">
                <a:solidFill>
                  <a:srgbClr val="EF4136"/>
                </a:solidFill>
              </a:rPr>
              <a:t>t</a:t>
            </a:r>
          </a:p>
        </p:txBody>
      </p:sp>
      <p:sp>
        <p:nvSpPr>
          <p:cNvPr id="104" name="TextBox 103">
            <a:extLst>
              <a:ext uri="{FF2B5EF4-FFF2-40B4-BE49-F238E27FC236}">
                <a16:creationId xmlns:a16="http://schemas.microsoft.com/office/drawing/2014/main" id="{40583560-C47E-4EB4-9951-6802EB1B5997}"/>
              </a:ext>
            </a:extLst>
          </p:cNvPr>
          <p:cNvSpPr txBox="1"/>
          <p:nvPr/>
        </p:nvSpPr>
        <p:spPr>
          <a:xfrm>
            <a:off x="1516392" y="4177006"/>
            <a:ext cx="2799164" cy="400110"/>
          </a:xfrm>
          <a:prstGeom prst="rect">
            <a:avLst/>
          </a:prstGeom>
          <a:noFill/>
        </p:spPr>
        <p:txBody>
          <a:bodyPr wrap="none" rtlCol="0">
            <a:spAutoFit/>
          </a:bodyPr>
          <a:lstStyle/>
          <a:p>
            <a:r>
              <a:rPr lang="en-GB" sz="2000" i="1" dirty="0">
                <a:solidFill>
                  <a:srgbClr val="002060"/>
                </a:solidFill>
              </a:rPr>
              <a:t>I leave / I am leaving</a:t>
            </a:r>
          </a:p>
        </p:txBody>
      </p:sp>
      <p:sp>
        <p:nvSpPr>
          <p:cNvPr id="105" name="TextBox 104">
            <a:extLst>
              <a:ext uri="{FF2B5EF4-FFF2-40B4-BE49-F238E27FC236}">
                <a16:creationId xmlns:a16="http://schemas.microsoft.com/office/drawing/2014/main" id="{095D937F-E8E4-428F-BCE8-ABF8F29D4A25}"/>
              </a:ext>
            </a:extLst>
          </p:cNvPr>
          <p:cNvSpPr txBox="1"/>
          <p:nvPr/>
        </p:nvSpPr>
        <p:spPr>
          <a:xfrm>
            <a:off x="1517995" y="4638671"/>
            <a:ext cx="3539752" cy="400110"/>
          </a:xfrm>
          <a:prstGeom prst="rect">
            <a:avLst/>
          </a:prstGeom>
          <a:noFill/>
        </p:spPr>
        <p:txBody>
          <a:bodyPr wrap="none" rtlCol="0">
            <a:spAutoFit/>
          </a:bodyPr>
          <a:lstStyle/>
          <a:p>
            <a:r>
              <a:rPr lang="en-GB" sz="2000" i="1" dirty="0">
                <a:solidFill>
                  <a:srgbClr val="002060"/>
                </a:solidFill>
              </a:rPr>
              <a:t>you leave/ you are leaving</a:t>
            </a:r>
          </a:p>
        </p:txBody>
      </p:sp>
      <p:sp>
        <p:nvSpPr>
          <p:cNvPr id="106" name="TextBox 105">
            <a:extLst>
              <a:ext uri="{FF2B5EF4-FFF2-40B4-BE49-F238E27FC236}">
                <a16:creationId xmlns:a16="http://schemas.microsoft.com/office/drawing/2014/main" id="{3DC67AA2-FB3D-4D98-B01B-5CF48036E23B}"/>
              </a:ext>
            </a:extLst>
          </p:cNvPr>
          <p:cNvSpPr txBox="1"/>
          <p:nvPr/>
        </p:nvSpPr>
        <p:spPr>
          <a:xfrm>
            <a:off x="1516392" y="5100336"/>
            <a:ext cx="3166251" cy="400110"/>
          </a:xfrm>
          <a:prstGeom prst="rect">
            <a:avLst/>
          </a:prstGeom>
          <a:noFill/>
        </p:spPr>
        <p:txBody>
          <a:bodyPr wrap="none" rtlCol="0">
            <a:spAutoFit/>
          </a:bodyPr>
          <a:lstStyle/>
          <a:p>
            <a:r>
              <a:rPr lang="en-GB" sz="2000" i="1" dirty="0">
                <a:solidFill>
                  <a:srgbClr val="002060"/>
                </a:solidFill>
              </a:rPr>
              <a:t>he leaves / he is leaving</a:t>
            </a:r>
          </a:p>
        </p:txBody>
      </p:sp>
      <p:sp>
        <p:nvSpPr>
          <p:cNvPr id="107" name="TextBox 106">
            <a:extLst>
              <a:ext uri="{FF2B5EF4-FFF2-40B4-BE49-F238E27FC236}">
                <a16:creationId xmlns:a16="http://schemas.microsoft.com/office/drawing/2014/main" id="{A85DFD56-BB5B-4D5E-9E80-69B65CDF5BC8}"/>
              </a:ext>
            </a:extLst>
          </p:cNvPr>
          <p:cNvSpPr txBox="1"/>
          <p:nvPr/>
        </p:nvSpPr>
        <p:spPr>
          <a:xfrm>
            <a:off x="1516392" y="5562000"/>
            <a:ext cx="3365024" cy="400110"/>
          </a:xfrm>
          <a:prstGeom prst="rect">
            <a:avLst/>
          </a:prstGeom>
          <a:noFill/>
        </p:spPr>
        <p:txBody>
          <a:bodyPr wrap="none" rtlCol="0">
            <a:spAutoFit/>
          </a:bodyPr>
          <a:lstStyle/>
          <a:p>
            <a:r>
              <a:rPr lang="en-GB" sz="2000" i="1" dirty="0">
                <a:solidFill>
                  <a:srgbClr val="002060"/>
                </a:solidFill>
              </a:rPr>
              <a:t>she leaves / she is leaving</a:t>
            </a:r>
          </a:p>
        </p:txBody>
      </p:sp>
      <p:sp>
        <p:nvSpPr>
          <p:cNvPr id="3" name="TextBox 2">
            <a:extLst>
              <a:ext uri="{FF2B5EF4-FFF2-40B4-BE49-F238E27FC236}">
                <a16:creationId xmlns:a16="http://schemas.microsoft.com/office/drawing/2014/main" id="{F74FA048-C273-4B80-AD87-60F956D0E614}"/>
              </a:ext>
            </a:extLst>
          </p:cNvPr>
          <p:cNvSpPr txBox="1"/>
          <p:nvPr/>
        </p:nvSpPr>
        <p:spPr>
          <a:xfrm>
            <a:off x="6464200" y="4177006"/>
            <a:ext cx="3999813" cy="1736646"/>
          </a:xfrm>
          <a:prstGeom prst="wedgeRoundRectCallout">
            <a:avLst>
              <a:gd name="adj1" fmla="val -57032"/>
              <a:gd name="adj2" fmla="val 21203"/>
              <a:gd name="adj3" fmla="val 16667"/>
            </a:avLst>
          </a:prstGeom>
          <a:solidFill>
            <a:srgbClr val="0055A5"/>
          </a:solidFill>
          <a:ln>
            <a:solidFill>
              <a:srgbClr val="E65D00"/>
            </a:solidFill>
          </a:ln>
        </p:spPr>
        <p:txBody>
          <a:bodyPr wrap="square" rtlCol="0">
            <a:spAutoFit/>
          </a:bodyPr>
          <a:lstStyle/>
          <a:p>
            <a:pPr algn="ctr"/>
            <a:r>
              <a:rPr lang="en-GB" sz="2400" dirty="0">
                <a:solidFill>
                  <a:schemeClr val="bg1"/>
                </a:solidFill>
              </a:rPr>
              <a:t>The </a:t>
            </a:r>
            <a:r>
              <a:rPr lang="en-GB" sz="2400" i="1" dirty="0">
                <a:solidFill>
                  <a:schemeClr val="bg1"/>
                </a:solidFill>
              </a:rPr>
              <a:t>je</a:t>
            </a:r>
            <a:r>
              <a:rPr lang="en-GB" sz="2400" dirty="0">
                <a:solidFill>
                  <a:schemeClr val="bg1"/>
                </a:solidFill>
              </a:rPr>
              <a:t>, </a:t>
            </a:r>
            <a:r>
              <a:rPr lang="en-GB" sz="2400" i="1" dirty="0" err="1">
                <a:solidFill>
                  <a:schemeClr val="bg1"/>
                </a:solidFill>
              </a:rPr>
              <a:t>tu</a:t>
            </a:r>
            <a:r>
              <a:rPr lang="en-GB" sz="2400" dirty="0">
                <a:solidFill>
                  <a:schemeClr val="bg1"/>
                </a:solidFill>
              </a:rPr>
              <a:t>, </a:t>
            </a:r>
            <a:r>
              <a:rPr lang="en-GB" sz="2400" i="1" dirty="0" err="1">
                <a:solidFill>
                  <a:schemeClr val="bg1"/>
                </a:solidFill>
              </a:rPr>
              <a:t>il</a:t>
            </a:r>
            <a:r>
              <a:rPr lang="en-GB" sz="2400" i="1" dirty="0">
                <a:solidFill>
                  <a:schemeClr val="bg1"/>
                </a:solidFill>
              </a:rPr>
              <a:t> </a:t>
            </a:r>
            <a:r>
              <a:rPr lang="en-GB" sz="2400" dirty="0">
                <a:solidFill>
                  <a:schemeClr val="bg1"/>
                </a:solidFill>
              </a:rPr>
              <a:t>and </a:t>
            </a:r>
            <a:r>
              <a:rPr lang="en-GB" sz="2400" i="1" dirty="0" err="1">
                <a:solidFill>
                  <a:schemeClr val="bg1"/>
                </a:solidFill>
              </a:rPr>
              <a:t>elle</a:t>
            </a:r>
            <a:r>
              <a:rPr lang="en-GB" sz="2400" i="1" dirty="0">
                <a:solidFill>
                  <a:schemeClr val="bg1"/>
                </a:solidFill>
              </a:rPr>
              <a:t> </a:t>
            </a:r>
            <a:r>
              <a:rPr lang="en-GB" sz="2400" dirty="0">
                <a:solidFill>
                  <a:schemeClr val="bg1"/>
                </a:solidFill>
              </a:rPr>
              <a:t>forms all sound the same: the </a:t>
            </a:r>
            <a:r>
              <a:rPr lang="en-GB" sz="2400" b="1" dirty="0">
                <a:solidFill>
                  <a:schemeClr val="bg1"/>
                </a:solidFill>
              </a:rPr>
              <a:t>–s </a:t>
            </a:r>
            <a:r>
              <a:rPr lang="en-GB" sz="2400" dirty="0">
                <a:solidFill>
                  <a:schemeClr val="bg1"/>
                </a:solidFill>
              </a:rPr>
              <a:t>and </a:t>
            </a:r>
            <a:r>
              <a:rPr lang="en-GB" sz="2400" b="1" dirty="0">
                <a:solidFill>
                  <a:schemeClr val="bg1"/>
                </a:solidFill>
              </a:rPr>
              <a:t>–t </a:t>
            </a:r>
            <a:r>
              <a:rPr lang="en-GB" sz="2400" dirty="0">
                <a:solidFill>
                  <a:schemeClr val="bg1"/>
                </a:solidFill>
              </a:rPr>
              <a:t>are </a:t>
            </a:r>
            <a:r>
              <a:rPr lang="en-GB" sz="2400" b="1" dirty="0">
                <a:solidFill>
                  <a:schemeClr val="bg1"/>
                </a:solidFill>
              </a:rPr>
              <a:t>Silent Final Consonants</a:t>
            </a:r>
            <a:r>
              <a:rPr lang="en-GB" sz="2400" dirty="0">
                <a:solidFill>
                  <a:schemeClr val="bg1"/>
                </a:solidFill>
              </a:rPr>
              <a:t>.</a:t>
            </a:r>
          </a:p>
        </p:txBody>
      </p:sp>
      <p:pic>
        <p:nvPicPr>
          <p:cNvPr id="108" name="Picture 2" descr="Quiet Sign Clip Art">
            <a:extLst>
              <a:ext uri="{FF2B5EF4-FFF2-40B4-BE49-F238E27FC236}">
                <a16:creationId xmlns:a16="http://schemas.microsoft.com/office/drawing/2014/main" id="{891C4218-3B6F-4B68-826B-A027F51DF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1804" y="4573841"/>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12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1" grpId="0"/>
      <p:bldP spid="92" grpId="0"/>
      <p:bldP spid="93" grpId="0"/>
      <p:bldP spid="94" grpId="0"/>
      <p:bldP spid="95" grpId="0"/>
      <p:bldP spid="99" grpId="0"/>
      <p:bldP spid="100" grpId="0"/>
      <p:bldP spid="101" grpId="0"/>
      <p:bldP spid="103" grpId="0"/>
      <p:bldP spid="104" grpId="0"/>
      <p:bldP spid="105" grpId="0"/>
      <p:bldP spid="106" grpId="0"/>
      <p:bldP spid="107"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Verbs like </a:t>
            </a:r>
            <a:r>
              <a:rPr lang="en-GB" sz="2800" b="1" dirty="0" err="1">
                <a:solidFill>
                  <a:schemeClr val="bg1"/>
                </a:solidFill>
              </a:rPr>
              <a:t>venir</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61665"/>
          </a:xfrm>
          <a:prstGeom prst="rect">
            <a:avLst/>
          </a:prstGeom>
          <a:noFill/>
        </p:spPr>
        <p:txBody>
          <a:bodyPr wrap="square" rtlCol="0">
            <a:spAutoFit/>
          </a:bodyPr>
          <a:lstStyle/>
          <a:p>
            <a:pPr lvl="0">
              <a:defRPr/>
            </a:pPr>
            <a:r>
              <a:rPr lang="en-US" sz="2400" b="1" dirty="0" err="1">
                <a:solidFill>
                  <a:srgbClr val="4472C4">
                    <a:lumMod val="50000"/>
                  </a:srgbClr>
                </a:solidFill>
              </a:rPr>
              <a:t>Venir</a:t>
            </a:r>
            <a:r>
              <a:rPr lang="en-US" sz="2400" dirty="0">
                <a:solidFill>
                  <a:srgbClr val="4472C4">
                    <a:lumMod val="50000"/>
                  </a:srgbClr>
                </a:solidFill>
              </a:rPr>
              <a:t>, </a:t>
            </a:r>
            <a:r>
              <a:rPr lang="en-US" sz="2400" b="1" dirty="0" err="1">
                <a:solidFill>
                  <a:srgbClr val="4472C4">
                    <a:lumMod val="50000"/>
                  </a:srgbClr>
                </a:solidFill>
              </a:rPr>
              <a:t>devenir</a:t>
            </a:r>
            <a:r>
              <a:rPr lang="en-US" sz="2400" dirty="0">
                <a:solidFill>
                  <a:srgbClr val="4472C4">
                    <a:lumMod val="50000"/>
                  </a:srgbClr>
                </a:solidFill>
              </a:rPr>
              <a:t> and </a:t>
            </a:r>
            <a:r>
              <a:rPr lang="en-US" sz="2400" b="1" dirty="0" err="1">
                <a:solidFill>
                  <a:srgbClr val="4472C4">
                    <a:lumMod val="50000"/>
                  </a:srgbClr>
                </a:solidFill>
              </a:rPr>
              <a:t>revenir</a:t>
            </a:r>
            <a:r>
              <a:rPr lang="en-US" sz="2400" i="1" dirty="0">
                <a:solidFill>
                  <a:srgbClr val="4472C4">
                    <a:lumMod val="50000"/>
                  </a:srgbClr>
                </a:solidFill>
              </a:rPr>
              <a:t> </a:t>
            </a:r>
            <a:r>
              <a:rPr lang="en-US" sz="2400" dirty="0">
                <a:solidFill>
                  <a:srgbClr val="4472C4">
                    <a:lumMod val="50000"/>
                  </a:srgbClr>
                </a:solidFill>
              </a:rPr>
              <a:t>also use these endings (with a stem change): </a:t>
            </a:r>
          </a:p>
        </p:txBody>
      </p:sp>
      <p:sp>
        <p:nvSpPr>
          <p:cNvPr id="35" name="TextBox 34">
            <a:extLst>
              <a:ext uri="{FF2B5EF4-FFF2-40B4-BE49-F238E27FC236}">
                <a16:creationId xmlns:a16="http://schemas.microsoft.com/office/drawing/2014/main" id="{5600336D-CD10-4720-B9BB-D9638C0B7D1F}"/>
              </a:ext>
            </a:extLst>
          </p:cNvPr>
          <p:cNvSpPr txBox="1"/>
          <p:nvPr/>
        </p:nvSpPr>
        <p:spPr>
          <a:xfrm>
            <a:off x="730246" y="1896064"/>
            <a:ext cx="1122422" cy="400110"/>
          </a:xfrm>
          <a:prstGeom prst="rect">
            <a:avLst/>
          </a:prstGeom>
          <a:noFill/>
        </p:spPr>
        <p:txBody>
          <a:bodyPr wrap="none" rtlCol="0">
            <a:spAutoFit/>
          </a:bodyPr>
          <a:lstStyle/>
          <a:p>
            <a:pPr algn="r"/>
            <a:r>
              <a:rPr lang="en-GB" sz="2000" b="1" dirty="0">
                <a:solidFill>
                  <a:srgbClr val="002060"/>
                </a:solidFill>
              </a:rPr>
              <a:t>je </a:t>
            </a:r>
            <a:r>
              <a:rPr lang="en-GB" sz="2000" b="1" dirty="0" err="1">
                <a:solidFill>
                  <a:srgbClr val="002060"/>
                </a:solidFill>
              </a:rPr>
              <a:t>vien</a:t>
            </a:r>
            <a:r>
              <a:rPr lang="en-GB" sz="2000" b="1" dirty="0" err="1">
                <a:solidFill>
                  <a:srgbClr val="EF4136"/>
                </a:solidFill>
              </a:rPr>
              <a:t>s</a:t>
            </a:r>
            <a:endParaRPr lang="en-GB" sz="2000" b="1" dirty="0">
              <a:solidFill>
                <a:srgbClr val="EF4136"/>
              </a:solidFill>
            </a:endParaRPr>
          </a:p>
        </p:txBody>
      </p:sp>
      <p:sp>
        <p:nvSpPr>
          <p:cNvPr id="36" name="TextBox 35">
            <a:extLst>
              <a:ext uri="{FF2B5EF4-FFF2-40B4-BE49-F238E27FC236}">
                <a16:creationId xmlns:a16="http://schemas.microsoft.com/office/drawing/2014/main" id="{69F78FA5-58F4-47D8-8BDD-9487B9C3D2B5}"/>
              </a:ext>
            </a:extLst>
          </p:cNvPr>
          <p:cNvSpPr txBox="1"/>
          <p:nvPr/>
        </p:nvSpPr>
        <p:spPr>
          <a:xfrm>
            <a:off x="730245" y="2357728"/>
            <a:ext cx="1122422" cy="400110"/>
          </a:xfrm>
          <a:prstGeom prst="rect">
            <a:avLst/>
          </a:prstGeom>
          <a:noFill/>
        </p:spPr>
        <p:txBody>
          <a:bodyPr wrap="none" rtlCol="0">
            <a:spAutoFit/>
          </a:bodyPr>
          <a:lstStyle/>
          <a:p>
            <a:pPr algn="r"/>
            <a:r>
              <a:rPr lang="en-GB" sz="2000" b="1" dirty="0" err="1">
                <a:solidFill>
                  <a:srgbClr val="002060"/>
                </a:solidFill>
              </a:rPr>
              <a:t>tu</a:t>
            </a:r>
            <a:r>
              <a:rPr lang="en-GB" sz="2000" b="1" dirty="0">
                <a:solidFill>
                  <a:srgbClr val="002060"/>
                </a:solidFill>
              </a:rPr>
              <a:t> </a:t>
            </a:r>
            <a:r>
              <a:rPr lang="en-GB" sz="2000" b="1" dirty="0" err="1">
                <a:solidFill>
                  <a:srgbClr val="002060"/>
                </a:solidFill>
              </a:rPr>
              <a:t>vien</a:t>
            </a:r>
            <a:r>
              <a:rPr lang="en-GB" sz="2000" b="1" dirty="0" err="1">
                <a:solidFill>
                  <a:srgbClr val="EF4136"/>
                </a:solidFill>
              </a:rPr>
              <a:t>s</a:t>
            </a:r>
            <a:endParaRPr lang="en-GB" sz="2000" b="1" dirty="0">
              <a:solidFill>
                <a:srgbClr val="EF4136"/>
              </a:solidFill>
            </a:endParaRPr>
          </a:p>
        </p:txBody>
      </p:sp>
      <p:sp>
        <p:nvSpPr>
          <p:cNvPr id="37" name="TextBox 36">
            <a:extLst>
              <a:ext uri="{FF2B5EF4-FFF2-40B4-BE49-F238E27FC236}">
                <a16:creationId xmlns:a16="http://schemas.microsoft.com/office/drawing/2014/main" id="{929E5B82-D164-44E2-AA68-685D22E5953C}"/>
              </a:ext>
            </a:extLst>
          </p:cNvPr>
          <p:cNvSpPr txBox="1"/>
          <p:nvPr/>
        </p:nvSpPr>
        <p:spPr>
          <a:xfrm>
            <a:off x="872025" y="2819390"/>
            <a:ext cx="978152" cy="400110"/>
          </a:xfrm>
          <a:prstGeom prst="rect">
            <a:avLst/>
          </a:prstGeom>
          <a:noFill/>
        </p:spPr>
        <p:txBody>
          <a:bodyPr wrap="none" rtlCol="0">
            <a:spAutoFit/>
          </a:bodyPr>
          <a:lstStyle/>
          <a:p>
            <a:pPr algn="r"/>
            <a:r>
              <a:rPr lang="en-GB" sz="2000" b="1" dirty="0" err="1">
                <a:solidFill>
                  <a:srgbClr val="002060"/>
                </a:solidFill>
              </a:rPr>
              <a:t>il</a:t>
            </a:r>
            <a:r>
              <a:rPr lang="en-GB" sz="2000" b="1" dirty="0">
                <a:solidFill>
                  <a:srgbClr val="002060"/>
                </a:solidFill>
              </a:rPr>
              <a:t> </a:t>
            </a:r>
            <a:r>
              <a:rPr lang="en-GB" sz="2000" b="1" dirty="0" err="1">
                <a:solidFill>
                  <a:srgbClr val="002060"/>
                </a:solidFill>
              </a:rPr>
              <a:t>vien</a:t>
            </a:r>
            <a:r>
              <a:rPr lang="en-GB" sz="2000" b="1" dirty="0" err="1">
                <a:solidFill>
                  <a:srgbClr val="EF4136"/>
                </a:solidFill>
              </a:rPr>
              <a:t>t</a:t>
            </a:r>
            <a:endParaRPr lang="en-GB" sz="2000" b="1" dirty="0">
              <a:solidFill>
                <a:srgbClr val="EF4136"/>
              </a:solidFill>
            </a:endParaRPr>
          </a:p>
        </p:txBody>
      </p:sp>
      <p:sp>
        <p:nvSpPr>
          <p:cNvPr id="79" name="TextBox 78">
            <a:extLst>
              <a:ext uri="{FF2B5EF4-FFF2-40B4-BE49-F238E27FC236}">
                <a16:creationId xmlns:a16="http://schemas.microsoft.com/office/drawing/2014/main" id="{4B1F244C-8BD3-49F4-9C82-D6DFF4A70F67}"/>
              </a:ext>
            </a:extLst>
          </p:cNvPr>
          <p:cNvSpPr txBox="1"/>
          <p:nvPr/>
        </p:nvSpPr>
        <p:spPr>
          <a:xfrm>
            <a:off x="545012" y="3281056"/>
            <a:ext cx="1305165" cy="400110"/>
          </a:xfrm>
          <a:prstGeom prst="rect">
            <a:avLst/>
          </a:prstGeom>
          <a:noFill/>
        </p:spPr>
        <p:txBody>
          <a:bodyPr wrap="none" rtlCol="0">
            <a:spAutoFit/>
          </a:bodyPr>
          <a:lstStyle/>
          <a:p>
            <a:pPr algn="r"/>
            <a:r>
              <a:rPr lang="en-GB" sz="2000" b="1" dirty="0" err="1">
                <a:solidFill>
                  <a:srgbClr val="002060"/>
                </a:solidFill>
              </a:rPr>
              <a:t>elle</a:t>
            </a:r>
            <a:r>
              <a:rPr lang="en-GB" sz="2000" b="1" dirty="0">
                <a:solidFill>
                  <a:srgbClr val="002060"/>
                </a:solidFill>
              </a:rPr>
              <a:t> </a:t>
            </a:r>
            <a:r>
              <a:rPr lang="en-GB" sz="2000" b="1" dirty="0" err="1">
                <a:solidFill>
                  <a:srgbClr val="002060"/>
                </a:solidFill>
              </a:rPr>
              <a:t>vien</a:t>
            </a:r>
            <a:r>
              <a:rPr lang="en-GB" sz="2000" b="1" dirty="0" err="1">
                <a:solidFill>
                  <a:srgbClr val="EF4136"/>
                </a:solidFill>
              </a:rPr>
              <a:t>t</a:t>
            </a:r>
            <a:endParaRPr lang="en-GB" sz="2000" b="1" dirty="0">
              <a:solidFill>
                <a:srgbClr val="EF4136"/>
              </a:solidFill>
            </a:endParaRPr>
          </a:p>
        </p:txBody>
      </p:sp>
      <p:sp>
        <p:nvSpPr>
          <p:cNvPr id="80" name="TextBox 79">
            <a:extLst>
              <a:ext uri="{FF2B5EF4-FFF2-40B4-BE49-F238E27FC236}">
                <a16:creationId xmlns:a16="http://schemas.microsoft.com/office/drawing/2014/main" id="{A2713234-F243-41BC-A019-8E57C16CEE46}"/>
              </a:ext>
            </a:extLst>
          </p:cNvPr>
          <p:cNvSpPr txBox="1"/>
          <p:nvPr/>
        </p:nvSpPr>
        <p:spPr>
          <a:xfrm>
            <a:off x="1850177" y="1889671"/>
            <a:ext cx="2879314" cy="400110"/>
          </a:xfrm>
          <a:prstGeom prst="rect">
            <a:avLst/>
          </a:prstGeom>
          <a:noFill/>
        </p:spPr>
        <p:txBody>
          <a:bodyPr wrap="none" rtlCol="0">
            <a:spAutoFit/>
          </a:bodyPr>
          <a:lstStyle/>
          <a:p>
            <a:r>
              <a:rPr lang="en-GB" sz="2000" i="1" dirty="0">
                <a:solidFill>
                  <a:srgbClr val="002060"/>
                </a:solidFill>
              </a:rPr>
              <a:t>I come / I am coming</a:t>
            </a:r>
          </a:p>
        </p:txBody>
      </p:sp>
      <p:sp>
        <p:nvSpPr>
          <p:cNvPr id="81" name="TextBox 80">
            <a:extLst>
              <a:ext uri="{FF2B5EF4-FFF2-40B4-BE49-F238E27FC236}">
                <a16:creationId xmlns:a16="http://schemas.microsoft.com/office/drawing/2014/main" id="{255B12AD-11FB-476E-B969-7769A06CDD5E}"/>
              </a:ext>
            </a:extLst>
          </p:cNvPr>
          <p:cNvSpPr txBox="1"/>
          <p:nvPr/>
        </p:nvSpPr>
        <p:spPr>
          <a:xfrm>
            <a:off x="1851780" y="2351336"/>
            <a:ext cx="3690434" cy="400110"/>
          </a:xfrm>
          <a:prstGeom prst="rect">
            <a:avLst/>
          </a:prstGeom>
          <a:noFill/>
        </p:spPr>
        <p:txBody>
          <a:bodyPr wrap="none" rtlCol="0">
            <a:spAutoFit/>
          </a:bodyPr>
          <a:lstStyle/>
          <a:p>
            <a:r>
              <a:rPr lang="en-GB" sz="2000" i="1" dirty="0">
                <a:solidFill>
                  <a:srgbClr val="002060"/>
                </a:solidFill>
              </a:rPr>
              <a:t>you come / you are coming</a:t>
            </a:r>
          </a:p>
        </p:txBody>
      </p:sp>
      <p:sp>
        <p:nvSpPr>
          <p:cNvPr id="82" name="TextBox 81">
            <a:extLst>
              <a:ext uri="{FF2B5EF4-FFF2-40B4-BE49-F238E27FC236}">
                <a16:creationId xmlns:a16="http://schemas.microsoft.com/office/drawing/2014/main" id="{AA69BB31-6F84-4CC8-8AAF-4D354BB9B39D}"/>
              </a:ext>
            </a:extLst>
          </p:cNvPr>
          <p:cNvSpPr txBox="1"/>
          <p:nvPr/>
        </p:nvSpPr>
        <p:spPr>
          <a:xfrm>
            <a:off x="1850177" y="2813001"/>
            <a:ext cx="3175869" cy="400110"/>
          </a:xfrm>
          <a:prstGeom prst="rect">
            <a:avLst/>
          </a:prstGeom>
          <a:noFill/>
        </p:spPr>
        <p:txBody>
          <a:bodyPr wrap="none" rtlCol="0">
            <a:spAutoFit/>
          </a:bodyPr>
          <a:lstStyle/>
          <a:p>
            <a:r>
              <a:rPr lang="en-GB" sz="2000" i="1" dirty="0">
                <a:solidFill>
                  <a:srgbClr val="002060"/>
                </a:solidFill>
              </a:rPr>
              <a:t>he comes/ he is coming</a:t>
            </a:r>
          </a:p>
        </p:txBody>
      </p:sp>
      <p:sp>
        <p:nvSpPr>
          <p:cNvPr id="83" name="TextBox 82">
            <a:extLst>
              <a:ext uri="{FF2B5EF4-FFF2-40B4-BE49-F238E27FC236}">
                <a16:creationId xmlns:a16="http://schemas.microsoft.com/office/drawing/2014/main" id="{22B864E1-9A7D-4BE2-B291-6E65BBF212E5}"/>
              </a:ext>
            </a:extLst>
          </p:cNvPr>
          <p:cNvSpPr txBox="1"/>
          <p:nvPr/>
        </p:nvSpPr>
        <p:spPr>
          <a:xfrm>
            <a:off x="1850177" y="3274665"/>
            <a:ext cx="3445174" cy="400110"/>
          </a:xfrm>
          <a:prstGeom prst="rect">
            <a:avLst/>
          </a:prstGeom>
          <a:noFill/>
        </p:spPr>
        <p:txBody>
          <a:bodyPr wrap="none" rtlCol="0">
            <a:spAutoFit/>
          </a:bodyPr>
          <a:lstStyle/>
          <a:p>
            <a:r>
              <a:rPr lang="en-GB" sz="2000" i="1" dirty="0">
                <a:solidFill>
                  <a:srgbClr val="002060"/>
                </a:solidFill>
              </a:rPr>
              <a:t>she comes / she is coming</a:t>
            </a:r>
          </a:p>
        </p:txBody>
      </p:sp>
      <p:sp>
        <p:nvSpPr>
          <p:cNvPr id="87" name="TextBox 86">
            <a:extLst>
              <a:ext uri="{FF2B5EF4-FFF2-40B4-BE49-F238E27FC236}">
                <a16:creationId xmlns:a16="http://schemas.microsoft.com/office/drawing/2014/main" id="{58E8181D-7E2A-4EF3-8268-372316AB634F}"/>
              </a:ext>
            </a:extLst>
          </p:cNvPr>
          <p:cNvSpPr txBox="1"/>
          <p:nvPr/>
        </p:nvSpPr>
        <p:spPr>
          <a:xfrm>
            <a:off x="6278151" y="1899463"/>
            <a:ext cx="1455848" cy="400110"/>
          </a:xfrm>
          <a:prstGeom prst="rect">
            <a:avLst/>
          </a:prstGeom>
          <a:noFill/>
        </p:spPr>
        <p:txBody>
          <a:bodyPr wrap="none" rtlCol="0">
            <a:spAutoFit/>
          </a:bodyPr>
          <a:lstStyle/>
          <a:p>
            <a:pPr algn="r"/>
            <a:r>
              <a:rPr lang="en-GB" sz="2000" b="1" dirty="0">
                <a:solidFill>
                  <a:srgbClr val="002060"/>
                </a:solidFill>
              </a:rPr>
              <a:t>je </a:t>
            </a:r>
            <a:r>
              <a:rPr lang="en-GB" sz="2000" b="1" dirty="0" err="1">
                <a:solidFill>
                  <a:srgbClr val="002060"/>
                </a:solidFill>
              </a:rPr>
              <a:t>devien</a:t>
            </a:r>
            <a:r>
              <a:rPr lang="en-GB" sz="2000" b="1" dirty="0" err="1">
                <a:solidFill>
                  <a:srgbClr val="EF4136"/>
                </a:solidFill>
              </a:rPr>
              <a:t>s</a:t>
            </a:r>
            <a:endParaRPr lang="en-GB" sz="2000" b="1" dirty="0">
              <a:solidFill>
                <a:srgbClr val="EF4136"/>
              </a:solidFill>
            </a:endParaRPr>
          </a:p>
        </p:txBody>
      </p:sp>
      <p:sp>
        <p:nvSpPr>
          <p:cNvPr id="88" name="TextBox 87">
            <a:extLst>
              <a:ext uri="{FF2B5EF4-FFF2-40B4-BE49-F238E27FC236}">
                <a16:creationId xmlns:a16="http://schemas.microsoft.com/office/drawing/2014/main" id="{40E1BB9D-7EEC-413E-9A89-7C8BA2F0B43A}"/>
              </a:ext>
            </a:extLst>
          </p:cNvPr>
          <p:cNvSpPr txBox="1"/>
          <p:nvPr/>
        </p:nvSpPr>
        <p:spPr>
          <a:xfrm>
            <a:off x="6278150" y="2361129"/>
            <a:ext cx="1455848" cy="400110"/>
          </a:xfrm>
          <a:prstGeom prst="rect">
            <a:avLst/>
          </a:prstGeom>
          <a:noFill/>
        </p:spPr>
        <p:txBody>
          <a:bodyPr wrap="none" rtlCol="0">
            <a:spAutoFit/>
          </a:bodyPr>
          <a:lstStyle/>
          <a:p>
            <a:pPr algn="r"/>
            <a:r>
              <a:rPr lang="en-GB" sz="2000" b="1" dirty="0" err="1">
                <a:solidFill>
                  <a:srgbClr val="002060"/>
                </a:solidFill>
              </a:rPr>
              <a:t>tu</a:t>
            </a:r>
            <a:r>
              <a:rPr lang="en-GB" sz="2000" b="1" dirty="0">
                <a:solidFill>
                  <a:srgbClr val="002060"/>
                </a:solidFill>
              </a:rPr>
              <a:t> </a:t>
            </a:r>
            <a:r>
              <a:rPr lang="en-GB" sz="2000" b="1" dirty="0" err="1">
                <a:solidFill>
                  <a:srgbClr val="002060"/>
                </a:solidFill>
              </a:rPr>
              <a:t>devien</a:t>
            </a:r>
            <a:r>
              <a:rPr lang="en-GB" sz="2000" b="1" dirty="0" err="1">
                <a:solidFill>
                  <a:srgbClr val="EF4136"/>
                </a:solidFill>
              </a:rPr>
              <a:t>s</a:t>
            </a:r>
            <a:endParaRPr lang="en-GB" sz="2000" b="1" dirty="0">
              <a:solidFill>
                <a:srgbClr val="EF4136"/>
              </a:solidFill>
            </a:endParaRPr>
          </a:p>
        </p:txBody>
      </p:sp>
      <p:sp>
        <p:nvSpPr>
          <p:cNvPr id="89" name="TextBox 88">
            <a:extLst>
              <a:ext uri="{FF2B5EF4-FFF2-40B4-BE49-F238E27FC236}">
                <a16:creationId xmlns:a16="http://schemas.microsoft.com/office/drawing/2014/main" id="{D2D64A83-2621-43D9-AE67-0C7C24BEBC22}"/>
              </a:ext>
            </a:extLst>
          </p:cNvPr>
          <p:cNvSpPr txBox="1"/>
          <p:nvPr/>
        </p:nvSpPr>
        <p:spPr>
          <a:xfrm>
            <a:off x="6422420" y="2822788"/>
            <a:ext cx="1311578" cy="400110"/>
          </a:xfrm>
          <a:prstGeom prst="rect">
            <a:avLst/>
          </a:prstGeom>
          <a:noFill/>
        </p:spPr>
        <p:txBody>
          <a:bodyPr wrap="none" rtlCol="0">
            <a:spAutoFit/>
          </a:bodyPr>
          <a:lstStyle/>
          <a:p>
            <a:pPr algn="r"/>
            <a:r>
              <a:rPr lang="en-GB" sz="2000" b="1" dirty="0" err="1">
                <a:solidFill>
                  <a:srgbClr val="002060"/>
                </a:solidFill>
              </a:rPr>
              <a:t>il</a:t>
            </a:r>
            <a:r>
              <a:rPr lang="en-GB" sz="2000" b="1" dirty="0">
                <a:solidFill>
                  <a:srgbClr val="002060"/>
                </a:solidFill>
              </a:rPr>
              <a:t> </a:t>
            </a:r>
            <a:r>
              <a:rPr lang="en-GB" sz="2000" b="1" dirty="0" err="1">
                <a:solidFill>
                  <a:srgbClr val="002060"/>
                </a:solidFill>
              </a:rPr>
              <a:t>devien</a:t>
            </a:r>
            <a:r>
              <a:rPr lang="en-GB" sz="2000" b="1" dirty="0" err="1">
                <a:solidFill>
                  <a:srgbClr val="EF4136"/>
                </a:solidFill>
              </a:rPr>
              <a:t>t</a:t>
            </a:r>
            <a:endParaRPr lang="en-GB" sz="2000" b="1" dirty="0">
              <a:solidFill>
                <a:srgbClr val="EF4136"/>
              </a:solidFill>
            </a:endParaRPr>
          </a:p>
        </p:txBody>
      </p:sp>
      <p:sp>
        <p:nvSpPr>
          <p:cNvPr id="91" name="TextBox 90">
            <a:extLst>
              <a:ext uri="{FF2B5EF4-FFF2-40B4-BE49-F238E27FC236}">
                <a16:creationId xmlns:a16="http://schemas.microsoft.com/office/drawing/2014/main" id="{2488FA43-FC86-4CCE-8BD1-F1B1A78A8325}"/>
              </a:ext>
            </a:extLst>
          </p:cNvPr>
          <p:cNvSpPr txBox="1"/>
          <p:nvPr/>
        </p:nvSpPr>
        <p:spPr>
          <a:xfrm>
            <a:off x="6096000" y="3284454"/>
            <a:ext cx="1638590" cy="400110"/>
          </a:xfrm>
          <a:prstGeom prst="rect">
            <a:avLst/>
          </a:prstGeom>
          <a:noFill/>
        </p:spPr>
        <p:txBody>
          <a:bodyPr wrap="none" rtlCol="0">
            <a:spAutoFit/>
          </a:bodyPr>
          <a:lstStyle/>
          <a:p>
            <a:pPr algn="r"/>
            <a:r>
              <a:rPr lang="en-GB" sz="2000" b="1" dirty="0" err="1">
                <a:solidFill>
                  <a:srgbClr val="002060"/>
                </a:solidFill>
              </a:rPr>
              <a:t>elle</a:t>
            </a:r>
            <a:r>
              <a:rPr lang="en-GB" sz="2000" b="1" dirty="0">
                <a:solidFill>
                  <a:srgbClr val="002060"/>
                </a:solidFill>
              </a:rPr>
              <a:t> </a:t>
            </a:r>
            <a:r>
              <a:rPr lang="en-GB" sz="2000" b="1" dirty="0" err="1">
                <a:solidFill>
                  <a:srgbClr val="002060"/>
                </a:solidFill>
              </a:rPr>
              <a:t>devien</a:t>
            </a:r>
            <a:r>
              <a:rPr lang="en-GB" sz="2000" b="1" dirty="0" err="1">
                <a:solidFill>
                  <a:srgbClr val="EF4136"/>
                </a:solidFill>
              </a:rPr>
              <a:t>t</a:t>
            </a:r>
            <a:endParaRPr lang="en-GB" sz="2000" b="1" dirty="0">
              <a:solidFill>
                <a:srgbClr val="EF4136"/>
              </a:solidFill>
            </a:endParaRPr>
          </a:p>
        </p:txBody>
      </p:sp>
      <p:sp>
        <p:nvSpPr>
          <p:cNvPr id="92" name="TextBox 91">
            <a:extLst>
              <a:ext uri="{FF2B5EF4-FFF2-40B4-BE49-F238E27FC236}">
                <a16:creationId xmlns:a16="http://schemas.microsoft.com/office/drawing/2014/main" id="{AF5D1305-7E98-4C68-9C66-D33FAAD68795}"/>
              </a:ext>
            </a:extLst>
          </p:cNvPr>
          <p:cNvSpPr txBox="1"/>
          <p:nvPr/>
        </p:nvSpPr>
        <p:spPr>
          <a:xfrm>
            <a:off x="7733998" y="1899460"/>
            <a:ext cx="3562194" cy="400110"/>
          </a:xfrm>
          <a:prstGeom prst="rect">
            <a:avLst/>
          </a:prstGeom>
          <a:noFill/>
        </p:spPr>
        <p:txBody>
          <a:bodyPr wrap="none" rtlCol="0">
            <a:spAutoFit/>
          </a:bodyPr>
          <a:lstStyle/>
          <a:p>
            <a:r>
              <a:rPr lang="en-GB" sz="2000" i="1" dirty="0">
                <a:solidFill>
                  <a:srgbClr val="002060"/>
                </a:solidFill>
              </a:rPr>
              <a:t>I become / I am becoming</a:t>
            </a:r>
          </a:p>
        </p:txBody>
      </p:sp>
      <p:sp>
        <p:nvSpPr>
          <p:cNvPr id="93" name="TextBox 92">
            <a:extLst>
              <a:ext uri="{FF2B5EF4-FFF2-40B4-BE49-F238E27FC236}">
                <a16:creationId xmlns:a16="http://schemas.microsoft.com/office/drawing/2014/main" id="{97F58D1A-6D62-47F6-9708-CD427B0DFAB1}"/>
              </a:ext>
            </a:extLst>
          </p:cNvPr>
          <p:cNvSpPr txBox="1"/>
          <p:nvPr/>
        </p:nvSpPr>
        <p:spPr>
          <a:xfrm>
            <a:off x="7735601" y="2361125"/>
            <a:ext cx="4373313" cy="400110"/>
          </a:xfrm>
          <a:prstGeom prst="rect">
            <a:avLst/>
          </a:prstGeom>
          <a:noFill/>
        </p:spPr>
        <p:txBody>
          <a:bodyPr wrap="none" rtlCol="0">
            <a:spAutoFit/>
          </a:bodyPr>
          <a:lstStyle/>
          <a:p>
            <a:r>
              <a:rPr lang="en-GB" sz="2000" i="1" dirty="0">
                <a:solidFill>
                  <a:srgbClr val="002060"/>
                </a:solidFill>
              </a:rPr>
              <a:t>you become / you are becoming</a:t>
            </a:r>
          </a:p>
        </p:txBody>
      </p:sp>
      <p:sp>
        <p:nvSpPr>
          <p:cNvPr id="94" name="TextBox 93">
            <a:extLst>
              <a:ext uri="{FF2B5EF4-FFF2-40B4-BE49-F238E27FC236}">
                <a16:creationId xmlns:a16="http://schemas.microsoft.com/office/drawing/2014/main" id="{F334B830-241B-4B07-A8C0-894118250533}"/>
              </a:ext>
            </a:extLst>
          </p:cNvPr>
          <p:cNvSpPr txBox="1"/>
          <p:nvPr/>
        </p:nvSpPr>
        <p:spPr>
          <a:xfrm>
            <a:off x="7733998" y="2822790"/>
            <a:ext cx="3929281" cy="400110"/>
          </a:xfrm>
          <a:prstGeom prst="rect">
            <a:avLst/>
          </a:prstGeom>
          <a:noFill/>
        </p:spPr>
        <p:txBody>
          <a:bodyPr wrap="none" rtlCol="0">
            <a:spAutoFit/>
          </a:bodyPr>
          <a:lstStyle/>
          <a:p>
            <a:r>
              <a:rPr lang="en-GB" sz="2000" i="1" dirty="0">
                <a:solidFill>
                  <a:srgbClr val="002060"/>
                </a:solidFill>
              </a:rPr>
              <a:t>he becomes / he is becoming</a:t>
            </a:r>
          </a:p>
        </p:txBody>
      </p:sp>
      <p:sp>
        <p:nvSpPr>
          <p:cNvPr id="95" name="TextBox 94">
            <a:extLst>
              <a:ext uri="{FF2B5EF4-FFF2-40B4-BE49-F238E27FC236}">
                <a16:creationId xmlns:a16="http://schemas.microsoft.com/office/drawing/2014/main" id="{56EA2EC2-5D34-4AE7-96DC-EC5C3D3DAFB6}"/>
              </a:ext>
            </a:extLst>
          </p:cNvPr>
          <p:cNvSpPr txBox="1"/>
          <p:nvPr/>
        </p:nvSpPr>
        <p:spPr>
          <a:xfrm>
            <a:off x="7733998" y="3284454"/>
            <a:ext cx="4128053" cy="400110"/>
          </a:xfrm>
          <a:prstGeom prst="rect">
            <a:avLst/>
          </a:prstGeom>
          <a:noFill/>
        </p:spPr>
        <p:txBody>
          <a:bodyPr wrap="none" rtlCol="0">
            <a:spAutoFit/>
          </a:bodyPr>
          <a:lstStyle/>
          <a:p>
            <a:r>
              <a:rPr lang="en-GB" sz="2000" i="1" dirty="0">
                <a:solidFill>
                  <a:srgbClr val="002060"/>
                </a:solidFill>
              </a:rPr>
              <a:t>she becomes / she is becoming</a:t>
            </a:r>
          </a:p>
        </p:txBody>
      </p:sp>
      <p:sp>
        <p:nvSpPr>
          <p:cNvPr id="99" name="TextBox 98">
            <a:extLst>
              <a:ext uri="{FF2B5EF4-FFF2-40B4-BE49-F238E27FC236}">
                <a16:creationId xmlns:a16="http://schemas.microsoft.com/office/drawing/2014/main" id="{42267284-45E9-4997-9180-404A6CA8AE3D}"/>
              </a:ext>
            </a:extLst>
          </p:cNvPr>
          <p:cNvSpPr txBox="1"/>
          <p:nvPr/>
        </p:nvSpPr>
        <p:spPr>
          <a:xfrm>
            <a:off x="461667" y="4177006"/>
            <a:ext cx="1367682" cy="400110"/>
          </a:xfrm>
          <a:prstGeom prst="rect">
            <a:avLst/>
          </a:prstGeom>
          <a:noFill/>
        </p:spPr>
        <p:txBody>
          <a:bodyPr wrap="none" rtlCol="0">
            <a:spAutoFit/>
          </a:bodyPr>
          <a:lstStyle/>
          <a:p>
            <a:pPr algn="r"/>
            <a:r>
              <a:rPr lang="en-GB" sz="2000" b="1" dirty="0">
                <a:solidFill>
                  <a:srgbClr val="002060"/>
                </a:solidFill>
              </a:rPr>
              <a:t>je </a:t>
            </a:r>
            <a:r>
              <a:rPr lang="en-GB" sz="2000" b="1" dirty="0" err="1">
                <a:solidFill>
                  <a:srgbClr val="002060"/>
                </a:solidFill>
              </a:rPr>
              <a:t>revien</a:t>
            </a:r>
            <a:r>
              <a:rPr lang="en-GB" sz="2000" b="1" dirty="0" err="1">
                <a:solidFill>
                  <a:srgbClr val="EF4136"/>
                </a:solidFill>
              </a:rPr>
              <a:t>s</a:t>
            </a:r>
            <a:endParaRPr lang="en-GB" sz="2000" b="1" dirty="0">
              <a:solidFill>
                <a:srgbClr val="EF4136"/>
              </a:solidFill>
            </a:endParaRPr>
          </a:p>
        </p:txBody>
      </p:sp>
      <p:sp>
        <p:nvSpPr>
          <p:cNvPr id="100" name="TextBox 99">
            <a:extLst>
              <a:ext uri="{FF2B5EF4-FFF2-40B4-BE49-F238E27FC236}">
                <a16:creationId xmlns:a16="http://schemas.microsoft.com/office/drawing/2014/main" id="{1629B852-E99F-4FED-984D-9B1CB5DA4A85}"/>
              </a:ext>
            </a:extLst>
          </p:cNvPr>
          <p:cNvSpPr txBox="1"/>
          <p:nvPr/>
        </p:nvSpPr>
        <p:spPr>
          <a:xfrm>
            <a:off x="461666" y="4638672"/>
            <a:ext cx="1367682" cy="400110"/>
          </a:xfrm>
          <a:prstGeom prst="rect">
            <a:avLst/>
          </a:prstGeom>
          <a:noFill/>
        </p:spPr>
        <p:txBody>
          <a:bodyPr wrap="none" rtlCol="0">
            <a:spAutoFit/>
          </a:bodyPr>
          <a:lstStyle/>
          <a:p>
            <a:pPr algn="r"/>
            <a:r>
              <a:rPr lang="en-GB" sz="2000" b="1" dirty="0" err="1">
                <a:solidFill>
                  <a:srgbClr val="002060"/>
                </a:solidFill>
              </a:rPr>
              <a:t>tu</a:t>
            </a:r>
            <a:r>
              <a:rPr lang="en-GB" sz="2000" b="1" dirty="0">
                <a:solidFill>
                  <a:srgbClr val="002060"/>
                </a:solidFill>
              </a:rPr>
              <a:t> </a:t>
            </a:r>
            <a:r>
              <a:rPr lang="en-GB" sz="2000" b="1" dirty="0" err="1">
                <a:solidFill>
                  <a:srgbClr val="002060"/>
                </a:solidFill>
              </a:rPr>
              <a:t>revien</a:t>
            </a:r>
            <a:r>
              <a:rPr lang="en-GB" sz="2000" b="1" dirty="0" err="1">
                <a:solidFill>
                  <a:srgbClr val="EF4136"/>
                </a:solidFill>
              </a:rPr>
              <a:t>s</a:t>
            </a:r>
            <a:endParaRPr lang="en-GB" sz="2000" b="1" dirty="0">
              <a:solidFill>
                <a:srgbClr val="EF4136"/>
              </a:solidFill>
            </a:endParaRPr>
          </a:p>
        </p:txBody>
      </p:sp>
      <p:sp>
        <p:nvSpPr>
          <p:cNvPr id="101" name="TextBox 100">
            <a:extLst>
              <a:ext uri="{FF2B5EF4-FFF2-40B4-BE49-F238E27FC236}">
                <a16:creationId xmlns:a16="http://schemas.microsoft.com/office/drawing/2014/main" id="{83E274D3-A111-4664-8B84-EF0503E391A7}"/>
              </a:ext>
            </a:extLst>
          </p:cNvPr>
          <p:cNvSpPr txBox="1"/>
          <p:nvPr/>
        </p:nvSpPr>
        <p:spPr>
          <a:xfrm>
            <a:off x="605936" y="5100335"/>
            <a:ext cx="1223412" cy="400110"/>
          </a:xfrm>
          <a:prstGeom prst="rect">
            <a:avLst/>
          </a:prstGeom>
          <a:noFill/>
        </p:spPr>
        <p:txBody>
          <a:bodyPr wrap="none" rtlCol="0">
            <a:spAutoFit/>
          </a:bodyPr>
          <a:lstStyle/>
          <a:p>
            <a:pPr algn="r"/>
            <a:r>
              <a:rPr lang="en-GB" sz="2000" b="1" dirty="0" err="1">
                <a:solidFill>
                  <a:srgbClr val="002060"/>
                </a:solidFill>
              </a:rPr>
              <a:t>il</a:t>
            </a:r>
            <a:r>
              <a:rPr lang="en-GB" sz="2000" b="1" dirty="0">
                <a:solidFill>
                  <a:srgbClr val="002060"/>
                </a:solidFill>
              </a:rPr>
              <a:t> </a:t>
            </a:r>
            <a:r>
              <a:rPr lang="en-GB" sz="2000" b="1" dirty="0" err="1">
                <a:solidFill>
                  <a:srgbClr val="002060"/>
                </a:solidFill>
              </a:rPr>
              <a:t>revien</a:t>
            </a:r>
            <a:r>
              <a:rPr lang="en-GB" sz="2000" b="1" dirty="0" err="1">
                <a:solidFill>
                  <a:srgbClr val="EF4136"/>
                </a:solidFill>
              </a:rPr>
              <a:t>t</a:t>
            </a:r>
            <a:endParaRPr lang="en-GB" sz="2000" b="1" dirty="0">
              <a:solidFill>
                <a:srgbClr val="EF4136"/>
              </a:solidFill>
            </a:endParaRPr>
          </a:p>
        </p:txBody>
      </p:sp>
      <p:sp>
        <p:nvSpPr>
          <p:cNvPr id="103" name="TextBox 102">
            <a:extLst>
              <a:ext uri="{FF2B5EF4-FFF2-40B4-BE49-F238E27FC236}">
                <a16:creationId xmlns:a16="http://schemas.microsoft.com/office/drawing/2014/main" id="{B906F09B-14C9-414D-BBD9-967F32F1B605}"/>
              </a:ext>
            </a:extLst>
          </p:cNvPr>
          <p:cNvSpPr txBox="1"/>
          <p:nvPr/>
        </p:nvSpPr>
        <p:spPr>
          <a:xfrm>
            <a:off x="278924" y="5561999"/>
            <a:ext cx="1550424" cy="400110"/>
          </a:xfrm>
          <a:prstGeom prst="rect">
            <a:avLst/>
          </a:prstGeom>
          <a:noFill/>
        </p:spPr>
        <p:txBody>
          <a:bodyPr wrap="none" rtlCol="0">
            <a:spAutoFit/>
          </a:bodyPr>
          <a:lstStyle/>
          <a:p>
            <a:pPr algn="r"/>
            <a:r>
              <a:rPr lang="en-GB" sz="2000" b="1" dirty="0" err="1">
                <a:solidFill>
                  <a:srgbClr val="002060"/>
                </a:solidFill>
              </a:rPr>
              <a:t>elle</a:t>
            </a:r>
            <a:r>
              <a:rPr lang="en-GB" sz="2000" b="1" dirty="0">
                <a:solidFill>
                  <a:srgbClr val="002060"/>
                </a:solidFill>
              </a:rPr>
              <a:t> </a:t>
            </a:r>
            <a:r>
              <a:rPr lang="en-GB" sz="2000" b="1" dirty="0" err="1">
                <a:solidFill>
                  <a:srgbClr val="002060"/>
                </a:solidFill>
              </a:rPr>
              <a:t>revien</a:t>
            </a:r>
            <a:r>
              <a:rPr lang="en-GB" sz="2000" b="1" dirty="0" err="1">
                <a:solidFill>
                  <a:srgbClr val="EF4136"/>
                </a:solidFill>
              </a:rPr>
              <a:t>t</a:t>
            </a:r>
            <a:endParaRPr lang="en-GB" sz="2000" b="1" dirty="0">
              <a:solidFill>
                <a:srgbClr val="EF4136"/>
              </a:solidFill>
            </a:endParaRPr>
          </a:p>
        </p:txBody>
      </p:sp>
      <p:sp>
        <p:nvSpPr>
          <p:cNvPr id="104" name="TextBox 103">
            <a:extLst>
              <a:ext uri="{FF2B5EF4-FFF2-40B4-BE49-F238E27FC236}">
                <a16:creationId xmlns:a16="http://schemas.microsoft.com/office/drawing/2014/main" id="{40583560-C47E-4EB4-9951-6802EB1B5997}"/>
              </a:ext>
            </a:extLst>
          </p:cNvPr>
          <p:cNvSpPr txBox="1"/>
          <p:nvPr/>
        </p:nvSpPr>
        <p:spPr>
          <a:xfrm>
            <a:off x="1886833" y="4177006"/>
            <a:ext cx="4309193" cy="400110"/>
          </a:xfrm>
          <a:prstGeom prst="rect">
            <a:avLst/>
          </a:prstGeom>
          <a:noFill/>
        </p:spPr>
        <p:txBody>
          <a:bodyPr wrap="none" rtlCol="0">
            <a:spAutoFit/>
          </a:bodyPr>
          <a:lstStyle/>
          <a:p>
            <a:r>
              <a:rPr lang="en-GB" sz="2000" i="1" dirty="0">
                <a:solidFill>
                  <a:srgbClr val="002060"/>
                </a:solidFill>
              </a:rPr>
              <a:t>I come back / I am coming back</a:t>
            </a:r>
          </a:p>
        </p:txBody>
      </p:sp>
      <p:sp>
        <p:nvSpPr>
          <p:cNvPr id="105" name="TextBox 104">
            <a:extLst>
              <a:ext uri="{FF2B5EF4-FFF2-40B4-BE49-F238E27FC236}">
                <a16:creationId xmlns:a16="http://schemas.microsoft.com/office/drawing/2014/main" id="{095D937F-E8E4-428F-BCE8-ABF8F29D4A25}"/>
              </a:ext>
            </a:extLst>
          </p:cNvPr>
          <p:cNvSpPr txBox="1"/>
          <p:nvPr/>
        </p:nvSpPr>
        <p:spPr>
          <a:xfrm>
            <a:off x="1888436" y="4638671"/>
            <a:ext cx="5120312" cy="400110"/>
          </a:xfrm>
          <a:prstGeom prst="rect">
            <a:avLst/>
          </a:prstGeom>
          <a:noFill/>
        </p:spPr>
        <p:txBody>
          <a:bodyPr wrap="none" rtlCol="0">
            <a:spAutoFit/>
          </a:bodyPr>
          <a:lstStyle/>
          <a:p>
            <a:r>
              <a:rPr lang="en-GB" sz="2000" i="1" dirty="0">
                <a:solidFill>
                  <a:srgbClr val="002060"/>
                </a:solidFill>
              </a:rPr>
              <a:t>you come back / you are coming back</a:t>
            </a:r>
          </a:p>
        </p:txBody>
      </p:sp>
      <p:sp>
        <p:nvSpPr>
          <p:cNvPr id="106" name="TextBox 105">
            <a:extLst>
              <a:ext uri="{FF2B5EF4-FFF2-40B4-BE49-F238E27FC236}">
                <a16:creationId xmlns:a16="http://schemas.microsoft.com/office/drawing/2014/main" id="{3DC67AA2-FB3D-4D98-B01B-5CF48036E23B}"/>
              </a:ext>
            </a:extLst>
          </p:cNvPr>
          <p:cNvSpPr txBox="1"/>
          <p:nvPr/>
        </p:nvSpPr>
        <p:spPr>
          <a:xfrm>
            <a:off x="1886833" y="5100336"/>
            <a:ext cx="4676280" cy="400110"/>
          </a:xfrm>
          <a:prstGeom prst="rect">
            <a:avLst/>
          </a:prstGeom>
          <a:noFill/>
        </p:spPr>
        <p:txBody>
          <a:bodyPr wrap="none" rtlCol="0">
            <a:spAutoFit/>
          </a:bodyPr>
          <a:lstStyle/>
          <a:p>
            <a:r>
              <a:rPr lang="en-GB" sz="2000" i="1" dirty="0">
                <a:solidFill>
                  <a:srgbClr val="002060"/>
                </a:solidFill>
              </a:rPr>
              <a:t>he comes back / he is coming back</a:t>
            </a:r>
          </a:p>
        </p:txBody>
      </p:sp>
      <p:sp>
        <p:nvSpPr>
          <p:cNvPr id="107" name="TextBox 106">
            <a:extLst>
              <a:ext uri="{FF2B5EF4-FFF2-40B4-BE49-F238E27FC236}">
                <a16:creationId xmlns:a16="http://schemas.microsoft.com/office/drawing/2014/main" id="{A85DFD56-BB5B-4D5E-9E80-69B65CDF5BC8}"/>
              </a:ext>
            </a:extLst>
          </p:cNvPr>
          <p:cNvSpPr txBox="1"/>
          <p:nvPr/>
        </p:nvSpPr>
        <p:spPr>
          <a:xfrm>
            <a:off x="1886833" y="5562000"/>
            <a:ext cx="4875053" cy="400110"/>
          </a:xfrm>
          <a:prstGeom prst="rect">
            <a:avLst/>
          </a:prstGeom>
          <a:noFill/>
        </p:spPr>
        <p:txBody>
          <a:bodyPr wrap="none" rtlCol="0">
            <a:spAutoFit/>
          </a:bodyPr>
          <a:lstStyle/>
          <a:p>
            <a:r>
              <a:rPr lang="en-GB" sz="2000" i="1" dirty="0">
                <a:solidFill>
                  <a:srgbClr val="002060"/>
                </a:solidFill>
              </a:rPr>
              <a:t>she comes back / she is coming back</a:t>
            </a:r>
          </a:p>
        </p:txBody>
      </p:sp>
      <p:cxnSp>
        <p:nvCxnSpPr>
          <p:cNvPr id="5" name="Straight Connector 4">
            <a:extLst>
              <a:ext uri="{FF2B5EF4-FFF2-40B4-BE49-F238E27FC236}">
                <a16:creationId xmlns:a16="http://schemas.microsoft.com/office/drawing/2014/main" id="{6CEB026F-1329-47A2-A359-BD12FD581FE5}"/>
              </a:ext>
            </a:extLst>
          </p:cNvPr>
          <p:cNvCxnSpPr>
            <a:cxnSpLocks/>
          </p:cNvCxnSpPr>
          <p:nvPr/>
        </p:nvCxnSpPr>
        <p:spPr>
          <a:xfrm>
            <a:off x="1291457" y="2260316"/>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FA75C93-D48B-4F5F-96E0-E861DD21F801}"/>
              </a:ext>
            </a:extLst>
          </p:cNvPr>
          <p:cNvCxnSpPr>
            <a:cxnSpLocks/>
          </p:cNvCxnSpPr>
          <p:nvPr/>
        </p:nvCxnSpPr>
        <p:spPr>
          <a:xfrm>
            <a:off x="1300425" y="2717514"/>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C124FB2-F8C1-4E81-A45D-CF7C50788BC9}"/>
              </a:ext>
            </a:extLst>
          </p:cNvPr>
          <p:cNvCxnSpPr>
            <a:cxnSpLocks/>
          </p:cNvCxnSpPr>
          <p:nvPr/>
        </p:nvCxnSpPr>
        <p:spPr>
          <a:xfrm>
            <a:off x="1309386" y="3192640"/>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8D6E46-8329-4214-A63D-6AC823560FDA}"/>
              </a:ext>
            </a:extLst>
          </p:cNvPr>
          <p:cNvCxnSpPr>
            <a:cxnSpLocks/>
          </p:cNvCxnSpPr>
          <p:nvPr/>
        </p:nvCxnSpPr>
        <p:spPr>
          <a:xfrm>
            <a:off x="1327315" y="3640884"/>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BCEC488-739B-464E-A3BD-71B7E62C33AD}"/>
              </a:ext>
            </a:extLst>
          </p:cNvPr>
          <p:cNvCxnSpPr>
            <a:cxnSpLocks/>
          </p:cNvCxnSpPr>
          <p:nvPr/>
        </p:nvCxnSpPr>
        <p:spPr>
          <a:xfrm>
            <a:off x="7208166" y="2260316"/>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0D1BD5B-6BBB-4F3F-AE10-8075CE8F15D8}"/>
              </a:ext>
            </a:extLst>
          </p:cNvPr>
          <p:cNvCxnSpPr>
            <a:cxnSpLocks/>
          </p:cNvCxnSpPr>
          <p:nvPr/>
        </p:nvCxnSpPr>
        <p:spPr>
          <a:xfrm>
            <a:off x="7190231" y="2726473"/>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D1B6F8C-B735-44A0-B18B-CBC6E66175D4}"/>
              </a:ext>
            </a:extLst>
          </p:cNvPr>
          <p:cNvCxnSpPr>
            <a:cxnSpLocks/>
          </p:cNvCxnSpPr>
          <p:nvPr/>
        </p:nvCxnSpPr>
        <p:spPr>
          <a:xfrm>
            <a:off x="7226094" y="3192640"/>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E815FE4-87DD-4FCE-B48F-0054A7247A9F}"/>
              </a:ext>
            </a:extLst>
          </p:cNvPr>
          <p:cNvCxnSpPr>
            <a:cxnSpLocks/>
          </p:cNvCxnSpPr>
          <p:nvPr/>
        </p:nvCxnSpPr>
        <p:spPr>
          <a:xfrm>
            <a:off x="7226084" y="3658802"/>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9B3612B-4B9E-4F71-A041-68F9AB659D29}"/>
              </a:ext>
            </a:extLst>
          </p:cNvPr>
          <p:cNvCxnSpPr>
            <a:cxnSpLocks/>
          </p:cNvCxnSpPr>
          <p:nvPr/>
        </p:nvCxnSpPr>
        <p:spPr>
          <a:xfrm>
            <a:off x="1291457" y="4537354"/>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C456971-15EC-4B73-9D84-1ABDFA66919E}"/>
              </a:ext>
            </a:extLst>
          </p:cNvPr>
          <p:cNvCxnSpPr>
            <a:cxnSpLocks/>
          </p:cNvCxnSpPr>
          <p:nvPr/>
        </p:nvCxnSpPr>
        <p:spPr>
          <a:xfrm>
            <a:off x="1291457" y="5003515"/>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9339B66-A9FC-407D-8371-7AA56EDCB924}"/>
              </a:ext>
            </a:extLst>
          </p:cNvPr>
          <p:cNvCxnSpPr>
            <a:cxnSpLocks/>
          </p:cNvCxnSpPr>
          <p:nvPr/>
        </p:nvCxnSpPr>
        <p:spPr>
          <a:xfrm>
            <a:off x="1309386" y="5469677"/>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C7069A5-4103-4917-A084-6A4B571D0A95}"/>
              </a:ext>
            </a:extLst>
          </p:cNvPr>
          <p:cNvCxnSpPr>
            <a:cxnSpLocks/>
          </p:cNvCxnSpPr>
          <p:nvPr/>
        </p:nvCxnSpPr>
        <p:spPr>
          <a:xfrm>
            <a:off x="1309386" y="5935835"/>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FC6CBEB-C2D2-489E-8BC3-646831237DC1}"/>
              </a:ext>
            </a:extLst>
          </p:cNvPr>
          <p:cNvSpPr txBox="1"/>
          <p:nvPr/>
        </p:nvSpPr>
        <p:spPr>
          <a:xfrm>
            <a:off x="7698731" y="4135192"/>
            <a:ext cx="3999813" cy="1736646"/>
          </a:xfrm>
          <a:prstGeom prst="wedgeRoundRectCallout">
            <a:avLst>
              <a:gd name="adj1" fmla="val -57032"/>
              <a:gd name="adj2" fmla="val 21203"/>
              <a:gd name="adj3" fmla="val 16667"/>
            </a:avLst>
          </a:prstGeom>
          <a:solidFill>
            <a:srgbClr val="0055A5"/>
          </a:solidFill>
          <a:ln>
            <a:solidFill>
              <a:srgbClr val="E65D00"/>
            </a:solidFill>
          </a:ln>
        </p:spPr>
        <p:txBody>
          <a:bodyPr wrap="square" rtlCol="0">
            <a:spAutoFit/>
          </a:bodyPr>
          <a:lstStyle/>
          <a:p>
            <a:pPr algn="ctr"/>
            <a:r>
              <a:rPr lang="en-GB" sz="2400" dirty="0">
                <a:solidFill>
                  <a:schemeClr val="bg1"/>
                </a:solidFill>
              </a:rPr>
              <a:t>The only difference between these three verbs is the addition of a </a:t>
            </a:r>
            <a:r>
              <a:rPr lang="en-GB" sz="2400" b="1" dirty="0">
                <a:solidFill>
                  <a:schemeClr val="bg1"/>
                </a:solidFill>
              </a:rPr>
              <a:t>prefix</a:t>
            </a:r>
            <a:r>
              <a:rPr lang="en-GB" sz="2400" dirty="0">
                <a:solidFill>
                  <a:schemeClr val="bg1"/>
                </a:solidFill>
              </a:rPr>
              <a:t> (</a:t>
            </a:r>
            <a:r>
              <a:rPr lang="en-GB" sz="2400" b="1" dirty="0">
                <a:solidFill>
                  <a:schemeClr val="bg1"/>
                </a:solidFill>
              </a:rPr>
              <a:t>de-</a:t>
            </a:r>
            <a:r>
              <a:rPr lang="en-GB" sz="2400" dirty="0">
                <a:solidFill>
                  <a:schemeClr val="bg1"/>
                </a:solidFill>
              </a:rPr>
              <a:t> or </a:t>
            </a:r>
            <a:r>
              <a:rPr lang="en-GB" sz="2400" b="1" dirty="0">
                <a:solidFill>
                  <a:schemeClr val="bg1"/>
                </a:solidFill>
              </a:rPr>
              <a:t>re-</a:t>
            </a:r>
            <a:r>
              <a:rPr lang="en-GB" sz="2400" dirty="0">
                <a:solidFill>
                  <a:schemeClr val="bg1"/>
                </a:solidFill>
              </a:rPr>
              <a:t>).</a:t>
            </a:r>
            <a:endParaRPr lang="en-GB" sz="2400" b="1" dirty="0">
              <a:solidFill>
                <a:schemeClr val="bg1"/>
              </a:solidFill>
            </a:endParaRPr>
          </a:p>
        </p:txBody>
      </p:sp>
    </p:spTree>
    <p:extLst>
      <p:ext uri="{BB962C8B-B14F-4D97-AF65-F5344CB8AC3E}">
        <p14:creationId xmlns:p14="http://schemas.microsoft.com/office/powerpoint/2010/main" val="70447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1" grpId="0"/>
      <p:bldP spid="92" grpId="0"/>
      <p:bldP spid="93" grpId="0"/>
      <p:bldP spid="94" grpId="0"/>
      <p:bldP spid="95" grpId="0"/>
      <p:bldP spid="99" grpId="0"/>
      <p:bldP spid="100" grpId="0"/>
      <p:bldP spid="101" grpId="0"/>
      <p:bldP spid="103" grpId="0"/>
      <p:bldP spid="104" grpId="0"/>
      <p:bldP spid="105" grpId="0"/>
      <p:bldP spid="106" grpId="0"/>
      <p:bldP spid="107" grpId="0"/>
      <p:bldP spid="50"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7713</Words>
  <Application>Microsoft Office PowerPoint</Application>
  <PresentationFormat>Widescreen</PresentationFormat>
  <Paragraphs>1045</Paragraphs>
  <Slides>32</Slides>
  <Notes>32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0" baseType="lpstr">
      <vt:lpstr>Arial</vt:lpstr>
      <vt:lpstr>Arial</vt:lpstr>
      <vt:lpstr>Calibri</vt:lpstr>
      <vt:lpstr>Century Gothic</vt:lpstr>
      <vt:lpstr>Georgia</vt:lpstr>
      <vt:lpstr>Segoe UI</vt:lpstr>
      <vt:lpstr>NCELP_German_2022</vt:lpstr>
      <vt:lpstr>Bitmap Image</vt:lpstr>
      <vt:lpstr>PowerPoint Presentation</vt:lpstr>
      <vt:lpstr>a</vt:lpstr>
      <vt:lpstr>a</vt:lpstr>
      <vt:lpstr>-aill-/-ail</vt:lpstr>
      <vt:lpstr>-aill-/-ail</vt:lpstr>
      <vt:lpstr>Phonétique  </vt:lpstr>
      <vt:lpstr>Phonétique</vt:lpstr>
      <vt:lpstr>Verbs like sortir</vt:lpstr>
      <vt:lpstr>Verbs like venir</vt:lpstr>
      <vt:lpstr>What is an adverb?</vt:lpstr>
      <vt:lpstr>Trouve le contraire !</vt:lpstr>
      <vt:lpstr>Where do adverbs go?</vt:lpstr>
      <vt:lpstr>Le week-end de Noura</vt:lpstr>
      <vt:lpstr>Le rêve d’Antoine</vt:lpstr>
      <vt:lpstr>Qui fait quoi ?</vt:lpstr>
      <vt:lpstr>Qui fait quoi ?</vt:lpstr>
      <vt:lpstr>PowerPoint Presentation</vt:lpstr>
      <vt:lpstr>Phonétique  </vt:lpstr>
      <vt:lpstr>The verb ‘dire’</vt:lpstr>
      <vt:lpstr>Verbs like prendre</vt:lpstr>
      <vt:lpstr>C’est qui ?</vt:lpstr>
      <vt:lpstr>C’est qui ?</vt:lpstr>
      <vt:lpstr>What is an adjective ?</vt:lpstr>
      <vt:lpstr>Trouve le contraire !</vt:lpstr>
      <vt:lpstr>Adjective agreement</vt:lpstr>
      <vt:lpstr>Adjective agreement</vt:lpstr>
      <vt:lpstr>Abdel parle de sa vie</vt:lpstr>
      <vt:lpstr>Abdel parle de sa vie </vt:lpstr>
      <vt:lpstr>Un samedi en ville</vt:lpstr>
      <vt:lpstr>Écris en français !</vt:lpstr>
      <vt:lpstr>Écris en français !</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21</cp:revision>
  <dcterms:created xsi:type="dcterms:W3CDTF">2024-02-02T05:58:54Z</dcterms:created>
  <dcterms:modified xsi:type="dcterms:W3CDTF">2024-02-02T10:52:30Z</dcterms:modified>
</cp:coreProperties>
</file>