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4" r:id="rId2"/>
    <p:sldId id="612" r:id="rId3"/>
    <p:sldId id="613" r:id="rId4"/>
    <p:sldId id="395" r:id="rId5"/>
    <p:sldId id="396" r:id="rId6"/>
    <p:sldId id="397" r:id="rId7"/>
    <p:sldId id="398" r:id="rId8"/>
    <p:sldId id="444" r:id="rId9"/>
    <p:sldId id="449" r:id="rId10"/>
    <p:sldId id="606" r:id="rId11"/>
    <p:sldId id="372" r:id="rId12"/>
    <p:sldId id="271" r:id="rId13"/>
    <p:sldId id="263" r:id="rId14"/>
    <p:sldId id="614" r:id="rId15"/>
    <p:sldId id="265" r:id="rId16"/>
    <p:sldId id="266" r:id="rId17"/>
    <p:sldId id="267" r:id="rId18"/>
    <p:sldId id="268" r:id="rId19"/>
    <p:sldId id="596" r:id="rId20"/>
    <p:sldId id="316" r:id="rId21"/>
    <p:sldId id="275" r:id="rId22"/>
    <p:sldId id="279" r:id="rId23"/>
    <p:sldId id="597" r:id="rId24"/>
    <p:sldId id="324" r:id="rId25"/>
    <p:sldId id="330" r:id="rId26"/>
    <p:sldId id="331" r:id="rId27"/>
    <p:sldId id="598" r:id="rId28"/>
    <p:sldId id="965" r:id="rId29"/>
    <p:sldId id="966" r:id="rId30"/>
    <p:sldId id="294" r:id="rId31"/>
    <p:sldId id="313" r:id="rId32"/>
    <p:sldId id="611" r:id="rId33"/>
    <p:sldId id="291" r:id="rId34"/>
    <p:sldId id="292" r:id="rId35"/>
    <p:sldId id="272" r:id="rId36"/>
    <p:sldId id="297" r:id="rId37"/>
    <p:sldId id="276" r:id="rId38"/>
    <p:sldId id="298" r:id="rId39"/>
    <p:sldId id="335" r:id="rId40"/>
    <p:sldId id="336" r:id="rId41"/>
    <p:sldId id="333" r:id="rId42"/>
    <p:sldId id="337" r:id="rId43"/>
    <p:sldId id="323" r:id="rId44"/>
    <p:sldId id="967" r:id="rId45"/>
    <p:sldId id="603" r:id="rId46"/>
    <p:sldId id="295" r:id="rId47"/>
    <p:sldId id="5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0055A5"/>
    <a:srgbClr val="FDF0F0"/>
    <a:srgbClr val="FCE1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41716" autoAdjust="0"/>
  </p:normalViewPr>
  <p:slideViewPr>
    <p:cSldViewPr snapToGrid="0">
      <p:cViewPr varScale="1">
        <p:scale>
          <a:sx n="44" d="100"/>
          <a:sy n="44" d="100"/>
        </p:scale>
        <p:origin x="2196" y="4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1B7CD-35BA-4BFA-90B7-12759B93897C}" type="datetimeFigureOut">
              <a:rPr lang="en-GB" smtClean="0"/>
              <a:t>01/02/2024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CA4EA-9BC0-4E20-A874-76783413849E}" type="slidenum">
              <a:rPr lang="en-GB" smtClean="0"/>
              <a:t>‹#›</a:t>
            </a:fld>
            <a:endParaRPr lang="en-GB"/>
          </a:p>
        </p:txBody>
      </p:sp>
    </p:spTree>
    <p:extLst>
      <p:ext uri="{BB962C8B-B14F-4D97-AF65-F5344CB8AC3E}">
        <p14:creationId xmlns:p14="http://schemas.microsoft.com/office/powerpoint/2010/main" val="81551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quizlet.com/gb/517896602/year-8-french-term-12-week-6-revision-set-3-flash-cards/?ne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célébrer</a:t>
            </a:r>
            <a:r>
              <a:rPr lang="en-GB" b="1" dirty="0">
                <a:solidFill>
                  <a:srgbClr val="FF0000"/>
                </a:solidFill>
              </a:rPr>
              <a:t>, </a:t>
            </a:r>
            <a:r>
              <a:rPr lang="en-GB" b="1" u="sng" dirty="0" err="1">
                <a:solidFill>
                  <a:srgbClr val="FF0000"/>
                </a:solidFill>
              </a:rPr>
              <a:t>gérer</a:t>
            </a:r>
            <a:r>
              <a:rPr lang="en-GB" b="1" u="sng" dirty="0">
                <a:solidFill>
                  <a:srgbClr val="FF0000"/>
                </a:solidFill>
              </a:rPr>
              <a:t>, Noël</a:t>
            </a:r>
            <a:r>
              <a:rPr lang="en-GB" b="1" dirty="0">
                <a:solidFill>
                  <a:srgbClr val="FF0000"/>
                </a:solidFill>
              </a:rPr>
              <a:t>,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[-ill-, -</a:t>
            </a:r>
            <a:r>
              <a:rPr lang="en-GB" b="0" dirty="0" err="1">
                <a:latin typeface="+mn-lt"/>
              </a:rPr>
              <a:t>ille</a:t>
            </a:r>
            <a:r>
              <a:rPr lang="en-GB" b="0" dirty="0">
                <a:latin typeface="+mn-lt"/>
              </a:rPr>
              <a:t>], [i]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Consolidation of partitive</a:t>
            </a:r>
            <a:r>
              <a:rPr lang="en-GB" b="0" baseline="0" dirty="0">
                <a:latin typeface="+mn-lt"/>
              </a:rPr>
              <a:t>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irregular –RE verb </a:t>
            </a:r>
            <a:r>
              <a:rPr lang="en-GB" sz="1200" b="0" i="1" baseline="0" dirty="0" err="1">
                <a:solidFill>
                  <a:prstClr val="white"/>
                </a:solidFill>
                <a:latin typeface="+mn-lt"/>
                <a:cs typeface="Calibri" panose="020F0502020204030204" pitchFamily="34" charset="0"/>
              </a:rPr>
              <a:t>boire</a:t>
            </a:r>
            <a:r>
              <a:rPr lang="en-GB" sz="1200" b="0" i="1" baseline="0" dirty="0">
                <a:solidFill>
                  <a:prstClr val="white"/>
                </a:solidFill>
                <a:latin typeface="+mn-lt"/>
                <a:cs typeface="Calibri" panose="020F0502020204030204" pitchFamily="34" charset="0"/>
              </a:rPr>
              <a:t> </a:t>
            </a:r>
            <a:r>
              <a:rPr lang="en-GB" sz="1200" b="0" i="0" baseline="0" dirty="0">
                <a:solidFill>
                  <a:prstClr val="white"/>
                </a:solidFill>
                <a:latin typeface="+mn-lt"/>
                <a:cs typeface="Calibri" panose="020F0502020204030204" pitchFamily="34" charset="0"/>
              </a:rPr>
              <a:t>in the 1</a:t>
            </a:r>
            <a:r>
              <a:rPr lang="en-GB" sz="1200" b="0" i="0" baseline="30000" dirty="0">
                <a:solidFill>
                  <a:prstClr val="white"/>
                </a:solidFill>
                <a:latin typeface="+mn-lt"/>
                <a:cs typeface="Calibri" panose="020F0502020204030204" pitchFamily="34" charset="0"/>
              </a:rPr>
              <a:t>st</a:t>
            </a:r>
            <a:r>
              <a:rPr lang="en-GB" sz="1200" b="0" i="0" baseline="0" dirty="0">
                <a:solidFill>
                  <a:prstClr val="white"/>
                </a:solidFill>
                <a:latin typeface="+mn-lt"/>
                <a:cs typeface="Calibri" panose="020F0502020204030204" pitchFamily="34" charset="0"/>
              </a:rPr>
              <a:t>, 2</a:t>
            </a:r>
            <a:r>
              <a:rPr lang="en-GB" sz="1200" b="0" i="0" baseline="30000" dirty="0">
                <a:solidFill>
                  <a:prstClr val="white"/>
                </a:solidFill>
                <a:latin typeface="+mn-lt"/>
                <a:cs typeface="Calibri" panose="020F0502020204030204" pitchFamily="34" charset="0"/>
              </a:rPr>
              <a:t>nd</a:t>
            </a:r>
            <a:r>
              <a:rPr lang="en-GB" sz="1200" b="0" i="0" baseline="0" dirty="0">
                <a:solidFill>
                  <a:prstClr val="white"/>
                </a:solidFill>
                <a:latin typeface="+mn-lt"/>
                <a:cs typeface="Calibri" panose="020F0502020204030204" pitchFamily="34" charset="0"/>
              </a:rPr>
              <a:t> and 3</a:t>
            </a:r>
            <a:r>
              <a:rPr lang="en-GB" sz="1200" b="0" i="0" baseline="30000" dirty="0">
                <a:solidFill>
                  <a:prstClr val="white"/>
                </a:solidFill>
                <a:latin typeface="+mn-lt"/>
                <a:cs typeface="Calibri" panose="020F0502020204030204" pitchFamily="34" charset="0"/>
              </a:rPr>
              <a:t>rd</a:t>
            </a:r>
            <a:r>
              <a:rPr lang="en-GB" sz="1200" b="0" i="0" baseline="0" dirty="0">
                <a:solidFill>
                  <a:prstClr val="white"/>
                </a:solidFill>
                <a:latin typeface="+mn-lt"/>
                <a:cs typeface="Calibri" panose="020F0502020204030204" pitchFamily="34" charset="0"/>
              </a:rPr>
              <a:t> person singular</a:t>
            </a:r>
            <a:endParaRPr lang="en-GB"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uncountable nouns used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partitive articles in the negative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(introduce) </a:t>
            </a:r>
            <a:r>
              <a:rPr lang="fr-FR" dirty="0">
                <a:solidFill>
                  <a:srgbClr val="000000"/>
                </a:solidFill>
                <a:latin typeface="+mn-lt"/>
              </a:rPr>
              <a:t>boire [1879], bois [1879], boit [1879], gagner</a:t>
            </a:r>
            <a:r>
              <a:rPr lang="fr-FR" baseline="30000" dirty="0">
                <a:solidFill>
                  <a:srgbClr val="000000"/>
                </a:solidFill>
                <a:latin typeface="+mn-lt"/>
              </a:rPr>
              <a:t>2</a:t>
            </a:r>
            <a:r>
              <a:rPr lang="fr-FR" dirty="0">
                <a:solidFill>
                  <a:srgbClr val="000000"/>
                </a:solidFill>
                <a:latin typeface="+mn-lt"/>
              </a:rPr>
              <a:t> [258], argent [472], chance [438], lait [2507], café</a:t>
            </a:r>
            <a:r>
              <a:rPr lang="fr-FR" baseline="30000" dirty="0">
                <a:solidFill>
                  <a:srgbClr val="000000"/>
                </a:solidFill>
                <a:latin typeface="+mn-lt"/>
              </a:rPr>
              <a:t>2</a:t>
            </a:r>
            <a:r>
              <a:rPr lang="fr-FR" dirty="0">
                <a:solidFill>
                  <a:srgbClr val="000000"/>
                </a:solidFill>
                <a:latin typeface="+mn-lt"/>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r>
              <a:rPr lang="en-GB"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on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[29], date [660], juin [931], mars [868], mai [943], tradition [1371], avril [1022], événement [573], février [1136], janvier [939], premier [56], première [56], quatorze [1472], quinze [3359], seize [3285], trente [1646], treize [3245], vingt [1273]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construction rule for numbers 13-31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(two slides)</a:t>
            </a:r>
          </a:p>
          <a:p>
            <a:endParaRPr lang="en-US" b="1" dirty="0"/>
          </a:p>
          <a:p>
            <a:r>
              <a:rPr lang="en-US" b="1" dirty="0"/>
              <a:t>Aim:</a:t>
            </a:r>
            <a:r>
              <a:rPr lang="en-US" b="0" dirty="0"/>
              <a:t> aural recognition of SSCs [-ill-/</a:t>
            </a:r>
            <a:r>
              <a:rPr lang="en-US" b="0" dirty="0" err="1"/>
              <a:t>ille</a:t>
            </a:r>
            <a:r>
              <a:rPr lang="en-US" b="0" dirty="0"/>
              <a:t>] and [</a:t>
            </a:r>
            <a:r>
              <a:rPr lang="en-US" b="0" dirty="0" err="1"/>
              <a:t>i</a:t>
            </a:r>
            <a:r>
              <a:rPr lang="en-US" b="0" dirty="0"/>
              <a:t>]</a:t>
            </a:r>
          </a:p>
          <a:p>
            <a:endParaRPr lang="en-US" b="1" dirty="0"/>
          </a:p>
          <a:p>
            <a:r>
              <a:rPr lang="en-US" b="1" dirty="0"/>
              <a:t>Procedure:</a:t>
            </a:r>
          </a:p>
          <a:p>
            <a:pPr marL="0" indent="0">
              <a:buNone/>
            </a:pPr>
            <a:r>
              <a:rPr lang="en-US" b="0" dirty="0"/>
              <a:t>1. Students try to say the words in the minimal pair, </a:t>
            </a:r>
            <a:r>
              <a:rPr lang="en-US" b="0" i="1" dirty="0"/>
              <a:t>fi </a:t>
            </a:r>
            <a:r>
              <a:rPr lang="en-US" b="0" i="0" dirty="0"/>
              <a:t>and </a:t>
            </a:r>
            <a:r>
              <a:rPr lang="en-US" b="0" i="1" dirty="0" err="1"/>
              <a:t>fille</a:t>
            </a:r>
            <a:r>
              <a:rPr lang="en-US" b="0" i="1" dirty="0"/>
              <a:t>. </a:t>
            </a:r>
            <a:r>
              <a:rPr lang="en-US" b="0" i="0" dirty="0"/>
              <a:t>Click to hear the words said by a native speaker. Students repeat.</a:t>
            </a:r>
            <a:endParaRPr lang="en-US" b="0" dirty="0"/>
          </a:p>
          <a:p>
            <a:r>
              <a:rPr lang="en-US" b="0" dirty="0"/>
              <a:t>2. Click to bring up the hint.</a:t>
            </a:r>
          </a:p>
          <a:p>
            <a:r>
              <a:rPr lang="en-US" b="0" dirty="0"/>
              <a:t>3. Click</a:t>
            </a:r>
            <a:r>
              <a:rPr lang="en-US" b="0" baseline="0" dirty="0"/>
              <a:t> the numbers to play the audio.</a:t>
            </a:r>
            <a:endParaRPr lang="en-US" b="0" dirty="0"/>
          </a:p>
          <a:p>
            <a:r>
              <a:rPr lang="en-US" b="0" dirty="0"/>
              <a:t>4. Students write 1- 6and choose [-ill-] or [i] for each.</a:t>
            </a:r>
          </a:p>
          <a:p>
            <a:r>
              <a:rPr lang="en-US" b="0" dirty="0"/>
              <a:t>5. Click to reveal the answers.</a:t>
            </a:r>
          </a:p>
          <a:p>
            <a:r>
              <a:rPr lang="en-US" b="0" dirty="0"/>
              <a:t>6. Click to highlight exceptions to the CRLF rule.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gentil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briller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grille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fils</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billet</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fillette</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gentil [2832] </a:t>
            </a:r>
            <a:r>
              <a:rPr lang="en-GB" baseline="0" dirty="0" err="1"/>
              <a:t>fils</a:t>
            </a:r>
            <a:r>
              <a:rPr lang="en-GB" baseline="0" dirty="0"/>
              <a:t> [735] </a:t>
            </a:r>
            <a:r>
              <a:rPr lang="en-GB" baseline="0" dirty="0" err="1"/>
              <a:t>briller</a:t>
            </a:r>
            <a:r>
              <a:rPr lang="en-GB" baseline="0" dirty="0"/>
              <a:t> [2904], </a:t>
            </a:r>
            <a:r>
              <a:rPr lang="en-GB" baseline="0" dirty="0" err="1"/>
              <a:t>billard</a:t>
            </a:r>
            <a:r>
              <a:rPr lang="en-GB" baseline="0" dirty="0"/>
              <a:t> [&gt;5000], </a:t>
            </a:r>
            <a:r>
              <a:rPr lang="en-GB" baseline="0" dirty="0" err="1"/>
              <a:t>fillette</a:t>
            </a:r>
            <a:r>
              <a:rPr lang="en-GB" baseline="0" dirty="0"/>
              <a:t> [4737] grille [3341]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To raise awareness of</a:t>
            </a:r>
            <a:r>
              <a:rPr lang="en-US" b="0" baseline="0" dirty="0"/>
              <a:t> exceptions to the [-ill-/-</a:t>
            </a:r>
            <a:r>
              <a:rPr lang="en-US" b="0" baseline="0" dirty="0" err="1"/>
              <a:t>ille</a:t>
            </a:r>
            <a:r>
              <a:rPr lang="en-US" b="0" baseline="0" dirty="0"/>
              <a:t>] pronunciation rule</a:t>
            </a:r>
            <a:endParaRPr lang="en-US" b="0" dirty="0"/>
          </a:p>
          <a:p>
            <a:endParaRPr lang="en-US" b="0" dirty="0"/>
          </a:p>
          <a:p>
            <a:r>
              <a:rPr lang="en-US" b="1" dirty="0"/>
              <a:t>Procedure:</a:t>
            </a:r>
          </a:p>
          <a:p>
            <a:r>
              <a:rPr lang="en-US" b="0" dirty="0"/>
              <a:t>1. Explain to students that there are four important exceptions to the pronunciation rule they have practiced, and they are going to spot them in this exercise.</a:t>
            </a:r>
          </a:p>
          <a:p>
            <a:r>
              <a:rPr lang="en-US" b="0" dirty="0"/>
              <a:t>2. Click</a:t>
            </a:r>
            <a:r>
              <a:rPr lang="en-US" b="0" baseline="0" dirty="0"/>
              <a:t> on the audio buttons to play the words.</a:t>
            </a:r>
            <a:endParaRPr lang="en-US" b="0" dirty="0"/>
          </a:p>
          <a:p>
            <a:r>
              <a:rPr lang="en-US" b="0" dirty="0"/>
              <a:t>3. Students tick in the column for the words</a:t>
            </a:r>
            <a:r>
              <a:rPr lang="en-US" b="0" baseline="0" dirty="0"/>
              <a:t> in which</a:t>
            </a:r>
            <a:r>
              <a:rPr lang="en-US" b="0" dirty="0"/>
              <a:t> they hear the difference.</a:t>
            </a:r>
          </a:p>
          <a:p>
            <a:r>
              <a:rPr lang="en-US" b="0" dirty="0"/>
              <a:t>4. Click to animate the answers (the words which are not exceptions disappear following the fifth click of the mouse).</a:t>
            </a:r>
          </a:p>
          <a:p>
            <a:r>
              <a:rPr lang="en-US" b="0" dirty="0"/>
              <a:t>5. Click</a:t>
            </a:r>
            <a:r>
              <a:rPr lang="en-US" b="0" baseline="0" dirty="0"/>
              <a:t> once more to bring up the speech bubble explanation and the mnemonic. Students try to say the mnemonic. Teacher demonstrates,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famille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ville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mille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bille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tranquille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Lille</a:t>
            </a: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 </a:t>
            </a:r>
            <a:r>
              <a:rPr lang="en-GB" baseline="0" dirty="0" err="1"/>
              <a:t>ville</a:t>
            </a:r>
            <a:r>
              <a:rPr lang="en-GB" baseline="0" dirty="0"/>
              <a:t> [260], </a:t>
            </a:r>
            <a:r>
              <a:rPr lang="en-GB" baseline="0" dirty="0" err="1"/>
              <a:t>mille</a:t>
            </a:r>
            <a:r>
              <a:rPr lang="en-GB" baseline="0" dirty="0"/>
              <a:t> [1008], </a:t>
            </a:r>
            <a:r>
              <a:rPr lang="en-GB" baseline="0" dirty="0" err="1"/>
              <a:t>bille</a:t>
            </a:r>
            <a:r>
              <a:rPr lang="en-GB" baseline="0" dirty="0"/>
              <a:t> [&gt;5000], </a:t>
            </a:r>
            <a:r>
              <a:rPr lang="en-GB" baseline="0" dirty="0" err="1"/>
              <a:t>tranquille</a:t>
            </a:r>
            <a:r>
              <a:rPr lang="en-GB" baseline="0" dirty="0"/>
              <a:t> [2555], Lille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46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Aural recognition of new vocabulary. </a:t>
            </a:r>
          </a:p>
          <a:p>
            <a:endParaRPr lang="en-US" b="1" dirty="0">
              <a:latin typeface="+mn-lt"/>
            </a:endParaRPr>
          </a:p>
          <a:p>
            <a:r>
              <a:rPr lang="en-US" b="1" dirty="0">
                <a:latin typeface="+mn-lt"/>
              </a:rPr>
              <a:t>Procedure:</a:t>
            </a:r>
          </a:p>
          <a:p>
            <a:r>
              <a:rPr lang="en-US" b="0" dirty="0">
                <a:latin typeface="+mn-lt"/>
              </a:rPr>
              <a:t>1. Clicking the action buttons plays the audio</a:t>
            </a:r>
            <a:r>
              <a:rPr lang="en-US" b="0" baseline="0" dirty="0">
                <a:latin typeface="+mn-lt"/>
              </a:rPr>
              <a:t> for the vocabulary. Students write the English.</a:t>
            </a:r>
            <a:endParaRPr lang="en-US" b="0" dirty="0">
              <a:latin typeface="+mn-lt"/>
            </a:endParaRPr>
          </a:p>
          <a:p>
            <a:r>
              <a:rPr lang="en-US" b="0" dirty="0">
                <a:latin typeface="+mn-lt"/>
              </a:rPr>
              <a:t>2. Clicking reveals</a:t>
            </a:r>
            <a:r>
              <a:rPr lang="en-US" b="0" baseline="0" dirty="0">
                <a:latin typeface="+mn-lt"/>
              </a:rPr>
              <a:t> the English word.</a:t>
            </a:r>
          </a:p>
          <a:p>
            <a:r>
              <a:rPr lang="en-US" b="0" baseline="0" dirty="0">
                <a:latin typeface="+mn-lt"/>
              </a:rPr>
              <a:t>3. Optional extension for advanced levels: write the French word. Click to check.</a:t>
            </a:r>
            <a:endParaRPr lang="en-US" b="0" dirty="0">
              <a:latin typeface="+mn-lt"/>
            </a:endParaRPr>
          </a:p>
          <a:p>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[Note: the articles are missing from the nouns, but students can be encouraged to write them and teachers can elicit these from pupils)</a:t>
            </a:r>
          </a:p>
          <a:p>
            <a:endParaRPr lang="en-US" b="0" dirty="0">
              <a:latin typeface="+mn-lt"/>
            </a:endParaRPr>
          </a:p>
          <a:p>
            <a:r>
              <a:rPr lang="en-US" b="1" dirty="0">
                <a:latin typeface="+mn-lt"/>
              </a:rPr>
              <a:t>Transcript: </a:t>
            </a:r>
          </a:p>
          <a:p>
            <a:pPr marL="228600" indent="-228600">
              <a:buFont typeface="+mj-lt"/>
              <a:buAutoNum type="arabicPeriod"/>
            </a:pPr>
            <a:r>
              <a:rPr lang="en-US" b="0" dirty="0">
                <a:latin typeface="+mn-lt"/>
              </a:rPr>
              <a:t>beaucoup</a:t>
            </a:r>
          </a:p>
          <a:p>
            <a:pPr marL="228600" indent="-228600">
              <a:buAutoNum type="arabicPeriod"/>
            </a:pPr>
            <a:r>
              <a:rPr lang="en-US" b="0" dirty="0" err="1">
                <a:latin typeface="+mn-lt"/>
              </a:rPr>
              <a:t>gagner</a:t>
            </a:r>
            <a:endParaRPr lang="en-US" b="0" dirty="0">
              <a:latin typeface="+mn-lt"/>
            </a:endParaRPr>
          </a:p>
          <a:p>
            <a:pPr marL="228600" indent="-228600">
              <a:buAutoNum type="arabicPeriod"/>
            </a:pPr>
            <a:r>
              <a:rPr lang="en-US" b="0" dirty="0" err="1">
                <a:latin typeface="+mn-lt"/>
              </a:rPr>
              <a:t>l'argent</a:t>
            </a:r>
            <a:endParaRPr lang="en-US" b="0" dirty="0">
              <a:latin typeface="+mn-lt"/>
            </a:endParaRPr>
          </a:p>
          <a:p>
            <a:pPr marL="228600" indent="-228600">
              <a:buAutoNum type="arabicPeriod"/>
            </a:pPr>
            <a:r>
              <a:rPr lang="en-US" b="0" dirty="0">
                <a:latin typeface="+mn-lt"/>
              </a:rPr>
              <a:t>la chance</a:t>
            </a:r>
          </a:p>
          <a:p>
            <a:pPr marL="228600" indent="-228600">
              <a:buAutoNum type="arabicPeriod"/>
            </a:pPr>
            <a:r>
              <a:rPr lang="en-US" b="0" dirty="0">
                <a:latin typeface="+mn-lt"/>
              </a:rPr>
              <a:t>le lait</a:t>
            </a:r>
          </a:p>
          <a:p>
            <a:pPr marL="228600" indent="-228600">
              <a:buAutoNum type="arabicPeriod"/>
            </a:pPr>
            <a:r>
              <a:rPr lang="en-US" b="0" dirty="0">
                <a:latin typeface="+mn-lt"/>
              </a:rPr>
              <a:t>le café</a:t>
            </a:r>
          </a:p>
          <a:p>
            <a:pPr marL="228600" indent="-228600">
              <a:buAutoNum type="arabicPeriod"/>
            </a:pPr>
            <a:r>
              <a:rPr lang="en-US" b="0" dirty="0">
                <a:latin typeface="+mn-lt"/>
              </a:rPr>
              <a:t>le </a:t>
            </a:r>
            <a:r>
              <a:rPr lang="en-US" b="0" dirty="0" err="1">
                <a:latin typeface="+mn-lt"/>
              </a:rPr>
              <a:t>thé</a:t>
            </a:r>
            <a:endParaRPr lang="en-US" b="0" dirty="0">
              <a:latin typeface="+mn-lt"/>
            </a:endParaRPr>
          </a:p>
          <a:p>
            <a:pPr marL="228600" indent="-228600">
              <a:buAutoNum type="arabicPeriod"/>
            </a:pPr>
            <a:r>
              <a:rPr lang="en-US" b="0" dirty="0">
                <a:latin typeface="+mn-lt"/>
              </a:rPr>
              <a:t>la </a:t>
            </a:r>
            <a:r>
              <a:rPr lang="en-US" b="0" dirty="0" err="1">
                <a:latin typeface="+mn-lt"/>
              </a:rPr>
              <a:t>viande</a:t>
            </a:r>
            <a:endParaRPr lang="en-US" b="0" dirty="0">
              <a:latin typeface="+mn-lt"/>
            </a:endParaRPr>
          </a:p>
          <a:p>
            <a:pPr marL="228600" indent="-228600">
              <a:buAutoNum type="arabicPeriod"/>
            </a:pPr>
            <a:r>
              <a:rPr lang="en-US" b="0" dirty="0">
                <a:latin typeface="+mn-lt"/>
              </a:rPr>
              <a:t>un </a:t>
            </a:r>
            <a:r>
              <a:rPr lang="en-US" b="0" dirty="0" err="1">
                <a:latin typeface="+mn-lt"/>
              </a:rPr>
              <a:t>peu</a:t>
            </a:r>
            <a:endParaRPr lang="en-US" b="0" dirty="0">
              <a:latin typeface="+mn-lt"/>
            </a:endParaRPr>
          </a:p>
          <a:p>
            <a:pPr marL="228600" indent="-228600">
              <a:buAutoNum type="arabicPeriod"/>
            </a:pPr>
            <a:r>
              <a:rPr lang="en-US" b="0" dirty="0">
                <a:latin typeface="+mn-lt"/>
              </a:rPr>
              <a:t>le </a:t>
            </a:r>
            <a:r>
              <a:rPr lang="en-US" b="0" dirty="0" err="1">
                <a:latin typeface="+mn-lt"/>
              </a:rPr>
              <a:t>verre</a:t>
            </a:r>
            <a:endParaRPr lang="en-US" b="0" dirty="0">
              <a:latin typeface="+mn-lt"/>
            </a:endParaRP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4084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a:t>
            </a:r>
            <a:r>
              <a:rPr lang="en-GB" b="0" baseline="0" dirty="0">
                <a:latin typeface="+mn-lt"/>
              </a:rPr>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boire</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[oi].</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mime drinking tea</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boit</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SSCs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[oi]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SFC.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25153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74097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28423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3522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50350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38094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first three persons singular of the</a:t>
            </a:r>
            <a:r>
              <a:rPr lang="en-GB" b="0" i="0" baseline="0" dirty="0"/>
              <a:t> verb </a:t>
            </a:r>
            <a:r>
              <a:rPr lang="en-GB" b="0" i="1" baseline="0" dirty="0" err="1"/>
              <a:t>boire</a:t>
            </a:r>
            <a:r>
              <a:rPr lang="en-GB" b="0" i="0" baseline="0" dirty="0"/>
              <a:t> is now presented. Highlight that all forms sound the same due to the SFC.</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118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forms of </a:t>
            </a:r>
            <a:r>
              <a:rPr lang="en-US" b="0" i="1" dirty="0" err="1"/>
              <a:t>boire</a:t>
            </a:r>
            <a:r>
              <a:rPr lang="en-US" b="0" i="0" dirty="0"/>
              <a:t> and connecting these with meaning.</a:t>
            </a:r>
            <a:endParaRPr lang="en-US" b="1" dirty="0"/>
          </a:p>
          <a:p>
            <a:endParaRPr lang="en-US" b="1" dirty="0"/>
          </a:p>
          <a:p>
            <a:r>
              <a:rPr lang="en-US" b="1" dirty="0"/>
              <a:t>Procedure:</a:t>
            </a:r>
          </a:p>
          <a:p>
            <a:r>
              <a:rPr lang="en-US" b="0" dirty="0"/>
              <a:t>1. Students write 1-4 and two pronouns for each, using their knowledge of forms of </a:t>
            </a:r>
            <a:r>
              <a:rPr lang="en-US" b="0" i="1" dirty="0"/>
              <a:t>boire </a:t>
            </a:r>
            <a:r>
              <a:rPr lang="en-US" b="0" i="0" dirty="0"/>
              <a:t>to make the choice.</a:t>
            </a:r>
            <a:endParaRPr lang="en-US" b="0" dirty="0"/>
          </a:p>
          <a:p>
            <a:r>
              <a:rPr lang="en-US" b="0" dirty="0"/>
              <a:t>2. Click to reveal answers.</a:t>
            </a:r>
          </a:p>
          <a:p>
            <a:r>
              <a:rPr lang="en-US" b="0" dirty="0"/>
              <a:t>3. Oral translation of the full text.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commande</a:t>
            </a:r>
            <a:r>
              <a:rPr lang="en-GB" baseline="0" dirty="0"/>
              <a:t> [2123]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alors</a:t>
            </a:r>
            <a:r>
              <a:rPr lang="en-GB" baseline="0" dirty="0"/>
              <a:t> [81], vin [2309]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3 minutes</a:t>
            </a:r>
          </a:p>
          <a:p>
            <a:endParaRPr lang="en-US" b="1" dirty="0">
              <a:latin typeface="+mn-lt"/>
            </a:endParaRPr>
          </a:p>
          <a:p>
            <a:r>
              <a:rPr lang="en-US" b="1" dirty="0">
                <a:latin typeface="+mn-lt"/>
              </a:rPr>
              <a:t>Aim: </a:t>
            </a:r>
            <a:r>
              <a:rPr lang="en-US" b="0" dirty="0">
                <a:latin typeface="+mn-lt"/>
              </a:rPr>
              <a:t>Introducing the concept of uncountable nouns, and the use of the partitive article with these.</a:t>
            </a:r>
          </a:p>
          <a:p>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riz</a:t>
            </a:r>
            <a:r>
              <a:rPr lang="en-GB" baseline="0" dirty="0"/>
              <a:t> [&gt;5000], </a:t>
            </a:r>
            <a:r>
              <a:rPr lang="en-GB" baseline="0" dirty="0" err="1"/>
              <a:t>farine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76057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3 minutes</a:t>
            </a:r>
          </a:p>
          <a:p>
            <a:endParaRPr lang="en-US" b="1" dirty="0">
              <a:latin typeface="+mn-lt"/>
            </a:endParaRPr>
          </a:p>
          <a:p>
            <a:r>
              <a:rPr lang="en-US" b="1" dirty="0">
                <a:latin typeface="+mn-lt"/>
              </a:rPr>
              <a:t>Aim: </a:t>
            </a:r>
            <a:r>
              <a:rPr lang="en-US" b="0" dirty="0">
                <a:latin typeface="+mn-lt"/>
              </a:rPr>
              <a:t>To connect article types (partitive and indefinite) with noun types (countable and uncountable)</a:t>
            </a:r>
            <a:endParaRPr lang="en-US" b="1" dirty="0">
              <a:latin typeface="+mn-lt"/>
            </a:endParaRPr>
          </a:p>
          <a:p>
            <a:endParaRPr lang="en-US" b="1" dirty="0">
              <a:latin typeface="+mn-lt"/>
            </a:endParaRPr>
          </a:p>
          <a:p>
            <a:r>
              <a:rPr lang="en-US" b="1" dirty="0">
                <a:latin typeface="+mn-lt"/>
              </a:rPr>
              <a:t>Procedure:</a:t>
            </a:r>
          </a:p>
          <a:p>
            <a:r>
              <a:rPr lang="en-US" b="0" dirty="0">
                <a:latin typeface="+mn-lt"/>
              </a:rPr>
              <a:t>1. Students sketch the table and assign the items to the appropriate columns, based on whether they think they are countable or uncountable nouns.</a:t>
            </a:r>
          </a:p>
          <a:p>
            <a:r>
              <a:rPr lang="en-US" b="0" dirty="0">
                <a:latin typeface="+mn-lt"/>
              </a:rPr>
              <a:t>2. Click to see each noun move to the appropriate column.</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392073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a:t>
            </a:r>
            <a:r>
              <a:rPr lang="en-US" b="0" dirty="0"/>
              <a:t> Written recognition of indefinite and partitive articles and connecting these with countable and uncountable nouns.</a:t>
            </a:r>
            <a:endParaRPr lang="en-US" b="1" dirty="0"/>
          </a:p>
          <a:p>
            <a:endParaRPr lang="en-US" b="1" dirty="0"/>
          </a:p>
          <a:p>
            <a:r>
              <a:rPr lang="en-US" b="1" dirty="0"/>
              <a:t>Procedure:</a:t>
            </a:r>
          </a:p>
          <a:p>
            <a:pPr marL="228600" indent="-228600">
              <a:buAutoNum type="arabicPeriod"/>
            </a:pPr>
            <a:r>
              <a:rPr lang="en-US" b="0" dirty="0"/>
              <a:t>Students write 1-8. </a:t>
            </a:r>
          </a:p>
          <a:p>
            <a:pPr marL="228600" indent="-228600">
              <a:buAutoNum type="arabicPeriod"/>
            </a:pPr>
            <a:r>
              <a:rPr lang="en-US" b="0" dirty="0"/>
              <a:t>They read the text and use their knowledge of indefinite and partitive articles to decide which noun is needed.</a:t>
            </a:r>
          </a:p>
          <a:p>
            <a:pPr marL="228600" indent="-228600">
              <a:buAutoNum type="arabicPeriod"/>
            </a:pPr>
            <a:r>
              <a:rPr lang="en-US" b="0" dirty="0"/>
              <a:t> Answers revealed on clicks.</a:t>
            </a:r>
          </a:p>
          <a:p>
            <a:pPr marL="228600" indent="-228600">
              <a:buAutoNum type="arabicPeriod"/>
            </a:pPr>
            <a:r>
              <a:rPr lang="en-US" b="0" dirty="0"/>
              <a:t>On a final click, the info bubble explaining the </a:t>
            </a:r>
            <a:r>
              <a:rPr lang="en-US" b="0" i="1" dirty="0" err="1"/>
              <a:t>avoir</a:t>
            </a:r>
            <a:r>
              <a:rPr lang="en-US" b="0" i="1" dirty="0"/>
              <a:t> de la chance </a:t>
            </a:r>
            <a:r>
              <a:rPr lang="en-US" b="0" i="0" dirty="0"/>
              <a:t>appears. Other adverbial expressions with </a:t>
            </a:r>
            <a:r>
              <a:rPr lang="en-US" b="0" i="1" dirty="0" err="1"/>
              <a:t>avoir</a:t>
            </a:r>
            <a:r>
              <a:rPr lang="en-US" b="0" i="1" dirty="0"/>
              <a:t> </a:t>
            </a:r>
            <a:r>
              <a:rPr lang="en-US" b="0" i="0" dirty="0"/>
              <a:t>(</a:t>
            </a:r>
            <a:r>
              <a:rPr lang="en-US" b="0" i="0" dirty="0" err="1"/>
              <a:t>faim</a:t>
            </a:r>
            <a:r>
              <a:rPr lang="en-US" b="0" i="0" dirty="0"/>
              <a:t>/mal/</a:t>
            </a:r>
            <a:r>
              <a:rPr lang="en-US" b="0" i="0" dirty="0" err="1"/>
              <a:t>peur</a:t>
            </a:r>
            <a:r>
              <a:rPr lang="en-US" b="0" i="0" dirty="0"/>
              <a:t>) are taught in 8.1.2.2.</a:t>
            </a:r>
            <a:endParaRPr lang="en-US" b="0" dirty="0"/>
          </a:p>
          <a:p>
            <a:pPr marL="228600" indent="-228600">
              <a:buAutoNum type="arabicPeriod"/>
            </a:pPr>
            <a:r>
              <a:rPr lang="en-US" b="0" dirty="0"/>
              <a:t>Oral translation of text, or short summary in English if time permits. Check students understand the meaning of </a:t>
            </a:r>
            <a:r>
              <a:rPr lang="en-US" b="0" i="1" dirty="0" err="1"/>
              <a:t>boisson</a:t>
            </a:r>
            <a:r>
              <a:rPr lang="en-US" b="0" i="0" dirty="0"/>
              <a:t>, which is not glossed as it is anticipated that students will infer the meaning using a combination of their knowledge of </a:t>
            </a:r>
            <a:r>
              <a:rPr lang="en-US" b="0" i="1" dirty="0"/>
              <a:t>boire</a:t>
            </a:r>
            <a:r>
              <a:rPr lang="en-US" b="0" i="0" dirty="0"/>
              <a:t> and the surrounding context.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en-GB" baseline="0" dirty="0"/>
              <a:t>week-end [2475], surprise [1815], </a:t>
            </a:r>
            <a:r>
              <a:rPr lang="en-GB" b="0" i="0" dirty="0" err="1">
                <a:solidFill>
                  <a:srgbClr val="222222"/>
                </a:solidFill>
                <a:effectLst/>
                <a:latin typeface="Georgia" panose="02040502050405020303" pitchFamily="18" charset="0"/>
              </a:rPr>
              <a:t>bœuf</a:t>
            </a:r>
            <a:r>
              <a:rPr lang="en-GB" b="0" i="0" dirty="0">
                <a:solidFill>
                  <a:srgbClr val="222222"/>
                </a:solidFill>
                <a:effectLst/>
                <a:latin typeface="Georgia" panose="02040502050405020303" pitchFamily="18" charset="0"/>
              </a:rPr>
              <a:t> [3914], </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magnifique [2136], sauce [&gt;5000],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oignon</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olive [&gt;5000], </a:t>
            </a:r>
            <a:r>
              <a:rPr lang="en-US" sz="1200" dirty="0" err="1">
                <a:solidFill>
                  <a:srgbClr val="115177"/>
                </a:solidFill>
                <a:latin typeface="Century Gothic" panose="020F0302020204030204"/>
              </a:rPr>
              <a:t>dîner</a:t>
            </a:r>
            <a:r>
              <a:rPr lang="en-US" sz="1200" dirty="0">
                <a:solidFill>
                  <a:srgbClr val="115177"/>
                </a:solidFill>
                <a:latin typeface="Century Gothic" panose="020F0302020204030204"/>
              </a:rPr>
              <a:t> [2365], catastrophe [1832]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prix [310], </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decider [165],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cuisiner</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après [82], tout [24],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riz</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[&gt;5000],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huile</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[2340], </a:t>
            </a:r>
            <a:r>
              <a:rPr kumimoji="0" lang="en-US" sz="1200" i="0" u="none" strike="noStrike" kern="1200" cap="none" spc="0" normalizeH="0" baseline="0" noProof="0" dirty="0" err="1">
                <a:ln>
                  <a:noFill/>
                </a:ln>
                <a:solidFill>
                  <a:srgbClr val="115177"/>
                </a:solidFill>
                <a:effectLst/>
                <a:uLnTx/>
                <a:uFillTx/>
                <a:latin typeface="Century Gothic" panose="020F0302020204030204"/>
                <a:ea typeface="+mn-ea"/>
                <a:cs typeface="+mn-cs"/>
              </a:rPr>
              <a:t>boisson</a:t>
            </a:r>
            <a:r>
              <a:rPr kumimoji="0" lang="en-US" sz="1200" i="0" u="none" strike="noStrike" kern="1200" cap="none" spc="0" normalizeH="0" baseline="0" noProof="0" dirty="0">
                <a:ln>
                  <a:noFill/>
                </a:ln>
                <a:solidFill>
                  <a:srgbClr val="115177"/>
                </a:solidFill>
                <a:effectLst/>
                <a:uLnTx/>
                <a:uFillTx/>
                <a:latin typeface="Century Gothic" panose="020F0302020204030204"/>
                <a:ea typeface="+mn-ea"/>
                <a:cs typeface="+mn-cs"/>
              </a:rPr>
              <a:t> [3614]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a:t>
            </a:r>
            <a:r>
              <a:rPr lang="en-US" b="0" i="0" dirty="0"/>
              <a:t>negation with partitive articles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aural recognition of negation of partitive articles with </a:t>
            </a:r>
            <a:r>
              <a:rPr lang="en-US" b="0" i="1" dirty="0"/>
              <a:t>de.</a:t>
            </a:r>
            <a:endParaRPr lang="en-US" b="0" dirty="0"/>
          </a:p>
          <a:p>
            <a:endParaRPr lang="en-US" b="1" dirty="0"/>
          </a:p>
          <a:p>
            <a:r>
              <a:rPr lang="en-US" b="1" dirty="0"/>
              <a:t>Procedure:</a:t>
            </a:r>
          </a:p>
          <a:p>
            <a:r>
              <a:rPr lang="en-US" b="0" dirty="0"/>
              <a:t>1. Click the numbers to play the audio. The verb structures are obscured by beeps.</a:t>
            </a:r>
          </a:p>
          <a:p>
            <a:r>
              <a:rPr lang="en-US" b="0" dirty="0"/>
              <a:t>2. Students write 1-6 and a tick or cross for each item.</a:t>
            </a:r>
          </a:p>
          <a:p>
            <a:r>
              <a:rPr lang="en-US" b="0" dirty="0"/>
              <a:t>3. Move to the next slide to give answers.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Mes parents […] de viande.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père […] du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mère […]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 du pain.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 de fromage.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 de fruit.</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particulier [381]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Mes parents ne mangent pas de viande.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père mange du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mère boit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mangeons du pain.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ne mange pas de fromage.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ne mange pas de fruit.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33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use of </a:t>
            </a:r>
            <a:r>
              <a:rPr lang="en-US" b="0" i="1" dirty="0"/>
              <a:t>de </a:t>
            </a:r>
            <a:r>
              <a:rPr lang="en-US" b="0" i="0" dirty="0"/>
              <a:t>to negate both indefinite and partitive articles in present and perfect tense.</a:t>
            </a:r>
            <a:endParaRPr lang="en-US" b="1" dirty="0"/>
          </a:p>
          <a:p>
            <a:endParaRPr lang="en-US" b="1" dirty="0"/>
          </a:p>
          <a:p>
            <a:r>
              <a:rPr lang="en-US" b="1" dirty="0"/>
              <a:t>Procedure:</a:t>
            </a:r>
          </a:p>
          <a:p>
            <a:r>
              <a:rPr lang="en-US" b="0" dirty="0"/>
              <a:t>1. Students write 1-9, read the sentence and decide, based on the article, whether the action happened or not.</a:t>
            </a:r>
          </a:p>
          <a:p>
            <a:r>
              <a:rPr lang="en-US" b="0" dirty="0"/>
              <a:t>2. They indicate their answers by writing </a:t>
            </a:r>
            <a:r>
              <a:rPr lang="en-US" b="0" i="1" dirty="0" err="1"/>
              <a:t>oui</a:t>
            </a:r>
            <a:r>
              <a:rPr lang="en-US" b="0" i="1" dirty="0"/>
              <a:t>/non</a:t>
            </a:r>
            <a:r>
              <a:rPr lang="en-US" b="0" i="0" dirty="0"/>
              <a:t>, and adding, where required, ‘ne’ and ‘pas’ in the correct places.</a:t>
            </a:r>
            <a:endParaRPr lang="en-US" b="0" dirty="0"/>
          </a:p>
          <a:p>
            <a:r>
              <a:rPr lang="en-US" b="0" dirty="0"/>
              <a:t>3. Click to reveal answers.</a:t>
            </a:r>
          </a:p>
          <a:p>
            <a:r>
              <a:rPr lang="en-US" b="0" dirty="0"/>
              <a:t>4. Elicit oral translations.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pique-</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nique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baseline="0" dirty="0"/>
              <a:t>[&gt;5000], </a:t>
            </a:r>
            <a:r>
              <a:rPr lang="en-GB" sz="1800" b="0" i="0" u="none" strike="noStrike" dirty="0" err="1">
                <a:solidFill>
                  <a:srgbClr val="000000"/>
                </a:solidFill>
                <a:effectLst/>
                <a:latin typeface="Calibri" panose="020F0502020204030204" pitchFamily="34" charset="0"/>
              </a:rPr>
              <a:t>compliqué</a:t>
            </a:r>
            <a:r>
              <a:rPr lang="en-GB" dirty="0"/>
              <a:t> [3324], </a:t>
            </a:r>
            <a:r>
              <a:rPr lang="en-US" sz="1200" dirty="0">
                <a:solidFill>
                  <a:srgbClr val="4472C4">
                    <a:lumMod val="50000"/>
                  </a:srgbClr>
                </a:solidFill>
                <a:latin typeface="+mn-lt"/>
              </a:rPr>
              <a:t>sandwich [&gt;5000], couscous [&gt;5000], jus [&gt;5000], orange [3912], pizza [&gt;5000]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690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12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production of vocabulary and structures learnt in this and previous lessons.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an answer to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creativity can be encouraged here by advising them to review previously learnt vocabulary and to consult a dictionary to search for any new vocabulary items needed.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dirty="0"/>
              <a:t>après [82] </a:t>
            </a:r>
            <a:r>
              <a:rPr lang="en-GB" dirty="0" err="1"/>
              <a:t>cantine</a:t>
            </a:r>
            <a:r>
              <a:rPr lang="en-GB" dirty="0"/>
              <a:t> [&gt;5000 ]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B47DB-0386-4831-9BC9-831434D780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68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célébrer</a:t>
            </a:r>
            <a:r>
              <a:rPr lang="en-GB" b="1" dirty="0">
                <a:solidFill>
                  <a:srgbClr val="FF0000"/>
                </a:solidFill>
              </a:rPr>
              <a:t>, </a:t>
            </a:r>
            <a:r>
              <a:rPr lang="en-GB" b="1" u="sng" dirty="0" err="1">
                <a:solidFill>
                  <a:srgbClr val="FF0000"/>
                </a:solidFill>
              </a:rPr>
              <a:t>gérer</a:t>
            </a:r>
            <a:r>
              <a:rPr lang="en-GB" b="1" u="sng" dirty="0">
                <a:solidFill>
                  <a:srgbClr val="FF0000"/>
                </a:solidFill>
              </a:rPr>
              <a:t>, Noël</a:t>
            </a:r>
            <a:r>
              <a:rPr lang="en-GB" b="1" dirty="0">
                <a:solidFill>
                  <a:srgbClr val="FF0000"/>
                </a:solidFill>
              </a:rPr>
              <a:t>,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err="1">
                <a:solidFill>
                  <a:srgbClr val="E6851E"/>
                </a:solidFill>
                <a:effectLst/>
                <a:latin typeface="Segoe UI" panose="020B0502040204020203" pitchFamily="34" charset="0"/>
              </a:rPr>
              <a:t>réveillon</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2):</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Consolidation of SSC [-ill-, -</a:t>
            </a:r>
            <a:r>
              <a:rPr lang="en-GB" b="0" dirty="0" err="1">
                <a:latin typeface="+mn-lt"/>
              </a:rPr>
              <a:t>ille</a:t>
            </a:r>
            <a:r>
              <a:rPr lang="en-GB" b="0" dirty="0">
                <a:latin typeface="+mn-lt"/>
              </a:rPr>
              <a:t>], [i]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Consolidation of partitive</a:t>
            </a:r>
            <a:r>
              <a:rPr lang="en-GB" b="0" baseline="0" dirty="0">
                <a:latin typeface="+mn-lt"/>
              </a:rPr>
              <a:t>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specified quantities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mn-lt"/>
                <a:cs typeface="Calibri" panose="020F0502020204030204" pitchFamily="34" charset="0"/>
              </a:rPr>
              <a:t>Introduction of unspecified quantities with partitive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(introduce) </a:t>
            </a:r>
            <a:r>
              <a:rPr lang="fr-FR" dirty="0">
                <a:solidFill>
                  <a:srgbClr val="000000"/>
                </a:solidFill>
                <a:latin typeface="+mn-lt"/>
              </a:rPr>
              <a:t>boire [1879], bois [1879], boit [1879], gagner</a:t>
            </a:r>
            <a:r>
              <a:rPr lang="fr-FR" baseline="30000" dirty="0">
                <a:solidFill>
                  <a:srgbClr val="000000"/>
                </a:solidFill>
                <a:latin typeface="+mn-lt"/>
              </a:rPr>
              <a:t>2</a:t>
            </a:r>
            <a:r>
              <a:rPr lang="fr-FR" dirty="0">
                <a:solidFill>
                  <a:srgbClr val="000000"/>
                </a:solidFill>
                <a:latin typeface="+mn-lt"/>
              </a:rPr>
              <a:t> [258], argent [472], chance [438], lait [2507], café</a:t>
            </a:r>
            <a:r>
              <a:rPr lang="fr-FR" baseline="30000" dirty="0">
                <a:solidFill>
                  <a:srgbClr val="000000"/>
                </a:solidFill>
                <a:latin typeface="+mn-lt"/>
              </a:rPr>
              <a:t>2</a:t>
            </a:r>
            <a:r>
              <a:rPr lang="fr-FR" dirty="0">
                <a:solidFill>
                  <a:srgbClr val="000000"/>
                </a:solidFill>
                <a:latin typeface="+mn-lt"/>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r>
              <a:rPr lang="en-GB"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on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[29], date [660], juin [931], mars [868], mai [943], tradition [1371], avril [1022], événement [573], février [1136], janvier [939], premier [56], première [56], quatorze [1472], quinze [3359], seize [3285], trente [1646], treize [3245], vingt [1273]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construction rule for numbers 13-31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07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Starter activity for students to do on arrival to the lesson</a:t>
            </a:r>
            <a:br>
              <a:rPr lang="en-US" b="1" dirty="0"/>
            </a:br>
            <a:br>
              <a:rPr lang="en-US" b="1" dirty="0"/>
            </a:br>
            <a:r>
              <a:rPr lang="en-US" b="1" dirty="0"/>
              <a:t>Timing: 3 minutes</a:t>
            </a:r>
          </a:p>
          <a:p>
            <a:endParaRPr lang="en-US" b="1" dirty="0"/>
          </a:p>
          <a:p>
            <a:r>
              <a:rPr lang="en-US" b="1" dirty="0"/>
              <a:t>Aim: </a:t>
            </a:r>
            <a:r>
              <a:rPr lang="en-US" b="0" dirty="0"/>
              <a:t>Written recognition of revisited vocabulary in an activity which strengthens semantic associations between words.</a:t>
            </a:r>
            <a:endParaRPr lang="en-US" b="1" dirty="0"/>
          </a:p>
          <a:p>
            <a:endParaRPr lang="en-US" b="1" dirty="0"/>
          </a:p>
          <a:p>
            <a:r>
              <a:rPr lang="en-US" b="1" dirty="0"/>
              <a:t>Procedure:</a:t>
            </a:r>
          </a:p>
          <a:p>
            <a:pPr marL="228600" indent="-228600">
              <a:buAutoNum type="arabicPeriod"/>
            </a:pPr>
            <a:r>
              <a:rPr lang="en-US" b="0" dirty="0"/>
              <a:t>Students select the word they think best goes together with the word in bold and write 1b etc..</a:t>
            </a:r>
          </a:p>
          <a:p>
            <a:pPr marL="228600" indent="-228600">
              <a:buAutoNum type="arabicPeriod"/>
            </a:pPr>
            <a:r>
              <a:rPr lang="en-US" b="0"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spelling rules governing the pronunciation </a:t>
            </a:r>
            <a:r>
              <a:rPr lang="en-US" b="0" baseline="0" dirty="0"/>
              <a:t>of ‘ll’ and cross-linguistic comparison with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baseline="0" dirty="0"/>
          </a:p>
          <a:p>
            <a:endParaRPr lang="en-US" b="1" dirty="0"/>
          </a:p>
          <a:p>
            <a:r>
              <a:rPr lang="en-US" b="1" dirty="0"/>
              <a:t>Aim: </a:t>
            </a:r>
            <a:r>
              <a:rPr lang="en-US" b="0" dirty="0"/>
              <a:t>Oral </a:t>
            </a:r>
            <a:r>
              <a:rPr lang="en-US" b="0" baseline="0" dirty="0"/>
              <a:t>production (speaking) practice with the ‘ll’ sound after various vowels</a:t>
            </a:r>
            <a:endParaRPr lang="en-US" b="0" dirty="0"/>
          </a:p>
          <a:p>
            <a:endParaRPr lang="en-US" b="1" dirty="0"/>
          </a:p>
          <a:p>
            <a:r>
              <a:rPr lang="en-US" b="1" dirty="0"/>
              <a:t>Procedure:</a:t>
            </a:r>
          </a:p>
          <a:p>
            <a:r>
              <a:rPr lang="en-US" b="0" dirty="0"/>
              <a:t>1. Click to start the timer.</a:t>
            </a:r>
          </a:p>
          <a:p>
            <a:r>
              <a:rPr lang="en-US" b="0" dirty="0"/>
              <a:t>2. Students</a:t>
            </a:r>
            <a:r>
              <a:rPr lang="en-US" b="0" baseline="0" dirty="0"/>
              <a:t> have 45 seconds to try to say all the words correctly to a partner.</a:t>
            </a:r>
          </a:p>
          <a:p>
            <a:r>
              <a:rPr lang="en-US" b="0" baseline="0" dirty="0"/>
              <a:t>3. If the LL sound is pronounced incorrectly, the listening students stops the speaker and has them pronounce the word correctly three times before moving on (any pronunciation errors noticed in other parts of the word should not be </a:t>
            </a:r>
            <a:r>
              <a:rPr lang="en-US" b="0" baseline="0" dirty="0" err="1"/>
              <a:t>penalised</a:t>
            </a:r>
            <a:r>
              <a:rPr lang="en-US" b="0" baseline="0" dirty="0"/>
              <a:t>, but noted by the listener and given as feedback once the timer stops.</a:t>
            </a:r>
            <a:endParaRPr lang="en-US" b="0" dirty="0"/>
          </a:p>
          <a:p>
            <a:r>
              <a:rPr lang="en-US" b="0" dirty="0"/>
              <a:t>4. The student who pronounces the most words correctly in 45 seconds is the winner.</a:t>
            </a:r>
            <a:endParaRPr lang="en-US" b="0" baseline="0" dirty="0"/>
          </a:p>
          <a:p>
            <a:r>
              <a:rPr lang="en-US" b="0" baseline="0" dirty="0"/>
              <a:t>5. After the timer runs down, re-set it to swap roles and repeat the task.</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dollar [432], </a:t>
            </a:r>
            <a:r>
              <a:rPr lang="en-GB" baseline="0" dirty="0" err="1"/>
              <a:t>collègue</a:t>
            </a:r>
            <a:r>
              <a:rPr lang="en-GB" baseline="0" dirty="0"/>
              <a:t> [1099], </a:t>
            </a:r>
            <a:r>
              <a:rPr lang="en-GB" baseline="0" dirty="0" err="1"/>
              <a:t>collectif</a:t>
            </a:r>
            <a:r>
              <a:rPr lang="en-GB" baseline="0" dirty="0"/>
              <a:t> [1224], salle [812], installer [821],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actuellement</a:t>
            </a:r>
            <a:r>
              <a:rPr lang="en-GB" baseline="0" dirty="0"/>
              <a:t> [728], </a:t>
            </a:r>
            <a:r>
              <a:rPr lang="en-GB" baseline="0" dirty="0" err="1"/>
              <a:t>vallée</a:t>
            </a:r>
            <a:r>
              <a:rPr lang="en-GB" baseline="0" dirty="0"/>
              <a:t> [2856], </a:t>
            </a:r>
            <a:r>
              <a:rPr lang="en-GB" baseline="0" dirty="0" err="1"/>
              <a:t>folle</a:t>
            </a:r>
            <a:r>
              <a:rPr lang="en-GB" baseline="0" dirty="0"/>
              <a:t> [</a:t>
            </a:r>
            <a:r>
              <a:rPr lang="en-GB" baseline="0" dirty="0" err="1"/>
              <a:t>fou</a:t>
            </a:r>
            <a:r>
              <a:rPr lang="en-GB" baseline="0" dirty="0"/>
              <a:t> 1357], </a:t>
            </a:r>
            <a:r>
              <a:rPr lang="en-GB" baseline="0" dirty="0" err="1"/>
              <a:t>syllabe</a:t>
            </a:r>
            <a:r>
              <a:rPr lang="en-GB" baseline="0" dirty="0"/>
              <a:t> [&gt;5000], </a:t>
            </a:r>
            <a:r>
              <a:rPr lang="en-GB" baseline="0" dirty="0" err="1"/>
              <a:t>elle</a:t>
            </a:r>
            <a:r>
              <a:rPr lang="en-GB" baseline="0" dirty="0"/>
              <a:t> [38],</a:t>
            </a:r>
            <a:r>
              <a:rPr lang="en-GB" i="0" baseline="0" dirty="0"/>
              <a:t> </a:t>
            </a:r>
            <a:r>
              <a:rPr lang="en-GB" b="0" i="0" dirty="0" err="1">
                <a:solidFill>
                  <a:srgbClr val="000000"/>
                </a:solidFill>
                <a:effectLst/>
                <a:latin typeface="Noto Serif"/>
              </a:rPr>
              <a:t>cédille</a:t>
            </a:r>
            <a:r>
              <a:rPr lang="en-GB" b="0" i="0" dirty="0">
                <a:solidFill>
                  <a:srgbClr val="000000"/>
                </a:solidFill>
                <a:effectLst/>
                <a:latin typeface="Noto Serif"/>
              </a:rPr>
              <a:t> </a:t>
            </a:r>
            <a:r>
              <a:rPr lang="en-GB" baseline="0" dirty="0"/>
              <a:t>[&gt;5000], </a:t>
            </a:r>
            <a:r>
              <a:rPr lang="en-GB" baseline="0" dirty="0" err="1"/>
              <a:t>tellement</a:t>
            </a:r>
            <a:r>
              <a:rPr lang="en-GB" baseline="0" dirty="0"/>
              <a:t> [869], excellent [1225],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la Bastille [n/a], cheville [&gt;5000], pull [&gt;5000],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[2311], Lille [n/a], million [307]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 </a:t>
            </a:r>
            <a:r>
              <a:rPr lang="en-US" b="0" dirty="0"/>
              <a:t>for two slides</a:t>
            </a:r>
            <a:br>
              <a:rPr lang="en-US" dirty="0"/>
            </a:br>
            <a:br>
              <a:rPr lang="en-US" dirty="0"/>
            </a:br>
            <a:r>
              <a:rPr lang="en-US" b="1" dirty="0"/>
              <a:t>Aim</a:t>
            </a:r>
            <a:r>
              <a:rPr lang="en-US" dirty="0"/>
              <a:t>: Oral recall of three words within a given time. This is slide 1/2.</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9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Written recall of this week’s new vocabulary.</a:t>
            </a:r>
          </a:p>
          <a:p>
            <a:endParaRPr lang="en-US" b="1" dirty="0">
              <a:latin typeface="+mn-lt"/>
            </a:endParaRPr>
          </a:p>
          <a:p>
            <a:r>
              <a:rPr lang="en-US" b="1" dirty="0">
                <a:latin typeface="+mn-lt"/>
              </a:rPr>
              <a:t>Procedure:</a:t>
            </a:r>
          </a:p>
          <a:p>
            <a:pPr marL="228600" indent="-228600">
              <a:buAutoNum type="arabicPeriod"/>
            </a:pPr>
            <a:r>
              <a:rPr lang="en-US" b="0" dirty="0">
                <a:latin typeface="+mn-lt"/>
              </a:rPr>
              <a:t>Students fill</a:t>
            </a:r>
            <a:r>
              <a:rPr lang="en-US" b="0" baseline="0" dirty="0">
                <a:latin typeface="+mn-lt"/>
              </a:rPr>
              <a:t> the gaps using the images or words provided. </a:t>
            </a:r>
            <a:r>
              <a:rPr lang="en-US" b="1" baseline="0" dirty="0">
                <a:latin typeface="+mn-lt"/>
              </a:rPr>
              <a:t>NB</a:t>
            </a:r>
            <a:r>
              <a:rPr lang="en-US" b="0" baseline="0" dirty="0">
                <a:latin typeface="+mn-lt"/>
              </a:rPr>
              <a:t> due to the use of partitives in the surrounding text, students are not asked to provide the noun articles here (they are, however, asked to recall these in the speaking exercise on the previous slide).</a:t>
            </a:r>
          </a:p>
          <a:p>
            <a:pPr marL="228600" indent="-228600">
              <a:buAutoNum type="arabicPeriod"/>
            </a:pPr>
            <a:r>
              <a:rPr lang="en-US" b="0" baseline="0" dirty="0">
                <a:latin typeface="+mn-lt"/>
              </a:rPr>
              <a:t>Answers revealed on clicks.</a:t>
            </a:r>
            <a:endParaRPr lang="en-US" b="0" dirty="0">
              <a:latin typeface="+mn-lt"/>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71521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2 minutes</a:t>
            </a:r>
          </a:p>
          <a:p>
            <a:endParaRPr lang="en-US" b="1" dirty="0">
              <a:latin typeface="+mn-lt"/>
            </a:endParaRPr>
          </a:p>
          <a:p>
            <a:r>
              <a:rPr lang="en-US" b="1" dirty="0">
                <a:latin typeface="+mn-lt"/>
              </a:rPr>
              <a:t>Aim: </a:t>
            </a:r>
            <a:r>
              <a:rPr lang="en-US" b="0" dirty="0">
                <a:latin typeface="+mn-lt"/>
              </a:rPr>
              <a:t>Introducing expressions of quantity with uncountable nouns</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3235475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 </a:t>
            </a:r>
            <a:r>
              <a:rPr lang="en-US" b="0" dirty="0">
                <a:latin typeface="+mn-lt"/>
              </a:rPr>
              <a:t>for 2 slides</a:t>
            </a:r>
            <a:endParaRPr lang="en-US" b="1" dirty="0">
              <a:latin typeface="+mn-lt"/>
            </a:endParaRPr>
          </a:p>
          <a:p>
            <a:endParaRPr lang="en-US" b="1" dirty="0">
              <a:latin typeface="+mn-lt"/>
            </a:endParaRPr>
          </a:p>
          <a:p>
            <a:r>
              <a:rPr lang="en-US" b="1" dirty="0">
                <a:latin typeface="+mn-lt"/>
              </a:rPr>
              <a:t>Aim: </a:t>
            </a:r>
            <a:r>
              <a:rPr lang="en-US" b="0" dirty="0" err="1">
                <a:latin typeface="+mn-lt"/>
              </a:rPr>
              <a:t>Practising</a:t>
            </a:r>
            <a:r>
              <a:rPr lang="en-US" b="0" dirty="0">
                <a:latin typeface="+mn-lt"/>
              </a:rPr>
              <a:t> aural recognition of expressions of quantity with </a:t>
            </a:r>
            <a:r>
              <a:rPr lang="en-US" b="0" i="1" dirty="0">
                <a:latin typeface="+mn-lt"/>
              </a:rPr>
              <a:t>de</a:t>
            </a:r>
            <a:endParaRPr lang="en-US" b="0" dirty="0">
              <a:latin typeface="+mn-lt"/>
            </a:endParaRPr>
          </a:p>
          <a:p>
            <a:endParaRPr lang="en-US" b="1" dirty="0">
              <a:latin typeface="+mn-lt"/>
            </a:endParaRPr>
          </a:p>
          <a:p>
            <a:r>
              <a:rPr lang="en-US" b="1" dirty="0">
                <a:latin typeface="+mn-lt"/>
              </a:rPr>
              <a:t>Procedure:</a:t>
            </a:r>
          </a:p>
          <a:p>
            <a:r>
              <a:rPr lang="en-US" b="0" dirty="0">
                <a:latin typeface="+mn-lt"/>
              </a:rPr>
              <a:t>1. Click the numbers to play the audio. There is a beep after each verb.</a:t>
            </a:r>
          </a:p>
          <a:p>
            <a:r>
              <a:rPr lang="en-US" b="0" dirty="0">
                <a:latin typeface="+mn-lt"/>
              </a:rPr>
              <a:t>2. Students write 1-6 and choose ‘a’ if the sentence is already complete, or ‘b’ if the beep hides an expression of quantity.</a:t>
            </a:r>
          </a:p>
          <a:p>
            <a:r>
              <a:rPr lang="en-US" b="0" dirty="0">
                <a:latin typeface="+mn-lt"/>
              </a:rPr>
              <a:t>3. Click to reveal the answers.</a:t>
            </a:r>
          </a:p>
          <a:p>
            <a:r>
              <a:rPr lang="en-US" b="0" dirty="0">
                <a:latin typeface="+mn-lt"/>
              </a:rPr>
              <a:t>4. The full audio (without beeps) is provided on the next slide.</a:t>
            </a:r>
          </a:p>
          <a:p>
            <a:endParaRPr lang="en-US" b="0" dirty="0">
              <a:latin typeface="+mn-lt"/>
            </a:endParaRPr>
          </a:p>
          <a:p>
            <a:r>
              <a:rPr lang="en-US" b="1" dirty="0">
                <a:latin typeface="+mn-lt"/>
              </a:rPr>
              <a:t>Transcript:</a:t>
            </a:r>
          </a:p>
          <a:p>
            <a:pPr marL="228600" indent="-228600">
              <a:buFont typeface="+mj-lt"/>
              <a:buAutoNum type="arabicPeriod"/>
            </a:pPr>
            <a:r>
              <a:rPr lang="fr-FR" sz="1200" kern="1200" dirty="0">
                <a:solidFill>
                  <a:schemeClr val="tx1"/>
                </a:solidFill>
                <a:effectLst/>
                <a:latin typeface="+mn-lt"/>
                <a:ea typeface="+mn-ea"/>
                <a:cs typeface="+mn-cs"/>
              </a:rPr>
              <a:t>Chaque jour, mes parents partagent […] de café.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préfère […] de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Parfois, ma mère prépare […]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on mange […] de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famille achète […] de viande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été, </a:t>
            </a: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emportons</a:t>
            </a:r>
            <a:r>
              <a:rPr lang="en-GB" sz="1200" kern="1200" dirty="0">
                <a:solidFill>
                  <a:schemeClr val="tx1"/>
                </a:solidFill>
                <a:effectLst/>
                <a:latin typeface="+mn-lt"/>
                <a:ea typeface="+mn-ea"/>
                <a:cs typeface="+mn-cs"/>
              </a:rPr>
              <a:t> […] de la glace à la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err="1">
                <a:latin typeface="+mn-lt"/>
              </a:rPr>
              <a:t>complet</a:t>
            </a:r>
            <a:r>
              <a:rPr lang="en-GB" baseline="0" dirty="0">
                <a:latin typeface="+mn-lt"/>
              </a:rPr>
              <a:t> [965], expression [952], </a:t>
            </a:r>
            <a:r>
              <a:rPr lang="en-GB" baseline="0" dirty="0" err="1">
                <a:latin typeface="+mn-lt"/>
              </a:rPr>
              <a:t>quantité</a:t>
            </a:r>
            <a:r>
              <a:rPr lang="en-GB" baseline="0" dirty="0">
                <a:latin typeface="+mn-lt"/>
              </a:rPr>
              <a:t> [1680], litre [3972], </a:t>
            </a:r>
            <a:r>
              <a:rPr lang="en-GB" baseline="0" dirty="0" err="1">
                <a:latin typeface="+mn-lt"/>
              </a:rPr>
              <a:t>gramme</a:t>
            </a:r>
            <a:r>
              <a:rPr lang="en-GB" baseline="0" dirty="0">
                <a:latin typeface="+mn-lt"/>
              </a:rPr>
              <a:t> [&gt;5000], kilo [3894]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3782748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Procedure:</a:t>
            </a:r>
          </a:p>
          <a:p>
            <a:r>
              <a:rPr lang="en-US" b="0" dirty="0">
                <a:latin typeface="+mn-lt"/>
              </a:rPr>
              <a:t>1. Click the numbers to play the full audio without beeps.</a:t>
            </a:r>
          </a:p>
          <a:p>
            <a:r>
              <a:rPr lang="en-US" b="0" dirty="0">
                <a:latin typeface="+mn-lt"/>
              </a:rPr>
              <a:t>2. English translations can also be elicited.</a:t>
            </a:r>
          </a:p>
          <a:p>
            <a:endParaRPr lang="en-US" b="0" dirty="0">
              <a:latin typeface="+mn-lt"/>
            </a:endParaRPr>
          </a:p>
          <a:p>
            <a:r>
              <a:rPr lang="en-US" b="1" dirty="0">
                <a:latin typeface="+mn-lt"/>
              </a:rPr>
              <a:t>Transcript:</a:t>
            </a:r>
          </a:p>
          <a:p>
            <a:pPr marL="228600" indent="-228600">
              <a:buFont typeface="+mj-lt"/>
              <a:buAutoNum type="arabicPeriod"/>
            </a:pPr>
            <a:r>
              <a:rPr lang="fr-FR" sz="1200" kern="1200" dirty="0">
                <a:solidFill>
                  <a:schemeClr val="tx1"/>
                </a:solidFill>
                <a:effectLst/>
                <a:latin typeface="+mn-lt"/>
                <a:ea typeface="+mn-ea"/>
                <a:cs typeface="+mn-cs"/>
              </a:rPr>
              <a:t>Chaque jour, mes parents partagent un litre de café.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préfère un verre de lait.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Parfois, ma mère prépare du thé.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on mange beaucoup de poisson.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 famille achète un peu de viande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été, </a:t>
            </a: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emportons</a:t>
            </a:r>
            <a:r>
              <a:rPr lang="en-GB" sz="1200" kern="1200" dirty="0">
                <a:solidFill>
                  <a:schemeClr val="tx1"/>
                </a:solidFill>
                <a:effectLst/>
                <a:latin typeface="+mn-lt"/>
                <a:ea typeface="+mn-ea"/>
                <a:cs typeface="+mn-cs"/>
              </a:rPr>
              <a:t> de la glace à la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251198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differences in article use between English and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a:t>
            </a:r>
            <a:r>
              <a:rPr lang="en-GB" b="1" dirty="0" err="1"/>
              <a:t>ille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a:t>
            </a:r>
            <a:r>
              <a:rPr lang="en-GB" b="1" dirty="0" err="1"/>
              <a:t>ille</a:t>
            </a:r>
            <a:r>
              <a:rPr lang="en-GB" b="1" dirty="0"/>
              <a:t>]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fille</a:t>
            </a:r>
            <a:r>
              <a:rPr lang="en-GB" b="1" dirty="0"/>
              <a:t>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of differences in article use and meaning between English and French</a:t>
            </a:r>
          </a:p>
          <a:p>
            <a:endParaRPr lang="en-US" b="1" dirty="0"/>
          </a:p>
          <a:p>
            <a:r>
              <a:rPr lang="en-US" b="1" dirty="0"/>
              <a:t>Procedure:</a:t>
            </a:r>
          </a:p>
          <a:p>
            <a:r>
              <a:rPr lang="en-US" b="0" dirty="0"/>
              <a:t>1. Students write 1-4 and choose if each sentence is talking about the noun in bold in general, or about an unspecified amount of it</a:t>
            </a:r>
          </a:p>
          <a:p>
            <a:r>
              <a:rPr lang="en-US" b="0" dirty="0"/>
              <a:t>2. Click to reveal the answers.</a:t>
            </a:r>
          </a:p>
          <a:p>
            <a:r>
              <a:rPr lang="en-US" b="0" dirty="0"/>
              <a:t>3. Repeat steps 1-2 for the French sentences. </a:t>
            </a:r>
            <a:r>
              <a:rPr lang="en-US" b="0" dirty="0" err="1"/>
              <a:t>Emphasise</a:t>
            </a:r>
            <a:r>
              <a:rPr lang="en-US" b="0" dirty="0"/>
              <a:t> that the article is essential in French, even if it isn’t used in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sauce [&gt;5000], ketchup [&gt;5000], mayonnaise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aural recognition of the partitive article to indicate an unspecified amount</a:t>
            </a:r>
          </a:p>
          <a:p>
            <a:endParaRPr lang="en-US" b="1" dirty="0"/>
          </a:p>
          <a:p>
            <a:r>
              <a:rPr lang="en-US" b="1" dirty="0"/>
              <a:t>Procedure:</a:t>
            </a:r>
          </a:p>
          <a:p>
            <a:r>
              <a:rPr lang="en-US" b="0" dirty="0"/>
              <a:t>1. Click the numbers to play the audio. The verbs are obscured by beeps.</a:t>
            </a:r>
          </a:p>
          <a:p>
            <a:r>
              <a:rPr lang="en-US" b="0" dirty="0"/>
              <a:t>2. Students write 1-8 and choose ‘aimer’ (indicating something in general) or ‘manger’ (indicating an amount of something) for each.</a:t>
            </a:r>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Tu […] du pain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de la pizza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le fromage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la glace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du gâteau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 le chocolat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a:latin typeface="+mn-lt"/>
              </a:rPr>
              <a:t>pizza [&gt;5000], </a:t>
            </a:r>
            <a:r>
              <a:rPr lang="fr-FR" sz="1200" dirty="0">
                <a:effectLst/>
                <a:latin typeface="+mn-lt"/>
                <a:ea typeface="Calibri" panose="020F0502020204030204" pitchFamily="34" charset="0"/>
                <a:cs typeface="Times New Roman" panose="02020603050405020304" pitchFamily="18" charset="0"/>
              </a:rPr>
              <a:t>gâteau [4845],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Tu manges du pain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manges de la pizza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le fromage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la glace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manges du gâteau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aimes le chocolat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a:latin typeface="+mn-lt"/>
              </a:rPr>
              <a:t>pizza [&gt;5000], </a:t>
            </a:r>
            <a:r>
              <a:rPr lang="fr-FR" sz="1200" dirty="0">
                <a:effectLst/>
                <a:latin typeface="+mn-lt"/>
                <a:ea typeface="Calibri" panose="020F0502020204030204" pitchFamily="34" charset="0"/>
                <a:cs typeface="Times New Roman" panose="02020603050405020304" pitchFamily="18" charset="0"/>
              </a:rPr>
              <a:t>gâteau [4845], chocolat [4556]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462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more challenging version of the activity. A less challenging version is on the next slide.</a:t>
            </a:r>
          </a:p>
          <a:p>
            <a:r>
              <a:rPr lang="en-US" b="1" dirty="0"/>
              <a:t>Timing: 10 minutes</a:t>
            </a:r>
          </a:p>
          <a:p>
            <a:endParaRPr lang="en-US" b="1" dirty="0"/>
          </a:p>
          <a:p>
            <a:r>
              <a:rPr lang="en-US" b="1" dirty="0"/>
              <a:t>Aim: </a:t>
            </a:r>
            <a:r>
              <a:rPr lang="en-US" b="0" dirty="0"/>
              <a:t>Written production of articles, consolidating the various uses of definite, indefinite and partitive articles encountered so far.</a:t>
            </a:r>
            <a:endParaRPr lang="en-US" b="1" dirty="0"/>
          </a:p>
          <a:p>
            <a:endParaRPr lang="en-US" b="1" dirty="0"/>
          </a:p>
          <a:p>
            <a:r>
              <a:rPr lang="en-US" b="1" dirty="0"/>
              <a:t>Procedure:</a:t>
            </a:r>
          </a:p>
          <a:p>
            <a:r>
              <a:rPr lang="en-US" b="1" dirty="0"/>
              <a:t>NB: </a:t>
            </a:r>
            <a:r>
              <a:rPr lang="en-US" b="0" dirty="0"/>
              <a:t>As the task is quite complex, it is broken down into sections A-E. We recommend working through these a section at a time, correcting and discussing each before moving onto another.</a:t>
            </a:r>
          </a:p>
          <a:p>
            <a:pPr marL="228600" indent="-228600">
              <a:buAutoNum type="arabicPeriod"/>
            </a:pPr>
            <a:r>
              <a:rPr lang="en-US" b="0" dirty="0"/>
              <a:t>Begin by recapping the uses of definite, indefinite and partitive articles encountered so far.</a:t>
            </a:r>
          </a:p>
          <a:p>
            <a:pPr marL="228600" indent="-228600">
              <a:buAutoNum type="arabicPeriod"/>
            </a:pPr>
            <a:r>
              <a:rPr lang="en-US" b="0" dirty="0"/>
              <a:t>Students write the numbers and decide, based on article knowledge and gender, which article is needed.</a:t>
            </a:r>
          </a:p>
          <a:p>
            <a:pPr marL="228600" indent="-228600">
              <a:buAutoNum type="arabicPeriod"/>
            </a:pPr>
            <a:r>
              <a:rPr lang="en-US" b="0" dirty="0"/>
              <a:t>Answers revealed on clicks. For each answer revealed, give a detailed explanation for the use of the article.</a:t>
            </a:r>
          </a:p>
          <a:p>
            <a:pPr marL="228600" indent="-228600">
              <a:buAutoNum type="arabicPeriod"/>
            </a:pPr>
            <a:r>
              <a:rPr lang="en-US" b="0" dirty="0"/>
              <a:t>As such a range of article uses are exemplified here, it is strongly recommended that students translate the story if time permits, thinking carefully about English translations of the various articles. A suggested translation is provided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US" sz="1200" dirty="0" err="1">
                <a:solidFill>
                  <a:schemeClr val="accent1">
                    <a:lumMod val="50000"/>
                  </a:schemeClr>
                </a:solidFill>
                <a:latin typeface="Century Gothic" panose="020F0302020204030204"/>
              </a:rPr>
              <a:t>entier</a:t>
            </a:r>
            <a:r>
              <a:rPr lang="en-US" sz="1200" dirty="0">
                <a:solidFill>
                  <a:schemeClr val="accent1">
                    <a:lumMod val="50000"/>
                  </a:schemeClr>
                </a:solidFill>
                <a:latin typeface="Century Gothic" panose="020F0302020204030204"/>
              </a:rPr>
              <a:t> [455], </a:t>
            </a:r>
            <a:r>
              <a:rPr lang="en-US" sz="1200" dirty="0" err="1">
                <a:solidFill>
                  <a:srgbClr val="203864"/>
                </a:solidFill>
                <a:latin typeface="Century Gothic" panose="020F0302020204030204"/>
              </a:rPr>
              <a:t>téléphoner</a:t>
            </a:r>
            <a:r>
              <a:rPr lang="en-US" sz="1200" dirty="0">
                <a:solidFill>
                  <a:srgbClr val="203864"/>
                </a:solidFill>
                <a:latin typeface="Century Gothic" panose="020F0302020204030204"/>
              </a:rPr>
              <a:t> [2448]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a:solidFill>
                  <a:schemeClr val="accent1">
                    <a:lumMod val="50000"/>
                  </a:schemeClr>
                </a:solidFill>
                <a:latin typeface="Century Gothic" panose="020F0302020204030204"/>
              </a:rPr>
              <a:t>chat [3138], </a:t>
            </a:r>
            <a:r>
              <a:rPr lang="en-US" sz="1200" dirty="0" err="1">
                <a:solidFill>
                  <a:schemeClr val="accent1">
                    <a:lumMod val="50000"/>
                  </a:schemeClr>
                </a:solidFill>
                <a:latin typeface="Century Gothic" panose="020F0302020204030204"/>
              </a:rPr>
              <a:t>maman</a:t>
            </a:r>
            <a:r>
              <a:rPr lang="en-US" sz="1200" dirty="0">
                <a:solidFill>
                  <a:schemeClr val="accent1">
                    <a:lumMod val="50000"/>
                  </a:schemeClr>
                </a:solidFill>
                <a:latin typeface="Century Gothic" panose="020F0302020204030204"/>
              </a:rPr>
              <a:t> [2168]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less challenging version of the activity. A more challenging version is on the previous slide.</a:t>
            </a:r>
            <a:br>
              <a:rPr lang="en-US" b="1" dirty="0"/>
            </a:br>
            <a:r>
              <a:rPr lang="en-US" b="1" dirty="0"/>
              <a:t>Timing: 10 minutes</a:t>
            </a:r>
          </a:p>
          <a:p>
            <a:endParaRPr lang="en-US" b="1" dirty="0"/>
          </a:p>
          <a:p>
            <a:r>
              <a:rPr lang="en-US" b="1" dirty="0"/>
              <a:t>Aim: </a:t>
            </a:r>
            <a:r>
              <a:rPr lang="en-US" b="0" dirty="0"/>
              <a:t>To translate the text into English, consolidating understanding of the various uses of definite, indefinite and partitive articles encountered so far.</a:t>
            </a:r>
            <a:endParaRPr lang="en-US" b="1" dirty="0"/>
          </a:p>
          <a:p>
            <a:endParaRPr lang="en-US" b="1" dirty="0"/>
          </a:p>
          <a:p>
            <a:r>
              <a:rPr lang="en-US" b="1" dirty="0"/>
              <a:t>Procedure:</a:t>
            </a:r>
          </a:p>
          <a:p>
            <a:pPr marL="228600" indent="-228600">
              <a:buAutoNum type="arabicPeriod"/>
            </a:pPr>
            <a:r>
              <a:rPr lang="en-US" b="0" dirty="0"/>
              <a:t>Begin by recapping the uses of definite, indefinite and partitive articles encountered so far. Remind students that sometimes we drop the article in English but we can’t do that in French.</a:t>
            </a:r>
          </a:p>
          <a:p>
            <a:pPr marL="228600" indent="-228600">
              <a:buAutoNum type="arabicPeriod"/>
            </a:pPr>
            <a:r>
              <a:rPr lang="en-US" b="0" dirty="0"/>
              <a:t>Students translate the text into English (they could do this orally or in writing), paying attention to the articles in bold, which they may/may not need words for in English.</a:t>
            </a:r>
          </a:p>
          <a:p>
            <a:pPr marL="0" indent="0">
              <a:buNone/>
            </a:pPr>
            <a:endParaRPr lang="en-US" b="0" baseline="0" dirty="0"/>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US" sz="1200" dirty="0">
                <a:solidFill>
                  <a:schemeClr val="accent1">
                    <a:lumMod val="50000"/>
                  </a:schemeClr>
                </a:solidFill>
                <a:latin typeface="Century Gothic" panose="020F0302020204030204"/>
              </a:rPr>
              <a:t>chat [3138], </a:t>
            </a:r>
            <a:r>
              <a:rPr lang="en-US" sz="1200" dirty="0" err="1">
                <a:solidFill>
                  <a:schemeClr val="accent1">
                    <a:lumMod val="50000"/>
                  </a:schemeClr>
                </a:solidFill>
                <a:latin typeface="Century Gothic" panose="020F0302020204030204"/>
              </a:rPr>
              <a:t>entier</a:t>
            </a:r>
            <a:r>
              <a:rPr lang="en-US" sz="1200" dirty="0">
                <a:solidFill>
                  <a:schemeClr val="accent1">
                    <a:lumMod val="50000"/>
                  </a:schemeClr>
                </a:solidFill>
                <a:latin typeface="Century Gothic" panose="020F0302020204030204"/>
              </a:rPr>
              <a:t> [455], maman [2168], </a:t>
            </a:r>
            <a:r>
              <a:rPr lang="en-US" sz="1200" dirty="0" err="1">
                <a:solidFill>
                  <a:srgbClr val="203864"/>
                </a:solidFill>
                <a:latin typeface="Century Gothic" panose="020F0302020204030204"/>
              </a:rPr>
              <a:t>téléphoner</a:t>
            </a:r>
            <a:r>
              <a:rPr lang="en-US" sz="1200" dirty="0">
                <a:solidFill>
                  <a:srgbClr val="203864"/>
                </a:solidFill>
                <a:latin typeface="Century Gothic" panose="020F0302020204030204"/>
              </a:rPr>
              <a:t> [2448]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56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exercise.</a:t>
            </a:r>
          </a:p>
          <a:p>
            <a:endParaRPr lang="en-US" b="0" dirty="0"/>
          </a:p>
          <a:p>
            <a:r>
              <a:rPr lang="en-US" b="0" dirty="0"/>
              <a:t>The noun phrases in orange highlight the wide range of cross-linguistic differences in article usage. Note especially how often the article can be dropped in English, whereas it cannot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03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extra</a:t>
            </a:r>
          </a:p>
          <a:p>
            <a:endParaRPr lang="en-US" b="1" dirty="0"/>
          </a:p>
          <a:p>
            <a:r>
              <a:rPr lang="en-US" b="1" dirty="0"/>
              <a:t>Timing: 5 minutes</a:t>
            </a:r>
          </a:p>
          <a:p>
            <a:endParaRPr lang="en-US" b="1" dirty="0"/>
          </a:p>
          <a:p>
            <a:r>
              <a:rPr lang="en-US" b="1" dirty="0"/>
              <a:t>Aim: </a:t>
            </a:r>
            <a:r>
              <a:rPr lang="en-US" b="0" dirty="0"/>
              <a:t>to revise numbers 1-31 (groups of three or four works best for this activity)</a:t>
            </a:r>
            <a:endParaRPr lang="en-US" b="1" dirty="0"/>
          </a:p>
          <a:p>
            <a:endParaRPr lang="en-US" b="1" dirty="0"/>
          </a:p>
          <a:p>
            <a:r>
              <a:rPr lang="en-US" b="1" dirty="0"/>
              <a:t>Procedure:</a:t>
            </a:r>
          </a:p>
          <a:p>
            <a:r>
              <a:rPr lang="en-US" b="0" dirty="0"/>
              <a:t>1. Like the number game 21 – but 31!</a:t>
            </a:r>
          </a:p>
          <a:p>
            <a:r>
              <a:rPr lang="en-US" b="0" dirty="0"/>
              <a:t>2. One by one students start counting out loud. They can say up to three consecutive numbers each.</a:t>
            </a:r>
          </a:p>
          <a:p>
            <a:r>
              <a:rPr lang="en-US" b="0" dirty="0"/>
              <a:t>3. If the student says one number, continue to the next student. If the student says two numbers, the game changes directions and goes back to the previous student. If the student says three numbers, the next student is skipped.</a:t>
            </a:r>
          </a:p>
          <a:p>
            <a:r>
              <a:rPr lang="en-US" b="0" dirty="0"/>
              <a:t>4. The goal is </a:t>
            </a:r>
            <a:r>
              <a:rPr lang="en-US" b="1" u="sng" dirty="0"/>
              <a:t>not</a:t>
            </a:r>
            <a:r>
              <a:rPr lang="en-US" b="0" dirty="0"/>
              <a:t> to be the person who has to say 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The link to this vocabulary set on Quizlet is here: </a:t>
            </a:r>
            <a:r>
              <a:rPr lang="en-GB" dirty="0">
                <a:hlinkClick r:id="rId3"/>
              </a:rPr>
              <a:t>https://quizlet.com/gb/517896602/year-8-french-term-12-week-6-revision-set-3-flash-cards/?new</a:t>
            </a:r>
            <a:endParaRPr lang="en-GB" dirty="0"/>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want to recommend use of a particular online app for the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revisiing</a:t>
            </a:r>
            <a:r>
              <a:rPr lang="en-GB" sz="1200" dirty="0">
                <a:effectLst/>
                <a:latin typeface="Calibri" panose="020F0502020204030204" pitchFamily="34" charset="0"/>
                <a:ea typeface="Calibri" panose="020F0502020204030204" pitchFamily="34" charset="0"/>
                <a:cs typeface="Times New Roman" panose="02020603050405020304" pitchFamily="18" charset="0"/>
              </a:rPr>
              <a:t> of vocabulary.</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883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13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a:t>
            </a:r>
            <a:r>
              <a:rPr lang="en-GB" b="1" baseline="0" dirty="0" err="1"/>
              <a:t>ille</a:t>
            </a:r>
            <a:r>
              <a:rPr lang="en-GB" b="1" baseline="0" dirty="0"/>
              <a:t>]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06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461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687082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13476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6824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996433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67915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45147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338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606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274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7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2751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294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5242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3069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7146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959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7308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90817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11.wav"/><Relationship Id="rId5" Type="http://schemas.openxmlformats.org/officeDocument/2006/relationships/audio" Target="../media/audio19.wav"/><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25.png"/><Relationship Id="rId4" Type="http://schemas.openxmlformats.org/officeDocument/2006/relationships/audio" Target="../media/audio25.wav"/><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audio" Target="../media/audio41.wav"/></Relationships>
</file>

<file path=ppt/slides/_rels/slide1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audio" Target="../media/audio41.wav"/></Relationships>
</file>

<file path=ppt/slides/_rels/slide15.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16.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17.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18.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10.png"/><Relationship Id="rId3" Type="http://schemas.openxmlformats.org/officeDocument/2006/relationships/audio" Target="../media/audio44.wav"/><Relationship Id="rId21" Type="http://schemas.openxmlformats.org/officeDocument/2006/relationships/image" Target="../media/image56.png"/><Relationship Id="rId7" Type="http://schemas.openxmlformats.org/officeDocument/2006/relationships/image" Target="../media/image45.jpeg"/><Relationship Id="rId12" Type="http://schemas.openxmlformats.org/officeDocument/2006/relationships/audio" Target="../media/audio49.wav"/><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25.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audio" Target="../media/audio47.wav"/><Relationship Id="rId11" Type="http://schemas.openxmlformats.org/officeDocument/2006/relationships/audio" Target="../media/audio48.wav"/><Relationship Id="rId24" Type="http://schemas.openxmlformats.org/officeDocument/2006/relationships/image" Target="../media/image59.png"/><Relationship Id="rId5" Type="http://schemas.openxmlformats.org/officeDocument/2006/relationships/audio" Target="../media/audio46.wav"/><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audio" Target="../media/audio45.wav"/><Relationship Id="rId9" Type="http://schemas.openxmlformats.org/officeDocument/2006/relationships/image" Target="../media/image43.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audio" Target="../media/audio53.wav"/><Relationship Id="rId3" Type="http://schemas.openxmlformats.org/officeDocument/2006/relationships/image" Target="../media/image45.jpeg"/><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audio" Target="../media/audio52.wav"/><Relationship Id="rId2" Type="http://schemas.openxmlformats.org/officeDocument/2006/relationships/notesSlide" Target="../notesSlides/notesSlide26.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audio" Target="../media/audio51.wav"/><Relationship Id="rId5" Type="http://schemas.openxmlformats.org/officeDocument/2006/relationships/image" Target="../media/image43.png"/><Relationship Id="rId15" Type="http://schemas.openxmlformats.org/officeDocument/2006/relationships/image" Target="../media/image56.png"/><Relationship Id="rId23" Type="http://schemas.openxmlformats.org/officeDocument/2006/relationships/audio" Target="../media/audio50.wav"/><Relationship Id="rId28" Type="http://schemas.openxmlformats.org/officeDocument/2006/relationships/audio" Target="../media/audio55.wav"/><Relationship Id="rId10" Type="http://schemas.openxmlformats.org/officeDocument/2006/relationships/image" Target="../media/image51.png"/><Relationship Id="rId19" Type="http://schemas.openxmlformats.org/officeDocument/2006/relationships/image" Target="../media/image62.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10.png"/><Relationship Id="rId27" Type="http://schemas.openxmlformats.org/officeDocument/2006/relationships/audio" Target="../media/audio54.wav"/></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9.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oleObject" Target="../embeddings/oleObject1.bin"/><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6.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image" Target="../media/image74.png"/><Relationship Id="rId3" Type="http://schemas.openxmlformats.org/officeDocument/2006/relationships/audio" Target="../media/audio56.wav"/><Relationship Id="rId21" Type="http://schemas.openxmlformats.org/officeDocument/2006/relationships/audio" Target="../media/audio74.wav"/><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image" Target="../media/image73.png"/><Relationship Id="rId2" Type="http://schemas.openxmlformats.org/officeDocument/2006/relationships/notesSlide" Target="../notesSlides/notesSlide32.xml"/><Relationship Id="rId16" Type="http://schemas.openxmlformats.org/officeDocument/2006/relationships/audio" Target="../media/audio69.wav"/><Relationship Id="rId20" Type="http://schemas.openxmlformats.org/officeDocument/2006/relationships/audio" Target="../media/audio73.wav"/><Relationship Id="rId29"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audio" Target="../media/audio59.wav"/><Relationship Id="rId11" Type="http://schemas.openxmlformats.org/officeDocument/2006/relationships/audio" Target="../media/audio64.wav"/><Relationship Id="rId24" Type="http://schemas.openxmlformats.org/officeDocument/2006/relationships/image" Target="../media/image72.png"/><Relationship Id="rId5" Type="http://schemas.openxmlformats.org/officeDocument/2006/relationships/audio" Target="../media/audio58.wav"/><Relationship Id="rId15" Type="http://schemas.openxmlformats.org/officeDocument/2006/relationships/audio" Target="../media/audio68.wav"/><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audio" Target="../media/audio63.wav"/><Relationship Id="rId19" Type="http://schemas.openxmlformats.org/officeDocument/2006/relationships/audio" Target="../media/audio72.wav"/><Relationship Id="rId31" Type="http://schemas.openxmlformats.org/officeDocument/2006/relationships/image" Target="../media/image79.png"/><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audio" Target="../media/audio75.wav"/><Relationship Id="rId27" Type="http://schemas.openxmlformats.org/officeDocument/2006/relationships/image" Target="../media/image75.png"/><Relationship Id="rId30"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7.png"/><Relationship Id="rId7" Type="http://schemas.openxmlformats.org/officeDocument/2006/relationships/image" Target="../media/image86.png"/><Relationship Id="rId12"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42.pn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93.png"/><Relationship Id="rId3" Type="http://schemas.openxmlformats.org/officeDocument/2006/relationships/audio" Target="../media/audio76.wav"/><Relationship Id="rId7" Type="http://schemas.openxmlformats.org/officeDocument/2006/relationships/audio" Target="../media/audio80.wav"/><Relationship Id="rId12"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79.wav"/><Relationship Id="rId11" Type="http://schemas.openxmlformats.org/officeDocument/2006/relationships/image" Target="../media/image99.png"/><Relationship Id="rId5" Type="http://schemas.openxmlformats.org/officeDocument/2006/relationships/audio" Target="../media/audio78.wav"/><Relationship Id="rId15" Type="http://schemas.openxmlformats.org/officeDocument/2006/relationships/image" Target="../media/image101.png"/><Relationship Id="rId10" Type="http://schemas.openxmlformats.org/officeDocument/2006/relationships/image" Target="../media/image49.png"/><Relationship Id="rId4" Type="http://schemas.openxmlformats.org/officeDocument/2006/relationships/audio" Target="../media/audio77.wav"/><Relationship Id="rId9" Type="http://schemas.openxmlformats.org/officeDocument/2006/relationships/image" Target="../media/image98.png"/><Relationship Id="rId1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image" Target="../media/image93.png"/><Relationship Id="rId3" Type="http://schemas.openxmlformats.org/officeDocument/2006/relationships/audio" Target="../media/audio82.wav"/><Relationship Id="rId7" Type="http://schemas.openxmlformats.org/officeDocument/2006/relationships/audio" Target="../media/audio86.wav"/><Relationship Id="rId12"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audio" Target="../media/audio85.wav"/><Relationship Id="rId11" Type="http://schemas.openxmlformats.org/officeDocument/2006/relationships/image" Target="../media/image99.png"/><Relationship Id="rId5" Type="http://schemas.openxmlformats.org/officeDocument/2006/relationships/audio" Target="../media/audio84.wav"/><Relationship Id="rId15" Type="http://schemas.openxmlformats.org/officeDocument/2006/relationships/image" Target="../media/image101.png"/><Relationship Id="rId10" Type="http://schemas.openxmlformats.org/officeDocument/2006/relationships/image" Target="../media/image49.png"/><Relationship Id="rId4" Type="http://schemas.openxmlformats.org/officeDocument/2006/relationships/audio" Target="../media/audio83.wav"/><Relationship Id="rId9" Type="http://schemas.openxmlformats.org/officeDocument/2006/relationships/image" Target="../media/image98.png"/><Relationship Id="rId1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audio" Target="../media/audio93.wav"/><Relationship Id="rId13" Type="http://schemas.openxmlformats.org/officeDocument/2006/relationships/image" Target="../media/image106.jpeg"/><Relationship Id="rId3" Type="http://schemas.openxmlformats.org/officeDocument/2006/relationships/audio" Target="../media/audio88.wav"/><Relationship Id="rId7" Type="http://schemas.openxmlformats.org/officeDocument/2006/relationships/audio" Target="../media/audio92.wav"/><Relationship Id="rId12" Type="http://schemas.openxmlformats.org/officeDocument/2006/relationships/image" Target="../media/image105.png"/><Relationship Id="rId17" Type="http://schemas.openxmlformats.org/officeDocument/2006/relationships/image" Target="../media/image68.png"/><Relationship Id="rId2" Type="http://schemas.openxmlformats.org/officeDocument/2006/relationships/notesSlide" Target="../notesSlides/notesSlide41.xml"/><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audio" Target="../media/audio91.wav"/><Relationship Id="rId11" Type="http://schemas.openxmlformats.org/officeDocument/2006/relationships/image" Target="../media/image104.png"/><Relationship Id="rId5" Type="http://schemas.openxmlformats.org/officeDocument/2006/relationships/audio" Target="../media/audio90.wav"/><Relationship Id="rId15" Type="http://schemas.openxmlformats.org/officeDocument/2006/relationships/image" Target="../media/image66.png"/><Relationship Id="rId10" Type="http://schemas.openxmlformats.org/officeDocument/2006/relationships/image" Target="../media/image103.png"/><Relationship Id="rId4" Type="http://schemas.openxmlformats.org/officeDocument/2006/relationships/audio" Target="../media/audio89.wav"/><Relationship Id="rId9" Type="http://schemas.openxmlformats.org/officeDocument/2006/relationships/image" Target="../media/image102.jpg"/><Relationship Id="rId14"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audio" Target="../media/audio99.wav"/><Relationship Id="rId13" Type="http://schemas.openxmlformats.org/officeDocument/2006/relationships/image" Target="../media/image106.jpeg"/><Relationship Id="rId18" Type="http://schemas.openxmlformats.org/officeDocument/2006/relationships/image" Target="../media/image24.png"/><Relationship Id="rId3" Type="http://schemas.openxmlformats.org/officeDocument/2006/relationships/audio" Target="../media/audio94.wav"/><Relationship Id="rId7" Type="http://schemas.openxmlformats.org/officeDocument/2006/relationships/audio" Target="../media/audio98.wav"/><Relationship Id="rId12" Type="http://schemas.openxmlformats.org/officeDocument/2006/relationships/image" Target="../media/image105.png"/><Relationship Id="rId17" Type="http://schemas.openxmlformats.org/officeDocument/2006/relationships/image" Target="../media/image68.png"/><Relationship Id="rId2" Type="http://schemas.openxmlformats.org/officeDocument/2006/relationships/notesSlide" Target="../notesSlides/notesSlide42.xml"/><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audio" Target="../media/audio97.wav"/><Relationship Id="rId11" Type="http://schemas.openxmlformats.org/officeDocument/2006/relationships/image" Target="../media/image104.png"/><Relationship Id="rId5" Type="http://schemas.openxmlformats.org/officeDocument/2006/relationships/audio" Target="../media/audio96.wav"/><Relationship Id="rId15" Type="http://schemas.openxmlformats.org/officeDocument/2006/relationships/image" Target="../media/image66.png"/><Relationship Id="rId10" Type="http://schemas.openxmlformats.org/officeDocument/2006/relationships/image" Target="../media/image103.png"/><Relationship Id="rId4" Type="http://schemas.openxmlformats.org/officeDocument/2006/relationships/audio" Target="../media/audio95.wav"/><Relationship Id="rId9" Type="http://schemas.openxmlformats.org/officeDocument/2006/relationships/image" Target="../media/image102.jpg"/><Relationship Id="rId1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2.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image" Target="../media/image20.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image" Target="../media/image20.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29</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en-GB" sz="2400" dirty="0">
                <a:solidFill>
                  <a:prstClr val="white"/>
                </a:solidFill>
              </a:rPr>
              <a:t>irregular verb </a:t>
            </a:r>
            <a:r>
              <a:rPr lang="en-GB" sz="2400" i="1" dirty="0" err="1">
                <a:solidFill>
                  <a:prstClr val="white"/>
                </a:solidFill>
              </a:rPr>
              <a:t>boire</a:t>
            </a:r>
            <a:r>
              <a:rPr lang="en-GB" sz="2400" i="1" dirty="0">
                <a:solidFill>
                  <a:prstClr val="white"/>
                </a:solidFill>
              </a:rPr>
              <a:t> </a:t>
            </a:r>
            <a:r>
              <a:rPr lang="en-GB" sz="2400" dirty="0">
                <a:solidFill>
                  <a:prstClr val="white"/>
                </a:solidFill>
              </a:rPr>
              <a:t>(je, </a:t>
            </a:r>
            <a:r>
              <a:rPr lang="en-GB" sz="2400" dirty="0" err="1">
                <a:solidFill>
                  <a:prstClr val="white"/>
                </a:solidFill>
              </a:rPr>
              <a:t>tu</a:t>
            </a:r>
            <a:r>
              <a:rPr lang="en-GB" sz="2400" dirty="0">
                <a:solidFill>
                  <a:prstClr val="white"/>
                </a:solidFill>
              </a:rPr>
              <a:t>, il/</a:t>
            </a:r>
            <a:r>
              <a:rPr lang="en-GB" sz="2400" dirty="0" err="1">
                <a:solidFill>
                  <a:prstClr val="white"/>
                </a:solidFill>
              </a:rPr>
              <a:t>elle</a:t>
            </a:r>
            <a:r>
              <a:rPr lang="en-GB" sz="2400" dirty="0">
                <a:solidFill>
                  <a:prstClr val="white"/>
                </a:solidFill>
              </a:rPr>
              <a:t>)</a:t>
            </a:r>
            <a:endParaRPr lang="en-GB" sz="2400" i="1" dirty="0">
              <a:solidFill>
                <a:prstClr val="white"/>
              </a:solidFill>
            </a:endParaRPr>
          </a:p>
          <a:p>
            <a:pPr algn="l"/>
            <a:r>
              <a:rPr lang="en-GB" sz="2400" dirty="0">
                <a:solidFill>
                  <a:prstClr val="white"/>
                </a:solidFill>
              </a:rPr>
              <a:t>partitive articles </a:t>
            </a:r>
          </a:p>
          <a:p>
            <a:pPr algn="l"/>
            <a:endParaRPr lang="en-GB" dirty="0">
              <a:solidFill>
                <a:prstClr val="white"/>
              </a:solidFill>
            </a:endParaRPr>
          </a:p>
          <a:p>
            <a:pPr algn="l"/>
            <a:r>
              <a:rPr lang="en-GB" sz="2400" dirty="0">
                <a:solidFill>
                  <a:prstClr val="white"/>
                </a:solidFill>
              </a:rPr>
              <a:t>SSC [-ill-, -</a:t>
            </a:r>
            <a:r>
              <a:rPr lang="en-GB" sz="2400" dirty="0" err="1">
                <a:solidFill>
                  <a:prstClr val="white"/>
                </a:solidFill>
              </a:rPr>
              <a:t>ille</a:t>
            </a:r>
            <a:r>
              <a:rPr lang="en-GB" sz="2400" dirty="0">
                <a:solidFill>
                  <a:prstClr val="white"/>
                </a:solidFill>
              </a:rPr>
              <a:t>], [i] revisited</a:t>
            </a:r>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Talking about eating and drinking</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Picture 6" descr="A person with blonde hair wearing a red dress&#10;&#10;Description automatically generated">
            <a:extLst>
              <a:ext uri="{FF2B5EF4-FFF2-40B4-BE49-F238E27FC236}">
                <a16:creationId xmlns:a16="http://schemas.microsoft.com/office/drawing/2014/main" id="{9435DC38-04F2-4FD5-9E8C-364F5F76B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300" y="4316558"/>
            <a:ext cx="2541442" cy="2541442"/>
          </a:xfrm>
          <a:prstGeom prst="rect">
            <a:avLst/>
          </a:prstGeom>
        </p:spPr>
      </p:pic>
      <p:pic>
        <p:nvPicPr>
          <p:cNvPr id="25" name="Picture 24" descr="A person with red hair and green shirt&#10;&#10;Description automatically generated">
            <a:extLst>
              <a:ext uri="{FF2B5EF4-FFF2-40B4-BE49-F238E27FC236}">
                <a16:creationId xmlns:a16="http://schemas.microsoft.com/office/drawing/2014/main" id="{4E3C0D0F-5DFC-4596-8B86-7D43398BA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8374" y="4367650"/>
            <a:ext cx="2500562" cy="2500562"/>
          </a:xfrm>
          <a:prstGeom prst="rect">
            <a:avLst/>
          </a:prstGeom>
        </p:spPr>
      </p:pic>
      <p:pic>
        <p:nvPicPr>
          <p:cNvPr id="23" name="Picture 22" descr="A cartoon of a person&#10;&#10;Description automatically generated">
            <a:extLst>
              <a:ext uri="{FF2B5EF4-FFF2-40B4-BE49-F238E27FC236}">
                <a16:creationId xmlns:a16="http://schemas.microsoft.com/office/drawing/2014/main" id="{9E0DD798-4BF9-47BF-B78E-0639BE7FA0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8731" y="4903215"/>
            <a:ext cx="1964997" cy="1964997"/>
          </a:xfrm>
          <a:prstGeom prst="rect">
            <a:avLst/>
          </a:prstGeom>
        </p:spPr>
      </p:pic>
      <p:pic>
        <p:nvPicPr>
          <p:cNvPr id="27" name="Picture 26" descr="A person with long hair&#10;&#10;Description automatically generated">
            <a:extLst>
              <a:ext uri="{FF2B5EF4-FFF2-40B4-BE49-F238E27FC236}">
                <a16:creationId xmlns:a16="http://schemas.microsoft.com/office/drawing/2014/main" id="{E8E40DFF-C040-4E4E-9B7C-65FF677B8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2866" y="4726399"/>
            <a:ext cx="2141813" cy="2141813"/>
          </a:xfrm>
          <a:prstGeom prst="rect">
            <a:avLst/>
          </a:prstGeom>
        </p:spPr>
      </p:pic>
      <p:pic>
        <p:nvPicPr>
          <p:cNvPr id="29" name="Picture 28" descr="A cartoon of a child with glasses&#10;&#10;Description automatically generated">
            <a:extLst>
              <a:ext uri="{FF2B5EF4-FFF2-40B4-BE49-F238E27FC236}">
                <a16:creationId xmlns:a16="http://schemas.microsoft.com/office/drawing/2014/main" id="{777BB96D-6BE9-4525-8692-7590A6D52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1647" y="4890235"/>
            <a:ext cx="1964998" cy="1964998"/>
          </a:xfrm>
          <a:prstGeom prst="rect">
            <a:avLst/>
          </a:prstGeom>
        </p:spPr>
      </p:pic>
      <p:sp>
        <p:nvSpPr>
          <p:cNvPr id="30" name="Speech Bubble: Oval 29">
            <a:extLst>
              <a:ext uri="{FF2B5EF4-FFF2-40B4-BE49-F238E27FC236}">
                <a16:creationId xmlns:a16="http://schemas.microsoft.com/office/drawing/2014/main" id="{30E5D2F6-FC7E-4B0B-815F-1A1EA109AF53}"/>
              </a:ext>
            </a:extLst>
          </p:cNvPr>
          <p:cNvSpPr/>
          <p:nvPr/>
        </p:nvSpPr>
        <p:spPr>
          <a:xfrm>
            <a:off x="8907243" y="2559612"/>
            <a:ext cx="2505513" cy="1845237"/>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Qui mange quoi ?</a:t>
            </a:r>
          </a:p>
        </p:txBody>
      </p:sp>
      <p:pic>
        <p:nvPicPr>
          <p:cNvPr id="22" name="Picture 4" descr="Free Png Question Mark Clipart Png Png Image With Transparent ...">
            <a:extLst>
              <a:ext uri="{FF2B5EF4-FFF2-40B4-BE49-F238E27FC236}">
                <a16:creationId xmlns:a16="http://schemas.microsoft.com/office/drawing/2014/main" id="{29499195-1557-479B-9F18-5822F5DA6D23}"/>
              </a:ext>
            </a:extLst>
          </p:cNvPr>
          <p:cNvPicPr>
            <a:picLocks noChangeAspect="1" noChangeArrowheads="1"/>
          </p:cNvPicPr>
          <p:nvPr/>
        </p:nvPicPr>
        <p:blipFill>
          <a:blip r:embed="rId10"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62618">
            <a:off x="10299052" y="3914792"/>
            <a:ext cx="1440000" cy="13462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Png Question Mark Clipart Png Png Image With Transparent ...">
            <a:extLst>
              <a:ext uri="{FF2B5EF4-FFF2-40B4-BE49-F238E27FC236}">
                <a16:creationId xmlns:a16="http://schemas.microsoft.com/office/drawing/2014/main" id="{8B6469D0-6CC3-46F0-AC46-77304C8D621A}"/>
              </a:ext>
            </a:extLst>
          </p:cNvPr>
          <p:cNvPicPr>
            <a:picLocks noChangeAspect="1" noChangeArrowheads="1"/>
          </p:cNvPicPr>
          <p:nvPr/>
        </p:nvPicPr>
        <p:blipFill>
          <a:blip r:embed="rId10"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798039">
            <a:off x="10318857" y="1675666"/>
            <a:ext cx="1440000" cy="13462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Png Question Mark Clipart Png Png Image With Transparent ...">
            <a:extLst>
              <a:ext uri="{FF2B5EF4-FFF2-40B4-BE49-F238E27FC236}">
                <a16:creationId xmlns:a16="http://schemas.microsoft.com/office/drawing/2014/main" id="{B87AE49B-AB6F-4578-B767-A3CBCF9A6F53}"/>
              </a:ext>
            </a:extLst>
          </p:cNvPr>
          <p:cNvPicPr>
            <a:picLocks noChangeAspect="1" noChangeArrowheads="1"/>
          </p:cNvPicPr>
          <p:nvPr/>
        </p:nvPicPr>
        <p:blipFill>
          <a:blip r:embed="rId10"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798039">
            <a:off x="7888067" y="3497716"/>
            <a:ext cx="1440000" cy="134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81485891"/>
              </p:ext>
            </p:extLst>
          </p:nvPr>
        </p:nvGraphicFramePr>
        <p:xfrm>
          <a:off x="4303748" y="1571344"/>
          <a:ext cx="7606173" cy="3437700"/>
        </p:xfrm>
        <a:graphic>
          <a:graphicData uri="http://schemas.openxmlformats.org/drawingml/2006/table">
            <a:tbl>
              <a:tblPr firstRow="1" bandRow="1">
                <a:tableStyleId>{7DF18680-E054-41AD-8BC1-D1AEF772440D}</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SSC [-ill-/</a:t>
                      </a:r>
                      <a:r>
                        <a:rPr kumimoji="0" lang="en-GB" sz="2000" b="1" u="none" strike="noStrike" kern="1200" cap="none" spc="0" normalizeH="0" baseline="0" noProof="0" dirty="0" err="1">
                          <a:ln>
                            <a:noFill/>
                          </a:ln>
                          <a:solidFill>
                            <a:srgbClr val="002060"/>
                          </a:solidFill>
                          <a:effectLst/>
                          <a:uLnTx/>
                          <a:uFillTx/>
                        </a:rPr>
                        <a:t>ille</a:t>
                      </a:r>
                      <a:r>
                        <a:rPr kumimoji="0" lang="en-GB" sz="2000" b="1" u="none" strike="noStrike" kern="1200" cap="none" spc="0" normalizeH="0" baseline="0" noProof="0" dirty="0">
                          <a:ln>
                            <a:noFill/>
                          </a:ln>
                          <a:solidFill>
                            <a:srgbClr val="002060"/>
                          </a:solidFill>
                          <a:effectLst/>
                          <a:uLnTx/>
                          <a:uFillTx/>
                        </a:rPr>
                        <a:t>]</a:t>
                      </a:r>
                      <a:endParaRPr lang="en-GB" sz="20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SSC [</a:t>
                      </a:r>
                      <a:r>
                        <a:rPr lang="en-GB" sz="2000" dirty="0" err="1">
                          <a:solidFill>
                            <a:srgbClr val="002060"/>
                          </a:solidFill>
                        </a:rPr>
                        <a:t>i</a:t>
                      </a:r>
                      <a:r>
                        <a:rPr lang="en-GB" sz="2000" dirty="0">
                          <a:solidFill>
                            <a:srgbClr val="002060"/>
                          </a:solidFill>
                        </a:rPr>
                        <a:t>]</a:t>
                      </a:r>
                      <a:endParaRPr lang="en-GB" sz="2000" b="0" dirty="0">
                        <a:solidFill>
                          <a:srgbClr val="002060"/>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br</a:t>
                      </a:r>
                      <a:r>
                        <a:rPr lang="en-GB" sz="2000" u="sng" dirty="0" err="1">
                          <a:solidFill>
                            <a:schemeClr val="accent1">
                              <a:lumMod val="50000"/>
                            </a:schemeClr>
                          </a:solidFill>
                        </a:rPr>
                        <a:t>ill</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gr</a:t>
                      </a:r>
                      <a:r>
                        <a:rPr lang="en-GB" sz="2000" u="sng" dirty="0">
                          <a:solidFill>
                            <a:schemeClr val="accent1">
                              <a:lumMod val="50000"/>
                            </a:schemeClr>
                          </a:solidFill>
                        </a:rPr>
                        <a:t>ille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u="sng" dirty="0" err="1">
                          <a:solidFill>
                            <a:schemeClr val="accent1">
                              <a:lumMod val="50000"/>
                            </a:schemeClr>
                          </a:solidFill>
                        </a:rPr>
                        <a:t>il</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u="sng" dirty="0">
                          <a:solidFill>
                            <a:schemeClr val="accent1">
                              <a:lumMod val="50000"/>
                            </a:schemeClr>
                          </a:solidFill>
                        </a:rPr>
                        <a:t>ill</a:t>
                      </a:r>
                      <a:r>
                        <a:rPr lang="en-GB" sz="2000" u="none" dirty="0">
                          <a:solidFill>
                            <a:schemeClr val="accent1">
                              <a:lumMod val="50000"/>
                            </a:schemeClr>
                          </a:solidFill>
                        </a:rPr>
                        <a:t>et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fillette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5803826" y="2124795"/>
            <a:ext cx="177426" cy="307776"/>
          </a:xfrm>
          <a:prstGeom prst="rect">
            <a:avLst/>
          </a:prstGeom>
          <a:solidFill>
            <a:srgbClr val="FCE1D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5476154" y="2680817"/>
            <a:ext cx="156755" cy="249320"/>
          </a:xfrm>
          <a:prstGeom prst="rect">
            <a:avLst/>
          </a:prstGeom>
          <a:solidFill>
            <a:srgbClr val="FDF0F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5480600" y="3145222"/>
            <a:ext cx="396001" cy="307777"/>
          </a:xfrm>
          <a:prstGeom prst="rect">
            <a:avLst/>
          </a:prstGeom>
          <a:solidFill>
            <a:srgbClr val="FCE1DF"/>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5311238" y="3584626"/>
            <a:ext cx="86539" cy="307777"/>
          </a:xfrm>
          <a:prstGeom prst="rect">
            <a:avLst/>
          </a:prstGeom>
          <a:solidFill>
            <a:srgbClr val="FDF0F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5397777" y="4077836"/>
            <a:ext cx="165464" cy="294294"/>
          </a:xfrm>
          <a:prstGeom prst="rect">
            <a:avLst/>
          </a:prstGeom>
          <a:solidFill>
            <a:srgbClr val="FCE1D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5303620" y="4660389"/>
            <a:ext cx="160222" cy="307777"/>
          </a:xfrm>
          <a:prstGeom prst="rect">
            <a:avLst/>
          </a:prstGeom>
          <a:solidFill>
            <a:srgbClr val="FDF0F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Action Button: Custom 16">
            <a:hlinkClick r:id="" action="ppaction://noaction" highlightClick="1">
              <a:snd r:embed="rId3" name="gentil.wav"/>
            </a:hlinkClick>
            <a:extLst>
              <a:ext uri="{FF2B5EF4-FFF2-40B4-BE49-F238E27FC236}">
                <a16:creationId xmlns:a16="http://schemas.microsoft.com/office/drawing/2014/main" id="{00B3E4C1-DFF4-46C3-8013-784275E7AA6B}"/>
              </a:ext>
            </a:extLst>
          </p:cNvPr>
          <p:cNvSpPr/>
          <p:nvPr/>
        </p:nvSpPr>
        <p:spPr>
          <a:xfrm>
            <a:off x="4524197" y="212344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briller.wav"/>
            </a:hlinkClick>
            <a:extLst>
              <a:ext uri="{FF2B5EF4-FFF2-40B4-BE49-F238E27FC236}">
                <a16:creationId xmlns:a16="http://schemas.microsoft.com/office/drawing/2014/main" id="{5B92A95F-523A-4E36-B65E-94DAE9FBB368}"/>
              </a:ext>
            </a:extLst>
          </p:cNvPr>
          <p:cNvSpPr/>
          <p:nvPr/>
        </p:nvSpPr>
        <p:spPr>
          <a:xfrm>
            <a:off x="4524197" y="25960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grille.wav"/>
            </a:hlinkClick>
            <a:extLst>
              <a:ext uri="{FF2B5EF4-FFF2-40B4-BE49-F238E27FC236}">
                <a16:creationId xmlns:a16="http://schemas.microsoft.com/office/drawing/2014/main" id="{D4B491BE-DEE1-4BAB-B62E-08BEC8F84C2F}"/>
              </a:ext>
            </a:extLst>
          </p:cNvPr>
          <p:cNvSpPr/>
          <p:nvPr/>
        </p:nvSpPr>
        <p:spPr>
          <a:xfrm>
            <a:off x="4522119" y="31067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fils.wav"/>
            </a:hlinkClick>
            <a:extLst>
              <a:ext uri="{FF2B5EF4-FFF2-40B4-BE49-F238E27FC236}">
                <a16:creationId xmlns:a16="http://schemas.microsoft.com/office/drawing/2014/main" id="{7C5D1C98-B338-48C7-A0D6-9CC93C596CA9}"/>
              </a:ext>
            </a:extLst>
          </p:cNvPr>
          <p:cNvSpPr/>
          <p:nvPr/>
        </p:nvSpPr>
        <p:spPr>
          <a:xfrm>
            <a:off x="4522119" y="358893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t.wav"/>
            </a:hlinkClick>
            <a:extLst>
              <a:ext uri="{FF2B5EF4-FFF2-40B4-BE49-F238E27FC236}">
                <a16:creationId xmlns:a16="http://schemas.microsoft.com/office/drawing/2014/main" id="{735F5EA0-D015-4C01-9444-94092DE5E112}"/>
              </a:ext>
            </a:extLst>
          </p:cNvPr>
          <p:cNvSpPr/>
          <p:nvPr/>
        </p:nvSpPr>
        <p:spPr>
          <a:xfrm>
            <a:off x="4522119" y="410647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fillette.wav"/>
            </a:hlinkClick>
            <a:extLst>
              <a:ext uri="{FF2B5EF4-FFF2-40B4-BE49-F238E27FC236}">
                <a16:creationId xmlns:a16="http://schemas.microsoft.com/office/drawing/2014/main" id="{C85FFF45-DBEA-4B31-808F-B9B100F63A1A}"/>
              </a:ext>
            </a:extLst>
          </p:cNvPr>
          <p:cNvSpPr/>
          <p:nvPr/>
        </p:nvSpPr>
        <p:spPr>
          <a:xfrm>
            <a:off x="4526913" y="45923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549769"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7444" y="2123443"/>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0393" y="2664056"/>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7444" y="3639788"/>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7447" y="3121256"/>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7447" y="4089354"/>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7447" y="4640562"/>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6516539" y="212755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6199653" y="2640030"/>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shine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6199653" y="311916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railings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6199653" y="3584825"/>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[son]</a:t>
            </a:r>
          </a:p>
        </p:txBody>
      </p:sp>
      <p:sp>
        <p:nvSpPr>
          <p:cNvPr id="46" name="TextBox 45">
            <a:extLst>
              <a:ext uri="{FF2B5EF4-FFF2-40B4-BE49-F238E27FC236}">
                <a16:creationId xmlns:a16="http://schemas.microsoft.com/office/drawing/2014/main" id="{F5484CBA-C5B3-4DFF-8B50-E9BE19CDBBE4}"/>
              </a:ext>
            </a:extLst>
          </p:cNvPr>
          <p:cNvSpPr txBox="1"/>
          <p:nvPr/>
        </p:nvSpPr>
        <p:spPr>
          <a:xfrm>
            <a:off x="6199653" y="4045617"/>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[ticket]</a:t>
            </a:r>
          </a:p>
        </p:txBody>
      </p:sp>
      <p:sp>
        <p:nvSpPr>
          <p:cNvPr id="47" name="TextBox 46">
            <a:extLst>
              <a:ext uri="{FF2B5EF4-FFF2-40B4-BE49-F238E27FC236}">
                <a16:creationId xmlns:a16="http://schemas.microsoft.com/office/drawing/2014/main" id="{C04CC69D-DA00-498F-BC13-85CCB6C1384D}"/>
              </a:ext>
            </a:extLst>
          </p:cNvPr>
          <p:cNvSpPr txBox="1"/>
          <p:nvPr/>
        </p:nvSpPr>
        <p:spPr>
          <a:xfrm>
            <a:off x="6199653" y="453474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girl]</a:t>
            </a: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595017" y="3892403"/>
            <a:ext cx="3043473" cy="1804663"/>
          </a:xfrm>
          <a:prstGeom prst="wedgeRoundRectCallout">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SSC [-ill-/</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SSC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followed by a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sound.</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10" name="fi.wav"/>
            </a:hlinkClick>
            <a:extLst>
              <a:ext uri="{FF2B5EF4-FFF2-40B4-BE49-F238E27FC236}">
                <a16:creationId xmlns:a16="http://schemas.microsoft.com/office/drawing/2014/main" id="{A530E2F4-3BB8-46AC-A499-6A1D1AFA6D49}"/>
              </a:ext>
            </a:extLst>
          </p:cNvPr>
          <p:cNvSpPr txBox="1"/>
          <p:nvPr/>
        </p:nvSpPr>
        <p:spPr>
          <a:xfrm>
            <a:off x="568533" y="2123443"/>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[yuck]</a:t>
            </a:r>
          </a:p>
        </p:txBody>
      </p:sp>
      <p:sp>
        <p:nvSpPr>
          <p:cNvPr id="5" name="TextBox 4">
            <a:hlinkClick r:id="" action="ppaction://noaction">
              <a:snd r:embed="rId11" name="fille.wav"/>
            </a:hlinkClick>
            <a:extLst>
              <a:ext uri="{FF2B5EF4-FFF2-40B4-BE49-F238E27FC236}">
                <a16:creationId xmlns:a16="http://schemas.microsoft.com/office/drawing/2014/main" id="{96D013B1-29C1-4944-962C-14D447F6A5B6}"/>
              </a:ext>
            </a:extLst>
          </p:cNvPr>
          <p:cNvSpPr txBox="1"/>
          <p:nvPr/>
        </p:nvSpPr>
        <p:spPr>
          <a:xfrm>
            <a:off x="2001866" y="2134600"/>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[girl]</a:t>
            </a:r>
          </a:p>
        </p:txBody>
      </p:sp>
      <p:sp>
        <p:nvSpPr>
          <p:cNvPr id="51" name="Rounded Rectangular Callout 3">
            <a:extLst>
              <a:ext uri="{FF2B5EF4-FFF2-40B4-BE49-F238E27FC236}">
                <a16:creationId xmlns:a16="http://schemas.microsoft.com/office/drawing/2014/main" id="{F07063D8-31C4-4422-8CF2-C901A0C90851}"/>
              </a:ext>
            </a:extLst>
          </p:cNvPr>
          <p:cNvSpPr/>
          <p:nvPr/>
        </p:nvSpPr>
        <p:spPr>
          <a:xfrm>
            <a:off x="3747393" y="437096"/>
            <a:ext cx="3300767" cy="1269330"/>
          </a:xfrm>
          <a:prstGeom prst="wedgeRoundRectCallout">
            <a:avLst>
              <a:gd name="adj1" fmla="val 16445"/>
              <a:gd name="adj2" fmla="val 85872"/>
              <a:gd name="adj3" fmla="val 16667"/>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last letter of </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genti</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is an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r>
              <a:rPr lang="en-GB" dirty="0">
                <a:solidFill>
                  <a:prstClr val="white"/>
                </a:solidFill>
                <a:latin typeface="Century Gothic" panose="020F0302020204030204"/>
              </a:rPr>
              <a:t>, an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the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CRFL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rule.</a:t>
            </a:r>
          </a:p>
        </p:txBody>
      </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553225161"/>
              </p:ext>
            </p:extLst>
          </p:nvPr>
        </p:nvGraphicFramePr>
        <p:xfrm>
          <a:off x="5265384" y="1663580"/>
          <a:ext cx="6656613" cy="3437700"/>
        </p:xfrm>
        <a:graphic>
          <a:graphicData uri="http://schemas.openxmlformats.org/drawingml/2006/table">
            <a:tbl>
              <a:tblPr firstRow="1" bandRow="1">
                <a:tableStyleId>{7DF18680-E054-41AD-8BC1-D1AEF772440D}</a:tableStyleId>
              </a:tblPr>
              <a:tblGrid>
                <a:gridCol w="776809">
                  <a:extLst>
                    <a:ext uri="{9D8B030D-6E8A-4147-A177-3AD203B41FA5}">
                      <a16:colId xmlns:a16="http://schemas.microsoft.com/office/drawing/2014/main" val="2607353726"/>
                    </a:ext>
                  </a:extLst>
                </a:gridCol>
                <a:gridCol w="4008474">
                  <a:extLst>
                    <a:ext uri="{9D8B030D-6E8A-4147-A177-3AD203B41FA5}">
                      <a16:colId xmlns:a16="http://schemas.microsoft.com/office/drawing/2014/main" val="1600817978"/>
                    </a:ext>
                  </a:extLst>
                </a:gridCol>
                <a:gridCol w="1871330">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différent</a:t>
                      </a:r>
                      <a:r>
                        <a:rPr kumimoji="0" lang="en-GB" sz="2000" b="1" u="none" strike="noStrike" kern="1200" cap="none" spc="0" normalizeH="0" baseline="0" noProof="0" dirty="0">
                          <a:ln>
                            <a:noFill/>
                          </a:ln>
                          <a:solidFill>
                            <a:prstClr val="white"/>
                          </a:solidFill>
                          <a:effectLst/>
                          <a:uLnTx/>
                          <a:uFillTx/>
                        </a:rPr>
                        <a:t> ?</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fam</a:t>
                      </a:r>
                      <a:r>
                        <a:rPr lang="en-GB" sz="2000" b="1" dirty="0" err="1">
                          <a:solidFill>
                            <a:schemeClr val="accent1">
                              <a:lumMod val="50000"/>
                            </a:schemeClr>
                          </a:solidFill>
                        </a:rPr>
                        <a:t>ille</a:t>
                      </a:r>
                      <a:r>
                        <a:rPr lang="en-GB" sz="2000" dirty="0">
                          <a:solidFill>
                            <a:schemeClr val="accent1">
                              <a:lumMod val="50000"/>
                            </a:schemeClr>
                          </a:solidFill>
                        </a:rPr>
                        <a:t> [family]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ille</a:t>
                      </a:r>
                      <a:r>
                        <a:rPr lang="en-GB" sz="2000" dirty="0">
                          <a:solidFill>
                            <a:schemeClr val="accent1">
                              <a:lumMod val="50000"/>
                            </a:schemeClr>
                          </a:solidFill>
                        </a:rPr>
                        <a:t> [town]</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t>
                      </a:r>
                      <a:r>
                        <a:rPr lang="en-GB" sz="2000" b="1" dirty="0" err="1">
                          <a:solidFill>
                            <a:schemeClr val="accent1">
                              <a:lumMod val="50000"/>
                            </a:schemeClr>
                          </a:solidFill>
                        </a:rPr>
                        <a:t>ille</a:t>
                      </a:r>
                      <a:r>
                        <a:rPr lang="en-GB" sz="2000" dirty="0">
                          <a:solidFill>
                            <a:schemeClr val="accent1">
                              <a:lumMod val="50000"/>
                            </a:schemeClr>
                          </a:solidFill>
                        </a:rPr>
                        <a:t> [thousand]</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a:t>
                      </a:r>
                      <a:r>
                        <a:rPr lang="en-GB" sz="2000" b="1" dirty="0" err="1">
                          <a:solidFill>
                            <a:schemeClr val="accent1">
                              <a:lumMod val="50000"/>
                            </a:schemeClr>
                          </a:solidFill>
                        </a:rPr>
                        <a:t>ille</a:t>
                      </a:r>
                      <a:r>
                        <a:rPr lang="en-GB" sz="2000" b="0" dirty="0" err="1">
                          <a:solidFill>
                            <a:schemeClr val="accent1">
                              <a:lumMod val="50000"/>
                            </a:schemeClr>
                          </a:solidFill>
                        </a:rPr>
                        <a:t>s</a:t>
                      </a:r>
                      <a:r>
                        <a:rPr lang="en-GB" sz="2000" dirty="0">
                          <a:solidFill>
                            <a:schemeClr val="accent1">
                              <a:lumMod val="50000"/>
                            </a:schemeClr>
                          </a:solidFill>
                        </a:rPr>
                        <a:t> [marbles]</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tranqu</a:t>
                      </a:r>
                      <a:r>
                        <a:rPr lang="en-GB" sz="2000" b="1" dirty="0" err="1">
                          <a:solidFill>
                            <a:schemeClr val="accent1">
                              <a:lumMod val="50000"/>
                            </a:schemeClr>
                          </a:solidFill>
                        </a:rPr>
                        <a:t>ille</a:t>
                      </a:r>
                      <a:r>
                        <a:rPr lang="en-GB" sz="2000" dirty="0">
                          <a:solidFill>
                            <a:schemeClr val="accent1">
                              <a:lumMod val="50000"/>
                            </a:schemeClr>
                          </a:solidFill>
                        </a:rPr>
                        <a:t> [quiet]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t>
                      </a:r>
                      <a:r>
                        <a:rPr lang="en-GB" sz="2000" b="1" dirty="0">
                          <a:solidFill>
                            <a:schemeClr val="accent1">
                              <a:lumMod val="50000"/>
                            </a:schemeClr>
                          </a:solidFill>
                        </a:rPr>
                        <a:t>ille</a:t>
                      </a:r>
                      <a:r>
                        <a:rPr lang="en-GB" sz="2000" dirty="0">
                          <a:solidFill>
                            <a:schemeClr val="accent1">
                              <a:lumMod val="50000"/>
                            </a:schemeClr>
                          </a:solidFill>
                        </a:rPr>
                        <a:t> [a French city]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29" name="Action Button: Custom 16">
            <a:hlinkClick r:id="" action="ppaction://noaction" highlightClick="1">
              <a:snd r:embed="rId3" name="famille.wav"/>
            </a:hlinkClick>
            <a:extLst>
              <a:ext uri="{FF2B5EF4-FFF2-40B4-BE49-F238E27FC236}">
                <a16:creationId xmlns:a16="http://schemas.microsoft.com/office/drawing/2014/main" id="{00B3E4C1-DFF4-46C3-8013-784275E7AA6B}"/>
              </a:ext>
            </a:extLst>
          </p:cNvPr>
          <p:cNvSpPr/>
          <p:nvPr/>
        </p:nvSpPr>
        <p:spPr>
          <a:xfrm>
            <a:off x="5468225" y="22016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ville.wav"/>
            </a:hlinkClick>
            <a:extLst>
              <a:ext uri="{FF2B5EF4-FFF2-40B4-BE49-F238E27FC236}">
                <a16:creationId xmlns:a16="http://schemas.microsoft.com/office/drawing/2014/main" id="{5B92A95F-523A-4E36-B65E-94DAE9FBB368}"/>
              </a:ext>
            </a:extLst>
          </p:cNvPr>
          <p:cNvSpPr/>
          <p:nvPr/>
        </p:nvSpPr>
        <p:spPr>
          <a:xfrm>
            <a:off x="5468225" y="26920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5" name="mille.wav"/>
            </a:hlinkClick>
            <a:extLst>
              <a:ext uri="{FF2B5EF4-FFF2-40B4-BE49-F238E27FC236}">
                <a16:creationId xmlns:a16="http://schemas.microsoft.com/office/drawing/2014/main" id="{7C5D1C98-B338-48C7-A0D6-9CC93C596CA9}"/>
              </a:ext>
            </a:extLst>
          </p:cNvPr>
          <p:cNvSpPr/>
          <p:nvPr/>
        </p:nvSpPr>
        <p:spPr>
          <a:xfrm>
            <a:off x="5465313" y="31377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6" name="bille.wav"/>
            </a:hlinkClick>
            <a:extLst>
              <a:ext uri="{FF2B5EF4-FFF2-40B4-BE49-F238E27FC236}">
                <a16:creationId xmlns:a16="http://schemas.microsoft.com/office/drawing/2014/main" id="{735F5EA0-D015-4C01-9444-94092DE5E112}"/>
              </a:ext>
            </a:extLst>
          </p:cNvPr>
          <p:cNvSpPr/>
          <p:nvPr/>
        </p:nvSpPr>
        <p:spPr>
          <a:xfrm>
            <a:off x="5466769" y="3628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7" name="tranqille.wav"/>
            </a:hlinkClick>
            <a:extLst>
              <a:ext uri="{FF2B5EF4-FFF2-40B4-BE49-F238E27FC236}">
                <a16:creationId xmlns:a16="http://schemas.microsoft.com/office/drawing/2014/main" id="{C85FFF45-DBEA-4B31-808F-B9B100F63A1A}"/>
              </a:ext>
            </a:extLst>
          </p:cNvPr>
          <p:cNvSpPr/>
          <p:nvPr/>
        </p:nvSpPr>
        <p:spPr>
          <a:xfrm>
            <a:off x="5472593" y="41183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8" name="lille.wav"/>
            </a:hlinkClick>
            <a:extLst>
              <a:ext uri="{FF2B5EF4-FFF2-40B4-BE49-F238E27FC236}">
                <a16:creationId xmlns:a16="http://schemas.microsoft.com/office/drawing/2014/main" id="{C30A216B-AEBB-4E5C-9D72-F3186157431E}"/>
              </a:ext>
            </a:extLst>
          </p:cNvPr>
          <p:cNvSpPr/>
          <p:nvPr/>
        </p:nvSpPr>
        <p:spPr>
          <a:xfrm>
            <a:off x="5474051" y="46087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395218"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9981" y="275550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7362" y="3188576"/>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9981" y="4618645"/>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5285" y="4185575"/>
            <a:ext cx="282522" cy="294294"/>
          </a:xfrm>
          <a:prstGeom prst="rect">
            <a:avLst/>
          </a:prstGeom>
        </p:spPr>
      </p:pic>
      <p:sp>
        <p:nvSpPr>
          <p:cNvPr id="51" name="TextBox 50" descr="text box hiding answer">
            <a:extLst>
              <a:ext uri="{FF2B5EF4-FFF2-40B4-BE49-F238E27FC236}">
                <a16:creationId xmlns:a16="http://schemas.microsoft.com/office/drawing/2014/main" id="{30999090-992A-47E9-935A-2BB9B2B7B16D}"/>
              </a:ext>
            </a:extLst>
          </p:cNvPr>
          <p:cNvSpPr txBox="1"/>
          <p:nvPr/>
        </p:nvSpPr>
        <p:spPr>
          <a:xfrm>
            <a:off x="6119902" y="2218889"/>
            <a:ext cx="2163829" cy="389912"/>
          </a:xfrm>
          <a:prstGeom prst="rect">
            <a:avLst/>
          </a:prstGeom>
          <a:solidFill>
            <a:srgbClr val="FCE1D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30999090-992A-47E9-935A-2BB9B2B7B16D}"/>
              </a:ext>
            </a:extLst>
          </p:cNvPr>
          <p:cNvSpPr txBox="1"/>
          <p:nvPr/>
        </p:nvSpPr>
        <p:spPr>
          <a:xfrm>
            <a:off x="6096000" y="3675040"/>
            <a:ext cx="2155542" cy="360000"/>
          </a:xfrm>
          <a:prstGeom prst="rect">
            <a:avLst/>
          </a:prstGeom>
          <a:solidFill>
            <a:srgbClr val="FDF0F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2395218" y="243196"/>
            <a:ext cx="66566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 name="Rounded Rectangular Callout 3"/>
          <p:cNvSpPr/>
          <p:nvPr/>
        </p:nvSpPr>
        <p:spPr>
          <a:xfrm>
            <a:off x="595017" y="2484697"/>
            <a:ext cx="4110822" cy="3212369"/>
          </a:xfrm>
          <a:prstGeom prst="wedgeRoundRectCallout">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These four words are different – the letter ‘l’ in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pronounced as normal.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not many of these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but some are important, high-frequency words.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just have to learn them by heart!</a:t>
            </a:r>
          </a:p>
        </p:txBody>
      </p:sp>
      <p:sp>
        <p:nvSpPr>
          <p:cNvPr id="37" name="TextBox 36">
            <a:extLst>
              <a:ext uri="{FF2B5EF4-FFF2-40B4-BE49-F238E27FC236}">
                <a16:creationId xmlns:a16="http://schemas.microsoft.com/office/drawing/2014/main" id="{E490B7B8-52D9-459B-8836-AB517CCF9136}"/>
              </a:ext>
            </a:extLst>
          </p:cNvPr>
          <p:cNvSpPr txBox="1"/>
          <p:nvPr/>
        </p:nvSpPr>
        <p:spPr>
          <a:xfrm>
            <a:off x="282079" y="1479854"/>
            <a:ext cx="6190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 y a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mille villes tranquilles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comme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Lille.</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8" name="Picture 4" descr="Jar, Marbles, Cannister, Glass, Container, Transparent">
            <a:extLst>
              <a:ext uri="{FF2B5EF4-FFF2-40B4-BE49-F238E27FC236}">
                <a16:creationId xmlns:a16="http://schemas.microsoft.com/office/drawing/2014/main" id="{4F7B21FB-496B-4A9F-8128-7379F94A385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82308" y="3385045"/>
            <a:ext cx="522989" cy="6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4"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98935"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graphicFrame>
        <p:nvGraphicFramePr>
          <p:cNvPr id="9" name="Google Shape;236;p5" descr="Table for exercises">
            <a:extLst>
              <a:ext uri="{FF2B5EF4-FFF2-40B4-BE49-F238E27FC236}">
                <a16:creationId xmlns:a16="http://schemas.microsoft.com/office/drawing/2014/main" id="{E6B7C435-EA12-4421-97ED-E9DAD5401762}"/>
              </a:ext>
            </a:extLst>
          </p:cNvPr>
          <p:cNvGraphicFramePr/>
          <p:nvPr/>
        </p:nvGraphicFramePr>
        <p:xfrm>
          <a:off x="807537" y="1255888"/>
          <a:ext cx="10576925" cy="4981790"/>
        </p:xfrm>
        <a:graphic>
          <a:graphicData uri="http://schemas.openxmlformats.org/drawingml/2006/table">
            <a:tbl>
              <a:tblPr firstRow="1" bandRow="1">
                <a:noFill/>
              </a:tblPr>
              <a:tblGrid>
                <a:gridCol w="1167450">
                  <a:extLst>
                    <a:ext uri="{9D8B030D-6E8A-4147-A177-3AD203B41FA5}">
                      <a16:colId xmlns:a16="http://schemas.microsoft.com/office/drawing/2014/main" val="20000"/>
                    </a:ext>
                  </a:extLst>
                </a:gridCol>
                <a:gridCol w="4866975">
                  <a:extLst>
                    <a:ext uri="{9D8B030D-6E8A-4147-A177-3AD203B41FA5}">
                      <a16:colId xmlns:a16="http://schemas.microsoft.com/office/drawing/2014/main" val="20001"/>
                    </a:ext>
                  </a:extLst>
                </a:gridCol>
                <a:gridCol w="4542500">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1F3864"/>
                          </a:solidFill>
                        </a:rPr>
                        <a:t> </a:t>
                      </a:r>
                      <a:endParaRPr sz="2000" b="1" u="none" strike="noStrike" cap="none">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385783188"/>
                  </a:ext>
                </a:extLst>
              </a:tr>
            </a:tbl>
          </a:graphicData>
        </a:graphic>
      </p:graphicFrame>
      <p:sp>
        <p:nvSpPr>
          <p:cNvPr id="10" name="Google Shape;238;p5">
            <a:extLst>
              <a:ext uri="{FF2B5EF4-FFF2-40B4-BE49-F238E27FC236}">
                <a16:creationId xmlns:a16="http://schemas.microsoft.com/office/drawing/2014/main" id="{9FC17EC7-B77D-4DFC-AACA-E43CE523A018}"/>
              </a:ext>
            </a:extLst>
          </p:cNvPr>
          <p:cNvSpPr txBox="1"/>
          <p:nvPr/>
        </p:nvSpPr>
        <p:spPr>
          <a:xfrm>
            <a:off x="6858467" y="1304916"/>
            <a:ext cx="479795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sz="2200" dirty="0">
                <a:solidFill>
                  <a:srgbClr val="4472C4">
                    <a:lumMod val="50000"/>
                  </a:srgbClr>
                </a:solidFill>
                <a:latin typeface="Century Gothic"/>
                <a:ea typeface="Century Gothic"/>
                <a:cs typeface="Century Gothic"/>
                <a:sym typeface="Century Gothic"/>
              </a:rPr>
              <a:t>beaucoup</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1" name="Google Shape;240;p5">
            <a:extLst>
              <a:ext uri="{FF2B5EF4-FFF2-40B4-BE49-F238E27FC236}">
                <a16:creationId xmlns:a16="http://schemas.microsoft.com/office/drawing/2014/main" id="{33D882CC-4842-44D3-A8EA-2A94A3B1C422}"/>
              </a:ext>
            </a:extLst>
          </p:cNvPr>
          <p:cNvSpPr txBox="1"/>
          <p:nvPr/>
        </p:nvSpPr>
        <p:spPr>
          <a:xfrm>
            <a:off x="6858467" y="4282824"/>
            <a:ext cx="495944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thé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2" name="Google Shape;241;p5">
            <a:extLst>
              <a:ext uri="{FF2B5EF4-FFF2-40B4-BE49-F238E27FC236}">
                <a16:creationId xmlns:a16="http://schemas.microsoft.com/office/drawing/2014/main" id="{AEA18E5B-6BBA-4C0C-855B-133B39CAC975}"/>
              </a:ext>
            </a:extLst>
          </p:cNvPr>
          <p:cNvSpPr txBox="1"/>
          <p:nvPr/>
        </p:nvSpPr>
        <p:spPr>
          <a:xfrm>
            <a:off x="2000828" y="4304656"/>
            <a:ext cx="453583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tea</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3" name="Google Shape;243;p5">
            <a:extLst>
              <a:ext uri="{FF2B5EF4-FFF2-40B4-BE49-F238E27FC236}">
                <a16:creationId xmlns:a16="http://schemas.microsoft.com/office/drawing/2014/main" id="{01DCFAB7-039C-41A4-A681-67D8D3F3096F}"/>
              </a:ext>
            </a:extLst>
          </p:cNvPr>
          <p:cNvSpPr txBox="1"/>
          <p:nvPr/>
        </p:nvSpPr>
        <p:spPr>
          <a:xfrm>
            <a:off x="6858467" y="1801234"/>
            <a:ext cx="48809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gagner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4" name="Google Shape;244;p5">
            <a:extLst>
              <a:ext uri="{FF2B5EF4-FFF2-40B4-BE49-F238E27FC236}">
                <a16:creationId xmlns:a16="http://schemas.microsoft.com/office/drawing/2014/main" id="{FCD11CCB-C979-42D0-97DE-292F772D4EE0}"/>
              </a:ext>
            </a:extLst>
          </p:cNvPr>
          <p:cNvSpPr txBox="1"/>
          <p:nvPr/>
        </p:nvSpPr>
        <p:spPr>
          <a:xfrm>
            <a:off x="1990700" y="1804876"/>
            <a:ext cx="453583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win, to earn</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5" name="Google Shape;246;p5">
            <a:extLst>
              <a:ext uri="{FF2B5EF4-FFF2-40B4-BE49-F238E27FC236}">
                <a16:creationId xmlns:a16="http://schemas.microsoft.com/office/drawing/2014/main" id="{C13155A8-EFAC-4B0D-8A35-350D5E153D3F}"/>
              </a:ext>
            </a:extLst>
          </p:cNvPr>
          <p:cNvSpPr txBox="1"/>
          <p:nvPr/>
        </p:nvSpPr>
        <p:spPr>
          <a:xfrm>
            <a:off x="6878083" y="2297552"/>
            <a:ext cx="475871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l'argent</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(m)</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6" name="Google Shape;247;p5">
            <a:extLst>
              <a:ext uri="{FF2B5EF4-FFF2-40B4-BE49-F238E27FC236}">
                <a16:creationId xmlns:a16="http://schemas.microsoft.com/office/drawing/2014/main" id="{03F07C84-A070-4150-AD3D-46953229704D}"/>
              </a:ext>
            </a:extLst>
          </p:cNvPr>
          <p:cNvSpPr txBox="1"/>
          <p:nvPr/>
        </p:nvSpPr>
        <p:spPr>
          <a:xfrm>
            <a:off x="1990700" y="2304832"/>
            <a:ext cx="451557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money</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 name="Google Shape;249;p5">
            <a:extLst>
              <a:ext uri="{FF2B5EF4-FFF2-40B4-BE49-F238E27FC236}">
                <a16:creationId xmlns:a16="http://schemas.microsoft.com/office/drawing/2014/main" id="{73F0BD1D-6F92-476B-9523-DA99D9185DB9}"/>
              </a:ext>
            </a:extLst>
          </p:cNvPr>
          <p:cNvSpPr txBox="1"/>
          <p:nvPr/>
        </p:nvSpPr>
        <p:spPr>
          <a:xfrm>
            <a:off x="6863931" y="329018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lait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 name="Google Shape;250;p5">
            <a:extLst>
              <a:ext uri="{FF2B5EF4-FFF2-40B4-BE49-F238E27FC236}">
                <a16:creationId xmlns:a16="http://schemas.microsoft.com/office/drawing/2014/main" id="{196818F7-4FE0-4857-A1F4-62025F4B82E5}"/>
              </a:ext>
            </a:extLst>
          </p:cNvPr>
          <p:cNvSpPr txBox="1"/>
          <p:nvPr/>
        </p:nvSpPr>
        <p:spPr>
          <a:xfrm>
            <a:off x="1990701" y="3304744"/>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milk</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 name="Google Shape;252;p5">
            <a:extLst>
              <a:ext uri="{FF2B5EF4-FFF2-40B4-BE49-F238E27FC236}">
                <a16:creationId xmlns:a16="http://schemas.microsoft.com/office/drawing/2014/main" id="{5497A451-F9AF-4210-852F-96723B874D26}"/>
              </a:ext>
            </a:extLst>
          </p:cNvPr>
          <p:cNvSpPr txBox="1"/>
          <p:nvPr/>
        </p:nvSpPr>
        <p:spPr>
          <a:xfrm>
            <a:off x="6858467" y="3786506"/>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café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0" name="Google Shape;253;p5">
            <a:extLst>
              <a:ext uri="{FF2B5EF4-FFF2-40B4-BE49-F238E27FC236}">
                <a16:creationId xmlns:a16="http://schemas.microsoft.com/office/drawing/2014/main" id="{D350399A-F022-4A85-8B07-143AFBF5EB06}"/>
              </a:ext>
            </a:extLst>
          </p:cNvPr>
          <p:cNvSpPr txBox="1"/>
          <p:nvPr/>
        </p:nvSpPr>
        <p:spPr>
          <a:xfrm>
            <a:off x="1990700" y="3804700"/>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GB" sz="2200" dirty="0">
                <a:solidFill>
                  <a:srgbClr val="4472C4">
                    <a:lumMod val="50000"/>
                  </a:srgbClr>
                </a:solidFill>
                <a:latin typeface="Century Gothic"/>
                <a:ea typeface="Century Gothic"/>
                <a:cs typeface="Century Gothic"/>
                <a:sym typeface="Century Gothic"/>
              </a:rPr>
              <a:t>c</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offee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café</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1" name="Google Shape;255;p5">
            <a:extLst>
              <a:ext uri="{FF2B5EF4-FFF2-40B4-BE49-F238E27FC236}">
                <a16:creationId xmlns:a16="http://schemas.microsoft.com/office/drawing/2014/main" id="{C48BF80F-CA69-4236-8D92-46A8C1A161EC}"/>
              </a:ext>
            </a:extLst>
          </p:cNvPr>
          <p:cNvSpPr txBox="1"/>
          <p:nvPr/>
        </p:nvSpPr>
        <p:spPr>
          <a:xfrm>
            <a:off x="6883548" y="2793870"/>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chance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2" name="Google Shape;256;p5">
            <a:extLst>
              <a:ext uri="{FF2B5EF4-FFF2-40B4-BE49-F238E27FC236}">
                <a16:creationId xmlns:a16="http://schemas.microsoft.com/office/drawing/2014/main" id="{B335CB2E-93FC-485C-9C13-4FB6BEC13706}"/>
              </a:ext>
            </a:extLst>
          </p:cNvPr>
          <p:cNvSpPr txBox="1"/>
          <p:nvPr/>
        </p:nvSpPr>
        <p:spPr>
          <a:xfrm>
            <a:off x="2000828" y="2804788"/>
            <a:ext cx="451557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luck</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3" name="Google Shape;258;p5">
            <a:extLst>
              <a:ext uri="{FF2B5EF4-FFF2-40B4-BE49-F238E27FC236}">
                <a16:creationId xmlns:a16="http://schemas.microsoft.com/office/drawing/2014/main" id="{C1C09F71-37A8-4682-B21D-9653EC50E1F4}"/>
              </a:ext>
            </a:extLst>
          </p:cNvPr>
          <p:cNvSpPr txBox="1"/>
          <p:nvPr/>
        </p:nvSpPr>
        <p:spPr>
          <a:xfrm>
            <a:off x="6883548" y="527912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un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peu</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4" name="Google Shape;259;p5">
            <a:extLst>
              <a:ext uri="{FF2B5EF4-FFF2-40B4-BE49-F238E27FC236}">
                <a16:creationId xmlns:a16="http://schemas.microsoft.com/office/drawing/2014/main" id="{236EC0B1-2CAB-4A1E-8C88-CABD361D9B5C}"/>
              </a:ext>
            </a:extLst>
          </p:cNvPr>
          <p:cNvSpPr txBox="1"/>
          <p:nvPr/>
        </p:nvSpPr>
        <p:spPr>
          <a:xfrm>
            <a:off x="2000828" y="5304568"/>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GB" sz="2200" noProof="0" dirty="0">
                <a:solidFill>
                  <a:srgbClr val="4472C4">
                    <a:lumMod val="50000"/>
                  </a:srgbClr>
                </a:solidFill>
                <a:latin typeface="Century Gothic"/>
                <a:ea typeface="Century Gothic"/>
                <a:cs typeface="Century Gothic"/>
                <a:sym typeface="Century Gothic"/>
              </a:rPr>
              <a:t>a little (bit)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5" name="Google Shape;262;p5">
            <a:extLst>
              <a:ext uri="{FF2B5EF4-FFF2-40B4-BE49-F238E27FC236}">
                <a16:creationId xmlns:a16="http://schemas.microsoft.com/office/drawing/2014/main" id="{86E5DA70-8544-42A3-8A5F-069DDAC490B8}"/>
              </a:ext>
            </a:extLst>
          </p:cNvPr>
          <p:cNvSpPr txBox="1"/>
          <p:nvPr/>
        </p:nvSpPr>
        <p:spPr>
          <a:xfrm>
            <a:off x="1990700" y="4804612"/>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meat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6" name="Google Shape;261;p5">
            <a:extLst>
              <a:ext uri="{FF2B5EF4-FFF2-40B4-BE49-F238E27FC236}">
                <a16:creationId xmlns:a16="http://schemas.microsoft.com/office/drawing/2014/main" id="{61E2D76A-1E87-4896-BBD1-CF20423190D7}"/>
              </a:ext>
            </a:extLst>
          </p:cNvPr>
          <p:cNvSpPr txBox="1"/>
          <p:nvPr/>
        </p:nvSpPr>
        <p:spPr>
          <a:xfrm>
            <a:off x="6883548" y="4779142"/>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viande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27" name="Rectangle 26">
            <a:extLst>
              <a:ext uri="{FF2B5EF4-FFF2-40B4-BE49-F238E27FC236}">
                <a16:creationId xmlns:a16="http://schemas.microsoft.com/office/drawing/2014/main" id="{4FA8F523-5D64-4F46-956C-A751058DD738}"/>
              </a:ext>
            </a:extLst>
          </p:cNvPr>
          <p:cNvSpPr/>
          <p:nvPr/>
        </p:nvSpPr>
        <p:spPr>
          <a:xfrm>
            <a:off x="1990700" y="1304880"/>
            <a:ext cx="80823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ea typeface="Century Gothic"/>
                <a:cs typeface="Century Gothic"/>
                <a:sym typeface="Century Gothic"/>
              </a:rPr>
              <a:t>a lot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3" name="5 lait.wav"/>
            </a:hlinkClick>
            <a:extLst>
              <a:ext uri="{FF2B5EF4-FFF2-40B4-BE49-F238E27FC236}">
                <a16:creationId xmlns:a16="http://schemas.microsoft.com/office/drawing/2014/main" id="{836F68C9-8A55-4F81-BC8D-AE5CB12B2608}"/>
              </a:ext>
            </a:extLst>
          </p:cNvPr>
          <p:cNvSpPr/>
          <p:nvPr/>
        </p:nvSpPr>
        <p:spPr>
          <a:xfrm>
            <a:off x="1174785" y="3276907"/>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4" name="4 chance.wav"/>
            </a:hlinkClick>
            <a:extLst>
              <a:ext uri="{FF2B5EF4-FFF2-40B4-BE49-F238E27FC236}">
                <a16:creationId xmlns:a16="http://schemas.microsoft.com/office/drawing/2014/main" id="{AA297CC3-0506-4377-A3DE-6E1A967875B7}"/>
              </a:ext>
            </a:extLst>
          </p:cNvPr>
          <p:cNvSpPr/>
          <p:nvPr/>
        </p:nvSpPr>
        <p:spPr>
          <a:xfrm>
            <a:off x="1167404" y="2778528"/>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5" name="2 gagner.wav"/>
            </a:hlinkClick>
            <a:extLst>
              <a:ext uri="{FF2B5EF4-FFF2-40B4-BE49-F238E27FC236}">
                <a16:creationId xmlns:a16="http://schemas.microsoft.com/office/drawing/2014/main" id="{DD613BDD-78F7-49FE-93A0-6081B1F0530E}"/>
              </a:ext>
            </a:extLst>
          </p:cNvPr>
          <p:cNvSpPr/>
          <p:nvPr/>
        </p:nvSpPr>
        <p:spPr>
          <a:xfrm>
            <a:off x="1171618" y="1781770"/>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6" name="1 beaucuop.wav"/>
            </a:hlinkClick>
            <a:extLst>
              <a:ext uri="{FF2B5EF4-FFF2-40B4-BE49-F238E27FC236}">
                <a16:creationId xmlns:a16="http://schemas.microsoft.com/office/drawing/2014/main" id="{D017ACCF-D4AC-4982-A7F6-5A9A9F21705D}"/>
              </a:ext>
            </a:extLst>
          </p:cNvPr>
          <p:cNvSpPr/>
          <p:nvPr/>
        </p:nvSpPr>
        <p:spPr>
          <a:xfrm>
            <a:off x="1171618" y="1283391"/>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7" name="3 argent.wav"/>
            </a:hlinkClick>
            <a:extLst>
              <a:ext uri="{FF2B5EF4-FFF2-40B4-BE49-F238E27FC236}">
                <a16:creationId xmlns:a16="http://schemas.microsoft.com/office/drawing/2014/main" id="{D81C288A-A55A-4284-8CD7-E60117B9808D}"/>
              </a:ext>
            </a:extLst>
          </p:cNvPr>
          <p:cNvSpPr/>
          <p:nvPr/>
        </p:nvSpPr>
        <p:spPr>
          <a:xfrm>
            <a:off x="1171618" y="2280149"/>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6 cafe.wav"/>
            </a:hlinkClick>
            <a:extLst>
              <a:ext uri="{FF2B5EF4-FFF2-40B4-BE49-F238E27FC236}">
                <a16:creationId xmlns:a16="http://schemas.microsoft.com/office/drawing/2014/main" id="{78F9F197-FB83-49A4-B2A8-F46BF6E62C36}"/>
              </a:ext>
            </a:extLst>
          </p:cNvPr>
          <p:cNvSpPr/>
          <p:nvPr/>
        </p:nvSpPr>
        <p:spPr>
          <a:xfrm>
            <a:off x="1174785" y="3775286"/>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9" name="7 the.wav"/>
            </a:hlinkClick>
            <a:extLst>
              <a:ext uri="{FF2B5EF4-FFF2-40B4-BE49-F238E27FC236}">
                <a16:creationId xmlns:a16="http://schemas.microsoft.com/office/drawing/2014/main" id="{6249FC51-13B6-4E09-A359-353207A98863}"/>
              </a:ext>
            </a:extLst>
          </p:cNvPr>
          <p:cNvSpPr/>
          <p:nvPr/>
        </p:nvSpPr>
        <p:spPr>
          <a:xfrm>
            <a:off x="1167404" y="4273665"/>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snd r:embed="rId10" name="8 viande.wav"/>
            </a:hlinkClick>
            <a:extLst>
              <a:ext uri="{FF2B5EF4-FFF2-40B4-BE49-F238E27FC236}">
                <a16:creationId xmlns:a16="http://schemas.microsoft.com/office/drawing/2014/main" id="{959F4363-A205-49AC-83E8-E4CBEE800DA4}"/>
              </a:ext>
            </a:extLst>
          </p:cNvPr>
          <p:cNvSpPr/>
          <p:nvPr/>
        </p:nvSpPr>
        <p:spPr>
          <a:xfrm>
            <a:off x="1164976" y="4772044"/>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16">
            <a:hlinkClick r:id="" action="ppaction://noaction" highlightClick="1">
              <a:snd r:embed="rId11" name="9 peu.wav"/>
            </a:hlinkClick>
            <a:extLst>
              <a:ext uri="{FF2B5EF4-FFF2-40B4-BE49-F238E27FC236}">
                <a16:creationId xmlns:a16="http://schemas.microsoft.com/office/drawing/2014/main" id="{3147443F-753B-484D-B8BF-6C631CB5939E}"/>
              </a:ext>
            </a:extLst>
          </p:cNvPr>
          <p:cNvSpPr/>
          <p:nvPr/>
        </p:nvSpPr>
        <p:spPr>
          <a:xfrm>
            <a:off x="1164976" y="5270423"/>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7" name="Action Button: Custom 16">
            <a:hlinkClick r:id="" action="ppaction://noaction" highlightClick="1">
              <a:snd r:embed="rId12" name="10 verre.wav"/>
            </a:hlinkClick>
            <a:extLst>
              <a:ext uri="{FF2B5EF4-FFF2-40B4-BE49-F238E27FC236}">
                <a16:creationId xmlns:a16="http://schemas.microsoft.com/office/drawing/2014/main" id="{FC908872-4D88-46F6-8A8B-B6B44EF81D61}"/>
              </a:ext>
            </a:extLst>
          </p:cNvPr>
          <p:cNvSpPr/>
          <p:nvPr/>
        </p:nvSpPr>
        <p:spPr>
          <a:xfrm>
            <a:off x="1171618" y="5768799"/>
            <a:ext cx="432001"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8" name="Google Shape;258;p5">
            <a:extLst>
              <a:ext uri="{FF2B5EF4-FFF2-40B4-BE49-F238E27FC236}">
                <a16:creationId xmlns:a16="http://schemas.microsoft.com/office/drawing/2014/main" id="{05450876-1EAA-422B-978F-1904DE1C2E11}"/>
              </a:ext>
            </a:extLst>
          </p:cNvPr>
          <p:cNvSpPr txBox="1"/>
          <p:nvPr/>
        </p:nvSpPr>
        <p:spPr>
          <a:xfrm>
            <a:off x="6878083" y="5771798"/>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verre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39" name="Google Shape;259;p5">
            <a:extLst>
              <a:ext uri="{FF2B5EF4-FFF2-40B4-BE49-F238E27FC236}">
                <a16:creationId xmlns:a16="http://schemas.microsoft.com/office/drawing/2014/main" id="{E385C9D3-7264-42F1-A137-8AB175DBE2FC}"/>
              </a:ext>
            </a:extLst>
          </p:cNvPr>
          <p:cNvSpPr txBox="1"/>
          <p:nvPr/>
        </p:nvSpPr>
        <p:spPr>
          <a:xfrm>
            <a:off x="2000828" y="5804525"/>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glass</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8763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boire</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boit</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7377" y="321716"/>
            <a:ext cx="1424763" cy="2059898"/>
          </a:xfrm>
          <a:prstGeom prst="rect">
            <a:avLst/>
          </a:prstGeom>
        </p:spPr>
      </p:pic>
    </p:spTree>
    <p:extLst>
      <p:ext uri="{BB962C8B-B14F-4D97-AF65-F5344CB8AC3E}">
        <p14:creationId xmlns:p14="http://schemas.microsoft.com/office/powerpoint/2010/main" val="39054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boi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boire</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65" name="Google Shape;65;p12" descr="question mark action button">
            <a:hlinkClick r:id="" action="ppaction://noaction">
              <a:snd r:embed="rId4" name="boi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boit</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62" name="Google Shape;62;p12" descr="question mark action button">
            <a:hlinkClick r:id="" action="ppaction://noaction">
              <a:snd r:embed="rId3" name="boire.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021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bo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boit</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drinks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drinking </a:t>
            </a:r>
            <a:r>
              <a:rPr lang="en-GB" sz="3200" kern="0" dirty="0">
                <a:solidFill>
                  <a:srgbClr val="1E4E79"/>
                </a:solidFill>
                <a:latin typeface="Century Gothic"/>
                <a:ea typeface="Century Gothic"/>
                <a:cs typeface="Century Gothic"/>
                <a:sym typeface="Century Gothic"/>
              </a:rPr>
              <a:t>tea.]</a:t>
            </a:r>
            <a:endParaRPr sz="1400" kern="0" dirty="0">
              <a:solidFill>
                <a:srgbClr val="000000"/>
              </a:solidFill>
              <a:cs typeface="Arial"/>
              <a:sym typeface="Arial"/>
            </a:endParaRPr>
          </a:p>
        </p:txBody>
      </p:sp>
    </p:spTree>
    <p:extLst>
      <p:ext uri="{BB962C8B-B14F-4D97-AF65-F5344CB8AC3E}">
        <p14:creationId xmlns:p14="http://schemas.microsoft.com/office/powerpoint/2010/main" val="282872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bo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boit du t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boire</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boire</a:t>
            </a:r>
            <a:r>
              <a:rPr lang="en-GB" sz="6000" kern="0" dirty="0">
                <a:solidFill>
                  <a:srgbClr val="1E4E79"/>
                </a:solidFill>
                <a:latin typeface="Century Gothic"/>
                <a:ea typeface="Century Gothic"/>
                <a:cs typeface="Century Gothic"/>
                <a:sym typeface="Century Gothic"/>
              </a:rPr>
              <a:t> 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drinking</a:t>
            </a:r>
            <a:r>
              <a:rPr lang="en-GB" sz="3200" kern="0" dirty="0">
                <a:solidFill>
                  <a:srgbClr val="1E4E79"/>
                </a:solidFill>
                <a:latin typeface="Century Gothic"/>
                <a:ea typeface="Century Gothic"/>
                <a:cs typeface="Century Gothic"/>
                <a:sym typeface="Century Gothic"/>
              </a:rPr>
              <a:t> tea.]</a:t>
            </a:r>
            <a:endParaRPr sz="1400" kern="0" dirty="0">
              <a:solidFill>
                <a:srgbClr val="000000"/>
              </a:solidFill>
              <a:cs typeface="Arial"/>
              <a:sym typeface="Arial"/>
            </a:endParaRPr>
          </a:p>
        </p:txBody>
      </p:sp>
    </p:spTree>
    <p:extLst>
      <p:ext uri="{BB962C8B-B14F-4D97-AF65-F5344CB8AC3E}">
        <p14:creationId xmlns:p14="http://schemas.microsoft.com/office/powerpoint/2010/main" val="566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boire du t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boi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[drinks | is drinking]</a:t>
            </a:r>
            <a:endParaRPr sz="1400" kern="0" dirty="0">
              <a:solidFill>
                <a:srgbClr val="000000"/>
              </a:solidFill>
              <a:cs typeface="Arial"/>
              <a:sym typeface="Arial"/>
            </a:endParaRPr>
          </a:p>
        </p:txBody>
      </p:sp>
      <p:sp>
        <p:nvSpPr>
          <p:cNvPr id="94" name="Google Shape;94;p15" descr="question mark action button">
            <a:hlinkClick r:id="" action="ppaction://noaction">
              <a:snd r:embed="rId4" name="elle boit du th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boit</a:t>
            </a:r>
            <a:r>
              <a:rPr lang="en-GB" sz="6000" kern="0" dirty="0">
                <a:solidFill>
                  <a:srgbClr val="1E4E79"/>
                </a:solidFill>
                <a:latin typeface="Century Gothic"/>
                <a:ea typeface="Century Gothic"/>
                <a:cs typeface="Century Gothic"/>
                <a:sym typeface="Century Gothic"/>
              </a:rPr>
              <a:t> du </a:t>
            </a:r>
            <a:r>
              <a:rPr lang="en-GB" sz="6000" kern="0" dirty="0" err="1">
                <a:solidFill>
                  <a:srgbClr val="1E4E79"/>
                </a:solidFill>
                <a:latin typeface="Century Gothic"/>
                <a:ea typeface="Century Gothic"/>
                <a:cs typeface="Century Gothic"/>
                <a:sym typeface="Century Gothic"/>
              </a:rPr>
              <a:t>thé</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drinks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drinking </a:t>
            </a:r>
            <a:r>
              <a:rPr lang="en-GB" sz="3200" kern="0" dirty="0">
                <a:solidFill>
                  <a:srgbClr val="1E4E79"/>
                </a:solidFill>
                <a:latin typeface="Century Gothic"/>
                <a:ea typeface="Century Gothic"/>
                <a:cs typeface="Century Gothic"/>
                <a:sym typeface="Century Gothic"/>
              </a:rPr>
              <a:t>tea.]</a:t>
            </a:r>
            <a:endParaRPr sz="1400" kern="0" dirty="0">
              <a:solidFill>
                <a:srgbClr val="000000"/>
              </a:solidFill>
              <a:cs typeface="Arial"/>
              <a:sym typeface="Arial"/>
            </a:endParaRPr>
          </a:p>
        </p:txBody>
      </p:sp>
      <p:sp>
        <p:nvSpPr>
          <p:cNvPr id="2" name="Rectangle 1"/>
          <p:cNvSpPr/>
          <p:nvPr/>
        </p:nvSpPr>
        <p:spPr>
          <a:xfrm>
            <a:off x="4550735" y="3928063"/>
            <a:ext cx="1722474"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870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bo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elle boit du th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drink | drinking]</a:t>
            </a:r>
            <a:endParaRPr sz="1400" kern="0" dirty="0">
              <a:solidFill>
                <a:srgbClr val="000000"/>
              </a:solidFill>
              <a:cs typeface="Arial"/>
              <a:sym typeface="Arial"/>
            </a:endParaRPr>
          </a:p>
        </p:txBody>
      </p:sp>
      <p:sp>
        <p:nvSpPr>
          <p:cNvPr id="103" name="Google Shape;103;p16" descr="question mark action button">
            <a:hlinkClick r:id="" action="ppaction://noaction">
              <a:snd r:embed="rId3" name="boire.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boire</a:t>
            </a:r>
            <a:endParaRPr sz="11500" dirty="0"/>
          </a:p>
        </p:txBody>
      </p:sp>
      <p:sp>
        <p:nvSpPr>
          <p:cNvPr id="106" name="Google Shape;106;p16" descr="question mark action button">
            <a:hlinkClick r:id="" action="ppaction://noaction">
              <a:snd r:embed="rId4" name="elle aime boire du th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boire</a:t>
            </a:r>
            <a:r>
              <a:rPr lang="en-GB" sz="5400" kern="0" dirty="0">
                <a:solidFill>
                  <a:srgbClr val="1E4E79"/>
                </a:solidFill>
                <a:latin typeface="Century Gothic"/>
                <a:ea typeface="Century Gothic"/>
                <a:cs typeface="Century Gothic"/>
                <a:sym typeface="Century Gothic"/>
              </a:rPr>
              <a:t> du </a:t>
            </a:r>
            <a:r>
              <a:rPr lang="en-GB" sz="5400" kern="0" dirty="0" err="1">
                <a:solidFill>
                  <a:srgbClr val="1E4E79"/>
                </a:solidFill>
                <a:latin typeface="Century Gothic"/>
                <a:ea typeface="Century Gothic"/>
                <a:cs typeface="Century Gothic"/>
                <a:sym typeface="Century Gothic"/>
              </a:rPr>
              <a:t>thé</a:t>
            </a:r>
            <a:r>
              <a:rPr lang="en-GB" sz="5400" kern="0" dirty="0">
                <a:solidFill>
                  <a:srgbClr val="1E4E79"/>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drinking</a:t>
            </a:r>
            <a:r>
              <a:rPr lang="en-GB" sz="3200" kern="0" dirty="0">
                <a:solidFill>
                  <a:srgbClr val="1E4E79"/>
                </a:solidFill>
                <a:latin typeface="Century Gothic"/>
                <a:ea typeface="Century Gothic"/>
                <a:cs typeface="Century Gothic"/>
                <a:sym typeface="Century Gothic"/>
              </a:rPr>
              <a:t> tea.]</a:t>
            </a:r>
            <a:endParaRPr sz="1400" kern="0" dirty="0">
              <a:solidFill>
                <a:srgbClr val="000000"/>
              </a:solidFill>
              <a:cs typeface="Arial"/>
              <a:sym typeface="Arial"/>
            </a:endParaRPr>
          </a:p>
        </p:txBody>
      </p:sp>
      <p:sp>
        <p:nvSpPr>
          <p:cNvPr id="9" name="Rectangle 8"/>
          <p:cNvSpPr/>
          <p:nvPr/>
        </p:nvSpPr>
        <p:spPr>
          <a:xfrm>
            <a:off x="5343619" y="3937465"/>
            <a:ext cx="199284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3866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bo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elle aime boire du th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290291" y="1351923"/>
            <a:ext cx="1190170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pattern of endings for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first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second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singular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forms of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itle 15"/>
          <p:cNvSpPr>
            <a:spLocks noGrp="1"/>
          </p:cNvSpPr>
          <p:nvPr>
            <p:ph type="title"/>
          </p:nvPr>
        </p:nvSpPr>
        <p:spPr/>
        <p:txBody>
          <a:bodyPr>
            <a:normAutofit/>
          </a:bodyPr>
          <a:lstStyle/>
          <a:p>
            <a:pPr rtl="0" eaLnBrk="1" fontAlgn="auto" latinLnBrk="0" hangingPunct="1"/>
            <a:r>
              <a:rPr lang="en-GB" sz="2800" b="1" i="0" spc="0" baseline="0" dirty="0">
                <a:ln>
                  <a:noFill/>
                </a:ln>
                <a:solidFill>
                  <a:srgbClr val="FFFFFF"/>
                </a:solidFill>
                <a:effectLst/>
                <a:latin typeface="Century Gothic" panose="020B0502020202020204" pitchFamily="34" charset="0"/>
                <a:ea typeface="+mn-ea"/>
                <a:cs typeface="+mn-cs"/>
              </a:rPr>
              <a:t>Using the verb ‘</a:t>
            </a:r>
            <a:r>
              <a:rPr lang="en-GB" sz="2800" b="1" dirty="0" err="1">
                <a:solidFill>
                  <a:srgbClr val="FFFFFF"/>
                </a:solidFill>
                <a:ea typeface="+mn-ea"/>
                <a:cs typeface="+mn-cs"/>
              </a:rPr>
              <a:t>boire</a:t>
            </a:r>
            <a:r>
              <a:rPr lang="en-GB" sz="2800" b="1" i="0" spc="0" baseline="0" dirty="0">
                <a:ln>
                  <a:noFill/>
                </a:ln>
                <a:solidFill>
                  <a:srgbClr val="FFFFFF"/>
                </a:solidFill>
                <a:effectLst/>
                <a:latin typeface="Century Gothic" panose="020B0502020202020204" pitchFamily="34" charset="0"/>
                <a:ea typeface="+mn-ea"/>
                <a:cs typeface="+mn-cs"/>
              </a:rPr>
              <a:t>’</a:t>
            </a:r>
            <a:endParaRPr lang="en-GB" sz="2800" dirty="0">
              <a:effectLst/>
            </a:endParaRPr>
          </a:p>
        </p:txBody>
      </p:sp>
      <p:sp>
        <p:nvSpPr>
          <p:cNvPr id="27" name="TextBox 26">
            <a:extLst>
              <a:ext uri="{FF2B5EF4-FFF2-40B4-BE49-F238E27FC236}">
                <a16:creationId xmlns:a16="http://schemas.microsoft.com/office/drawing/2014/main" id="{8006C991-BA59-47B2-8DFD-29A46D3DD9ED}"/>
              </a:ext>
            </a:extLst>
          </p:cNvPr>
          <p:cNvSpPr txBox="1"/>
          <p:nvPr/>
        </p:nvSpPr>
        <p:spPr>
          <a:xfrm>
            <a:off x="4632478" y="5213689"/>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drinks / she is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dri</a:t>
            </a:r>
            <a:r>
              <a:rPr lang="en-GB" sz="3200" dirty="0" err="1">
                <a:solidFill>
                  <a:srgbClr val="002060"/>
                </a:solidFill>
                <a:latin typeface="Century Gothic" panose="020B0502020202020204" pitchFamily="34" charset="0"/>
              </a:rPr>
              <a:t>nk</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6201E0A-1221-4307-845B-F26EAA10A96F}"/>
              </a:ext>
            </a:extLst>
          </p:cNvPr>
          <p:cNvSpPr txBox="1"/>
          <p:nvPr/>
        </p:nvSpPr>
        <p:spPr>
          <a:xfrm>
            <a:off x="4632479" y="4430531"/>
            <a:ext cx="69699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drinks / he is drinking</a:t>
            </a:r>
          </a:p>
        </p:txBody>
      </p:sp>
      <p:sp>
        <p:nvSpPr>
          <p:cNvPr id="29" name="TextBox 28">
            <a:extLst>
              <a:ext uri="{FF2B5EF4-FFF2-40B4-BE49-F238E27FC236}">
                <a16:creationId xmlns:a16="http://schemas.microsoft.com/office/drawing/2014/main" id="{0BD8B999-1976-499E-9C16-F7D6AD77CA4B}"/>
              </a:ext>
            </a:extLst>
          </p:cNvPr>
          <p:cNvSpPr txBox="1"/>
          <p:nvPr/>
        </p:nvSpPr>
        <p:spPr>
          <a:xfrm>
            <a:off x="936177" y="2741105"/>
            <a:ext cx="3346657"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01CE786-3452-4BA5-A338-F92A3B12C96F}"/>
              </a:ext>
            </a:extLst>
          </p:cNvPr>
          <p:cNvSpPr txBox="1"/>
          <p:nvPr/>
        </p:nvSpPr>
        <p:spPr>
          <a:xfrm>
            <a:off x="4645036" y="2864215"/>
            <a:ext cx="644280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drink / I am drinking</a:t>
            </a:r>
          </a:p>
        </p:txBody>
      </p:sp>
      <p:sp>
        <p:nvSpPr>
          <p:cNvPr id="31" name="TextBox 30">
            <a:extLst>
              <a:ext uri="{FF2B5EF4-FFF2-40B4-BE49-F238E27FC236}">
                <a16:creationId xmlns:a16="http://schemas.microsoft.com/office/drawing/2014/main" id="{A6E715B7-4CC0-4C47-B3F2-86EB7D03728E}"/>
              </a:ext>
            </a:extLst>
          </p:cNvPr>
          <p:cNvSpPr txBox="1"/>
          <p:nvPr/>
        </p:nvSpPr>
        <p:spPr>
          <a:xfrm>
            <a:off x="594162" y="4310165"/>
            <a:ext cx="3688672"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Rectangle 31">
            <a:extLst>
              <a:ext uri="{FF2B5EF4-FFF2-40B4-BE49-F238E27FC236}">
                <a16:creationId xmlns:a16="http://schemas.microsoft.com/office/drawing/2014/main" id="{65DA35F8-F436-4489-AC64-8D51D1DEB78E}"/>
              </a:ext>
            </a:extLst>
          </p:cNvPr>
          <p:cNvSpPr/>
          <p:nvPr/>
        </p:nvSpPr>
        <p:spPr>
          <a:xfrm>
            <a:off x="1709694" y="5094694"/>
            <a:ext cx="2573140"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7B5CB15-4D3C-4D1A-836B-2B309987462A}"/>
              </a:ext>
            </a:extLst>
          </p:cNvPr>
          <p:cNvSpPr txBox="1"/>
          <p:nvPr/>
        </p:nvSpPr>
        <p:spPr>
          <a:xfrm>
            <a:off x="508481" y="3525635"/>
            <a:ext cx="377435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boi</a:t>
            </a:r>
            <a:r>
              <a:rPr kumimoji="0" lang="en-GB" sz="4800" b="1"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8532FEDA-FB41-47AC-AF71-06E7AA8CCD5B}"/>
              </a:ext>
            </a:extLst>
          </p:cNvPr>
          <p:cNvSpPr txBox="1"/>
          <p:nvPr/>
        </p:nvSpPr>
        <p:spPr>
          <a:xfrm>
            <a:off x="4632479" y="3647373"/>
            <a:ext cx="7269229"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drink / you are drinking</a:t>
            </a:r>
          </a:p>
        </p:txBody>
      </p:sp>
      <p:sp>
        <p:nvSpPr>
          <p:cNvPr id="5" name="Speech Bubble: Rectangle with Corners Rounded 4">
            <a:extLst>
              <a:ext uri="{FF2B5EF4-FFF2-40B4-BE49-F238E27FC236}">
                <a16:creationId xmlns:a16="http://schemas.microsoft.com/office/drawing/2014/main" id="{5E7B6554-8F46-458C-ACC0-C3C0A5A837B8}"/>
              </a:ext>
            </a:extLst>
          </p:cNvPr>
          <p:cNvSpPr/>
          <p:nvPr/>
        </p:nvSpPr>
        <p:spPr>
          <a:xfrm>
            <a:off x="6601999" y="274161"/>
            <a:ext cx="3149686" cy="2095472"/>
          </a:xfrm>
          <a:prstGeom prst="wedgeRoundRectCallout">
            <a:avLst>
              <a:gd name="adj1" fmla="val -19511"/>
              <a:gd name="adj2" fmla="val 64213"/>
              <a:gd name="adj3" fmla="val 16667"/>
            </a:avLst>
          </a:prstGeom>
          <a:solidFill>
            <a:srgbClr val="0055A5"/>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sortir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partir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dormir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venir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also follow this pattern.</a:t>
            </a:r>
          </a:p>
        </p:txBody>
      </p:sp>
      <p:sp>
        <p:nvSpPr>
          <p:cNvPr id="6" name="Rounded Rectangle 46">
            <a:extLst>
              <a:ext uri="{FF2B5EF4-FFF2-40B4-BE49-F238E27FC236}">
                <a16:creationId xmlns:a16="http://schemas.microsoft.com/office/drawing/2014/main" id="{18D756D3-D73F-4B1C-806B-0F2C2943B63C}"/>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21" name="Speech Bubble: Rectangle with Corners Rounded 20">
            <a:extLst>
              <a:ext uri="{FF2B5EF4-FFF2-40B4-BE49-F238E27FC236}">
                <a16:creationId xmlns:a16="http://schemas.microsoft.com/office/drawing/2014/main" id="{FB5D7DDC-0D3F-4AB8-B9F7-9CBE656FC8B3}"/>
              </a:ext>
            </a:extLst>
          </p:cNvPr>
          <p:cNvSpPr/>
          <p:nvPr/>
        </p:nvSpPr>
        <p:spPr>
          <a:xfrm>
            <a:off x="8802399" y="3830219"/>
            <a:ext cx="3149686" cy="2095472"/>
          </a:xfrm>
          <a:prstGeom prst="wedgeRoundRectCallout">
            <a:avLst>
              <a:gd name="adj1" fmla="val -59853"/>
              <a:gd name="adj2" fmla="val -24194"/>
              <a:gd name="adj3" fmla="val 16667"/>
            </a:avLst>
          </a:prstGeom>
          <a:solidFill>
            <a:srgbClr val="0055A5"/>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2"/>
                </a:solidFill>
              </a:rPr>
              <a:t>These verb forms all sound the same!</a:t>
            </a:r>
          </a:p>
          <a:p>
            <a:pPr lvl="0" algn="ctr">
              <a:defRPr/>
            </a:pPr>
            <a:r>
              <a:rPr lang="en-GB" sz="2000" dirty="0">
                <a:solidFill>
                  <a:schemeClr val="bg2"/>
                </a:solidFill>
              </a:rPr>
              <a:t>The</a:t>
            </a:r>
            <a:r>
              <a:rPr lang="en-GB" sz="2000" b="1" dirty="0">
                <a:solidFill>
                  <a:schemeClr val="bg2"/>
                </a:solidFill>
              </a:rPr>
              <a:t> –s </a:t>
            </a:r>
            <a:r>
              <a:rPr lang="en-GB" sz="2000" dirty="0">
                <a:solidFill>
                  <a:schemeClr val="bg2"/>
                </a:solidFill>
              </a:rPr>
              <a:t>and the </a:t>
            </a:r>
            <a:r>
              <a:rPr lang="en-GB" sz="2000" b="1" dirty="0">
                <a:solidFill>
                  <a:schemeClr val="bg2"/>
                </a:solidFill>
              </a:rPr>
              <a:t>–t </a:t>
            </a:r>
            <a:r>
              <a:rPr lang="en-GB" sz="2000" dirty="0">
                <a:solidFill>
                  <a:schemeClr val="bg2"/>
                </a:solidFill>
              </a:rPr>
              <a:t>are</a:t>
            </a:r>
            <a:br>
              <a:rPr lang="en-GB" sz="2000" dirty="0">
                <a:solidFill>
                  <a:schemeClr val="bg2"/>
                </a:solidFill>
              </a:rPr>
            </a:br>
            <a:r>
              <a:rPr lang="en-GB" sz="2000" dirty="0">
                <a:solidFill>
                  <a:schemeClr val="bg2"/>
                </a:solidFill>
              </a:rPr>
              <a:t>silent final consonants (SFC).</a:t>
            </a:r>
          </a:p>
        </p:txBody>
      </p:sp>
    </p:spTree>
    <p:extLst>
      <p:ext uri="{BB962C8B-B14F-4D97-AF65-F5344CB8AC3E}">
        <p14:creationId xmlns:p14="http://schemas.microsoft.com/office/powerpoint/2010/main" val="11942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p:bldP spid="33" grpId="0"/>
      <p:bldP spid="34" grpId="0" animBg="1"/>
      <p:bldP spid="5"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30062" cy="647577"/>
          </a:xfrm>
        </p:spPr>
        <p:txBody>
          <a:bodyPr>
            <a:normAutofit/>
          </a:bodyPr>
          <a:lstStyle/>
          <a:p>
            <a:r>
              <a:rPr lang="en-GB" sz="2800" b="1" dirty="0">
                <a:solidFill>
                  <a:schemeClr val="bg1"/>
                </a:solidFill>
              </a:rPr>
              <a:t>Qui </a:t>
            </a:r>
            <a:r>
              <a:rPr lang="en-GB" sz="2800" b="1" dirty="0" err="1">
                <a:solidFill>
                  <a:schemeClr val="bg1"/>
                </a:solidFill>
              </a:rPr>
              <a:t>boit</a:t>
            </a:r>
            <a:r>
              <a:rPr lang="en-GB" sz="2800" b="1" dirty="0">
                <a:solidFill>
                  <a:schemeClr val="bg1"/>
                </a:solidFill>
              </a:rPr>
              <a:t>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1"/>
            <a:ext cx="117299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Élodie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serveuse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dans un café.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Elle trouve ça un peu difficile ! Elle prend la commande d’une femme</a:t>
            </a:r>
            <a:r>
              <a:rPr lang="fr-FR" sz="2200" dirty="0">
                <a:solidFill>
                  <a:srgbClr val="002060"/>
                </a:solidFill>
                <a:latin typeface="Century Gothic" panose="020F0302020204030204"/>
              </a:rPr>
              <a:t>.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Qui boit quoi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2627C560-9AE0-46CA-A85E-DD1D18F7F005}"/>
              </a:ext>
            </a:extLst>
          </p:cNvPr>
          <p:cNvSpPr/>
          <p:nvPr/>
        </p:nvSpPr>
        <p:spPr>
          <a:xfrm>
            <a:off x="2046701" y="2197451"/>
            <a:ext cx="4222704" cy="928729"/>
          </a:xfrm>
          <a:prstGeom prst="wedgeRoundRectCallout">
            <a:avLst>
              <a:gd name="adj1" fmla="val 57316"/>
              <a:gd name="adj2" fmla="val 204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1. </a:t>
            </a:r>
            <a:r>
              <a:rPr lang="en-GB" sz="2200" dirty="0" err="1">
                <a:solidFill>
                  <a:schemeClr val="accent1">
                    <a:lumMod val="50000"/>
                  </a:schemeClr>
                </a:solidFill>
              </a:rPr>
              <a:t>Alors</a:t>
            </a:r>
            <a:r>
              <a:rPr lang="en-GB" sz="2200" dirty="0">
                <a:solidFill>
                  <a:schemeClr val="accent1">
                    <a:lumMod val="50000"/>
                  </a:schemeClr>
                </a:solidFill>
              </a:rPr>
              <a:t>*…    </a:t>
            </a:r>
            <a:r>
              <a:rPr lang="en-GB" sz="2200" b="1" dirty="0" err="1">
                <a:solidFill>
                  <a:srgbClr val="E65D00"/>
                </a:solidFill>
              </a:rPr>
              <a:t>tu</a:t>
            </a:r>
            <a:r>
              <a:rPr lang="en-GB" sz="2200" b="1" dirty="0">
                <a:solidFill>
                  <a:srgbClr val="E65D00"/>
                </a:solidFill>
              </a:rPr>
              <a:t>   </a:t>
            </a:r>
            <a:r>
              <a:rPr lang="en-GB" sz="2200" b="1" dirty="0">
                <a:solidFill>
                  <a:schemeClr val="accent1">
                    <a:lumMod val="50000"/>
                  </a:schemeClr>
                </a:solidFill>
              </a:rPr>
              <a:t> </a:t>
            </a:r>
            <a:r>
              <a:rPr lang="en-GB" sz="2200" dirty="0" err="1">
                <a:solidFill>
                  <a:schemeClr val="accent1">
                    <a:lumMod val="50000"/>
                  </a:schemeClr>
                </a:solidFill>
              </a:rPr>
              <a:t>bois</a:t>
            </a:r>
            <a:r>
              <a:rPr lang="en-GB" sz="2200" b="1" dirty="0">
                <a:solidFill>
                  <a:schemeClr val="accent1">
                    <a:lumMod val="50000"/>
                  </a:schemeClr>
                </a:solidFill>
              </a:rPr>
              <a:t> </a:t>
            </a:r>
            <a:r>
              <a:rPr lang="en-GB" sz="2200" dirty="0">
                <a:solidFill>
                  <a:schemeClr val="accent1">
                    <a:lumMod val="50000"/>
                  </a:schemeClr>
                </a:solidFill>
              </a:rPr>
              <a:t>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boit</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du Coca-Cola</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5" name="Speech Bubble: Rectangle with Corners Rounded 14">
            <a:extLst>
              <a:ext uri="{FF2B5EF4-FFF2-40B4-BE49-F238E27FC236}">
                <a16:creationId xmlns:a16="http://schemas.microsoft.com/office/drawing/2014/main" id="{98BE5162-B24A-4525-ACC1-9E83E7982557}"/>
              </a:ext>
            </a:extLst>
          </p:cNvPr>
          <p:cNvSpPr/>
          <p:nvPr/>
        </p:nvSpPr>
        <p:spPr>
          <a:xfrm>
            <a:off x="2802726" y="3201718"/>
            <a:ext cx="4222705" cy="928729"/>
          </a:xfrm>
          <a:prstGeom prst="wedgeRoundRectCallout">
            <a:avLst>
              <a:gd name="adj1" fmla="val -58370"/>
              <a:gd name="adj2" fmla="val -21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2. </a:t>
            </a:r>
            <a:r>
              <a:rPr lang="en-GB" sz="2200" dirty="0">
                <a:solidFill>
                  <a:schemeClr val="accent1">
                    <a:lumMod val="50000"/>
                  </a:schemeClr>
                </a:solidFill>
              </a:rPr>
              <a:t>Bah non,    </a:t>
            </a:r>
            <a:r>
              <a:rPr lang="en-GB" sz="2200" b="1" dirty="0" err="1">
                <a:solidFill>
                  <a:srgbClr val="E65D00"/>
                </a:solidFill>
              </a:rPr>
              <a:t>il</a:t>
            </a:r>
            <a:r>
              <a:rPr lang="en-GB" sz="2200" b="1" dirty="0">
                <a:solidFill>
                  <a:schemeClr val="accent1">
                    <a:lumMod val="50000"/>
                  </a:schemeClr>
                </a:solidFill>
              </a:rPr>
              <a:t> </a:t>
            </a:r>
            <a:r>
              <a:rPr lang="en-GB" sz="2200" dirty="0">
                <a:solidFill>
                  <a:schemeClr val="accent1">
                    <a:lumMod val="50000"/>
                  </a:schemeClr>
                </a:solidFill>
              </a:rPr>
              <a:t>   </a:t>
            </a:r>
            <a:r>
              <a:rPr lang="en-GB" sz="2200" dirty="0" err="1">
                <a:solidFill>
                  <a:schemeClr val="accent1">
                    <a:lumMod val="50000"/>
                  </a:schemeClr>
                </a:solidFill>
              </a:rPr>
              <a:t>boit</a:t>
            </a:r>
            <a:r>
              <a:rPr lang="en-GB" sz="2200" dirty="0">
                <a:solidFill>
                  <a:schemeClr val="accent1">
                    <a:lumMod val="50000"/>
                  </a:schemeClr>
                </a:solidFill>
              </a:rPr>
              <a:t> 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je </a:t>
            </a:r>
            <a:r>
              <a:rPr kumimoji="0" lang="en-US" sz="22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7" name="Speech Bubble: Rectangle with Corners Rounded 16">
            <a:extLst>
              <a:ext uri="{FF2B5EF4-FFF2-40B4-BE49-F238E27FC236}">
                <a16:creationId xmlns:a16="http://schemas.microsoft.com/office/drawing/2014/main" id="{4725B768-291D-4F76-9DA3-100B4483C51F}"/>
              </a:ext>
            </a:extLst>
          </p:cNvPr>
          <p:cNvSpPr/>
          <p:nvPr/>
        </p:nvSpPr>
        <p:spPr>
          <a:xfrm>
            <a:off x="2046700" y="4205985"/>
            <a:ext cx="4222705" cy="928729"/>
          </a:xfrm>
          <a:prstGeom prst="wedgeRoundRectCallout">
            <a:avLst>
              <a:gd name="adj1" fmla="val 57316"/>
              <a:gd name="adj2" fmla="val 193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3. </a:t>
            </a:r>
            <a:r>
              <a:rPr lang="en-GB" sz="2200" dirty="0" err="1">
                <a:solidFill>
                  <a:schemeClr val="accent1">
                    <a:lumMod val="50000"/>
                  </a:schemeClr>
                </a:solidFill>
              </a:rPr>
              <a:t>D’accord</a:t>
            </a:r>
            <a:r>
              <a:rPr lang="en-GB" sz="2200" dirty="0">
                <a:solidFill>
                  <a:schemeClr val="accent1">
                    <a:lumMod val="50000"/>
                  </a:schemeClr>
                </a:solidFill>
              </a:rPr>
              <a:t>,    </a:t>
            </a:r>
            <a:r>
              <a:rPr lang="en-GB" sz="2200" b="1" dirty="0" err="1">
                <a:solidFill>
                  <a:srgbClr val="E65D00"/>
                </a:solidFill>
              </a:rPr>
              <a:t>il</a:t>
            </a:r>
            <a:r>
              <a:rPr lang="en-GB" sz="2200" b="1" dirty="0">
                <a:solidFill>
                  <a:srgbClr val="E65D00"/>
                </a:solidFill>
              </a:rPr>
              <a:t>   </a:t>
            </a:r>
            <a:r>
              <a:rPr lang="en-GB" sz="2200" b="1" dirty="0">
                <a:solidFill>
                  <a:schemeClr val="accent1">
                    <a:lumMod val="50000"/>
                  </a:schemeClr>
                </a:solidFill>
              </a:rPr>
              <a:t> </a:t>
            </a:r>
            <a:r>
              <a:rPr lang="en-GB" sz="2200" dirty="0" err="1">
                <a:solidFill>
                  <a:schemeClr val="accent1">
                    <a:lumMod val="50000"/>
                  </a:schemeClr>
                </a:solidFill>
              </a:rPr>
              <a:t>boit</a:t>
            </a:r>
            <a:r>
              <a:rPr lang="en-GB" sz="2200" b="1" dirty="0">
                <a:solidFill>
                  <a:schemeClr val="accent1">
                    <a:lumMod val="50000"/>
                  </a:schemeClr>
                </a:solidFill>
              </a:rPr>
              <a:t> </a:t>
            </a:r>
            <a:r>
              <a:rPr lang="en-GB" sz="2200" dirty="0">
                <a:solidFill>
                  <a:schemeClr val="accent1">
                    <a:lumMod val="50000"/>
                  </a:schemeClr>
                </a:solidFill>
              </a:rPr>
              <a:t>du </a:t>
            </a:r>
            <a:r>
              <a:rPr lang="en-GB" sz="2200" dirty="0" err="1">
                <a:solidFill>
                  <a:schemeClr val="accent1">
                    <a:lumMod val="50000"/>
                  </a:schemeClr>
                </a:solidFill>
              </a:rPr>
              <a:t>th</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tu</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du lait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 </a:t>
            </a:r>
            <a:endParaRPr lang="en-GB" sz="2200" b="1" dirty="0">
              <a:solidFill>
                <a:schemeClr val="accent1">
                  <a:lumMod val="50000"/>
                </a:schemeClr>
              </a:solidFill>
            </a:endParaRPr>
          </a:p>
        </p:txBody>
      </p:sp>
      <p:sp>
        <p:nvSpPr>
          <p:cNvPr id="19" name="Speech Bubble: Rectangle with Corners Rounded 18">
            <a:extLst>
              <a:ext uri="{FF2B5EF4-FFF2-40B4-BE49-F238E27FC236}">
                <a16:creationId xmlns:a16="http://schemas.microsoft.com/office/drawing/2014/main" id="{48ECDE9B-B493-43C5-9CD7-4F20AC24252A}"/>
              </a:ext>
            </a:extLst>
          </p:cNvPr>
          <p:cNvSpPr/>
          <p:nvPr/>
        </p:nvSpPr>
        <p:spPr>
          <a:xfrm>
            <a:off x="2802725" y="5210253"/>
            <a:ext cx="4222706" cy="928729"/>
          </a:xfrm>
          <a:prstGeom prst="wedgeRoundRectCallout">
            <a:avLst>
              <a:gd name="adj1" fmla="val -56475"/>
              <a:gd name="adj2" fmla="val 171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4.</a:t>
            </a:r>
            <a:r>
              <a:rPr lang="en-GB" sz="2200" dirty="0">
                <a:solidFill>
                  <a:schemeClr val="accent1">
                    <a:lumMod val="50000"/>
                  </a:schemeClr>
                </a:solidFill>
              </a:rPr>
              <a:t>    </a:t>
            </a:r>
            <a:r>
              <a:rPr lang="en-GB" sz="2200" b="1" dirty="0">
                <a:solidFill>
                  <a:srgbClr val="E65D00"/>
                </a:solidFill>
              </a:rPr>
              <a:t>Je   </a:t>
            </a:r>
            <a:r>
              <a:rPr lang="en-GB" sz="2200" b="1" dirty="0">
                <a:solidFill>
                  <a:schemeClr val="accent1">
                    <a:lumMod val="50000"/>
                  </a:schemeClr>
                </a:solidFill>
              </a:rPr>
              <a:t> </a:t>
            </a:r>
            <a:r>
              <a:rPr lang="fr-FR" sz="2200" dirty="0">
                <a:solidFill>
                  <a:schemeClr val="accent1">
                    <a:lumMod val="50000"/>
                  </a:schemeClr>
                </a:solidFill>
              </a:rPr>
              <a:t>bois un verre de vin*</a:t>
            </a:r>
            <a:r>
              <a:rPr lang="en-GB" sz="2200" b="1" dirty="0">
                <a:solidFill>
                  <a:schemeClr val="accent1">
                    <a:lumMod val="50000"/>
                  </a:schemeClr>
                </a:solidFill>
              </a:rPr>
              <a:t> </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tu</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bois</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un grand</a:t>
            </a:r>
            <a:r>
              <a:rPr kumimoji="0" lang="en-US" sz="2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chemeClr val="accent1">
                    <a:lumMod val="50000"/>
                  </a:schemeClr>
                </a:solidFill>
                <a:effectLst/>
                <a:uLnTx/>
                <a:uFillTx/>
                <a:latin typeface="Century Gothic" panose="020F0302020204030204"/>
              </a:rPr>
              <a:t>caf</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é !</a:t>
            </a:r>
            <a:endParaRPr lang="en-GB" sz="2200" b="1" dirty="0">
              <a:solidFill>
                <a:schemeClr val="accent1">
                  <a:lumMod val="50000"/>
                </a:schemeClr>
              </a:solidFill>
            </a:endParaRPr>
          </a:p>
        </p:txBody>
      </p:sp>
      <p:sp>
        <p:nvSpPr>
          <p:cNvPr id="20" name="TextBox 19">
            <a:extLst>
              <a:ext uri="{FF2B5EF4-FFF2-40B4-BE49-F238E27FC236}">
                <a16:creationId xmlns:a16="http://schemas.microsoft.com/office/drawing/2014/main" id="{19E1C457-9321-454F-9B3E-C68B2C365BC5}"/>
              </a:ext>
            </a:extLst>
          </p:cNvPr>
          <p:cNvSpPr txBox="1"/>
          <p:nvPr/>
        </p:nvSpPr>
        <p:spPr>
          <a:xfrm>
            <a:off x="3724436" y="2323261"/>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4" name="TextBox 23">
            <a:extLst>
              <a:ext uri="{FF2B5EF4-FFF2-40B4-BE49-F238E27FC236}">
                <a16:creationId xmlns:a16="http://schemas.microsoft.com/office/drawing/2014/main" id="{F7A90DA5-66B8-4416-98E7-0A3295807178}"/>
              </a:ext>
            </a:extLst>
          </p:cNvPr>
          <p:cNvSpPr txBox="1"/>
          <p:nvPr/>
        </p:nvSpPr>
        <p:spPr>
          <a:xfrm>
            <a:off x="2607685" y="2656118"/>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5" name="TextBox 24">
            <a:extLst>
              <a:ext uri="{FF2B5EF4-FFF2-40B4-BE49-F238E27FC236}">
                <a16:creationId xmlns:a16="http://schemas.microsoft.com/office/drawing/2014/main" id="{B021EBEE-4493-42BF-8B82-B4511D7CC823}"/>
              </a:ext>
            </a:extLst>
          </p:cNvPr>
          <p:cNvSpPr txBox="1"/>
          <p:nvPr/>
        </p:nvSpPr>
        <p:spPr>
          <a:xfrm>
            <a:off x="4571547" y="3327528"/>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26" name="TextBox 25">
            <a:extLst>
              <a:ext uri="{FF2B5EF4-FFF2-40B4-BE49-F238E27FC236}">
                <a16:creationId xmlns:a16="http://schemas.microsoft.com/office/drawing/2014/main" id="{3091D3BA-AC99-4844-92E0-B62943C0501E}"/>
              </a:ext>
            </a:extLst>
          </p:cNvPr>
          <p:cNvSpPr txBox="1"/>
          <p:nvPr/>
        </p:nvSpPr>
        <p:spPr>
          <a:xfrm>
            <a:off x="3796881" y="3666082"/>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28" name="TextBox 27">
            <a:extLst>
              <a:ext uri="{FF2B5EF4-FFF2-40B4-BE49-F238E27FC236}">
                <a16:creationId xmlns:a16="http://schemas.microsoft.com/office/drawing/2014/main" id="{76118EFA-B35D-46E5-92CB-035531738B91}"/>
              </a:ext>
            </a:extLst>
          </p:cNvPr>
          <p:cNvSpPr txBox="1"/>
          <p:nvPr/>
        </p:nvSpPr>
        <p:spPr>
          <a:xfrm>
            <a:off x="4158052" y="4328303"/>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29" name="TextBox 28">
            <a:extLst>
              <a:ext uri="{FF2B5EF4-FFF2-40B4-BE49-F238E27FC236}">
                <a16:creationId xmlns:a16="http://schemas.microsoft.com/office/drawing/2014/main" id="{EF379E40-54C9-42BF-9E4A-217DD17DBA47}"/>
              </a:ext>
            </a:extLst>
          </p:cNvPr>
          <p:cNvSpPr txBox="1"/>
          <p:nvPr/>
        </p:nvSpPr>
        <p:spPr>
          <a:xfrm>
            <a:off x="3452905" y="4666857"/>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sp>
        <p:nvSpPr>
          <p:cNvPr id="30" name="TextBox 29">
            <a:extLst>
              <a:ext uri="{FF2B5EF4-FFF2-40B4-BE49-F238E27FC236}">
                <a16:creationId xmlns:a16="http://schemas.microsoft.com/office/drawing/2014/main" id="{88863E9A-778A-41FE-B429-6E5CAF8915C5}"/>
              </a:ext>
            </a:extLst>
          </p:cNvPr>
          <p:cNvSpPr txBox="1"/>
          <p:nvPr/>
        </p:nvSpPr>
        <p:spPr>
          <a:xfrm>
            <a:off x="3331486" y="5332343"/>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[je/</a:t>
            </a:r>
            <a:r>
              <a:rPr lang="en-GB" sz="2200" b="1" dirty="0" err="1">
                <a:solidFill>
                  <a:srgbClr val="E65D00"/>
                </a:solidFill>
              </a:rPr>
              <a:t>il</a:t>
            </a:r>
            <a:r>
              <a:rPr lang="en-GB" sz="2200" b="1" dirty="0">
                <a:solidFill>
                  <a:srgbClr val="E65D00"/>
                </a:solidFill>
              </a:rPr>
              <a:t>]</a:t>
            </a:r>
          </a:p>
        </p:txBody>
      </p:sp>
      <p:sp>
        <p:nvSpPr>
          <p:cNvPr id="31" name="TextBox 30">
            <a:extLst>
              <a:ext uri="{FF2B5EF4-FFF2-40B4-BE49-F238E27FC236}">
                <a16:creationId xmlns:a16="http://schemas.microsoft.com/office/drawing/2014/main" id="{FA989381-8CDB-40C6-991E-E1A0C0493DC1}"/>
              </a:ext>
            </a:extLst>
          </p:cNvPr>
          <p:cNvSpPr txBox="1"/>
          <p:nvPr/>
        </p:nvSpPr>
        <p:spPr>
          <a:xfrm>
            <a:off x="3323803" y="5674617"/>
            <a:ext cx="754911" cy="338554"/>
          </a:xfrm>
          <a:prstGeom prst="rect">
            <a:avLst/>
          </a:prstGeom>
          <a:solidFill>
            <a:schemeClr val="bg1"/>
          </a:solidFill>
        </p:spPr>
        <p:txBody>
          <a:bodyPr wrap="square" lIns="0" tIns="0" rIns="0" bIns="0" rtlCol="0">
            <a:spAutoFit/>
          </a:bodyPr>
          <a:lstStyle/>
          <a:p>
            <a:pPr algn="l"/>
            <a:r>
              <a:rPr lang="en-GB" sz="2200" b="1" dirty="0">
                <a:solidFill>
                  <a:srgbClr val="E65D00"/>
                </a:solidFill>
              </a:rPr>
              <a:t>[</a:t>
            </a:r>
            <a:r>
              <a:rPr lang="en-GB" sz="2200" b="1" dirty="0" err="1">
                <a:solidFill>
                  <a:srgbClr val="E65D00"/>
                </a:solidFill>
              </a:rPr>
              <a:t>tu</a:t>
            </a:r>
            <a:r>
              <a:rPr lang="en-GB" sz="2200" b="1" dirty="0">
                <a:solidFill>
                  <a:srgbClr val="E65D00"/>
                </a:solidFill>
              </a:rPr>
              <a:t>/</a:t>
            </a:r>
            <a:r>
              <a:rPr lang="en-GB" sz="2200" b="1" dirty="0" err="1">
                <a:solidFill>
                  <a:srgbClr val="E65D00"/>
                </a:solidFill>
              </a:rPr>
              <a:t>il</a:t>
            </a:r>
            <a:r>
              <a:rPr lang="en-GB" sz="2200" b="1" dirty="0">
                <a:solidFill>
                  <a:srgbClr val="E65D00"/>
                </a:solidFill>
              </a:rPr>
              <a:t>]</a:t>
            </a:r>
          </a:p>
        </p:txBody>
      </p:sp>
      <p:pic>
        <p:nvPicPr>
          <p:cNvPr id="1030" name="Picture 6" descr="Sad Faced Clip Art">
            <a:extLst>
              <a:ext uri="{FF2B5EF4-FFF2-40B4-BE49-F238E27FC236}">
                <a16:creationId xmlns:a16="http://schemas.microsoft.com/office/drawing/2014/main" id="{EA88BF9C-9EA6-4F68-BF12-C5D4B6134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33" y="5151535"/>
            <a:ext cx="1203792" cy="10387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close up of a building&#10;&#10;Description automatically generated">
            <a:extLst>
              <a:ext uri="{FF2B5EF4-FFF2-40B4-BE49-F238E27FC236}">
                <a16:creationId xmlns:a16="http://schemas.microsoft.com/office/drawing/2014/main" id="{177C570A-FFD9-43F2-899A-559452494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6061" y="2065442"/>
            <a:ext cx="3093614" cy="4124817"/>
          </a:xfrm>
          <a:prstGeom prst="rect">
            <a:avLst/>
          </a:prstGeom>
        </p:spPr>
      </p:pic>
      <p:pic>
        <p:nvPicPr>
          <p:cNvPr id="3" name="Picture 2" descr="A picture containing food, clock, light&#10;&#10;Description automatically generated">
            <a:extLst>
              <a:ext uri="{FF2B5EF4-FFF2-40B4-BE49-F238E27FC236}">
                <a16:creationId xmlns:a16="http://schemas.microsoft.com/office/drawing/2014/main" id="{E191BF58-AD0B-48EE-82AE-EFD570B727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4410" y="1749746"/>
            <a:ext cx="1445459" cy="1445459"/>
          </a:xfrm>
          <a:prstGeom prst="rect">
            <a:avLst/>
          </a:prstGeom>
        </p:spPr>
      </p:pic>
      <p:pic>
        <p:nvPicPr>
          <p:cNvPr id="36" name="Picture 35" descr="A close up of a logo&#10;&#10;Description automatically generated">
            <a:extLst>
              <a:ext uri="{FF2B5EF4-FFF2-40B4-BE49-F238E27FC236}">
                <a16:creationId xmlns:a16="http://schemas.microsoft.com/office/drawing/2014/main" id="{5196DE7F-CE97-4A92-9700-3271F11D0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6809" y="-51346"/>
            <a:ext cx="1056059" cy="1056059"/>
          </a:xfrm>
          <a:prstGeom prst="rect">
            <a:avLst/>
          </a:prstGeom>
        </p:spPr>
      </p:pic>
      <p:sp>
        <p:nvSpPr>
          <p:cNvPr id="38" name="Speech Bubble: Rectangle with Corners Rounded 37">
            <a:extLst>
              <a:ext uri="{FF2B5EF4-FFF2-40B4-BE49-F238E27FC236}">
                <a16:creationId xmlns:a16="http://schemas.microsoft.com/office/drawing/2014/main" id="{25B2F577-02F2-4502-B834-2606B6940304}"/>
              </a:ext>
            </a:extLst>
          </p:cNvPr>
          <p:cNvSpPr/>
          <p:nvPr/>
        </p:nvSpPr>
        <p:spPr>
          <a:xfrm>
            <a:off x="6585918" y="196458"/>
            <a:ext cx="2674398" cy="707849"/>
          </a:xfrm>
          <a:prstGeom prst="wedgeRoundRectCallout">
            <a:avLst>
              <a:gd name="adj1" fmla="val 55586"/>
              <a:gd name="adj2" fmla="val -18396"/>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r>
              <a:rPr lang="en-GB" b="1" dirty="0" err="1"/>
              <a:t>alors</a:t>
            </a:r>
            <a:r>
              <a:rPr lang="en-GB" b="1" dirty="0"/>
              <a:t> </a:t>
            </a:r>
            <a:r>
              <a:rPr lang="en-GB" dirty="0"/>
              <a:t>= right, so</a:t>
            </a:r>
          </a:p>
          <a:p>
            <a:pPr algn="ctr"/>
            <a:r>
              <a:rPr lang="en-GB" b="1" dirty="0"/>
              <a:t>* le vin </a:t>
            </a:r>
            <a:r>
              <a:rPr lang="en-GB" dirty="0"/>
              <a:t>= wine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P spid="26"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56675" y="1327765"/>
            <a:ext cx="11878650" cy="4832092"/>
          </a:xfrm>
          <a:prstGeom prst="rect">
            <a:avLst/>
          </a:prstGeom>
          <a:noFill/>
        </p:spPr>
        <p:txBody>
          <a:bodyPr wrap="square" rtlCol="0">
            <a:spAutoFit/>
          </a:bodyPr>
          <a:lstStyle/>
          <a:p>
            <a:r>
              <a:rPr lang="en-US" sz="2200" dirty="0">
                <a:solidFill>
                  <a:srgbClr val="002060"/>
                </a:solidFill>
              </a:rPr>
              <a:t>As you know, we use </a:t>
            </a:r>
            <a:r>
              <a:rPr lang="en-US" sz="2200" b="1" dirty="0">
                <a:solidFill>
                  <a:srgbClr val="002060"/>
                </a:solidFill>
              </a:rPr>
              <a:t>un</a:t>
            </a:r>
            <a:r>
              <a:rPr lang="en-US" sz="2200" dirty="0">
                <a:solidFill>
                  <a:srgbClr val="002060"/>
                </a:solidFill>
              </a:rPr>
              <a:t>/</a:t>
            </a:r>
            <a:r>
              <a:rPr lang="en-US" sz="2200" b="1" dirty="0" err="1">
                <a:solidFill>
                  <a:srgbClr val="002060"/>
                </a:solidFill>
              </a:rPr>
              <a:t>une</a:t>
            </a:r>
            <a:r>
              <a:rPr lang="en-US" sz="2200" b="1" dirty="0">
                <a:solidFill>
                  <a:srgbClr val="002060"/>
                </a:solidFill>
              </a:rPr>
              <a:t> </a:t>
            </a:r>
            <a:r>
              <a:rPr lang="en-US" sz="2200" dirty="0">
                <a:solidFill>
                  <a:srgbClr val="002060"/>
                </a:solidFill>
              </a:rPr>
              <a:t>(the </a:t>
            </a:r>
            <a:r>
              <a:rPr lang="en-US" sz="2200" b="1" dirty="0">
                <a:solidFill>
                  <a:srgbClr val="002060"/>
                </a:solidFill>
              </a:rPr>
              <a:t>indefinite article</a:t>
            </a:r>
            <a:r>
              <a:rPr lang="en-US" sz="2200" dirty="0">
                <a:solidFill>
                  <a:srgbClr val="002060"/>
                </a:solidFill>
              </a:rPr>
              <a:t>) to talk about ‘whole’ things, and </a:t>
            </a:r>
            <a:r>
              <a:rPr lang="en-US" sz="2200" b="1" dirty="0">
                <a:solidFill>
                  <a:srgbClr val="002060"/>
                </a:solidFill>
              </a:rPr>
              <a:t>du</a:t>
            </a:r>
            <a:r>
              <a:rPr lang="en-US" sz="2200" dirty="0">
                <a:solidFill>
                  <a:srgbClr val="002060"/>
                </a:solidFill>
              </a:rPr>
              <a:t>/</a:t>
            </a:r>
            <a:r>
              <a:rPr lang="en-US" sz="2200" b="1" dirty="0">
                <a:solidFill>
                  <a:srgbClr val="002060"/>
                </a:solidFill>
              </a:rPr>
              <a:t>de la</a:t>
            </a:r>
            <a:r>
              <a:rPr lang="en-US" sz="2200" dirty="0">
                <a:solidFill>
                  <a:srgbClr val="002060"/>
                </a:solidFill>
              </a:rPr>
              <a:t>/</a:t>
            </a:r>
            <a:r>
              <a:rPr lang="en-US" sz="2200" b="1" dirty="0">
                <a:solidFill>
                  <a:srgbClr val="002060"/>
                </a:solidFill>
              </a:rPr>
              <a:t>de l’</a:t>
            </a:r>
            <a:r>
              <a:rPr lang="en-US" sz="2200" dirty="0">
                <a:solidFill>
                  <a:srgbClr val="002060"/>
                </a:solidFill>
              </a:rPr>
              <a:t> (the </a:t>
            </a:r>
            <a:r>
              <a:rPr lang="en-US" sz="2200" b="1" dirty="0">
                <a:solidFill>
                  <a:srgbClr val="002060"/>
                </a:solidFill>
              </a:rPr>
              <a:t>partitive article</a:t>
            </a:r>
            <a:r>
              <a:rPr lang="en-US" sz="2200" dirty="0">
                <a:solidFill>
                  <a:srgbClr val="002060"/>
                </a:solidFill>
              </a:rPr>
              <a:t>) to talk about ‘parts’ of things in French:</a:t>
            </a:r>
          </a:p>
          <a:p>
            <a:endParaRPr lang="en-US" sz="2200" dirty="0">
              <a:solidFill>
                <a:srgbClr val="002060"/>
              </a:solidFill>
            </a:endParaRPr>
          </a:p>
          <a:p>
            <a:r>
              <a:rPr lang="en-US" sz="2200" b="1" dirty="0" err="1">
                <a:solidFill>
                  <a:srgbClr val="002060"/>
                </a:solidFill>
              </a:rPr>
              <a:t>J’achète</a:t>
            </a:r>
            <a:r>
              <a:rPr lang="en-US" sz="2200" b="1" dirty="0">
                <a:solidFill>
                  <a:srgbClr val="002060"/>
                </a:solidFill>
              </a:rPr>
              <a:t>…			un </a:t>
            </a:r>
            <a:r>
              <a:rPr lang="en-US" sz="2200" b="1" dirty="0" err="1">
                <a:solidFill>
                  <a:srgbClr val="002060"/>
                </a:solidFill>
              </a:rPr>
              <a:t>poisson</a:t>
            </a:r>
            <a:r>
              <a:rPr lang="en-US" sz="2200" b="1" dirty="0">
                <a:solidFill>
                  <a:srgbClr val="002060"/>
                </a:solidFill>
              </a:rPr>
              <a:t>			du </a:t>
            </a:r>
            <a:r>
              <a:rPr lang="en-US" sz="2200" b="1" dirty="0" err="1">
                <a:solidFill>
                  <a:srgbClr val="002060"/>
                </a:solidFill>
              </a:rPr>
              <a:t>poisson</a:t>
            </a:r>
            <a:endParaRPr lang="en-US" sz="2200" b="1" dirty="0">
              <a:solidFill>
                <a:srgbClr val="002060"/>
              </a:solidFill>
            </a:endParaRPr>
          </a:p>
          <a:p>
            <a:r>
              <a:rPr lang="en-US" sz="2200" i="1" dirty="0">
                <a:solidFill>
                  <a:srgbClr val="002060"/>
                </a:solidFill>
              </a:rPr>
              <a:t>I’m buying…</a:t>
            </a:r>
            <a:r>
              <a:rPr lang="en-US" sz="2200" b="1" dirty="0">
                <a:solidFill>
                  <a:srgbClr val="002060"/>
                </a:solidFill>
              </a:rPr>
              <a:t>			</a:t>
            </a:r>
            <a:r>
              <a:rPr lang="en-US" sz="2200" i="1" dirty="0">
                <a:solidFill>
                  <a:srgbClr val="002060"/>
                </a:solidFill>
              </a:rPr>
              <a:t>a fish		  		some fish</a:t>
            </a:r>
            <a:endParaRPr lang="en-US" sz="2200" b="1" dirty="0">
              <a:solidFill>
                <a:srgbClr val="002060"/>
              </a:solidFill>
            </a:endParaRPr>
          </a:p>
          <a:p>
            <a:r>
              <a:rPr lang="en-US" sz="2200" b="1" dirty="0">
                <a:solidFill>
                  <a:srgbClr val="002060"/>
                </a:solidFill>
              </a:rPr>
              <a:t>				</a:t>
            </a:r>
            <a:r>
              <a:rPr lang="en-US" sz="2200" i="1" dirty="0">
                <a:solidFill>
                  <a:srgbClr val="002060"/>
                </a:solidFill>
              </a:rPr>
              <a:t>				</a:t>
            </a:r>
          </a:p>
          <a:p>
            <a:r>
              <a:rPr lang="en-US" sz="2200" dirty="0">
                <a:solidFill>
                  <a:srgbClr val="002060"/>
                </a:solidFill>
              </a:rPr>
              <a:t>These nouns are </a:t>
            </a:r>
            <a:r>
              <a:rPr lang="en-US" sz="2200" b="1" dirty="0">
                <a:solidFill>
                  <a:srgbClr val="EF4136"/>
                </a:solidFill>
              </a:rPr>
              <a:t>countable </a:t>
            </a:r>
            <a:r>
              <a:rPr lang="en-US" sz="2200" dirty="0">
                <a:solidFill>
                  <a:srgbClr val="002060"/>
                </a:solidFill>
              </a:rPr>
              <a:t>– you can put ‘</a:t>
            </a:r>
            <a:r>
              <a:rPr lang="en-US" sz="2200" b="1" dirty="0">
                <a:solidFill>
                  <a:srgbClr val="002060"/>
                </a:solidFill>
              </a:rPr>
              <a:t>a</a:t>
            </a:r>
            <a:r>
              <a:rPr lang="en-US" sz="2200" dirty="0">
                <a:solidFill>
                  <a:srgbClr val="002060"/>
                </a:solidFill>
              </a:rPr>
              <a:t>’ or </a:t>
            </a:r>
            <a:r>
              <a:rPr lang="en-US" sz="2200" b="1" dirty="0">
                <a:solidFill>
                  <a:srgbClr val="002060"/>
                </a:solidFill>
              </a:rPr>
              <a:t>a number </a:t>
            </a:r>
            <a:r>
              <a:rPr lang="en-US" sz="2200" dirty="0">
                <a:solidFill>
                  <a:srgbClr val="002060"/>
                </a:solidFill>
              </a:rPr>
              <a:t>in front of them (</a:t>
            </a:r>
            <a:r>
              <a:rPr lang="en-US" sz="2200" b="1" dirty="0">
                <a:solidFill>
                  <a:srgbClr val="002060"/>
                </a:solidFill>
              </a:rPr>
              <a:t>one </a:t>
            </a:r>
            <a:r>
              <a:rPr lang="en-US" sz="2200" dirty="0">
                <a:solidFill>
                  <a:srgbClr val="002060"/>
                </a:solidFill>
              </a:rPr>
              <a:t>fish, </a:t>
            </a:r>
            <a:r>
              <a:rPr lang="en-US" sz="2200" b="1" dirty="0">
                <a:solidFill>
                  <a:srgbClr val="002060"/>
                </a:solidFill>
              </a:rPr>
              <a:t>three </a:t>
            </a:r>
            <a:r>
              <a:rPr lang="en-US" sz="2200" dirty="0">
                <a:solidFill>
                  <a:srgbClr val="002060"/>
                </a:solidFill>
              </a:rPr>
              <a:t>ice creams, </a:t>
            </a:r>
            <a:r>
              <a:rPr lang="en-US" sz="2200" b="1" dirty="0">
                <a:solidFill>
                  <a:srgbClr val="002060"/>
                </a:solidFill>
              </a:rPr>
              <a:t>seven </a:t>
            </a:r>
            <a:r>
              <a:rPr lang="en-US" sz="2200" dirty="0">
                <a:solidFill>
                  <a:srgbClr val="002060"/>
                </a:solidFill>
              </a:rPr>
              <a:t>loaves of bread).</a:t>
            </a:r>
          </a:p>
          <a:p>
            <a:endParaRPr lang="en-US" sz="2200" b="1" dirty="0">
              <a:solidFill>
                <a:srgbClr val="002060"/>
              </a:solidFill>
            </a:endParaRPr>
          </a:p>
          <a:p>
            <a:r>
              <a:rPr lang="en-US" sz="2200" dirty="0">
                <a:solidFill>
                  <a:srgbClr val="002060"/>
                </a:solidFill>
              </a:rPr>
              <a:t>But what about nouns you </a:t>
            </a:r>
            <a:r>
              <a:rPr lang="en-US" sz="2200" b="1" dirty="0">
                <a:solidFill>
                  <a:srgbClr val="002060"/>
                </a:solidFill>
              </a:rPr>
              <a:t>can’t </a:t>
            </a:r>
            <a:r>
              <a:rPr lang="en-US" sz="2200" dirty="0">
                <a:solidFill>
                  <a:srgbClr val="002060"/>
                </a:solidFill>
              </a:rPr>
              <a:t>count? We can’t say ‘</a:t>
            </a:r>
            <a:r>
              <a:rPr lang="en-US" sz="2200" b="1" dirty="0">
                <a:solidFill>
                  <a:srgbClr val="002060"/>
                </a:solidFill>
              </a:rPr>
              <a:t>a </a:t>
            </a:r>
            <a:r>
              <a:rPr lang="en-US" sz="2200" dirty="0">
                <a:solidFill>
                  <a:srgbClr val="002060"/>
                </a:solidFill>
              </a:rPr>
              <a:t>flour</a:t>
            </a:r>
            <a:r>
              <a:rPr lang="en-US" sz="2200" b="1" dirty="0">
                <a:solidFill>
                  <a:srgbClr val="002060"/>
                </a:solidFill>
              </a:rPr>
              <a:t>’ </a:t>
            </a:r>
            <a:r>
              <a:rPr lang="en-US" sz="2200" dirty="0">
                <a:solidFill>
                  <a:srgbClr val="002060"/>
                </a:solidFill>
              </a:rPr>
              <a:t>or ‘</a:t>
            </a:r>
            <a:r>
              <a:rPr lang="en-US" sz="2200" b="1" dirty="0">
                <a:solidFill>
                  <a:srgbClr val="002060"/>
                </a:solidFill>
              </a:rPr>
              <a:t>two </a:t>
            </a:r>
            <a:r>
              <a:rPr lang="en-US" sz="2200" dirty="0">
                <a:solidFill>
                  <a:srgbClr val="002060"/>
                </a:solidFill>
              </a:rPr>
              <a:t>rice,’ we can only say ‘</a:t>
            </a:r>
            <a:r>
              <a:rPr lang="en-US" sz="2200" b="1" dirty="0">
                <a:solidFill>
                  <a:srgbClr val="002060"/>
                </a:solidFill>
              </a:rPr>
              <a:t>some</a:t>
            </a:r>
            <a:r>
              <a:rPr lang="en-US" sz="2200" dirty="0">
                <a:solidFill>
                  <a:srgbClr val="002060"/>
                </a:solidFill>
              </a:rPr>
              <a:t>’. These </a:t>
            </a:r>
            <a:r>
              <a:rPr lang="en-US" sz="2200" b="1" dirty="0">
                <a:solidFill>
                  <a:srgbClr val="EF4136"/>
                </a:solidFill>
              </a:rPr>
              <a:t>uncountable</a:t>
            </a:r>
            <a:r>
              <a:rPr lang="en-US" sz="2200" dirty="0">
                <a:solidFill>
                  <a:srgbClr val="EF4136"/>
                </a:solidFill>
              </a:rPr>
              <a:t> </a:t>
            </a:r>
            <a:r>
              <a:rPr lang="en-US" sz="2200" b="1" dirty="0">
                <a:solidFill>
                  <a:srgbClr val="EF4136"/>
                </a:solidFill>
              </a:rPr>
              <a:t>nouns</a:t>
            </a:r>
            <a:r>
              <a:rPr lang="en-US" sz="2200" dirty="0">
                <a:solidFill>
                  <a:srgbClr val="EF4136"/>
                </a:solidFill>
              </a:rPr>
              <a:t> </a:t>
            </a:r>
            <a:r>
              <a:rPr lang="en-US" sz="2200" dirty="0">
                <a:solidFill>
                  <a:srgbClr val="002060"/>
                </a:solidFill>
              </a:rPr>
              <a:t>take the </a:t>
            </a:r>
            <a:r>
              <a:rPr lang="en-US" sz="2200" b="1" dirty="0">
                <a:solidFill>
                  <a:srgbClr val="002060"/>
                </a:solidFill>
              </a:rPr>
              <a:t>partitive article </a:t>
            </a:r>
            <a:r>
              <a:rPr lang="en-US" sz="2200" dirty="0">
                <a:solidFill>
                  <a:srgbClr val="002060"/>
                </a:solidFill>
              </a:rPr>
              <a:t>only:</a:t>
            </a:r>
          </a:p>
          <a:p>
            <a:endParaRPr lang="en-US" sz="2200" b="1" dirty="0">
              <a:solidFill>
                <a:srgbClr val="002060"/>
              </a:solidFill>
            </a:endParaRPr>
          </a:p>
          <a:p>
            <a:r>
              <a:rPr lang="en-US" sz="2200" b="1" dirty="0" err="1">
                <a:solidFill>
                  <a:srgbClr val="002060"/>
                </a:solidFill>
              </a:rPr>
              <a:t>J’achète</a:t>
            </a:r>
            <a:r>
              <a:rPr lang="en-US" sz="2200" b="1" dirty="0">
                <a:solidFill>
                  <a:srgbClr val="002060"/>
                </a:solidFill>
              </a:rPr>
              <a:t>…			du </a:t>
            </a:r>
            <a:r>
              <a:rPr lang="en-US" sz="2200" b="1" dirty="0" err="1">
                <a:solidFill>
                  <a:srgbClr val="002060"/>
                </a:solidFill>
              </a:rPr>
              <a:t>riz</a:t>
            </a:r>
            <a:r>
              <a:rPr lang="en-US" sz="2200" b="1" dirty="0">
                <a:solidFill>
                  <a:srgbClr val="002060"/>
                </a:solidFill>
              </a:rPr>
              <a:t>				de la </a:t>
            </a:r>
            <a:r>
              <a:rPr lang="en-US" sz="2200" b="1" dirty="0" err="1">
                <a:solidFill>
                  <a:srgbClr val="002060"/>
                </a:solidFill>
              </a:rPr>
              <a:t>farine</a:t>
            </a:r>
            <a:endParaRPr lang="en-US" sz="2200" b="1" dirty="0">
              <a:solidFill>
                <a:srgbClr val="002060"/>
              </a:solidFill>
            </a:endParaRPr>
          </a:p>
          <a:p>
            <a:r>
              <a:rPr lang="en-US" sz="2200" i="1" dirty="0">
                <a:solidFill>
                  <a:srgbClr val="002060"/>
                </a:solidFill>
              </a:rPr>
              <a:t>I’m buying…			some rice			some flour</a:t>
            </a:r>
          </a:p>
        </p:txBody>
      </p:sp>
      <p:sp>
        <p:nvSpPr>
          <p:cNvPr id="4" name="Title 3"/>
          <p:cNvSpPr>
            <a:spLocks noGrp="1"/>
          </p:cNvSpPr>
          <p:nvPr>
            <p:ph type="title"/>
          </p:nvPr>
        </p:nvSpPr>
        <p:spPr/>
        <p:txBody>
          <a:bodyPr>
            <a:normAutofit/>
          </a:bodyPr>
          <a:lstStyle/>
          <a:p>
            <a:r>
              <a:rPr lang="en-GB" sz="2800" b="1" dirty="0">
                <a:solidFill>
                  <a:schemeClr val="bg1"/>
                </a:solidFill>
              </a:rPr>
              <a:t>Uncountable 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pic>
        <p:nvPicPr>
          <p:cNvPr id="9" name="Picture 8">
            <a:extLst>
              <a:ext uri="{FF2B5EF4-FFF2-40B4-BE49-F238E27FC236}">
                <a16:creationId xmlns:a16="http://schemas.microsoft.com/office/drawing/2014/main" id="{A9B1F39B-0EE6-4B11-92AE-00EEAA353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951" y="2698986"/>
            <a:ext cx="1080000" cy="307350"/>
          </a:xfrm>
          <a:prstGeom prst="rect">
            <a:avLst/>
          </a:prstGeom>
        </p:spPr>
      </p:pic>
      <p:sp>
        <p:nvSpPr>
          <p:cNvPr id="3" name="Rectangle 2">
            <a:extLst>
              <a:ext uri="{FF2B5EF4-FFF2-40B4-BE49-F238E27FC236}">
                <a16:creationId xmlns:a16="http://schemas.microsoft.com/office/drawing/2014/main" id="{5C11F717-A85D-48C3-B1C9-BE4B5F8540F4}"/>
              </a:ext>
            </a:extLst>
          </p:cNvPr>
          <p:cNvSpPr/>
          <p:nvPr/>
        </p:nvSpPr>
        <p:spPr>
          <a:xfrm>
            <a:off x="3921041" y="2338259"/>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33E2C7-67C4-4E43-848B-A449149C4156}"/>
              </a:ext>
            </a:extLst>
          </p:cNvPr>
          <p:cNvSpPr/>
          <p:nvPr/>
        </p:nvSpPr>
        <p:spPr>
          <a:xfrm>
            <a:off x="3810839" y="2766067"/>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B3757BD-2AF1-4495-9D60-49AA80C6BB04}"/>
              </a:ext>
            </a:extLst>
          </p:cNvPr>
          <p:cNvSpPr/>
          <p:nvPr/>
        </p:nvSpPr>
        <p:spPr>
          <a:xfrm>
            <a:off x="7440317" y="2310357"/>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E40643A-0838-4240-8896-D0F1566B6E3E}"/>
              </a:ext>
            </a:extLst>
          </p:cNvPr>
          <p:cNvSpPr/>
          <p:nvPr/>
        </p:nvSpPr>
        <p:spPr>
          <a:xfrm>
            <a:off x="7440317" y="2689965"/>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093417E-01BE-4C5B-BF09-F05F3100AF1C}"/>
              </a:ext>
            </a:extLst>
          </p:cNvPr>
          <p:cNvSpPr/>
          <p:nvPr/>
        </p:nvSpPr>
        <p:spPr>
          <a:xfrm>
            <a:off x="3406296" y="5370256"/>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227B66D-0314-4AEC-BF20-3AEEDD492EB5}"/>
              </a:ext>
            </a:extLst>
          </p:cNvPr>
          <p:cNvSpPr/>
          <p:nvPr/>
        </p:nvSpPr>
        <p:spPr>
          <a:xfrm>
            <a:off x="3406296" y="5758884"/>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10D28D5-F737-425C-B66E-88BAB205EA1A}"/>
              </a:ext>
            </a:extLst>
          </p:cNvPr>
          <p:cNvSpPr/>
          <p:nvPr/>
        </p:nvSpPr>
        <p:spPr>
          <a:xfrm>
            <a:off x="7412342" y="5389856"/>
            <a:ext cx="20721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6F95FB0-78B3-446A-A56A-FD5C7EF4A449}"/>
              </a:ext>
            </a:extLst>
          </p:cNvPr>
          <p:cNvSpPr/>
          <p:nvPr/>
        </p:nvSpPr>
        <p:spPr>
          <a:xfrm>
            <a:off x="7412342" y="5758885"/>
            <a:ext cx="1881690" cy="38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Cedar Plank Salmon Clip Art">
            <a:extLst>
              <a:ext uri="{FF2B5EF4-FFF2-40B4-BE49-F238E27FC236}">
                <a16:creationId xmlns:a16="http://schemas.microsoft.com/office/drawing/2014/main" id="{4A5E7DC1-3E63-4251-A441-FFCA2F8179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1624" y="2617035"/>
            <a:ext cx="897766" cy="3886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ice Clip Art">
            <a:extLst>
              <a:ext uri="{FF2B5EF4-FFF2-40B4-BE49-F238E27FC236}">
                <a16:creationId xmlns:a16="http://schemas.microsoft.com/office/drawing/2014/main" id="{A499EAB7-6825-424D-83F6-D12BB39353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5951" y="5168932"/>
            <a:ext cx="1025279" cy="830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ur Sack Clip Art">
            <a:extLst>
              <a:ext uri="{FF2B5EF4-FFF2-40B4-BE49-F238E27FC236}">
                <a16:creationId xmlns:a16="http://schemas.microsoft.com/office/drawing/2014/main" id="{51057914-56CE-4D13-8194-AB4A6C984A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1724" y="5325085"/>
            <a:ext cx="757666" cy="67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4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E6249D7-1919-4789-80A1-07C7D40290B4}"/>
              </a:ext>
            </a:extLst>
          </p:cNvPr>
          <p:cNvGrpSpPr/>
          <p:nvPr/>
        </p:nvGrpSpPr>
        <p:grpSpPr>
          <a:xfrm>
            <a:off x="6096000" y="5208357"/>
            <a:ext cx="1465244" cy="842764"/>
            <a:chOff x="6096000" y="5059942"/>
            <a:chExt cx="1465244" cy="842764"/>
          </a:xfrm>
        </p:grpSpPr>
        <p:sp>
          <p:nvSpPr>
            <p:cNvPr id="30" name="TextBox 29">
              <a:extLst>
                <a:ext uri="{FF2B5EF4-FFF2-40B4-BE49-F238E27FC236}">
                  <a16:creationId xmlns:a16="http://schemas.microsoft.com/office/drawing/2014/main" id="{513EFB7D-CA34-429E-9133-750E3ECEA3C9}"/>
                </a:ext>
              </a:extLst>
            </p:cNvPr>
            <p:cNvSpPr txBox="1"/>
            <p:nvPr/>
          </p:nvSpPr>
          <p:spPr>
            <a:xfrm>
              <a:off x="6096000" y="5594929"/>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rgbClr val="002060"/>
                  </a:solidFill>
                </a:rPr>
                <a:t>viande</a:t>
              </a:r>
              <a:endParaRPr lang="en-GB" sz="2000" dirty="0">
                <a:solidFill>
                  <a:srgbClr val="002060"/>
                </a:solidFill>
              </a:endParaRPr>
            </a:p>
          </p:txBody>
        </p:sp>
        <p:pic>
          <p:nvPicPr>
            <p:cNvPr id="31" name="Picture 10" descr="Whole Ham Clip Art">
              <a:extLst>
                <a:ext uri="{FF2B5EF4-FFF2-40B4-BE49-F238E27FC236}">
                  <a16:creationId xmlns:a16="http://schemas.microsoft.com/office/drawing/2014/main" id="{1382E99D-A362-4D5C-AD25-AD636295A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60" y="5059942"/>
              <a:ext cx="633523" cy="48147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a:xfrm>
            <a:off x="0" y="213557"/>
            <a:ext cx="3112477" cy="647577"/>
          </a:xfrm>
        </p:spPr>
        <p:txBody>
          <a:bodyPr>
            <a:normAutofit/>
          </a:bodyPr>
          <a:lstStyle/>
          <a:p>
            <a:r>
              <a:rPr lang="en-GB" sz="2800" b="1" dirty="0">
                <a:solidFill>
                  <a:schemeClr val="bg1"/>
                </a:solidFill>
              </a:rPr>
              <a:t>Amir a quoi ?</a:t>
            </a:r>
          </a:p>
        </p:txBody>
      </p:sp>
      <p:sp>
        <p:nvSpPr>
          <p:cNvPr id="10" name="Speech Bubble: Rectangle with Corners Rounded 9">
            <a:extLst>
              <a:ext uri="{FF2B5EF4-FFF2-40B4-BE49-F238E27FC236}">
                <a16:creationId xmlns:a16="http://schemas.microsoft.com/office/drawing/2014/main" id="{7981BFAE-CB15-4ED0-B598-E4045B299D3E}"/>
              </a:ext>
            </a:extLst>
          </p:cNvPr>
          <p:cNvSpPr/>
          <p:nvPr/>
        </p:nvSpPr>
        <p:spPr>
          <a:xfrm>
            <a:off x="9157853" y="1001890"/>
            <a:ext cx="2799475" cy="2744171"/>
          </a:xfrm>
          <a:prstGeom prst="wedgeRoundRectCallout">
            <a:avLst>
              <a:gd name="adj1" fmla="val -20833"/>
              <a:gd name="adj2" fmla="val 58266"/>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Hint</a:t>
            </a:r>
          </a:p>
          <a:p>
            <a:pPr algn="ctr"/>
            <a:endParaRPr lang="en-GB" sz="2000" b="1" dirty="0"/>
          </a:p>
          <a:p>
            <a:pPr algn="ctr"/>
            <a:r>
              <a:rPr lang="en-GB" sz="2000" dirty="0"/>
              <a:t>To check whether a noun is </a:t>
            </a:r>
            <a:r>
              <a:rPr lang="en-GB" sz="2000" b="1" dirty="0"/>
              <a:t>countable</a:t>
            </a:r>
            <a:r>
              <a:rPr lang="en-GB" sz="2000" dirty="0"/>
              <a:t> or </a:t>
            </a:r>
            <a:r>
              <a:rPr lang="en-GB" sz="2000" b="1" dirty="0"/>
              <a:t>uncountable</a:t>
            </a:r>
            <a:r>
              <a:rPr lang="en-GB" sz="2000" dirty="0"/>
              <a:t>, try putting a </a:t>
            </a:r>
            <a:r>
              <a:rPr lang="en-GB" sz="2000" b="1" dirty="0"/>
              <a:t>number</a:t>
            </a:r>
            <a:r>
              <a:rPr lang="en-GB" sz="2000" dirty="0"/>
              <a:t> in front of the English word.</a:t>
            </a:r>
          </a:p>
        </p:txBody>
      </p:sp>
      <p:sp>
        <p:nvSpPr>
          <p:cNvPr id="2" name="Rounded Rectangle 46">
            <a:extLst>
              <a:ext uri="{FF2B5EF4-FFF2-40B4-BE49-F238E27FC236}">
                <a16:creationId xmlns:a16="http://schemas.microsoft.com/office/drawing/2014/main" id="{3DCFBAED-053C-4D4D-A0FC-0FDC0B9BD147}"/>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Speech Bubble: Rectangle with Corners Rounded 5">
            <a:extLst>
              <a:ext uri="{FF2B5EF4-FFF2-40B4-BE49-F238E27FC236}">
                <a16:creationId xmlns:a16="http://schemas.microsoft.com/office/drawing/2014/main" id="{C5BD53F1-35C3-4088-B9D7-7242BE8F0170}"/>
              </a:ext>
            </a:extLst>
          </p:cNvPr>
          <p:cNvSpPr/>
          <p:nvPr/>
        </p:nvSpPr>
        <p:spPr>
          <a:xfrm>
            <a:off x="1163957" y="1278285"/>
            <a:ext cx="1012944" cy="611572"/>
          </a:xfrm>
          <a:prstGeom prst="wedgeRoundRectCallout">
            <a:avLst>
              <a:gd name="adj1" fmla="val -62456"/>
              <a:gd name="adj2" fmla="val -18183"/>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J’ai</a:t>
            </a:r>
            <a:r>
              <a:rPr lang="en-GB" dirty="0"/>
              <a:t> …</a:t>
            </a:r>
          </a:p>
        </p:txBody>
      </p:sp>
      <p:graphicFrame>
        <p:nvGraphicFramePr>
          <p:cNvPr id="11" name="Table 12">
            <a:extLst>
              <a:ext uri="{FF2B5EF4-FFF2-40B4-BE49-F238E27FC236}">
                <a16:creationId xmlns:a16="http://schemas.microsoft.com/office/drawing/2014/main" id="{19CE3752-81E7-4A42-BF40-A3EC3EBFBBFC}"/>
              </a:ext>
            </a:extLst>
          </p:cNvPr>
          <p:cNvGraphicFramePr>
            <a:graphicFrameLocks noGrp="1"/>
          </p:cNvGraphicFramePr>
          <p:nvPr/>
        </p:nvGraphicFramePr>
        <p:xfrm>
          <a:off x="246230" y="2049136"/>
          <a:ext cx="4546108" cy="4057545"/>
        </p:xfrm>
        <a:graphic>
          <a:graphicData uri="http://schemas.openxmlformats.org/drawingml/2006/table">
            <a:tbl>
              <a:tblPr firstRow="1" bandRow="1">
                <a:tableStyleId>{5940675A-B579-460E-94D1-54222C63F5DA}</a:tableStyleId>
              </a:tblPr>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p>
                      <a:pPr algn="ctr"/>
                      <a:r>
                        <a:rPr lang="en-GB" sz="2000" b="1" dirty="0">
                          <a:solidFill>
                            <a:schemeClr val="accent1">
                              <a:lumMod val="50000"/>
                            </a:schemeClr>
                          </a:solidFill>
                        </a:rPr>
                        <a:t>du/de la</a:t>
                      </a:r>
                      <a:endParaRPr lang="en-GB" sz="2000" b="0" dirty="0">
                        <a:solidFill>
                          <a:schemeClr val="accent1">
                            <a:lumMod val="50000"/>
                          </a:schemeClr>
                        </a:solidFill>
                      </a:endParaRPr>
                    </a:p>
                    <a:p>
                      <a:pPr algn="ctr"/>
                      <a:r>
                        <a:rPr lang="en-GB" sz="2000" b="0" dirty="0">
                          <a:solidFill>
                            <a:schemeClr val="accent1">
                              <a:lumMod val="50000"/>
                            </a:schemeClr>
                          </a:solidFill>
                        </a:rPr>
                        <a:t>(uncountable)</a:t>
                      </a:r>
                      <a:endParaRPr lang="en-GB" sz="2000" b="1" dirty="0">
                        <a:solidFill>
                          <a:schemeClr val="accent1">
                            <a:lumMod val="50000"/>
                          </a:schemeClr>
                        </a:solidFill>
                      </a:endParaRPr>
                    </a:p>
                  </a:txBody>
                  <a:tcPr/>
                </a:tc>
                <a:tc>
                  <a:txBody>
                    <a:bodyPr/>
                    <a:lstStyle/>
                    <a:p>
                      <a:pPr algn="ctr"/>
                      <a:r>
                        <a:rPr lang="en-GB" sz="2000" b="1" dirty="0">
                          <a:solidFill>
                            <a:schemeClr val="accent1">
                              <a:lumMod val="50000"/>
                            </a:schemeClr>
                          </a:solidFill>
                        </a:rPr>
                        <a:t>un/</a:t>
                      </a:r>
                      <a:r>
                        <a:rPr lang="en-GB" sz="2000" b="1" dirty="0" err="1">
                          <a:solidFill>
                            <a:schemeClr val="accent1">
                              <a:lumMod val="50000"/>
                            </a:schemeClr>
                          </a:solidFill>
                        </a:rPr>
                        <a:t>une</a:t>
                      </a:r>
                      <a:endParaRPr lang="en-GB" sz="2000" b="0" dirty="0">
                        <a:solidFill>
                          <a:schemeClr val="accent1">
                            <a:lumMod val="50000"/>
                          </a:schemeClr>
                        </a:solidFill>
                      </a:endParaRPr>
                    </a:p>
                    <a:p>
                      <a:pPr algn="ctr"/>
                      <a:r>
                        <a:rPr lang="en-GB" sz="2000" b="0" dirty="0">
                          <a:solidFill>
                            <a:schemeClr val="accent1">
                              <a:lumMod val="50000"/>
                            </a:schemeClr>
                          </a:solidFill>
                        </a:rPr>
                        <a:t>(countable)</a:t>
                      </a:r>
                      <a:endParaRPr lang="en-GB" sz="2000" b="1" dirty="0">
                        <a:solidFill>
                          <a:schemeClr val="accent1">
                            <a:lumMod val="50000"/>
                          </a:schemeClr>
                        </a:solidFill>
                      </a:endParaRPr>
                    </a:p>
                  </a:txBody>
                  <a:tcPr/>
                </a:tc>
                <a:extLst>
                  <a:ext uri="{0D108BD9-81ED-4DB2-BD59-A6C34878D82A}">
                    <a16:rowId xmlns:a16="http://schemas.microsoft.com/office/drawing/2014/main" val="857782125"/>
                  </a:ext>
                </a:extLst>
              </a:tr>
              <a:tr h="335650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70058678"/>
                  </a:ext>
                </a:extLst>
              </a:tr>
            </a:tbl>
          </a:graphicData>
        </a:graphic>
      </p:graphicFrame>
      <p:pic>
        <p:nvPicPr>
          <p:cNvPr id="5" name="Picture 4" descr="A picture containing doll&#10;&#10;Description automatically generated">
            <a:extLst>
              <a:ext uri="{FF2B5EF4-FFF2-40B4-BE49-F238E27FC236}">
                <a16:creationId xmlns:a16="http://schemas.microsoft.com/office/drawing/2014/main" id="{80F1C468-2A99-4A72-99BE-B6BAB0B81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355" y="623172"/>
            <a:ext cx="1966784" cy="1966784"/>
          </a:xfrm>
          <a:prstGeom prst="rect">
            <a:avLst/>
          </a:prstGeom>
        </p:spPr>
      </p:pic>
      <p:grpSp>
        <p:nvGrpSpPr>
          <p:cNvPr id="12" name="Group 11">
            <a:extLst>
              <a:ext uri="{FF2B5EF4-FFF2-40B4-BE49-F238E27FC236}">
                <a16:creationId xmlns:a16="http://schemas.microsoft.com/office/drawing/2014/main" id="{635FE30F-DB32-4970-8361-1274CE0A5186}"/>
              </a:ext>
            </a:extLst>
          </p:cNvPr>
          <p:cNvGrpSpPr/>
          <p:nvPr/>
        </p:nvGrpSpPr>
        <p:grpSpPr>
          <a:xfrm>
            <a:off x="6744728" y="680178"/>
            <a:ext cx="1465244" cy="981422"/>
            <a:chOff x="5629619" y="1728032"/>
            <a:chExt cx="1465244" cy="981422"/>
          </a:xfrm>
        </p:grpSpPr>
        <p:sp>
          <p:nvSpPr>
            <p:cNvPr id="13" name="TextBox 12">
              <a:extLst>
                <a:ext uri="{FF2B5EF4-FFF2-40B4-BE49-F238E27FC236}">
                  <a16:creationId xmlns:a16="http://schemas.microsoft.com/office/drawing/2014/main" id="{37D7AB64-DB32-470B-B9C8-B103926D6322}"/>
                </a:ext>
              </a:extLst>
            </p:cNvPr>
            <p:cNvSpPr txBox="1"/>
            <p:nvPr/>
          </p:nvSpPr>
          <p:spPr>
            <a:xfrm>
              <a:off x="5629619" y="2401677"/>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a:solidFill>
                    <a:srgbClr val="002060"/>
                  </a:solidFill>
                </a:rPr>
                <a:t>glace</a:t>
              </a:r>
            </a:p>
          </p:txBody>
        </p:sp>
        <p:pic>
          <p:nvPicPr>
            <p:cNvPr id="14" name="Picture 13">
              <a:extLst>
                <a:ext uri="{FF2B5EF4-FFF2-40B4-BE49-F238E27FC236}">
                  <a16:creationId xmlns:a16="http://schemas.microsoft.com/office/drawing/2014/main" id="{9E756D24-4074-4390-8D8A-1492B5DC4F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7823" y="1728032"/>
              <a:ext cx="288312" cy="632151"/>
            </a:xfrm>
            <a:prstGeom prst="rect">
              <a:avLst/>
            </a:prstGeom>
          </p:spPr>
        </p:pic>
      </p:grpSp>
      <p:grpSp>
        <p:nvGrpSpPr>
          <p:cNvPr id="19" name="Group 18">
            <a:extLst>
              <a:ext uri="{FF2B5EF4-FFF2-40B4-BE49-F238E27FC236}">
                <a16:creationId xmlns:a16="http://schemas.microsoft.com/office/drawing/2014/main" id="{66901A36-E0CD-4D78-A6A4-60C3FA3C1E42}"/>
              </a:ext>
            </a:extLst>
          </p:cNvPr>
          <p:cNvGrpSpPr/>
          <p:nvPr/>
        </p:nvGrpSpPr>
        <p:grpSpPr>
          <a:xfrm>
            <a:off x="5175761" y="1925813"/>
            <a:ext cx="1465244" cy="1018769"/>
            <a:chOff x="6928153" y="2280122"/>
            <a:chExt cx="1465244" cy="1018769"/>
          </a:xfrm>
        </p:grpSpPr>
        <p:sp>
          <p:nvSpPr>
            <p:cNvPr id="20" name="TextBox 19">
              <a:extLst>
                <a:ext uri="{FF2B5EF4-FFF2-40B4-BE49-F238E27FC236}">
                  <a16:creationId xmlns:a16="http://schemas.microsoft.com/office/drawing/2014/main" id="{4A51DDB0-EFFB-42AF-B59E-E4BD8C562536}"/>
                </a:ext>
              </a:extLst>
            </p:cNvPr>
            <p:cNvSpPr txBox="1"/>
            <p:nvPr/>
          </p:nvSpPr>
          <p:spPr>
            <a:xfrm>
              <a:off x="6928153" y="2991114"/>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a:solidFill>
                    <a:srgbClr val="002060"/>
                  </a:solidFill>
                </a:rPr>
                <a:t>lait</a:t>
              </a:r>
            </a:p>
          </p:txBody>
        </p:sp>
        <p:pic>
          <p:nvPicPr>
            <p:cNvPr id="21" name="Picture 4">
              <a:extLst>
                <a:ext uri="{FF2B5EF4-FFF2-40B4-BE49-F238E27FC236}">
                  <a16:creationId xmlns:a16="http://schemas.microsoft.com/office/drawing/2014/main" id="{8A18BB3A-B500-46F6-87D5-3A221DA628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484666" y="2280122"/>
              <a:ext cx="577332" cy="641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D2D8613A-E562-4908-A00B-7B2601787C88}"/>
              </a:ext>
            </a:extLst>
          </p:cNvPr>
          <p:cNvGrpSpPr/>
          <p:nvPr/>
        </p:nvGrpSpPr>
        <p:grpSpPr>
          <a:xfrm>
            <a:off x="5175761" y="3612999"/>
            <a:ext cx="1465244" cy="962363"/>
            <a:chOff x="5175761" y="3612999"/>
            <a:chExt cx="1465244" cy="962363"/>
          </a:xfrm>
        </p:grpSpPr>
        <p:sp>
          <p:nvSpPr>
            <p:cNvPr id="23" name="TextBox 22">
              <a:extLst>
                <a:ext uri="{FF2B5EF4-FFF2-40B4-BE49-F238E27FC236}">
                  <a16:creationId xmlns:a16="http://schemas.microsoft.com/office/drawing/2014/main" id="{8121E78C-4FC2-46A7-8D46-E7D3C264DDBC}"/>
                </a:ext>
              </a:extLst>
            </p:cNvPr>
            <p:cNvSpPr txBox="1"/>
            <p:nvPr/>
          </p:nvSpPr>
          <p:spPr>
            <a:xfrm>
              <a:off x="5175761" y="4267585"/>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rgbClr val="002060"/>
                  </a:solidFill>
                </a:rPr>
                <a:t>recette</a:t>
              </a:r>
              <a:endParaRPr lang="en-GB" sz="2000" dirty="0">
                <a:solidFill>
                  <a:srgbClr val="002060"/>
                </a:solidFill>
              </a:endParaRPr>
            </a:p>
          </p:txBody>
        </p:sp>
        <p:pic>
          <p:nvPicPr>
            <p:cNvPr id="27" name="Picture 8">
              <a:extLst>
                <a:ext uri="{FF2B5EF4-FFF2-40B4-BE49-F238E27FC236}">
                  <a16:creationId xmlns:a16="http://schemas.microsoft.com/office/drawing/2014/main" id="{41EE27C7-4205-47C7-91D8-C830208D5F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507099" y="3612999"/>
              <a:ext cx="802567" cy="6846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3469EFD2-5B76-41D9-8093-692F31C07F70}"/>
              </a:ext>
            </a:extLst>
          </p:cNvPr>
          <p:cNvGrpSpPr/>
          <p:nvPr/>
        </p:nvGrpSpPr>
        <p:grpSpPr>
          <a:xfrm>
            <a:off x="10249470" y="4897251"/>
            <a:ext cx="1465244" cy="1005455"/>
            <a:chOff x="10249470" y="4897251"/>
            <a:chExt cx="1465244" cy="1005455"/>
          </a:xfrm>
        </p:grpSpPr>
        <p:sp>
          <p:nvSpPr>
            <p:cNvPr id="36" name="TextBox 35">
              <a:extLst>
                <a:ext uri="{FF2B5EF4-FFF2-40B4-BE49-F238E27FC236}">
                  <a16:creationId xmlns:a16="http://schemas.microsoft.com/office/drawing/2014/main" id="{E8335CD1-599F-429A-B63C-EDA97D54203F}"/>
                </a:ext>
              </a:extLst>
            </p:cNvPr>
            <p:cNvSpPr txBox="1"/>
            <p:nvPr/>
          </p:nvSpPr>
          <p:spPr>
            <a:xfrm>
              <a:off x="10249470" y="5594929"/>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rgbClr val="002060"/>
                  </a:solidFill>
                </a:rPr>
                <a:t>argent</a:t>
              </a:r>
            </a:p>
          </p:txBody>
        </p:sp>
        <p:pic>
          <p:nvPicPr>
            <p:cNvPr id="37" name="Picture 14">
              <a:extLst>
                <a:ext uri="{FF2B5EF4-FFF2-40B4-BE49-F238E27FC236}">
                  <a16:creationId xmlns:a16="http://schemas.microsoft.com/office/drawing/2014/main" id="{B5F9A71C-7FE3-444A-94BE-A8FB740DF2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10415254" y="4897251"/>
              <a:ext cx="1133676" cy="7864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D844BC49-15E5-4135-ACD0-7887740ACE47}"/>
              </a:ext>
            </a:extLst>
          </p:cNvPr>
          <p:cNvGrpSpPr/>
          <p:nvPr/>
        </p:nvGrpSpPr>
        <p:grpSpPr>
          <a:xfrm>
            <a:off x="8209972" y="4653478"/>
            <a:ext cx="1465244" cy="729779"/>
            <a:chOff x="8209972" y="4730592"/>
            <a:chExt cx="1465244" cy="729779"/>
          </a:xfrm>
          <a:noFill/>
        </p:grpSpPr>
        <p:sp>
          <p:nvSpPr>
            <p:cNvPr id="33" name="TextBox 32">
              <a:extLst>
                <a:ext uri="{FF2B5EF4-FFF2-40B4-BE49-F238E27FC236}">
                  <a16:creationId xmlns:a16="http://schemas.microsoft.com/office/drawing/2014/main" id="{039B3C49-4DBF-434A-830B-E52AA91A5015}"/>
                </a:ext>
              </a:extLst>
            </p:cNvPr>
            <p:cNvSpPr txBox="1"/>
            <p:nvPr/>
          </p:nvSpPr>
          <p:spPr>
            <a:xfrm>
              <a:off x="8209972" y="5152594"/>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rgbClr val="002060"/>
                  </a:solidFill>
                </a:rPr>
                <a:t>langue</a:t>
              </a:r>
            </a:p>
          </p:txBody>
        </p:sp>
        <p:pic>
          <p:nvPicPr>
            <p:cNvPr id="34" name="Picture 12">
              <a:extLst>
                <a:ext uri="{FF2B5EF4-FFF2-40B4-BE49-F238E27FC236}">
                  <a16:creationId xmlns:a16="http://schemas.microsoft.com/office/drawing/2014/main" id="{062F1CF2-4844-42F1-99AC-D0B3259ACB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603429" y="4730592"/>
              <a:ext cx="678330" cy="351601"/>
            </a:xfrm>
            <a:prstGeom prst="rect">
              <a:avLst/>
            </a:prstGeom>
            <a:grpFill/>
          </p:spPr>
        </p:pic>
      </p:grpSp>
      <p:grpSp>
        <p:nvGrpSpPr>
          <p:cNvPr id="16" name="Group 15">
            <a:extLst>
              <a:ext uri="{FF2B5EF4-FFF2-40B4-BE49-F238E27FC236}">
                <a16:creationId xmlns:a16="http://schemas.microsoft.com/office/drawing/2014/main" id="{6AA6C98A-E8ED-4C90-8532-C0F87FF2AB5C}"/>
              </a:ext>
            </a:extLst>
          </p:cNvPr>
          <p:cNvGrpSpPr/>
          <p:nvPr/>
        </p:nvGrpSpPr>
        <p:grpSpPr>
          <a:xfrm>
            <a:off x="7022460" y="2636805"/>
            <a:ext cx="1465244" cy="976194"/>
            <a:chOff x="5341956" y="2307253"/>
            <a:chExt cx="1465244" cy="976194"/>
          </a:xfrm>
        </p:grpSpPr>
        <p:sp>
          <p:nvSpPr>
            <p:cNvPr id="17" name="TextBox 16">
              <a:extLst>
                <a:ext uri="{FF2B5EF4-FFF2-40B4-BE49-F238E27FC236}">
                  <a16:creationId xmlns:a16="http://schemas.microsoft.com/office/drawing/2014/main" id="{BBB10BC6-2A3D-4563-922C-BE647455CF83}"/>
                </a:ext>
              </a:extLst>
            </p:cNvPr>
            <p:cNvSpPr txBox="1"/>
            <p:nvPr/>
          </p:nvSpPr>
          <p:spPr>
            <a:xfrm>
              <a:off x="5341956" y="2975670"/>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rgbClr val="002060"/>
                  </a:solidFill>
                </a:rPr>
                <a:t>chance</a:t>
              </a:r>
            </a:p>
          </p:txBody>
        </p:sp>
        <p:pic>
          <p:nvPicPr>
            <p:cNvPr id="18" name="Picture 2">
              <a:extLst>
                <a:ext uri="{FF2B5EF4-FFF2-40B4-BE49-F238E27FC236}">
                  <a16:creationId xmlns:a16="http://schemas.microsoft.com/office/drawing/2014/main" id="{DA7934D4-56F3-4016-96F2-88B57D4F9F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690973" y="2307253"/>
              <a:ext cx="607088" cy="5933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peech Bubble: Rectangle with Corners Rounded 2">
            <a:extLst>
              <a:ext uri="{FF2B5EF4-FFF2-40B4-BE49-F238E27FC236}">
                <a16:creationId xmlns:a16="http://schemas.microsoft.com/office/drawing/2014/main" id="{A83E2008-4EBC-487B-A301-17EDB2B1997A}"/>
              </a:ext>
            </a:extLst>
          </p:cNvPr>
          <p:cNvSpPr/>
          <p:nvPr/>
        </p:nvSpPr>
        <p:spPr>
          <a:xfrm>
            <a:off x="1008053" y="945015"/>
            <a:ext cx="3911016" cy="2265008"/>
          </a:xfrm>
          <a:prstGeom prst="wedgeRoundRectCallout">
            <a:avLst>
              <a:gd name="adj1" fmla="val -20833"/>
              <a:gd name="adj2" fmla="val 58266"/>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i="1" dirty="0"/>
              <a:t>Chance </a:t>
            </a:r>
            <a:r>
              <a:rPr lang="en-GB" sz="2000" dirty="0"/>
              <a:t>means ‘luck’ here, which is </a:t>
            </a:r>
            <a:r>
              <a:rPr lang="en-GB" sz="2000" b="1" dirty="0"/>
              <a:t>uncountable </a:t>
            </a:r>
          </a:p>
          <a:p>
            <a:pPr algn="ctr"/>
            <a:r>
              <a:rPr lang="en-GB" sz="2000" dirty="0"/>
              <a:t>(She has </a:t>
            </a:r>
            <a:r>
              <a:rPr lang="en-GB" sz="2000" b="1" dirty="0"/>
              <a:t>a lot of </a:t>
            </a:r>
            <a:r>
              <a:rPr lang="en-GB" sz="2000" dirty="0"/>
              <a:t>luck).</a:t>
            </a:r>
          </a:p>
          <a:p>
            <a:pPr algn="ctr"/>
            <a:endParaRPr lang="en-GB" sz="2000" i="1" dirty="0"/>
          </a:p>
          <a:p>
            <a:pPr algn="ctr"/>
            <a:r>
              <a:rPr lang="en-GB" sz="2000" i="1" dirty="0"/>
              <a:t>Chance</a:t>
            </a:r>
            <a:r>
              <a:rPr lang="en-GB" sz="2000" dirty="0"/>
              <a:t> can also mean ‘chance’, which is </a:t>
            </a:r>
            <a:r>
              <a:rPr lang="en-GB" sz="2000" b="1" dirty="0"/>
              <a:t>countable</a:t>
            </a:r>
            <a:r>
              <a:rPr lang="en-GB" sz="2000" dirty="0"/>
              <a:t> </a:t>
            </a:r>
          </a:p>
          <a:p>
            <a:pPr algn="ctr"/>
            <a:r>
              <a:rPr lang="en-GB" sz="2000" dirty="0"/>
              <a:t>(She has </a:t>
            </a:r>
            <a:r>
              <a:rPr lang="en-GB" sz="2000" b="1" dirty="0"/>
              <a:t>three</a:t>
            </a:r>
            <a:r>
              <a:rPr lang="en-GB" sz="2000" dirty="0"/>
              <a:t> chance</a:t>
            </a:r>
            <a:r>
              <a:rPr lang="en-GB" sz="2000" b="1" dirty="0"/>
              <a:t>s</a:t>
            </a:r>
            <a:r>
              <a:rPr lang="en-GB" sz="2000" dirty="0"/>
              <a:t>).</a:t>
            </a:r>
          </a:p>
        </p:txBody>
      </p:sp>
    </p:spTree>
    <p:extLst>
      <p:ext uri="{BB962C8B-B14F-4D97-AF65-F5344CB8AC3E}">
        <p14:creationId xmlns:p14="http://schemas.microsoft.com/office/powerpoint/2010/main" val="42468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85185E-6 L -0.33802 0.32917 " pathEditMode="relative" rAng="0" ptsTypes="AA">
                                      <p:cBhvr>
                                        <p:cTn id="6" dur="2000" fill="hold"/>
                                        <p:tgtEl>
                                          <p:spTgt spid="12"/>
                                        </p:tgtEl>
                                        <p:attrNameLst>
                                          <p:attrName>ppt_x</p:attrName>
                                          <p:attrName>ppt_y</p:attrName>
                                        </p:attrNameLst>
                                      </p:cBhvr>
                                      <p:rCtr x="-16901" y="164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79167E-6 -2.59259E-6 L -0.40248 0.12639 " pathEditMode="relative" rAng="0" ptsTypes="AA">
                                      <p:cBhvr>
                                        <p:cTn id="10" dur="2000" fill="hold"/>
                                        <p:tgtEl>
                                          <p:spTgt spid="19"/>
                                        </p:tgtEl>
                                        <p:attrNameLst>
                                          <p:attrName>ppt_x</p:attrName>
                                          <p:attrName>ppt_y</p:attrName>
                                        </p:attrNameLst>
                                      </p:cBhvr>
                                      <p:rCtr x="-20130" y="631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4.44444E-6 L -0.49414 0.15902 " pathEditMode="relative" rAng="0" ptsTypes="AA">
                                      <p:cBhvr>
                                        <p:cTn id="14" dur="2000" fill="hold"/>
                                        <p:tgtEl>
                                          <p:spTgt spid="16"/>
                                        </p:tgtEl>
                                        <p:attrNameLst>
                                          <p:attrName>ppt_x</p:attrName>
                                          <p:attrName>ppt_y</p:attrName>
                                        </p:attrNameLst>
                                      </p:cBhvr>
                                      <p:rCtr x="-24714" y="794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7.40741E-7 L -0.21185 0.08148 " pathEditMode="relative" rAng="0" ptsTypes="AA">
                                      <p:cBhvr>
                                        <p:cTn id="18" dur="2000" fill="hold"/>
                                        <p:tgtEl>
                                          <p:spTgt spid="22"/>
                                        </p:tgtEl>
                                        <p:attrNameLst>
                                          <p:attrName>ppt_x</p:attrName>
                                          <p:attrName>ppt_y</p:attrName>
                                        </p:attrNameLst>
                                      </p:cBhvr>
                                      <p:rCtr x="-10599" y="407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1537 -0.09189 L -0.47487 -0.09676 " pathEditMode="relative" rAng="0" ptsTypes="AA">
                                      <p:cBhvr>
                                        <p:cTn id="22" dur="2000" fill="hold"/>
                                        <p:tgtEl>
                                          <p:spTgt spid="29"/>
                                        </p:tgtEl>
                                        <p:attrNameLst>
                                          <p:attrName>ppt_x</p:attrName>
                                          <p:attrName>ppt_y</p:attrName>
                                        </p:attrNameLst>
                                      </p:cBhvr>
                                      <p:rCtr x="-22982" y="-25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96296E-6 L -0.4069 0.08403 " pathEditMode="relative" rAng="0" ptsTypes="AA">
                                      <p:cBhvr>
                                        <p:cTn id="26" dur="2000" fill="hold"/>
                                        <p:tgtEl>
                                          <p:spTgt spid="32"/>
                                        </p:tgtEl>
                                        <p:attrNameLst>
                                          <p:attrName>ppt_x</p:attrName>
                                          <p:attrName>ppt_y</p:attrName>
                                        </p:attrNameLst>
                                      </p:cBhvr>
                                      <p:rCtr x="-20352" y="41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04167E-6 1.48148E-6 L -0.75677 0.02083 " pathEditMode="relative" rAng="0" ptsTypes="AA">
                                      <p:cBhvr>
                                        <p:cTn id="30" dur="2000" fill="hold"/>
                                        <p:tgtEl>
                                          <p:spTgt spid="35"/>
                                        </p:tgtEl>
                                        <p:attrNameLst>
                                          <p:attrName>ppt_x</p:attrName>
                                          <p:attrName>ppt_y</p:attrName>
                                        </p:attrNameLst>
                                      </p:cBhvr>
                                      <p:rCtr x="-37839" y="104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Le week-end </a:t>
            </a:r>
            <a:r>
              <a:rPr lang="en-GB" sz="2800" b="1" dirty="0" err="1">
                <a:solidFill>
                  <a:schemeClr val="bg1"/>
                </a:solidFill>
              </a:rPr>
              <a:t>d’Élodie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1"/>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kern="1200" cap="none" spc="0" normalizeH="0" baseline="0" noProof="0" dirty="0" err="1">
                <a:ln>
                  <a:noFill/>
                </a:ln>
                <a:solidFill>
                  <a:srgbClr val="115177"/>
                </a:solidFill>
                <a:effectLst/>
                <a:uLnTx/>
                <a:uFillTx/>
                <a:latin typeface="Century Gothic" panose="020F0302020204030204"/>
                <a:ea typeface="+mn-ea"/>
                <a:cs typeface="+mn-cs"/>
              </a:rPr>
              <a:t>Qu’est-ce</a:t>
            </a:r>
            <a:r>
              <a:rPr kumimoji="0" lang="en-US" sz="2400" b="0" i="0" u="non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400" b="0" i="0" u="none" kern="1200" cap="none" spc="0" normalizeH="0" baseline="0" noProof="0" dirty="0" err="1">
                <a:ln>
                  <a:noFill/>
                </a:ln>
                <a:solidFill>
                  <a:srgbClr val="115177"/>
                </a:solidFill>
                <a:effectLst/>
                <a:uLnTx/>
                <a:uFillTx/>
                <a:latin typeface="Century Gothic" panose="020F0302020204030204"/>
                <a:ea typeface="+mn-ea"/>
                <a:cs typeface="+mn-cs"/>
              </a:rPr>
              <a:t>qu’elle</a:t>
            </a:r>
            <a:r>
              <a:rPr kumimoji="0" lang="en-US" sz="2400" b="0" i="0" u="none" kern="1200" cap="none" spc="0" normalizeH="0" baseline="0" noProof="0" dirty="0">
                <a:ln>
                  <a:noFill/>
                </a:ln>
                <a:solidFill>
                  <a:srgbClr val="115177"/>
                </a:solidFill>
                <a:effectLst/>
                <a:uLnTx/>
                <a:uFillTx/>
                <a:latin typeface="Century Gothic" panose="020F0302020204030204"/>
                <a:ea typeface="+mn-ea"/>
                <a:cs typeface="+mn-cs"/>
              </a:rPr>
              <a:t> a fait ?</a:t>
            </a:r>
          </a:p>
        </p:txBody>
      </p:sp>
      <p:pic>
        <p:nvPicPr>
          <p:cNvPr id="3" name="Picture 2" descr="A picture containing food, clock, light&#10;&#10;Description automatically generated">
            <a:extLst>
              <a:ext uri="{FF2B5EF4-FFF2-40B4-BE49-F238E27FC236}">
                <a16:creationId xmlns:a16="http://schemas.microsoft.com/office/drawing/2014/main" id="{6336B553-6955-4923-9EBD-206A590AF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1891" y="-57017"/>
            <a:ext cx="1408731" cy="1408731"/>
          </a:xfrm>
          <a:prstGeom prst="rect">
            <a:avLst/>
          </a:prstGeom>
        </p:spPr>
      </p:pic>
      <p:sp>
        <p:nvSpPr>
          <p:cNvPr id="5" name="TextBox 4">
            <a:extLst>
              <a:ext uri="{FF2B5EF4-FFF2-40B4-BE49-F238E27FC236}">
                <a16:creationId xmlns:a16="http://schemas.microsoft.com/office/drawing/2014/main" id="{1819A3FE-1780-4F8A-ACB9-224B27E14BC1}"/>
              </a:ext>
            </a:extLst>
          </p:cNvPr>
          <p:cNvSpPr txBox="1"/>
          <p:nvPr/>
        </p:nvSpPr>
        <p:spPr>
          <a:xfrm>
            <a:off x="180000" y="2109097"/>
            <a:ext cx="11830768" cy="3741217"/>
          </a:xfrm>
          <a:prstGeom prst="rect">
            <a:avLst/>
          </a:prstGeom>
          <a:noFill/>
        </p:spPr>
        <p:txBody>
          <a:bodyPr wrap="square" rtlCol="0">
            <a:spAutoFit/>
          </a:bodyPr>
          <a:lstStyle/>
          <a:p>
            <a:pPr lvl="0">
              <a:lnSpc>
                <a:spcPct val="150000"/>
              </a:lnSpc>
              <a:defRPr/>
            </a:pP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samedi</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et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Élodie</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 de la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surprise </a:t>
            </a:r>
            <a:r>
              <a:rPr kumimoji="0" lang="en-US" sz="2300"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chance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Elle a </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gagné</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r>
              <a:rPr kumimoji="0" lang="en-US" sz="23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prix* / argent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au travail.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C’est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€50 ! Pour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célébrer</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décide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de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cuisiner</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[3]</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lang="en-US" sz="2300" b="1" dirty="0" err="1">
                <a:solidFill>
                  <a:srgbClr val="E65D00"/>
                </a:solidFill>
              </a:rPr>
              <a:t>bœuf</a:t>
            </a:r>
            <a:r>
              <a:rPr lang="en-US" sz="2300" b="1" dirty="0">
                <a:solidFill>
                  <a:srgbClr val="E65D00"/>
                </a:solidFill>
              </a:rPr>
              <a:t>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repas</a:t>
            </a:r>
            <a:r>
              <a:rPr lang="en-US" sz="2300" dirty="0">
                <a:solidFill>
                  <a:srgbClr val="E65D00"/>
                </a:solidFill>
                <a:latin typeface="Century Gothic" panose="020F0302020204030204"/>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magnifique pour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sa</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famille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Après tout*,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 de l’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[4]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argent / </a:t>
            </a:r>
            <a:r>
              <a:rPr lang="en-US" sz="2300" b="1" dirty="0">
                <a:solidFill>
                  <a:srgbClr val="E65D00"/>
                </a:solidFill>
              </a:rPr>
              <a:t>idée</a:t>
            </a:r>
            <a:r>
              <a:rPr kumimoji="0" lang="en-US" sz="23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lang="en-US" sz="2300" dirty="0">
                <a:solidFill>
                  <a:srgbClr val="115177"/>
                </a:solidFill>
                <a:latin typeface="Century Gothic" panose="020F0302020204030204"/>
              </a:rPr>
              <a:t>et </a:t>
            </a:r>
            <a:r>
              <a:rPr lang="en-US" sz="2300" dirty="0" err="1">
                <a:solidFill>
                  <a:srgbClr val="115177"/>
                </a:solidFill>
                <a:latin typeface="Century Gothic" panose="020F0302020204030204"/>
              </a:rPr>
              <a:t>elle</a:t>
            </a:r>
            <a:r>
              <a:rPr lang="en-US" sz="2300" dirty="0">
                <a:solidFill>
                  <a:srgbClr val="115177"/>
                </a:solidFill>
                <a:latin typeface="Century Gothic" panose="020F0302020204030204"/>
              </a:rPr>
              <a:t> a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une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[5] </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temps /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recette</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aussi</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Elle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va</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au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march</a:t>
            </a:r>
            <a:r>
              <a:rPr kumimoji="0" lang="en-US" sz="23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achète</a:t>
            </a:r>
            <a:r>
              <a:rPr kumimoji="0" lang="en-US" sz="23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 </a:t>
            </a:r>
            <a:r>
              <a:rPr kumimoji="0" lang="en-US" sz="23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[6]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poisson</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riz</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Pour la sauce,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prend</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de l’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[7]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oignon</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huile</a:t>
            </a:r>
            <a:r>
              <a:rPr kumimoji="0" lang="en-US" sz="2300" b="1"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300" b="1" i="0" u="none" strike="noStrike" kern="1200" cap="none" spc="0" normalizeH="0" baseline="0" noProof="0" dirty="0" err="1">
                <a:ln>
                  <a:noFill/>
                </a:ln>
                <a:solidFill>
                  <a:srgbClr val="E65D00"/>
                </a:solidFill>
                <a:effectLst/>
                <a:uLnTx/>
                <a:uFillTx/>
                <a:latin typeface="Century Gothic" panose="020F0302020204030204"/>
                <a:ea typeface="+mn-ea"/>
                <a:cs typeface="+mn-cs"/>
              </a:rPr>
              <a:t>d’olive</a:t>
            </a:r>
            <a:r>
              <a:rPr kumimoji="0" lang="en-US" sz="2300" b="1"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Elle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revient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chez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elle</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lang="en-US" sz="2300" dirty="0">
                <a:solidFill>
                  <a:srgbClr val="115177"/>
                </a:solidFill>
                <a:latin typeface="Century Gothic" panose="020F0302020204030204"/>
              </a:rPr>
              <a:t>pour </a:t>
            </a:r>
            <a:r>
              <a:rPr lang="en-US" sz="2300" dirty="0" err="1">
                <a:solidFill>
                  <a:srgbClr val="115177"/>
                </a:solidFill>
                <a:latin typeface="Century Gothic" panose="020F0302020204030204"/>
              </a:rPr>
              <a:t>préparer</a:t>
            </a:r>
            <a:r>
              <a:rPr lang="en-US" sz="2300" dirty="0">
                <a:solidFill>
                  <a:srgbClr val="115177"/>
                </a:solidFill>
                <a:latin typeface="Century Gothic" panose="020F0302020204030204"/>
              </a:rPr>
              <a:t> le </a:t>
            </a:r>
            <a:r>
              <a:rPr lang="en-US" sz="2300" dirty="0" err="1">
                <a:solidFill>
                  <a:srgbClr val="115177"/>
                </a:solidFill>
                <a:latin typeface="Century Gothic" panose="020F0302020204030204"/>
              </a:rPr>
              <a:t>dîner</a:t>
            </a:r>
            <a:r>
              <a:rPr lang="en-US" sz="2300" dirty="0">
                <a:solidFill>
                  <a:srgbClr val="115177"/>
                </a:solidFill>
                <a:latin typeface="Century Gothic" panose="020F0302020204030204"/>
              </a:rPr>
              <a:t>. </a:t>
            </a:r>
            <a:r>
              <a:rPr lang="en-US" sz="2300" dirty="0" err="1">
                <a:solidFill>
                  <a:srgbClr val="115177"/>
                </a:solidFill>
                <a:latin typeface="Century Gothic" panose="020F0302020204030204"/>
              </a:rPr>
              <a:t>Mais</a:t>
            </a:r>
            <a:r>
              <a:rPr lang="en-US" sz="2300" dirty="0">
                <a:solidFill>
                  <a:srgbClr val="115177"/>
                </a:solidFill>
                <a:latin typeface="Century Gothic" panose="020F0302020204030204"/>
              </a:rPr>
              <a:t> </a:t>
            </a:r>
            <a:r>
              <a:rPr lang="en-US" sz="2300" dirty="0" err="1">
                <a:solidFill>
                  <a:srgbClr val="115177"/>
                </a:solidFill>
                <a:latin typeface="Century Gothic" panose="020F0302020204030204"/>
              </a:rPr>
              <a:t>il</a:t>
            </a:r>
            <a:r>
              <a:rPr lang="en-US" sz="2300" dirty="0">
                <a:solidFill>
                  <a:srgbClr val="115177"/>
                </a:solidFill>
                <a:latin typeface="Century Gothic" panose="020F0302020204030204"/>
              </a:rPr>
              <a:t> y a un </a:t>
            </a:r>
            <a:r>
              <a:rPr lang="en-US" sz="2300" dirty="0" err="1">
                <a:solidFill>
                  <a:srgbClr val="115177"/>
                </a:solidFill>
                <a:latin typeface="Century Gothic" panose="020F0302020204030204"/>
              </a:rPr>
              <a:t>problème</a:t>
            </a:r>
            <a:r>
              <a:rPr lang="en-US" sz="2300" dirty="0">
                <a:solidFill>
                  <a:srgbClr val="115177"/>
                </a:solidFill>
                <a:latin typeface="Century Gothic" panose="020F0302020204030204"/>
              </a:rPr>
              <a:t>. Elle </a:t>
            </a:r>
            <a:r>
              <a:rPr lang="en-US" sz="2300" dirty="0" err="1">
                <a:solidFill>
                  <a:srgbClr val="115177"/>
                </a:solidFill>
                <a:latin typeface="Century Gothic" panose="020F0302020204030204"/>
              </a:rPr>
              <a:t>n’a</a:t>
            </a:r>
            <a:r>
              <a:rPr lang="en-US" sz="2300" dirty="0">
                <a:solidFill>
                  <a:srgbClr val="115177"/>
                </a:solidFill>
                <a:latin typeface="Century Gothic" panose="020F0302020204030204"/>
              </a:rPr>
              <a:t> pas </a:t>
            </a:r>
            <a:r>
              <a:rPr lang="en-US" sz="2300" dirty="0" err="1">
                <a:solidFill>
                  <a:srgbClr val="115177"/>
                </a:solidFill>
                <a:latin typeface="Century Gothic" panose="020F0302020204030204"/>
              </a:rPr>
              <a:t>achet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é de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boissons</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On </a:t>
            </a:r>
            <a:r>
              <a:rPr kumimoji="0" lang="en-US" sz="2300" i="0" u="none" strike="noStrike" kern="1200" cap="none" spc="0" normalizeH="0" baseline="0" noProof="0" dirty="0" err="1">
                <a:ln>
                  <a:noFill/>
                </a:ln>
                <a:solidFill>
                  <a:srgbClr val="115177"/>
                </a:solidFill>
                <a:effectLst/>
                <a:uLnTx/>
                <a:uFillTx/>
                <a:latin typeface="Century Gothic" panose="020F0302020204030204"/>
                <a:ea typeface="+mn-ea"/>
                <a:cs typeface="+mn-cs"/>
              </a:rPr>
              <a:t>doit</a:t>
            </a:r>
            <a:r>
              <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rPr>
              <a:t> boire du </a:t>
            </a:r>
            <a:r>
              <a:rPr lang="en-US" sz="2300" b="1" dirty="0">
                <a:solidFill>
                  <a:srgbClr val="115177"/>
                </a:solidFill>
                <a:latin typeface="Century Gothic" panose="020F0302020204030204"/>
              </a:rPr>
              <a:t>[8] </a:t>
            </a:r>
            <a:r>
              <a:rPr lang="en-US" sz="2300" b="1" dirty="0">
                <a:solidFill>
                  <a:srgbClr val="E65D00"/>
                </a:solidFill>
                <a:latin typeface="Century Gothic" panose="020F0302020204030204"/>
              </a:rPr>
              <a:t>lait / </a:t>
            </a:r>
            <a:r>
              <a:rPr lang="en-US" sz="2300" b="1" dirty="0" err="1">
                <a:solidFill>
                  <a:srgbClr val="E65D00"/>
                </a:solidFill>
                <a:latin typeface="Century Gothic" panose="020F0302020204030204"/>
              </a:rPr>
              <a:t>verre</a:t>
            </a:r>
            <a:r>
              <a:rPr lang="en-US" sz="2300" b="1" dirty="0">
                <a:solidFill>
                  <a:srgbClr val="E65D00"/>
                </a:solidFill>
                <a:latin typeface="Century Gothic" panose="020F0302020204030204"/>
              </a:rPr>
              <a:t> </a:t>
            </a:r>
            <a:r>
              <a:rPr lang="en-US" sz="2300" b="1" dirty="0" err="1">
                <a:solidFill>
                  <a:srgbClr val="E65D00"/>
                </a:solidFill>
                <a:latin typeface="Century Gothic" panose="020F0302020204030204"/>
              </a:rPr>
              <a:t>d’eau</a:t>
            </a:r>
            <a:r>
              <a:rPr lang="en-US" sz="2300" b="1" dirty="0">
                <a:solidFill>
                  <a:srgbClr val="115177"/>
                </a:solidFill>
                <a:latin typeface="Century Gothic" panose="020F0302020204030204"/>
              </a:rPr>
              <a:t>.</a:t>
            </a:r>
            <a:r>
              <a:rPr lang="en-US" sz="2300" b="1" dirty="0">
                <a:solidFill>
                  <a:srgbClr val="E65D00"/>
                </a:solidFill>
                <a:latin typeface="Century Gothic" panose="020F0302020204030204"/>
              </a:rPr>
              <a:t> </a:t>
            </a:r>
            <a:r>
              <a:rPr lang="en-US" sz="2300" dirty="0">
                <a:solidFill>
                  <a:srgbClr val="115177"/>
                </a:solidFill>
                <a:latin typeface="Century Gothic" panose="020F0302020204030204"/>
              </a:rPr>
              <a:t>Quelle catastrophe !</a:t>
            </a:r>
            <a:endParaRPr kumimoji="0" lang="en-US" sz="2300" i="0" u="none" strike="noStrike" kern="1200" cap="none" spc="0" normalizeH="0" baseline="0" noProof="0" dirty="0">
              <a:ln>
                <a:noFill/>
              </a:ln>
              <a:solidFill>
                <a:srgbClr val="115177"/>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724F289-4B33-4FFC-BDC6-8199AE654451}"/>
              </a:ext>
            </a:extLst>
          </p:cNvPr>
          <p:cNvSpPr txBox="1"/>
          <p:nvPr/>
        </p:nvSpPr>
        <p:spPr>
          <a:xfrm>
            <a:off x="5051435" y="2210285"/>
            <a:ext cx="1381984"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nvGrpSpPr>
          <p:cNvPr id="33" name="Group 32">
            <a:extLst>
              <a:ext uri="{FF2B5EF4-FFF2-40B4-BE49-F238E27FC236}">
                <a16:creationId xmlns:a16="http://schemas.microsoft.com/office/drawing/2014/main" id="{55670F88-8EBB-4C97-8DB2-642A1DBBE1FC}"/>
              </a:ext>
            </a:extLst>
          </p:cNvPr>
          <p:cNvGrpSpPr/>
          <p:nvPr/>
        </p:nvGrpSpPr>
        <p:grpSpPr>
          <a:xfrm>
            <a:off x="180000" y="2247208"/>
            <a:ext cx="11398281" cy="923649"/>
            <a:chOff x="180000" y="2247208"/>
            <a:chExt cx="11398281" cy="923649"/>
          </a:xfrm>
        </p:grpSpPr>
        <p:sp>
          <p:nvSpPr>
            <p:cNvPr id="31" name="TextBox 30">
              <a:extLst>
                <a:ext uri="{FF2B5EF4-FFF2-40B4-BE49-F238E27FC236}">
                  <a16:creationId xmlns:a16="http://schemas.microsoft.com/office/drawing/2014/main" id="{BA464EA0-8326-4AD3-86B1-EBBCAD9E0C20}"/>
                </a:ext>
              </a:extLst>
            </p:cNvPr>
            <p:cNvSpPr txBox="1"/>
            <p:nvPr/>
          </p:nvSpPr>
          <p:spPr>
            <a:xfrm>
              <a:off x="180000" y="2794446"/>
              <a:ext cx="1080388" cy="37641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AF7B21AA-9B51-409F-9294-D50A5AD8606A}"/>
                </a:ext>
              </a:extLst>
            </p:cNvPr>
            <p:cNvSpPr txBox="1"/>
            <p:nvPr/>
          </p:nvSpPr>
          <p:spPr>
            <a:xfrm>
              <a:off x="11206346" y="2247208"/>
              <a:ext cx="371935" cy="37641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sp>
        <p:nvSpPr>
          <p:cNvPr id="34" name="TextBox 33">
            <a:extLst>
              <a:ext uri="{FF2B5EF4-FFF2-40B4-BE49-F238E27FC236}">
                <a16:creationId xmlns:a16="http://schemas.microsoft.com/office/drawing/2014/main" id="{1EBE33B5-D654-4150-ACBC-277D9B6187A2}"/>
              </a:ext>
            </a:extLst>
          </p:cNvPr>
          <p:cNvSpPr txBox="1"/>
          <p:nvPr/>
        </p:nvSpPr>
        <p:spPr>
          <a:xfrm>
            <a:off x="10515354" y="2709974"/>
            <a:ext cx="1381984"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5" name="TextBox 34">
            <a:extLst>
              <a:ext uri="{FF2B5EF4-FFF2-40B4-BE49-F238E27FC236}">
                <a16:creationId xmlns:a16="http://schemas.microsoft.com/office/drawing/2014/main" id="{12EC66B7-0D92-493B-88D4-423A5F996586}"/>
              </a:ext>
            </a:extLst>
          </p:cNvPr>
          <p:cNvSpPr txBox="1"/>
          <p:nvPr/>
        </p:nvSpPr>
        <p:spPr>
          <a:xfrm>
            <a:off x="9795601" y="3215987"/>
            <a:ext cx="921309"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6" name="TextBox 35">
            <a:extLst>
              <a:ext uri="{FF2B5EF4-FFF2-40B4-BE49-F238E27FC236}">
                <a16:creationId xmlns:a16="http://schemas.microsoft.com/office/drawing/2014/main" id="{ACA88218-1D08-49AD-9F16-1421BF54B851}"/>
              </a:ext>
            </a:extLst>
          </p:cNvPr>
          <p:cNvSpPr txBox="1"/>
          <p:nvPr/>
        </p:nvSpPr>
        <p:spPr>
          <a:xfrm>
            <a:off x="1260388" y="3744329"/>
            <a:ext cx="1201397" cy="470752"/>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7" name="TextBox 36">
            <a:extLst>
              <a:ext uri="{FF2B5EF4-FFF2-40B4-BE49-F238E27FC236}">
                <a16:creationId xmlns:a16="http://schemas.microsoft.com/office/drawing/2014/main" id="{A5D6026A-A02D-4582-9255-3998F92A18FB}"/>
              </a:ext>
            </a:extLst>
          </p:cNvPr>
          <p:cNvSpPr txBox="1"/>
          <p:nvPr/>
        </p:nvSpPr>
        <p:spPr>
          <a:xfrm>
            <a:off x="119495" y="4250724"/>
            <a:ext cx="794905"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8" name="TextBox 37">
            <a:extLst>
              <a:ext uri="{FF2B5EF4-FFF2-40B4-BE49-F238E27FC236}">
                <a16:creationId xmlns:a16="http://schemas.microsoft.com/office/drawing/2014/main" id="{FF49FE6F-9F10-43E5-BB2E-CAE3ABB54929}"/>
              </a:ext>
            </a:extLst>
          </p:cNvPr>
          <p:cNvSpPr txBox="1"/>
          <p:nvPr/>
        </p:nvSpPr>
        <p:spPr>
          <a:xfrm>
            <a:off x="5805638" y="4307627"/>
            <a:ext cx="1255561" cy="46166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39" name="TextBox 38">
            <a:extLst>
              <a:ext uri="{FF2B5EF4-FFF2-40B4-BE49-F238E27FC236}">
                <a16:creationId xmlns:a16="http://schemas.microsoft.com/office/drawing/2014/main" id="{35B9BF0F-8257-4DAB-B070-A5505C5703B6}"/>
              </a:ext>
            </a:extLst>
          </p:cNvPr>
          <p:cNvSpPr txBox="1"/>
          <p:nvPr/>
        </p:nvSpPr>
        <p:spPr>
          <a:xfrm>
            <a:off x="4862947" y="5336871"/>
            <a:ext cx="1912426" cy="450255"/>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1" name="Speech Bubble: Rectangle with Corners Rounded 40">
            <a:extLst>
              <a:ext uri="{FF2B5EF4-FFF2-40B4-BE49-F238E27FC236}">
                <a16:creationId xmlns:a16="http://schemas.microsoft.com/office/drawing/2014/main" id="{7F713E8D-BF94-4130-83C0-F95688A8F236}"/>
              </a:ext>
            </a:extLst>
          </p:cNvPr>
          <p:cNvSpPr/>
          <p:nvPr/>
        </p:nvSpPr>
        <p:spPr>
          <a:xfrm>
            <a:off x="6420145" y="296864"/>
            <a:ext cx="3020418" cy="1579756"/>
          </a:xfrm>
          <a:prstGeom prst="wedgeRoundRectCallout">
            <a:avLst>
              <a:gd name="adj1" fmla="val 60513"/>
              <a:gd name="adj2" fmla="val -23592"/>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 </a:t>
            </a:r>
            <a:r>
              <a:rPr lang="en-GB" sz="2000" b="1" dirty="0"/>
              <a:t>le prix </a:t>
            </a:r>
            <a:r>
              <a:rPr lang="en-GB" sz="2000" dirty="0"/>
              <a:t>= prize</a:t>
            </a:r>
          </a:p>
          <a:p>
            <a:r>
              <a:rPr lang="en-GB" sz="2000" dirty="0"/>
              <a:t>* </a:t>
            </a:r>
            <a:r>
              <a:rPr lang="en-GB" sz="2000" b="1" dirty="0"/>
              <a:t>après tout </a:t>
            </a:r>
            <a:r>
              <a:rPr lang="en-GB" sz="2000" dirty="0"/>
              <a:t>= after all</a:t>
            </a:r>
          </a:p>
          <a:p>
            <a:r>
              <a:rPr lang="en-GB" sz="2000" dirty="0"/>
              <a:t>* </a:t>
            </a:r>
            <a:r>
              <a:rPr lang="en-GB" sz="2000" b="1" dirty="0"/>
              <a:t>le </a:t>
            </a:r>
            <a:r>
              <a:rPr lang="en-GB" sz="2000" b="1" dirty="0" err="1"/>
              <a:t>riz</a:t>
            </a:r>
            <a:r>
              <a:rPr lang="en-GB" sz="2000" b="1" dirty="0"/>
              <a:t> </a:t>
            </a:r>
            <a:r>
              <a:rPr lang="en-GB" sz="2000" dirty="0"/>
              <a:t>= rice</a:t>
            </a:r>
          </a:p>
          <a:p>
            <a:r>
              <a:rPr lang="en-GB" sz="2000" dirty="0"/>
              <a:t>* </a:t>
            </a:r>
            <a:r>
              <a:rPr lang="en-GB" sz="2000" b="1" dirty="0" err="1"/>
              <a:t>l’huile</a:t>
            </a:r>
            <a:r>
              <a:rPr lang="en-GB" sz="2000" b="1" dirty="0"/>
              <a:t> (f)</a:t>
            </a:r>
            <a:r>
              <a:rPr lang="en-GB" sz="2000" dirty="0"/>
              <a:t> = oil</a:t>
            </a:r>
          </a:p>
        </p:txBody>
      </p:sp>
      <p:sp>
        <p:nvSpPr>
          <p:cNvPr id="2" name="Speech Bubble: Rectangle with Corners Rounded 1">
            <a:extLst>
              <a:ext uri="{FF2B5EF4-FFF2-40B4-BE49-F238E27FC236}">
                <a16:creationId xmlns:a16="http://schemas.microsoft.com/office/drawing/2014/main" id="{915FCC6A-810F-4965-87AE-15EF048FC22C}"/>
              </a:ext>
            </a:extLst>
          </p:cNvPr>
          <p:cNvSpPr/>
          <p:nvPr/>
        </p:nvSpPr>
        <p:spPr>
          <a:xfrm>
            <a:off x="3228622" y="1241969"/>
            <a:ext cx="2387373" cy="867128"/>
          </a:xfrm>
          <a:prstGeom prst="wedgeRoundRectCallout">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avoir</a:t>
            </a:r>
            <a:r>
              <a:rPr lang="en-GB" b="1" dirty="0"/>
              <a:t> de la chance </a:t>
            </a:r>
          </a:p>
          <a:p>
            <a:pPr algn="ctr"/>
            <a:r>
              <a:rPr lang="en-GB" dirty="0"/>
              <a:t>= to be lucky</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5" grpId="0" animBg="1"/>
      <p:bldP spid="36" grpId="0" animBg="1"/>
      <p:bldP spid="37" grpId="0" animBg="1"/>
      <p:bldP spid="38" grpId="0" animBg="1"/>
      <p:bldP spid="3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468815" cy="647577"/>
          </a:xfrm>
        </p:spPr>
        <p:txBody>
          <a:bodyPr>
            <a:noAutofit/>
          </a:bodyPr>
          <a:lstStyle/>
          <a:p>
            <a:r>
              <a:rPr lang="en-GB" sz="2800" b="1" dirty="0">
                <a:solidFill>
                  <a:schemeClr val="bg1"/>
                </a:solidFill>
              </a:rPr>
              <a:t>Negating partitive articles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308356"/>
            <a:ext cx="12012000" cy="48320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Remember,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un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une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(the </a:t>
            </a:r>
            <a:r>
              <a:rPr lang="en-US" sz="2200" b="1" dirty="0">
                <a:solidFill>
                  <a:srgbClr val="4472C4">
                    <a:lumMod val="50000"/>
                  </a:srgbClr>
                </a:solidFill>
                <a:latin typeface="Century Gothic" panose="020F0302020204030204"/>
              </a:rPr>
              <a:t>indefinite article</a:t>
            </a:r>
            <a:r>
              <a:rPr lang="en-US" sz="2200" dirty="0">
                <a:solidFill>
                  <a:srgbClr val="4472C4">
                    <a:lumMod val="50000"/>
                  </a:srgbClr>
                </a:solidFill>
                <a:latin typeface="Century Gothic" panose="020F0302020204030204"/>
              </a:rPr>
              <a:t>) changes to </a:t>
            </a:r>
            <a:r>
              <a:rPr lang="en-US" sz="2200" b="1" dirty="0">
                <a:solidFill>
                  <a:srgbClr val="4472C4">
                    <a:lumMod val="50000"/>
                  </a:srgbClr>
                </a:solidFill>
                <a:latin typeface="Century Gothic" panose="020F0302020204030204"/>
              </a:rPr>
              <a:t>de</a:t>
            </a:r>
            <a:r>
              <a:rPr lang="en-US" sz="2200" dirty="0">
                <a:solidFill>
                  <a:srgbClr val="4472C4">
                    <a:lumMod val="50000"/>
                  </a:srgbClr>
                </a:solidFill>
                <a:latin typeface="Century Gothic" panose="020F0302020204030204"/>
              </a:rPr>
              <a:t> in negative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b="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Il y a un café </a:t>
            </a:r>
            <a:r>
              <a:rPr lang="en-US" sz="2200" b="1" dirty="0" err="1">
                <a:solidFill>
                  <a:srgbClr val="4472C4">
                    <a:lumMod val="50000"/>
                  </a:srgbClr>
                </a:solidFill>
                <a:latin typeface="Century Gothic" panose="020F0302020204030204"/>
              </a:rPr>
              <a:t>ici</a:t>
            </a:r>
            <a:r>
              <a:rPr lang="en-US" sz="2200" b="1" dirty="0">
                <a:solidFill>
                  <a:srgbClr val="4472C4">
                    <a:lumMod val="50000"/>
                  </a:srgbClr>
                </a:solidFill>
                <a:latin typeface="Century Gothic" panose="020F0302020204030204"/>
              </a:rPr>
              <a:t>.					Il </a:t>
            </a:r>
            <a:r>
              <a:rPr lang="en-US" sz="2200" b="1" dirty="0" err="1">
                <a:solidFill>
                  <a:srgbClr val="4472C4">
                    <a:lumMod val="50000"/>
                  </a:srgbClr>
                </a:solidFill>
                <a:latin typeface="Century Gothic" panose="020F0302020204030204"/>
              </a:rPr>
              <a:t>n’y</a:t>
            </a:r>
            <a:r>
              <a:rPr lang="en-US" sz="2200" b="1" dirty="0">
                <a:solidFill>
                  <a:srgbClr val="4472C4">
                    <a:lumMod val="50000"/>
                  </a:srgbClr>
                </a:solidFill>
                <a:latin typeface="Century Gothic" panose="020F0302020204030204"/>
              </a:rPr>
              <a:t> a pas de café </a:t>
            </a:r>
            <a:r>
              <a:rPr lang="en-US" sz="2200" b="1" dirty="0" err="1">
                <a:solidFill>
                  <a:srgbClr val="4472C4">
                    <a:lumMod val="50000"/>
                  </a:srgbClr>
                </a:solidFill>
                <a:latin typeface="Century Gothic" panose="020F0302020204030204"/>
              </a:rPr>
              <a:t>ici</a:t>
            </a:r>
            <a:r>
              <a:rPr lang="en-US" sz="2200" b="1"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There’s a café here.					There isn’t a café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D</a:t>
            </a:r>
            <a:r>
              <a:rPr lang="en-US" sz="2200" b="1" dirty="0">
                <a:solidFill>
                  <a:srgbClr val="4472C4">
                    <a:lumMod val="50000"/>
                  </a:srgbClr>
                </a:solidFill>
                <a:latin typeface="Century Gothic" panose="020F0302020204030204"/>
              </a:rPr>
              <a:t>u</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de la</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de l’</a:t>
            </a:r>
            <a:r>
              <a:rPr lang="en-US" sz="2200" dirty="0">
                <a:solidFill>
                  <a:srgbClr val="4472C4">
                    <a:lumMod val="50000"/>
                  </a:srgbClr>
                </a:solidFill>
                <a:latin typeface="Century Gothic" panose="020F0302020204030204"/>
              </a:rPr>
              <a:t> (the </a:t>
            </a:r>
            <a:r>
              <a:rPr lang="en-US" sz="2200" b="1" dirty="0">
                <a:solidFill>
                  <a:srgbClr val="203864"/>
                </a:solidFill>
                <a:latin typeface="Century Gothic" panose="020F0302020204030204"/>
              </a:rPr>
              <a:t>partitive article</a:t>
            </a:r>
            <a:r>
              <a:rPr lang="en-US" sz="2200" dirty="0">
                <a:solidFill>
                  <a:srgbClr val="4472C4">
                    <a:lumMod val="50000"/>
                  </a:srgbClr>
                </a:solidFill>
                <a:latin typeface="Century Gothic" panose="020F0302020204030204"/>
              </a:rPr>
              <a:t>) also changes to </a:t>
            </a:r>
            <a:r>
              <a:rPr lang="en-US" sz="2200" b="1" dirty="0">
                <a:solidFill>
                  <a:srgbClr val="E65D00"/>
                </a:solidFill>
                <a:latin typeface="Century Gothic" panose="020F0302020204030204"/>
              </a:rPr>
              <a:t>de</a:t>
            </a:r>
            <a:r>
              <a:rPr lang="en-US" sz="2200" dirty="0">
                <a:solidFill>
                  <a:srgbClr val="4472C4">
                    <a:lumMod val="50000"/>
                  </a:srgbClr>
                </a:solidFill>
                <a:latin typeface="Century Gothic" panose="020F0302020204030204"/>
              </a:rPr>
              <a:t> in negative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Il y a du lait dans le </a:t>
            </a:r>
            <a:r>
              <a:rPr lang="en-US" sz="2200" b="1" dirty="0" err="1">
                <a:solidFill>
                  <a:srgbClr val="4472C4">
                    <a:lumMod val="50000"/>
                  </a:srgbClr>
                </a:solidFill>
                <a:latin typeface="Century Gothic" panose="020F0302020204030204"/>
              </a:rPr>
              <a:t>thé</a:t>
            </a:r>
            <a:r>
              <a:rPr lang="en-US" sz="2200" b="1" dirty="0">
                <a:solidFill>
                  <a:srgbClr val="4472C4">
                    <a:lumMod val="50000"/>
                  </a:srgbClr>
                </a:solidFill>
                <a:latin typeface="Century Gothic" panose="020F0302020204030204"/>
              </a:rPr>
              <a:t>.				Il </a:t>
            </a:r>
            <a:r>
              <a:rPr lang="en-US" sz="2200" b="1" dirty="0" err="1">
                <a:solidFill>
                  <a:srgbClr val="4472C4">
                    <a:lumMod val="50000"/>
                  </a:srgbClr>
                </a:solidFill>
                <a:latin typeface="Century Gothic" panose="020F0302020204030204"/>
              </a:rPr>
              <a:t>n’y</a:t>
            </a:r>
            <a:r>
              <a:rPr lang="en-US" sz="2200" b="1" dirty="0">
                <a:solidFill>
                  <a:srgbClr val="4472C4">
                    <a:lumMod val="50000"/>
                  </a:srgbClr>
                </a:solidFill>
                <a:latin typeface="Century Gothic" panose="020F0302020204030204"/>
              </a:rPr>
              <a:t> a pas </a:t>
            </a:r>
            <a:r>
              <a:rPr lang="en-US" sz="2200" b="1" dirty="0">
                <a:solidFill>
                  <a:srgbClr val="E65D00"/>
                </a:solidFill>
                <a:latin typeface="Century Gothic" panose="020F0302020204030204"/>
              </a:rPr>
              <a:t>de</a:t>
            </a:r>
            <a:r>
              <a:rPr lang="en-US" sz="2200" b="1" dirty="0">
                <a:solidFill>
                  <a:srgbClr val="4472C4">
                    <a:lumMod val="50000"/>
                  </a:srgbClr>
                </a:solidFill>
                <a:latin typeface="Century Gothic" panose="020F0302020204030204"/>
              </a:rPr>
              <a:t> lait dans le </a:t>
            </a:r>
            <a:r>
              <a:rPr lang="en-US" sz="2200" b="1" dirty="0" err="1">
                <a:solidFill>
                  <a:srgbClr val="4472C4">
                    <a:lumMod val="50000"/>
                  </a:srgbClr>
                </a:solidFill>
                <a:latin typeface="Century Gothic" panose="020F0302020204030204"/>
              </a:rPr>
              <a:t>thé</a:t>
            </a:r>
            <a:r>
              <a:rPr lang="en-US" sz="2200" b="1"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i="1" dirty="0">
                <a:solidFill>
                  <a:srgbClr val="4472C4">
                    <a:lumMod val="50000"/>
                  </a:srgbClr>
                </a:solidFill>
                <a:latin typeface="Century Gothic" panose="020F0302020204030204"/>
              </a:rPr>
              <a:t>There’s (some) milk in the tea.			There isn’t </a:t>
            </a:r>
            <a:r>
              <a:rPr lang="en-US" sz="2200" b="1" i="1" dirty="0">
                <a:solidFill>
                  <a:srgbClr val="4472C4">
                    <a:lumMod val="50000"/>
                  </a:srgbClr>
                </a:solidFill>
                <a:latin typeface="Century Gothic" panose="020F0302020204030204"/>
              </a:rPr>
              <a:t>any</a:t>
            </a:r>
            <a:r>
              <a:rPr lang="en-US" sz="2200" i="1" dirty="0">
                <a:solidFill>
                  <a:srgbClr val="4472C4">
                    <a:lumMod val="50000"/>
                  </a:srgbClr>
                </a:solidFill>
                <a:latin typeface="Century Gothic" panose="020F0302020204030204"/>
              </a:rPr>
              <a:t> milk in the tea.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i="1" dirty="0">
              <a:solidFill>
                <a:srgbClr val="4472C4">
                  <a:lumMod val="50000"/>
                </a:srgbClr>
              </a:solidFill>
              <a:latin typeface="Century Gothic" panose="020F0302020204030204"/>
            </a:endParaRPr>
          </a:p>
          <a:p>
            <a:pPr lvl="0"/>
            <a:r>
              <a:rPr lang="en-US" sz="2200" b="1" dirty="0">
                <a:solidFill>
                  <a:srgbClr val="4472C4">
                    <a:lumMod val="50000"/>
                  </a:srgbClr>
                </a:solidFill>
              </a:rPr>
              <a:t>Il y a de la </a:t>
            </a:r>
            <a:r>
              <a:rPr lang="en-US" sz="2200" b="1" dirty="0" err="1">
                <a:solidFill>
                  <a:srgbClr val="4472C4">
                    <a:lumMod val="50000"/>
                  </a:srgbClr>
                </a:solidFill>
              </a:rPr>
              <a:t>viande</a:t>
            </a:r>
            <a:r>
              <a:rPr lang="en-US" sz="2200" b="1" dirty="0">
                <a:solidFill>
                  <a:srgbClr val="4472C4">
                    <a:lumMod val="50000"/>
                  </a:srgbClr>
                </a:solidFill>
              </a:rPr>
              <a:t> dans la </a:t>
            </a:r>
            <a:r>
              <a:rPr lang="en-US" sz="2200" b="1" dirty="0" err="1">
                <a:solidFill>
                  <a:srgbClr val="4472C4">
                    <a:lumMod val="50000"/>
                  </a:srgbClr>
                </a:solidFill>
              </a:rPr>
              <a:t>recette</a:t>
            </a:r>
            <a:r>
              <a:rPr lang="en-US" sz="2200" b="1" dirty="0">
                <a:solidFill>
                  <a:srgbClr val="4472C4">
                    <a:lumMod val="50000"/>
                  </a:srgbClr>
                </a:solidFill>
              </a:rPr>
              <a:t>.		Il </a:t>
            </a:r>
            <a:r>
              <a:rPr lang="en-US" sz="2200" b="1" dirty="0" err="1">
                <a:solidFill>
                  <a:srgbClr val="4472C4">
                    <a:lumMod val="50000"/>
                  </a:srgbClr>
                </a:solidFill>
              </a:rPr>
              <a:t>n’y</a:t>
            </a:r>
            <a:r>
              <a:rPr lang="en-US" sz="2200" b="1" dirty="0">
                <a:solidFill>
                  <a:srgbClr val="4472C4">
                    <a:lumMod val="50000"/>
                  </a:srgbClr>
                </a:solidFill>
              </a:rPr>
              <a:t> a pas </a:t>
            </a:r>
            <a:r>
              <a:rPr lang="en-US" sz="2200" b="1" dirty="0">
                <a:solidFill>
                  <a:srgbClr val="E65D00"/>
                </a:solidFill>
              </a:rPr>
              <a:t>de</a:t>
            </a:r>
            <a:r>
              <a:rPr lang="en-US" sz="2200" b="1" dirty="0">
                <a:solidFill>
                  <a:srgbClr val="4472C4">
                    <a:lumMod val="50000"/>
                  </a:srgbClr>
                </a:solidFill>
              </a:rPr>
              <a:t> </a:t>
            </a:r>
            <a:r>
              <a:rPr lang="en-US" sz="2200" b="1" dirty="0" err="1">
                <a:solidFill>
                  <a:srgbClr val="4472C4">
                    <a:lumMod val="50000"/>
                  </a:srgbClr>
                </a:solidFill>
              </a:rPr>
              <a:t>viande</a:t>
            </a:r>
            <a:r>
              <a:rPr lang="en-US" sz="2200" b="1" dirty="0">
                <a:solidFill>
                  <a:srgbClr val="4472C4">
                    <a:lumMod val="50000"/>
                  </a:srgbClr>
                </a:solidFill>
              </a:rPr>
              <a:t> dans la </a:t>
            </a:r>
            <a:r>
              <a:rPr lang="en-US" sz="2200" b="1" dirty="0" err="1">
                <a:solidFill>
                  <a:srgbClr val="4472C4">
                    <a:lumMod val="50000"/>
                  </a:srgbClr>
                </a:solidFill>
              </a:rPr>
              <a:t>recette</a:t>
            </a:r>
            <a:r>
              <a:rPr lang="en-US" sz="2200" b="1" dirty="0">
                <a:solidFill>
                  <a:srgbClr val="4472C4">
                    <a:lumMod val="50000"/>
                  </a:srgbClr>
                </a:solidFill>
              </a:rPr>
              <a:t>.</a:t>
            </a:r>
          </a:p>
          <a:p>
            <a:pPr lvl="0"/>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There’s (some) meat in the recipe.		There isn’t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rPr>
              <a:t>any</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 meat in the recipe.</a:t>
            </a:r>
          </a:p>
        </p:txBody>
      </p:sp>
      <p:pic>
        <p:nvPicPr>
          <p:cNvPr id="3" name="Picture 2">
            <a:extLst>
              <a:ext uri="{FF2B5EF4-FFF2-40B4-BE49-F238E27FC236}">
                <a16:creationId xmlns:a16="http://schemas.microsoft.com/office/drawing/2014/main" id="{E3BEA3D5-5B7E-4850-B160-A128F7F33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762" y="1945222"/>
            <a:ext cx="393882" cy="540000"/>
          </a:xfrm>
          <a:prstGeom prst="rect">
            <a:avLst/>
          </a:prstGeom>
        </p:spPr>
      </p:pic>
      <p:pic>
        <p:nvPicPr>
          <p:cNvPr id="9" name="Picture 8">
            <a:extLst>
              <a:ext uri="{FF2B5EF4-FFF2-40B4-BE49-F238E27FC236}">
                <a16:creationId xmlns:a16="http://schemas.microsoft.com/office/drawing/2014/main" id="{66C87EA4-9665-4C01-8655-AFBD628C7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121" y="1934733"/>
            <a:ext cx="524578" cy="546435"/>
          </a:xfrm>
          <a:prstGeom prst="rect">
            <a:avLst/>
          </a:prstGeom>
        </p:spPr>
      </p:pic>
      <p:sp>
        <p:nvSpPr>
          <p:cNvPr id="10" name="Rectangle 9">
            <a:extLst>
              <a:ext uri="{FF2B5EF4-FFF2-40B4-BE49-F238E27FC236}">
                <a16:creationId xmlns:a16="http://schemas.microsoft.com/office/drawing/2014/main" id="{37F31370-A0F1-4B58-8D51-A922857E606E}"/>
              </a:ext>
            </a:extLst>
          </p:cNvPr>
          <p:cNvSpPr/>
          <p:nvPr/>
        </p:nvSpPr>
        <p:spPr>
          <a:xfrm>
            <a:off x="6096000" y="2700111"/>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07FDB2-A8F4-42CD-A8D1-D6C2F6983E75}"/>
              </a:ext>
            </a:extLst>
          </p:cNvPr>
          <p:cNvSpPr/>
          <p:nvPr/>
        </p:nvSpPr>
        <p:spPr>
          <a:xfrm>
            <a:off x="6095998" y="3094288"/>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F175A86-1C0D-417A-B5FA-DEDF3CC459AD}"/>
              </a:ext>
            </a:extLst>
          </p:cNvPr>
          <p:cNvSpPr/>
          <p:nvPr/>
        </p:nvSpPr>
        <p:spPr>
          <a:xfrm>
            <a:off x="6006517" y="4338421"/>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2081964-14D3-4901-BFC1-FEECCDD96861}"/>
              </a:ext>
            </a:extLst>
          </p:cNvPr>
          <p:cNvSpPr/>
          <p:nvPr/>
        </p:nvSpPr>
        <p:spPr>
          <a:xfrm>
            <a:off x="6095998" y="4683220"/>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EDE895E-D340-4BAC-9579-372DAF35AFFD}"/>
              </a:ext>
            </a:extLst>
          </p:cNvPr>
          <p:cNvSpPr/>
          <p:nvPr/>
        </p:nvSpPr>
        <p:spPr>
          <a:xfrm>
            <a:off x="6095998" y="5442062"/>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C4DD2CA-2200-4482-9E7E-CEC7F09A5452}"/>
              </a:ext>
            </a:extLst>
          </p:cNvPr>
          <p:cNvSpPr/>
          <p:nvPr/>
        </p:nvSpPr>
        <p:spPr>
          <a:xfrm>
            <a:off x="6095998" y="5716026"/>
            <a:ext cx="5813921" cy="35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0BC23EFD-40BF-439D-942D-30BB6DE1DB7A}"/>
              </a:ext>
            </a:extLst>
          </p:cNvPr>
          <p:cNvGraphicFramePr>
            <a:graphicFrameLocks noGrp="1"/>
          </p:cNvGraphicFramePr>
          <p:nvPr>
            <p:extLst>
              <p:ext uri="{D42A27DB-BD31-4B8C-83A1-F6EECF244321}">
                <p14:modId xmlns:p14="http://schemas.microsoft.com/office/powerpoint/2010/main" val="3276419602"/>
              </p:ext>
            </p:extLst>
          </p:nvPr>
        </p:nvGraphicFramePr>
        <p:xfrm>
          <a:off x="6869920" y="2259005"/>
          <a:ext cx="504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4" name="Title 3"/>
          <p:cNvSpPr>
            <a:spLocks noGrp="1"/>
          </p:cNvSpPr>
          <p:nvPr>
            <p:ph type="title"/>
          </p:nvPr>
        </p:nvSpPr>
        <p:spPr>
          <a:xfrm>
            <a:off x="0" y="213557"/>
            <a:ext cx="3598985" cy="647577"/>
          </a:xfrm>
        </p:spPr>
        <p:txBody>
          <a:bodyPr>
            <a:normAutofit/>
          </a:bodyPr>
          <a:lstStyle/>
          <a:p>
            <a:r>
              <a:rPr lang="en-GB" sz="2800" b="1" dirty="0">
                <a:solidFill>
                  <a:schemeClr val="bg1"/>
                </a:solidFill>
              </a:rPr>
              <a:t>Qui </a:t>
            </a:r>
            <a:r>
              <a:rPr lang="en-GB" sz="2800" b="1" dirty="0" err="1">
                <a:solidFill>
                  <a:schemeClr val="bg1"/>
                </a:solidFill>
              </a:rPr>
              <a:t>aime</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63629" y="953171"/>
            <a:ext cx="118786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goûts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particuliers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a:t>
            </a:r>
            <a:r>
              <a:rPr lang="en-US" sz="2400" dirty="0" err="1">
                <a:solidFill>
                  <a:srgbClr val="4472C4">
                    <a:lumMod val="50000"/>
                  </a:srgbClr>
                </a:solidFill>
                <a:latin typeface="Century Gothic" panose="020F0302020204030204"/>
              </a:rPr>
              <a:t>ute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mange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 </a:t>
            </a:r>
          </a:p>
        </p:txBody>
      </p:sp>
      <p:graphicFrame>
        <p:nvGraphicFramePr>
          <p:cNvPr id="34" name="Table 6">
            <a:extLst>
              <a:ext uri="{FF2B5EF4-FFF2-40B4-BE49-F238E27FC236}">
                <a16:creationId xmlns:a16="http://schemas.microsoft.com/office/drawing/2014/main" id="{26D2CBEC-6C51-4B28-8544-6DED3F663499}"/>
              </a:ext>
            </a:extLst>
          </p:cNvPr>
          <p:cNvGraphicFramePr>
            <a:graphicFrameLocks noGrp="1"/>
          </p:cNvGraphicFramePr>
          <p:nvPr>
            <p:extLst>
              <p:ext uri="{D42A27DB-BD31-4B8C-83A1-F6EECF244321}">
                <p14:modId xmlns:p14="http://schemas.microsoft.com/office/powerpoint/2010/main" val="2177148837"/>
              </p:ext>
            </p:extLst>
          </p:nvPr>
        </p:nvGraphicFramePr>
        <p:xfrm>
          <a:off x="1576204" y="2259005"/>
          <a:ext cx="504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36" name="Action Button: Custom 16">
            <a:hlinkClick r:id="" action="ppaction://noaction" highlightClick="1">
              <a:snd r:embed="rId3" name="1.wav"/>
            </a:hlinkClick>
            <a:extLst>
              <a:ext uri="{FF2B5EF4-FFF2-40B4-BE49-F238E27FC236}">
                <a16:creationId xmlns:a16="http://schemas.microsoft.com/office/drawing/2014/main" id="{7321EEE7-2D37-44CB-B7AA-2CA1536A5858}"/>
              </a:ext>
            </a:extLst>
          </p:cNvPr>
          <p:cNvSpPr/>
          <p:nvPr/>
        </p:nvSpPr>
        <p:spPr>
          <a:xfrm>
            <a:off x="1663629" y="292049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2.wav"/>
            </a:hlinkClick>
            <a:extLst>
              <a:ext uri="{FF2B5EF4-FFF2-40B4-BE49-F238E27FC236}">
                <a16:creationId xmlns:a16="http://schemas.microsoft.com/office/drawing/2014/main" id="{1D575C12-67F3-424B-80F1-093961B58ED0}"/>
              </a:ext>
            </a:extLst>
          </p:cNvPr>
          <p:cNvSpPr/>
          <p:nvPr/>
        </p:nvSpPr>
        <p:spPr>
          <a:xfrm>
            <a:off x="1665451" y="379833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5" name="3.wav"/>
            </a:hlinkClick>
            <a:extLst>
              <a:ext uri="{FF2B5EF4-FFF2-40B4-BE49-F238E27FC236}">
                <a16:creationId xmlns:a16="http://schemas.microsoft.com/office/drawing/2014/main" id="{2FFE6481-E31C-4803-8356-74FDB6042B04}"/>
              </a:ext>
            </a:extLst>
          </p:cNvPr>
          <p:cNvSpPr/>
          <p:nvPr/>
        </p:nvSpPr>
        <p:spPr>
          <a:xfrm>
            <a:off x="1663629" y="467616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4.wav"/>
            </a:hlinkClick>
            <a:extLst>
              <a:ext uri="{FF2B5EF4-FFF2-40B4-BE49-F238E27FC236}">
                <a16:creationId xmlns:a16="http://schemas.microsoft.com/office/drawing/2014/main" id="{007D2AA5-F581-4FA8-B27F-C4EACE92BB4D}"/>
              </a:ext>
            </a:extLst>
          </p:cNvPr>
          <p:cNvSpPr/>
          <p:nvPr/>
        </p:nvSpPr>
        <p:spPr>
          <a:xfrm>
            <a:off x="6973351" y="285531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8" name="Picture 47">
            <a:extLst>
              <a:ext uri="{FF2B5EF4-FFF2-40B4-BE49-F238E27FC236}">
                <a16:creationId xmlns:a16="http://schemas.microsoft.com/office/drawing/2014/main" id="{90B4DD10-FF35-4D2A-AEB5-979C73900A31}"/>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7228" y="3807525"/>
            <a:ext cx="900000" cy="706305"/>
          </a:xfrm>
          <a:prstGeom prst="rect">
            <a:avLst/>
          </a:prstGeom>
        </p:spPr>
      </p:pic>
      <p:pic>
        <p:nvPicPr>
          <p:cNvPr id="50" name="Picture 8" descr="transparent meat clipart - Clip Art Library">
            <a:extLst>
              <a:ext uri="{FF2B5EF4-FFF2-40B4-BE49-F238E27FC236}">
                <a16:creationId xmlns:a16="http://schemas.microsoft.com/office/drawing/2014/main" id="{F77C9711-A412-403C-95AA-B4D167A2A8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9005" y="2983329"/>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BF53A6C-2E92-463E-BF72-B812231F48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488" y="2327967"/>
            <a:ext cx="262588" cy="360000"/>
          </a:xfrm>
          <a:prstGeom prst="rect">
            <a:avLst/>
          </a:prstGeom>
        </p:spPr>
      </p:pic>
      <p:pic>
        <p:nvPicPr>
          <p:cNvPr id="62" name="Picture 61">
            <a:extLst>
              <a:ext uri="{FF2B5EF4-FFF2-40B4-BE49-F238E27FC236}">
                <a16:creationId xmlns:a16="http://schemas.microsoft.com/office/drawing/2014/main" id="{2E460E4C-E56B-42A2-873E-EB69F46174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1770" y="2327967"/>
            <a:ext cx="345600" cy="360000"/>
          </a:xfrm>
          <a:prstGeom prst="rect">
            <a:avLst/>
          </a:prstGeom>
        </p:spPr>
      </p:pic>
      <p:sp>
        <p:nvSpPr>
          <p:cNvPr id="66" name="Action Button: Custom 16">
            <a:hlinkClick r:id="" action="ppaction://noaction" highlightClick="1">
              <a:snd r:embed="rId11" name="5.wav"/>
            </a:hlinkClick>
            <a:extLst>
              <a:ext uri="{FF2B5EF4-FFF2-40B4-BE49-F238E27FC236}">
                <a16:creationId xmlns:a16="http://schemas.microsoft.com/office/drawing/2014/main" id="{39E0F259-F7E4-493D-AA1E-1253EE985163}"/>
              </a:ext>
            </a:extLst>
          </p:cNvPr>
          <p:cNvSpPr/>
          <p:nvPr/>
        </p:nvSpPr>
        <p:spPr>
          <a:xfrm>
            <a:off x="6952333" y="380752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7" name="Action Button: Custom 16">
            <a:hlinkClick r:id="" action="ppaction://noaction" highlightClick="1">
              <a:snd r:embed="rId12" name="6.wav"/>
            </a:hlinkClick>
            <a:extLst>
              <a:ext uri="{FF2B5EF4-FFF2-40B4-BE49-F238E27FC236}">
                <a16:creationId xmlns:a16="http://schemas.microsoft.com/office/drawing/2014/main" id="{7FE7E2C3-7BE8-49A1-9B9D-C91BB28E89E3}"/>
              </a:ext>
            </a:extLst>
          </p:cNvPr>
          <p:cNvSpPr/>
          <p:nvPr/>
        </p:nvSpPr>
        <p:spPr>
          <a:xfrm>
            <a:off x="6954155" y="468535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0" name="Picture 69">
            <a:extLst>
              <a:ext uri="{FF2B5EF4-FFF2-40B4-BE49-F238E27FC236}">
                <a16:creationId xmlns:a16="http://schemas.microsoft.com/office/drawing/2014/main" id="{888C3175-42E8-4186-8A3B-3F2C361AA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9204" y="2327967"/>
            <a:ext cx="262588" cy="360000"/>
          </a:xfrm>
          <a:prstGeom prst="rect">
            <a:avLst/>
          </a:prstGeom>
        </p:spPr>
      </p:pic>
      <p:pic>
        <p:nvPicPr>
          <p:cNvPr id="71" name="Picture 70">
            <a:extLst>
              <a:ext uri="{FF2B5EF4-FFF2-40B4-BE49-F238E27FC236}">
                <a16:creationId xmlns:a16="http://schemas.microsoft.com/office/drawing/2014/main" id="{FBCCB6F8-4649-46FC-9350-82A23F2B37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5486" y="2327967"/>
            <a:ext cx="345600" cy="360000"/>
          </a:xfrm>
          <a:prstGeom prst="rect">
            <a:avLst/>
          </a:prstGeom>
        </p:spPr>
      </p:pic>
      <p:pic>
        <p:nvPicPr>
          <p:cNvPr id="3074" name="Picture 2" descr="Free Transparent Fruit Cliparts, Download Free Clip Art, Free Clip ...">
            <a:extLst>
              <a:ext uri="{FF2B5EF4-FFF2-40B4-BE49-F238E27FC236}">
                <a16:creationId xmlns:a16="http://schemas.microsoft.com/office/drawing/2014/main" id="{8C9413B2-442B-408E-BD80-38B9AB5774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97228" y="4670444"/>
            <a:ext cx="8275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eapot - Clip Art Library">
            <a:extLst>
              <a:ext uri="{FF2B5EF4-FFF2-40B4-BE49-F238E27FC236}">
                <a16:creationId xmlns:a16="http://schemas.microsoft.com/office/drawing/2014/main" id="{104F68A5-E2AF-4AE0-AA33-5A287E9CD7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27637" y="4704545"/>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7D66FAD8-0E7F-4206-BCF7-15E0C0D478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26793" y="3042831"/>
            <a:ext cx="900000" cy="393975"/>
          </a:xfrm>
          <a:prstGeom prst="rect">
            <a:avLst/>
          </a:prstGeom>
        </p:spPr>
      </p:pic>
      <p:pic>
        <p:nvPicPr>
          <p:cNvPr id="5" name="Picture 4">
            <a:extLst>
              <a:ext uri="{FF2B5EF4-FFF2-40B4-BE49-F238E27FC236}">
                <a16:creationId xmlns:a16="http://schemas.microsoft.com/office/drawing/2014/main" id="{2DDABFFF-49FB-4D5A-AA13-3CF297C008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44711" y="2843098"/>
            <a:ext cx="720000" cy="720000"/>
          </a:xfrm>
          <a:prstGeom prst="rect">
            <a:avLst/>
          </a:prstGeom>
        </p:spPr>
      </p:pic>
      <p:pic>
        <p:nvPicPr>
          <p:cNvPr id="74" name="Picture 73">
            <a:extLst>
              <a:ext uri="{FF2B5EF4-FFF2-40B4-BE49-F238E27FC236}">
                <a16:creationId xmlns:a16="http://schemas.microsoft.com/office/drawing/2014/main" id="{643FF4AF-3FA1-4882-BCDC-E99B626B4E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1858" y="2843098"/>
            <a:ext cx="720000" cy="720000"/>
          </a:xfrm>
          <a:prstGeom prst="rect">
            <a:avLst/>
          </a:prstGeom>
        </p:spPr>
      </p:pic>
      <p:pic>
        <p:nvPicPr>
          <p:cNvPr id="76" name="Picture 75">
            <a:extLst>
              <a:ext uri="{FF2B5EF4-FFF2-40B4-BE49-F238E27FC236}">
                <a16:creationId xmlns:a16="http://schemas.microsoft.com/office/drawing/2014/main" id="{4474587A-2D2E-473B-988A-270FFD4C2CE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1141" y="3708330"/>
            <a:ext cx="720000" cy="720000"/>
          </a:xfrm>
          <a:prstGeom prst="rect">
            <a:avLst/>
          </a:prstGeom>
        </p:spPr>
      </p:pic>
      <p:pic>
        <p:nvPicPr>
          <p:cNvPr id="77" name="Picture 76">
            <a:extLst>
              <a:ext uri="{FF2B5EF4-FFF2-40B4-BE49-F238E27FC236}">
                <a16:creationId xmlns:a16="http://schemas.microsoft.com/office/drawing/2014/main" id="{CD1A8CF8-5641-4240-BE3D-4690C9F85E3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50081" y="3711822"/>
            <a:ext cx="720000" cy="720000"/>
          </a:xfrm>
          <a:prstGeom prst="rect">
            <a:avLst/>
          </a:prstGeom>
        </p:spPr>
      </p:pic>
      <p:pic>
        <p:nvPicPr>
          <p:cNvPr id="79" name="Picture 78">
            <a:extLst>
              <a:ext uri="{FF2B5EF4-FFF2-40B4-BE49-F238E27FC236}">
                <a16:creationId xmlns:a16="http://schemas.microsoft.com/office/drawing/2014/main" id="{FCA9327C-B62B-45B5-8491-923CBE96607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50081" y="4584165"/>
            <a:ext cx="720000" cy="720000"/>
          </a:xfrm>
          <a:prstGeom prst="rect">
            <a:avLst/>
          </a:prstGeom>
        </p:spPr>
      </p:pic>
      <p:pic>
        <p:nvPicPr>
          <p:cNvPr id="81" name="Picture 80">
            <a:extLst>
              <a:ext uri="{FF2B5EF4-FFF2-40B4-BE49-F238E27FC236}">
                <a16:creationId xmlns:a16="http://schemas.microsoft.com/office/drawing/2014/main" id="{56D59279-A807-4CA2-A752-4FB2AB5777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0886" y="4627144"/>
            <a:ext cx="720000" cy="720000"/>
          </a:xfrm>
          <a:prstGeom prst="rect">
            <a:avLst/>
          </a:prstGeom>
        </p:spPr>
      </p:pic>
      <p:pic>
        <p:nvPicPr>
          <p:cNvPr id="82" name="Picture 81">
            <a:extLst>
              <a:ext uri="{FF2B5EF4-FFF2-40B4-BE49-F238E27FC236}">
                <a16:creationId xmlns:a16="http://schemas.microsoft.com/office/drawing/2014/main" id="{9B7A9502-17FD-464A-B89E-BC9C79CBE09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71039" y="2780478"/>
            <a:ext cx="540000" cy="540000"/>
          </a:xfrm>
          <a:prstGeom prst="rect">
            <a:avLst/>
          </a:prstGeom>
        </p:spPr>
      </p:pic>
      <p:pic>
        <p:nvPicPr>
          <p:cNvPr id="83" name="Picture 82">
            <a:extLst>
              <a:ext uri="{FF2B5EF4-FFF2-40B4-BE49-F238E27FC236}">
                <a16:creationId xmlns:a16="http://schemas.microsoft.com/office/drawing/2014/main" id="{E27773D5-1E8C-4ACA-87FB-55F21F04FAA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98186" y="2780478"/>
            <a:ext cx="540000" cy="540000"/>
          </a:xfrm>
          <a:prstGeom prst="rect">
            <a:avLst/>
          </a:prstGeom>
        </p:spPr>
      </p:pic>
      <p:pic>
        <p:nvPicPr>
          <p:cNvPr id="88" name="Picture 87">
            <a:extLst>
              <a:ext uri="{FF2B5EF4-FFF2-40B4-BE49-F238E27FC236}">
                <a16:creationId xmlns:a16="http://schemas.microsoft.com/office/drawing/2014/main" id="{498E2404-29E3-42CC-ACAF-8122658C576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33390" y="3013397"/>
            <a:ext cx="540000" cy="540000"/>
          </a:xfrm>
          <a:prstGeom prst="rect">
            <a:avLst/>
          </a:prstGeom>
          <a:noFill/>
        </p:spPr>
      </p:pic>
      <p:pic>
        <p:nvPicPr>
          <p:cNvPr id="89" name="Picture 88">
            <a:extLst>
              <a:ext uri="{FF2B5EF4-FFF2-40B4-BE49-F238E27FC236}">
                <a16:creationId xmlns:a16="http://schemas.microsoft.com/office/drawing/2014/main" id="{3593A764-C328-4B5B-93EE-FC1EE578692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31138" y="3008804"/>
            <a:ext cx="540000" cy="540000"/>
          </a:xfrm>
          <a:prstGeom prst="rect">
            <a:avLst/>
          </a:prstGeom>
        </p:spPr>
      </p:pic>
      <p:pic>
        <p:nvPicPr>
          <p:cNvPr id="90" name="Picture 89">
            <a:extLst>
              <a:ext uri="{FF2B5EF4-FFF2-40B4-BE49-F238E27FC236}">
                <a16:creationId xmlns:a16="http://schemas.microsoft.com/office/drawing/2014/main" id="{E4CA4C66-DB70-47D7-B6C4-1970D8BD7D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47645" y="3013397"/>
            <a:ext cx="540000" cy="540000"/>
          </a:xfrm>
          <a:prstGeom prst="rect">
            <a:avLst/>
          </a:prstGeom>
        </p:spPr>
      </p:pic>
      <p:pic>
        <p:nvPicPr>
          <p:cNvPr id="100" name="Picture 99">
            <a:extLst>
              <a:ext uri="{FF2B5EF4-FFF2-40B4-BE49-F238E27FC236}">
                <a16:creationId xmlns:a16="http://schemas.microsoft.com/office/drawing/2014/main" id="{AA1A3666-B433-432B-BD76-EBAE3FB9E91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2465546"/>
            <a:ext cx="1440000" cy="1440000"/>
          </a:xfrm>
          <a:prstGeom prst="ellipse">
            <a:avLst/>
          </a:prstGeom>
        </p:spPr>
      </p:pic>
      <p:pic>
        <p:nvPicPr>
          <p:cNvPr id="102" name="Picture 4" descr="Free Png Question Mark Clipart Png Png Image With Transparent ...">
            <a:extLst>
              <a:ext uri="{FF2B5EF4-FFF2-40B4-BE49-F238E27FC236}">
                <a16:creationId xmlns:a16="http://schemas.microsoft.com/office/drawing/2014/main" id="{26A8C303-3D46-4E42-A05F-4587A75A1889}"/>
              </a:ext>
            </a:extLst>
          </p:cNvPr>
          <p:cNvPicPr>
            <a:picLocks noChangeAspect="1" noChangeArrowheads="1"/>
          </p:cNvPicPr>
          <p:nvPr/>
        </p:nvPicPr>
        <p:blipFill>
          <a:blip r:embed="rId2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79" y="953171"/>
            <a:ext cx="1440000" cy="1346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edar Plank Salmon Clip Art">
            <a:extLst>
              <a:ext uri="{FF2B5EF4-FFF2-40B4-BE49-F238E27FC236}">
                <a16:creationId xmlns:a16="http://schemas.microsoft.com/office/drawing/2014/main" id="{31A9A51F-CD10-409E-B9AE-E428ADEB1C4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761416" y="3803437"/>
            <a:ext cx="1305651" cy="56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21141" cy="647577"/>
          </a:xfrm>
        </p:spPr>
        <p:txBody>
          <a:bodyPr>
            <a:normAutofit/>
          </a:bodyPr>
          <a:lstStyle/>
          <a:p>
            <a:r>
              <a:rPr lang="en-GB" sz="2800" b="1" dirty="0">
                <a:solidFill>
                  <a:schemeClr val="bg1"/>
                </a:solidFill>
              </a:rPr>
              <a:t>Qui </a:t>
            </a:r>
            <a:r>
              <a:rPr lang="en-GB" sz="2800" b="1" dirty="0" err="1">
                <a:solidFill>
                  <a:schemeClr val="bg1"/>
                </a:solidFill>
              </a:rPr>
              <a:t>aime</a:t>
            </a:r>
            <a:r>
              <a:rPr lang="en-GB" sz="28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a:extLst>
              <a:ext uri="{FF2B5EF4-FFF2-40B4-BE49-F238E27FC236}">
                <a16:creationId xmlns:a16="http://schemas.microsoft.com/office/drawing/2014/main" id="{90B4DD10-FF35-4D2A-AEB5-979C73900A31}"/>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79622" y="3850504"/>
            <a:ext cx="900000" cy="706305"/>
          </a:xfrm>
          <a:prstGeom prst="rect">
            <a:avLst/>
          </a:prstGeom>
        </p:spPr>
      </p:pic>
      <p:pic>
        <p:nvPicPr>
          <p:cNvPr id="50" name="Picture 8" descr="transparent meat clipart - Clip Art Library">
            <a:extLst>
              <a:ext uri="{FF2B5EF4-FFF2-40B4-BE49-F238E27FC236}">
                <a16:creationId xmlns:a16="http://schemas.microsoft.com/office/drawing/2014/main" id="{F77C9711-A412-403C-95AA-B4D167A2A8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9005" y="2983329"/>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ABF53A6C-2E92-463E-BF72-B812231F4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488" y="2327967"/>
            <a:ext cx="262588" cy="360000"/>
          </a:xfrm>
          <a:prstGeom prst="rect">
            <a:avLst/>
          </a:prstGeom>
        </p:spPr>
      </p:pic>
      <p:pic>
        <p:nvPicPr>
          <p:cNvPr id="62" name="Picture 61">
            <a:extLst>
              <a:ext uri="{FF2B5EF4-FFF2-40B4-BE49-F238E27FC236}">
                <a16:creationId xmlns:a16="http://schemas.microsoft.com/office/drawing/2014/main" id="{2E460E4C-E56B-42A2-873E-EB69F46174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770" y="2327967"/>
            <a:ext cx="345600" cy="360000"/>
          </a:xfrm>
          <a:prstGeom prst="rect">
            <a:avLst/>
          </a:prstGeom>
        </p:spPr>
      </p:pic>
      <p:pic>
        <p:nvPicPr>
          <p:cNvPr id="70" name="Picture 69">
            <a:extLst>
              <a:ext uri="{FF2B5EF4-FFF2-40B4-BE49-F238E27FC236}">
                <a16:creationId xmlns:a16="http://schemas.microsoft.com/office/drawing/2014/main" id="{888C3175-42E8-4186-8A3B-3F2C361AA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9204" y="2327967"/>
            <a:ext cx="262588" cy="360000"/>
          </a:xfrm>
          <a:prstGeom prst="rect">
            <a:avLst/>
          </a:prstGeom>
        </p:spPr>
      </p:pic>
      <p:pic>
        <p:nvPicPr>
          <p:cNvPr id="71" name="Picture 70">
            <a:extLst>
              <a:ext uri="{FF2B5EF4-FFF2-40B4-BE49-F238E27FC236}">
                <a16:creationId xmlns:a16="http://schemas.microsoft.com/office/drawing/2014/main" id="{FBCCB6F8-4649-46FC-9350-82A23F2B3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5486" y="2327967"/>
            <a:ext cx="345600" cy="360000"/>
          </a:xfrm>
          <a:prstGeom prst="rect">
            <a:avLst/>
          </a:prstGeom>
        </p:spPr>
      </p:pic>
      <p:pic>
        <p:nvPicPr>
          <p:cNvPr id="3074" name="Picture 2" descr="Free Transparent Fruit Cliparts, Download Free Clip Art, Free Clip ...">
            <a:extLst>
              <a:ext uri="{FF2B5EF4-FFF2-40B4-BE49-F238E27FC236}">
                <a16:creationId xmlns:a16="http://schemas.microsoft.com/office/drawing/2014/main" id="{8C9413B2-442B-408E-BD80-38B9AB577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9622" y="4713423"/>
            <a:ext cx="8275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eapot - Clip Art Library">
            <a:extLst>
              <a:ext uri="{FF2B5EF4-FFF2-40B4-BE49-F238E27FC236}">
                <a16:creationId xmlns:a16="http://schemas.microsoft.com/office/drawing/2014/main" id="{104F68A5-E2AF-4AE0-AA33-5A287E9CD7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7637" y="4704545"/>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7D66FAD8-0E7F-4206-BCF7-15E0C0D478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8169" y="3061308"/>
            <a:ext cx="900000" cy="393975"/>
          </a:xfrm>
          <a:prstGeom prst="rect">
            <a:avLst/>
          </a:prstGeom>
        </p:spPr>
      </p:pic>
      <p:pic>
        <p:nvPicPr>
          <p:cNvPr id="5" name="Picture 4">
            <a:extLst>
              <a:ext uri="{FF2B5EF4-FFF2-40B4-BE49-F238E27FC236}">
                <a16:creationId xmlns:a16="http://schemas.microsoft.com/office/drawing/2014/main" id="{2DDABFFF-49FB-4D5A-AA13-3CF297C008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4711" y="2843098"/>
            <a:ext cx="720000" cy="720000"/>
          </a:xfrm>
          <a:prstGeom prst="rect">
            <a:avLst/>
          </a:prstGeom>
        </p:spPr>
      </p:pic>
      <p:pic>
        <p:nvPicPr>
          <p:cNvPr id="74" name="Picture 73">
            <a:extLst>
              <a:ext uri="{FF2B5EF4-FFF2-40B4-BE49-F238E27FC236}">
                <a16:creationId xmlns:a16="http://schemas.microsoft.com/office/drawing/2014/main" id="{643FF4AF-3FA1-4882-BCDC-E99B626B4E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58" y="2843098"/>
            <a:ext cx="720000" cy="720000"/>
          </a:xfrm>
          <a:prstGeom prst="rect">
            <a:avLst/>
          </a:prstGeom>
        </p:spPr>
      </p:pic>
      <p:pic>
        <p:nvPicPr>
          <p:cNvPr id="76" name="Picture 75">
            <a:extLst>
              <a:ext uri="{FF2B5EF4-FFF2-40B4-BE49-F238E27FC236}">
                <a16:creationId xmlns:a16="http://schemas.microsoft.com/office/drawing/2014/main" id="{4474587A-2D2E-473B-988A-270FFD4C2C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1141" y="3708330"/>
            <a:ext cx="720000" cy="720000"/>
          </a:xfrm>
          <a:prstGeom prst="rect">
            <a:avLst/>
          </a:prstGeom>
        </p:spPr>
      </p:pic>
      <p:pic>
        <p:nvPicPr>
          <p:cNvPr id="77" name="Picture 76">
            <a:extLst>
              <a:ext uri="{FF2B5EF4-FFF2-40B4-BE49-F238E27FC236}">
                <a16:creationId xmlns:a16="http://schemas.microsoft.com/office/drawing/2014/main" id="{CD1A8CF8-5641-4240-BE3D-4690C9F85E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2475" y="3754801"/>
            <a:ext cx="720000" cy="720000"/>
          </a:xfrm>
          <a:prstGeom prst="rect">
            <a:avLst/>
          </a:prstGeom>
        </p:spPr>
      </p:pic>
      <p:pic>
        <p:nvPicPr>
          <p:cNvPr id="79" name="Picture 78">
            <a:extLst>
              <a:ext uri="{FF2B5EF4-FFF2-40B4-BE49-F238E27FC236}">
                <a16:creationId xmlns:a16="http://schemas.microsoft.com/office/drawing/2014/main" id="{FCA9327C-B62B-45B5-8491-923CBE9660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2475" y="4627144"/>
            <a:ext cx="720000" cy="720000"/>
          </a:xfrm>
          <a:prstGeom prst="rect">
            <a:avLst/>
          </a:prstGeom>
        </p:spPr>
      </p:pic>
      <p:pic>
        <p:nvPicPr>
          <p:cNvPr id="81" name="Picture 80">
            <a:extLst>
              <a:ext uri="{FF2B5EF4-FFF2-40B4-BE49-F238E27FC236}">
                <a16:creationId xmlns:a16="http://schemas.microsoft.com/office/drawing/2014/main" id="{56D59279-A807-4CA2-A752-4FB2AB5777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0886" y="4627144"/>
            <a:ext cx="720000" cy="720000"/>
          </a:xfrm>
          <a:prstGeom prst="rect">
            <a:avLst/>
          </a:prstGeom>
        </p:spPr>
      </p:pic>
      <p:pic>
        <p:nvPicPr>
          <p:cNvPr id="82" name="Picture 81">
            <a:extLst>
              <a:ext uri="{FF2B5EF4-FFF2-40B4-BE49-F238E27FC236}">
                <a16:creationId xmlns:a16="http://schemas.microsoft.com/office/drawing/2014/main" id="{9B7A9502-17FD-464A-B89E-BC9C79CBE0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32415" y="2798955"/>
            <a:ext cx="540000" cy="540000"/>
          </a:xfrm>
          <a:prstGeom prst="rect">
            <a:avLst/>
          </a:prstGeom>
        </p:spPr>
      </p:pic>
      <p:pic>
        <p:nvPicPr>
          <p:cNvPr id="83" name="Picture 82">
            <a:extLst>
              <a:ext uri="{FF2B5EF4-FFF2-40B4-BE49-F238E27FC236}">
                <a16:creationId xmlns:a16="http://schemas.microsoft.com/office/drawing/2014/main" id="{E27773D5-1E8C-4ACA-87FB-55F21F04FA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59562" y="2798955"/>
            <a:ext cx="540000" cy="540000"/>
          </a:xfrm>
          <a:prstGeom prst="rect">
            <a:avLst/>
          </a:prstGeom>
        </p:spPr>
      </p:pic>
      <p:pic>
        <p:nvPicPr>
          <p:cNvPr id="88" name="Picture 87">
            <a:extLst>
              <a:ext uri="{FF2B5EF4-FFF2-40B4-BE49-F238E27FC236}">
                <a16:creationId xmlns:a16="http://schemas.microsoft.com/office/drawing/2014/main" id="{498E2404-29E3-42CC-ACAF-8122658C576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94766" y="3031874"/>
            <a:ext cx="540000" cy="540000"/>
          </a:xfrm>
          <a:prstGeom prst="rect">
            <a:avLst/>
          </a:prstGeom>
        </p:spPr>
      </p:pic>
      <p:pic>
        <p:nvPicPr>
          <p:cNvPr id="89" name="Picture 88">
            <a:extLst>
              <a:ext uri="{FF2B5EF4-FFF2-40B4-BE49-F238E27FC236}">
                <a16:creationId xmlns:a16="http://schemas.microsoft.com/office/drawing/2014/main" id="{3593A764-C328-4B5B-93EE-FC1EE57869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92514" y="3027281"/>
            <a:ext cx="540000" cy="540000"/>
          </a:xfrm>
          <a:prstGeom prst="rect">
            <a:avLst/>
          </a:prstGeom>
        </p:spPr>
      </p:pic>
      <p:pic>
        <p:nvPicPr>
          <p:cNvPr id="90" name="Picture 89">
            <a:extLst>
              <a:ext uri="{FF2B5EF4-FFF2-40B4-BE49-F238E27FC236}">
                <a16:creationId xmlns:a16="http://schemas.microsoft.com/office/drawing/2014/main" id="{E4CA4C66-DB70-47D7-B6C4-1970D8BD7D6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09021" y="3031874"/>
            <a:ext cx="540000" cy="540000"/>
          </a:xfrm>
          <a:prstGeom prst="rect">
            <a:avLst/>
          </a:prstGeom>
        </p:spPr>
      </p:pic>
      <p:pic>
        <p:nvPicPr>
          <p:cNvPr id="91" name="Picture 90">
            <a:extLst>
              <a:ext uri="{FF2B5EF4-FFF2-40B4-BE49-F238E27FC236}">
                <a16:creationId xmlns:a16="http://schemas.microsoft.com/office/drawing/2014/main" id="{F4F824CC-692E-4C87-A9B8-C978A258F2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35582" y="3746382"/>
            <a:ext cx="691200" cy="720000"/>
          </a:xfrm>
          <a:prstGeom prst="rect">
            <a:avLst/>
          </a:prstGeom>
        </p:spPr>
      </p:pic>
      <p:pic>
        <p:nvPicPr>
          <p:cNvPr id="93" name="Picture 92">
            <a:extLst>
              <a:ext uri="{FF2B5EF4-FFF2-40B4-BE49-F238E27FC236}">
                <a16:creationId xmlns:a16="http://schemas.microsoft.com/office/drawing/2014/main" id="{8EC221CF-B872-488C-BD2B-1BA8239B334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35582" y="4628579"/>
            <a:ext cx="691200" cy="720000"/>
          </a:xfrm>
          <a:prstGeom prst="rect">
            <a:avLst/>
          </a:prstGeom>
        </p:spPr>
      </p:pic>
      <p:pic>
        <p:nvPicPr>
          <p:cNvPr id="94" name="Picture 93">
            <a:extLst>
              <a:ext uri="{FF2B5EF4-FFF2-40B4-BE49-F238E27FC236}">
                <a16:creationId xmlns:a16="http://schemas.microsoft.com/office/drawing/2014/main" id="{7DDBE600-5112-4EF8-B055-E351B27A14D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06680" y="2832699"/>
            <a:ext cx="691200" cy="720000"/>
          </a:xfrm>
          <a:prstGeom prst="rect">
            <a:avLst/>
          </a:prstGeom>
        </p:spPr>
      </p:pic>
      <p:pic>
        <p:nvPicPr>
          <p:cNvPr id="96" name="Picture 95">
            <a:extLst>
              <a:ext uri="{FF2B5EF4-FFF2-40B4-BE49-F238E27FC236}">
                <a16:creationId xmlns:a16="http://schemas.microsoft.com/office/drawing/2014/main" id="{36556F9A-39D6-4C82-8AD5-394702F4F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594" y="2862065"/>
            <a:ext cx="525176" cy="720000"/>
          </a:xfrm>
          <a:prstGeom prst="rect">
            <a:avLst/>
          </a:prstGeom>
        </p:spPr>
      </p:pic>
      <p:pic>
        <p:nvPicPr>
          <p:cNvPr id="97" name="Picture 96">
            <a:extLst>
              <a:ext uri="{FF2B5EF4-FFF2-40B4-BE49-F238E27FC236}">
                <a16:creationId xmlns:a16="http://schemas.microsoft.com/office/drawing/2014/main" id="{87BFE5F7-CD71-46DD-9449-C24BE4854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2639" y="3811054"/>
            <a:ext cx="525176" cy="720000"/>
          </a:xfrm>
          <a:prstGeom prst="rect">
            <a:avLst/>
          </a:prstGeom>
        </p:spPr>
      </p:pic>
      <p:pic>
        <p:nvPicPr>
          <p:cNvPr id="98" name="Picture 97">
            <a:extLst>
              <a:ext uri="{FF2B5EF4-FFF2-40B4-BE49-F238E27FC236}">
                <a16:creationId xmlns:a16="http://schemas.microsoft.com/office/drawing/2014/main" id="{A46D2A02-89E0-404E-B8E9-3B02EBE78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4910" y="4684101"/>
            <a:ext cx="525176" cy="720000"/>
          </a:xfrm>
          <a:prstGeom prst="rect">
            <a:avLst/>
          </a:prstGeom>
        </p:spPr>
      </p:pic>
      <p:sp>
        <p:nvSpPr>
          <p:cNvPr id="51" name="TextBox 50">
            <a:extLst>
              <a:ext uri="{FF2B5EF4-FFF2-40B4-BE49-F238E27FC236}">
                <a16:creationId xmlns:a16="http://schemas.microsoft.com/office/drawing/2014/main" id="{93F4185B-48DB-4EF4-BB19-718D1A493AA2}"/>
              </a:ext>
            </a:extLst>
          </p:cNvPr>
          <p:cNvSpPr txBox="1"/>
          <p:nvPr/>
        </p:nvSpPr>
        <p:spPr>
          <a:xfrm>
            <a:off x="3331858" y="158549"/>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pic>
        <p:nvPicPr>
          <p:cNvPr id="3" name="Picture 2" descr="Cedar Plank Salmon Clip Art">
            <a:extLst>
              <a:ext uri="{FF2B5EF4-FFF2-40B4-BE49-F238E27FC236}">
                <a16:creationId xmlns:a16="http://schemas.microsoft.com/office/drawing/2014/main" id="{DFEDC5C0-F456-40DC-9F65-978B6BA38A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61416" y="3803437"/>
            <a:ext cx="1305651" cy="565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6">
            <a:extLst>
              <a:ext uri="{FF2B5EF4-FFF2-40B4-BE49-F238E27FC236}">
                <a16:creationId xmlns:a16="http://schemas.microsoft.com/office/drawing/2014/main" id="{9BDD8AB5-3950-4EB4-BC05-188BE7391339}"/>
              </a:ext>
            </a:extLst>
          </p:cNvPr>
          <p:cNvGraphicFramePr>
            <a:graphicFrameLocks noGrp="1"/>
          </p:cNvGraphicFramePr>
          <p:nvPr>
            <p:extLst>
              <p:ext uri="{D42A27DB-BD31-4B8C-83A1-F6EECF244321}">
                <p14:modId xmlns:p14="http://schemas.microsoft.com/office/powerpoint/2010/main" val="1726598617"/>
              </p:ext>
            </p:extLst>
          </p:nvPr>
        </p:nvGraphicFramePr>
        <p:xfrm>
          <a:off x="6869920" y="2259005"/>
          <a:ext cx="504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53" name="Table 6">
            <a:extLst>
              <a:ext uri="{FF2B5EF4-FFF2-40B4-BE49-F238E27FC236}">
                <a16:creationId xmlns:a16="http://schemas.microsoft.com/office/drawing/2014/main" id="{4D536CBF-0D92-432C-8597-996F70209C6D}"/>
              </a:ext>
            </a:extLst>
          </p:cNvPr>
          <p:cNvGraphicFramePr>
            <a:graphicFrameLocks noGrp="1"/>
          </p:cNvGraphicFramePr>
          <p:nvPr>
            <p:extLst>
              <p:ext uri="{D42A27DB-BD31-4B8C-83A1-F6EECF244321}">
                <p14:modId xmlns:p14="http://schemas.microsoft.com/office/powerpoint/2010/main" val="3513839663"/>
              </p:ext>
            </p:extLst>
          </p:nvPr>
        </p:nvGraphicFramePr>
        <p:xfrm>
          <a:off x="1576204" y="2259005"/>
          <a:ext cx="504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gridCol w="144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pic>
        <p:nvPicPr>
          <p:cNvPr id="55" name="Picture 54">
            <a:extLst>
              <a:ext uri="{FF2B5EF4-FFF2-40B4-BE49-F238E27FC236}">
                <a16:creationId xmlns:a16="http://schemas.microsoft.com/office/drawing/2014/main" id="{27D4C6B9-8AC1-4125-BE65-51D6AB51907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2465546"/>
            <a:ext cx="1440000" cy="1440000"/>
          </a:xfrm>
          <a:prstGeom prst="ellipse">
            <a:avLst/>
          </a:prstGeom>
        </p:spPr>
      </p:pic>
      <p:pic>
        <p:nvPicPr>
          <p:cNvPr id="56" name="Picture 4" descr="Free Png Question Mark Clipart Png Png Image With Transparent ...">
            <a:extLst>
              <a:ext uri="{FF2B5EF4-FFF2-40B4-BE49-F238E27FC236}">
                <a16:creationId xmlns:a16="http://schemas.microsoft.com/office/drawing/2014/main" id="{1F22A3FE-A9F9-4AF4-8705-A41B2D6DF3D3}"/>
              </a:ext>
            </a:extLst>
          </p:cNvPr>
          <p:cNvPicPr>
            <a:picLocks noChangeAspect="1" noChangeArrowheads="1"/>
          </p:cNvPicPr>
          <p:nvPr/>
        </p:nvPicPr>
        <p:blipFill>
          <a:blip r:embed="rId2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79" y="953171"/>
            <a:ext cx="1440000" cy="1346202"/>
          </a:xfrm>
          <a:prstGeom prst="rect">
            <a:avLst/>
          </a:prstGeom>
          <a:noFill/>
          <a:extLst>
            <a:ext uri="{909E8E84-426E-40DD-AFC4-6F175D3DCCD1}">
              <a14:hiddenFill xmlns:a14="http://schemas.microsoft.com/office/drawing/2010/main">
                <a:solidFill>
                  <a:srgbClr val="FFFFFF"/>
                </a:solidFill>
              </a14:hiddenFill>
            </a:ext>
          </a:extLst>
        </p:spPr>
      </p:pic>
      <p:sp>
        <p:nvSpPr>
          <p:cNvPr id="36" name="Action Button: Custom 16">
            <a:hlinkClick r:id="" action="ppaction://noaction" highlightClick="1">
              <a:snd r:embed="rId23" name="1.wav"/>
            </a:hlinkClick>
            <a:extLst>
              <a:ext uri="{FF2B5EF4-FFF2-40B4-BE49-F238E27FC236}">
                <a16:creationId xmlns:a16="http://schemas.microsoft.com/office/drawing/2014/main" id="{7321EEE7-2D37-44CB-B7AA-2CA1536A5858}"/>
              </a:ext>
            </a:extLst>
          </p:cNvPr>
          <p:cNvSpPr/>
          <p:nvPr/>
        </p:nvSpPr>
        <p:spPr>
          <a:xfrm>
            <a:off x="1663629" y="292049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24" name="2.wav"/>
            </a:hlinkClick>
            <a:extLst>
              <a:ext uri="{FF2B5EF4-FFF2-40B4-BE49-F238E27FC236}">
                <a16:creationId xmlns:a16="http://schemas.microsoft.com/office/drawing/2014/main" id="{1D575C12-67F3-424B-80F1-093961B58ED0}"/>
              </a:ext>
            </a:extLst>
          </p:cNvPr>
          <p:cNvSpPr/>
          <p:nvPr/>
        </p:nvSpPr>
        <p:spPr>
          <a:xfrm>
            <a:off x="1665451" y="379833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25" name="3.wav"/>
            </a:hlinkClick>
            <a:extLst>
              <a:ext uri="{FF2B5EF4-FFF2-40B4-BE49-F238E27FC236}">
                <a16:creationId xmlns:a16="http://schemas.microsoft.com/office/drawing/2014/main" id="{2FFE6481-E31C-4803-8356-74FDB6042B04}"/>
              </a:ext>
            </a:extLst>
          </p:cNvPr>
          <p:cNvSpPr/>
          <p:nvPr/>
        </p:nvSpPr>
        <p:spPr>
          <a:xfrm>
            <a:off x="1663629" y="467616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26" name="4.wav"/>
            </a:hlinkClick>
            <a:extLst>
              <a:ext uri="{FF2B5EF4-FFF2-40B4-BE49-F238E27FC236}">
                <a16:creationId xmlns:a16="http://schemas.microsoft.com/office/drawing/2014/main" id="{007D2AA5-F581-4FA8-B27F-C4EACE92BB4D}"/>
              </a:ext>
            </a:extLst>
          </p:cNvPr>
          <p:cNvSpPr/>
          <p:nvPr/>
        </p:nvSpPr>
        <p:spPr>
          <a:xfrm>
            <a:off x="6934727" y="287379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6" name="Action Button: Custom 16">
            <a:hlinkClick r:id="" action="ppaction://noaction" highlightClick="1">
              <a:snd r:embed="rId27" name="5.wav"/>
            </a:hlinkClick>
            <a:extLst>
              <a:ext uri="{FF2B5EF4-FFF2-40B4-BE49-F238E27FC236}">
                <a16:creationId xmlns:a16="http://schemas.microsoft.com/office/drawing/2014/main" id="{39E0F259-F7E4-493D-AA1E-1253EE985163}"/>
              </a:ext>
            </a:extLst>
          </p:cNvPr>
          <p:cNvSpPr/>
          <p:nvPr/>
        </p:nvSpPr>
        <p:spPr>
          <a:xfrm>
            <a:off x="6934727" y="385050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7" name="Action Button: Custom 16">
            <a:hlinkClick r:id="" action="ppaction://noaction" highlightClick="1">
              <a:snd r:embed="rId28" name="6.wav"/>
            </a:hlinkClick>
            <a:extLst>
              <a:ext uri="{FF2B5EF4-FFF2-40B4-BE49-F238E27FC236}">
                <a16:creationId xmlns:a16="http://schemas.microsoft.com/office/drawing/2014/main" id="{7FE7E2C3-7BE8-49A1-9B9D-C91BB28E89E3}"/>
              </a:ext>
            </a:extLst>
          </p:cNvPr>
          <p:cNvSpPr/>
          <p:nvPr/>
        </p:nvSpPr>
        <p:spPr>
          <a:xfrm>
            <a:off x="6936549" y="472833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6042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7FFBC6E-08E5-459D-8E71-C33519A18489}"/>
              </a:ext>
            </a:extLst>
          </p:cNvPr>
          <p:cNvGraphicFramePr>
            <a:graphicFrameLocks noGrp="1"/>
          </p:cNvGraphicFramePr>
          <p:nvPr>
            <p:extLst>
              <p:ext uri="{D42A27DB-BD31-4B8C-83A1-F6EECF244321}">
                <p14:modId xmlns:p14="http://schemas.microsoft.com/office/powerpoint/2010/main" val="487889303"/>
              </p:ext>
            </p:extLst>
          </p:nvPr>
        </p:nvGraphicFramePr>
        <p:xfrm>
          <a:off x="282081" y="1700267"/>
          <a:ext cx="11627840" cy="4482260"/>
        </p:xfrm>
        <a:graphic>
          <a:graphicData uri="http://schemas.openxmlformats.org/drawingml/2006/table">
            <a:tbl>
              <a:tblPr firstRow="1" bandRow="1">
                <a:tableStyleId>{BDBED569-4797-4DF1-A0F4-6AAB3CD982D8}</a:tableStyleId>
              </a:tblPr>
              <a:tblGrid>
                <a:gridCol w="810119">
                  <a:extLst>
                    <a:ext uri="{9D8B030D-6E8A-4147-A177-3AD203B41FA5}">
                      <a16:colId xmlns:a16="http://schemas.microsoft.com/office/drawing/2014/main" val="2607353726"/>
                    </a:ext>
                  </a:extLst>
                </a:gridCol>
                <a:gridCol w="8184147">
                  <a:extLst>
                    <a:ext uri="{9D8B030D-6E8A-4147-A177-3AD203B41FA5}">
                      <a16:colId xmlns:a16="http://schemas.microsoft.com/office/drawing/2014/main" val="1600817978"/>
                    </a:ext>
                  </a:extLst>
                </a:gridCol>
                <a:gridCol w="1316787">
                  <a:extLst>
                    <a:ext uri="{9D8B030D-6E8A-4147-A177-3AD203B41FA5}">
                      <a16:colId xmlns:a16="http://schemas.microsoft.com/office/drawing/2014/main" val="4128092149"/>
                    </a:ext>
                  </a:extLst>
                </a:gridCol>
                <a:gridCol w="1316787">
                  <a:extLst>
                    <a:ext uri="{9D8B030D-6E8A-4147-A177-3AD203B41FA5}">
                      <a16:colId xmlns:a16="http://schemas.microsoft.com/office/drawing/2014/main" val="2609792770"/>
                    </a:ext>
                  </a:extLst>
                </a:gridCol>
              </a:tblGrid>
              <a:tr h="448226">
                <a:tc>
                  <a:txBody>
                    <a:bodyPr/>
                    <a:lstStyle/>
                    <a:p>
                      <a:endParaRPr lang="en-GB" dirty="0"/>
                    </a:p>
                  </a:txBody>
                  <a:tcPr>
                    <a:lnL w="12700" cmpd="sng">
                      <a:noFill/>
                    </a:lnL>
                    <a:lnR w="12700" cmpd="sng">
                      <a:noFill/>
                    </a:lnR>
                    <a:lnT w="12700" cap="flat" cmpd="sng" algn="ctr">
                      <a:noFill/>
                      <a:prstDash val="solid"/>
                      <a:round/>
                      <a:headEnd type="none" w="med" len="med"/>
                      <a:tailEnd type="none" w="med" len="med"/>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ap="flat" cmpd="sng" algn="ctr">
                      <a:solidFill>
                        <a:srgbClr val="F076A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err="1">
                          <a:ln>
                            <a:noFill/>
                          </a:ln>
                          <a:solidFill>
                            <a:srgbClr val="002060"/>
                          </a:solidFill>
                          <a:effectLst/>
                          <a:uLnTx/>
                          <a:uFillTx/>
                        </a:rPr>
                        <a:t>oui</a:t>
                      </a:r>
                      <a:endParaRPr lang="en-GB" sz="2200" b="0" dirty="0">
                        <a:solidFill>
                          <a:srgbClr val="002060"/>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non</a:t>
                      </a:r>
                      <a:endParaRPr lang="en-GB" sz="2200" b="0" dirty="0">
                        <a:solidFill>
                          <a:srgbClr val="002060"/>
                        </a:solidFill>
                      </a:endParaRPr>
                    </a:p>
                  </a:txBody>
                  <a:tcP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448226">
                <a:tc>
                  <a:txBody>
                    <a:bodyPr/>
                    <a:lstStyle/>
                    <a:p>
                      <a:pPr algn="ctr"/>
                      <a:r>
                        <a:rPr lang="en-GB" sz="2000" dirty="0">
                          <a:solidFill>
                            <a:schemeClr val="accent1">
                              <a:lumMod val="50000"/>
                            </a:schemeClr>
                          </a:solidFill>
                        </a:rPr>
                        <a:t>1.</a:t>
                      </a: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n’</a:t>
                      </a:r>
                      <a:r>
                        <a:rPr lang="en-GB" sz="2000" b="1" dirty="0" err="1">
                          <a:solidFill>
                            <a:schemeClr val="accent1">
                              <a:lumMod val="50000"/>
                            </a:schemeClr>
                          </a:solidFill>
                        </a:rPr>
                        <a:t>a</a:t>
                      </a:r>
                      <a:r>
                        <a:rPr lang="en-GB" sz="2000" dirty="0">
                          <a:solidFill>
                            <a:schemeClr val="accent1">
                              <a:lumMod val="50000"/>
                            </a:schemeClr>
                          </a:solidFill>
                        </a:rPr>
                        <a:t> pas </a:t>
                      </a:r>
                      <a:r>
                        <a:rPr lang="en-GB" sz="2000" dirty="0" err="1">
                          <a:solidFill>
                            <a:schemeClr val="accent1">
                              <a:lumMod val="50000"/>
                            </a:schemeClr>
                          </a:solidFill>
                        </a:rPr>
                        <a:t>pr</a:t>
                      </a:r>
                      <a:r>
                        <a:rPr lang="en-US" sz="2000" dirty="0" err="1">
                          <a:solidFill>
                            <a:srgbClr val="4472C4">
                              <a:lumMod val="50000"/>
                            </a:srgbClr>
                          </a:solidFill>
                        </a:rPr>
                        <a:t>éparé</a:t>
                      </a:r>
                      <a:r>
                        <a:rPr lang="en-US" sz="2000" dirty="0">
                          <a:solidFill>
                            <a:srgbClr val="4472C4">
                              <a:lumMod val="50000"/>
                            </a:srgbClr>
                          </a:solidFill>
                        </a:rPr>
                        <a:t> de </a:t>
                      </a:r>
                      <a:r>
                        <a:rPr lang="en-US" sz="2000" dirty="0" err="1">
                          <a:solidFill>
                            <a:srgbClr val="4472C4">
                              <a:lumMod val="50000"/>
                            </a:srgbClr>
                          </a:solidFill>
                        </a:rPr>
                        <a:t>sandwichs</a:t>
                      </a:r>
                      <a:r>
                        <a:rPr lang="en-US" sz="2000" dirty="0">
                          <a:solidFill>
                            <a:srgbClr val="4472C4">
                              <a:lumMod val="50000"/>
                            </a:srgbClr>
                          </a:solidFill>
                        </a:rPr>
                        <a:t>.</a:t>
                      </a:r>
                      <a:endParaRPr lang="en-GB" sz="2000" dirty="0">
                        <a:solidFill>
                          <a:schemeClr val="accent1">
                            <a:lumMod val="50000"/>
                          </a:schemeClr>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71492714"/>
                  </a:ext>
                </a:extLst>
              </a:tr>
              <a:tr h="448226">
                <a:tc>
                  <a:txBody>
                    <a:bodyPr/>
                    <a:lstStyle/>
                    <a:p>
                      <a:pPr algn="ctr"/>
                      <a:r>
                        <a:rPr lang="en-GB" sz="2000" dirty="0">
                          <a:solidFill>
                            <a:schemeClr val="accent1">
                              <a:lumMod val="50000"/>
                            </a:schemeClr>
                          </a:solidFill>
                        </a:rPr>
                        <a:t>2.</a:t>
                      </a:r>
                    </a:p>
                  </a:txBody>
                  <a:tcPr>
                    <a:lnT w="12700" cap="flat" cmpd="sng" algn="ctr">
                      <a:solidFill>
                        <a:srgbClr val="F076A2"/>
                      </a:solidFill>
                      <a:prstDash val="solid"/>
                      <a:round/>
                      <a:headEnd type="none" w="med" len="med"/>
                      <a:tailEnd type="none" w="med" len="med"/>
                    </a:lnT>
                  </a:tcPr>
                </a:tc>
                <a:tc>
                  <a:txBody>
                    <a:bodyPr/>
                    <a:lstStyle/>
                    <a:p>
                      <a:r>
                        <a:rPr lang="en-GB" sz="2000" dirty="0">
                          <a:solidFill>
                            <a:schemeClr val="accent1">
                              <a:lumMod val="50000"/>
                            </a:schemeClr>
                          </a:solidFill>
                        </a:rPr>
                        <a:t>Il  </a:t>
                      </a:r>
                      <a:r>
                        <a:rPr lang="en-GB" sz="2000" b="1" dirty="0" err="1">
                          <a:solidFill>
                            <a:schemeClr val="accent1">
                              <a:lumMod val="50000"/>
                            </a:schemeClr>
                          </a:solidFill>
                        </a:rPr>
                        <a:t>n’y</a:t>
                      </a:r>
                      <a:r>
                        <a:rPr lang="en-GB" sz="2000" b="1" dirty="0">
                          <a:solidFill>
                            <a:schemeClr val="accent1">
                              <a:lumMod val="50000"/>
                            </a:schemeClr>
                          </a:solidFill>
                        </a:rPr>
                        <a:t> a pas </a:t>
                      </a:r>
                      <a:r>
                        <a:rPr lang="en-GB" sz="2000" b="0" dirty="0">
                          <a:solidFill>
                            <a:schemeClr val="accent1">
                              <a:lumMod val="50000"/>
                            </a:schemeClr>
                          </a:solidFill>
                        </a:rPr>
                        <a:t>de </a:t>
                      </a:r>
                      <a:r>
                        <a:rPr lang="en-GB" sz="2000" b="0" dirty="0" err="1">
                          <a:solidFill>
                            <a:schemeClr val="accent1">
                              <a:lumMod val="50000"/>
                            </a:schemeClr>
                          </a:solidFill>
                        </a:rPr>
                        <a:t>poisson</a:t>
                      </a:r>
                      <a:r>
                        <a:rPr lang="en-GB" sz="2000" b="0" dirty="0">
                          <a:solidFill>
                            <a:schemeClr val="accent1">
                              <a:lumMod val="50000"/>
                            </a:schemeClr>
                          </a:solidFill>
                        </a:rPr>
                        <a:t>.</a:t>
                      </a:r>
                      <a:endParaRPr lang="en-GB" sz="20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48226">
                <a:tc>
                  <a:txBody>
                    <a:bodyPr/>
                    <a:lstStyle/>
                    <a:p>
                      <a:pPr algn="ctr"/>
                      <a:r>
                        <a:rPr lang="en-GB" sz="2000" dirty="0">
                          <a:solidFill>
                            <a:schemeClr val="accent1">
                              <a:lumMod val="50000"/>
                            </a:schemeClr>
                          </a:solidFill>
                        </a:rPr>
                        <a:t>3.</a:t>
                      </a:r>
                    </a:p>
                  </a:txBody>
                  <a:tcPr/>
                </a:tc>
                <a:tc>
                  <a:txBody>
                    <a:bodyPr/>
                    <a:lstStyle/>
                    <a:p>
                      <a:r>
                        <a:rPr lang="en-GB" sz="2000" dirty="0">
                          <a:solidFill>
                            <a:schemeClr val="accent1">
                              <a:lumMod val="50000"/>
                            </a:schemeClr>
                          </a:solidFill>
                        </a:rPr>
                        <a:t>Il     </a:t>
                      </a:r>
                      <a:r>
                        <a:rPr lang="en-GB" sz="2000" b="1" dirty="0">
                          <a:solidFill>
                            <a:schemeClr val="accent1">
                              <a:lumMod val="50000"/>
                            </a:schemeClr>
                          </a:solidFill>
                        </a:rPr>
                        <a:t>y a     </a:t>
                      </a:r>
                      <a:r>
                        <a:rPr lang="en-GB" sz="2000" b="0" dirty="0">
                          <a:solidFill>
                            <a:schemeClr val="accent1">
                              <a:lumMod val="50000"/>
                            </a:schemeClr>
                          </a:solidFill>
                        </a:rPr>
                        <a:t>   de la </a:t>
                      </a:r>
                      <a:r>
                        <a:rPr lang="en-GB" sz="2000" b="0" dirty="0" err="1">
                          <a:solidFill>
                            <a:schemeClr val="accent1">
                              <a:lumMod val="50000"/>
                            </a:schemeClr>
                          </a:solidFill>
                        </a:rPr>
                        <a:t>viande</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48226">
                <a:tc>
                  <a:txBody>
                    <a:bodyPr/>
                    <a:lstStyle/>
                    <a:p>
                      <a:pPr algn="ctr"/>
                      <a:r>
                        <a:rPr lang="en-GB" sz="2000"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Bilal      </a:t>
                      </a:r>
                      <a:r>
                        <a:rPr lang="en-GB" sz="2000" b="1" dirty="0">
                          <a:solidFill>
                            <a:schemeClr val="accent1">
                              <a:lumMod val="50000"/>
                            </a:schemeClr>
                          </a:solidFill>
                        </a:rPr>
                        <a:t>cuisine         </a:t>
                      </a:r>
                      <a:r>
                        <a:rPr lang="en-GB" sz="2000" b="0" dirty="0">
                          <a:solidFill>
                            <a:schemeClr val="accent1">
                              <a:lumMod val="50000"/>
                            </a:schemeClr>
                          </a:solidFill>
                        </a:rPr>
                        <a:t>un couscous.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48226">
                <a:tc>
                  <a:txBody>
                    <a:bodyPr/>
                    <a:lstStyle/>
                    <a:p>
                      <a:pPr algn="ctr"/>
                      <a:r>
                        <a:rPr lang="en-GB" sz="2000" dirty="0">
                          <a:solidFill>
                            <a:schemeClr val="accent1">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Amir      </a:t>
                      </a:r>
                      <a:r>
                        <a:rPr lang="en-GB" sz="2000" b="1" dirty="0">
                          <a:solidFill>
                            <a:schemeClr val="accent1">
                              <a:lumMod val="50000"/>
                            </a:schemeClr>
                          </a:solidFill>
                        </a:rPr>
                        <a:t>fait  </a:t>
                      </a:r>
                      <a:r>
                        <a:rPr lang="en-GB" sz="2000" b="0" dirty="0">
                          <a:solidFill>
                            <a:schemeClr val="accent1">
                              <a:lumMod val="50000"/>
                            </a:schemeClr>
                          </a:solidFill>
                        </a:rPr>
                        <a:t>      du jus </a:t>
                      </a:r>
                      <a:r>
                        <a:rPr lang="en-GB" sz="2000" b="0" dirty="0" err="1">
                          <a:solidFill>
                            <a:schemeClr val="accent1">
                              <a:lumMod val="50000"/>
                            </a:schemeClr>
                          </a:solidFill>
                        </a:rPr>
                        <a:t>d'orange</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48226">
                <a:tc>
                  <a:txBody>
                    <a:bodyPr/>
                    <a:lstStyle/>
                    <a:p>
                      <a:pPr algn="ctr"/>
                      <a:r>
                        <a:rPr lang="en-GB" sz="2000"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Amandine  </a:t>
                      </a:r>
                      <a:r>
                        <a:rPr lang="en-GB" sz="2000" b="1" dirty="0" err="1">
                          <a:solidFill>
                            <a:schemeClr val="accent1">
                              <a:lumMod val="50000"/>
                            </a:schemeClr>
                          </a:solidFill>
                        </a:rPr>
                        <a:t>n’a</a:t>
                      </a:r>
                      <a:r>
                        <a:rPr lang="en-GB" sz="2000" b="1" dirty="0">
                          <a:solidFill>
                            <a:schemeClr val="accent1">
                              <a:lumMod val="50000"/>
                            </a:schemeClr>
                          </a:solidFill>
                        </a:rPr>
                        <a:t> pas </a:t>
                      </a:r>
                      <a:r>
                        <a:rPr lang="en-GB" sz="2000" b="0" dirty="0" err="1">
                          <a:solidFill>
                            <a:schemeClr val="accent1">
                              <a:lumMod val="50000"/>
                            </a:schemeClr>
                          </a:solidFill>
                        </a:rPr>
                        <a:t>acheté</a:t>
                      </a:r>
                      <a:r>
                        <a:rPr lang="en-GB" sz="2000" b="0" dirty="0">
                          <a:solidFill>
                            <a:schemeClr val="accent1">
                              <a:lumMod val="50000"/>
                            </a:schemeClr>
                          </a:solidFill>
                        </a:rPr>
                        <a:t> de </a:t>
                      </a:r>
                      <a:r>
                        <a:rPr lang="en-GB" sz="2000" b="0" dirty="0" err="1">
                          <a:solidFill>
                            <a:schemeClr val="accent1">
                              <a:lumMod val="50000"/>
                            </a:schemeClr>
                          </a:solidFill>
                        </a:rPr>
                        <a:t>verres</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48226">
                <a:tc>
                  <a:txBody>
                    <a:bodyPr/>
                    <a:lstStyle/>
                    <a:p>
                      <a:pPr algn="ctr"/>
                      <a:r>
                        <a:rPr lang="en-GB" sz="2000"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Bilal </a:t>
                      </a:r>
                      <a:r>
                        <a:rPr lang="en-GB" sz="2000" b="0" dirty="0" err="1">
                          <a:solidFill>
                            <a:schemeClr val="accent1">
                              <a:lumMod val="50000"/>
                            </a:schemeClr>
                          </a:solidFill>
                        </a:rPr>
                        <a:t>va</a:t>
                      </a:r>
                      <a:r>
                        <a:rPr lang="en-GB" sz="2000" b="0" dirty="0">
                          <a:solidFill>
                            <a:schemeClr val="accent1">
                              <a:lumMod val="50000"/>
                            </a:schemeClr>
                          </a:solidFill>
                        </a:rPr>
                        <a:t> au </a:t>
                      </a:r>
                      <a:r>
                        <a:rPr lang="en-GB" sz="2000" b="0" dirty="0" err="1">
                          <a:solidFill>
                            <a:schemeClr val="accent1">
                              <a:lumMod val="50000"/>
                            </a:schemeClr>
                          </a:solidFill>
                        </a:rPr>
                        <a:t>magasin</a:t>
                      </a:r>
                      <a:r>
                        <a:rPr lang="en-GB" sz="2000" b="0" dirty="0">
                          <a:solidFill>
                            <a:schemeClr val="accent1">
                              <a:lumMod val="50000"/>
                            </a:schemeClr>
                          </a:solidFill>
                        </a:rPr>
                        <a:t>. Il </a:t>
                      </a:r>
                      <a:r>
                        <a:rPr lang="en-GB" sz="2000" b="1" dirty="0">
                          <a:solidFill>
                            <a:schemeClr val="accent1">
                              <a:lumMod val="50000"/>
                            </a:schemeClr>
                          </a:solidFill>
                        </a:rPr>
                        <a:t>ne </a:t>
                      </a:r>
                      <a:r>
                        <a:rPr lang="en-GB" sz="2000" b="1" dirty="0" err="1">
                          <a:solidFill>
                            <a:schemeClr val="accent1">
                              <a:lumMod val="50000"/>
                            </a:schemeClr>
                          </a:solidFill>
                        </a:rPr>
                        <a:t>trouve</a:t>
                      </a:r>
                      <a:r>
                        <a:rPr lang="en-GB" sz="2000" b="1" dirty="0">
                          <a:solidFill>
                            <a:schemeClr val="accent1">
                              <a:lumMod val="50000"/>
                            </a:schemeClr>
                          </a:solidFill>
                        </a:rPr>
                        <a:t> pas </a:t>
                      </a:r>
                      <a:r>
                        <a:rPr lang="en-GB" sz="2000" b="0" dirty="0">
                          <a:solidFill>
                            <a:schemeClr val="accent1">
                              <a:lumMod val="50000"/>
                            </a:schemeClr>
                          </a:solidFill>
                        </a:rPr>
                        <a:t>de choses.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48226">
                <a:tc>
                  <a:txBody>
                    <a:bodyPr/>
                    <a:lstStyle/>
                    <a:p>
                      <a:pPr algn="ctr"/>
                      <a:r>
                        <a:rPr lang="en-GB" sz="2000"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Pendant </a:t>
                      </a:r>
                      <a:r>
                        <a:rPr lang="en-GB" sz="2000" b="0" dirty="0" err="1">
                          <a:solidFill>
                            <a:schemeClr val="accent1">
                              <a:lumMod val="50000"/>
                            </a:schemeClr>
                          </a:solidFill>
                        </a:rPr>
                        <a:t>ce</a:t>
                      </a:r>
                      <a:r>
                        <a:rPr lang="en-GB" sz="2000" b="0" dirty="0">
                          <a:solidFill>
                            <a:schemeClr val="accent1">
                              <a:lumMod val="50000"/>
                            </a:schemeClr>
                          </a:solidFill>
                        </a:rPr>
                        <a:t> temps-</a:t>
                      </a:r>
                      <a:r>
                        <a:rPr lang="en-GB" sz="2000" b="0" dirty="0" err="1">
                          <a:solidFill>
                            <a:schemeClr val="accent1">
                              <a:lumMod val="50000"/>
                            </a:schemeClr>
                          </a:solidFill>
                        </a:rPr>
                        <a:t>là</a:t>
                      </a:r>
                      <a:r>
                        <a:rPr lang="en-GB" sz="2000" b="0" dirty="0">
                          <a:solidFill>
                            <a:schemeClr val="accent1">
                              <a:lumMod val="50000"/>
                            </a:schemeClr>
                          </a:solidFill>
                        </a:rPr>
                        <a:t>*, le </a:t>
                      </a:r>
                      <a:r>
                        <a:rPr lang="en-GB" sz="2000" b="0" dirty="0" err="1">
                          <a:solidFill>
                            <a:schemeClr val="accent1">
                              <a:lumMod val="50000"/>
                            </a:schemeClr>
                          </a:solidFill>
                        </a:rPr>
                        <a:t>chien</a:t>
                      </a:r>
                      <a:r>
                        <a:rPr lang="en-GB" sz="2000" b="0" dirty="0">
                          <a:solidFill>
                            <a:schemeClr val="accent1">
                              <a:lumMod val="50000"/>
                            </a:schemeClr>
                          </a:solidFill>
                        </a:rPr>
                        <a:t>      </a:t>
                      </a:r>
                      <a:r>
                        <a:rPr lang="en-GB" sz="2000" b="1" dirty="0">
                          <a:solidFill>
                            <a:schemeClr val="accent1">
                              <a:lumMod val="50000"/>
                            </a:schemeClr>
                          </a:solidFill>
                        </a:rPr>
                        <a:t>a</a:t>
                      </a:r>
                      <a:r>
                        <a:rPr lang="en-GB" sz="2000" b="0" dirty="0">
                          <a:solidFill>
                            <a:schemeClr val="accent1">
                              <a:lumMod val="50000"/>
                            </a:schemeClr>
                          </a:solidFill>
                        </a:rPr>
                        <a:t>        </a:t>
                      </a:r>
                      <a:r>
                        <a:rPr lang="en-GB" sz="2000" b="0" dirty="0" err="1">
                          <a:solidFill>
                            <a:schemeClr val="accent1">
                              <a:lumMod val="50000"/>
                            </a:schemeClr>
                          </a:solidFill>
                        </a:rPr>
                        <a:t>mangé</a:t>
                      </a:r>
                      <a:r>
                        <a:rPr lang="en-GB" sz="2000" b="0" dirty="0">
                          <a:solidFill>
                            <a:schemeClr val="accent1">
                              <a:lumMod val="50000"/>
                            </a:schemeClr>
                          </a:solidFill>
                        </a:rPr>
                        <a:t> du couscous.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94337229"/>
                  </a:ext>
                </a:extLst>
              </a:tr>
              <a:tr h="448226">
                <a:tc>
                  <a:txBody>
                    <a:bodyPr/>
                    <a:lstStyle/>
                    <a:p>
                      <a:pPr algn="ctr"/>
                      <a:r>
                        <a:rPr lang="en-GB" sz="2000" dirty="0">
                          <a:solidFill>
                            <a:schemeClr val="accent1">
                              <a:lumMod val="50000"/>
                            </a:schemeClr>
                          </a:solidFill>
                        </a:rPr>
                        <a:t>9.</a:t>
                      </a:r>
                    </a:p>
                  </a:txBody>
                  <a:tcPr/>
                </a:tc>
                <a:tc>
                  <a:txBody>
                    <a:bodyPr/>
                    <a:lstStyle/>
                    <a:p>
                      <a:r>
                        <a:rPr lang="en-GB" sz="2000" dirty="0">
                          <a:solidFill>
                            <a:schemeClr val="accent1">
                              <a:lumMod val="50000"/>
                            </a:schemeClr>
                          </a:solidFill>
                        </a:rPr>
                        <a:t>La </a:t>
                      </a:r>
                      <a:r>
                        <a:rPr lang="en-GB" sz="2000" dirty="0" err="1">
                          <a:solidFill>
                            <a:schemeClr val="accent1">
                              <a:lumMod val="50000"/>
                            </a:schemeClr>
                          </a:solidFill>
                        </a:rPr>
                        <a:t>famille</a:t>
                      </a:r>
                      <a:r>
                        <a:rPr lang="en-GB" sz="2000" dirty="0">
                          <a:solidFill>
                            <a:schemeClr val="accent1">
                              <a:lumMod val="50000"/>
                            </a:schemeClr>
                          </a:solidFill>
                        </a:rPr>
                        <a:t>       </a:t>
                      </a:r>
                      <a:r>
                        <a:rPr lang="en-GB" sz="2000" b="1" dirty="0" err="1">
                          <a:solidFill>
                            <a:schemeClr val="accent1">
                              <a:lumMod val="50000"/>
                            </a:schemeClr>
                          </a:solidFill>
                        </a:rPr>
                        <a:t>prend</a:t>
                      </a:r>
                      <a:r>
                        <a:rPr lang="en-GB" sz="2000" b="1" dirty="0">
                          <a:solidFill>
                            <a:schemeClr val="accent1">
                              <a:lumMod val="50000"/>
                            </a:schemeClr>
                          </a:solidFill>
                        </a:rPr>
                        <a:t>         </a:t>
                      </a:r>
                      <a:r>
                        <a:rPr lang="en-GB" sz="2000" b="0" dirty="0" err="1">
                          <a:solidFill>
                            <a:schemeClr val="accent1">
                              <a:lumMod val="50000"/>
                            </a:schemeClr>
                          </a:solidFill>
                        </a:rPr>
                        <a:t>une</a:t>
                      </a:r>
                      <a:r>
                        <a:rPr lang="en-GB" sz="2000" b="0" dirty="0">
                          <a:solidFill>
                            <a:schemeClr val="accent1">
                              <a:lumMod val="50000"/>
                            </a:schemeClr>
                          </a:solidFill>
                        </a:rPr>
                        <a:t> pizza à </a:t>
                      </a:r>
                      <a:r>
                        <a:rPr lang="en-GB" sz="2000" b="0" dirty="0" err="1">
                          <a:solidFill>
                            <a:schemeClr val="accent1">
                              <a:lumMod val="50000"/>
                            </a:schemeClr>
                          </a:solidFill>
                        </a:rPr>
                        <a:t>emporter</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11" name="Picture 10" descr="green checkmark">
            <a:extLst>
              <a:ext uri="{FF2B5EF4-FFF2-40B4-BE49-F238E27FC236}">
                <a16:creationId xmlns:a16="http://schemas.microsoft.com/office/drawing/2014/main" id="{41542564-C637-448F-B6F3-3996F4D7A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2243995"/>
            <a:ext cx="282522" cy="294294"/>
          </a:xfrm>
          <a:prstGeom prst="rect">
            <a:avLst/>
          </a:prstGeom>
        </p:spPr>
      </p:pic>
      <p:pic>
        <p:nvPicPr>
          <p:cNvPr id="14" name="Picture 13" descr="green checkmark">
            <a:extLst>
              <a:ext uri="{FF2B5EF4-FFF2-40B4-BE49-F238E27FC236}">
                <a16:creationId xmlns:a16="http://schemas.microsoft.com/office/drawing/2014/main" id="{4A2C973A-A0B1-4F21-BF20-2A78F620F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2669307"/>
            <a:ext cx="282522" cy="294294"/>
          </a:xfrm>
          <a:prstGeom prst="rect">
            <a:avLst/>
          </a:prstGeom>
        </p:spPr>
      </p:pic>
      <p:pic>
        <p:nvPicPr>
          <p:cNvPr id="17" name="Picture 16" descr="green checkmark">
            <a:extLst>
              <a:ext uri="{FF2B5EF4-FFF2-40B4-BE49-F238E27FC236}">
                <a16:creationId xmlns:a16="http://schemas.microsoft.com/office/drawing/2014/main" id="{97EA2FA8-D4BB-4DC7-A03A-2E99C1B08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094760"/>
            <a:ext cx="282522" cy="294294"/>
          </a:xfrm>
          <a:prstGeom prst="rect">
            <a:avLst/>
          </a:prstGeom>
        </p:spPr>
      </p:pic>
      <p:pic>
        <p:nvPicPr>
          <p:cNvPr id="20" name="Picture 19" descr="green checkmark">
            <a:extLst>
              <a:ext uri="{FF2B5EF4-FFF2-40B4-BE49-F238E27FC236}">
                <a16:creationId xmlns:a16="http://schemas.microsoft.com/office/drawing/2014/main" id="{D34B20A8-411D-43D9-99B5-81691B9EE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505990"/>
            <a:ext cx="282522" cy="294294"/>
          </a:xfrm>
          <a:prstGeom prst="rect">
            <a:avLst/>
          </a:prstGeom>
        </p:spPr>
      </p:pic>
      <p:pic>
        <p:nvPicPr>
          <p:cNvPr id="23" name="Picture 22" descr="green checkmark">
            <a:extLst>
              <a:ext uri="{FF2B5EF4-FFF2-40B4-BE49-F238E27FC236}">
                <a16:creationId xmlns:a16="http://schemas.microsoft.com/office/drawing/2014/main" id="{34F2BB24-DDC2-494C-A75C-7E18E1C27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4424703"/>
            <a:ext cx="282522" cy="294294"/>
          </a:xfrm>
          <a:prstGeom prst="rect">
            <a:avLst/>
          </a:prstGeom>
        </p:spPr>
      </p:pic>
      <p:pic>
        <p:nvPicPr>
          <p:cNvPr id="26" name="Picture 25" descr="green checkmark">
            <a:extLst>
              <a:ext uri="{FF2B5EF4-FFF2-40B4-BE49-F238E27FC236}">
                <a16:creationId xmlns:a16="http://schemas.microsoft.com/office/drawing/2014/main" id="{F3D822E2-5564-4C7E-B5C2-8542A6642B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3992418"/>
            <a:ext cx="282522" cy="294294"/>
          </a:xfrm>
          <a:prstGeom prst="rect">
            <a:avLst/>
          </a:prstGeom>
        </p:spPr>
      </p:pic>
      <p:pic>
        <p:nvPicPr>
          <p:cNvPr id="29" name="Picture 28" descr="green checkmark">
            <a:extLst>
              <a:ext uri="{FF2B5EF4-FFF2-40B4-BE49-F238E27FC236}">
                <a16:creationId xmlns:a16="http://schemas.microsoft.com/office/drawing/2014/main" id="{A6CB352E-E5EB-48B5-9B0B-B865A8FAA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5337509"/>
            <a:ext cx="282522" cy="294294"/>
          </a:xfrm>
          <a:prstGeom prst="rect">
            <a:avLst/>
          </a:prstGeom>
        </p:spPr>
      </p:pic>
      <p:pic>
        <p:nvPicPr>
          <p:cNvPr id="32" name="Picture 31" descr="green checkmark">
            <a:extLst>
              <a:ext uri="{FF2B5EF4-FFF2-40B4-BE49-F238E27FC236}">
                <a16:creationId xmlns:a16="http://schemas.microsoft.com/office/drawing/2014/main" id="{AE3ED91A-9CF0-480D-964D-6F2EF6D83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704" y="5747870"/>
            <a:ext cx="282522" cy="294294"/>
          </a:xfrm>
          <a:prstGeom prst="rect">
            <a:avLst/>
          </a:prstGeom>
        </p:spPr>
      </p:pic>
      <p:sp>
        <p:nvSpPr>
          <p:cNvPr id="4" name="Title 3"/>
          <p:cNvSpPr>
            <a:spLocks noGrp="1"/>
          </p:cNvSpPr>
          <p:nvPr>
            <p:ph type="title"/>
          </p:nvPr>
        </p:nvSpPr>
        <p:spPr>
          <a:xfrm>
            <a:off x="0" y="213557"/>
            <a:ext cx="3296093" cy="647577"/>
          </a:xfrm>
        </p:spPr>
        <p:txBody>
          <a:bodyPr>
            <a:normAutofit/>
          </a:bodyPr>
          <a:lstStyle/>
          <a:p>
            <a:r>
              <a:rPr lang="en-GB" sz="2800" b="1" dirty="0">
                <a:solidFill>
                  <a:schemeClr val="bg1"/>
                </a:solidFill>
              </a:rPr>
              <a:t>Un pique-</a:t>
            </a:r>
            <a:r>
              <a:rPr lang="en-GB" sz="2800" b="1" dirty="0" err="1">
                <a:solidFill>
                  <a:schemeClr val="bg1"/>
                </a:solidFill>
              </a:rPr>
              <a:t>nique</a:t>
            </a:r>
            <a:endParaRPr lang="en-GB" sz="2800" b="1" dirty="0">
              <a:solidFill>
                <a:schemeClr val="bg1"/>
              </a:solidFill>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79999" y="1103533"/>
            <a:ext cx="11729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Bilal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prépare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pique-</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nique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dirty="0" err="1">
                <a:solidFill>
                  <a:srgbClr val="002060"/>
                </a:solidFill>
                <a:latin typeface="Century Gothic" panose="020F0302020204030204"/>
              </a:rPr>
              <a:t>C’est</a:t>
            </a:r>
            <a:r>
              <a:rPr lang="en-US" sz="2400" dirty="0">
                <a:solidFill>
                  <a:srgbClr val="002060"/>
                </a:solidFill>
                <a:latin typeface="Century Gothic" panose="020F0302020204030204"/>
              </a:rPr>
              <a:t> un </a:t>
            </a:r>
            <a:r>
              <a:rPr lang="en-US" sz="2400" dirty="0" err="1">
                <a:solidFill>
                  <a:srgbClr val="002060"/>
                </a:solidFill>
                <a:latin typeface="Century Gothic" panose="020F0302020204030204"/>
              </a:rPr>
              <a:t>peu</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compliqué</a:t>
            </a:r>
            <a:r>
              <a:rPr lang="en-US" sz="2400" dirty="0">
                <a:solidFill>
                  <a:srgbClr val="002060"/>
                </a:solidFill>
                <a:latin typeface="Century Gothic" panose="020F0302020204030204"/>
              </a:rPr>
              <a:t> ! </a:t>
            </a:r>
          </a:p>
          <a:p>
            <a:pPr>
              <a:defRPr/>
            </a:pPr>
            <a:r>
              <a:rPr lang="en-US" sz="2400" dirty="0">
                <a:solidFill>
                  <a:srgbClr val="002060"/>
                </a:solidFill>
                <a:latin typeface="Century Gothic" panose="020F0302020204030204"/>
              </a:rPr>
              <a:t>Qui fait/a fait quoi </a:t>
            </a:r>
            <a:r>
              <a:rPr lang="en-US" sz="2400" dirty="0">
                <a:solidFill>
                  <a:srgbClr val="002060"/>
                </a:solidFill>
              </a:rPr>
              <a:t>? Qui ne fait pas / </a:t>
            </a:r>
            <a:r>
              <a:rPr lang="en-US" sz="2400" dirty="0" err="1">
                <a:solidFill>
                  <a:srgbClr val="002060"/>
                </a:solidFill>
              </a:rPr>
              <a:t>n’a</a:t>
            </a:r>
            <a:r>
              <a:rPr lang="en-US" sz="2400" dirty="0">
                <a:solidFill>
                  <a:srgbClr val="002060"/>
                </a:solidFill>
              </a:rPr>
              <a:t> pas fait quoi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A1E0F7D1-BA61-4CE0-A6E8-FA3DE5746A1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descr="A person wearing a suit and tie&#10;&#10;Description automatically generated">
            <a:extLst>
              <a:ext uri="{FF2B5EF4-FFF2-40B4-BE49-F238E27FC236}">
                <a16:creationId xmlns:a16="http://schemas.microsoft.com/office/drawing/2014/main" id="{0962624E-CD94-47ED-B4FA-7CB06C49E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3704" y="0"/>
            <a:ext cx="1507958" cy="1507958"/>
          </a:xfrm>
          <a:prstGeom prst="rect">
            <a:avLst/>
          </a:prstGeom>
        </p:spPr>
      </p:pic>
      <p:pic>
        <p:nvPicPr>
          <p:cNvPr id="33" name="Picture 32" descr="green checkmark">
            <a:extLst>
              <a:ext uri="{FF2B5EF4-FFF2-40B4-BE49-F238E27FC236}">
                <a16:creationId xmlns:a16="http://schemas.microsoft.com/office/drawing/2014/main" id="{7894ADC7-6D9B-4530-A86F-26F23E779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5051" y="4912004"/>
            <a:ext cx="282522" cy="294294"/>
          </a:xfrm>
          <a:prstGeom prst="rect">
            <a:avLst/>
          </a:prstGeom>
        </p:spPr>
      </p:pic>
      <p:sp>
        <p:nvSpPr>
          <p:cNvPr id="36" name="Rectangle: Rounded Corners 35">
            <a:extLst>
              <a:ext uri="{FF2B5EF4-FFF2-40B4-BE49-F238E27FC236}">
                <a16:creationId xmlns:a16="http://schemas.microsoft.com/office/drawing/2014/main" id="{DFC3C430-C255-4545-9E79-4A329D4015CA}"/>
              </a:ext>
            </a:extLst>
          </p:cNvPr>
          <p:cNvSpPr/>
          <p:nvPr/>
        </p:nvSpPr>
        <p:spPr>
          <a:xfrm>
            <a:off x="2541143" y="222106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C3D6A56-3D82-4926-8661-BA60BA9B8B06}"/>
              </a:ext>
            </a:extLst>
          </p:cNvPr>
          <p:cNvSpPr/>
          <p:nvPr/>
        </p:nvSpPr>
        <p:spPr>
          <a:xfrm>
            <a:off x="2093491" y="2671385"/>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1ABDB9E-BCB9-4F22-8B9B-EF078E9B5827}"/>
              </a:ext>
            </a:extLst>
          </p:cNvPr>
          <p:cNvSpPr/>
          <p:nvPr/>
        </p:nvSpPr>
        <p:spPr>
          <a:xfrm>
            <a:off x="2065010" y="3117863"/>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FA08671E-24CC-4530-B452-2BB34E2656CF}"/>
              </a:ext>
            </a:extLst>
          </p:cNvPr>
          <p:cNvSpPr/>
          <p:nvPr/>
        </p:nvSpPr>
        <p:spPr>
          <a:xfrm>
            <a:off x="2975737" y="355919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9D1312E2-4FAB-41B3-B4C4-E84C8061F6E9}"/>
              </a:ext>
            </a:extLst>
          </p:cNvPr>
          <p:cNvSpPr/>
          <p:nvPr/>
        </p:nvSpPr>
        <p:spPr>
          <a:xfrm>
            <a:off x="2570780" y="4026452"/>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8B300929-7E6B-4898-B929-C4E0B77C765A}"/>
              </a:ext>
            </a:extLst>
          </p:cNvPr>
          <p:cNvSpPr/>
          <p:nvPr/>
        </p:nvSpPr>
        <p:spPr>
          <a:xfrm>
            <a:off x="3064372" y="4478194"/>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7EFEF71E-ABC3-4DC4-BEC8-887E504C6F17}"/>
              </a:ext>
            </a:extLst>
          </p:cNvPr>
          <p:cNvSpPr/>
          <p:nvPr/>
        </p:nvSpPr>
        <p:spPr>
          <a:xfrm>
            <a:off x="3901603" y="4914082"/>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Rounded Corners 61">
            <a:extLst>
              <a:ext uri="{FF2B5EF4-FFF2-40B4-BE49-F238E27FC236}">
                <a16:creationId xmlns:a16="http://schemas.microsoft.com/office/drawing/2014/main" id="{DC567DFA-96E6-4859-A336-117D75E15E90}"/>
              </a:ext>
            </a:extLst>
          </p:cNvPr>
          <p:cNvSpPr/>
          <p:nvPr/>
        </p:nvSpPr>
        <p:spPr>
          <a:xfrm>
            <a:off x="2541143" y="4472930"/>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Rounded Corners 63">
            <a:extLst>
              <a:ext uri="{FF2B5EF4-FFF2-40B4-BE49-F238E27FC236}">
                <a16:creationId xmlns:a16="http://schemas.microsoft.com/office/drawing/2014/main" id="{C6608851-4BC9-44B3-8052-CB01E8F7DD59}"/>
              </a:ext>
            </a:extLst>
          </p:cNvPr>
          <p:cNvSpPr/>
          <p:nvPr/>
        </p:nvSpPr>
        <p:spPr>
          <a:xfrm>
            <a:off x="1815735" y="4026452"/>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Rounded Corners 65">
            <a:extLst>
              <a:ext uri="{FF2B5EF4-FFF2-40B4-BE49-F238E27FC236}">
                <a16:creationId xmlns:a16="http://schemas.microsoft.com/office/drawing/2014/main" id="{82B22C20-B715-49C1-8B02-3F762CC210B6}"/>
              </a:ext>
            </a:extLst>
          </p:cNvPr>
          <p:cNvSpPr/>
          <p:nvPr/>
        </p:nvSpPr>
        <p:spPr>
          <a:xfrm>
            <a:off x="1730010" y="3559194"/>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BE765C29-4503-4E71-8F5E-72C91B4CC72D}"/>
              </a:ext>
            </a:extLst>
          </p:cNvPr>
          <p:cNvSpPr/>
          <p:nvPr/>
        </p:nvSpPr>
        <p:spPr>
          <a:xfrm>
            <a:off x="1347513" y="3122318"/>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Rounded Corners 69">
            <a:extLst>
              <a:ext uri="{FF2B5EF4-FFF2-40B4-BE49-F238E27FC236}">
                <a16:creationId xmlns:a16="http://schemas.microsoft.com/office/drawing/2014/main" id="{8625FCD5-CC78-465C-8D92-A3F5A21172B3}"/>
              </a:ext>
            </a:extLst>
          </p:cNvPr>
          <p:cNvSpPr/>
          <p:nvPr/>
        </p:nvSpPr>
        <p:spPr>
          <a:xfrm>
            <a:off x="1347392" y="2671385"/>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Rounded Corners 71">
            <a:extLst>
              <a:ext uri="{FF2B5EF4-FFF2-40B4-BE49-F238E27FC236}">
                <a16:creationId xmlns:a16="http://schemas.microsoft.com/office/drawing/2014/main" id="{7EC91CA6-B7A5-43E3-83AB-A7B810A006E1}"/>
              </a:ext>
            </a:extLst>
          </p:cNvPr>
          <p:cNvSpPr/>
          <p:nvPr/>
        </p:nvSpPr>
        <p:spPr>
          <a:xfrm>
            <a:off x="2012532" y="2221064"/>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Rounded Corners 73">
            <a:extLst>
              <a:ext uri="{FF2B5EF4-FFF2-40B4-BE49-F238E27FC236}">
                <a16:creationId xmlns:a16="http://schemas.microsoft.com/office/drawing/2014/main" id="{E3D34BDE-2F5C-4576-AF5B-4B93C451F686}"/>
              </a:ext>
            </a:extLst>
          </p:cNvPr>
          <p:cNvSpPr/>
          <p:nvPr/>
        </p:nvSpPr>
        <p:spPr>
          <a:xfrm>
            <a:off x="5099547" y="4914082"/>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129ECFD8-B2FA-4CA1-9FB3-2A6718F780B0}"/>
              </a:ext>
            </a:extLst>
          </p:cNvPr>
          <p:cNvSpPr/>
          <p:nvPr/>
        </p:nvSpPr>
        <p:spPr>
          <a:xfrm>
            <a:off x="5069910" y="5377455"/>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Rounded Corners 77">
            <a:extLst>
              <a:ext uri="{FF2B5EF4-FFF2-40B4-BE49-F238E27FC236}">
                <a16:creationId xmlns:a16="http://schemas.microsoft.com/office/drawing/2014/main" id="{3FEDA916-EAAA-4835-AF45-35E3F3700224}"/>
              </a:ext>
            </a:extLst>
          </p:cNvPr>
          <p:cNvSpPr/>
          <p:nvPr/>
        </p:nvSpPr>
        <p:spPr>
          <a:xfrm>
            <a:off x="5630717" y="5377455"/>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CF063613-DE6D-41E6-B02B-C68A90BB546A}"/>
              </a:ext>
            </a:extLst>
          </p:cNvPr>
          <p:cNvSpPr/>
          <p:nvPr/>
        </p:nvSpPr>
        <p:spPr>
          <a:xfrm>
            <a:off x="2458000" y="5818021"/>
            <a:ext cx="282522"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Rounded Corners 81">
            <a:extLst>
              <a:ext uri="{FF2B5EF4-FFF2-40B4-BE49-F238E27FC236}">
                <a16:creationId xmlns:a16="http://schemas.microsoft.com/office/drawing/2014/main" id="{DC8AFE19-65A0-4A00-A7ED-B563CA39EECE}"/>
              </a:ext>
            </a:extLst>
          </p:cNvPr>
          <p:cNvSpPr/>
          <p:nvPr/>
        </p:nvSpPr>
        <p:spPr>
          <a:xfrm>
            <a:off x="3648718" y="5818021"/>
            <a:ext cx="505770" cy="294294"/>
          </a:xfrm>
          <a:prstGeom prst="roundRect">
            <a:avLst/>
          </a:prstGeom>
          <a:solidFill>
            <a:srgbClr val="E65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ood Basket Clip Art">
            <a:extLst>
              <a:ext uri="{FF2B5EF4-FFF2-40B4-BE49-F238E27FC236}">
                <a16:creationId xmlns:a16="http://schemas.microsoft.com/office/drawing/2014/main" id="{3ADC8C54-840C-45F6-953A-7CE4E273E5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35515" y="841779"/>
            <a:ext cx="784116" cy="76582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2135205E-6A98-4E74-AA33-74862239BA5A}"/>
              </a:ext>
            </a:extLst>
          </p:cNvPr>
          <p:cNvSpPr/>
          <p:nvPr/>
        </p:nvSpPr>
        <p:spPr>
          <a:xfrm>
            <a:off x="6457245" y="247706"/>
            <a:ext cx="2796171" cy="707849"/>
          </a:xfrm>
          <a:prstGeom prst="wedgeRoundRectCallout">
            <a:avLst>
              <a:gd name="adj1" fmla="val 57783"/>
              <a:gd name="adj2" fmla="val -18712"/>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pendant </a:t>
            </a:r>
            <a:r>
              <a:rPr lang="en-GB" b="1" dirty="0" err="1"/>
              <a:t>ce</a:t>
            </a:r>
            <a:r>
              <a:rPr lang="en-GB" b="1" dirty="0"/>
              <a:t> temps-</a:t>
            </a:r>
            <a:r>
              <a:rPr lang="en-GB" b="1" dirty="0" err="1"/>
              <a:t>là</a:t>
            </a:r>
            <a:r>
              <a:rPr lang="en-GB" b="1" dirty="0"/>
              <a:t> </a:t>
            </a:r>
            <a:r>
              <a:rPr lang="en-GB" dirty="0"/>
              <a:t>= in the meantime</a:t>
            </a:r>
          </a:p>
        </p:txBody>
      </p:sp>
    </p:spTree>
    <p:extLst>
      <p:ext uri="{BB962C8B-B14F-4D97-AF65-F5344CB8AC3E}">
        <p14:creationId xmlns:p14="http://schemas.microsoft.com/office/powerpoint/2010/main" val="790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6" grpId="0" animBg="1"/>
      <p:bldP spid="50" grpId="0" animBg="1"/>
      <p:bldP spid="54" grpId="0" animBg="1"/>
      <p:bldP spid="58" grpId="0" animBg="1"/>
      <p:bldP spid="60" grpId="0" animBg="1"/>
      <p:bldP spid="62" grpId="0" animBg="1"/>
      <p:bldP spid="64" grpId="0" animBg="1"/>
      <p:bldP spid="66" grpId="0" animBg="1"/>
      <p:bldP spid="68" grpId="0" animBg="1"/>
      <p:bldP spid="70" grpId="0" animBg="1"/>
      <p:bldP spid="72" grpId="0" animBg="1"/>
      <p:bldP spid="74" grpId="0" animBg="1"/>
      <p:bldP spid="76" grpId="0" animBg="1"/>
      <p:bldP spid="78" grpId="0" animBg="1"/>
      <p:bldP spid="80"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CE04E-4A71-451D-9493-52AC3652D339}"/>
              </a:ext>
            </a:extLst>
          </p:cNvPr>
          <p:cNvSpPr>
            <a:spLocks noGrp="1"/>
          </p:cNvSpPr>
          <p:nvPr>
            <p:ph type="title"/>
          </p:nvPr>
        </p:nvSpPr>
        <p:spPr>
          <a:xfrm>
            <a:off x="-1" y="213557"/>
            <a:ext cx="6311153" cy="647577"/>
          </a:xfrm>
        </p:spPr>
        <p:txBody>
          <a:bodyPr>
            <a:normAutofit/>
          </a:bodyPr>
          <a:lstStyle/>
          <a:p>
            <a:r>
              <a:rPr lang="en-GB" dirty="0"/>
              <a:t>Tu </a:t>
            </a:r>
            <a:r>
              <a:rPr lang="en-GB" dirty="0" err="1"/>
              <a:t>fais</a:t>
            </a:r>
            <a:r>
              <a:rPr lang="en-GB" dirty="0"/>
              <a:t> quoi, </a:t>
            </a:r>
            <a:r>
              <a:rPr lang="en-GB" dirty="0" err="1"/>
              <a:t>normalement</a:t>
            </a:r>
            <a:r>
              <a:rPr lang="en-GB" dirty="0"/>
              <a:t> ?</a:t>
            </a:r>
          </a:p>
        </p:txBody>
      </p:sp>
      <p:sp>
        <p:nvSpPr>
          <p:cNvPr id="6" name="Rounded Rectangle 46">
            <a:extLst>
              <a:ext uri="{FF2B5EF4-FFF2-40B4-BE49-F238E27FC236}">
                <a16:creationId xmlns:a16="http://schemas.microsoft.com/office/drawing/2014/main" id="{A2603B7B-8076-4A6D-8CB7-988FF7DEE614}"/>
              </a:ext>
            </a:extLst>
          </p:cNvPr>
          <p:cNvSpPr/>
          <p:nvPr/>
        </p:nvSpPr>
        <p:spPr>
          <a:xfrm>
            <a:off x="10775575" y="249869"/>
            <a:ext cx="1134345" cy="39704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CD512B79-7CBF-47B9-9D1F-2D5EAF875C80}"/>
              </a:ext>
            </a:extLst>
          </p:cNvPr>
          <p:cNvGraphicFramePr>
            <a:graphicFrameLocks noGrp="1"/>
          </p:cNvGraphicFramePr>
          <p:nvPr>
            <p:extLst>
              <p:ext uri="{D42A27DB-BD31-4B8C-83A1-F6EECF244321}">
                <p14:modId xmlns:p14="http://schemas.microsoft.com/office/powerpoint/2010/main" val="3453219419"/>
              </p:ext>
            </p:extLst>
          </p:nvPr>
        </p:nvGraphicFramePr>
        <p:xfrm>
          <a:off x="237563" y="1447264"/>
          <a:ext cx="11553756" cy="4780728"/>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783606">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Réponse</a:t>
                      </a:r>
                      <a:endParaRPr lang="en-GB" sz="2000" b="1" dirty="0">
                        <a:solidFill>
                          <a:srgbClr val="002060"/>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992721">
                <a:tc>
                  <a:txBody>
                    <a:bodyPr/>
                    <a:lstStyle/>
                    <a:p>
                      <a:pPr algn="ctr"/>
                      <a:r>
                        <a:rPr lang="en-GB" sz="2400" dirty="0">
                          <a:solidFill>
                            <a:srgbClr val="002060"/>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de-DE" sz="2400" kern="1200" dirty="0">
                          <a:solidFill>
                            <a:srgbClr val="002060"/>
                          </a:solidFill>
                          <a:effectLst/>
                          <a:latin typeface="+mn-lt"/>
                          <a:ea typeface="+mn-ea"/>
                          <a:cs typeface="+mn-cs"/>
                        </a:rPr>
                        <a:t>Qu’est-ce que tu manges au déjeuner au collège ?</a:t>
                      </a:r>
                      <a:endParaRPr lang="fr-FR" sz="3200" noProof="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745564">
                <a:tc>
                  <a:txBody>
                    <a:bodyPr/>
                    <a:lstStyle/>
                    <a:p>
                      <a:pPr algn="ctr"/>
                      <a:r>
                        <a:rPr lang="en-GB" sz="2400" dirty="0">
                          <a:solidFill>
                            <a:srgbClr val="002060"/>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02060"/>
                          </a:solidFill>
                          <a:latin typeface="Century Gothic" panose="020B0502020202020204" pitchFamily="34" charset="0"/>
                        </a:rPr>
                        <a:t>Tu</a:t>
                      </a:r>
                      <a:r>
                        <a:rPr lang="fr-FR" sz="2400" baseline="0" noProof="0" dirty="0">
                          <a:solidFill>
                            <a:srgbClr val="002060"/>
                          </a:solidFill>
                          <a:latin typeface="Century Gothic" panose="020B0502020202020204" pitchFamily="34" charset="0"/>
                        </a:rPr>
                        <a:t> apportes un sandwich ou tu achètes un repas à la cantine ?</a:t>
                      </a:r>
                      <a:endParaRPr lang="fr-FR" sz="2400" noProof="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715386">
                <a:tc>
                  <a:txBody>
                    <a:bodyPr/>
                    <a:lstStyle/>
                    <a:p>
                      <a:pPr algn="ctr"/>
                      <a:r>
                        <a:rPr lang="en-GB" sz="2400" dirty="0">
                          <a:solidFill>
                            <a:srgbClr val="002060"/>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es-ES" sz="2400" kern="1200" baseline="0" dirty="0">
                          <a:solidFill>
                            <a:srgbClr val="002060"/>
                          </a:solidFill>
                          <a:latin typeface="Century Gothic" panose="020B0502020202020204" pitchFamily="34" charset="0"/>
                          <a:ea typeface="+mn-ea"/>
                          <a:cs typeface="+mn-cs"/>
                        </a:rPr>
                        <a:t>Tu aimes boire du thé?</a:t>
                      </a:r>
                      <a:br>
                        <a:rPr lang="es-ES" sz="1800" kern="1200" dirty="0">
                          <a:solidFill>
                            <a:srgbClr val="002060"/>
                          </a:solidFill>
                          <a:effectLst/>
                          <a:latin typeface="+mn-lt"/>
                          <a:ea typeface="+mn-ea"/>
                          <a:cs typeface="+mn-cs"/>
                        </a:rPr>
                      </a:br>
                      <a:endParaRPr lang="fr-FR" sz="2400" noProof="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992721">
                <a:tc>
                  <a:txBody>
                    <a:bodyPr/>
                    <a:lstStyle/>
                    <a:p>
                      <a:pPr algn="ctr"/>
                      <a:r>
                        <a:rPr lang="en-GB" sz="2400" dirty="0">
                          <a:solidFill>
                            <a:srgbClr val="002060"/>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es-ES"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Que fais-tu normalement apr</a:t>
                      </a:r>
                      <a:r>
                        <a:rPr lang="fr-FR"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ès* le déjeuner ?</a:t>
                      </a:r>
                      <a:endParaRPr lang="fr-FR" sz="2400" noProof="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bl>
          </a:graphicData>
        </a:graphic>
      </p:graphicFrame>
      <p:sp>
        <p:nvSpPr>
          <p:cNvPr id="8" name="Rectangle 7">
            <a:extLst>
              <a:ext uri="{FF2B5EF4-FFF2-40B4-BE49-F238E27FC236}">
                <a16:creationId xmlns:a16="http://schemas.microsoft.com/office/drawing/2014/main" id="{CBBD5E09-4961-4F11-B9D2-E67600427229}"/>
              </a:ext>
            </a:extLst>
          </p:cNvPr>
          <p:cNvSpPr/>
          <p:nvPr/>
        </p:nvSpPr>
        <p:spPr>
          <a:xfrm>
            <a:off x="85163" y="965879"/>
            <a:ext cx="11553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an answer to each question about what your every day activities.</a:t>
            </a:r>
          </a:p>
        </p:txBody>
      </p:sp>
      <p:sp>
        <p:nvSpPr>
          <p:cNvPr id="12" name="Speech Bubble: Rectangle with Corners Rounded 11">
            <a:extLst>
              <a:ext uri="{FF2B5EF4-FFF2-40B4-BE49-F238E27FC236}">
                <a16:creationId xmlns:a16="http://schemas.microsoft.com/office/drawing/2014/main" id="{6B97EAFC-6DDC-40F8-9E9B-BD4F7BCF8608}"/>
              </a:ext>
            </a:extLst>
          </p:cNvPr>
          <p:cNvSpPr/>
          <p:nvPr/>
        </p:nvSpPr>
        <p:spPr>
          <a:xfrm>
            <a:off x="6690189" y="129101"/>
            <a:ext cx="3957150" cy="80034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71CEB1A0-84D1-4A6D-9795-9C1821099ED0}"/>
              </a:ext>
            </a:extLst>
          </p:cNvPr>
          <p:cNvSpPr txBox="1"/>
          <p:nvPr/>
        </p:nvSpPr>
        <p:spPr>
          <a:xfrm>
            <a:off x="6795460" y="176718"/>
            <a:ext cx="33809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can choose what other vocabulary to use! </a:t>
            </a: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9" name="Picture 8" descr="A close up of a magnifying glass&#10;&#10;Description automatically generated">
            <a:extLst>
              <a:ext uri="{FF2B5EF4-FFF2-40B4-BE49-F238E27FC236}">
                <a16:creationId xmlns:a16="http://schemas.microsoft.com/office/drawing/2014/main" id="{3950A797-A362-47E0-AE4C-1BF5E493E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61914" flipV="1">
            <a:off x="10067841" y="160248"/>
            <a:ext cx="688071" cy="884410"/>
          </a:xfrm>
          <a:prstGeom prst="rect">
            <a:avLst/>
          </a:prstGeom>
        </p:spPr>
      </p:pic>
      <p:sp>
        <p:nvSpPr>
          <p:cNvPr id="13" name="TextBox 12">
            <a:extLst>
              <a:ext uri="{FF2B5EF4-FFF2-40B4-BE49-F238E27FC236}">
                <a16:creationId xmlns:a16="http://schemas.microsoft.com/office/drawing/2014/main" id="{6591A372-7536-4E37-B9BD-3DBD024E5AD2}"/>
              </a:ext>
            </a:extLst>
          </p:cNvPr>
          <p:cNvSpPr txBox="1"/>
          <p:nvPr/>
        </p:nvSpPr>
        <p:spPr>
          <a:xfrm>
            <a:off x="1279189" y="6396335"/>
            <a:ext cx="6018082" cy="461665"/>
          </a:xfrm>
          <a:prstGeom prst="rect">
            <a:avLst/>
          </a:prstGeom>
          <a:noFill/>
        </p:spPr>
        <p:txBody>
          <a:bodyPr wrap="square" rtlCol="0">
            <a:spAutoFit/>
          </a:bodyPr>
          <a:lstStyle/>
          <a:p>
            <a:pPr marL="0" rtl="0" eaLnBrk="1" fontAlgn="t" latinLnBrk="0" hangingPunct="1">
              <a:spcBef>
                <a:spcPts val="0"/>
              </a:spcBef>
              <a:spcAft>
                <a:spcPts val="0"/>
              </a:spcAft>
            </a:pPr>
            <a:r>
              <a:rPr lang="en-GB" sz="2400" dirty="0">
                <a:solidFill>
                  <a:schemeClr val="bg1"/>
                </a:solidFill>
              </a:rPr>
              <a:t>*après - after</a:t>
            </a:r>
            <a:endParaRPr kumimoji="0" lang="en-GB" sz="3600" b="0" i="0" u="none" strike="noStrike" kern="1200" cap="none" spc="0" normalizeH="0" baseline="0" noProof="0" dirty="0">
              <a:ln>
                <a:noFill/>
              </a:ln>
              <a:solidFill>
                <a:schemeClr val="bg1"/>
              </a:solidFill>
              <a:effectLst/>
              <a:uLnTx/>
              <a:uFillTx/>
              <a:latin typeface="Century Gothic"/>
              <a:ea typeface="+mn-ea"/>
              <a:cs typeface="+mn-cs"/>
            </a:endParaRPr>
          </a:p>
        </p:txBody>
      </p:sp>
    </p:spTree>
    <p:extLst>
      <p:ext uri="{BB962C8B-B14F-4D97-AF65-F5344CB8AC3E}">
        <p14:creationId xmlns:p14="http://schemas.microsoft.com/office/powerpoint/2010/main" val="290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30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Catherine Morris / Natalie Finlayson</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en-GB" sz="2400" dirty="0">
                <a:solidFill>
                  <a:prstClr val="white"/>
                </a:solidFill>
              </a:rPr>
              <a:t>partitive articles </a:t>
            </a:r>
          </a:p>
          <a:p>
            <a:pPr algn="l"/>
            <a:endParaRPr lang="en-GB" dirty="0">
              <a:solidFill>
                <a:prstClr val="white"/>
              </a:solidFill>
            </a:endParaRPr>
          </a:p>
          <a:p>
            <a:pPr algn="l"/>
            <a:r>
              <a:rPr lang="en-GB" sz="2400" dirty="0">
                <a:solidFill>
                  <a:prstClr val="white"/>
                </a:solidFill>
              </a:rPr>
              <a:t>SSC [-ill-, -</a:t>
            </a:r>
            <a:r>
              <a:rPr lang="en-GB" sz="2400" dirty="0" err="1">
                <a:solidFill>
                  <a:prstClr val="white"/>
                </a:solidFill>
              </a:rPr>
              <a:t>ille</a:t>
            </a:r>
            <a:r>
              <a:rPr lang="en-GB" sz="2400" dirty="0">
                <a:solidFill>
                  <a:prstClr val="white"/>
                </a:solidFill>
              </a:rPr>
              <a:t>], [i] revisited</a:t>
            </a:r>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Talking about eating and drinking</a:t>
            </a:r>
            <a:endParaRPr lang="en-GB" sz="3200" dirty="0"/>
          </a:p>
        </p:txBody>
      </p:sp>
      <p:pic>
        <p:nvPicPr>
          <p:cNvPr id="17" name="Picture 16">
            <a:extLst>
              <a:ext uri="{FF2B5EF4-FFF2-40B4-BE49-F238E27FC236}">
                <a16:creationId xmlns:a16="http://schemas.microsoft.com/office/drawing/2014/main" id="{9591F66E-7791-4BB1-86A3-EC78F24DD8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05" y="4444265"/>
            <a:ext cx="2336379" cy="2336379"/>
          </a:xfrm>
          <a:prstGeom prst="ellipse">
            <a:avLst/>
          </a:prstGeom>
        </p:spPr>
      </p:pic>
      <p:pic>
        <p:nvPicPr>
          <p:cNvPr id="18" name="Picture 17">
            <a:extLst>
              <a:ext uri="{FF2B5EF4-FFF2-40B4-BE49-F238E27FC236}">
                <a16:creationId xmlns:a16="http://schemas.microsoft.com/office/drawing/2014/main" id="{52C71687-8FE6-4998-AD1C-E4EE0131F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9430" y="4478532"/>
            <a:ext cx="2201691" cy="2201691"/>
          </a:xfrm>
          <a:prstGeom prst="ellipse">
            <a:avLst/>
          </a:prstGeom>
        </p:spPr>
      </p:pic>
      <p:pic>
        <p:nvPicPr>
          <p:cNvPr id="19" name="Picture 4" descr="Cooking Utensils Clipart - Clip Art Library">
            <a:extLst>
              <a:ext uri="{FF2B5EF4-FFF2-40B4-BE49-F238E27FC236}">
                <a16:creationId xmlns:a16="http://schemas.microsoft.com/office/drawing/2014/main" id="{DC1C1CAF-91DC-48FE-A857-6A1BE5842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4529" y="5263589"/>
            <a:ext cx="1919451" cy="13916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lose up of a stuffed animal&#10;&#10;Description automatically generated">
            <a:extLst>
              <a:ext uri="{FF2B5EF4-FFF2-40B4-BE49-F238E27FC236}">
                <a16:creationId xmlns:a16="http://schemas.microsoft.com/office/drawing/2014/main" id="{D5AE1387-7DDA-4E82-9921-8DDE590113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7939" y="2641072"/>
            <a:ext cx="1574267" cy="1574267"/>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7664EA1A-6D42-4AFD-890B-EFAA7D263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7640" y="2514156"/>
            <a:ext cx="1875863" cy="1875863"/>
          </a:xfrm>
          <a:prstGeom prst="ellipse">
            <a:avLst/>
          </a:prstGeom>
        </p:spPr>
      </p:pic>
    </p:spTree>
    <p:extLst>
      <p:ext uri="{BB962C8B-B14F-4D97-AF65-F5344CB8AC3E}">
        <p14:creationId xmlns:p14="http://schemas.microsoft.com/office/powerpoint/2010/main" val="384081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52546" cy="647577"/>
          </a:xfrm>
        </p:spPr>
        <p:txBody>
          <a:bodyPr>
            <a:normAutofit/>
          </a:bodyPr>
          <a:lstStyle/>
          <a:p>
            <a:r>
              <a:rPr lang="en-GB" sz="2800" b="1" dirty="0">
                <a:solidFill>
                  <a:schemeClr val="bg1"/>
                </a:solidFill>
              </a:rPr>
              <a:t>Associations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4054728155"/>
              </p:ext>
            </p:extLst>
          </p:nvPr>
        </p:nvGraphicFramePr>
        <p:xfrm>
          <a:off x="316062" y="1828800"/>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0" dirty="0">
                          <a:solidFill>
                            <a:srgbClr val="002060"/>
                          </a:solidFill>
                        </a:rPr>
                        <a:t>1. </a:t>
                      </a:r>
                      <a:r>
                        <a:rPr lang="fr-FR" sz="2400" b="1" dirty="0">
                          <a:solidFill>
                            <a:srgbClr val="002060"/>
                          </a:solidFill>
                        </a:rPr>
                        <a:t>le 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le goût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gérer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la recette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le repas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3812779091"/>
              </p:ext>
            </p:extLst>
          </p:nvPr>
        </p:nvGraphicFramePr>
        <p:xfrm>
          <a:off x="316062" y="4030444"/>
          <a:ext cx="5378484" cy="1828800"/>
        </p:xfrm>
        <a:graphic>
          <a:graphicData uri="http://schemas.openxmlformats.org/drawingml/2006/table">
            <a:tbl>
              <a:tblPr firstRow="1" bandRow="1">
                <a:tableStyleId>{5C22544A-7EE6-4342-B048-85BDC9FD1C3A}</a:tableStyleId>
              </a:tblPr>
              <a:tblGrid>
                <a:gridCol w="2782897">
                  <a:extLst>
                    <a:ext uri="{9D8B030D-6E8A-4147-A177-3AD203B41FA5}">
                      <a16:colId xmlns:a16="http://schemas.microsoft.com/office/drawing/2014/main" val="2646796528"/>
                    </a:ext>
                  </a:extLst>
                </a:gridCol>
                <a:gridCol w="2595587">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002060"/>
                          </a:solidFill>
                        </a:rPr>
                        <a:t>2. le premier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gn="l">
                        <a:buAutoNum type="alphaLcParenR"/>
                      </a:pPr>
                      <a:r>
                        <a:rPr lang="fr-FR" sz="2400" b="0" dirty="0">
                          <a:solidFill>
                            <a:srgbClr val="002060"/>
                          </a:solidFill>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préférer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l’événement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2615100718"/>
              </p:ext>
            </p:extLst>
          </p:nvPr>
        </p:nvGraphicFramePr>
        <p:xfrm>
          <a:off x="6327006" y="1807686"/>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002060"/>
                          </a:solidFill>
                        </a:rPr>
                        <a:t>3. la tradition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la première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l’espace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Noël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4" name="Table 4">
            <a:extLst>
              <a:ext uri="{FF2B5EF4-FFF2-40B4-BE49-F238E27FC236}">
                <a16:creationId xmlns:a16="http://schemas.microsoft.com/office/drawing/2014/main" id="{7B9E8C76-47CC-4341-ADF7-1C9B313F100A}"/>
              </a:ext>
            </a:extLst>
          </p:cNvPr>
          <p:cNvGraphicFramePr>
            <a:graphicFrameLocks noGrp="1"/>
          </p:cNvGraphicFramePr>
          <p:nvPr>
            <p:extLst>
              <p:ext uri="{D42A27DB-BD31-4B8C-83A1-F6EECF244321}">
                <p14:modId xmlns:p14="http://schemas.microsoft.com/office/powerpoint/2010/main" val="1247203988"/>
              </p:ext>
            </p:extLst>
          </p:nvPr>
        </p:nvGraphicFramePr>
        <p:xfrm>
          <a:off x="6327006" y="4352627"/>
          <a:ext cx="5105400" cy="1828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646796528"/>
                    </a:ext>
                  </a:extLst>
                </a:gridCol>
                <a:gridCol w="2463800">
                  <a:extLst>
                    <a:ext uri="{9D8B030D-6E8A-4147-A177-3AD203B41FA5}">
                      <a16:colId xmlns:a16="http://schemas.microsoft.com/office/drawing/2014/main" val="1734342587"/>
                    </a:ext>
                  </a:extLst>
                </a:gridCol>
              </a:tblGrid>
              <a:tr h="370840">
                <a:tc rowSpan="4">
                  <a:txBody>
                    <a:bodyPr/>
                    <a:lstStyle/>
                    <a:p>
                      <a:pPr algn="ctr"/>
                      <a:r>
                        <a:rPr lang="fr-FR" sz="2400" b="1" dirty="0">
                          <a:solidFill>
                            <a:srgbClr val="002060"/>
                          </a:solidFill>
                        </a:rPr>
                        <a:t>4. la recette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a) la langue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b) le plat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c) la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400" b="0" dirty="0">
                          <a:solidFill>
                            <a:srgbClr val="002060"/>
                          </a:solidFill>
                        </a:rPr>
                        <a:t>d) célébrer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952546" y="2311200"/>
            <a:ext cx="2444748"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3089706" y="4023360"/>
            <a:ext cx="2604840" cy="446368"/>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8982025" y="3188938"/>
            <a:ext cx="2444748" cy="468662"/>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Rounded Corners 19">
            <a:extLst>
              <a:ext uri="{FF2B5EF4-FFF2-40B4-BE49-F238E27FC236}">
                <a16:creationId xmlns:a16="http://schemas.microsoft.com/office/drawing/2014/main" id="{35B642E9-4997-4B8D-8248-B95AF19599FF}"/>
              </a:ext>
            </a:extLst>
          </p:cNvPr>
          <p:cNvSpPr/>
          <p:nvPr/>
        </p:nvSpPr>
        <p:spPr>
          <a:xfrm>
            <a:off x="8987658" y="4792383"/>
            <a:ext cx="2444748"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FAAA32E-DBA5-4ABD-AF2D-CD91524D997E}"/>
              </a:ext>
            </a:extLst>
          </p:cNvPr>
          <p:cNvSpPr/>
          <p:nvPr/>
        </p:nvSpPr>
        <p:spPr>
          <a:xfrm>
            <a:off x="158031" y="1203069"/>
            <a:ext cx="12033969" cy="830997"/>
          </a:xfrm>
          <a:prstGeom prst="rect">
            <a:avLst/>
          </a:prstGeom>
        </p:spPr>
        <p:txBody>
          <a:bodyPr wrap="square">
            <a:spAutoFit/>
          </a:bodyPr>
          <a:lstStyle/>
          <a:p>
            <a:r>
              <a:rPr lang="en-GB" sz="2400" dirty="0">
                <a:solidFill>
                  <a:srgbClr val="002060"/>
                </a:solidFill>
              </a:rPr>
              <a:t>Write 1-4. Select the word (a-d) which best goes together with the word in bold.</a:t>
            </a:r>
          </a:p>
          <a:p>
            <a:r>
              <a:rPr lang="en-GB" sz="2400" dirty="0">
                <a:solidFill>
                  <a:srgbClr val="002060"/>
                </a:solidFill>
              </a:rPr>
              <a:t> </a:t>
            </a:r>
          </a:p>
        </p:txBody>
      </p:sp>
    </p:spTree>
    <p:extLst>
      <p:ext uri="{BB962C8B-B14F-4D97-AF65-F5344CB8AC3E}">
        <p14:creationId xmlns:p14="http://schemas.microsoft.com/office/powerpoint/2010/main" val="12995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066800" cy="647577"/>
          </a:xfrm>
        </p:spPr>
        <p:txBody>
          <a:bodyPr>
            <a:normAutofit/>
          </a:bodyPr>
          <a:lstStyle/>
          <a:p>
            <a:r>
              <a:rPr lang="en-GB" sz="3600" b="1" dirty="0">
                <a:solidFill>
                  <a:schemeClr val="bg1"/>
                </a:solidFill>
              </a:rPr>
              <a:t>LL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653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learned that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it follows the letter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exceptions to this rule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these words,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vowels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like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b</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Challenge: on the next slide you will see a set of words in French containing 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them out to your partner before the timer runs out!</a:t>
            </a:r>
          </a:p>
        </p:txBody>
      </p:sp>
      <p:sp>
        <p:nvSpPr>
          <p:cNvPr id="3" name="Rectangle 2">
            <a:extLst>
              <a:ext uri="{FF2B5EF4-FFF2-40B4-BE49-F238E27FC236}">
                <a16:creationId xmlns:a16="http://schemas.microsoft.com/office/drawing/2014/main" id="{B5F5682A-29EB-49AB-A784-E905ECC9BF75}"/>
              </a:ext>
            </a:extLst>
          </p:cNvPr>
          <p:cNvSpPr/>
          <p:nvPr/>
        </p:nvSpPr>
        <p:spPr>
          <a:xfrm>
            <a:off x="180000" y="4594860"/>
            <a:ext cx="11729921" cy="122545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917182" cy="647577"/>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3" name="folle.wav"/>
            </a:hlinkClick>
            <a:extLst>
              <a:ext uri="{FF2B5EF4-FFF2-40B4-BE49-F238E27FC236}">
                <a16:creationId xmlns:a16="http://schemas.microsoft.com/office/drawing/2014/main" id="{F5AEF9DF-2FD5-1442-9E84-D31130754D83}"/>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4" name="pull.wav"/>
            </a:hlinkClick>
            <a:extLst>
              <a:ext uri="{FF2B5EF4-FFF2-40B4-BE49-F238E27FC236}">
                <a16:creationId xmlns:a16="http://schemas.microsoft.com/office/drawing/2014/main" id="{F5AEF9DF-2FD5-1442-9E84-D31130754D83}"/>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5" name="syllabe.wav"/>
            </a:hlinkClick>
            <a:extLst>
              <a:ext uri="{FF2B5EF4-FFF2-40B4-BE49-F238E27FC236}">
                <a16:creationId xmlns:a16="http://schemas.microsoft.com/office/drawing/2014/main" id="{F5AEF9DF-2FD5-1442-9E84-D31130754D83}"/>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6" name="vallee.wav"/>
            </a:hlinkClick>
            <a:extLst>
              <a:ext uri="{FF2B5EF4-FFF2-40B4-BE49-F238E27FC236}">
                <a16:creationId xmlns:a16="http://schemas.microsoft.com/office/drawing/2014/main" id="{F5AEF9DF-2FD5-1442-9E84-D31130754D83}"/>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7" name="collectif.wav"/>
            </a:hlinkClick>
            <a:extLst>
              <a:ext uri="{FF2B5EF4-FFF2-40B4-BE49-F238E27FC236}">
                <a16:creationId xmlns:a16="http://schemas.microsoft.com/office/drawing/2014/main" id="{F5AEF9DF-2FD5-1442-9E84-D31130754D83}"/>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8" name="salle.wav"/>
            </a:hlinkClick>
            <a:extLst>
              <a:ext uri="{FF2B5EF4-FFF2-40B4-BE49-F238E27FC236}">
                <a16:creationId xmlns:a16="http://schemas.microsoft.com/office/drawing/2014/main" id="{F5AEF9DF-2FD5-1442-9E84-D31130754D83}"/>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9" name="dollar .wav"/>
            </a:hlinkClick>
            <a:extLst>
              <a:ext uri="{FF2B5EF4-FFF2-40B4-BE49-F238E27FC236}">
                <a16:creationId xmlns:a16="http://schemas.microsoft.com/office/drawing/2014/main" id="{F5AEF9DF-2FD5-1442-9E84-D31130754D83}"/>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0" name="excellent.wav"/>
            </a:hlinkClick>
            <a:extLst>
              <a:ext uri="{FF2B5EF4-FFF2-40B4-BE49-F238E27FC236}">
                <a16:creationId xmlns:a16="http://schemas.microsoft.com/office/drawing/2014/main" id="{F5AEF9DF-2FD5-1442-9E84-D31130754D83}"/>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1" name="installer.wav"/>
            </a:hlinkClick>
            <a:extLst>
              <a:ext uri="{FF2B5EF4-FFF2-40B4-BE49-F238E27FC236}">
                <a16:creationId xmlns:a16="http://schemas.microsoft.com/office/drawing/2014/main" id="{F5AEF9DF-2FD5-1442-9E84-D31130754D83}"/>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2" name="cedille.wav"/>
            </a:hlinkClick>
            <a:extLst>
              <a:ext uri="{FF2B5EF4-FFF2-40B4-BE49-F238E27FC236}">
                <a16:creationId xmlns:a16="http://schemas.microsoft.com/office/drawing/2014/main" id="{F5AEF9DF-2FD5-1442-9E84-D31130754D83}"/>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3" name="collegue.wav"/>
            </a:hlinkClick>
            <a:extLst>
              <a:ext uri="{FF2B5EF4-FFF2-40B4-BE49-F238E27FC236}">
                <a16:creationId xmlns:a16="http://schemas.microsoft.com/office/drawing/2014/main" id="{F5AEF9DF-2FD5-1442-9E84-D31130754D83}"/>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4" name="actuellement.wav"/>
            </a:hlinkClick>
            <a:extLst>
              <a:ext uri="{FF2B5EF4-FFF2-40B4-BE49-F238E27FC236}">
                <a16:creationId xmlns:a16="http://schemas.microsoft.com/office/drawing/2014/main" id="{F5AEF9DF-2FD5-1442-9E84-D31130754D83}"/>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5" name="balle.wav"/>
            </a:hlinkClick>
            <a:extLst>
              <a:ext uri="{FF2B5EF4-FFF2-40B4-BE49-F238E27FC236}">
                <a16:creationId xmlns:a16="http://schemas.microsoft.com/office/drawing/2014/main" id="{F5AEF9DF-2FD5-1442-9E84-D31130754D83}"/>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6" name="tellement.wav"/>
            </a:hlinkClick>
            <a:extLst>
              <a:ext uri="{FF2B5EF4-FFF2-40B4-BE49-F238E27FC236}">
                <a16:creationId xmlns:a16="http://schemas.microsoft.com/office/drawing/2014/main" id="{F5AEF9DF-2FD5-1442-9E84-D31130754D83}"/>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7" name="vanille.wav"/>
            </a:hlinkClick>
            <a:extLst>
              <a:ext uri="{FF2B5EF4-FFF2-40B4-BE49-F238E27FC236}">
                <a16:creationId xmlns:a16="http://schemas.microsoft.com/office/drawing/2014/main" id="{F5AEF9DF-2FD5-1442-9E84-D31130754D83}"/>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8" name="cheville.wav"/>
            </a:hlinkClick>
            <a:extLst>
              <a:ext uri="{FF2B5EF4-FFF2-40B4-BE49-F238E27FC236}">
                <a16:creationId xmlns:a16="http://schemas.microsoft.com/office/drawing/2014/main" id="{F5AEF9DF-2FD5-1442-9E84-D31130754D83}"/>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9" name="elle.wav"/>
            </a:hlinkClick>
            <a:extLst>
              <a:ext uri="{FF2B5EF4-FFF2-40B4-BE49-F238E27FC236}">
                <a16:creationId xmlns:a16="http://schemas.microsoft.com/office/drawing/2014/main" id="{F5AEF9DF-2FD5-1442-9E84-D31130754D83}"/>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20" name="la bastille.wav"/>
            </a:hlinkClick>
            <a:extLst>
              <a:ext uri="{FF2B5EF4-FFF2-40B4-BE49-F238E27FC236}">
                <a16:creationId xmlns:a16="http://schemas.microsoft.com/office/drawing/2014/main" id="{F5AEF9DF-2FD5-1442-9E84-D31130754D83}"/>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1" name="lille.wav"/>
            </a:hlinkClick>
            <a:extLst>
              <a:ext uri="{FF2B5EF4-FFF2-40B4-BE49-F238E27FC236}">
                <a16:creationId xmlns:a16="http://schemas.microsoft.com/office/drawing/2014/main" id="{F5AEF9DF-2FD5-1442-9E84-D31130754D83}"/>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45</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0" name="TextBox 9">
            <a:hlinkClick r:id="" action="ppaction://noaction">
              <a:snd r:embed="rId22" name="million.wav"/>
            </a:hlinkClick>
            <a:extLst>
              <a:ext uri="{FF2B5EF4-FFF2-40B4-BE49-F238E27FC236}">
                <a16:creationId xmlns:a16="http://schemas.microsoft.com/office/drawing/2014/main" id="{68DBA38E-575D-461D-A4BB-98B0369BE4AA}"/>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artoon Monsters 1 Clip Art">
            <a:extLst>
              <a:ext uri="{FF2B5EF4-FFF2-40B4-BE49-F238E27FC236}">
                <a16:creationId xmlns:a16="http://schemas.microsoft.com/office/drawing/2014/main" id="{B23DCBE9-DACE-441E-8599-9838BE13E7F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A7C95B-4C40-4EB8-9F48-7B3D7D90F773}"/>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2A2531A-8021-4BCC-B96D-491267C90783}"/>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5D83ED64-C6F7-4D1C-8DB7-6971123D6C32}"/>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Vanilla Soft Serve Ice Cream Cone Clip Art">
            <a:extLst>
              <a:ext uri="{FF2B5EF4-FFF2-40B4-BE49-F238E27FC236}">
                <a16:creationId xmlns:a16="http://schemas.microsoft.com/office/drawing/2014/main" id="{93E0B871-9DB0-4067-9B31-CAFB525842C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5E5368A-AEA7-4D92-92A4-B6035034F5A7}"/>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Leg Clip Art">
            <a:extLst>
              <a:ext uri="{FF2B5EF4-FFF2-40B4-BE49-F238E27FC236}">
                <a16:creationId xmlns:a16="http://schemas.microsoft.com/office/drawing/2014/main" id="{19909AAE-8865-404F-B153-78DF6A51E35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D2505F47-6797-478E-BF5A-55C4ECA0CA5E}"/>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Gold Theme Money Dollars Clip Art">
            <a:extLst>
              <a:ext uri="{FF2B5EF4-FFF2-40B4-BE49-F238E27FC236}">
                <a16:creationId xmlns:a16="http://schemas.microsoft.com/office/drawing/2014/main" id="{F7B4955D-1CFD-48A3-A7B3-5C2880AE5D7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gly Christmas Sweater, Knitted Christmas Sweater">
            <a:extLst>
              <a:ext uri="{FF2B5EF4-FFF2-40B4-BE49-F238E27FC236}">
                <a16:creationId xmlns:a16="http://schemas.microsoft.com/office/drawing/2014/main" id="{D8435956-D9A1-4891-AD5F-6124E140168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stille, Building, Castle, Fortress, Historic, History">
            <a:extLst>
              <a:ext uri="{FF2B5EF4-FFF2-40B4-BE49-F238E27FC236}">
                <a16:creationId xmlns:a16="http://schemas.microsoft.com/office/drawing/2014/main" id="{02EDBF7A-D10B-45CA-84AF-CC2A8BAF80D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16200D5-F200-4AEF-8A7E-D5803904425B}"/>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hlinkClick r:id="" action="ppaction://noaction">
              <a:snd r:embed="rId3" name="folle.wav"/>
            </a:hlinkClick>
            <a:extLst>
              <a:ext uri="{FF2B5EF4-FFF2-40B4-BE49-F238E27FC236}">
                <a16:creationId xmlns:a16="http://schemas.microsoft.com/office/drawing/2014/main" id="{85C275C4-85B8-466B-B8C5-91AD640DE326}"/>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8 Ball Clip Art">
            <a:extLst>
              <a:ext uri="{FF2B5EF4-FFF2-40B4-BE49-F238E27FC236}">
                <a16:creationId xmlns:a16="http://schemas.microsoft.com/office/drawing/2014/main" id="{EC2FC60D-05DE-4289-AA47-F1430022BCB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DBA0387-CE32-4CF7-80AA-8BC6522614E5}"/>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Rainbow Hills Clip Art">
            <a:extLst>
              <a:ext uri="{FF2B5EF4-FFF2-40B4-BE49-F238E27FC236}">
                <a16:creationId xmlns:a16="http://schemas.microsoft.com/office/drawing/2014/main" id="{1CF8C6CD-7856-4E91-BD9F-C8973F701FA4}"/>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a:extLst>
              <a:ext uri="{FF2B5EF4-FFF2-40B4-BE49-F238E27FC236}">
                <a16:creationId xmlns:a16="http://schemas.microsoft.com/office/drawing/2014/main" id="{B6D63385-CEBD-47FB-A458-B173303CC69C}"/>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DE08FE4-4E67-4A9D-9D10-F096F661CC52}"/>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8" name="Picture 24" descr="Van Gogh  S Room Clip Art">
            <a:extLst>
              <a:ext uri="{FF2B5EF4-FFF2-40B4-BE49-F238E27FC236}">
                <a16:creationId xmlns:a16="http://schemas.microsoft.com/office/drawing/2014/main" id="{65916D12-2248-48C2-BDB7-D8FD90401F1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8B2B445-E3FB-479E-A8E1-264326230F02}"/>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A1D4D0BE-030D-4C52-A96A-E2BF232C010A}"/>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669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5000"/>
                                        <p:tgtEl>
                                          <p:spTgt spid="29"/>
                                        </p:tgtEl>
                                      </p:cBhvr>
                                    </p:animEffect>
                                    <p:set>
                                      <p:cBhvr>
                                        <p:cTn id="7" dur="1" fill="hold">
                                          <p:stCondLst>
                                            <p:cond delay="4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AE13932-C672-4493-99BF-C451738B0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23" y="648803"/>
            <a:ext cx="2746509" cy="2746509"/>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13557"/>
            <a:ext cx="2686271" cy="647577"/>
          </a:xfrm>
        </p:spPr>
        <p:txBody>
          <a:bodyPr>
            <a:normAutofit/>
          </a:bodyPr>
          <a:lstStyle/>
          <a:p>
            <a:r>
              <a:rPr lang="fr-FR" sz="2800" b="1" dirty="0">
                <a:solidFill>
                  <a:schemeClr val="bg1"/>
                </a:solidFill>
              </a:rPr>
              <a:t>Vocabulaire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940958" y="2801739"/>
            <a:ext cx="2613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lang="fr-FR" sz="4000" noProof="0" dirty="0">
                <a:solidFill>
                  <a:srgbClr val="4472C4">
                    <a:lumMod val="50000"/>
                  </a:srgbClr>
                </a:solidFill>
                <a:latin typeface="Century Gothic" panose="020F0302020204030204"/>
              </a:rPr>
              <a:t>’argent</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19" y="1163992"/>
              <a:ext cx="496921"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4.5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7709531" y="2697348"/>
            <a:ext cx="2169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 </a:t>
            </a:r>
            <a:r>
              <a:rPr lang="fr-FR" sz="4000" noProof="0" dirty="0">
                <a:solidFill>
                  <a:srgbClr val="4472C4">
                    <a:lumMod val="50000"/>
                  </a:srgbClr>
                </a:solidFill>
                <a:latin typeface="Century Gothic" panose="020F0302020204030204"/>
              </a:rPr>
              <a:t>verre</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7B1A03BA-DA50-4D60-A95F-A522B604C68F}"/>
              </a:ext>
            </a:extLst>
          </p:cNvPr>
          <p:cNvSpPr txBox="1"/>
          <p:nvPr/>
        </p:nvSpPr>
        <p:spPr>
          <a:xfrm>
            <a:off x="4385578" y="1702058"/>
            <a:ext cx="3053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[to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earn</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lang="fr-FR" sz="2800" b="1" dirty="0">
                <a:solidFill>
                  <a:srgbClr val="FF6600"/>
                </a:solidFill>
                <a:latin typeface="Century Gothic" panose="020F0302020204030204"/>
              </a:rPr>
              <a:t>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o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win</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5317B6BD-CB65-4DAC-8B19-8890B73FFF73}"/>
              </a:ext>
            </a:extLst>
          </p:cNvPr>
          <p:cNvSpPr txBox="1"/>
          <p:nvPr/>
        </p:nvSpPr>
        <p:spPr>
          <a:xfrm>
            <a:off x="4676412" y="2697348"/>
            <a:ext cx="2508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4472C4">
                    <a:lumMod val="50000"/>
                  </a:srgbClr>
                </a:solidFill>
                <a:latin typeface="Century Gothic" panose="020F0302020204030204"/>
              </a:rPr>
              <a:t>gagner</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Rounded Rectangle 46">
            <a:extLst>
              <a:ext uri="{FF2B5EF4-FFF2-40B4-BE49-F238E27FC236}">
                <a16:creationId xmlns:a16="http://schemas.microsoft.com/office/drawing/2014/main" id="{EA6ECA00-D548-4A43-8ADA-AB6A6DD285A0}"/>
              </a:ext>
            </a:extLst>
          </p:cNvPr>
          <p:cNvSpPr/>
          <p:nvPr/>
        </p:nvSpPr>
        <p:spPr>
          <a:xfrm>
            <a:off x="10020300" y="249869"/>
            <a:ext cx="1889620" cy="41688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1/2</a:t>
            </a:r>
          </a:p>
        </p:txBody>
      </p:sp>
      <p:pic>
        <p:nvPicPr>
          <p:cNvPr id="27" name="Picture 26">
            <a:extLst>
              <a:ext uri="{FF2B5EF4-FFF2-40B4-BE49-F238E27FC236}">
                <a16:creationId xmlns:a16="http://schemas.microsoft.com/office/drawing/2014/main" id="{50A2C165-7447-42AE-AC48-773277802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36" y="488678"/>
            <a:ext cx="1590552" cy="2109020"/>
          </a:xfrm>
          <a:prstGeom prst="rect">
            <a:avLst/>
          </a:prstGeom>
        </p:spPr>
      </p:pic>
      <p:sp>
        <p:nvSpPr>
          <p:cNvPr id="38" name="TextBox 37">
            <a:extLst>
              <a:ext uri="{FF2B5EF4-FFF2-40B4-BE49-F238E27FC236}">
                <a16:creationId xmlns:a16="http://schemas.microsoft.com/office/drawing/2014/main" id="{83DDC833-7A3C-4603-BF68-D68B68D7847B}"/>
              </a:ext>
            </a:extLst>
          </p:cNvPr>
          <p:cNvSpPr txBox="1"/>
          <p:nvPr/>
        </p:nvSpPr>
        <p:spPr>
          <a:xfrm>
            <a:off x="2686271" y="5386958"/>
            <a:ext cx="2613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 thé</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0" name="TextBox 39">
            <a:extLst>
              <a:ext uri="{FF2B5EF4-FFF2-40B4-BE49-F238E27FC236}">
                <a16:creationId xmlns:a16="http://schemas.microsoft.com/office/drawing/2014/main" id="{618CF13D-031F-4522-BD23-04E1C3D7D607}"/>
              </a:ext>
            </a:extLst>
          </p:cNvPr>
          <p:cNvSpPr txBox="1"/>
          <p:nvPr/>
        </p:nvSpPr>
        <p:spPr>
          <a:xfrm>
            <a:off x="5833654" y="5282567"/>
            <a:ext cx="25087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4472C4">
                    <a:lumMod val="50000"/>
                  </a:srgbClr>
                </a:solidFill>
                <a:latin typeface="Century Gothic" panose="020F0302020204030204"/>
              </a:rPr>
              <a:t>un </a:t>
            </a:r>
            <a:r>
              <a:rPr lang="en-GB" sz="4000" dirty="0" err="1">
                <a:solidFill>
                  <a:srgbClr val="4472C4">
                    <a:lumMod val="50000"/>
                  </a:srgbClr>
                </a:solidFill>
                <a:latin typeface="Century Gothic" panose="020F0302020204030204"/>
              </a:rPr>
              <a:t>peu</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926EA5C8-2F8A-444D-BC76-DC31D72ECC66}"/>
              </a:ext>
            </a:extLst>
          </p:cNvPr>
          <p:cNvSpPr txBox="1"/>
          <p:nvPr/>
        </p:nvSpPr>
        <p:spPr>
          <a:xfrm>
            <a:off x="5530448" y="4632723"/>
            <a:ext cx="3053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[a </a:t>
            </a:r>
            <a:r>
              <a:rPr kumimoji="0" lang="fr-FR"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little</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(bit)]</a:t>
            </a:r>
          </a:p>
        </p:txBody>
      </p:sp>
      <p:grpSp>
        <p:nvGrpSpPr>
          <p:cNvPr id="37" name="Group 36">
            <a:extLst>
              <a:ext uri="{FF2B5EF4-FFF2-40B4-BE49-F238E27FC236}">
                <a16:creationId xmlns:a16="http://schemas.microsoft.com/office/drawing/2014/main" id="{C104F2F6-B6E9-41AB-90C3-494BF30E512E}"/>
              </a:ext>
            </a:extLst>
          </p:cNvPr>
          <p:cNvGrpSpPr/>
          <p:nvPr/>
        </p:nvGrpSpPr>
        <p:grpSpPr>
          <a:xfrm>
            <a:off x="2996804" y="3790503"/>
            <a:ext cx="1763025" cy="1442490"/>
            <a:chOff x="4542475" y="2951185"/>
            <a:chExt cx="976220" cy="663016"/>
          </a:xfrm>
        </p:grpSpPr>
        <p:sp>
          <p:nvSpPr>
            <p:cNvPr id="41" name="Rectangle 40">
              <a:extLst>
                <a:ext uri="{FF2B5EF4-FFF2-40B4-BE49-F238E27FC236}">
                  <a16:creationId xmlns:a16="http://schemas.microsoft.com/office/drawing/2014/main" id="{BE95AD81-D310-4291-85BB-0C0DF9727608}"/>
                </a:ext>
              </a:extLst>
            </p:cNvPr>
            <p:cNvSpPr/>
            <p:nvPr/>
          </p:nvSpPr>
          <p:spPr>
            <a:xfrm>
              <a:off x="4576021" y="2983210"/>
              <a:ext cx="894355"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CC6A3CB1-EA5A-4E1A-A565-E52688138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475" y="2951185"/>
              <a:ext cx="976220" cy="663016"/>
            </a:xfrm>
            <a:prstGeom prst="rect">
              <a:avLst/>
            </a:prstGeom>
          </p:spPr>
        </p:pic>
      </p:gr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withEffect">
                                  <p:stCondLst>
                                    <p:cond delay="0"/>
                                  </p:stCondLst>
                                  <p:childTnLst>
                                    <p:animEffect transition="out" filter="slide(fromBottom)">
                                      <p:cBhvr>
                                        <p:cTn id="19" dur="4500"/>
                                        <p:tgtEl>
                                          <p:spTgt spid="15"/>
                                        </p:tgtEl>
                                      </p:cBhvr>
                                    </p:animEffect>
                                    <p:set>
                                      <p:cBhvr>
                                        <p:cTn id="20" dur="1" fill="hold">
                                          <p:stCondLst>
                                            <p:cond delay="4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P spid="38"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13557"/>
            <a:ext cx="2825596" cy="647577"/>
          </a:xfrm>
        </p:spPr>
        <p:txBody>
          <a:bodyPr>
            <a:normAutofit/>
          </a:bodyPr>
          <a:lstStyle/>
          <a:p>
            <a:r>
              <a:rPr lang="fr-FR" sz="2800" b="1" dirty="0">
                <a:solidFill>
                  <a:schemeClr val="bg1"/>
                </a:solidFill>
              </a:rPr>
              <a:t>Vocabulaire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D308A0B-5E86-46A3-AA31-D2FF25BF477F}"/>
              </a:ext>
            </a:extLst>
          </p:cNvPr>
          <p:cNvSpPr txBox="1"/>
          <p:nvPr/>
        </p:nvSpPr>
        <p:spPr>
          <a:xfrm>
            <a:off x="445500" y="5384174"/>
            <a:ext cx="346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a </a:t>
            </a:r>
            <a:r>
              <a:rPr lang="fr-FR" sz="4000" dirty="0">
                <a:solidFill>
                  <a:srgbClr val="4472C4">
                    <a:lumMod val="50000"/>
                  </a:srgbClr>
                </a:solidFill>
                <a:latin typeface="Century Gothic" panose="020F0302020204030204"/>
              </a:rPr>
              <a:t>v</a:t>
            </a:r>
            <a:r>
              <a:rPr kumimoji="0" lang="fr-FR" sz="4000" b="0" i="0" u="none" strike="noStrike" kern="1200" cap="none" spc="0" normalizeH="0" baseline="0" noProof="0" dirty="0" err="1">
                <a:ln>
                  <a:noFill/>
                </a:ln>
                <a:solidFill>
                  <a:srgbClr val="4472C4">
                    <a:lumMod val="50000"/>
                  </a:srgbClr>
                </a:solidFill>
                <a:effectLst/>
                <a:uLnTx/>
                <a:uFillTx/>
                <a:latin typeface="Century Gothic" panose="020F0302020204030204"/>
              </a:rPr>
              <a:t>iande</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3930933" y="5352675"/>
            <a:ext cx="37687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a chance</a:t>
            </a:r>
          </a:p>
        </p:txBody>
      </p:sp>
      <p:sp>
        <p:nvSpPr>
          <p:cNvPr id="14" name="TextBox 13">
            <a:extLst>
              <a:ext uri="{FF2B5EF4-FFF2-40B4-BE49-F238E27FC236}">
                <a16:creationId xmlns:a16="http://schemas.microsoft.com/office/drawing/2014/main" id="{8EC93049-8E74-438C-ACED-3B4F7D95CBB5}"/>
              </a:ext>
            </a:extLst>
          </p:cNvPr>
          <p:cNvSpPr txBox="1"/>
          <p:nvPr/>
        </p:nvSpPr>
        <p:spPr>
          <a:xfrm>
            <a:off x="-117714" y="2641871"/>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boire</a:t>
            </a:r>
          </a:p>
        </p:txBody>
      </p:sp>
      <p:sp>
        <p:nvSpPr>
          <p:cNvPr id="30" name="Rounded Rectangle 46">
            <a:extLst>
              <a:ext uri="{FF2B5EF4-FFF2-40B4-BE49-F238E27FC236}">
                <a16:creationId xmlns:a16="http://schemas.microsoft.com/office/drawing/2014/main" id="{54AF46BC-EF6F-48D3-AEAE-06BED31B617C}"/>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parler 2/2</a:t>
            </a: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19" y="1163992"/>
              <a:ext cx="570789"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9" name="TextBox 18">
            <a:extLst>
              <a:ext uri="{FF2B5EF4-FFF2-40B4-BE49-F238E27FC236}">
                <a16:creationId xmlns:a16="http://schemas.microsoft.com/office/drawing/2014/main" id="{42839FAA-0A6D-4209-ADC4-3D0DD1948A18}"/>
              </a:ext>
            </a:extLst>
          </p:cNvPr>
          <p:cNvSpPr txBox="1"/>
          <p:nvPr/>
        </p:nvSpPr>
        <p:spPr>
          <a:xfrm>
            <a:off x="67696" y="2210907"/>
            <a:ext cx="28255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[to drink]</a:t>
            </a:r>
          </a:p>
        </p:txBody>
      </p:sp>
      <p:sp>
        <p:nvSpPr>
          <p:cNvPr id="4" name="TextBox 3">
            <a:extLst>
              <a:ext uri="{FF2B5EF4-FFF2-40B4-BE49-F238E27FC236}">
                <a16:creationId xmlns:a16="http://schemas.microsoft.com/office/drawing/2014/main" id="{2089C840-F8BD-4B38-8618-C860E6E36451}"/>
              </a:ext>
            </a:extLst>
          </p:cNvPr>
          <p:cNvSpPr txBox="1"/>
          <p:nvPr/>
        </p:nvSpPr>
        <p:spPr>
          <a:xfrm>
            <a:off x="3877357" y="4924606"/>
            <a:ext cx="28255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lang="fr-FR" sz="3000" b="1" dirty="0" err="1">
                <a:solidFill>
                  <a:srgbClr val="FF6600"/>
                </a:solidFill>
                <a:latin typeface="Century Gothic" panose="020F0302020204030204"/>
              </a:rPr>
              <a:t>luck</a:t>
            </a: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7" name="Picture 2" descr="Steak V Clip Art">
            <a:extLst>
              <a:ext uri="{FF2B5EF4-FFF2-40B4-BE49-F238E27FC236}">
                <a16:creationId xmlns:a16="http://schemas.microsoft.com/office/drawing/2014/main" id="{F43290DA-6FF3-4154-AD35-CC0B8D4C7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46" y="3701218"/>
            <a:ext cx="1592829" cy="1719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lk (b And W) Clip Art">
            <a:extLst>
              <a:ext uri="{FF2B5EF4-FFF2-40B4-BE49-F238E27FC236}">
                <a16:creationId xmlns:a16="http://schemas.microsoft.com/office/drawing/2014/main" id="{1A267145-FB21-4C87-8905-194102496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674" y="1234195"/>
            <a:ext cx="1505760" cy="184657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8F8226-C829-4B2E-9FB7-5B43FF71406E}"/>
              </a:ext>
            </a:extLst>
          </p:cNvPr>
          <p:cNvSpPr txBox="1"/>
          <p:nvPr/>
        </p:nvSpPr>
        <p:spPr>
          <a:xfrm>
            <a:off x="3641931" y="2995814"/>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lait</a:t>
            </a:r>
          </a:p>
        </p:txBody>
      </p:sp>
      <p:sp>
        <p:nvSpPr>
          <p:cNvPr id="41" name="TextBox 40">
            <a:extLst>
              <a:ext uri="{FF2B5EF4-FFF2-40B4-BE49-F238E27FC236}">
                <a16:creationId xmlns:a16="http://schemas.microsoft.com/office/drawing/2014/main" id="{309E1E06-8C9C-4FBD-A545-853C70A284C1}"/>
              </a:ext>
            </a:extLst>
          </p:cNvPr>
          <p:cNvSpPr txBox="1"/>
          <p:nvPr/>
        </p:nvSpPr>
        <p:spPr>
          <a:xfrm>
            <a:off x="7620386" y="5384174"/>
            <a:ext cx="37687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le</a:t>
            </a: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rPr>
              <a:t> café</a:t>
            </a:r>
          </a:p>
        </p:txBody>
      </p:sp>
      <p:sp>
        <p:nvSpPr>
          <p:cNvPr id="10" name="TextBox 9">
            <a:extLst>
              <a:ext uri="{FF2B5EF4-FFF2-40B4-BE49-F238E27FC236}">
                <a16:creationId xmlns:a16="http://schemas.microsoft.com/office/drawing/2014/main" id="{2AF66797-02FF-45A6-8E6C-D10B482B02BA}"/>
              </a:ext>
            </a:extLst>
          </p:cNvPr>
          <p:cNvSpPr txBox="1"/>
          <p:nvPr/>
        </p:nvSpPr>
        <p:spPr>
          <a:xfrm>
            <a:off x="7040020" y="1631658"/>
            <a:ext cx="27668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lang="fr-FR" sz="3000" b="1" dirty="0">
                <a:solidFill>
                  <a:srgbClr val="FF6600"/>
                </a:solidFill>
                <a:latin typeface="Century Gothic" panose="020F0302020204030204"/>
              </a:rPr>
              <a:t>a lot</a:t>
            </a:r>
            <a:r>
              <a:rPr kumimoji="0" lang="fr-FR" sz="30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ED0F05B-F1BD-45B8-9A22-3EC465D078EB}"/>
              </a:ext>
            </a:extLst>
          </p:cNvPr>
          <p:cNvSpPr txBox="1"/>
          <p:nvPr/>
        </p:nvSpPr>
        <p:spPr>
          <a:xfrm>
            <a:off x="6892933" y="2461028"/>
            <a:ext cx="30610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dirty="0">
                <a:solidFill>
                  <a:srgbClr val="4472C4">
                    <a:lumMod val="50000"/>
                  </a:srgbClr>
                </a:solidFill>
                <a:latin typeface="Century Gothic" panose="020F0302020204030204"/>
              </a:rPr>
              <a:t>beaucoup</a:t>
            </a:r>
            <a:endPar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25FDDAE9-4CFB-48DA-95F9-B9F3D6EC73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57" t="30440"/>
          <a:stretch/>
        </p:blipFill>
        <p:spPr>
          <a:xfrm>
            <a:off x="7794354" y="3909837"/>
            <a:ext cx="1261334" cy="1568767"/>
          </a:xfrm>
          <a:prstGeom prst="rect">
            <a:avLst/>
          </a:prstGeom>
        </p:spPr>
      </p:pic>
      <p:pic>
        <p:nvPicPr>
          <p:cNvPr id="8" name="Picture 2">
            <a:extLst>
              <a:ext uri="{FF2B5EF4-FFF2-40B4-BE49-F238E27FC236}">
                <a16:creationId xmlns:a16="http://schemas.microsoft.com/office/drawing/2014/main" id="{4B9C6EB3-BA0D-4023-9707-88AF0DFB3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908681" y="4102088"/>
            <a:ext cx="762948" cy="7456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F4277A-37CD-450E-8A50-CBE11D22F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562" y="1361488"/>
            <a:ext cx="669864" cy="772370"/>
          </a:xfrm>
          <a:prstGeom prst="rect">
            <a:avLst/>
          </a:prstGeom>
        </p:spPr>
      </p:pic>
    </p:spTree>
    <p:extLst>
      <p:ext uri="{BB962C8B-B14F-4D97-AF65-F5344CB8AC3E}">
        <p14:creationId xmlns:p14="http://schemas.microsoft.com/office/powerpoint/2010/main" val="5700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remove" nodeType="withEffect">
                                  <p:stCondLst>
                                    <p:cond delay="0"/>
                                  </p:stCondLst>
                                  <p:childTnLst>
                                    <p:animEffect transition="out" filter="slide(fromBottom)">
                                      <p:cBhvr>
                                        <p:cTn id="21" dur="5000"/>
                                        <p:tgtEl>
                                          <p:spTgt spid="31"/>
                                        </p:tgtEl>
                                      </p:cBhvr>
                                    </p:animEffect>
                                    <p:set>
                                      <p:cBhvr>
                                        <p:cTn id="22"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11" grpId="0"/>
      <p:bldP spid="14" grpId="0"/>
      <p:bldP spid="27" grpId="0"/>
      <p:bldP spid="41" grpId="0"/>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7E97DA-2F23-F745-B756-301D480DCC3C}"/>
              </a:ext>
            </a:extLst>
          </p:cNvPr>
          <p:cNvSpPr txBox="1"/>
          <p:nvPr/>
        </p:nvSpPr>
        <p:spPr>
          <a:xfrm>
            <a:off x="290169" y="1951228"/>
            <a:ext cx="11198087" cy="4141647"/>
          </a:xfrm>
          <a:prstGeom prst="rect">
            <a:avLst/>
          </a:prstGeom>
          <a:noFill/>
        </p:spPr>
        <p:txBody>
          <a:bodyPr wrap="square" rtlCol="0">
            <a:spAutoFit/>
          </a:bodyPr>
          <a:lstStyle/>
          <a:p>
            <a:pPr>
              <a:lnSpc>
                <a:spcPct val="150000"/>
              </a:lnSpc>
            </a:pPr>
            <a:r>
              <a:rPr lang="en-US" sz="3600" dirty="0">
                <a:solidFill>
                  <a:srgbClr val="002060"/>
                </a:solidFill>
              </a:rPr>
              <a:t>Je </a:t>
            </a:r>
            <a:r>
              <a:rPr lang="en-US" sz="3600" dirty="0" err="1">
                <a:solidFill>
                  <a:srgbClr val="002060"/>
                </a:solidFill>
              </a:rPr>
              <a:t>vais</a:t>
            </a:r>
            <a:r>
              <a:rPr lang="en-US" sz="3600" dirty="0">
                <a:solidFill>
                  <a:srgbClr val="002060"/>
                </a:solidFill>
              </a:rPr>
              <a:t> au </a:t>
            </a:r>
            <a:r>
              <a:rPr lang="en-US" sz="3600" b="1" dirty="0">
                <a:solidFill>
                  <a:srgbClr val="002060"/>
                </a:solidFill>
              </a:rPr>
              <a:t>café</a:t>
            </a:r>
            <a:r>
              <a:rPr lang="en-US" sz="3600" dirty="0">
                <a:solidFill>
                  <a:srgbClr val="002060"/>
                </a:solidFill>
              </a:rPr>
              <a:t>. 	 Je </a:t>
            </a:r>
            <a:r>
              <a:rPr lang="en-US" sz="3600" dirty="0" err="1">
                <a:solidFill>
                  <a:srgbClr val="002060"/>
                </a:solidFill>
              </a:rPr>
              <a:t>veux</a:t>
            </a:r>
            <a:r>
              <a:rPr lang="en-US" sz="3600" dirty="0">
                <a:solidFill>
                  <a:srgbClr val="002060"/>
                </a:solidFill>
              </a:rPr>
              <a:t> manger de la </a:t>
            </a:r>
            <a:r>
              <a:rPr lang="en-US" sz="3600" b="1" dirty="0" err="1">
                <a:solidFill>
                  <a:srgbClr val="002060"/>
                </a:solidFill>
              </a:rPr>
              <a:t>viande</a:t>
            </a:r>
            <a:r>
              <a:rPr lang="en-US" sz="3600" dirty="0">
                <a:solidFill>
                  <a:srgbClr val="002060"/>
                </a:solidFill>
              </a:rPr>
              <a:t>.</a:t>
            </a:r>
          </a:p>
          <a:p>
            <a:pPr>
              <a:lnSpc>
                <a:spcPct val="150000"/>
              </a:lnSpc>
            </a:pPr>
            <a:r>
              <a:rPr lang="en-US" sz="3600" dirty="0">
                <a:solidFill>
                  <a:srgbClr val="002060"/>
                </a:solidFill>
              </a:rPr>
              <a:t>Je </a:t>
            </a:r>
            <a:r>
              <a:rPr lang="en-US" sz="3600" dirty="0" err="1">
                <a:solidFill>
                  <a:srgbClr val="002060"/>
                </a:solidFill>
              </a:rPr>
              <a:t>veux</a:t>
            </a:r>
            <a:r>
              <a:rPr lang="en-US" sz="3600" dirty="0">
                <a:solidFill>
                  <a:srgbClr val="002060"/>
                </a:solidFill>
              </a:rPr>
              <a:t>   </a:t>
            </a:r>
            <a:r>
              <a:rPr lang="en-US" sz="3600" b="1" dirty="0">
                <a:solidFill>
                  <a:srgbClr val="002060"/>
                </a:solidFill>
              </a:rPr>
              <a:t>boire</a:t>
            </a:r>
            <a:r>
              <a:rPr lang="en-US" sz="3600" dirty="0">
                <a:solidFill>
                  <a:srgbClr val="002060"/>
                </a:solidFill>
              </a:rPr>
              <a:t>  du  </a:t>
            </a:r>
            <a:r>
              <a:rPr lang="en-US" sz="3600" b="1" dirty="0" err="1">
                <a:solidFill>
                  <a:srgbClr val="002060"/>
                </a:solidFill>
              </a:rPr>
              <a:t>thé</a:t>
            </a:r>
            <a:r>
              <a:rPr lang="en-US" sz="3600" dirty="0">
                <a:solidFill>
                  <a:srgbClr val="002060"/>
                </a:solidFill>
              </a:rPr>
              <a:t>   </a:t>
            </a:r>
            <a:r>
              <a:rPr lang="en-US" sz="3600" dirty="0" err="1">
                <a:solidFill>
                  <a:srgbClr val="002060"/>
                </a:solidFill>
              </a:rPr>
              <a:t>ou</a:t>
            </a:r>
            <a:r>
              <a:rPr lang="en-US" sz="3600" dirty="0">
                <a:solidFill>
                  <a:srgbClr val="002060"/>
                </a:solidFill>
              </a:rPr>
              <a:t> du </a:t>
            </a:r>
            <a:r>
              <a:rPr lang="en-US" sz="3600" b="1" dirty="0">
                <a:solidFill>
                  <a:srgbClr val="002060"/>
                </a:solidFill>
              </a:rPr>
              <a:t>café</a:t>
            </a:r>
            <a:r>
              <a:rPr lang="en-US" sz="3600" dirty="0">
                <a:solidFill>
                  <a:srgbClr val="002060"/>
                </a:solidFill>
              </a:rPr>
              <a:t>,  </a:t>
            </a:r>
            <a:r>
              <a:rPr lang="en-US" sz="3600" dirty="0" err="1">
                <a:solidFill>
                  <a:srgbClr val="002060"/>
                </a:solidFill>
              </a:rPr>
              <a:t>mais</a:t>
            </a:r>
            <a:r>
              <a:rPr lang="en-US" sz="3600" dirty="0">
                <a:solidFill>
                  <a:srgbClr val="002060"/>
                </a:solidFill>
              </a:rPr>
              <a:t> </a:t>
            </a:r>
            <a:r>
              <a:rPr lang="en-US" sz="3600" dirty="0" err="1">
                <a:solidFill>
                  <a:srgbClr val="002060"/>
                </a:solidFill>
              </a:rPr>
              <a:t>c’est</a:t>
            </a:r>
            <a:r>
              <a:rPr lang="en-US" sz="3600" dirty="0">
                <a:solidFill>
                  <a:srgbClr val="002060"/>
                </a:solidFill>
              </a:rPr>
              <a:t> un </a:t>
            </a:r>
            <a:r>
              <a:rPr lang="en-US" sz="3600" b="1" dirty="0" err="1">
                <a:solidFill>
                  <a:srgbClr val="002060"/>
                </a:solidFill>
              </a:rPr>
              <a:t>peu</a:t>
            </a:r>
            <a:r>
              <a:rPr lang="en-US" sz="3600" dirty="0">
                <a:solidFill>
                  <a:srgbClr val="002060"/>
                </a:solidFill>
              </a:rPr>
              <a:t>  </a:t>
            </a:r>
            <a:r>
              <a:rPr lang="en-US" sz="3600" dirty="0" err="1">
                <a:solidFill>
                  <a:srgbClr val="002060"/>
                </a:solidFill>
              </a:rPr>
              <a:t>cher</a:t>
            </a:r>
            <a:r>
              <a:rPr lang="en-US" sz="3600" dirty="0">
                <a:solidFill>
                  <a:srgbClr val="002060"/>
                </a:solidFill>
              </a:rPr>
              <a:t>. Je </a:t>
            </a:r>
            <a:r>
              <a:rPr lang="en-US" sz="3600" dirty="0" err="1">
                <a:solidFill>
                  <a:srgbClr val="002060"/>
                </a:solidFill>
              </a:rPr>
              <a:t>n’ai</a:t>
            </a:r>
            <a:r>
              <a:rPr lang="en-US" sz="3600" dirty="0">
                <a:solidFill>
                  <a:srgbClr val="002060"/>
                </a:solidFill>
              </a:rPr>
              <a:t> pas </a:t>
            </a:r>
            <a:r>
              <a:rPr lang="en-US" sz="3600" b="1" dirty="0">
                <a:solidFill>
                  <a:srgbClr val="002060"/>
                </a:solidFill>
              </a:rPr>
              <a:t>beaucoup</a:t>
            </a:r>
            <a:r>
              <a:rPr lang="en-US" sz="3600" dirty="0">
                <a:solidFill>
                  <a:srgbClr val="002060"/>
                </a:solidFill>
              </a:rPr>
              <a:t> </a:t>
            </a:r>
            <a:r>
              <a:rPr lang="en-US" sz="3600" dirty="0" err="1">
                <a:solidFill>
                  <a:srgbClr val="002060"/>
                </a:solidFill>
              </a:rPr>
              <a:t>d’</a:t>
            </a:r>
            <a:r>
              <a:rPr lang="en-US" sz="3600" b="1" dirty="0" err="1">
                <a:solidFill>
                  <a:srgbClr val="002060"/>
                </a:solidFill>
              </a:rPr>
              <a:t>argent</a:t>
            </a:r>
            <a:r>
              <a:rPr lang="en-US" sz="3600" dirty="0">
                <a:solidFill>
                  <a:srgbClr val="002060"/>
                </a:solidFill>
              </a:rPr>
              <a:t>. Je </a:t>
            </a:r>
            <a:r>
              <a:rPr lang="en-US" sz="3600" dirty="0" err="1">
                <a:solidFill>
                  <a:srgbClr val="002060"/>
                </a:solidFill>
              </a:rPr>
              <a:t>dois</a:t>
            </a:r>
            <a:r>
              <a:rPr lang="en-US" sz="3600" dirty="0">
                <a:solidFill>
                  <a:srgbClr val="002060"/>
                </a:solidFill>
              </a:rPr>
              <a:t> </a:t>
            </a:r>
            <a:r>
              <a:rPr lang="en-US" sz="3600" dirty="0" err="1">
                <a:solidFill>
                  <a:srgbClr val="002060"/>
                </a:solidFill>
              </a:rPr>
              <a:t>travailler</a:t>
            </a:r>
            <a:r>
              <a:rPr lang="en-US" sz="3600" dirty="0">
                <a:solidFill>
                  <a:srgbClr val="002060"/>
                </a:solidFill>
              </a:rPr>
              <a:t> et </a:t>
            </a:r>
            <a:r>
              <a:rPr lang="en-US" sz="3600" b="1" dirty="0" err="1">
                <a:solidFill>
                  <a:srgbClr val="002060"/>
                </a:solidFill>
              </a:rPr>
              <a:t>gagner</a:t>
            </a:r>
            <a:r>
              <a:rPr lang="en-US" sz="3600" b="1" dirty="0">
                <a:solidFill>
                  <a:srgbClr val="002060"/>
                </a:solidFill>
              </a:rPr>
              <a:t>.</a:t>
            </a:r>
            <a:r>
              <a:rPr lang="en-US" sz="3600" dirty="0">
                <a:solidFill>
                  <a:srgbClr val="002060"/>
                </a:solidFill>
              </a:rPr>
              <a:t> </a:t>
            </a:r>
            <a:r>
              <a:rPr lang="en-US" sz="3600" dirty="0" err="1">
                <a:solidFill>
                  <a:srgbClr val="002060"/>
                </a:solidFill>
              </a:rPr>
              <a:t>Mais</a:t>
            </a:r>
            <a:r>
              <a:rPr lang="en-US" sz="3600" dirty="0">
                <a:solidFill>
                  <a:srgbClr val="002060"/>
                </a:solidFill>
              </a:rPr>
              <a:t> </a:t>
            </a:r>
            <a:r>
              <a:rPr lang="en-US" sz="3600" dirty="0" err="1">
                <a:solidFill>
                  <a:srgbClr val="002060"/>
                </a:solidFill>
              </a:rPr>
              <a:t>j’ai</a:t>
            </a:r>
            <a:r>
              <a:rPr lang="en-US" sz="3600" dirty="0">
                <a:solidFill>
                  <a:srgbClr val="002060"/>
                </a:solidFill>
              </a:rPr>
              <a:t> de la </a:t>
            </a:r>
            <a:r>
              <a:rPr lang="en-US" sz="3600" b="1" dirty="0">
                <a:solidFill>
                  <a:srgbClr val="002060"/>
                </a:solidFill>
              </a:rPr>
              <a:t>chance</a:t>
            </a:r>
            <a:r>
              <a:rPr lang="en-US" sz="3600" dirty="0">
                <a:solidFill>
                  <a:srgbClr val="002060"/>
                </a:solidFill>
              </a:rPr>
              <a:t> ! </a:t>
            </a:r>
          </a:p>
          <a:p>
            <a:pPr>
              <a:lnSpc>
                <a:spcPct val="150000"/>
              </a:lnSpc>
            </a:pPr>
            <a:r>
              <a:rPr lang="en-US" sz="3600" dirty="0">
                <a:solidFill>
                  <a:srgbClr val="002060"/>
                </a:solidFill>
              </a:rPr>
              <a:t>Le </a:t>
            </a:r>
            <a:r>
              <a:rPr lang="en-US" sz="3600" dirty="0" err="1">
                <a:solidFill>
                  <a:srgbClr val="002060"/>
                </a:solidFill>
              </a:rPr>
              <a:t>serveur</a:t>
            </a:r>
            <a:r>
              <a:rPr lang="en-US" sz="3600" dirty="0">
                <a:solidFill>
                  <a:srgbClr val="002060"/>
                </a:solidFill>
              </a:rPr>
              <a:t> </a:t>
            </a:r>
            <a:r>
              <a:rPr lang="en-US" sz="3600" dirty="0" err="1">
                <a:solidFill>
                  <a:srgbClr val="002060"/>
                </a:solidFill>
              </a:rPr>
              <a:t>est</a:t>
            </a:r>
            <a:r>
              <a:rPr lang="en-US" sz="3600" dirty="0">
                <a:solidFill>
                  <a:srgbClr val="002060"/>
                </a:solidFill>
              </a:rPr>
              <a:t> </a:t>
            </a:r>
            <a:r>
              <a:rPr lang="en-US" sz="3600" dirty="0" err="1">
                <a:solidFill>
                  <a:srgbClr val="002060"/>
                </a:solidFill>
              </a:rPr>
              <a:t>sympa</a:t>
            </a:r>
            <a:r>
              <a:rPr lang="en-US" sz="3600" dirty="0">
                <a:solidFill>
                  <a:srgbClr val="002060"/>
                </a:solidFill>
              </a:rPr>
              <a:t>. Je bois un </a:t>
            </a:r>
            <a:r>
              <a:rPr lang="en-US" sz="3600" b="1" dirty="0" err="1">
                <a:solidFill>
                  <a:srgbClr val="002060"/>
                </a:solidFill>
              </a:rPr>
              <a:t>verre</a:t>
            </a:r>
            <a:r>
              <a:rPr lang="en-US" sz="3600" dirty="0">
                <a:solidFill>
                  <a:srgbClr val="002060"/>
                </a:solidFill>
              </a:rPr>
              <a:t> de </a:t>
            </a:r>
            <a:r>
              <a:rPr lang="en-US" sz="3600" b="1" dirty="0">
                <a:solidFill>
                  <a:srgbClr val="002060"/>
                </a:solidFill>
              </a:rPr>
              <a:t>lait</a:t>
            </a:r>
            <a:r>
              <a:rPr lang="en-US" sz="3600" dirty="0">
                <a:solidFill>
                  <a:srgbClr val="002060"/>
                </a:solidFill>
              </a:rPr>
              <a:t>.      </a:t>
            </a:r>
            <a:endParaRPr lang="en-US" sz="3600" b="1" dirty="0">
              <a:solidFill>
                <a:srgbClr val="002060"/>
              </a:solidFill>
            </a:endParaRPr>
          </a:p>
        </p:txBody>
      </p:sp>
      <p:sp>
        <p:nvSpPr>
          <p:cNvPr id="4" name="Title 3"/>
          <p:cNvSpPr>
            <a:spLocks noGrp="1"/>
          </p:cNvSpPr>
          <p:nvPr>
            <p:ph type="title"/>
          </p:nvPr>
        </p:nvSpPr>
        <p:spPr>
          <a:xfrm>
            <a:off x="0" y="213557"/>
            <a:ext cx="2817353"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2648153" y="266997"/>
            <a:ext cx="11198087" cy="584775"/>
          </a:xfrm>
          <a:prstGeom prst="rect">
            <a:avLst/>
          </a:prstGeom>
          <a:noFill/>
        </p:spPr>
        <p:txBody>
          <a:bodyPr wrap="square" rtlCol="0">
            <a:spAutoFit/>
          </a:bodyPr>
          <a:lstStyle/>
          <a:p>
            <a:r>
              <a:rPr lang="en-US" sz="3200" dirty="0">
                <a:solidFill>
                  <a:srgbClr val="4472C4">
                    <a:lumMod val="50000"/>
                  </a:srgbClr>
                </a:solidFill>
              </a:rPr>
              <a:t>Amir </a:t>
            </a:r>
            <a:r>
              <a:rPr lang="en-US" sz="3200" dirty="0" err="1">
                <a:solidFill>
                  <a:srgbClr val="4472C4">
                    <a:lumMod val="50000"/>
                  </a:srgbClr>
                </a:solidFill>
              </a:rPr>
              <a:t>va</a:t>
            </a:r>
            <a:r>
              <a:rPr lang="en-US" sz="3200" dirty="0">
                <a:solidFill>
                  <a:srgbClr val="4472C4">
                    <a:lumMod val="50000"/>
                  </a:srgbClr>
                </a:solidFill>
              </a:rPr>
              <a:t> au café. C’est </a:t>
            </a:r>
            <a:r>
              <a:rPr lang="en-US" sz="3200" dirty="0" err="1">
                <a:solidFill>
                  <a:srgbClr val="4472C4">
                    <a:lumMod val="50000"/>
                  </a:srgbClr>
                </a:solidFill>
              </a:rPr>
              <a:t>quel</a:t>
            </a:r>
            <a:r>
              <a:rPr lang="en-US" sz="3200" dirty="0">
                <a:solidFill>
                  <a:srgbClr val="4472C4">
                    <a:lumMod val="50000"/>
                  </a:srgbClr>
                </a:solidFill>
              </a:rPr>
              <a:t> mot?</a:t>
            </a:r>
          </a:p>
        </p:txBody>
      </p:sp>
      <p:sp>
        <p:nvSpPr>
          <p:cNvPr id="16" name="TextBox 15">
            <a:extLst>
              <a:ext uri="{FF2B5EF4-FFF2-40B4-BE49-F238E27FC236}">
                <a16:creationId xmlns:a16="http://schemas.microsoft.com/office/drawing/2014/main" id="{6E7E97DA-2F23-F745-B756-301D480DCC3C}"/>
              </a:ext>
            </a:extLst>
          </p:cNvPr>
          <p:cNvSpPr txBox="1"/>
          <p:nvPr/>
        </p:nvSpPr>
        <p:spPr>
          <a:xfrm>
            <a:off x="290169" y="3868806"/>
            <a:ext cx="1792020" cy="461665"/>
          </a:xfrm>
          <a:prstGeom prst="rect">
            <a:avLst/>
          </a:prstGeom>
          <a:solidFill>
            <a:schemeClr val="bg1"/>
          </a:solidFill>
        </p:spPr>
        <p:txBody>
          <a:bodyPr wrap="square" rtlCol="0">
            <a:spAutoFit/>
          </a:bodyPr>
          <a:lstStyle/>
          <a:p>
            <a:pPr algn="ctr"/>
            <a:r>
              <a:rPr lang="en-US" sz="2400" b="1" dirty="0">
                <a:solidFill>
                  <a:srgbClr val="4472C4">
                    <a:lumMod val="50000"/>
                  </a:srgbClr>
                </a:solidFill>
              </a:rPr>
              <a:t>[a little bit]</a:t>
            </a:r>
          </a:p>
        </p:txBody>
      </p:sp>
      <p:grpSp>
        <p:nvGrpSpPr>
          <p:cNvPr id="47" name="Group 46">
            <a:extLst>
              <a:ext uri="{FF2B5EF4-FFF2-40B4-BE49-F238E27FC236}">
                <a16:creationId xmlns:a16="http://schemas.microsoft.com/office/drawing/2014/main" id="{AA46C7BF-DC42-4CB9-A5A1-D5DDE339F5DA}"/>
              </a:ext>
            </a:extLst>
          </p:cNvPr>
          <p:cNvGrpSpPr/>
          <p:nvPr/>
        </p:nvGrpSpPr>
        <p:grpSpPr>
          <a:xfrm>
            <a:off x="2615719" y="1951228"/>
            <a:ext cx="1567835" cy="834470"/>
            <a:chOff x="2615719" y="1951228"/>
            <a:chExt cx="1567835" cy="834470"/>
          </a:xfrm>
        </p:grpSpPr>
        <p:sp>
          <p:nvSpPr>
            <p:cNvPr id="18" name="TextBox 17">
              <a:extLst>
                <a:ext uri="{FF2B5EF4-FFF2-40B4-BE49-F238E27FC236}">
                  <a16:creationId xmlns:a16="http://schemas.microsoft.com/office/drawing/2014/main" id="{6E7E97DA-2F23-F745-B756-301D480DCC3C}"/>
                </a:ext>
              </a:extLst>
            </p:cNvPr>
            <p:cNvSpPr txBox="1"/>
            <p:nvPr/>
          </p:nvSpPr>
          <p:spPr>
            <a:xfrm>
              <a:off x="2640718" y="2139367"/>
              <a:ext cx="1542836" cy="646331"/>
            </a:xfrm>
            <a:prstGeom prst="rect">
              <a:avLst/>
            </a:prstGeom>
            <a:solidFill>
              <a:schemeClr val="bg1"/>
            </a:solidFill>
          </p:spPr>
          <p:txBody>
            <a:bodyPr wrap="square" rtlCol="0">
              <a:spAutoFit/>
            </a:bodyPr>
            <a:lstStyle/>
            <a:p>
              <a:r>
                <a:rPr lang="en-US" sz="3600" dirty="0">
                  <a:solidFill>
                    <a:srgbClr val="4472C4">
                      <a:lumMod val="50000"/>
                    </a:srgbClr>
                  </a:solidFill>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719" y="1951228"/>
              <a:ext cx="1066913" cy="791294"/>
            </a:xfrm>
            <a:prstGeom prst="rect">
              <a:avLst/>
            </a:prstGeom>
          </p:spPr>
        </p:pic>
      </p:grpSp>
      <p:grpSp>
        <p:nvGrpSpPr>
          <p:cNvPr id="44" name="Group 43">
            <a:extLst>
              <a:ext uri="{FF2B5EF4-FFF2-40B4-BE49-F238E27FC236}">
                <a16:creationId xmlns:a16="http://schemas.microsoft.com/office/drawing/2014/main" id="{04B8C129-A290-42E7-BD30-FE1AECB546B3}"/>
              </a:ext>
            </a:extLst>
          </p:cNvPr>
          <p:cNvGrpSpPr/>
          <p:nvPr/>
        </p:nvGrpSpPr>
        <p:grpSpPr>
          <a:xfrm>
            <a:off x="7491891" y="5324336"/>
            <a:ext cx="1205236" cy="881355"/>
            <a:chOff x="7222668" y="5358389"/>
            <a:chExt cx="1205236" cy="881355"/>
          </a:xfrm>
        </p:grpSpPr>
        <p:sp>
          <p:nvSpPr>
            <p:cNvPr id="23" name="TextBox 22">
              <a:extLst>
                <a:ext uri="{FF2B5EF4-FFF2-40B4-BE49-F238E27FC236}">
                  <a16:creationId xmlns:a16="http://schemas.microsoft.com/office/drawing/2014/main" id="{6E7E97DA-2F23-F745-B756-301D480DCC3C}"/>
                </a:ext>
              </a:extLst>
            </p:cNvPr>
            <p:cNvSpPr txBox="1"/>
            <p:nvPr/>
          </p:nvSpPr>
          <p:spPr>
            <a:xfrm>
              <a:off x="7222668" y="5494845"/>
              <a:ext cx="1205236" cy="523220"/>
            </a:xfrm>
            <a:prstGeom prst="rect">
              <a:avLst/>
            </a:prstGeom>
            <a:solidFill>
              <a:schemeClr val="bg1"/>
            </a:solidFill>
          </p:spPr>
          <p:txBody>
            <a:bodyPr wrap="square" rtlCol="0">
              <a:spAutoFit/>
            </a:bodyPr>
            <a:lstStyle/>
            <a:p>
              <a:r>
                <a:rPr lang="en-US" sz="2800" b="1" dirty="0">
                  <a:solidFill>
                    <a:srgbClr val="4472C4">
                      <a:lumMod val="50000"/>
                    </a:srgbClr>
                  </a:solidFill>
                </a:rPr>
                <a:t>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549" y="5358389"/>
              <a:ext cx="664688" cy="881355"/>
            </a:xfrm>
            <a:prstGeom prst="rect">
              <a:avLst/>
            </a:prstGeom>
          </p:spPr>
        </p:pic>
      </p:grpSp>
      <p:sp>
        <p:nvSpPr>
          <p:cNvPr id="17" name="Rounded Rectangle 46">
            <a:extLst>
              <a:ext uri="{FF2B5EF4-FFF2-40B4-BE49-F238E27FC236}">
                <a16:creationId xmlns:a16="http://schemas.microsoft.com/office/drawing/2014/main" id="{510982D4-BA2E-4198-8F92-C17EEE0EE77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97C95E79-F955-4449-B324-774AC4EEDC8A}"/>
              </a:ext>
            </a:extLst>
          </p:cNvPr>
          <p:cNvGrpSpPr/>
          <p:nvPr/>
        </p:nvGrpSpPr>
        <p:grpSpPr>
          <a:xfrm>
            <a:off x="9435866" y="5415483"/>
            <a:ext cx="1579318" cy="823662"/>
            <a:chOff x="4686190" y="5413446"/>
            <a:chExt cx="1579318" cy="823662"/>
          </a:xfrm>
        </p:grpSpPr>
        <p:sp>
          <p:nvSpPr>
            <p:cNvPr id="24" name="TextBox 23">
              <a:extLst>
                <a:ext uri="{FF2B5EF4-FFF2-40B4-BE49-F238E27FC236}">
                  <a16:creationId xmlns:a16="http://schemas.microsoft.com/office/drawing/2014/main" id="{6E7E97DA-2F23-F745-B756-301D480DCC3C}"/>
                </a:ext>
              </a:extLst>
            </p:cNvPr>
            <p:cNvSpPr txBox="1"/>
            <p:nvPr/>
          </p:nvSpPr>
          <p:spPr>
            <a:xfrm>
              <a:off x="4686190" y="5487092"/>
              <a:ext cx="1579318" cy="523220"/>
            </a:xfrm>
            <a:prstGeom prst="rect">
              <a:avLst/>
            </a:prstGeom>
            <a:solidFill>
              <a:schemeClr val="bg1"/>
            </a:solidFill>
          </p:spPr>
          <p:txBody>
            <a:bodyPr wrap="square" rtlCol="0">
              <a:spAutoFit/>
            </a:bodyPr>
            <a:lstStyle/>
            <a:p>
              <a:r>
                <a:rPr lang="en-US" sz="2800" b="1" dirty="0">
                  <a:solidFill>
                    <a:srgbClr val="4472C4">
                      <a:lumMod val="50000"/>
                    </a:srgbClr>
                  </a:solidFill>
                </a:rPr>
                <a:t>            .</a:t>
              </a:r>
            </a:p>
          </p:txBody>
        </p:sp>
        <p:pic>
          <p:nvPicPr>
            <p:cNvPr id="7" name="Picture 2" descr="Milk (b And W) Clip Art">
              <a:extLst>
                <a:ext uri="{FF2B5EF4-FFF2-40B4-BE49-F238E27FC236}">
                  <a16:creationId xmlns:a16="http://schemas.microsoft.com/office/drawing/2014/main" id="{B613F168-087B-4BB0-9083-408B6151F3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5241" y="5413446"/>
              <a:ext cx="671644" cy="8236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404195C6-1897-4CCD-B950-23A59CAAB91F}"/>
              </a:ext>
            </a:extLst>
          </p:cNvPr>
          <p:cNvGrpSpPr/>
          <p:nvPr/>
        </p:nvGrpSpPr>
        <p:grpSpPr>
          <a:xfrm>
            <a:off x="9144001" y="2070550"/>
            <a:ext cx="1542836" cy="796407"/>
            <a:chOff x="9033831" y="2070550"/>
            <a:chExt cx="1729649" cy="796407"/>
          </a:xfrm>
        </p:grpSpPr>
        <p:sp>
          <p:nvSpPr>
            <p:cNvPr id="14" name="Rectangle 13">
              <a:extLst>
                <a:ext uri="{FF2B5EF4-FFF2-40B4-BE49-F238E27FC236}">
                  <a16:creationId xmlns:a16="http://schemas.microsoft.com/office/drawing/2014/main" id="{B4BFB524-D88C-4249-B1EE-E91986DC4B43}"/>
                </a:ext>
              </a:extLst>
            </p:cNvPr>
            <p:cNvSpPr/>
            <p:nvPr/>
          </p:nvSpPr>
          <p:spPr>
            <a:xfrm>
              <a:off x="9033831" y="2225407"/>
              <a:ext cx="1729649" cy="451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2096" y="2070550"/>
              <a:ext cx="1366183" cy="796407"/>
            </a:xfrm>
            <a:prstGeom prst="rect">
              <a:avLst/>
            </a:prstGeom>
          </p:spPr>
        </p:pic>
      </p:grpSp>
      <p:grpSp>
        <p:nvGrpSpPr>
          <p:cNvPr id="27" name="Group 26">
            <a:extLst>
              <a:ext uri="{FF2B5EF4-FFF2-40B4-BE49-F238E27FC236}">
                <a16:creationId xmlns:a16="http://schemas.microsoft.com/office/drawing/2014/main" id="{07AB7284-DFA9-4CAD-9359-721F1A9850EB}"/>
              </a:ext>
            </a:extLst>
          </p:cNvPr>
          <p:cNvGrpSpPr/>
          <p:nvPr/>
        </p:nvGrpSpPr>
        <p:grpSpPr>
          <a:xfrm>
            <a:off x="2455478" y="2879717"/>
            <a:ext cx="1393614" cy="772370"/>
            <a:chOff x="2228168" y="2879717"/>
            <a:chExt cx="1393614" cy="772370"/>
          </a:xfrm>
        </p:grpSpPr>
        <p:sp>
          <p:nvSpPr>
            <p:cNvPr id="25" name="Rectangle 24">
              <a:extLst>
                <a:ext uri="{FF2B5EF4-FFF2-40B4-BE49-F238E27FC236}">
                  <a16:creationId xmlns:a16="http://schemas.microsoft.com/office/drawing/2014/main" id="{4CEA0668-7E27-45D5-A181-C4E4C0BDDE16}"/>
                </a:ext>
              </a:extLst>
            </p:cNvPr>
            <p:cNvSpPr/>
            <p:nvPr/>
          </p:nvSpPr>
          <p:spPr>
            <a:xfrm>
              <a:off x="2228168" y="2985571"/>
              <a:ext cx="1393614" cy="560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7401A00-7F04-4705-8324-F939BDC2B5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0043" y="2879717"/>
              <a:ext cx="669864" cy="772370"/>
            </a:xfrm>
            <a:prstGeom prst="rect">
              <a:avLst/>
            </a:prstGeom>
          </p:spPr>
        </p:pic>
      </p:grpSp>
      <p:grpSp>
        <p:nvGrpSpPr>
          <p:cNvPr id="30" name="Group 29">
            <a:extLst>
              <a:ext uri="{FF2B5EF4-FFF2-40B4-BE49-F238E27FC236}">
                <a16:creationId xmlns:a16="http://schemas.microsoft.com/office/drawing/2014/main" id="{B76AA4A5-7CA0-45EE-BB22-7068662ED5D5}"/>
              </a:ext>
            </a:extLst>
          </p:cNvPr>
          <p:cNvGrpSpPr/>
          <p:nvPr/>
        </p:nvGrpSpPr>
        <p:grpSpPr>
          <a:xfrm>
            <a:off x="4652644" y="2951185"/>
            <a:ext cx="976220" cy="663016"/>
            <a:chOff x="4542475" y="2951185"/>
            <a:chExt cx="976220" cy="663016"/>
          </a:xfrm>
        </p:grpSpPr>
        <p:sp>
          <p:nvSpPr>
            <p:cNvPr id="29" name="Rectangle 28">
              <a:extLst>
                <a:ext uri="{FF2B5EF4-FFF2-40B4-BE49-F238E27FC236}">
                  <a16:creationId xmlns:a16="http://schemas.microsoft.com/office/drawing/2014/main" id="{29F26C58-9C8E-46D4-AC07-582DF31EB6B6}"/>
                </a:ext>
              </a:extLst>
            </p:cNvPr>
            <p:cNvSpPr/>
            <p:nvPr/>
          </p:nvSpPr>
          <p:spPr>
            <a:xfrm>
              <a:off x="4576021" y="2983210"/>
              <a:ext cx="894355"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2475" y="2951185"/>
              <a:ext cx="976220" cy="663016"/>
            </a:xfrm>
            <a:prstGeom prst="rect">
              <a:avLst/>
            </a:prstGeom>
          </p:spPr>
        </p:pic>
      </p:grpSp>
      <p:grpSp>
        <p:nvGrpSpPr>
          <p:cNvPr id="32" name="Group 31">
            <a:extLst>
              <a:ext uri="{FF2B5EF4-FFF2-40B4-BE49-F238E27FC236}">
                <a16:creationId xmlns:a16="http://schemas.microsoft.com/office/drawing/2014/main" id="{A6FE8DB2-27E6-4BAA-85D4-1B936F3C58DF}"/>
              </a:ext>
            </a:extLst>
          </p:cNvPr>
          <p:cNvGrpSpPr/>
          <p:nvPr/>
        </p:nvGrpSpPr>
        <p:grpSpPr>
          <a:xfrm>
            <a:off x="7128738" y="2798269"/>
            <a:ext cx="1118459" cy="881406"/>
            <a:chOff x="7018569" y="2841990"/>
            <a:chExt cx="1122896" cy="881406"/>
          </a:xfrm>
        </p:grpSpPr>
        <p:sp>
          <p:nvSpPr>
            <p:cNvPr id="31" name="Rectangle 30">
              <a:extLst>
                <a:ext uri="{FF2B5EF4-FFF2-40B4-BE49-F238E27FC236}">
                  <a16:creationId xmlns:a16="http://schemas.microsoft.com/office/drawing/2014/main" id="{19E25E1C-6EAB-422C-8E9A-F5070764703C}"/>
                </a:ext>
              </a:extLst>
            </p:cNvPr>
            <p:cNvSpPr/>
            <p:nvPr/>
          </p:nvSpPr>
          <p:spPr>
            <a:xfrm>
              <a:off x="7018569" y="2983210"/>
              <a:ext cx="1122896" cy="549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1857" t="30440"/>
            <a:stretch/>
          </p:blipFill>
          <p:spPr>
            <a:xfrm rot="2121082">
              <a:off x="7156827" y="2841990"/>
              <a:ext cx="708676" cy="881406"/>
            </a:xfrm>
            <a:prstGeom prst="rect">
              <a:avLst/>
            </a:prstGeom>
          </p:spPr>
        </p:pic>
      </p:grpSp>
      <p:sp>
        <p:nvSpPr>
          <p:cNvPr id="33" name="TextBox 32">
            <a:extLst>
              <a:ext uri="{FF2B5EF4-FFF2-40B4-BE49-F238E27FC236}">
                <a16:creationId xmlns:a16="http://schemas.microsoft.com/office/drawing/2014/main" id="{37058600-9181-484F-AFE3-14F09E7E88C0}"/>
              </a:ext>
            </a:extLst>
          </p:cNvPr>
          <p:cNvSpPr txBox="1"/>
          <p:nvPr/>
        </p:nvSpPr>
        <p:spPr>
          <a:xfrm>
            <a:off x="6020988" y="3854975"/>
            <a:ext cx="2410472" cy="523220"/>
          </a:xfrm>
          <a:prstGeom prst="rect">
            <a:avLst/>
          </a:prstGeom>
          <a:solidFill>
            <a:schemeClr val="bg1"/>
          </a:solidFill>
        </p:spPr>
        <p:txBody>
          <a:bodyPr wrap="square" rtlCol="0">
            <a:spAutoFit/>
          </a:bodyPr>
          <a:lstStyle/>
          <a:p>
            <a:r>
              <a:rPr lang="en-US" sz="2800" b="1" dirty="0">
                <a:solidFill>
                  <a:srgbClr val="4472C4">
                    <a:lumMod val="50000"/>
                  </a:srgbClr>
                </a:solidFill>
              </a:rPr>
              <a:t>      [a lot]</a:t>
            </a:r>
          </a:p>
        </p:txBody>
      </p:sp>
      <p:grpSp>
        <p:nvGrpSpPr>
          <p:cNvPr id="37" name="Group 36">
            <a:extLst>
              <a:ext uri="{FF2B5EF4-FFF2-40B4-BE49-F238E27FC236}">
                <a16:creationId xmlns:a16="http://schemas.microsoft.com/office/drawing/2014/main" id="{AC072AF6-32A6-4E59-98B6-8D5D3959219B}"/>
              </a:ext>
            </a:extLst>
          </p:cNvPr>
          <p:cNvGrpSpPr/>
          <p:nvPr/>
        </p:nvGrpSpPr>
        <p:grpSpPr>
          <a:xfrm>
            <a:off x="8934204" y="3827495"/>
            <a:ext cx="1452357" cy="706813"/>
            <a:chOff x="8824035" y="3827495"/>
            <a:chExt cx="1452357" cy="706813"/>
          </a:xfrm>
        </p:grpSpPr>
        <p:sp>
          <p:nvSpPr>
            <p:cNvPr id="34" name="Rectangle 33">
              <a:extLst>
                <a:ext uri="{FF2B5EF4-FFF2-40B4-BE49-F238E27FC236}">
                  <a16:creationId xmlns:a16="http://schemas.microsoft.com/office/drawing/2014/main" id="{C915016D-A2DB-4989-BD04-0C3C5D085BA9}"/>
                </a:ext>
              </a:extLst>
            </p:cNvPr>
            <p:cNvSpPr/>
            <p:nvPr/>
          </p:nvSpPr>
          <p:spPr>
            <a:xfrm>
              <a:off x="8824035" y="3854975"/>
              <a:ext cx="1443685" cy="489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2" descr="N Kamil Money Clip Art">
              <a:extLst>
                <a:ext uri="{FF2B5EF4-FFF2-40B4-BE49-F238E27FC236}">
                  <a16:creationId xmlns:a16="http://schemas.microsoft.com/office/drawing/2014/main" id="{30BF173D-79E1-4FE9-85C1-51FBEC86AF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24035" y="3827495"/>
              <a:ext cx="1452357" cy="706813"/>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DE6A418-65FC-45CB-AE45-4FAFA6CE35EF}"/>
              </a:ext>
            </a:extLst>
          </p:cNvPr>
          <p:cNvSpPr txBox="1"/>
          <p:nvPr/>
        </p:nvSpPr>
        <p:spPr>
          <a:xfrm>
            <a:off x="3928131" y="4654350"/>
            <a:ext cx="1652414" cy="523220"/>
          </a:xfrm>
          <a:prstGeom prst="rect">
            <a:avLst/>
          </a:prstGeom>
          <a:solidFill>
            <a:schemeClr val="bg1"/>
          </a:solidFill>
        </p:spPr>
        <p:txBody>
          <a:bodyPr wrap="square" rtlCol="0">
            <a:spAutoFit/>
          </a:bodyPr>
          <a:lstStyle/>
          <a:p>
            <a:r>
              <a:rPr lang="en-US" sz="2800" b="1" dirty="0">
                <a:solidFill>
                  <a:srgbClr val="4472C4">
                    <a:lumMod val="50000"/>
                  </a:srgbClr>
                </a:solidFill>
              </a:rPr>
              <a:t>[to earn]</a:t>
            </a:r>
          </a:p>
        </p:txBody>
      </p:sp>
      <p:grpSp>
        <p:nvGrpSpPr>
          <p:cNvPr id="42" name="Group 41">
            <a:extLst>
              <a:ext uri="{FF2B5EF4-FFF2-40B4-BE49-F238E27FC236}">
                <a16:creationId xmlns:a16="http://schemas.microsoft.com/office/drawing/2014/main" id="{0DD84044-F680-4750-88C8-EFB996514B10}"/>
              </a:ext>
            </a:extLst>
          </p:cNvPr>
          <p:cNvGrpSpPr/>
          <p:nvPr/>
        </p:nvGrpSpPr>
        <p:grpSpPr>
          <a:xfrm>
            <a:off x="9044848" y="4611460"/>
            <a:ext cx="1751682" cy="745661"/>
            <a:chOff x="9044848" y="4611460"/>
            <a:chExt cx="1751682" cy="745661"/>
          </a:xfrm>
        </p:grpSpPr>
        <p:sp>
          <p:nvSpPr>
            <p:cNvPr id="39" name="Rectangle 38">
              <a:extLst>
                <a:ext uri="{FF2B5EF4-FFF2-40B4-BE49-F238E27FC236}">
                  <a16:creationId xmlns:a16="http://schemas.microsoft.com/office/drawing/2014/main" id="{7FF9811F-A944-4002-BE0E-E6630699FAF5}"/>
                </a:ext>
              </a:extLst>
            </p:cNvPr>
            <p:cNvSpPr/>
            <p:nvPr/>
          </p:nvSpPr>
          <p:spPr>
            <a:xfrm>
              <a:off x="9044848" y="4643631"/>
              <a:ext cx="175168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2">
              <a:extLst>
                <a:ext uri="{FF2B5EF4-FFF2-40B4-BE49-F238E27FC236}">
                  <a16:creationId xmlns:a16="http://schemas.microsoft.com/office/drawing/2014/main" id="{B261E000-4240-4299-A3C5-EA689047161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486252" y="4611460"/>
              <a:ext cx="762948" cy="74566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a:extLst>
              <a:ext uri="{FF2B5EF4-FFF2-40B4-BE49-F238E27FC236}">
                <a16:creationId xmlns:a16="http://schemas.microsoft.com/office/drawing/2014/main" id="{4A6EF482-A041-41FA-9FE2-C92DCC2A3C6C}"/>
              </a:ext>
            </a:extLst>
          </p:cNvPr>
          <p:cNvSpPr/>
          <p:nvPr/>
        </p:nvSpPr>
        <p:spPr>
          <a:xfrm>
            <a:off x="290169" y="2070550"/>
            <a:ext cx="11611662" cy="4228066"/>
          </a:xfrm>
          <a:prstGeom prst="wedgeRoundRectCallout">
            <a:avLst>
              <a:gd name="adj1" fmla="val -35242"/>
              <a:gd name="adj2" fmla="val -59899"/>
              <a:gd name="adj3" fmla="val 16667"/>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27FC8905-56E9-43B2-803B-D731B0B070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0169" y="537345"/>
            <a:ext cx="1643725" cy="1643725"/>
          </a:xfrm>
          <a:prstGeom prst="ellipse">
            <a:avLst/>
          </a:prstGeom>
        </p:spPr>
      </p:pic>
    </p:spTree>
    <p:extLst>
      <p:ext uri="{BB962C8B-B14F-4D97-AF65-F5344CB8AC3E}">
        <p14:creationId xmlns:p14="http://schemas.microsoft.com/office/powerpoint/2010/main" val="57999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r>
              <a:rPr lang="en-US" sz="2400" dirty="0">
                <a:solidFill>
                  <a:srgbClr val="4472C4">
                    <a:lumMod val="50000"/>
                  </a:srgbClr>
                </a:solidFill>
              </a:rPr>
              <a:t>Uncountable nouns cannot be </a:t>
            </a:r>
            <a:r>
              <a:rPr lang="en-US" sz="2400" i="1" dirty="0">
                <a:solidFill>
                  <a:srgbClr val="4472C4">
                    <a:lumMod val="50000"/>
                  </a:srgbClr>
                </a:solidFill>
              </a:rPr>
              <a:t>counted</a:t>
            </a:r>
            <a:r>
              <a:rPr lang="en-US" sz="2400" dirty="0">
                <a:solidFill>
                  <a:srgbClr val="4472C4">
                    <a:lumMod val="50000"/>
                  </a:srgbClr>
                </a:solidFill>
              </a:rPr>
              <a:t>, but they can be </a:t>
            </a:r>
            <a:r>
              <a:rPr lang="en-US" sz="2400" i="1" dirty="0">
                <a:solidFill>
                  <a:srgbClr val="4472C4">
                    <a:lumMod val="50000"/>
                  </a:srgbClr>
                </a:solidFill>
              </a:rPr>
              <a:t>measured</a:t>
            </a:r>
            <a:r>
              <a:rPr lang="en-US" sz="2400" dirty="0">
                <a:solidFill>
                  <a:srgbClr val="4472C4">
                    <a:lumMod val="50000"/>
                  </a:srgbClr>
                </a:solidFill>
              </a:rPr>
              <a:t>.</a:t>
            </a:r>
          </a:p>
          <a:p>
            <a:r>
              <a:rPr lang="en-US" sz="2400" dirty="0">
                <a:solidFill>
                  <a:srgbClr val="4472C4">
                    <a:lumMod val="50000"/>
                  </a:srgbClr>
                </a:solidFill>
              </a:rPr>
              <a:t>We can do this using </a:t>
            </a:r>
            <a:r>
              <a:rPr lang="en-US" sz="2400" b="1" dirty="0">
                <a:solidFill>
                  <a:srgbClr val="203864"/>
                </a:solidFill>
              </a:rPr>
              <a:t>expressions of quantity</a:t>
            </a:r>
            <a:r>
              <a:rPr lang="en-US" sz="2400" dirty="0">
                <a:solidFill>
                  <a:srgbClr val="4472C4">
                    <a:lumMod val="50000"/>
                  </a:srgbClr>
                </a:solidFill>
              </a:rPr>
              <a:t>, </a:t>
            </a:r>
            <a:r>
              <a:rPr lang="en-US" sz="2400" dirty="0" err="1">
                <a:solidFill>
                  <a:srgbClr val="4472C4">
                    <a:lumMod val="50000"/>
                  </a:srgbClr>
                </a:solidFill>
              </a:rPr>
              <a:t>eg.</a:t>
            </a:r>
            <a:r>
              <a:rPr lang="en-US" sz="2400" dirty="0">
                <a:solidFill>
                  <a:srgbClr val="4472C4">
                    <a:lumMod val="50000"/>
                  </a:srgbClr>
                </a:solidFill>
              </a:rPr>
              <a:t>:</a:t>
            </a:r>
          </a:p>
          <a:p>
            <a:endParaRPr lang="en-US" sz="2400" dirty="0">
              <a:solidFill>
                <a:srgbClr val="4472C4">
                  <a:lumMod val="50000"/>
                </a:srgbClr>
              </a:solidFill>
            </a:endParaRPr>
          </a:p>
          <a:p>
            <a:r>
              <a:rPr lang="en-US" sz="2400" b="1" dirty="0">
                <a:solidFill>
                  <a:srgbClr val="4472C4">
                    <a:lumMod val="50000"/>
                  </a:srgbClr>
                </a:solidFill>
              </a:rPr>
              <a:t>	beaucoup </a:t>
            </a:r>
            <a:r>
              <a:rPr lang="en-US" sz="2400" i="1" dirty="0">
                <a:solidFill>
                  <a:srgbClr val="4472C4">
                    <a:lumMod val="50000"/>
                  </a:srgbClr>
                </a:solidFill>
              </a:rPr>
              <a:t>a lot</a:t>
            </a:r>
            <a:r>
              <a:rPr lang="en-US" sz="2400" b="1" dirty="0">
                <a:solidFill>
                  <a:srgbClr val="4472C4">
                    <a:lumMod val="50000"/>
                  </a:srgbClr>
                </a:solidFill>
              </a:rPr>
              <a:t>		un kilo </a:t>
            </a:r>
            <a:r>
              <a:rPr lang="en-US" sz="2400" i="1" dirty="0">
                <a:solidFill>
                  <a:srgbClr val="4472C4">
                    <a:lumMod val="50000"/>
                  </a:srgbClr>
                </a:solidFill>
              </a:rPr>
              <a:t>a kilo</a:t>
            </a:r>
            <a:r>
              <a:rPr lang="en-US" sz="2400" b="1" dirty="0">
                <a:solidFill>
                  <a:srgbClr val="4472C4">
                    <a:lumMod val="50000"/>
                  </a:srgbClr>
                </a:solidFill>
              </a:rPr>
              <a:t>				un </a:t>
            </a:r>
            <a:r>
              <a:rPr lang="en-US" sz="2400" b="1" dirty="0" err="1">
                <a:solidFill>
                  <a:srgbClr val="4472C4">
                    <a:lumMod val="50000"/>
                  </a:srgbClr>
                </a:solidFill>
              </a:rPr>
              <a:t>litre</a:t>
            </a:r>
            <a:r>
              <a:rPr lang="en-US" sz="2400" b="1" dirty="0">
                <a:solidFill>
                  <a:srgbClr val="4472C4">
                    <a:lumMod val="50000"/>
                  </a:srgbClr>
                </a:solidFill>
              </a:rPr>
              <a:t> </a:t>
            </a:r>
            <a:r>
              <a:rPr lang="en-US" sz="2400" i="1" dirty="0">
                <a:solidFill>
                  <a:srgbClr val="4472C4">
                    <a:lumMod val="50000"/>
                  </a:srgbClr>
                </a:solidFill>
              </a:rPr>
              <a:t>a </a:t>
            </a:r>
            <a:r>
              <a:rPr lang="en-US" sz="2400" i="1" dirty="0" err="1">
                <a:solidFill>
                  <a:srgbClr val="4472C4">
                    <a:lumMod val="50000"/>
                  </a:srgbClr>
                </a:solidFill>
              </a:rPr>
              <a:t>litre</a:t>
            </a:r>
            <a:endParaRPr lang="en-US" sz="2400" b="1" dirty="0">
              <a:solidFill>
                <a:srgbClr val="4472C4">
                  <a:lumMod val="50000"/>
                </a:srgbClr>
              </a:solidFill>
            </a:endParaRPr>
          </a:p>
          <a:p>
            <a:r>
              <a:rPr lang="en-US" sz="2400" b="1" dirty="0">
                <a:solidFill>
                  <a:srgbClr val="4472C4">
                    <a:lumMod val="50000"/>
                  </a:srgbClr>
                </a:solidFill>
              </a:rPr>
              <a:t>	un </a:t>
            </a:r>
            <a:r>
              <a:rPr lang="en-US" sz="2400" b="1" dirty="0" err="1">
                <a:solidFill>
                  <a:srgbClr val="4472C4">
                    <a:lumMod val="50000"/>
                  </a:srgbClr>
                </a:solidFill>
              </a:rPr>
              <a:t>peu</a:t>
            </a:r>
            <a:r>
              <a:rPr lang="en-US" sz="2400" b="1" dirty="0">
                <a:solidFill>
                  <a:srgbClr val="4472C4">
                    <a:lumMod val="50000"/>
                  </a:srgbClr>
                </a:solidFill>
              </a:rPr>
              <a:t> </a:t>
            </a:r>
            <a:r>
              <a:rPr lang="en-US" sz="2400" i="1" dirty="0">
                <a:solidFill>
                  <a:srgbClr val="4472C4">
                    <a:lumMod val="50000"/>
                  </a:srgbClr>
                </a:solidFill>
              </a:rPr>
              <a:t>a</a:t>
            </a:r>
            <a:r>
              <a:rPr lang="en-US" sz="2400" b="1" dirty="0">
                <a:solidFill>
                  <a:srgbClr val="4472C4">
                    <a:lumMod val="50000"/>
                  </a:srgbClr>
                </a:solidFill>
              </a:rPr>
              <a:t> </a:t>
            </a:r>
            <a:r>
              <a:rPr lang="en-US" sz="2400" i="1" dirty="0">
                <a:solidFill>
                  <a:srgbClr val="4472C4">
                    <a:lumMod val="50000"/>
                  </a:srgbClr>
                </a:solidFill>
              </a:rPr>
              <a:t>little</a:t>
            </a:r>
            <a:r>
              <a:rPr lang="en-US" sz="2400" b="1" dirty="0">
                <a:solidFill>
                  <a:srgbClr val="4472C4">
                    <a:lumMod val="50000"/>
                  </a:srgbClr>
                </a:solidFill>
              </a:rPr>
              <a:t>		un </a:t>
            </a:r>
            <a:r>
              <a:rPr lang="en-US" sz="2400" b="1" dirty="0" err="1">
                <a:solidFill>
                  <a:srgbClr val="4472C4">
                    <a:lumMod val="50000"/>
                  </a:srgbClr>
                </a:solidFill>
              </a:rPr>
              <a:t>gramme</a:t>
            </a:r>
            <a:r>
              <a:rPr lang="en-US" sz="2400" b="1" dirty="0">
                <a:solidFill>
                  <a:srgbClr val="4472C4">
                    <a:lumMod val="50000"/>
                  </a:srgbClr>
                </a:solidFill>
              </a:rPr>
              <a:t>	</a:t>
            </a:r>
            <a:r>
              <a:rPr lang="en-US" sz="2400" i="1" dirty="0">
                <a:solidFill>
                  <a:srgbClr val="4472C4">
                    <a:lumMod val="50000"/>
                  </a:srgbClr>
                </a:solidFill>
              </a:rPr>
              <a:t>a gram</a:t>
            </a:r>
            <a:r>
              <a:rPr lang="en-US" sz="2400" b="1" dirty="0">
                <a:solidFill>
                  <a:srgbClr val="4472C4">
                    <a:lumMod val="50000"/>
                  </a:srgbClr>
                </a:solidFill>
              </a:rPr>
              <a:t>		un </a:t>
            </a:r>
            <a:r>
              <a:rPr lang="en-US" sz="2400" b="1" dirty="0" err="1">
                <a:solidFill>
                  <a:srgbClr val="4472C4">
                    <a:lumMod val="50000"/>
                  </a:srgbClr>
                </a:solidFill>
              </a:rPr>
              <a:t>verre</a:t>
            </a:r>
            <a:r>
              <a:rPr lang="en-US" sz="2400" b="1" dirty="0">
                <a:solidFill>
                  <a:srgbClr val="4472C4">
                    <a:lumMod val="50000"/>
                  </a:srgbClr>
                </a:solidFill>
              </a:rPr>
              <a:t> </a:t>
            </a:r>
            <a:r>
              <a:rPr lang="en-US" sz="2400" i="1" dirty="0">
                <a:solidFill>
                  <a:srgbClr val="4472C4">
                    <a:lumMod val="50000"/>
                  </a:srgbClr>
                </a:solidFill>
              </a:rPr>
              <a:t>a glass</a:t>
            </a:r>
            <a:endParaRPr lang="en-US" sz="2400" b="1" dirty="0">
              <a:solidFill>
                <a:srgbClr val="4472C4">
                  <a:lumMod val="50000"/>
                </a:srgbClr>
              </a:solidFill>
            </a:endParaRPr>
          </a:p>
          <a:p>
            <a:endParaRPr lang="en-US" sz="2400" b="1" dirty="0">
              <a:solidFill>
                <a:srgbClr val="4472C4">
                  <a:lumMod val="50000"/>
                </a:srgbClr>
              </a:solidFill>
            </a:endParaRPr>
          </a:p>
          <a:p>
            <a:endParaRPr lang="en-US" sz="2400" dirty="0">
              <a:solidFill>
                <a:srgbClr val="4472C4">
                  <a:lumMod val="50000"/>
                </a:srgbClr>
              </a:solidFill>
            </a:endParaRPr>
          </a:p>
          <a:p>
            <a:r>
              <a:rPr lang="en-US" sz="2400" dirty="0">
                <a:solidFill>
                  <a:srgbClr val="4472C4">
                    <a:lumMod val="50000"/>
                  </a:srgbClr>
                </a:solidFill>
              </a:rPr>
              <a:t>The </a:t>
            </a:r>
            <a:r>
              <a:rPr lang="en-US" sz="2400" b="1" dirty="0">
                <a:solidFill>
                  <a:srgbClr val="4472C4">
                    <a:lumMod val="50000"/>
                  </a:srgbClr>
                </a:solidFill>
              </a:rPr>
              <a:t>partitive article </a:t>
            </a:r>
            <a:r>
              <a:rPr lang="en-US" sz="2400" dirty="0">
                <a:solidFill>
                  <a:srgbClr val="4472C4">
                    <a:lumMod val="50000"/>
                  </a:srgbClr>
                </a:solidFill>
              </a:rPr>
              <a:t>changes to </a:t>
            </a:r>
            <a:r>
              <a:rPr lang="en-US" sz="2400" b="1" dirty="0">
                <a:solidFill>
                  <a:srgbClr val="EF4136"/>
                </a:solidFill>
              </a:rPr>
              <a:t>de</a:t>
            </a:r>
            <a:r>
              <a:rPr lang="en-US" sz="2400" dirty="0">
                <a:solidFill>
                  <a:srgbClr val="4472C4">
                    <a:lumMod val="50000"/>
                  </a:srgbClr>
                </a:solidFill>
              </a:rPr>
              <a:t> after an expression of quantity:</a:t>
            </a:r>
          </a:p>
          <a:p>
            <a:endParaRPr lang="en-US" sz="2400" dirty="0">
              <a:solidFill>
                <a:srgbClr val="4472C4">
                  <a:lumMod val="50000"/>
                </a:srgbClr>
              </a:solidFill>
            </a:endParaRPr>
          </a:p>
          <a:p>
            <a:r>
              <a:rPr lang="en-US" sz="2400" b="1" dirty="0">
                <a:solidFill>
                  <a:srgbClr val="4472C4">
                    <a:lumMod val="50000"/>
                  </a:srgbClr>
                </a:solidFill>
              </a:rPr>
              <a:t>	un </a:t>
            </a:r>
            <a:r>
              <a:rPr lang="en-US" sz="2400" b="1" dirty="0" err="1">
                <a:solidFill>
                  <a:srgbClr val="4472C4">
                    <a:lumMod val="50000"/>
                  </a:srgbClr>
                </a:solidFill>
              </a:rPr>
              <a:t>peu</a:t>
            </a:r>
            <a:r>
              <a:rPr lang="en-US" sz="2400" b="1" dirty="0">
                <a:solidFill>
                  <a:srgbClr val="4472C4">
                    <a:lumMod val="50000"/>
                  </a:srgbClr>
                </a:solidFill>
              </a:rPr>
              <a:t> </a:t>
            </a:r>
            <a:r>
              <a:rPr lang="en-US" sz="2400" b="1" dirty="0">
                <a:solidFill>
                  <a:srgbClr val="EF4136"/>
                </a:solidFill>
              </a:rPr>
              <a:t>de</a:t>
            </a:r>
            <a:r>
              <a:rPr lang="en-US" sz="2400" b="1" dirty="0">
                <a:solidFill>
                  <a:srgbClr val="4472C4">
                    <a:lumMod val="50000"/>
                  </a:srgbClr>
                </a:solidFill>
              </a:rPr>
              <a:t> lait		un kilo </a:t>
            </a:r>
            <a:r>
              <a:rPr lang="en-US" sz="2400" b="1" dirty="0">
                <a:solidFill>
                  <a:srgbClr val="E65D00"/>
                </a:solidFill>
              </a:rPr>
              <a:t>de</a:t>
            </a:r>
            <a:r>
              <a:rPr lang="en-US" sz="2400" b="1" dirty="0">
                <a:solidFill>
                  <a:srgbClr val="4472C4">
                    <a:lumMod val="50000"/>
                  </a:srgbClr>
                </a:solidFill>
              </a:rPr>
              <a:t> </a:t>
            </a:r>
            <a:r>
              <a:rPr lang="en-US" sz="2400" b="1" dirty="0" err="1">
                <a:solidFill>
                  <a:srgbClr val="4472C4">
                    <a:lumMod val="50000"/>
                  </a:srgbClr>
                </a:solidFill>
              </a:rPr>
              <a:t>viande</a:t>
            </a:r>
            <a:r>
              <a:rPr lang="en-US" sz="2400" b="1" dirty="0">
                <a:solidFill>
                  <a:srgbClr val="4472C4">
                    <a:lumMod val="50000"/>
                  </a:srgbClr>
                </a:solidFill>
              </a:rPr>
              <a:t>			un </a:t>
            </a:r>
            <a:r>
              <a:rPr lang="en-US" sz="2400" b="1" dirty="0" err="1">
                <a:solidFill>
                  <a:srgbClr val="4472C4">
                    <a:lumMod val="50000"/>
                  </a:srgbClr>
                </a:solidFill>
              </a:rPr>
              <a:t>verre</a:t>
            </a:r>
            <a:r>
              <a:rPr lang="en-US" sz="2400" b="1" dirty="0">
                <a:solidFill>
                  <a:srgbClr val="4472C4">
                    <a:lumMod val="50000"/>
                  </a:srgbClr>
                </a:solidFill>
              </a:rPr>
              <a:t> </a:t>
            </a:r>
            <a:r>
              <a:rPr lang="en-US" sz="2400" b="1" dirty="0" err="1">
                <a:solidFill>
                  <a:srgbClr val="E65D00"/>
                </a:solidFill>
              </a:rPr>
              <a:t>d’</a:t>
            </a:r>
            <a:r>
              <a:rPr lang="en-US" sz="2400" b="1" dirty="0" err="1">
                <a:solidFill>
                  <a:srgbClr val="4472C4">
                    <a:lumMod val="50000"/>
                  </a:srgbClr>
                </a:solidFill>
              </a:rPr>
              <a:t>eau</a:t>
            </a:r>
            <a:endParaRPr lang="en-US" sz="2400" b="1" dirty="0">
              <a:solidFill>
                <a:srgbClr val="4472C4">
                  <a:lumMod val="50000"/>
                </a:srgbClr>
              </a:solidFill>
            </a:endParaRPr>
          </a:p>
          <a:p>
            <a:r>
              <a:rPr lang="en-US" sz="2400" i="1" dirty="0">
                <a:solidFill>
                  <a:srgbClr val="4472C4">
                    <a:lumMod val="50000"/>
                  </a:srgbClr>
                </a:solidFill>
              </a:rPr>
              <a:t>	a little milk			a kilo of meat			a glass of water</a:t>
            </a:r>
            <a:endParaRPr lang="en-US" sz="2400" b="1" i="1" dirty="0">
              <a:solidFill>
                <a:srgbClr val="4472C4">
                  <a:lumMod val="50000"/>
                </a:srgbClr>
              </a:solidFill>
            </a:endParaRPr>
          </a:p>
        </p:txBody>
      </p:sp>
      <p:pic>
        <p:nvPicPr>
          <p:cNvPr id="1028" name="Picture 4" descr="Drop Clip art Vector graphics Image Cartoon - cartoon cry png ...">
            <a:extLst>
              <a:ext uri="{FF2B5EF4-FFF2-40B4-BE49-F238E27FC236}">
                <a16:creationId xmlns:a16="http://schemas.microsoft.com/office/drawing/2014/main" id="{ECC472F5-B169-431F-88CA-04EEF57925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972" y="46405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Free Kitchen Clipart, Download Free Clip Art, Free Clip Art ...">
            <a:extLst>
              <a:ext uri="{FF2B5EF4-FFF2-40B4-BE49-F238E27FC236}">
                <a16:creationId xmlns:a16="http://schemas.microsoft.com/office/drawing/2014/main" id="{E8EFBFE5-8049-4508-A70D-953A052E9E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538" y="4730984"/>
            <a:ext cx="70971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nsparent meat clipart - Clip Art Library">
            <a:extLst>
              <a:ext uri="{FF2B5EF4-FFF2-40B4-BE49-F238E27FC236}">
                <a16:creationId xmlns:a16="http://schemas.microsoft.com/office/drawing/2014/main" id="{4E11FF5A-7CB2-4885-B307-B0B27BCEAE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2820" y="4460517"/>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ip art cup of water transparent background - Clip Art Library">
            <a:extLst>
              <a:ext uri="{FF2B5EF4-FFF2-40B4-BE49-F238E27FC236}">
                <a16:creationId xmlns:a16="http://schemas.microsoft.com/office/drawing/2014/main" id="{58E9B4C2-AA1C-4DB8-B3A6-1E47E75713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3138" y="4640517"/>
            <a:ext cx="607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8E2417D-61B3-4E2E-9A0B-A04D90C3C92D}"/>
              </a:ext>
            </a:extLst>
          </p:cNvPr>
          <p:cNvSpPr/>
          <p:nvPr/>
        </p:nvSpPr>
        <p:spPr>
          <a:xfrm>
            <a:off x="2781300" y="2391863"/>
            <a:ext cx="810538"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D2A7DE9-C09B-40A1-B2B8-BD2F6E62C955}"/>
              </a:ext>
            </a:extLst>
          </p:cNvPr>
          <p:cNvSpPr/>
          <p:nvPr/>
        </p:nvSpPr>
        <p:spPr>
          <a:xfrm>
            <a:off x="2215070" y="2818058"/>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08FB651-234D-4697-9A79-186849960627}"/>
              </a:ext>
            </a:extLst>
          </p:cNvPr>
          <p:cNvSpPr/>
          <p:nvPr/>
        </p:nvSpPr>
        <p:spPr>
          <a:xfrm>
            <a:off x="4699154" y="2391862"/>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36D0630-5D8C-47E5-A82D-619BF046ABC7}"/>
              </a:ext>
            </a:extLst>
          </p:cNvPr>
          <p:cNvSpPr/>
          <p:nvPr/>
        </p:nvSpPr>
        <p:spPr>
          <a:xfrm>
            <a:off x="5891015"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6106F45-DEC5-4D66-906E-CCFA333830E4}"/>
              </a:ext>
            </a:extLst>
          </p:cNvPr>
          <p:cNvSpPr/>
          <p:nvPr/>
        </p:nvSpPr>
        <p:spPr>
          <a:xfrm>
            <a:off x="4751747" y="2906362"/>
            <a:ext cx="1870845"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5387BD0-C686-41AF-9C12-B14E5406B568}"/>
              </a:ext>
            </a:extLst>
          </p:cNvPr>
          <p:cNvSpPr/>
          <p:nvPr/>
        </p:nvSpPr>
        <p:spPr>
          <a:xfrm>
            <a:off x="6627426" y="2869788"/>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AE40287-7BB5-44AF-BEC9-3BF49133A66F}"/>
              </a:ext>
            </a:extLst>
          </p:cNvPr>
          <p:cNvSpPr/>
          <p:nvPr/>
        </p:nvSpPr>
        <p:spPr>
          <a:xfrm>
            <a:off x="9322652"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23D16E8-136A-410D-88FC-2E907FA51F40}"/>
              </a:ext>
            </a:extLst>
          </p:cNvPr>
          <p:cNvSpPr/>
          <p:nvPr/>
        </p:nvSpPr>
        <p:spPr>
          <a:xfrm>
            <a:off x="10435414" y="2391861"/>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251B1FC-98FE-41AD-80B8-C2507CC2A7CF}"/>
              </a:ext>
            </a:extLst>
          </p:cNvPr>
          <p:cNvSpPr/>
          <p:nvPr/>
        </p:nvSpPr>
        <p:spPr>
          <a:xfrm>
            <a:off x="9346920" y="2818057"/>
            <a:ext cx="1321079"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72B4164-242F-4BCB-B76D-6B6805581368}"/>
              </a:ext>
            </a:extLst>
          </p:cNvPr>
          <p:cNvSpPr/>
          <p:nvPr/>
        </p:nvSpPr>
        <p:spPr>
          <a:xfrm>
            <a:off x="10667999" y="2893302"/>
            <a:ext cx="113246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3E15B2B-772D-477F-A715-642C29236882}"/>
              </a:ext>
            </a:extLst>
          </p:cNvPr>
          <p:cNvSpPr/>
          <p:nvPr/>
        </p:nvSpPr>
        <p:spPr>
          <a:xfrm>
            <a:off x="4758554" y="4644848"/>
            <a:ext cx="2804195"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2BB68BA-E321-47AA-B189-3EEBA63C9052}"/>
              </a:ext>
            </a:extLst>
          </p:cNvPr>
          <p:cNvSpPr/>
          <p:nvPr/>
        </p:nvSpPr>
        <p:spPr>
          <a:xfrm>
            <a:off x="4758555" y="5047916"/>
            <a:ext cx="2264920"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331A262-283F-4ECB-97DE-F9DE53A35859}"/>
              </a:ext>
            </a:extLst>
          </p:cNvPr>
          <p:cNvSpPr/>
          <p:nvPr/>
        </p:nvSpPr>
        <p:spPr>
          <a:xfrm>
            <a:off x="9375764" y="4712278"/>
            <a:ext cx="2220954" cy="35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30DA39F1-5067-4EB4-894D-3A1CBC5DFA3D}"/>
              </a:ext>
            </a:extLst>
          </p:cNvPr>
          <p:cNvSpPr/>
          <p:nvPr/>
        </p:nvSpPr>
        <p:spPr>
          <a:xfrm>
            <a:off x="9346920" y="5026888"/>
            <a:ext cx="2449592" cy="33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0CE2B8DD-05DE-44D3-BA6E-23F8D1397CA1}"/>
              </a:ext>
            </a:extLst>
          </p:cNvPr>
          <p:cNvSpPr txBox="1"/>
          <p:nvPr/>
        </p:nvSpPr>
        <p:spPr>
          <a:xfrm>
            <a:off x="10219329" y="3336805"/>
            <a:ext cx="1504950" cy="1123712"/>
          </a:xfrm>
          <a:prstGeom prst="wedgeRoundRectCallout">
            <a:avLst>
              <a:gd name="adj1" fmla="val -20662"/>
              <a:gd name="adj2" fmla="val 63998"/>
              <a:gd name="adj3" fmla="val 16667"/>
            </a:avLst>
          </a:prstGeom>
          <a:solidFill>
            <a:srgbClr val="115177"/>
          </a:solidFill>
          <a:ln>
            <a:solidFill>
              <a:srgbClr val="E65D00"/>
            </a:solidFill>
          </a:ln>
        </p:spPr>
        <p:txBody>
          <a:bodyPr wrap="square" rtlCol="0" anchor="ctr">
            <a:spAutoFit/>
          </a:bodyPr>
          <a:lstStyle/>
          <a:p>
            <a:pPr algn="ctr"/>
            <a:r>
              <a:rPr lang="en-GB" sz="2000" b="1" dirty="0">
                <a:solidFill>
                  <a:schemeClr val="bg1"/>
                </a:solidFill>
              </a:rPr>
              <a:t>De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d’ </a:t>
            </a:r>
            <a:r>
              <a:rPr lang="en-GB" sz="2000" dirty="0">
                <a:solidFill>
                  <a:schemeClr val="bg1"/>
                </a:solidFill>
                <a:sym typeface="Wingdings" panose="05000000000000000000" pitchFamily="2" charset="2"/>
              </a:rPr>
              <a:t>before a vowel / h.</a:t>
            </a:r>
            <a:endParaRPr lang="en-GB" sz="2000" b="1" dirty="0">
              <a:solidFill>
                <a:schemeClr val="bg1"/>
              </a:solidFill>
            </a:endParaRPr>
          </a:p>
        </p:txBody>
      </p:sp>
    </p:spTree>
    <p:extLst>
      <p:ext uri="{BB962C8B-B14F-4D97-AF65-F5344CB8AC3E}">
        <p14:creationId xmlns:p14="http://schemas.microsoft.com/office/powerpoint/2010/main" val="27910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30"/>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57728" cy="647577"/>
          </a:xfrm>
        </p:spPr>
        <p:txBody>
          <a:bodyPr>
            <a:normAutofit/>
          </a:bodyPr>
          <a:lstStyle/>
          <a:p>
            <a:r>
              <a:rPr lang="en-GB" sz="2800" b="1" dirty="0">
                <a:solidFill>
                  <a:schemeClr val="bg1"/>
                </a:solidFill>
              </a:rPr>
              <a:t>Que </a:t>
            </a:r>
            <a:r>
              <a:rPr lang="en-GB" sz="2800" b="1" dirty="0" err="1">
                <a:solidFill>
                  <a:schemeClr val="bg1"/>
                </a:solidFill>
              </a:rPr>
              <a:t>dit</a:t>
            </a:r>
            <a:r>
              <a:rPr lang="en-GB" sz="2800" b="1" dirty="0">
                <a:solidFill>
                  <a:schemeClr val="bg1"/>
                </a:solidFill>
              </a:rPr>
              <a:t> Amir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0" y="1365112"/>
            <a:ext cx="11729921" cy="830997"/>
          </a:xfrm>
          <a:prstGeom prst="rect">
            <a:avLst/>
          </a:prstGeom>
          <a:noFill/>
        </p:spPr>
        <p:txBody>
          <a:bodyPr wrap="square" rtlCol="0">
            <a:spAutoFit/>
          </a:bodyPr>
          <a:lstStyle/>
          <a:p>
            <a:pPr>
              <a:defRPr/>
            </a:pPr>
            <a:r>
              <a:rPr lang="en-US" sz="2400" dirty="0">
                <a:solidFill>
                  <a:srgbClr val="4472C4">
                    <a:lumMod val="50000"/>
                  </a:srgbClr>
                </a:solidFill>
              </a:rPr>
              <a:t>Amir </a:t>
            </a:r>
            <a:r>
              <a:rPr lang="en-US" sz="2400" dirty="0" err="1">
                <a:solidFill>
                  <a:srgbClr val="4472C4">
                    <a:lumMod val="50000"/>
                  </a:srgbClr>
                </a:solidFill>
              </a:rPr>
              <a:t>dit</a:t>
            </a:r>
            <a:r>
              <a:rPr lang="en-US" sz="2400" dirty="0">
                <a:solidFill>
                  <a:srgbClr val="4472C4">
                    <a:lumMod val="50000"/>
                  </a:srgbClr>
                </a:solidFill>
              </a:rPr>
              <a:t> des choses que </a:t>
            </a:r>
            <a:r>
              <a:rPr lang="en-US" sz="2400" dirty="0" err="1">
                <a:solidFill>
                  <a:srgbClr val="4472C4">
                    <a:lumMod val="50000"/>
                  </a:srgbClr>
                </a:solidFill>
              </a:rPr>
              <a:t>sa</a:t>
            </a:r>
            <a:r>
              <a:rPr lang="en-US" sz="2400" dirty="0">
                <a:solidFill>
                  <a:srgbClr val="4472C4">
                    <a:lumMod val="50000"/>
                  </a:srgbClr>
                </a:solidFill>
              </a:rPr>
              <a:t> </a:t>
            </a:r>
            <a:r>
              <a:rPr lang="en-US" sz="2400" dirty="0" err="1">
                <a:solidFill>
                  <a:srgbClr val="4472C4">
                    <a:lumMod val="50000"/>
                  </a:srgbClr>
                </a:solidFill>
              </a:rPr>
              <a:t>famille</a:t>
            </a:r>
            <a:r>
              <a:rPr lang="en-US" sz="2400" dirty="0">
                <a:solidFill>
                  <a:srgbClr val="4472C4">
                    <a:lumMod val="50000"/>
                  </a:srgbClr>
                </a:solidFill>
              </a:rPr>
              <a:t> mange et </a:t>
            </a:r>
            <a:r>
              <a:rPr lang="en-US" sz="2400" dirty="0" err="1">
                <a:solidFill>
                  <a:srgbClr val="4472C4">
                    <a:lumMod val="50000"/>
                  </a:srgbClr>
                </a:solidFill>
              </a:rPr>
              <a:t>boit</a:t>
            </a:r>
            <a:r>
              <a:rPr lang="en-US" sz="2400" dirty="0">
                <a:solidFill>
                  <a:srgbClr val="4472C4">
                    <a:lumMod val="50000"/>
                  </a:srgbClr>
                </a:solidFill>
              </a:rPr>
              <a:t>.</a:t>
            </a:r>
          </a:p>
          <a:p>
            <a:pPr>
              <a:defRPr/>
            </a:pPr>
            <a:r>
              <a:rPr lang="en-US" sz="2400" dirty="0">
                <a:solidFill>
                  <a:srgbClr val="4472C4">
                    <a:lumMod val="50000"/>
                  </a:srgbClr>
                </a:solidFill>
              </a:rPr>
              <a:t>La phrase </a:t>
            </a:r>
            <a:r>
              <a:rPr lang="en-US" sz="2400" dirty="0" err="1">
                <a:solidFill>
                  <a:srgbClr val="4472C4">
                    <a:lumMod val="50000"/>
                  </a:srgbClr>
                </a:solidFill>
              </a:rPr>
              <a:t>est</a:t>
            </a:r>
            <a:r>
              <a:rPr lang="en-US" sz="2400" dirty="0">
                <a:solidFill>
                  <a:srgbClr val="4472C4">
                    <a:lumMod val="50000"/>
                  </a:srgbClr>
                </a:solidFill>
              </a:rPr>
              <a:t> </a:t>
            </a:r>
            <a:r>
              <a:rPr lang="en-US" sz="2400" dirty="0" err="1">
                <a:solidFill>
                  <a:srgbClr val="4472C4">
                    <a:lumMod val="50000"/>
                  </a:srgbClr>
                </a:solidFill>
              </a:rPr>
              <a:t>complète</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il</a:t>
            </a:r>
            <a:r>
              <a:rPr lang="en-US" sz="2400" dirty="0">
                <a:solidFill>
                  <a:srgbClr val="4472C4">
                    <a:lumMod val="50000"/>
                  </a:srgbClr>
                </a:solidFill>
              </a:rPr>
              <a:t> y a </a:t>
            </a:r>
            <a:r>
              <a:rPr lang="en-US" sz="2400" dirty="0" err="1">
                <a:solidFill>
                  <a:srgbClr val="4472C4">
                    <a:lumMod val="50000"/>
                  </a:srgbClr>
                </a:solidFill>
              </a:rPr>
              <a:t>une</a:t>
            </a:r>
            <a:r>
              <a:rPr lang="en-US" sz="2400" dirty="0">
                <a:solidFill>
                  <a:srgbClr val="4472C4">
                    <a:lumMod val="50000"/>
                  </a:srgbClr>
                </a:solidFill>
              </a:rPr>
              <a:t> expression de </a:t>
            </a:r>
            <a:r>
              <a:rPr lang="en-US" sz="2400" dirty="0" err="1">
                <a:solidFill>
                  <a:srgbClr val="4472C4">
                    <a:lumMod val="50000"/>
                  </a:srgbClr>
                </a:solidFill>
              </a:rPr>
              <a:t>quantité</a:t>
            </a:r>
            <a:r>
              <a:rPr lang="en-US" sz="2400" dirty="0">
                <a:solidFill>
                  <a:srgbClr val="4472C4">
                    <a:lumMod val="50000"/>
                  </a:srgbClr>
                </a:solidFill>
              </a:rPr>
              <a:t> ? </a:t>
            </a:r>
            <a:r>
              <a:rPr lang="en-US" sz="2400" dirty="0" err="1">
                <a:solidFill>
                  <a:srgbClr val="4472C4">
                    <a:lumMod val="50000"/>
                  </a:srgbClr>
                </a:solidFill>
              </a:rPr>
              <a:t>Écris</a:t>
            </a:r>
            <a:r>
              <a:rPr lang="en-US" sz="2400" dirty="0">
                <a:solidFill>
                  <a:srgbClr val="4472C4">
                    <a:lumMod val="50000"/>
                  </a:srgbClr>
                </a:solidFill>
              </a:rPr>
              <a:t> </a:t>
            </a:r>
            <a:r>
              <a:rPr lang="en-US" sz="2400" b="1" dirty="0">
                <a:solidFill>
                  <a:srgbClr val="4472C4">
                    <a:lumMod val="50000"/>
                  </a:srgbClr>
                </a:solidFill>
              </a:rPr>
              <a:t>a</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b="1" dirty="0">
                <a:solidFill>
                  <a:srgbClr val="4472C4">
                    <a:lumMod val="50000"/>
                  </a:srgbClr>
                </a:solidFill>
              </a:rPr>
              <a:t>b</a:t>
            </a:r>
            <a:r>
              <a:rPr lang="en-US" sz="2400" dirty="0">
                <a:solidFill>
                  <a:srgbClr val="4472C4">
                    <a:lumMod val="50000"/>
                  </a:srgbClr>
                </a:solidFill>
              </a:rPr>
              <a:t>. </a:t>
            </a:r>
          </a:p>
        </p:txBody>
      </p:sp>
      <p:graphicFrame>
        <p:nvGraphicFramePr>
          <p:cNvPr id="34" name="Table 6">
            <a:extLst>
              <a:ext uri="{FF2B5EF4-FFF2-40B4-BE49-F238E27FC236}">
                <a16:creationId xmlns:a16="http://schemas.microsoft.com/office/drawing/2014/main" id="{66370AC1-645C-495D-9BC0-A9B6F65AE333}"/>
              </a:ext>
            </a:extLst>
          </p:cNvPr>
          <p:cNvGraphicFramePr>
            <a:graphicFrameLocks noGrp="1"/>
          </p:cNvGraphicFramePr>
          <p:nvPr>
            <p:extLst>
              <p:ext uri="{D42A27DB-BD31-4B8C-83A1-F6EECF244321}">
                <p14:modId xmlns:p14="http://schemas.microsoft.com/office/powerpoint/2010/main" val="275336386"/>
              </p:ext>
            </p:extLst>
          </p:nvPr>
        </p:nvGraphicFramePr>
        <p:xfrm>
          <a:off x="179999" y="2413514"/>
          <a:ext cx="5760000" cy="3197067"/>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rPr>
                        <a:t>a</a:t>
                      </a:r>
                      <a:endParaRPr lang="en-GB" sz="24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tc>
                <a:tc>
                  <a:txBody>
                    <a:bodyPr/>
                    <a:lstStyle/>
                    <a:p>
                      <a:pPr algn="ctr"/>
                      <a:r>
                        <a:rPr lang="en-GB" sz="2400" dirty="0">
                          <a:solidFill>
                            <a:schemeClr val="accent1">
                              <a:lumMod val="50000"/>
                            </a:schemeClr>
                          </a:solidFill>
                        </a:rPr>
                        <a:t>un litre</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verre</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35" name="Table 6">
            <a:extLst>
              <a:ext uri="{FF2B5EF4-FFF2-40B4-BE49-F238E27FC236}">
                <a16:creationId xmlns:a16="http://schemas.microsoft.com/office/drawing/2014/main" id="{449BF838-34E2-4056-B512-412D19DA5D92}"/>
              </a:ext>
            </a:extLst>
          </p:cNvPr>
          <p:cNvGraphicFramePr>
            <a:graphicFrameLocks noGrp="1"/>
          </p:cNvGraphicFramePr>
          <p:nvPr>
            <p:extLst>
              <p:ext uri="{D42A27DB-BD31-4B8C-83A1-F6EECF244321}">
                <p14:modId xmlns:p14="http://schemas.microsoft.com/office/powerpoint/2010/main" val="659796504"/>
              </p:ext>
            </p:extLst>
          </p:nvPr>
        </p:nvGraphicFramePr>
        <p:xfrm>
          <a:off x="6186982" y="2413514"/>
          <a:ext cx="5760000" cy="3197067"/>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rPr>
                        <a:t>a</a:t>
                      </a:r>
                      <a:endParaRPr lang="en-GB" sz="24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b</a:t>
                      </a:r>
                    </a:p>
                  </a:txBody>
                  <a:tcPr anchor="ct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des kilos</a:t>
                      </a:r>
                    </a:p>
                  </a:txBody>
                  <a:tcPr anchor="ctr"/>
                </a:tc>
                <a:extLst>
                  <a:ext uri="{0D108BD9-81ED-4DB2-BD59-A6C34878D82A}">
                    <a16:rowId xmlns:a16="http://schemas.microsoft.com/office/drawing/2014/main" val="2189313960"/>
                  </a:ext>
                </a:extLst>
              </a:tr>
            </a:tbl>
          </a:graphicData>
        </a:graphic>
      </p:graphicFrame>
      <p:sp>
        <p:nvSpPr>
          <p:cNvPr id="36" name="Action Button: Custom 16">
            <a:hlinkClick r:id="" action="ppaction://noaction" highlightClick="1">
              <a:snd r:embed="rId3" name="1.wav"/>
            </a:hlinkClick>
            <a:extLst>
              <a:ext uri="{FF2B5EF4-FFF2-40B4-BE49-F238E27FC236}">
                <a16:creationId xmlns:a16="http://schemas.microsoft.com/office/drawing/2014/main" id="{10E3DC82-C9DC-4735-8C13-B505F8A0C40C}"/>
              </a:ext>
            </a:extLst>
          </p:cNvPr>
          <p:cNvSpPr/>
          <p:nvPr/>
        </p:nvSpPr>
        <p:spPr>
          <a:xfrm>
            <a:off x="267424" y="307500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2.wav"/>
            </a:hlinkClick>
            <a:extLst>
              <a:ext uri="{FF2B5EF4-FFF2-40B4-BE49-F238E27FC236}">
                <a16:creationId xmlns:a16="http://schemas.microsoft.com/office/drawing/2014/main" id="{1FF171B8-D406-4DF7-9B29-DD5C80D5ED7E}"/>
              </a:ext>
            </a:extLst>
          </p:cNvPr>
          <p:cNvSpPr/>
          <p:nvPr/>
        </p:nvSpPr>
        <p:spPr>
          <a:xfrm>
            <a:off x="269246" y="395283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5" name="3.wav"/>
            </a:hlinkClick>
            <a:extLst>
              <a:ext uri="{FF2B5EF4-FFF2-40B4-BE49-F238E27FC236}">
                <a16:creationId xmlns:a16="http://schemas.microsoft.com/office/drawing/2014/main" id="{53949D17-31F8-4C9E-AA22-BF528AB34187}"/>
              </a:ext>
            </a:extLst>
          </p:cNvPr>
          <p:cNvSpPr/>
          <p:nvPr/>
        </p:nvSpPr>
        <p:spPr>
          <a:xfrm>
            <a:off x="267424" y="483067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2Q4.wav"/>
            </a:hlinkClick>
            <a:extLst>
              <a:ext uri="{FF2B5EF4-FFF2-40B4-BE49-F238E27FC236}">
                <a16:creationId xmlns:a16="http://schemas.microsoft.com/office/drawing/2014/main" id="{576B1B3B-0C93-4BFC-A3A6-B4F97FC0DD93}"/>
              </a:ext>
            </a:extLst>
          </p:cNvPr>
          <p:cNvSpPr/>
          <p:nvPr/>
        </p:nvSpPr>
        <p:spPr>
          <a:xfrm>
            <a:off x="6284633" y="309688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7" name="2Q5.wav"/>
            </a:hlinkClick>
            <a:extLst>
              <a:ext uri="{FF2B5EF4-FFF2-40B4-BE49-F238E27FC236}">
                <a16:creationId xmlns:a16="http://schemas.microsoft.com/office/drawing/2014/main" id="{E5951C93-B688-46BE-B01F-45D4101D1E74}"/>
              </a:ext>
            </a:extLst>
          </p:cNvPr>
          <p:cNvSpPr/>
          <p:nvPr/>
        </p:nvSpPr>
        <p:spPr>
          <a:xfrm>
            <a:off x="6260266" y="396773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8" name="2Q6.wav"/>
            </a:hlinkClick>
            <a:extLst>
              <a:ext uri="{FF2B5EF4-FFF2-40B4-BE49-F238E27FC236}">
                <a16:creationId xmlns:a16="http://schemas.microsoft.com/office/drawing/2014/main" id="{EFFAE98F-54AF-4071-81EE-0684666ABA68}"/>
              </a:ext>
            </a:extLst>
          </p:cNvPr>
          <p:cNvSpPr/>
          <p:nvPr/>
        </p:nvSpPr>
        <p:spPr>
          <a:xfrm>
            <a:off x="6260266" y="483859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050" name="Picture 2" descr="kettle with coffee clipart - Clip Art Library">
            <a:extLst>
              <a:ext uri="{FF2B5EF4-FFF2-40B4-BE49-F238E27FC236}">
                <a16:creationId xmlns:a16="http://schemas.microsoft.com/office/drawing/2014/main" id="{6908CEF6-D1C9-48F8-A553-B975BD8CC3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1375" y="2957034"/>
            <a:ext cx="49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apot - Clip Art Library">
            <a:extLst>
              <a:ext uri="{FF2B5EF4-FFF2-40B4-BE49-F238E27FC236}">
                <a16:creationId xmlns:a16="http://schemas.microsoft.com/office/drawing/2014/main" id="{04ABDC30-3922-4765-8DE7-0914311CE3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307" y="4897383"/>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ured milk Bottle Breakfast - Bottle of Milk PNG Vector Clipart ...">
            <a:extLst>
              <a:ext uri="{FF2B5EF4-FFF2-40B4-BE49-F238E27FC236}">
                <a16:creationId xmlns:a16="http://schemas.microsoft.com/office/drawing/2014/main" id="{E1146ACF-A031-44B7-9968-E8823E4265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6707" y="3918711"/>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transparent meat clipart - Clip Art Library">
            <a:extLst>
              <a:ext uri="{FF2B5EF4-FFF2-40B4-BE49-F238E27FC236}">
                <a16:creationId xmlns:a16="http://schemas.microsoft.com/office/drawing/2014/main" id="{FE50049C-E46E-4966-9FB9-CDB861FD59C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65034" y="3831915"/>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F40778-4799-40A5-BB4E-6ED8C8B655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55931" y="393048"/>
            <a:ext cx="1536069" cy="1536069"/>
          </a:xfrm>
          <a:prstGeom prst="ellipse">
            <a:avLst/>
          </a:prstGeom>
        </p:spPr>
      </p:pic>
      <p:sp>
        <p:nvSpPr>
          <p:cNvPr id="5" name="Rectangle: Rounded Corners 4">
            <a:extLst>
              <a:ext uri="{FF2B5EF4-FFF2-40B4-BE49-F238E27FC236}">
                <a16:creationId xmlns:a16="http://schemas.microsoft.com/office/drawing/2014/main" id="{AB450F9C-A80F-4930-80AC-EADDD25701D8}"/>
              </a:ext>
            </a:extLst>
          </p:cNvPr>
          <p:cNvSpPr/>
          <p:nvPr/>
        </p:nvSpPr>
        <p:spPr>
          <a:xfrm>
            <a:off x="3958677" y="2895007"/>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6F8928B7-B3D2-4030-A461-7124D2562491}"/>
              </a:ext>
            </a:extLst>
          </p:cNvPr>
          <p:cNvSpPr/>
          <p:nvPr/>
        </p:nvSpPr>
        <p:spPr>
          <a:xfrm>
            <a:off x="3958677" y="3826500"/>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D88E3C50-3472-47E8-B2DB-3487DA32DDEC}"/>
              </a:ext>
            </a:extLst>
          </p:cNvPr>
          <p:cNvSpPr/>
          <p:nvPr/>
        </p:nvSpPr>
        <p:spPr>
          <a:xfrm>
            <a:off x="1987958" y="4729982"/>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05FD90BD-9DA4-43E7-A998-B29E93A4D6E3}"/>
              </a:ext>
            </a:extLst>
          </p:cNvPr>
          <p:cNvSpPr/>
          <p:nvPr/>
        </p:nvSpPr>
        <p:spPr>
          <a:xfrm>
            <a:off x="9965659" y="2916881"/>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83E67394-C7A4-4512-99C6-2BEC08204C89}"/>
              </a:ext>
            </a:extLst>
          </p:cNvPr>
          <p:cNvSpPr/>
          <p:nvPr/>
        </p:nvSpPr>
        <p:spPr>
          <a:xfrm>
            <a:off x="9947676" y="3853862"/>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BAE2B46-1537-4D16-9A99-A1B19BC22F30}"/>
              </a:ext>
            </a:extLst>
          </p:cNvPr>
          <p:cNvSpPr/>
          <p:nvPr/>
        </p:nvSpPr>
        <p:spPr>
          <a:xfrm>
            <a:off x="7992067" y="4735604"/>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2" descr="CLIP ART ">
            <a:extLst>
              <a:ext uri="{FF2B5EF4-FFF2-40B4-BE49-F238E27FC236}">
                <a16:creationId xmlns:a16="http://schemas.microsoft.com/office/drawing/2014/main" id="{5BB4FA97-166F-4A0B-9282-18C95401D1D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1001" y="4655785"/>
            <a:ext cx="6465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edar Plank Salmon Clip Art">
            <a:extLst>
              <a:ext uri="{FF2B5EF4-FFF2-40B4-BE49-F238E27FC236}">
                <a16:creationId xmlns:a16="http://schemas.microsoft.com/office/drawing/2014/main" id="{FDCCEA1E-6A1F-4C43-96E2-77D081DFE73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29698" y="2988024"/>
            <a:ext cx="1030332" cy="44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0" grpId="0" animBg="1"/>
      <p:bldP spid="71" grpId="0" animBg="1"/>
      <p:bldP spid="74" grpId="0" animBg="1"/>
      <p:bldP spid="75" grpId="0" animBg="1"/>
      <p:bldP spid="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53265" cy="647577"/>
          </a:xfrm>
        </p:spPr>
        <p:txBody>
          <a:bodyPr>
            <a:normAutofit/>
          </a:bodyPr>
          <a:lstStyle/>
          <a:p>
            <a:r>
              <a:rPr lang="en-GB" sz="2800" b="1" dirty="0">
                <a:solidFill>
                  <a:schemeClr val="bg1"/>
                </a:solidFill>
              </a:rPr>
              <a:t>Que </a:t>
            </a:r>
            <a:r>
              <a:rPr lang="en-GB" sz="2800" b="1" dirty="0" err="1">
                <a:solidFill>
                  <a:schemeClr val="bg1"/>
                </a:solidFill>
              </a:rPr>
              <a:t>dit</a:t>
            </a:r>
            <a:r>
              <a:rPr lang="en-GB" sz="2800" b="1" dirty="0">
                <a:solidFill>
                  <a:schemeClr val="bg1"/>
                </a:solidFill>
              </a:rPr>
              <a:t> Amir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écouter</a:t>
            </a:r>
            <a:endParaRPr lang="en-GB" sz="2000" b="1" dirty="0">
              <a:solidFill>
                <a:prstClr val="white"/>
              </a:solidFill>
            </a:endParaRPr>
          </a:p>
        </p:txBody>
      </p:sp>
      <p:graphicFrame>
        <p:nvGraphicFramePr>
          <p:cNvPr id="34" name="Table 6">
            <a:extLst>
              <a:ext uri="{FF2B5EF4-FFF2-40B4-BE49-F238E27FC236}">
                <a16:creationId xmlns:a16="http://schemas.microsoft.com/office/drawing/2014/main" id="{66370AC1-645C-495D-9BC0-A9B6F65AE333}"/>
              </a:ext>
            </a:extLst>
          </p:cNvPr>
          <p:cNvGraphicFramePr>
            <a:graphicFrameLocks noGrp="1"/>
          </p:cNvGraphicFramePr>
          <p:nvPr>
            <p:extLst>
              <p:ext uri="{D42A27DB-BD31-4B8C-83A1-F6EECF244321}">
                <p14:modId xmlns:p14="http://schemas.microsoft.com/office/powerpoint/2010/main" val="897818564"/>
              </p:ext>
            </p:extLst>
          </p:nvPr>
        </p:nvGraphicFramePr>
        <p:xfrm>
          <a:off x="205374" y="2025112"/>
          <a:ext cx="576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algn="ctr"/>
                      <a:endParaRPr lang="en-GB" sz="2400" dirty="0">
                        <a:solidFill>
                          <a:schemeClr val="accent1">
                            <a:lumMod val="50000"/>
                          </a:schemeClr>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 - ]</a:t>
                      </a:r>
                      <a:endParaRPr lang="en-GB" sz="2400" dirty="0"/>
                    </a:p>
                  </a:txBody>
                  <a:tcPr anchor="ctr">
                    <a:lnL w="12700" cap="flat" cmpd="sng" algn="ctr">
                      <a:solidFill>
                        <a:srgbClr val="F076A2"/>
                      </a:solidFill>
                      <a:prstDash val="solid"/>
                      <a:round/>
                      <a:headEnd type="none" w="med" len="med"/>
                      <a:tailEnd type="none" w="med" len="med"/>
                    </a:lnL>
                    <a:lnT w="12700" cap="flat" cmpd="sng" algn="ctr">
                      <a:solidFill>
                        <a:srgbClr val="F076A2"/>
                      </a:solidFill>
                      <a:prstDash val="solid"/>
                      <a:round/>
                      <a:headEnd type="none" w="med" len="med"/>
                      <a:tailEnd type="none" w="med" len="med"/>
                    </a:lnT>
                  </a:tcPr>
                </a:tc>
                <a:tc>
                  <a:txBody>
                    <a:bodyPr/>
                    <a:lstStyle/>
                    <a:p>
                      <a:pPr algn="ctr"/>
                      <a:r>
                        <a:rPr lang="en-GB" sz="2400" dirty="0">
                          <a:solidFill>
                            <a:schemeClr val="accent1">
                              <a:lumMod val="50000"/>
                            </a:schemeClr>
                          </a:solidFill>
                        </a:rPr>
                        <a:t>un litre</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verre</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35" name="Table 6">
            <a:extLst>
              <a:ext uri="{FF2B5EF4-FFF2-40B4-BE49-F238E27FC236}">
                <a16:creationId xmlns:a16="http://schemas.microsoft.com/office/drawing/2014/main" id="{449BF838-34E2-4056-B512-412D19DA5D92}"/>
              </a:ext>
            </a:extLst>
          </p:cNvPr>
          <p:cNvGraphicFramePr>
            <a:graphicFrameLocks noGrp="1"/>
          </p:cNvGraphicFramePr>
          <p:nvPr>
            <p:extLst>
              <p:ext uri="{D42A27DB-BD31-4B8C-83A1-F6EECF244321}">
                <p14:modId xmlns:p14="http://schemas.microsoft.com/office/powerpoint/2010/main" val="419106092"/>
              </p:ext>
            </p:extLst>
          </p:nvPr>
        </p:nvGraphicFramePr>
        <p:xfrm>
          <a:off x="6212357" y="2025112"/>
          <a:ext cx="576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pPr algn="ctr"/>
                      <a:endParaRPr lang="en-GB" sz="2400" dirty="0"/>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a:t>
                      </a:r>
                      <a:endParaRPr lang="en-GB" sz="2400" b="0" dirty="0"/>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400" dirty="0">
                        <a:solidFill>
                          <a:schemeClr val="accent1">
                            <a:lumMod val="50000"/>
                          </a:schemeClr>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algn="ctr"/>
                      <a:endParaRPr lang="en-GB" sz="2400" dirty="0">
                        <a:solidFill>
                          <a:schemeClr val="accent1">
                            <a:lumMod val="50000"/>
                          </a:schemeClr>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lnL w="12700" cap="flat" cmpd="sng" algn="ctr">
                      <a:solidFill>
                        <a:srgbClr val="F076A2"/>
                      </a:solidFill>
                      <a:prstDash val="solid"/>
                      <a:round/>
                      <a:headEnd type="none" w="med" len="med"/>
                      <a:tailEnd type="none" w="med" len="med"/>
                    </a:lnL>
                    <a:lnT w="12700" cap="flat" cmpd="sng" algn="ctr">
                      <a:solidFill>
                        <a:srgbClr val="F076A2"/>
                      </a:solidFill>
                      <a:prstDash val="solid"/>
                      <a:round/>
                      <a:headEnd type="none" w="med" len="med"/>
                      <a:tailEnd type="none" w="med" len="med"/>
                    </a:lnT>
                  </a:tcPr>
                </a:tc>
                <a:tc>
                  <a:txBody>
                    <a:bodyPr/>
                    <a:lstStyle/>
                    <a:p>
                      <a:pPr algn="ctr"/>
                      <a:r>
                        <a:rPr lang="en-GB" sz="2400" dirty="0">
                          <a:solidFill>
                            <a:schemeClr val="accent1">
                              <a:lumMod val="50000"/>
                            </a:schemeClr>
                          </a:solidFill>
                        </a:rPr>
                        <a:t>beaucoup</a:t>
                      </a:r>
                    </a:p>
                  </a:txBody>
                  <a:tcPr anchor="ctr"/>
                </a:tc>
                <a:extLst>
                  <a:ext uri="{0D108BD9-81ED-4DB2-BD59-A6C34878D82A}">
                    <a16:rowId xmlns:a16="http://schemas.microsoft.com/office/drawing/2014/main" val="1171492714"/>
                  </a:ext>
                </a:extLst>
              </a:tr>
              <a:tr h="900000">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algn="ctr"/>
                      <a:endParaRPr lang="en-GB" sz="2400" dirty="0">
                        <a:solidFill>
                          <a:schemeClr val="accent1">
                            <a:lumMod val="50000"/>
                          </a:schemeClr>
                        </a:solidFill>
                      </a:endParaRPr>
                    </a:p>
                  </a:txBody>
                  <a:tcPr anchor="ctr">
                    <a:lnT w="12700" cap="flat" cmpd="sng" algn="ctr">
                      <a:solidFill>
                        <a:srgbClr val="F076A2"/>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un </a:t>
                      </a:r>
                      <a:r>
                        <a:rPr lang="en-GB" sz="2400" dirty="0" err="1">
                          <a:solidFill>
                            <a:schemeClr val="accent1">
                              <a:lumMod val="50000"/>
                            </a:schemeClr>
                          </a:solidFill>
                        </a:rPr>
                        <a:t>peu</a:t>
                      </a:r>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900000">
                <a:tc>
                  <a:txBody>
                    <a:bodyPr/>
                    <a:lstStyle/>
                    <a:p>
                      <a:pPr algn="ctr"/>
                      <a:endParaRPr lang="en-GB" sz="2400" dirty="0">
                        <a:solidFill>
                          <a:schemeClr val="accent1">
                            <a:lumMod val="50000"/>
                          </a:schemeClr>
                        </a:solidFill>
                      </a:endParaRPr>
                    </a:p>
                  </a:txBody>
                  <a:tcPr anchor="ctr"/>
                </a:tc>
                <a:tc>
                  <a:txBody>
                    <a:bodyPr/>
                    <a:lstStyle/>
                    <a:p>
                      <a:pPr algn="ct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rPr>
                        <a:t>[ - ]</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GB" sz="2400" dirty="0">
                          <a:solidFill>
                            <a:schemeClr val="accent1">
                              <a:lumMod val="50000"/>
                            </a:schemeClr>
                          </a:solidFill>
                        </a:rPr>
                        <a:t>des kilos</a:t>
                      </a:r>
                    </a:p>
                  </a:txBody>
                  <a:tcPr anchor="ctr"/>
                </a:tc>
                <a:extLst>
                  <a:ext uri="{0D108BD9-81ED-4DB2-BD59-A6C34878D82A}">
                    <a16:rowId xmlns:a16="http://schemas.microsoft.com/office/drawing/2014/main" val="2189313960"/>
                  </a:ext>
                </a:extLst>
              </a:tr>
            </a:tbl>
          </a:graphicData>
        </a:graphic>
      </p:graphicFrame>
      <p:sp>
        <p:nvSpPr>
          <p:cNvPr id="36" name="Action Button: Custom 16">
            <a:hlinkClick r:id="" action="ppaction://noaction" highlightClick="1">
              <a:snd r:embed="rId3" name="2Ans_1.wav"/>
            </a:hlinkClick>
            <a:extLst>
              <a:ext uri="{FF2B5EF4-FFF2-40B4-BE49-F238E27FC236}">
                <a16:creationId xmlns:a16="http://schemas.microsoft.com/office/drawing/2014/main" id="{10E3DC82-C9DC-4735-8C13-B505F8A0C40C}"/>
              </a:ext>
            </a:extLst>
          </p:cNvPr>
          <p:cNvSpPr/>
          <p:nvPr/>
        </p:nvSpPr>
        <p:spPr>
          <a:xfrm>
            <a:off x="292799" y="268660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2Ans_2.wav"/>
            </a:hlinkClick>
            <a:extLst>
              <a:ext uri="{FF2B5EF4-FFF2-40B4-BE49-F238E27FC236}">
                <a16:creationId xmlns:a16="http://schemas.microsoft.com/office/drawing/2014/main" id="{1FF171B8-D406-4DF7-9B29-DD5C80D5ED7E}"/>
              </a:ext>
            </a:extLst>
          </p:cNvPr>
          <p:cNvSpPr/>
          <p:nvPr/>
        </p:nvSpPr>
        <p:spPr>
          <a:xfrm>
            <a:off x="294621" y="356443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5" name="2Ans_3.wav"/>
            </a:hlinkClick>
            <a:extLst>
              <a:ext uri="{FF2B5EF4-FFF2-40B4-BE49-F238E27FC236}">
                <a16:creationId xmlns:a16="http://schemas.microsoft.com/office/drawing/2014/main" id="{53949D17-31F8-4C9E-AA22-BF528AB34187}"/>
              </a:ext>
            </a:extLst>
          </p:cNvPr>
          <p:cNvSpPr/>
          <p:nvPr/>
        </p:nvSpPr>
        <p:spPr>
          <a:xfrm>
            <a:off x="292799" y="444226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2Ans_4.wav"/>
            </a:hlinkClick>
            <a:extLst>
              <a:ext uri="{FF2B5EF4-FFF2-40B4-BE49-F238E27FC236}">
                <a16:creationId xmlns:a16="http://schemas.microsoft.com/office/drawing/2014/main" id="{576B1B3B-0C93-4BFC-A3A6-B4F97FC0DD93}"/>
              </a:ext>
            </a:extLst>
          </p:cNvPr>
          <p:cNvSpPr/>
          <p:nvPr/>
        </p:nvSpPr>
        <p:spPr>
          <a:xfrm>
            <a:off x="6250517" y="2699657"/>
            <a:ext cx="571432" cy="58897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7" name="2Ans_5.wav"/>
            </a:hlinkClick>
            <a:extLst>
              <a:ext uri="{FF2B5EF4-FFF2-40B4-BE49-F238E27FC236}">
                <a16:creationId xmlns:a16="http://schemas.microsoft.com/office/drawing/2014/main" id="{E5951C93-B688-46BE-B01F-45D4101D1E74}"/>
              </a:ext>
            </a:extLst>
          </p:cNvPr>
          <p:cNvSpPr/>
          <p:nvPr/>
        </p:nvSpPr>
        <p:spPr>
          <a:xfrm>
            <a:off x="6281949" y="366072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8" name="2Ans_6.wav"/>
            </a:hlinkClick>
            <a:extLst>
              <a:ext uri="{FF2B5EF4-FFF2-40B4-BE49-F238E27FC236}">
                <a16:creationId xmlns:a16="http://schemas.microsoft.com/office/drawing/2014/main" id="{EFFAE98F-54AF-4071-81EE-0684666ABA68}"/>
              </a:ext>
            </a:extLst>
          </p:cNvPr>
          <p:cNvSpPr/>
          <p:nvPr/>
        </p:nvSpPr>
        <p:spPr>
          <a:xfrm>
            <a:off x="6281949" y="453855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050" name="Picture 2" descr="kettle with coffee clipart - Clip Art Library">
            <a:extLst>
              <a:ext uri="{FF2B5EF4-FFF2-40B4-BE49-F238E27FC236}">
                <a16:creationId xmlns:a16="http://schemas.microsoft.com/office/drawing/2014/main" id="{6908CEF6-D1C9-48F8-A553-B975BD8CC3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6750" y="2568632"/>
            <a:ext cx="494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apot - Clip Art Library">
            <a:extLst>
              <a:ext uri="{FF2B5EF4-FFF2-40B4-BE49-F238E27FC236}">
                <a16:creationId xmlns:a16="http://schemas.microsoft.com/office/drawing/2014/main" id="{04ABDC30-3922-4765-8DE7-0914311CE3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5682" y="4508981"/>
            <a:ext cx="900000" cy="5651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ured milk Bottle Breakfast - Bottle of Milk PNG Vector Clipart ...">
            <a:extLst>
              <a:ext uri="{FF2B5EF4-FFF2-40B4-BE49-F238E27FC236}">
                <a16:creationId xmlns:a16="http://schemas.microsoft.com/office/drawing/2014/main" id="{E1146ACF-A031-44B7-9968-E8823E4265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2082" y="3530309"/>
            <a:ext cx="30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transparent meat clipart - Clip Art Library">
            <a:extLst>
              <a:ext uri="{FF2B5EF4-FFF2-40B4-BE49-F238E27FC236}">
                <a16:creationId xmlns:a16="http://schemas.microsoft.com/office/drawing/2014/main" id="{FE50049C-E46E-4966-9FB9-CDB861FD59C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6596" y="3564437"/>
            <a:ext cx="900000" cy="446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F40778-4799-40A5-BB4E-6ED8C8B655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1520" y="464632"/>
            <a:ext cx="1560480" cy="1560480"/>
          </a:xfrm>
          <a:prstGeom prst="ellipse">
            <a:avLst/>
          </a:prstGeom>
        </p:spPr>
      </p:pic>
      <p:sp>
        <p:nvSpPr>
          <p:cNvPr id="5" name="Rectangle: Rounded Corners 4">
            <a:extLst>
              <a:ext uri="{FF2B5EF4-FFF2-40B4-BE49-F238E27FC236}">
                <a16:creationId xmlns:a16="http://schemas.microsoft.com/office/drawing/2014/main" id="{AB450F9C-A80F-4930-80AC-EADDD25701D8}"/>
              </a:ext>
            </a:extLst>
          </p:cNvPr>
          <p:cNvSpPr/>
          <p:nvPr/>
        </p:nvSpPr>
        <p:spPr>
          <a:xfrm>
            <a:off x="3984052" y="2506605"/>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6F8928B7-B3D2-4030-A461-7124D2562491}"/>
              </a:ext>
            </a:extLst>
          </p:cNvPr>
          <p:cNvSpPr/>
          <p:nvPr/>
        </p:nvSpPr>
        <p:spPr>
          <a:xfrm>
            <a:off x="3984052" y="3438098"/>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D88E3C50-3472-47E8-B2DB-3487DA32DDEC}"/>
              </a:ext>
            </a:extLst>
          </p:cNvPr>
          <p:cNvSpPr/>
          <p:nvPr/>
        </p:nvSpPr>
        <p:spPr>
          <a:xfrm>
            <a:off x="2013333" y="4341580"/>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05FD90BD-9DA4-43E7-A998-B29E93A4D6E3}"/>
              </a:ext>
            </a:extLst>
          </p:cNvPr>
          <p:cNvSpPr/>
          <p:nvPr/>
        </p:nvSpPr>
        <p:spPr>
          <a:xfrm>
            <a:off x="10013516" y="2512761"/>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83E67394-C7A4-4512-99C6-2BEC08204C89}"/>
              </a:ext>
            </a:extLst>
          </p:cNvPr>
          <p:cNvSpPr/>
          <p:nvPr/>
        </p:nvSpPr>
        <p:spPr>
          <a:xfrm>
            <a:off x="10013516" y="3406605"/>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BAE2B46-1537-4D16-9A99-A1B19BC22F30}"/>
              </a:ext>
            </a:extLst>
          </p:cNvPr>
          <p:cNvSpPr/>
          <p:nvPr/>
        </p:nvSpPr>
        <p:spPr>
          <a:xfrm>
            <a:off x="8056707" y="4268558"/>
            <a:ext cx="1980000" cy="900000"/>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FC6558CE-8A71-4211-9868-848F8E30BC2E}"/>
              </a:ext>
            </a:extLst>
          </p:cNvPr>
          <p:cNvSpPr txBox="1"/>
          <p:nvPr/>
        </p:nvSpPr>
        <p:spPr>
          <a:xfrm>
            <a:off x="2828709" y="206650"/>
            <a:ext cx="2326278" cy="646331"/>
          </a:xfrm>
          <a:prstGeom prst="rect">
            <a:avLst/>
          </a:prstGeom>
          <a:noFill/>
        </p:spPr>
        <p:txBody>
          <a:bodyPr wrap="none" rtlCol="0">
            <a:spAutoFit/>
          </a:bodyPr>
          <a:lstStyle/>
          <a:p>
            <a:pPr algn="l"/>
            <a:r>
              <a:rPr lang="en-GB" sz="3600" b="1" dirty="0" err="1">
                <a:solidFill>
                  <a:srgbClr val="EF4136"/>
                </a:solidFill>
              </a:rPr>
              <a:t>Réponses</a:t>
            </a:r>
            <a:endParaRPr lang="en-GB" sz="3600" b="1" dirty="0">
              <a:solidFill>
                <a:srgbClr val="EF4136"/>
              </a:solidFill>
            </a:endParaRPr>
          </a:p>
        </p:txBody>
      </p:sp>
      <p:pic>
        <p:nvPicPr>
          <p:cNvPr id="45" name="Picture 2" descr="CLIP ART ">
            <a:extLst>
              <a:ext uri="{FF2B5EF4-FFF2-40B4-BE49-F238E27FC236}">
                <a16:creationId xmlns:a16="http://schemas.microsoft.com/office/drawing/2014/main" id="{286F11DB-49BF-4C21-922C-C829CE916E26}"/>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2563" y="4388307"/>
            <a:ext cx="64656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edar Plank Salmon Clip Art">
            <a:extLst>
              <a:ext uri="{FF2B5EF4-FFF2-40B4-BE49-F238E27FC236}">
                <a16:creationId xmlns:a16="http://schemas.microsoft.com/office/drawing/2014/main" id="{C170536D-32FA-4BFB-8BB6-6699BD2D068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81260" y="2720546"/>
            <a:ext cx="1030332" cy="44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90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Unspecified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about things in general, we use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definite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lvl="0">
              <a:defRPr/>
            </a:pPr>
            <a:r>
              <a:rPr lang="en-US" sz="2200" b="1" dirty="0">
                <a:solidFill>
                  <a:srgbClr val="4472C4">
                    <a:lumMod val="50000"/>
                  </a:srgbClr>
                </a:solidFill>
              </a:rPr>
              <a:t>Le</a:t>
            </a:r>
            <a:r>
              <a:rPr lang="en-US" sz="2200" dirty="0">
                <a:solidFill>
                  <a:srgbClr val="4472C4">
                    <a:lumMod val="50000"/>
                  </a:srgbClr>
                </a:solidFill>
              </a:rPr>
              <a:t>/</a:t>
            </a:r>
            <a:r>
              <a:rPr lang="en-US" sz="2200" b="1" dirty="0">
                <a:solidFill>
                  <a:srgbClr val="4472C4">
                    <a:lumMod val="50000"/>
                  </a:srgbClr>
                </a:solidFill>
              </a:rPr>
              <a:t>la</a:t>
            </a:r>
            <a:r>
              <a:rPr lang="en-US" sz="2200" dirty="0">
                <a:solidFill>
                  <a:srgbClr val="4472C4">
                    <a:lumMod val="50000"/>
                  </a:srgbClr>
                </a:solidFill>
              </a:rPr>
              <a:t>/</a:t>
            </a:r>
            <a:r>
              <a:rPr lang="en-US" sz="2200" b="1" dirty="0">
                <a:solidFill>
                  <a:srgbClr val="4472C4">
                    <a:lumMod val="50000"/>
                  </a:srgbClr>
                </a:solidFill>
              </a:rPr>
              <a:t>l’</a:t>
            </a:r>
            <a:r>
              <a:rPr lang="en-US" sz="2200" dirty="0">
                <a:solidFill>
                  <a:srgbClr val="4472C4">
                    <a:lumMod val="50000"/>
                  </a:srgbClr>
                </a:solidFill>
                <a:latin typeface="Century Gothic" panose="020F0302020204030204"/>
              </a:rPr>
              <a:t> is necessary in French, but, we don’t always say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English</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 ?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the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specific cheese)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Similarly,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not always translated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fromage ?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buy some cheese?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buy cheese?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possible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drop the article in French.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whether we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talking about something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a:t>
            </a:r>
            <a:r>
              <a:rPr lang="en-US" sz="2200" b="1" dirty="0">
                <a:solidFill>
                  <a:srgbClr val="4472C4">
                    <a:lumMod val="50000"/>
                  </a:srgbClr>
                </a:solidFill>
              </a:rPr>
              <a:t>le</a:t>
            </a:r>
            <a:r>
              <a:rPr lang="en-US" sz="2200" dirty="0">
                <a:solidFill>
                  <a:srgbClr val="4472C4">
                    <a:lumMod val="50000"/>
                  </a:srgbClr>
                </a:solidFill>
              </a:rPr>
              <a:t>/</a:t>
            </a:r>
            <a:r>
              <a:rPr lang="en-US" sz="2200" b="1" dirty="0">
                <a:solidFill>
                  <a:srgbClr val="4472C4">
                    <a:lumMod val="50000"/>
                  </a:srgbClr>
                </a:solidFill>
              </a:rPr>
              <a:t>la</a:t>
            </a:r>
            <a:r>
              <a:rPr lang="en-US" sz="2200" dirty="0">
                <a:solidFill>
                  <a:srgbClr val="4472C4">
                    <a:lumMod val="50000"/>
                  </a:srgbClr>
                </a:solidFill>
              </a:rPr>
              <a:t>/</a:t>
            </a:r>
            <a:r>
              <a:rPr lang="en-US" sz="2200" b="1" dirty="0">
                <a:solidFill>
                  <a:srgbClr val="4472C4">
                    <a:lumMod val="50000"/>
                  </a:srgbClr>
                </a:solidFill>
              </a:rPr>
              <a:t>l’</a:t>
            </a:r>
            <a:r>
              <a:rPr lang="en-US" sz="2200" dirty="0">
                <a:solidFill>
                  <a:srgbClr val="4472C4">
                    <a:lumMod val="50000"/>
                  </a:srgbClr>
                </a:solidFill>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referring to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it.</a:t>
            </a:r>
          </a:p>
        </p:txBody>
      </p:sp>
      <p:sp>
        <p:nvSpPr>
          <p:cNvPr id="2" name="Rectangle 1">
            <a:extLst>
              <a:ext uri="{FF2B5EF4-FFF2-40B4-BE49-F238E27FC236}">
                <a16:creationId xmlns:a16="http://schemas.microsoft.com/office/drawing/2014/main" id="{4913B7FD-92B2-4C3D-8F8E-B68099723E14}"/>
              </a:ext>
            </a:extLst>
          </p:cNvPr>
          <p:cNvSpPr/>
          <p:nvPr/>
        </p:nvSpPr>
        <p:spPr>
          <a:xfrm>
            <a:off x="4775972" y="2216939"/>
            <a:ext cx="6657613"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22C6B643-C4B9-4FBE-9020-0D231EA88A46}"/>
              </a:ext>
            </a:extLst>
          </p:cNvPr>
          <p:cNvSpPr/>
          <p:nvPr/>
        </p:nvSpPr>
        <p:spPr>
          <a:xfrm>
            <a:off x="5237754" y="2655089"/>
            <a:ext cx="573405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BE7388EF-B66D-4E35-8811-F53E01CF69AB}"/>
              </a:ext>
            </a:extLst>
          </p:cNvPr>
          <p:cNvSpPr txBox="1"/>
          <p:nvPr/>
        </p:nvSpPr>
        <p:spPr>
          <a:xfrm>
            <a:off x="8167884" y="176940"/>
            <a:ext cx="3844116" cy="1362075"/>
          </a:xfrm>
          <a:prstGeom prst="wedgeRoundRectCallout">
            <a:avLst>
              <a:gd name="adj1" fmla="val 7274"/>
              <a:gd name="adj2" fmla="val 75616"/>
              <a:gd name="adj3" fmla="val 16667"/>
            </a:avLst>
          </a:prstGeom>
          <a:solidFill>
            <a:srgbClr val="0055A5"/>
          </a:solidFill>
          <a:ln>
            <a:solidFill>
              <a:srgbClr val="E65D00"/>
            </a:solidFill>
          </a:ln>
        </p:spPr>
        <p:txBody>
          <a:bodyPr wrap="square" lIns="0" tIns="0" rIns="0" bIns="0" rtlCol="0" anchor="ctr">
            <a:spAutoFit/>
          </a:bodyPr>
          <a:lstStyle/>
          <a:p>
            <a:pPr algn="ctr"/>
            <a:r>
              <a:rPr lang="en-GB" sz="2000" dirty="0">
                <a:solidFill>
                  <a:schemeClr val="bg1"/>
                </a:solidFill>
              </a:rPr>
              <a:t>In French, we use the </a:t>
            </a:r>
            <a:r>
              <a:rPr lang="en-GB" sz="2000" b="1" dirty="0">
                <a:solidFill>
                  <a:schemeClr val="bg1"/>
                </a:solidFill>
              </a:rPr>
              <a:t>definite article </a:t>
            </a:r>
            <a:r>
              <a:rPr lang="en-GB" sz="2000" dirty="0">
                <a:solidFill>
                  <a:schemeClr val="bg1"/>
                </a:solidFill>
              </a:rPr>
              <a:t>to make general statements and give our opinions about things.</a:t>
            </a:r>
          </a:p>
        </p:txBody>
      </p:sp>
    </p:spTree>
    <p:extLst>
      <p:ext uri="{BB962C8B-B14F-4D97-AF65-F5344CB8AC3E}">
        <p14:creationId xmlns:p14="http://schemas.microsoft.com/office/powerpoint/2010/main" val="16571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36884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6">
            <a:extLst>
              <a:ext uri="{FF2B5EF4-FFF2-40B4-BE49-F238E27FC236}">
                <a16:creationId xmlns:a16="http://schemas.microsoft.com/office/drawing/2014/main" id="{0CDA6163-874B-458D-B0A3-860EEC74F6B7}"/>
              </a:ext>
            </a:extLst>
          </p:cNvPr>
          <p:cNvGraphicFramePr>
            <a:graphicFrameLocks noGrp="1"/>
          </p:cNvGraphicFramePr>
          <p:nvPr/>
        </p:nvGraphicFramePr>
        <p:xfrm>
          <a:off x="156000" y="3859943"/>
          <a:ext cx="1188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76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700000">
                  <a:extLst>
                    <a:ext uri="{9D8B030D-6E8A-4147-A177-3AD203B41FA5}">
                      <a16:colId xmlns:a16="http://schemas.microsoft.com/office/drawing/2014/main" val="2609792770"/>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making a general statement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talking about an amount</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Tu </a:t>
                      </a:r>
                      <a:r>
                        <a:rPr lang="en-GB" sz="2000" dirty="0" err="1">
                          <a:solidFill>
                            <a:schemeClr val="accent1">
                              <a:lumMod val="50000"/>
                            </a:schemeClr>
                          </a:solidFill>
                        </a:rPr>
                        <a:t>aimes</a:t>
                      </a:r>
                      <a:r>
                        <a:rPr lang="en-GB" sz="2000" dirty="0">
                          <a:solidFill>
                            <a:schemeClr val="accent1">
                              <a:lumMod val="50000"/>
                            </a:schemeClr>
                          </a:solidFill>
                        </a:rPr>
                        <a:t> </a:t>
                      </a:r>
                      <a:r>
                        <a:rPr lang="en-GB" sz="2000" b="1" dirty="0">
                          <a:solidFill>
                            <a:schemeClr val="accent1">
                              <a:lumMod val="50000"/>
                            </a:schemeClr>
                          </a:solidFill>
                        </a:rPr>
                        <a:t>la mayonnaise</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sauce </a:t>
                      </a:r>
                      <a:r>
                        <a:rPr lang="en-GB" sz="2000" dirty="0" err="1">
                          <a:solidFill>
                            <a:schemeClr val="accent1">
                              <a:lumMod val="50000"/>
                            </a:schemeClr>
                          </a:solidFill>
                        </a:rPr>
                        <a:t>préférée</a:t>
                      </a:r>
                      <a:r>
                        <a:rPr lang="en-GB" sz="2000" dirty="0">
                          <a:solidFill>
                            <a:schemeClr val="accent1">
                              <a:lumMod val="50000"/>
                            </a:schemeClr>
                          </a:solidFill>
                        </a:rPr>
                        <a:t>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a:solidFill>
                            <a:schemeClr val="accent1">
                              <a:lumMod val="50000"/>
                            </a:schemeClr>
                          </a:solidFill>
                        </a:rPr>
                        <a:t>le ketchup</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Tu </a:t>
                      </a:r>
                      <a:r>
                        <a:rPr lang="en-GB" sz="2000" dirty="0" err="1">
                          <a:solidFill>
                            <a:schemeClr val="accent1">
                              <a:lumMod val="50000"/>
                            </a:schemeClr>
                          </a:solidFill>
                        </a:rPr>
                        <a:t>achètes</a:t>
                      </a:r>
                      <a:r>
                        <a:rPr lang="en-GB" sz="2000" dirty="0">
                          <a:solidFill>
                            <a:schemeClr val="accent1">
                              <a:lumMod val="50000"/>
                            </a:schemeClr>
                          </a:solidFill>
                        </a:rPr>
                        <a:t> </a:t>
                      </a:r>
                      <a:r>
                        <a:rPr lang="en-GB" sz="2000" dirty="0" err="1">
                          <a:solidFill>
                            <a:schemeClr val="accent1">
                              <a:lumMod val="50000"/>
                            </a:schemeClr>
                          </a:solidFill>
                        </a:rPr>
                        <a:t>souvent</a:t>
                      </a:r>
                      <a:r>
                        <a:rPr lang="en-GB" sz="2000" dirty="0">
                          <a:solidFill>
                            <a:schemeClr val="accent1">
                              <a:lumMod val="50000"/>
                            </a:schemeClr>
                          </a:solidFill>
                        </a:rPr>
                        <a:t> </a:t>
                      </a:r>
                      <a:r>
                        <a:rPr lang="en-GB" sz="2000" b="1" dirty="0">
                          <a:solidFill>
                            <a:schemeClr val="accent1">
                              <a:lumMod val="50000"/>
                            </a:schemeClr>
                          </a:solidFill>
                        </a:rPr>
                        <a:t>de la 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mange </a:t>
                      </a:r>
                      <a:r>
                        <a:rPr lang="en-GB" sz="2000" b="1" dirty="0">
                          <a:solidFill>
                            <a:schemeClr val="accent1">
                              <a:lumMod val="50000"/>
                            </a:schemeClr>
                          </a:solidFill>
                        </a:rPr>
                        <a:t>du ketchup </a:t>
                      </a:r>
                      <a:r>
                        <a:rPr lang="en-GB" sz="2000" dirty="0">
                          <a:solidFill>
                            <a:schemeClr val="accent1">
                              <a:lumMod val="50000"/>
                            </a:schemeClr>
                          </a:solidFill>
                        </a:rPr>
                        <a:t>à </a:t>
                      </a:r>
                      <a:r>
                        <a:rPr lang="en-GB" sz="2000" dirty="0" err="1">
                          <a:solidFill>
                            <a:schemeClr val="accent1">
                              <a:lumMod val="50000"/>
                            </a:schemeClr>
                          </a:solidFill>
                        </a:rPr>
                        <a:t>chaque</a:t>
                      </a:r>
                      <a:r>
                        <a:rPr lang="en-GB" sz="2000" dirty="0">
                          <a:solidFill>
                            <a:schemeClr val="accent1">
                              <a:lumMod val="50000"/>
                            </a:schemeClr>
                          </a:solidFill>
                        </a:rPr>
                        <a:t> </a:t>
                      </a:r>
                      <a:r>
                        <a:rPr lang="en-GB" sz="2000" dirty="0" err="1">
                          <a:solidFill>
                            <a:schemeClr val="accent1">
                              <a:lumMod val="50000"/>
                            </a:schemeClr>
                          </a:solidFill>
                        </a:rPr>
                        <a:t>repas</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Unspecified quantities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8" name="Table 6">
            <a:extLst>
              <a:ext uri="{FF2B5EF4-FFF2-40B4-BE49-F238E27FC236}">
                <a16:creationId xmlns:a16="http://schemas.microsoft.com/office/drawing/2014/main" id="{DD9E6B29-9B1F-4EC1-9346-0BDF562AF708}"/>
              </a:ext>
            </a:extLst>
          </p:cNvPr>
          <p:cNvGraphicFramePr>
            <a:graphicFrameLocks noGrp="1"/>
          </p:cNvGraphicFramePr>
          <p:nvPr/>
        </p:nvGraphicFramePr>
        <p:xfrm>
          <a:off x="156000" y="1201904"/>
          <a:ext cx="1188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76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700000">
                  <a:extLst>
                    <a:ext uri="{9D8B030D-6E8A-4147-A177-3AD203B41FA5}">
                      <a16:colId xmlns:a16="http://schemas.microsoft.com/office/drawing/2014/main" val="2609792770"/>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making a general statement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talking about an amount</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My favourite sauce is </a:t>
                      </a:r>
                      <a:r>
                        <a:rPr lang="en-GB" sz="2000" b="1" dirty="0">
                          <a:solidFill>
                            <a:schemeClr val="accent1">
                              <a:lumMod val="50000"/>
                            </a:schemeClr>
                          </a:solidFill>
                        </a:rPr>
                        <a:t>ketchup</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 eat </a:t>
                      </a:r>
                      <a:r>
                        <a:rPr lang="en-GB" sz="2000" b="1" dirty="0">
                          <a:solidFill>
                            <a:schemeClr val="accent1">
                              <a:lumMod val="50000"/>
                            </a:schemeClr>
                          </a:solidFill>
                        </a:rPr>
                        <a:t>ketchup</a:t>
                      </a:r>
                      <a:r>
                        <a:rPr lang="en-GB" sz="2000" dirty="0">
                          <a:solidFill>
                            <a:schemeClr val="accent1">
                              <a:lumMod val="50000"/>
                            </a:schemeClr>
                          </a:solidFill>
                        </a:rPr>
                        <a:t> with every meal.</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You like </a:t>
                      </a:r>
                      <a:r>
                        <a:rPr lang="en-GB" sz="2000" b="1" dirty="0">
                          <a:solidFill>
                            <a:schemeClr val="accent1">
                              <a:lumMod val="50000"/>
                            </a:schemeClr>
                          </a:solidFill>
                        </a:rPr>
                        <a:t>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You often buy </a:t>
                      </a:r>
                      <a:r>
                        <a:rPr lang="en-GB" sz="2000" b="1" dirty="0">
                          <a:solidFill>
                            <a:schemeClr val="accent1">
                              <a:lumMod val="50000"/>
                            </a:schemeClr>
                          </a:solidFill>
                        </a:rPr>
                        <a:t>mayonnaise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29" name="Picture 28" descr="green checkmark">
            <a:extLst>
              <a:ext uri="{FF2B5EF4-FFF2-40B4-BE49-F238E27FC236}">
                <a16:creationId xmlns:a16="http://schemas.microsoft.com/office/drawing/2014/main" id="{F0FD20D9-93A5-4C27-A461-7E9CE32F5D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686" y="1944551"/>
            <a:ext cx="282522" cy="294294"/>
          </a:xfrm>
          <a:prstGeom prst="rect">
            <a:avLst/>
          </a:prstGeom>
        </p:spPr>
      </p:pic>
      <p:pic>
        <p:nvPicPr>
          <p:cNvPr id="30" name="Picture 29" descr="green checkmark">
            <a:extLst>
              <a:ext uri="{FF2B5EF4-FFF2-40B4-BE49-F238E27FC236}">
                <a16:creationId xmlns:a16="http://schemas.microsoft.com/office/drawing/2014/main" id="{869F4975-1492-4903-BE32-5CBAFFC4E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0680" y="2373143"/>
            <a:ext cx="282522" cy="294294"/>
          </a:xfrm>
          <a:prstGeom prst="rect">
            <a:avLst/>
          </a:prstGeom>
        </p:spPr>
      </p:pic>
      <p:pic>
        <p:nvPicPr>
          <p:cNvPr id="31" name="Picture 30" descr="green checkmark">
            <a:extLst>
              <a:ext uri="{FF2B5EF4-FFF2-40B4-BE49-F238E27FC236}">
                <a16:creationId xmlns:a16="http://schemas.microsoft.com/office/drawing/2014/main" id="{1F6438E8-A8B9-46B0-B483-869D9C858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686" y="2761990"/>
            <a:ext cx="282522" cy="294294"/>
          </a:xfrm>
          <a:prstGeom prst="rect">
            <a:avLst/>
          </a:prstGeom>
        </p:spPr>
      </p:pic>
      <p:pic>
        <p:nvPicPr>
          <p:cNvPr id="32" name="Picture 31" descr="green checkmark">
            <a:extLst>
              <a:ext uri="{FF2B5EF4-FFF2-40B4-BE49-F238E27FC236}">
                <a16:creationId xmlns:a16="http://schemas.microsoft.com/office/drawing/2014/main" id="{F783365F-556A-4DD0-A78A-EE0A4F9C3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0680" y="3117222"/>
            <a:ext cx="282522" cy="294294"/>
          </a:xfrm>
          <a:prstGeom prst="rect">
            <a:avLst/>
          </a:prstGeom>
        </p:spPr>
      </p:pic>
      <p:sp>
        <p:nvSpPr>
          <p:cNvPr id="37" name="TextBox 36">
            <a:extLst>
              <a:ext uri="{FF2B5EF4-FFF2-40B4-BE49-F238E27FC236}">
                <a16:creationId xmlns:a16="http://schemas.microsoft.com/office/drawing/2014/main" id="{5B3001FF-0AA0-47D3-B8FC-594ACC25F3A5}"/>
              </a:ext>
            </a:extLst>
          </p:cNvPr>
          <p:cNvSpPr txBox="1"/>
          <p:nvPr/>
        </p:nvSpPr>
        <p:spPr>
          <a:xfrm>
            <a:off x="231040" y="3859943"/>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French, the article tells us this information:</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9" name="Picture 38" descr="green checkmark">
            <a:extLst>
              <a:ext uri="{FF2B5EF4-FFF2-40B4-BE49-F238E27FC236}">
                <a16:creationId xmlns:a16="http://schemas.microsoft.com/office/drawing/2014/main" id="{21F73F65-8CC5-42F1-9E97-0F67BED5B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686" y="4614410"/>
            <a:ext cx="282522" cy="294294"/>
          </a:xfrm>
          <a:prstGeom prst="rect">
            <a:avLst/>
          </a:prstGeom>
        </p:spPr>
      </p:pic>
      <p:pic>
        <p:nvPicPr>
          <p:cNvPr id="40" name="Picture 39" descr="green checkmark">
            <a:extLst>
              <a:ext uri="{FF2B5EF4-FFF2-40B4-BE49-F238E27FC236}">
                <a16:creationId xmlns:a16="http://schemas.microsoft.com/office/drawing/2014/main" id="{884690A4-2373-4186-8B39-2E31526E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781" y="4994593"/>
            <a:ext cx="282522" cy="294294"/>
          </a:xfrm>
          <a:prstGeom prst="rect">
            <a:avLst/>
          </a:prstGeom>
        </p:spPr>
      </p:pic>
      <p:pic>
        <p:nvPicPr>
          <p:cNvPr id="41" name="Picture 40" descr="green checkmark">
            <a:extLst>
              <a:ext uri="{FF2B5EF4-FFF2-40B4-BE49-F238E27FC236}">
                <a16:creationId xmlns:a16="http://schemas.microsoft.com/office/drawing/2014/main" id="{609AF2A1-56D4-472D-81F6-63ECDBF571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0680" y="5414853"/>
            <a:ext cx="282522" cy="294294"/>
          </a:xfrm>
          <a:prstGeom prst="rect">
            <a:avLst/>
          </a:prstGeom>
        </p:spPr>
      </p:pic>
      <p:pic>
        <p:nvPicPr>
          <p:cNvPr id="42" name="Picture 41" descr="green checkmark">
            <a:extLst>
              <a:ext uri="{FF2B5EF4-FFF2-40B4-BE49-F238E27FC236}">
                <a16:creationId xmlns:a16="http://schemas.microsoft.com/office/drawing/2014/main" id="{8DC5105C-00BB-491F-A4AA-F4618D4DF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0680" y="5786892"/>
            <a:ext cx="282522" cy="294294"/>
          </a:xfrm>
          <a:prstGeom prst="rect">
            <a:avLst/>
          </a:prstGeom>
        </p:spPr>
      </p:pic>
      <p:sp>
        <p:nvSpPr>
          <p:cNvPr id="27" name="TextBox 26">
            <a:extLst>
              <a:ext uri="{FF2B5EF4-FFF2-40B4-BE49-F238E27FC236}">
                <a16:creationId xmlns:a16="http://schemas.microsoft.com/office/drawing/2014/main" id="{5697ABEC-E9E3-40CA-B0E0-97435651CE82}"/>
              </a:ext>
            </a:extLst>
          </p:cNvPr>
          <p:cNvSpPr txBox="1"/>
          <p:nvPr/>
        </p:nvSpPr>
        <p:spPr>
          <a:xfrm>
            <a:off x="180000" y="1296000"/>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English, we use context to work this out:</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30A21BD-67CE-4AED-90C7-0CD5856D86D9}"/>
              </a:ext>
            </a:extLst>
          </p:cNvPr>
          <p:cNvSpPr txBox="1"/>
          <p:nvPr/>
        </p:nvSpPr>
        <p:spPr>
          <a:xfrm>
            <a:off x="5071421" y="174290"/>
            <a:ext cx="5702969" cy="783193"/>
          </a:xfrm>
          <a:prstGeom prst="wedgeRoundRectCallout">
            <a:avLst>
              <a:gd name="adj1" fmla="val 31237"/>
              <a:gd name="adj2" fmla="val 88577"/>
              <a:gd name="adj3" fmla="val 16667"/>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Try the word ‘some’ in front of ketchup / mayonnaise to see if it implies an ‘amount’</a:t>
            </a:r>
            <a:r>
              <a:rPr lang="en-GB" sz="2000" b="1" dirty="0">
                <a:solidFill>
                  <a:schemeClr val="bg1"/>
                </a:solidFill>
              </a:rPr>
              <a:t> </a:t>
            </a:r>
            <a:r>
              <a:rPr lang="en-GB" sz="2000" dirty="0">
                <a:solidFill>
                  <a:schemeClr val="bg1"/>
                </a:solidFill>
                <a:sym typeface="Wingdings" panose="05000000000000000000" pitchFamily="2" charset="2"/>
              </a:rPr>
              <a:t>.</a:t>
            </a:r>
            <a:endParaRPr lang="en-GB" sz="2000" b="1" dirty="0">
              <a:solidFill>
                <a:schemeClr val="bg1"/>
              </a:solidFill>
            </a:endParaRPr>
          </a:p>
        </p:txBody>
      </p:sp>
    </p:spTree>
    <p:extLst>
      <p:ext uri="{BB962C8B-B14F-4D97-AF65-F5344CB8AC3E}">
        <p14:creationId xmlns:p14="http://schemas.microsoft.com/office/powerpoint/2010/main" val="8200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 </a:t>
            </a:r>
            <a:r>
              <a:rPr lang="en-GB" sz="2800" b="1" dirty="0" err="1">
                <a:solidFill>
                  <a:schemeClr val="bg1"/>
                </a:solidFill>
              </a:rPr>
              <a:t>repas</a:t>
            </a:r>
            <a:r>
              <a:rPr lang="en-GB" sz="2800" b="1" dirty="0">
                <a:solidFill>
                  <a:schemeClr val="bg1"/>
                </a:solidFill>
              </a:rPr>
              <a:t> </a:t>
            </a:r>
            <a:r>
              <a:rPr lang="en-GB" sz="2800" b="1" dirty="0" err="1">
                <a:solidFill>
                  <a:schemeClr val="bg1"/>
                </a:solidFill>
              </a:rPr>
              <a:t>idéal</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516466" y="255808"/>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0" y="851650"/>
            <a:ext cx="1172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4" name="Table 6">
            <a:extLst>
              <a:ext uri="{FF2B5EF4-FFF2-40B4-BE49-F238E27FC236}">
                <a16:creationId xmlns:a16="http://schemas.microsoft.com/office/drawing/2014/main" id="{2A44A7B4-56D4-41A7-8464-A9704775F6D4}"/>
              </a:ext>
            </a:extLst>
          </p:cNvPr>
          <p:cNvGraphicFramePr>
            <a:graphicFrameLocks noGrp="1"/>
          </p:cNvGraphicFramePr>
          <p:nvPr>
            <p:extLst>
              <p:ext uri="{D42A27DB-BD31-4B8C-83A1-F6EECF244321}">
                <p14:modId xmlns:p14="http://schemas.microsoft.com/office/powerpoint/2010/main" val="4093782676"/>
              </p:ext>
            </p:extLst>
          </p:nvPr>
        </p:nvGraphicFramePr>
        <p:xfrm>
          <a:off x="213170" y="1932213"/>
          <a:ext cx="5760000" cy="3197067"/>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rPr>
                        <a:t>Tu </a:t>
                      </a:r>
                      <a:r>
                        <a:rPr lang="en-GB" sz="2000" dirty="0" err="1">
                          <a:solidFill>
                            <a:srgbClr val="0055A5"/>
                          </a:solidFill>
                        </a:rPr>
                        <a:t>aimes</a:t>
                      </a:r>
                      <a:r>
                        <a:rPr lang="en-GB" sz="2000" dirty="0">
                          <a:solidFill>
                            <a:srgbClr val="0055A5"/>
                          </a:solidFill>
                        </a:rPr>
                        <a:t>…?</a:t>
                      </a:r>
                      <a:endParaRPr lang="en-GB" sz="2000" b="0" dirty="0">
                        <a:solidFill>
                          <a:srgbClr val="0055A5"/>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55A5"/>
                          </a:solidFill>
                        </a:rPr>
                        <a:t>Tu </a:t>
                      </a:r>
                      <a:r>
                        <a:rPr lang="en-GB" sz="2000" b="1" dirty="0" err="1">
                          <a:solidFill>
                            <a:srgbClr val="0055A5"/>
                          </a:solidFill>
                        </a:rPr>
                        <a:t>manges</a:t>
                      </a:r>
                      <a:r>
                        <a:rPr lang="en-GB" sz="2000" b="1" dirty="0">
                          <a:solidFill>
                            <a:srgbClr val="0055A5"/>
                          </a:solidFill>
                        </a:rPr>
                        <a:t>…?</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graphicFrame>
        <p:nvGraphicFramePr>
          <p:cNvPr id="45" name="Table 6">
            <a:extLst>
              <a:ext uri="{FF2B5EF4-FFF2-40B4-BE49-F238E27FC236}">
                <a16:creationId xmlns:a16="http://schemas.microsoft.com/office/drawing/2014/main" id="{ACFFF13A-C82C-4394-A33F-D1AB90102ACF}"/>
              </a:ext>
            </a:extLst>
          </p:cNvPr>
          <p:cNvGraphicFramePr>
            <a:graphicFrameLocks noGrp="1"/>
          </p:cNvGraphicFramePr>
          <p:nvPr>
            <p:extLst>
              <p:ext uri="{D42A27DB-BD31-4B8C-83A1-F6EECF244321}">
                <p14:modId xmlns:p14="http://schemas.microsoft.com/office/powerpoint/2010/main" val="4140255944"/>
              </p:ext>
            </p:extLst>
          </p:nvPr>
        </p:nvGraphicFramePr>
        <p:xfrm>
          <a:off x="6218831" y="1932213"/>
          <a:ext cx="5930080" cy="3197067"/>
        </p:xfrm>
        <a:graphic>
          <a:graphicData uri="http://schemas.openxmlformats.org/drawingml/2006/table">
            <a:tbl>
              <a:tblPr firstRow="1" bandRow="1">
                <a:tableStyleId>{93296810-A885-4BE3-A3E7-6D5BEEA58F35}</a:tableStyleId>
              </a:tblPr>
              <a:tblGrid>
                <a:gridCol w="741260">
                  <a:extLst>
                    <a:ext uri="{9D8B030D-6E8A-4147-A177-3AD203B41FA5}">
                      <a16:colId xmlns:a16="http://schemas.microsoft.com/office/drawing/2014/main" val="2607353726"/>
                    </a:ext>
                  </a:extLst>
                </a:gridCol>
                <a:gridCol w="1111890">
                  <a:extLst>
                    <a:ext uri="{9D8B030D-6E8A-4147-A177-3AD203B41FA5}">
                      <a16:colId xmlns:a16="http://schemas.microsoft.com/office/drawing/2014/main" val="4128092149"/>
                    </a:ext>
                  </a:extLst>
                </a:gridCol>
                <a:gridCol w="2038465">
                  <a:extLst>
                    <a:ext uri="{9D8B030D-6E8A-4147-A177-3AD203B41FA5}">
                      <a16:colId xmlns:a16="http://schemas.microsoft.com/office/drawing/2014/main" val="2609792770"/>
                    </a:ext>
                  </a:extLst>
                </a:gridCol>
                <a:gridCol w="2038465">
                  <a:extLst>
                    <a:ext uri="{9D8B030D-6E8A-4147-A177-3AD203B41FA5}">
                      <a16:colId xmlns:a16="http://schemas.microsoft.com/office/drawing/2014/main" val="2270550551"/>
                    </a:ext>
                  </a:extLst>
                </a:gridCol>
              </a:tblGrid>
              <a:tr h="497067">
                <a:tc>
                  <a:txBody>
                    <a:bodyPr/>
                    <a:lstStyle/>
                    <a:p>
                      <a:endParaRPr lang="en-GB" dirty="0"/>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rPr>
                        <a:t>Tu </a:t>
                      </a:r>
                      <a:r>
                        <a:rPr lang="en-GB" sz="2000" dirty="0" err="1">
                          <a:solidFill>
                            <a:srgbClr val="0055A5"/>
                          </a:solidFill>
                        </a:rPr>
                        <a:t>aimes</a:t>
                      </a:r>
                      <a:r>
                        <a:rPr lang="en-GB" sz="2000" dirty="0">
                          <a:solidFill>
                            <a:srgbClr val="0055A5"/>
                          </a:solidFill>
                        </a:rPr>
                        <a:t>… ?</a:t>
                      </a:r>
                      <a:endParaRPr lang="en-GB" sz="2000" b="0" dirty="0">
                        <a:solidFill>
                          <a:srgbClr val="0055A5"/>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55A5"/>
                          </a:solidFill>
                        </a:rPr>
                        <a:t>Tu </a:t>
                      </a:r>
                      <a:r>
                        <a:rPr lang="en-GB" sz="2000" b="1" dirty="0" err="1">
                          <a:solidFill>
                            <a:srgbClr val="0055A5"/>
                          </a:solidFill>
                        </a:rPr>
                        <a:t>manges</a:t>
                      </a:r>
                      <a:r>
                        <a:rPr lang="en-GB" sz="2000" b="1" dirty="0">
                          <a:solidFill>
                            <a:srgbClr val="0055A5"/>
                          </a:solidFill>
                        </a:rPr>
                        <a:t>… ?</a:t>
                      </a: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46" name="Action Button: Custom 16">
            <a:hlinkClick r:id="" action="ppaction://noaction" highlightClick="1">
              <a:snd r:embed="rId3" name="27.1.wav"/>
            </a:hlinkClick>
            <a:extLst>
              <a:ext uri="{FF2B5EF4-FFF2-40B4-BE49-F238E27FC236}">
                <a16:creationId xmlns:a16="http://schemas.microsoft.com/office/drawing/2014/main" id="{4480CCEB-42BD-4694-8104-874E1023FD03}"/>
              </a:ext>
            </a:extLst>
          </p:cNvPr>
          <p:cNvSpPr/>
          <p:nvPr/>
        </p:nvSpPr>
        <p:spPr>
          <a:xfrm>
            <a:off x="300595" y="259370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4" name="Q2.wav"/>
            </a:hlinkClick>
            <a:extLst>
              <a:ext uri="{FF2B5EF4-FFF2-40B4-BE49-F238E27FC236}">
                <a16:creationId xmlns:a16="http://schemas.microsoft.com/office/drawing/2014/main" id="{1B7FE275-0FB1-4742-898C-D6A74C315B7C}"/>
              </a:ext>
            </a:extLst>
          </p:cNvPr>
          <p:cNvSpPr/>
          <p:nvPr/>
        </p:nvSpPr>
        <p:spPr>
          <a:xfrm>
            <a:off x="302417" y="347153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5" name="Q3.wav"/>
            </a:hlinkClick>
            <a:extLst>
              <a:ext uri="{FF2B5EF4-FFF2-40B4-BE49-F238E27FC236}">
                <a16:creationId xmlns:a16="http://schemas.microsoft.com/office/drawing/2014/main" id="{EF66CF19-D773-4E0F-8EB5-0E4373139854}"/>
              </a:ext>
            </a:extLst>
          </p:cNvPr>
          <p:cNvSpPr/>
          <p:nvPr/>
        </p:nvSpPr>
        <p:spPr>
          <a:xfrm>
            <a:off x="300595" y="434936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6" name="Q4.wav"/>
            </a:hlinkClick>
            <a:extLst>
              <a:ext uri="{FF2B5EF4-FFF2-40B4-BE49-F238E27FC236}">
                <a16:creationId xmlns:a16="http://schemas.microsoft.com/office/drawing/2014/main" id="{9EF98361-C440-4F7C-9417-C19783B72BA8}"/>
              </a:ext>
            </a:extLst>
          </p:cNvPr>
          <p:cNvSpPr/>
          <p:nvPr/>
        </p:nvSpPr>
        <p:spPr>
          <a:xfrm>
            <a:off x="6329386" y="2647073"/>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7" name="Q5.wav"/>
            </a:hlinkClick>
            <a:extLst>
              <a:ext uri="{FF2B5EF4-FFF2-40B4-BE49-F238E27FC236}">
                <a16:creationId xmlns:a16="http://schemas.microsoft.com/office/drawing/2014/main" id="{B98C5EA2-3F7B-4694-98D4-B74292341A97}"/>
              </a:ext>
            </a:extLst>
          </p:cNvPr>
          <p:cNvSpPr/>
          <p:nvPr/>
        </p:nvSpPr>
        <p:spPr>
          <a:xfrm>
            <a:off x="6329386" y="347153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8" name="Q6.wav"/>
            </a:hlinkClick>
            <a:extLst>
              <a:ext uri="{FF2B5EF4-FFF2-40B4-BE49-F238E27FC236}">
                <a16:creationId xmlns:a16="http://schemas.microsoft.com/office/drawing/2014/main" id="{C6323FA6-0E46-49CE-A332-1DB9912293C5}"/>
              </a:ext>
            </a:extLst>
          </p:cNvPr>
          <p:cNvSpPr/>
          <p:nvPr/>
        </p:nvSpPr>
        <p:spPr>
          <a:xfrm>
            <a:off x="6329386" y="434936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54" name="Picture 53">
            <a:extLst>
              <a:ext uri="{FF2B5EF4-FFF2-40B4-BE49-F238E27FC236}">
                <a16:creationId xmlns:a16="http://schemas.microsoft.com/office/drawing/2014/main" id="{27874DE4-68FC-4D17-BA88-D503B0BA8A1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874" y="4259369"/>
            <a:ext cx="837210" cy="720000"/>
          </a:xfrm>
          <a:prstGeom prst="rect">
            <a:avLst/>
          </a:prstGeom>
        </p:spPr>
      </p:pic>
      <p:pic>
        <p:nvPicPr>
          <p:cNvPr id="56" name="Picture 55">
            <a:extLst>
              <a:ext uri="{FF2B5EF4-FFF2-40B4-BE49-F238E27FC236}">
                <a16:creationId xmlns:a16="http://schemas.microsoft.com/office/drawing/2014/main" id="{EB6BDBAE-E596-4BE7-8296-CA9544B047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4874" y="2666719"/>
            <a:ext cx="900000" cy="393975"/>
          </a:xfrm>
          <a:prstGeom prst="rect">
            <a:avLst/>
          </a:prstGeom>
        </p:spPr>
      </p:pic>
      <p:pic>
        <p:nvPicPr>
          <p:cNvPr id="58" name="Picture 57">
            <a:extLst>
              <a:ext uri="{FF2B5EF4-FFF2-40B4-BE49-F238E27FC236}">
                <a16:creationId xmlns:a16="http://schemas.microsoft.com/office/drawing/2014/main" id="{EA7F5C5E-F94C-48A4-99B7-4994102EF3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5438" y="2489115"/>
            <a:ext cx="757894" cy="720000"/>
          </a:xfrm>
          <a:prstGeom prst="rect">
            <a:avLst/>
          </a:prstGeom>
        </p:spPr>
      </p:pic>
      <p:pic>
        <p:nvPicPr>
          <p:cNvPr id="59" name="Picture 58">
            <a:extLst>
              <a:ext uri="{FF2B5EF4-FFF2-40B4-BE49-F238E27FC236}">
                <a16:creationId xmlns:a16="http://schemas.microsoft.com/office/drawing/2014/main" id="{7310715A-94D9-4E94-8AE0-6BC3949A76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5356" y="3432054"/>
            <a:ext cx="978058" cy="720000"/>
          </a:xfrm>
          <a:prstGeom prst="rect">
            <a:avLst/>
          </a:prstGeom>
        </p:spPr>
      </p:pic>
      <p:pic>
        <p:nvPicPr>
          <p:cNvPr id="60" name="Picture 59">
            <a:extLst>
              <a:ext uri="{FF2B5EF4-FFF2-40B4-BE49-F238E27FC236}">
                <a16:creationId xmlns:a16="http://schemas.microsoft.com/office/drawing/2014/main" id="{B99568D7-37B9-4A5A-AA93-0DED9FA5404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268" y="3423165"/>
            <a:ext cx="747405" cy="720000"/>
          </a:xfrm>
          <a:prstGeom prst="rect">
            <a:avLst/>
          </a:prstGeom>
        </p:spPr>
      </p:pic>
      <p:pic>
        <p:nvPicPr>
          <p:cNvPr id="61" name="Picture 60">
            <a:extLst>
              <a:ext uri="{FF2B5EF4-FFF2-40B4-BE49-F238E27FC236}">
                <a16:creationId xmlns:a16="http://schemas.microsoft.com/office/drawing/2014/main" id="{F47F40E2-1146-447C-9BC3-C445944539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2216" y="4282040"/>
            <a:ext cx="1084338" cy="720000"/>
          </a:xfrm>
          <a:prstGeom prst="rect">
            <a:avLst/>
          </a:prstGeom>
        </p:spPr>
      </p:pic>
      <p:pic>
        <p:nvPicPr>
          <p:cNvPr id="73" name="Picture 72">
            <a:extLst>
              <a:ext uri="{FF2B5EF4-FFF2-40B4-BE49-F238E27FC236}">
                <a16:creationId xmlns:a16="http://schemas.microsoft.com/office/drawing/2014/main" id="{A33071D6-D631-410A-9ABE-FA98006202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3564" y="133629"/>
            <a:ext cx="1440000" cy="1440000"/>
          </a:xfrm>
          <a:prstGeom prst="ellipse">
            <a:avLst/>
          </a:prstGeom>
        </p:spPr>
      </p:pic>
      <p:pic>
        <p:nvPicPr>
          <p:cNvPr id="74" name="Picture 73">
            <a:extLst>
              <a:ext uri="{FF2B5EF4-FFF2-40B4-BE49-F238E27FC236}">
                <a16:creationId xmlns:a16="http://schemas.microsoft.com/office/drawing/2014/main" id="{22034450-906C-4F64-941F-02272DB12A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25425" y="103828"/>
            <a:ext cx="1440000" cy="1440000"/>
          </a:xfrm>
          <a:prstGeom prst="ellipse">
            <a:avLst/>
          </a:prstGeom>
        </p:spPr>
      </p:pic>
      <p:pic>
        <p:nvPicPr>
          <p:cNvPr id="75" name="Picture 4" descr="Cooking Utensils Clipart - Clip Art Library">
            <a:extLst>
              <a:ext uri="{FF2B5EF4-FFF2-40B4-BE49-F238E27FC236}">
                <a16:creationId xmlns:a16="http://schemas.microsoft.com/office/drawing/2014/main" id="{02AF962F-D887-4490-A66D-8D8903430FA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8299" y="463828"/>
            <a:ext cx="1489655"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5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17652" cy="647577"/>
          </a:xfrm>
        </p:spPr>
        <p:txBody>
          <a:bodyPr>
            <a:normAutofit/>
          </a:bodyPr>
          <a:lstStyle/>
          <a:p>
            <a:r>
              <a:rPr lang="en-GB" sz="2800" b="1" dirty="0">
                <a:solidFill>
                  <a:schemeClr val="bg1"/>
                </a:solidFill>
              </a:rPr>
              <a:t>Le </a:t>
            </a:r>
            <a:r>
              <a:rPr lang="en-GB" sz="2800" b="1" dirty="0" err="1">
                <a:solidFill>
                  <a:schemeClr val="bg1"/>
                </a:solidFill>
              </a:rPr>
              <a:t>repas</a:t>
            </a:r>
            <a:r>
              <a:rPr lang="en-GB" sz="2800" b="1" dirty="0">
                <a:solidFill>
                  <a:schemeClr val="bg1"/>
                </a:solidFill>
              </a:rPr>
              <a:t> </a:t>
            </a:r>
            <a:r>
              <a:rPr lang="en-GB" sz="2800" b="1" dirty="0" err="1">
                <a:solidFill>
                  <a:schemeClr val="bg1"/>
                </a:solidFill>
              </a:rPr>
              <a:t>idéal</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0069" y="249867"/>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4" name="Table 6">
            <a:extLst>
              <a:ext uri="{FF2B5EF4-FFF2-40B4-BE49-F238E27FC236}">
                <a16:creationId xmlns:a16="http://schemas.microsoft.com/office/drawing/2014/main" id="{2A44A7B4-56D4-41A7-8464-A9704775F6D4}"/>
              </a:ext>
            </a:extLst>
          </p:cNvPr>
          <p:cNvGraphicFramePr>
            <a:graphicFrameLocks noGrp="1"/>
          </p:cNvGraphicFramePr>
          <p:nvPr>
            <p:extLst>
              <p:ext uri="{D42A27DB-BD31-4B8C-83A1-F6EECF244321}">
                <p14:modId xmlns:p14="http://schemas.microsoft.com/office/powerpoint/2010/main" val="3722153831"/>
              </p:ext>
            </p:extLst>
          </p:nvPr>
        </p:nvGraphicFramePr>
        <p:xfrm>
          <a:off x="200813" y="1877953"/>
          <a:ext cx="5760000" cy="3197067"/>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gridCol w="1980000">
                  <a:extLst>
                    <a:ext uri="{9D8B030D-6E8A-4147-A177-3AD203B41FA5}">
                      <a16:colId xmlns:a16="http://schemas.microsoft.com/office/drawing/2014/main" val="2270550551"/>
                    </a:ext>
                  </a:extLst>
                </a:gridCol>
              </a:tblGrid>
              <a:tr h="497067">
                <a:tc>
                  <a:txBody>
                    <a:bodyPr/>
                    <a:lstStyle/>
                    <a:p>
                      <a:endParaRPr lang="en-GB" dirty="0"/>
                    </a:p>
                  </a:txBody>
                  <a:tcP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Tu </a:t>
                      </a:r>
                      <a:r>
                        <a:rPr lang="en-GB" sz="2000" dirty="0" err="1">
                          <a:solidFill>
                            <a:srgbClr val="002060"/>
                          </a:solidFill>
                        </a:rPr>
                        <a:t>aimes</a:t>
                      </a:r>
                      <a:r>
                        <a:rPr lang="en-GB" sz="2000" dirty="0">
                          <a:solidFill>
                            <a:srgbClr val="002060"/>
                          </a:solidFill>
                        </a:rPr>
                        <a:t>…?</a:t>
                      </a:r>
                      <a:endParaRPr lang="en-GB" sz="2000" b="0" dirty="0">
                        <a:solidFill>
                          <a:srgbClr val="002060"/>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Tu </a:t>
                      </a:r>
                      <a:r>
                        <a:rPr lang="en-GB" sz="2000" b="1" dirty="0" err="1">
                          <a:solidFill>
                            <a:srgbClr val="002060"/>
                          </a:solidFill>
                        </a:rPr>
                        <a:t>manges</a:t>
                      </a:r>
                      <a:r>
                        <a:rPr lang="en-GB" sz="2000" b="1" dirty="0">
                          <a:solidFill>
                            <a:srgbClr val="002060"/>
                          </a:solidFill>
                        </a:rPr>
                        <a:t>…?</a:t>
                      </a: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T w="12700" cap="flat" cmpd="sng" algn="ctr">
                      <a:solidFill>
                        <a:srgbClr val="F076A2"/>
                      </a:solidFill>
                      <a:prstDash val="solid"/>
                      <a:round/>
                      <a:headEnd type="none" w="med" len="med"/>
                      <a:tailEnd type="none" w="med" len="med"/>
                    </a:lnT>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graphicFrame>
        <p:nvGraphicFramePr>
          <p:cNvPr id="45" name="Table 6">
            <a:extLst>
              <a:ext uri="{FF2B5EF4-FFF2-40B4-BE49-F238E27FC236}">
                <a16:creationId xmlns:a16="http://schemas.microsoft.com/office/drawing/2014/main" id="{ACFFF13A-C82C-4394-A33F-D1AB90102ACF}"/>
              </a:ext>
            </a:extLst>
          </p:cNvPr>
          <p:cNvGraphicFramePr>
            <a:graphicFrameLocks noGrp="1"/>
          </p:cNvGraphicFramePr>
          <p:nvPr>
            <p:extLst>
              <p:ext uri="{D42A27DB-BD31-4B8C-83A1-F6EECF244321}">
                <p14:modId xmlns:p14="http://schemas.microsoft.com/office/powerpoint/2010/main" val="2534446428"/>
              </p:ext>
            </p:extLst>
          </p:nvPr>
        </p:nvGraphicFramePr>
        <p:xfrm>
          <a:off x="6207796" y="1877953"/>
          <a:ext cx="5874718" cy="3197067"/>
        </p:xfrm>
        <a:graphic>
          <a:graphicData uri="http://schemas.openxmlformats.org/drawingml/2006/table">
            <a:tbl>
              <a:tblPr firstRow="1" bandRow="1">
                <a:tableStyleId>{BDBED569-4797-4DF1-A0F4-6AAB3CD982D8}</a:tableStyleId>
              </a:tblPr>
              <a:tblGrid>
                <a:gridCol w="734340">
                  <a:extLst>
                    <a:ext uri="{9D8B030D-6E8A-4147-A177-3AD203B41FA5}">
                      <a16:colId xmlns:a16="http://schemas.microsoft.com/office/drawing/2014/main" val="2607353726"/>
                    </a:ext>
                  </a:extLst>
                </a:gridCol>
                <a:gridCol w="1101510">
                  <a:extLst>
                    <a:ext uri="{9D8B030D-6E8A-4147-A177-3AD203B41FA5}">
                      <a16:colId xmlns:a16="http://schemas.microsoft.com/office/drawing/2014/main" val="4128092149"/>
                    </a:ext>
                  </a:extLst>
                </a:gridCol>
                <a:gridCol w="2019434">
                  <a:extLst>
                    <a:ext uri="{9D8B030D-6E8A-4147-A177-3AD203B41FA5}">
                      <a16:colId xmlns:a16="http://schemas.microsoft.com/office/drawing/2014/main" val="2609792770"/>
                    </a:ext>
                  </a:extLst>
                </a:gridCol>
                <a:gridCol w="2019434">
                  <a:extLst>
                    <a:ext uri="{9D8B030D-6E8A-4147-A177-3AD203B41FA5}">
                      <a16:colId xmlns:a16="http://schemas.microsoft.com/office/drawing/2014/main" val="2270550551"/>
                    </a:ext>
                  </a:extLst>
                </a:gridCol>
              </a:tblGrid>
              <a:tr h="497067">
                <a:tc>
                  <a:txBody>
                    <a:bodyPr/>
                    <a:lstStyle/>
                    <a:p>
                      <a:endParaRPr lang="en-GB" dirty="0"/>
                    </a:p>
                  </a:txBody>
                  <a:tcP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Tu </a:t>
                      </a:r>
                      <a:r>
                        <a:rPr lang="en-GB" sz="2000" dirty="0" err="1">
                          <a:solidFill>
                            <a:srgbClr val="002060"/>
                          </a:solidFill>
                        </a:rPr>
                        <a:t>aimes</a:t>
                      </a:r>
                      <a:r>
                        <a:rPr lang="en-GB" sz="2000" dirty="0">
                          <a:solidFill>
                            <a:srgbClr val="002060"/>
                          </a:solidFill>
                        </a:rPr>
                        <a:t>… ?</a:t>
                      </a:r>
                      <a:endParaRPr lang="en-GB" sz="2000" b="0" dirty="0">
                        <a:solidFill>
                          <a:srgbClr val="002060"/>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Tu </a:t>
                      </a:r>
                      <a:r>
                        <a:rPr lang="en-GB" sz="2000" b="1" dirty="0" err="1">
                          <a:solidFill>
                            <a:srgbClr val="002060"/>
                          </a:solidFill>
                        </a:rPr>
                        <a:t>manges</a:t>
                      </a:r>
                      <a:r>
                        <a:rPr lang="en-GB" sz="2000" b="1" dirty="0">
                          <a:solidFill>
                            <a:srgbClr val="002060"/>
                          </a:solidFill>
                        </a:rPr>
                        <a:t>… ?</a:t>
                      </a: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rgbClr val="F076A2"/>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46" name="Action Button: Custom 16">
            <a:hlinkClick r:id="" action="ppaction://noaction" highlightClick="1">
              <a:snd r:embed="rId3" name="Ans_1.wav"/>
            </a:hlinkClick>
            <a:extLst>
              <a:ext uri="{FF2B5EF4-FFF2-40B4-BE49-F238E27FC236}">
                <a16:creationId xmlns:a16="http://schemas.microsoft.com/office/drawing/2014/main" id="{4480CCEB-42BD-4694-8104-874E1023FD03}"/>
              </a:ext>
            </a:extLst>
          </p:cNvPr>
          <p:cNvSpPr/>
          <p:nvPr/>
        </p:nvSpPr>
        <p:spPr>
          <a:xfrm>
            <a:off x="288238" y="253944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4" name="Ans_2.wav"/>
            </a:hlinkClick>
            <a:extLst>
              <a:ext uri="{FF2B5EF4-FFF2-40B4-BE49-F238E27FC236}">
                <a16:creationId xmlns:a16="http://schemas.microsoft.com/office/drawing/2014/main" id="{1B7FE275-0FB1-4742-898C-D6A74C315B7C}"/>
              </a:ext>
            </a:extLst>
          </p:cNvPr>
          <p:cNvSpPr/>
          <p:nvPr/>
        </p:nvSpPr>
        <p:spPr>
          <a:xfrm>
            <a:off x="257852" y="344986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5" name="Ans_3.wav"/>
            </a:hlinkClick>
            <a:extLst>
              <a:ext uri="{FF2B5EF4-FFF2-40B4-BE49-F238E27FC236}">
                <a16:creationId xmlns:a16="http://schemas.microsoft.com/office/drawing/2014/main" id="{EF66CF19-D773-4E0F-8EB5-0E4373139854}"/>
              </a:ext>
            </a:extLst>
          </p:cNvPr>
          <p:cNvSpPr/>
          <p:nvPr/>
        </p:nvSpPr>
        <p:spPr>
          <a:xfrm>
            <a:off x="245975" y="437086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6" name="Ans_4.wav"/>
            </a:hlinkClick>
            <a:extLst>
              <a:ext uri="{FF2B5EF4-FFF2-40B4-BE49-F238E27FC236}">
                <a16:creationId xmlns:a16="http://schemas.microsoft.com/office/drawing/2014/main" id="{9EF98361-C440-4F7C-9417-C19783B72BA8}"/>
              </a:ext>
            </a:extLst>
          </p:cNvPr>
          <p:cNvSpPr/>
          <p:nvPr/>
        </p:nvSpPr>
        <p:spPr>
          <a:xfrm>
            <a:off x="6297670" y="253110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7" name="Ans_5.wav"/>
            </a:hlinkClick>
            <a:extLst>
              <a:ext uri="{FF2B5EF4-FFF2-40B4-BE49-F238E27FC236}">
                <a16:creationId xmlns:a16="http://schemas.microsoft.com/office/drawing/2014/main" id="{B98C5EA2-3F7B-4694-98D4-B74292341A97}"/>
              </a:ext>
            </a:extLst>
          </p:cNvPr>
          <p:cNvSpPr/>
          <p:nvPr/>
        </p:nvSpPr>
        <p:spPr>
          <a:xfrm>
            <a:off x="6279805" y="348521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8" name="Ans_6.wav"/>
            </a:hlinkClick>
            <a:extLst>
              <a:ext uri="{FF2B5EF4-FFF2-40B4-BE49-F238E27FC236}">
                <a16:creationId xmlns:a16="http://schemas.microsoft.com/office/drawing/2014/main" id="{C6323FA6-0E46-49CE-A332-1DB9912293C5}"/>
              </a:ext>
            </a:extLst>
          </p:cNvPr>
          <p:cNvSpPr/>
          <p:nvPr/>
        </p:nvSpPr>
        <p:spPr>
          <a:xfrm>
            <a:off x="6279805" y="436305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54" name="Picture 53">
            <a:extLst>
              <a:ext uri="{FF2B5EF4-FFF2-40B4-BE49-F238E27FC236}">
                <a16:creationId xmlns:a16="http://schemas.microsoft.com/office/drawing/2014/main" id="{27874DE4-68FC-4D17-BA88-D503B0BA8A1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307" y="4248066"/>
            <a:ext cx="837210" cy="720000"/>
          </a:xfrm>
          <a:prstGeom prst="rect">
            <a:avLst/>
          </a:prstGeom>
        </p:spPr>
      </p:pic>
      <p:pic>
        <p:nvPicPr>
          <p:cNvPr id="56" name="Picture 55">
            <a:extLst>
              <a:ext uri="{FF2B5EF4-FFF2-40B4-BE49-F238E27FC236}">
                <a16:creationId xmlns:a16="http://schemas.microsoft.com/office/drawing/2014/main" id="{EB6BDBAE-E596-4BE7-8296-CA9544B047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517" y="2612459"/>
            <a:ext cx="900000" cy="393975"/>
          </a:xfrm>
          <a:prstGeom prst="rect">
            <a:avLst/>
          </a:prstGeom>
        </p:spPr>
      </p:pic>
      <p:pic>
        <p:nvPicPr>
          <p:cNvPr id="58" name="Picture 57">
            <a:extLst>
              <a:ext uri="{FF2B5EF4-FFF2-40B4-BE49-F238E27FC236}">
                <a16:creationId xmlns:a16="http://schemas.microsoft.com/office/drawing/2014/main" id="{EA7F5C5E-F94C-48A4-99B7-4994102EF3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32881" y="2449446"/>
            <a:ext cx="757894" cy="720000"/>
          </a:xfrm>
          <a:prstGeom prst="rect">
            <a:avLst/>
          </a:prstGeom>
        </p:spPr>
      </p:pic>
      <p:pic>
        <p:nvPicPr>
          <p:cNvPr id="59" name="Picture 58">
            <a:extLst>
              <a:ext uri="{FF2B5EF4-FFF2-40B4-BE49-F238E27FC236}">
                <a16:creationId xmlns:a16="http://schemas.microsoft.com/office/drawing/2014/main" id="{7310715A-94D9-4E94-8AE0-6BC3949A76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83024" y="3383383"/>
            <a:ext cx="978058" cy="720000"/>
          </a:xfrm>
          <a:prstGeom prst="rect">
            <a:avLst/>
          </a:prstGeom>
        </p:spPr>
      </p:pic>
      <p:pic>
        <p:nvPicPr>
          <p:cNvPr id="60" name="Picture 59">
            <a:extLst>
              <a:ext uri="{FF2B5EF4-FFF2-40B4-BE49-F238E27FC236}">
                <a16:creationId xmlns:a16="http://schemas.microsoft.com/office/drawing/2014/main" id="{B99568D7-37B9-4A5A-AA93-0DED9FA5404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010" y="3321614"/>
            <a:ext cx="747405" cy="720000"/>
          </a:xfrm>
          <a:prstGeom prst="rect">
            <a:avLst/>
          </a:prstGeom>
        </p:spPr>
      </p:pic>
      <p:pic>
        <p:nvPicPr>
          <p:cNvPr id="61" name="Picture 60">
            <a:extLst>
              <a:ext uri="{FF2B5EF4-FFF2-40B4-BE49-F238E27FC236}">
                <a16:creationId xmlns:a16="http://schemas.microsoft.com/office/drawing/2014/main" id="{F47F40E2-1146-447C-9BC3-C445944539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5623" y="4190860"/>
            <a:ext cx="1084338" cy="720000"/>
          </a:xfrm>
          <a:prstGeom prst="rect">
            <a:avLst/>
          </a:prstGeom>
        </p:spPr>
      </p:pic>
      <p:pic>
        <p:nvPicPr>
          <p:cNvPr id="3" name="Picture 2">
            <a:extLst>
              <a:ext uri="{FF2B5EF4-FFF2-40B4-BE49-F238E27FC236}">
                <a16:creationId xmlns:a16="http://schemas.microsoft.com/office/drawing/2014/main" id="{EFB99F48-D1F7-4CA0-80CF-51751AC288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02051" y="137555"/>
            <a:ext cx="1440000" cy="1440000"/>
          </a:xfrm>
          <a:prstGeom prst="ellipse">
            <a:avLst/>
          </a:prstGeom>
        </p:spPr>
      </p:pic>
      <p:pic>
        <p:nvPicPr>
          <p:cNvPr id="70" name="Picture 69">
            <a:extLst>
              <a:ext uri="{FF2B5EF4-FFF2-40B4-BE49-F238E27FC236}">
                <a16:creationId xmlns:a16="http://schemas.microsoft.com/office/drawing/2014/main" id="{48318AAD-36DB-4247-ADF7-97FAF69FAA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33912" y="107754"/>
            <a:ext cx="1440000" cy="1440000"/>
          </a:xfrm>
          <a:prstGeom prst="ellipse">
            <a:avLst/>
          </a:prstGeom>
        </p:spPr>
      </p:pic>
      <p:pic>
        <p:nvPicPr>
          <p:cNvPr id="1028" name="Picture 4" descr="Cooking Utensils Clipart - Clip Art Library">
            <a:extLst>
              <a:ext uri="{FF2B5EF4-FFF2-40B4-BE49-F238E27FC236}">
                <a16:creationId xmlns:a16="http://schemas.microsoft.com/office/drawing/2014/main" id="{D4ECA4C6-6790-4984-90DA-5991958BCA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76786" y="467754"/>
            <a:ext cx="148965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108BA974-DB63-4869-90AD-6D3A0113F6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55966" y="2441104"/>
            <a:ext cx="691199" cy="720000"/>
          </a:xfrm>
          <a:prstGeom prst="rect">
            <a:avLst/>
          </a:prstGeom>
        </p:spPr>
      </p:pic>
      <p:pic>
        <p:nvPicPr>
          <p:cNvPr id="36" name="Picture 35" descr="green checkmark">
            <a:extLst>
              <a:ext uri="{FF2B5EF4-FFF2-40B4-BE49-F238E27FC236}">
                <a16:creationId xmlns:a16="http://schemas.microsoft.com/office/drawing/2014/main" id="{790D794D-3495-4DA9-BEB1-DB79BB878C3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21149" y="3304581"/>
            <a:ext cx="691199" cy="720000"/>
          </a:xfrm>
          <a:prstGeom prst="rect">
            <a:avLst/>
          </a:prstGeom>
        </p:spPr>
      </p:pic>
      <p:pic>
        <p:nvPicPr>
          <p:cNvPr id="37" name="Picture 36" descr="green checkmark">
            <a:extLst>
              <a:ext uri="{FF2B5EF4-FFF2-40B4-BE49-F238E27FC236}">
                <a16:creationId xmlns:a16="http://schemas.microsoft.com/office/drawing/2014/main" id="{2850072C-D575-4F58-BC2E-5C8527950DC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5213" y="4270217"/>
            <a:ext cx="691199" cy="720000"/>
          </a:xfrm>
          <a:prstGeom prst="rect">
            <a:avLst/>
          </a:prstGeom>
        </p:spPr>
      </p:pic>
      <p:pic>
        <p:nvPicPr>
          <p:cNvPr id="39" name="Picture 38" descr="green checkmark">
            <a:extLst>
              <a:ext uri="{FF2B5EF4-FFF2-40B4-BE49-F238E27FC236}">
                <a16:creationId xmlns:a16="http://schemas.microsoft.com/office/drawing/2014/main" id="{5FB700B8-CE16-4A16-A7EF-0DCC2EC516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58403" y="2414921"/>
            <a:ext cx="691199" cy="720000"/>
          </a:xfrm>
          <a:prstGeom prst="rect">
            <a:avLst/>
          </a:prstGeom>
        </p:spPr>
      </p:pic>
      <p:pic>
        <p:nvPicPr>
          <p:cNvPr id="40" name="Picture 39" descr="green checkmark">
            <a:extLst>
              <a:ext uri="{FF2B5EF4-FFF2-40B4-BE49-F238E27FC236}">
                <a16:creationId xmlns:a16="http://schemas.microsoft.com/office/drawing/2014/main" id="{E1C4143D-227F-403C-8E00-AF854772243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821390" y="3240176"/>
            <a:ext cx="691199" cy="720000"/>
          </a:xfrm>
          <a:prstGeom prst="rect">
            <a:avLst/>
          </a:prstGeom>
        </p:spPr>
      </p:pic>
      <p:pic>
        <p:nvPicPr>
          <p:cNvPr id="41" name="Picture 40" descr="green checkmark">
            <a:extLst>
              <a:ext uri="{FF2B5EF4-FFF2-40B4-BE49-F238E27FC236}">
                <a16:creationId xmlns:a16="http://schemas.microsoft.com/office/drawing/2014/main" id="{4D5DC08D-C99F-4D32-AA97-F4F6FB8309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58403" y="4242806"/>
            <a:ext cx="691199" cy="720000"/>
          </a:xfrm>
          <a:prstGeom prst="rect">
            <a:avLst/>
          </a:prstGeom>
        </p:spPr>
      </p:pic>
      <p:sp>
        <p:nvSpPr>
          <p:cNvPr id="43" name="TextBox 42">
            <a:extLst>
              <a:ext uri="{FF2B5EF4-FFF2-40B4-BE49-F238E27FC236}">
                <a16:creationId xmlns:a16="http://schemas.microsoft.com/office/drawing/2014/main" id="{4F263A21-2DB9-4247-83B1-7341423E7BBC}"/>
              </a:ext>
            </a:extLst>
          </p:cNvPr>
          <p:cNvSpPr txBox="1"/>
          <p:nvPr/>
        </p:nvSpPr>
        <p:spPr>
          <a:xfrm>
            <a:off x="3170920" y="12716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F4136"/>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F413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17597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Noura</a:t>
            </a:r>
            <a:r>
              <a:rPr lang="en-GB" sz="2800" b="1" dirty="0">
                <a:solidFill>
                  <a:schemeClr val="bg1"/>
                </a:solidFill>
              </a:rPr>
              <a:t> et Apollon</a:t>
            </a:r>
          </a:p>
        </p:txBody>
      </p:sp>
      <p:sp>
        <p:nvSpPr>
          <p:cNvPr id="6" name="TextBox 5">
            <a:extLst>
              <a:ext uri="{FF2B5EF4-FFF2-40B4-BE49-F238E27FC236}">
                <a16:creationId xmlns:a16="http://schemas.microsoft.com/office/drawing/2014/main" id="{3FF39D30-4649-CC4D-B004-F55757FC4AEF}"/>
              </a:ext>
            </a:extLst>
          </p:cNvPr>
          <p:cNvSpPr txBox="1"/>
          <p:nvPr/>
        </p:nvSpPr>
        <p:spPr>
          <a:xfrm>
            <a:off x="228126" y="1380523"/>
            <a:ext cx="11527586" cy="48041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Fill in the gaps</a:t>
            </a:r>
            <a:r>
              <a:rPr lang="en-US" sz="2000" dirty="0">
                <a:solidFill>
                  <a:srgbClr val="0055A5"/>
                </a:solidFill>
                <a:latin typeface="Century Gothic" panose="020F0302020204030204"/>
              </a:rPr>
              <a:t>.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Do you need a definite article, an indefinite article or a partitive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55A5"/>
              </a:solidFill>
              <a:latin typeface="Century Gothic" panose="020F0302020204030204"/>
            </a:endParaRP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EF4136"/>
                </a:solidFill>
                <a:latin typeface="Century Gothic" panose="020F0302020204030204"/>
              </a:rPr>
              <a:t>A</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Noura</a:t>
            </a:r>
            <a:r>
              <a:rPr lang="en-US" sz="2000" dirty="0">
                <a:solidFill>
                  <a:srgbClr val="0055A5"/>
                </a:solidFill>
                <a:latin typeface="Century Gothic" panose="020F0302020204030204"/>
              </a:rPr>
              <a:t> at Apollon font </a:t>
            </a:r>
            <a:r>
              <a:rPr lang="en-US" sz="2000" b="1" dirty="0">
                <a:solidFill>
                  <a:srgbClr val="0055A5"/>
                </a:solidFill>
                <a:latin typeface="Century Gothic" panose="020F0302020204030204"/>
              </a:rPr>
              <a:t>de </a:t>
            </a:r>
            <a:r>
              <a:rPr lang="en-US" sz="2000" b="1" dirty="0" err="1">
                <a:solidFill>
                  <a:srgbClr val="0055A5"/>
                </a:solidFill>
                <a:latin typeface="Century Gothic" panose="020F0302020204030204"/>
              </a:rPr>
              <a:t>l</a:t>
            </a:r>
            <a:r>
              <a:rPr lang="en-US" sz="2000" dirty="0" err="1">
                <a:solidFill>
                  <a:srgbClr val="0055A5"/>
                </a:solidFill>
                <a:latin typeface="Century Gothic" panose="020F0302020204030204"/>
              </a:rPr>
              <a:t>’exercice</a:t>
            </a:r>
            <a:r>
              <a:rPr lang="en-US" sz="2000" dirty="0">
                <a:solidFill>
                  <a:srgbClr val="0055A5"/>
                </a:solidFill>
                <a:latin typeface="Century Gothic" panose="020F0302020204030204"/>
              </a:rPr>
              <a:t> au parc. Apollon a </a:t>
            </a:r>
            <a:r>
              <a:rPr lang="en-US" sz="2000" b="1" dirty="0">
                <a:solidFill>
                  <a:srgbClr val="0055A5"/>
                </a:solidFill>
                <a:latin typeface="Century Gothic" panose="020F0302020204030204"/>
              </a:rPr>
              <a:t>de la </a:t>
            </a:r>
            <a:r>
              <a:rPr lang="en-US" sz="2000" dirty="0">
                <a:solidFill>
                  <a:srgbClr val="0055A5"/>
                </a:solidFill>
                <a:latin typeface="Century Gothic" panose="020F0302020204030204"/>
              </a:rPr>
              <a:t>chance. Il </a:t>
            </a:r>
            <a:r>
              <a:rPr lang="en-US" sz="2000" dirty="0" err="1">
                <a:solidFill>
                  <a:srgbClr val="0055A5"/>
                </a:solidFill>
                <a:latin typeface="Century Gothic" panose="020F0302020204030204"/>
              </a:rPr>
              <a:t>est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heureux</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parce</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qu’il</a:t>
            </a:r>
            <a:r>
              <a:rPr lang="en-US" sz="2000" dirty="0">
                <a:solidFill>
                  <a:srgbClr val="0055A5"/>
                </a:solidFill>
                <a:latin typeface="Century Gothic" panose="020F0302020204030204"/>
              </a:rPr>
              <a:t> a trouvé un </a:t>
            </a:r>
            <a:r>
              <a:rPr lang="en-US" sz="2000" dirty="0" err="1">
                <a:solidFill>
                  <a:srgbClr val="0055A5"/>
                </a:solidFill>
                <a:latin typeface="Century Gothic" panose="020F0302020204030204"/>
              </a:rPr>
              <a:t>peu</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de  </a:t>
            </a:r>
            <a:r>
              <a:rPr lang="en-US" sz="2000" dirty="0" err="1">
                <a:solidFill>
                  <a:srgbClr val="0055A5"/>
                </a:solidFill>
                <a:latin typeface="Century Gothic" panose="020F0302020204030204"/>
              </a:rPr>
              <a:t>viande</a:t>
            </a:r>
            <a:r>
              <a:rPr lang="en-US" sz="2000" dirty="0">
                <a:solidFill>
                  <a:srgbClr val="0055A5"/>
                </a:solidFill>
                <a:latin typeface="Century Gothic" panose="020F0302020204030204"/>
              </a:rPr>
              <a:t> dans la rue !</a:t>
            </a:r>
          </a:p>
          <a:p>
            <a:pPr marR="0" lvl="0" algn="l"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trouve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ça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i="0" u="none" strike="noStrike" kern="1200" cap="none" spc="0" normalizeH="0" baseline="0" noProof="0" dirty="0" err="1">
                <a:ln>
                  <a:noFill/>
                </a:ln>
                <a:solidFill>
                  <a:srgbClr val="0055A5"/>
                </a:solidFill>
                <a:effectLst/>
                <a:uLnTx/>
                <a:uFillTx/>
                <a:latin typeface="Century Gothic" panose="020F0302020204030204"/>
                <a:ea typeface="+mn-ea"/>
                <a:cs typeface="+mn-cs"/>
              </a:rPr>
              <a:t>drôle</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Normalement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elle</a:t>
            </a:r>
            <a:r>
              <a:rPr lang="en-US" sz="2000" dirty="0">
                <a:solidFill>
                  <a:srgbClr val="0055A5"/>
                </a:solidFill>
                <a:latin typeface="Century Gothic" panose="020F0302020204030204"/>
              </a:rPr>
              <a:t> ne mange pas  </a:t>
            </a:r>
            <a:r>
              <a:rPr lang="en-US" sz="2000" b="1" dirty="0">
                <a:solidFill>
                  <a:srgbClr val="0055A5"/>
                </a:solidFill>
                <a:latin typeface="Century Gothic" panose="020F0302020204030204"/>
              </a:rPr>
              <a:t>de   </a:t>
            </a:r>
            <a:r>
              <a:rPr lang="en-US" sz="2000" dirty="0" err="1">
                <a:solidFill>
                  <a:srgbClr val="0055A5"/>
                </a:solidFill>
                <a:latin typeface="Century Gothic" panose="020F0302020204030204"/>
              </a:rPr>
              <a:t>viande</a:t>
            </a:r>
            <a:r>
              <a:rPr lang="en-US" sz="2000" dirty="0">
                <a:solidFill>
                  <a:srgbClr val="0055A5"/>
                </a:solidFill>
                <a:latin typeface="Century Gothic" panose="020F0302020204030204"/>
              </a:rPr>
              <a:t>. Elle </a:t>
            </a:r>
            <a:r>
              <a:rPr lang="en-US" sz="2000" dirty="0" err="1">
                <a:solidFill>
                  <a:srgbClr val="0055A5"/>
                </a:solidFill>
                <a:latin typeface="Century Gothic" panose="020F0302020204030204"/>
              </a:rPr>
              <a:t>préfère</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le </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poisson</a:t>
            </a:r>
            <a:r>
              <a:rPr lang="en-US" sz="2000" dirty="0">
                <a:solidFill>
                  <a:srgbClr val="0055A5"/>
                </a:solidFill>
                <a:latin typeface="Century Gothic" panose="020F0302020204030204"/>
              </a:rPr>
              <a:t>. Elle </a:t>
            </a:r>
            <a:r>
              <a:rPr lang="en-US" sz="2000" dirty="0" err="1">
                <a:solidFill>
                  <a:srgbClr val="0055A5"/>
                </a:solidFill>
                <a:latin typeface="Century Gothic" panose="020F0302020204030204"/>
              </a:rPr>
              <a:t>va</a:t>
            </a:r>
            <a:r>
              <a:rPr lang="en-US" sz="2000" dirty="0">
                <a:solidFill>
                  <a:srgbClr val="0055A5"/>
                </a:solidFill>
                <a:latin typeface="Century Gothic" panose="020F0302020204030204"/>
              </a:rPr>
              <a:t> au </a:t>
            </a:r>
            <a:r>
              <a:rPr lang="en-US" sz="2000" dirty="0" err="1">
                <a:solidFill>
                  <a:srgbClr val="0055A5"/>
                </a:solidFill>
                <a:latin typeface="Century Gothic" panose="020F0302020204030204"/>
              </a:rPr>
              <a:t>marché</a:t>
            </a:r>
            <a:r>
              <a:rPr lang="en-US" sz="2000" dirty="0">
                <a:solidFill>
                  <a:srgbClr val="0055A5"/>
                </a:solidFill>
                <a:latin typeface="Century Gothic" panose="020F0302020204030204"/>
              </a:rPr>
              <a:t> et </a:t>
            </a:r>
            <a:r>
              <a:rPr lang="en-US" sz="2000" dirty="0" err="1">
                <a:solidFill>
                  <a:srgbClr val="0055A5"/>
                </a:solidFill>
                <a:latin typeface="Century Gothic" panose="020F0302020204030204"/>
              </a:rPr>
              <a:t>elle</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achète</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un</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poisson</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entier</a:t>
            </a:r>
            <a:r>
              <a:rPr lang="en-US" sz="2000" dirty="0">
                <a:solidFill>
                  <a:srgbClr val="0055A5"/>
                </a:solidFill>
                <a:latin typeface="Century Gothic" panose="020F0302020204030204"/>
              </a:rPr>
              <a:t>. </a:t>
            </a: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EF4136"/>
                </a:solidFill>
                <a:latin typeface="Century Gothic" panose="020F0302020204030204"/>
              </a:rPr>
              <a:t>C</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Noura</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veut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partager</a:t>
            </a:r>
            <a:r>
              <a:rPr lang="en-US" sz="2000" dirty="0">
                <a:solidFill>
                  <a:srgbClr val="0055A5"/>
                </a:solidFill>
                <a:latin typeface="Century Gothic" panose="020F0302020204030204"/>
              </a:rPr>
              <a:t> son déjeuner. Elle </a:t>
            </a:r>
            <a:r>
              <a:rPr lang="en-US" sz="2000" dirty="0" err="1">
                <a:solidFill>
                  <a:srgbClr val="0055A5"/>
                </a:solidFill>
                <a:latin typeface="Century Gothic" panose="020F0302020204030204"/>
              </a:rPr>
              <a:t>donne</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du  </a:t>
            </a:r>
            <a:r>
              <a:rPr lang="en-US" sz="2000" dirty="0" err="1">
                <a:solidFill>
                  <a:srgbClr val="0055A5"/>
                </a:solidFill>
                <a:latin typeface="Century Gothic" panose="020F0302020204030204"/>
              </a:rPr>
              <a:t>poisson</a:t>
            </a:r>
            <a:r>
              <a:rPr lang="en-US" sz="2000" dirty="0">
                <a:solidFill>
                  <a:srgbClr val="0055A5"/>
                </a:solidFill>
                <a:latin typeface="Century Gothic" panose="020F0302020204030204"/>
              </a:rPr>
              <a:t> à Apollon. </a:t>
            </a:r>
            <a:r>
              <a:rPr lang="en-US" sz="2000" dirty="0" err="1">
                <a:solidFill>
                  <a:srgbClr val="0055A5"/>
                </a:solidFill>
                <a:latin typeface="Century Gothic" panose="020F0302020204030204"/>
              </a:rPr>
              <a:t>Mais</a:t>
            </a:r>
            <a:r>
              <a:rPr lang="en-US" sz="2000" dirty="0">
                <a:solidFill>
                  <a:srgbClr val="0055A5"/>
                </a:solidFill>
                <a:latin typeface="Century Gothic" panose="020F0302020204030204"/>
              </a:rPr>
              <a:t> Apollon </a:t>
            </a:r>
            <a:r>
              <a:rPr lang="en-US" sz="2000" dirty="0" err="1">
                <a:solidFill>
                  <a:srgbClr val="0055A5"/>
                </a:solidFill>
                <a:latin typeface="Century Gothic" panose="020F0302020204030204"/>
              </a:rPr>
              <a:t>est</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un  </a:t>
            </a:r>
            <a:r>
              <a:rPr lang="en-US" sz="2000" dirty="0" err="1">
                <a:solidFill>
                  <a:srgbClr val="0055A5"/>
                </a:solidFill>
                <a:latin typeface="Century Gothic" panose="020F0302020204030204"/>
              </a:rPr>
              <a:t>chien</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Les</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chiens</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préfèrent</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la    </a:t>
            </a:r>
            <a:r>
              <a:rPr lang="en-US" sz="2000" dirty="0" err="1">
                <a:solidFill>
                  <a:srgbClr val="0055A5"/>
                </a:solidFill>
                <a:latin typeface="Century Gothic" panose="020F0302020204030204"/>
              </a:rPr>
              <a:t>viande</a:t>
            </a:r>
            <a:r>
              <a:rPr lang="en-US" sz="2000" dirty="0">
                <a:solidFill>
                  <a:srgbClr val="0055A5"/>
                </a:solidFill>
                <a:latin typeface="Century Gothic" panose="020F0302020204030204"/>
              </a:rPr>
              <a:t>.</a:t>
            </a: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EF4136"/>
                </a:solidFill>
                <a:latin typeface="Century Gothic" panose="020F0302020204030204"/>
              </a:rPr>
              <a:t>D</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Noura</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boit</a:t>
            </a:r>
            <a:r>
              <a:rPr lang="en-US" sz="2000" dirty="0">
                <a:solidFill>
                  <a:srgbClr val="0055A5"/>
                </a:solidFill>
                <a:latin typeface="Century Gothic" panose="020F0302020204030204"/>
              </a:rPr>
              <a:t> un </a:t>
            </a:r>
            <a:r>
              <a:rPr lang="en-US" sz="2000" dirty="0" err="1">
                <a:solidFill>
                  <a:srgbClr val="0055A5"/>
                </a:solidFill>
                <a:latin typeface="Century Gothic" panose="020F0302020204030204"/>
              </a:rPr>
              <a:t>verre</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de </a:t>
            </a:r>
            <a:r>
              <a:rPr lang="en-US" sz="2000" dirty="0">
                <a:solidFill>
                  <a:srgbClr val="0055A5"/>
                </a:solidFill>
                <a:latin typeface="Century Gothic" panose="020F0302020204030204"/>
              </a:rPr>
              <a:t>lait. Elle </a:t>
            </a:r>
            <a:r>
              <a:rPr lang="en-US" sz="2000" dirty="0" err="1">
                <a:solidFill>
                  <a:srgbClr val="0055A5"/>
                </a:solidFill>
                <a:latin typeface="Century Gothic" panose="020F0302020204030204"/>
              </a:rPr>
              <a:t>demande</a:t>
            </a:r>
            <a:r>
              <a:rPr lang="en-US" sz="2000" dirty="0">
                <a:solidFill>
                  <a:srgbClr val="0055A5"/>
                </a:solidFill>
                <a:latin typeface="Century Gothic" panose="020F0302020204030204"/>
              </a:rPr>
              <a:t> à Apollon </a:t>
            </a:r>
            <a:r>
              <a:rPr lang="en-US" sz="2000" dirty="0" err="1">
                <a:solidFill>
                  <a:srgbClr val="0055A5"/>
                </a:solidFill>
                <a:latin typeface="Century Gothic" panose="020F0302020204030204"/>
              </a:rPr>
              <a:t>s’il</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veut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boire</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du </a:t>
            </a:r>
            <a:r>
              <a:rPr lang="en-US" sz="2000" dirty="0">
                <a:solidFill>
                  <a:srgbClr val="0055A5"/>
                </a:solidFill>
                <a:latin typeface="Century Gothic" panose="020F0302020204030204"/>
              </a:rPr>
              <a:t> lait </a:t>
            </a:r>
            <a:r>
              <a:rPr lang="en-US" sz="2000" dirty="0" err="1">
                <a:solidFill>
                  <a:srgbClr val="0055A5"/>
                </a:solidFill>
                <a:latin typeface="Century Gothic" panose="020F0302020204030204"/>
              </a:rPr>
              <a:t>aussi</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Mais</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les</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chiens</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n’aiment</a:t>
            </a:r>
            <a:r>
              <a:rPr lang="en-US" sz="2000" dirty="0">
                <a:solidFill>
                  <a:srgbClr val="0055A5"/>
                </a:solidFill>
                <a:latin typeface="Century Gothic" panose="020F0302020204030204"/>
              </a:rPr>
              <a:t> pas   </a:t>
            </a:r>
            <a:r>
              <a:rPr lang="en-US" sz="2000" b="1" dirty="0">
                <a:solidFill>
                  <a:srgbClr val="0055A5"/>
                </a:solidFill>
                <a:latin typeface="Century Gothic" panose="020F0302020204030204"/>
              </a:rPr>
              <a:t>le  </a:t>
            </a:r>
            <a:r>
              <a:rPr lang="en-US" sz="2000" dirty="0">
                <a:solidFill>
                  <a:srgbClr val="0055A5"/>
                </a:solidFill>
                <a:latin typeface="Century Gothic" panose="020F0302020204030204"/>
              </a:rPr>
              <a:t>lait. Apollon </a:t>
            </a:r>
            <a:r>
              <a:rPr lang="en-US" sz="2000" dirty="0" err="1">
                <a:solidFill>
                  <a:srgbClr val="0055A5"/>
                </a:solidFill>
                <a:latin typeface="Century Gothic" panose="020F0302020204030204"/>
              </a:rPr>
              <a:t>boit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seulement</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de </a:t>
            </a:r>
            <a:r>
              <a:rPr lang="en-US" sz="2000" b="1" dirty="0" err="1">
                <a:solidFill>
                  <a:srgbClr val="0055A5"/>
                </a:solidFill>
                <a:latin typeface="Century Gothic" panose="020F0302020204030204"/>
              </a:rPr>
              <a:t>l’</a:t>
            </a:r>
            <a:r>
              <a:rPr lang="en-US" sz="2000" dirty="0" err="1">
                <a:solidFill>
                  <a:srgbClr val="0055A5"/>
                </a:solidFill>
                <a:latin typeface="Century Gothic" panose="020F0302020204030204"/>
              </a:rPr>
              <a:t>eau</a:t>
            </a:r>
            <a:r>
              <a:rPr lang="en-US" sz="2000" dirty="0">
                <a:solidFill>
                  <a:srgbClr val="0055A5"/>
                </a:solidFill>
                <a:latin typeface="Century Gothic" panose="020F0302020204030204"/>
              </a:rPr>
              <a:t>.</a:t>
            </a:r>
          </a:p>
          <a:p>
            <a:pPr marR="0" lvl="0" algn="l" defTabSz="914400" rtl="0" eaLnBrk="1" fontAlgn="auto" latinLnBrk="0" hangingPunct="1">
              <a:lnSpc>
                <a:spcPct val="150000"/>
              </a:lnSpc>
              <a:spcBef>
                <a:spcPts val="0"/>
              </a:spcBef>
              <a:spcAft>
                <a:spcPts val="0"/>
              </a:spcAft>
              <a:buClrTx/>
              <a:buSzTx/>
              <a:tabLst/>
              <a:defRPr/>
            </a:pPr>
            <a:r>
              <a:rPr lang="en-US" sz="2000" dirty="0">
                <a:solidFill>
                  <a:srgbClr val="EF4136"/>
                </a:solidFill>
                <a:latin typeface="Century Gothic" panose="020F0302020204030204"/>
              </a:rPr>
              <a:t>E</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Noura</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téléphone</a:t>
            </a:r>
            <a:r>
              <a:rPr lang="en-US" sz="2000" dirty="0">
                <a:solidFill>
                  <a:srgbClr val="0055A5"/>
                </a:solidFill>
                <a:latin typeface="Century Gothic" panose="020F0302020204030204"/>
              </a:rPr>
              <a:t> à </a:t>
            </a:r>
            <a:r>
              <a:rPr lang="en-US" sz="2000" dirty="0" err="1">
                <a:solidFill>
                  <a:srgbClr val="0055A5"/>
                </a:solidFill>
                <a:latin typeface="Century Gothic" panose="020F0302020204030204"/>
              </a:rPr>
              <a:t>sa</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mère</a:t>
            </a:r>
            <a:r>
              <a:rPr lang="en-US" sz="2000" dirty="0">
                <a:solidFill>
                  <a:srgbClr val="0055A5"/>
                </a:solidFill>
                <a:latin typeface="Century Gothic" panose="020F0302020204030204"/>
              </a:rPr>
              <a:t> qui fait  </a:t>
            </a:r>
            <a:r>
              <a:rPr lang="en-US" sz="2000" b="1" dirty="0">
                <a:solidFill>
                  <a:srgbClr val="0055A5"/>
                </a:solidFill>
                <a:latin typeface="Century Gothic" panose="020F0302020204030204"/>
              </a:rPr>
              <a:t>du</a:t>
            </a:r>
            <a:r>
              <a:rPr lang="en-US" sz="2000" dirty="0">
                <a:solidFill>
                  <a:srgbClr val="0055A5"/>
                </a:solidFill>
                <a:latin typeface="Century Gothic" panose="020F0302020204030204"/>
              </a:rPr>
              <a:t>  sport. Elle </a:t>
            </a:r>
            <a:r>
              <a:rPr lang="en-US" sz="2000" dirty="0" err="1">
                <a:solidFill>
                  <a:srgbClr val="0055A5"/>
                </a:solidFill>
                <a:latin typeface="Century Gothic" panose="020F0302020204030204"/>
              </a:rPr>
              <a:t>dit</a:t>
            </a:r>
            <a:r>
              <a:rPr lang="en-US" sz="2000" dirty="0">
                <a:solidFill>
                  <a:srgbClr val="0055A5"/>
                </a:solidFill>
                <a:latin typeface="Century Gothic" panose="020F0302020204030204"/>
              </a:rPr>
              <a:t> “</a:t>
            </a:r>
            <a:r>
              <a:rPr lang="en-US" sz="2000" dirty="0" err="1">
                <a:solidFill>
                  <a:srgbClr val="0055A5"/>
                </a:solidFill>
                <a:latin typeface="Century Gothic" panose="020F0302020204030204"/>
              </a:rPr>
              <a:t>Maman</a:t>
            </a:r>
            <a:r>
              <a:rPr lang="en-US" sz="2000" dirty="0">
                <a:solidFill>
                  <a:srgbClr val="0055A5"/>
                </a:solidFill>
                <a:latin typeface="Century Gothic" panose="020F0302020204030204"/>
              </a:rPr>
              <a:t>! Je </a:t>
            </a:r>
            <a:r>
              <a:rPr lang="en-US" sz="2000" dirty="0" err="1">
                <a:solidFill>
                  <a:srgbClr val="0055A5"/>
                </a:solidFill>
                <a:latin typeface="Century Gothic" panose="020F0302020204030204"/>
              </a:rPr>
              <a:t>veux</a:t>
            </a:r>
            <a:r>
              <a:rPr lang="en-US" sz="2000" dirty="0">
                <a:solidFill>
                  <a:srgbClr val="0055A5"/>
                </a:solidFill>
                <a:latin typeface="Century Gothic" panose="020F0302020204030204"/>
              </a:rPr>
              <a:t>   </a:t>
            </a:r>
            <a:r>
              <a:rPr lang="en-US" sz="2000" b="1" dirty="0">
                <a:solidFill>
                  <a:srgbClr val="0055A5"/>
                </a:solidFill>
                <a:latin typeface="Century Gothic" panose="020F0302020204030204"/>
              </a:rPr>
              <a:t>un  </a:t>
            </a:r>
            <a:r>
              <a:rPr lang="en-US" sz="2000" dirty="0">
                <a:solidFill>
                  <a:srgbClr val="0055A5"/>
                </a:solidFill>
                <a:latin typeface="Century Gothic" panose="020F0302020204030204"/>
              </a:rPr>
              <a:t>chat* !”</a:t>
            </a:r>
          </a:p>
        </p:txBody>
      </p:sp>
      <p:sp>
        <p:nvSpPr>
          <p:cNvPr id="2" name="Rounded Rectangle 46">
            <a:extLst>
              <a:ext uri="{FF2B5EF4-FFF2-40B4-BE49-F238E27FC236}">
                <a16:creationId xmlns:a16="http://schemas.microsoft.com/office/drawing/2014/main" id="{7175AF1E-96C8-47CE-BA86-1489F450C512}"/>
              </a:ext>
            </a:extLst>
          </p:cNvPr>
          <p:cNvSpPr/>
          <p:nvPr/>
        </p:nvSpPr>
        <p:spPr>
          <a:xfrm>
            <a:off x="10049498" y="249869"/>
            <a:ext cx="186042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lose up of a stuffed animal&#10;&#10;Description automatically generated">
            <a:extLst>
              <a:ext uri="{FF2B5EF4-FFF2-40B4-BE49-F238E27FC236}">
                <a16:creationId xmlns:a16="http://schemas.microsoft.com/office/drawing/2014/main" id="{4D899AB9-5E20-4324-955D-386896682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717" y="274596"/>
            <a:ext cx="951781" cy="951781"/>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A0B8B783-C373-4082-B9FA-1F400CBA8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418" y="-105085"/>
            <a:ext cx="1366430" cy="1366430"/>
          </a:xfrm>
          <a:prstGeom prst="rect">
            <a:avLst/>
          </a:prstGeom>
        </p:spPr>
      </p:pic>
      <p:sp>
        <p:nvSpPr>
          <p:cNvPr id="13" name="Speech Bubble: Rectangle with Corners Rounded 12">
            <a:extLst>
              <a:ext uri="{FF2B5EF4-FFF2-40B4-BE49-F238E27FC236}">
                <a16:creationId xmlns:a16="http://schemas.microsoft.com/office/drawing/2014/main" id="{BC1A3AF2-5861-4871-8D09-29833212AC4C}"/>
              </a:ext>
            </a:extLst>
          </p:cNvPr>
          <p:cNvSpPr/>
          <p:nvPr/>
        </p:nvSpPr>
        <p:spPr>
          <a:xfrm>
            <a:off x="6584475" y="98989"/>
            <a:ext cx="1366430" cy="1148704"/>
          </a:xfrm>
          <a:prstGeom prst="wedgeRoundRectCallout">
            <a:avLst>
              <a:gd name="adj1" fmla="val 62522"/>
              <a:gd name="adj2" fmla="val -16840"/>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 le chat </a:t>
            </a:r>
          </a:p>
          <a:p>
            <a:pPr algn="ctr"/>
            <a:r>
              <a:rPr lang="en-GB" dirty="0"/>
              <a:t>= cat</a:t>
            </a:r>
          </a:p>
          <a:p>
            <a:pPr algn="ctr"/>
            <a:r>
              <a:rPr lang="en-GB" b="1" dirty="0"/>
              <a:t>* </a:t>
            </a:r>
            <a:r>
              <a:rPr lang="en-GB" b="1" dirty="0" err="1"/>
              <a:t>maman</a:t>
            </a:r>
            <a:endParaRPr lang="en-GB" b="1" dirty="0"/>
          </a:p>
          <a:p>
            <a:pPr algn="ctr"/>
            <a:r>
              <a:rPr lang="en-GB" b="1" dirty="0"/>
              <a:t> </a:t>
            </a:r>
            <a:r>
              <a:rPr lang="en-GB" dirty="0"/>
              <a:t>= mum</a:t>
            </a:r>
          </a:p>
        </p:txBody>
      </p:sp>
      <p:sp>
        <p:nvSpPr>
          <p:cNvPr id="14" name="TextBox 13">
            <a:extLst>
              <a:ext uri="{FF2B5EF4-FFF2-40B4-BE49-F238E27FC236}">
                <a16:creationId xmlns:a16="http://schemas.microsoft.com/office/drawing/2014/main" id="{C939AC8E-8075-44D5-A1B2-B8DA40528C50}"/>
              </a:ext>
            </a:extLst>
          </p:cNvPr>
          <p:cNvSpPr txBox="1"/>
          <p:nvPr/>
        </p:nvSpPr>
        <p:spPr>
          <a:xfrm>
            <a:off x="3326903" y="2071171"/>
            <a:ext cx="51779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a:t>
            </a:r>
          </a:p>
        </p:txBody>
      </p:sp>
      <p:sp>
        <p:nvSpPr>
          <p:cNvPr id="15" name="TextBox 14">
            <a:extLst>
              <a:ext uri="{FF2B5EF4-FFF2-40B4-BE49-F238E27FC236}">
                <a16:creationId xmlns:a16="http://schemas.microsoft.com/office/drawing/2014/main" id="{F9C1442D-817B-4EBE-87B8-FFB6BAD47BDE}"/>
              </a:ext>
            </a:extLst>
          </p:cNvPr>
          <p:cNvSpPr txBox="1"/>
          <p:nvPr/>
        </p:nvSpPr>
        <p:spPr>
          <a:xfrm>
            <a:off x="7451081" y="2071171"/>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[2]</a:t>
            </a:r>
          </a:p>
        </p:txBody>
      </p:sp>
      <p:sp>
        <p:nvSpPr>
          <p:cNvPr id="16" name="TextBox 15">
            <a:extLst>
              <a:ext uri="{FF2B5EF4-FFF2-40B4-BE49-F238E27FC236}">
                <a16:creationId xmlns:a16="http://schemas.microsoft.com/office/drawing/2014/main" id="{C824E0E9-2BF9-4B52-A941-7D09A59354C8}"/>
              </a:ext>
            </a:extLst>
          </p:cNvPr>
          <p:cNvSpPr txBox="1"/>
          <p:nvPr/>
        </p:nvSpPr>
        <p:spPr>
          <a:xfrm>
            <a:off x="3722616" y="252065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[3]</a:t>
            </a:r>
          </a:p>
        </p:txBody>
      </p:sp>
      <p:sp>
        <p:nvSpPr>
          <p:cNvPr id="17" name="TextBox 16">
            <a:extLst>
              <a:ext uri="{FF2B5EF4-FFF2-40B4-BE49-F238E27FC236}">
                <a16:creationId xmlns:a16="http://schemas.microsoft.com/office/drawing/2014/main" id="{4B285F37-9362-4740-9DD3-97BB1059515F}"/>
              </a:ext>
            </a:extLst>
          </p:cNvPr>
          <p:cNvSpPr txBox="1"/>
          <p:nvPr/>
        </p:nvSpPr>
        <p:spPr>
          <a:xfrm>
            <a:off x="7594729" y="300017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[4]</a:t>
            </a:r>
          </a:p>
        </p:txBody>
      </p:sp>
      <p:sp>
        <p:nvSpPr>
          <p:cNvPr id="18" name="TextBox 17">
            <a:extLst>
              <a:ext uri="{FF2B5EF4-FFF2-40B4-BE49-F238E27FC236}">
                <a16:creationId xmlns:a16="http://schemas.microsoft.com/office/drawing/2014/main" id="{BC247906-EC05-4FD2-9696-DE4CFA553DFD}"/>
              </a:ext>
            </a:extLst>
          </p:cNvPr>
          <p:cNvSpPr txBox="1"/>
          <p:nvPr/>
        </p:nvSpPr>
        <p:spPr>
          <a:xfrm>
            <a:off x="10729548" y="3000175"/>
            <a:ext cx="63182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[5]</a:t>
            </a:r>
          </a:p>
        </p:txBody>
      </p:sp>
      <p:sp>
        <p:nvSpPr>
          <p:cNvPr id="19" name="TextBox 18">
            <a:extLst>
              <a:ext uri="{FF2B5EF4-FFF2-40B4-BE49-F238E27FC236}">
                <a16:creationId xmlns:a16="http://schemas.microsoft.com/office/drawing/2014/main" id="{C60A5670-EF9E-4936-B592-A38AD75A76D1}"/>
              </a:ext>
            </a:extLst>
          </p:cNvPr>
          <p:cNvSpPr txBox="1"/>
          <p:nvPr/>
        </p:nvSpPr>
        <p:spPr>
          <a:xfrm>
            <a:off x="5459048" y="3435210"/>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[6]</a:t>
            </a:r>
          </a:p>
        </p:txBody>
      </p:sp>
      <p:sp>
        <p:nvSpPr>
          <p:cNvPr id="20" name="TextBox 19">
            <a:extLst>
              <a:ext uri="{FF2B5EF4-FFF2-40B4-BE49-F238E27FC236}">
                <a16:creationId xmlns:a16="http://schemas.microsoft.com/office/drawing/2014/main" id="{ED79728E-3B46-4160-8152-48ED355675C7}"/>
              </a:ext>
            </a:extLst>
          </p:cNvPr>
          <p:cNvSpPr txBox="1"/>
          <p:nvPr/>
        </p:nvSpPr>
        <p:spPr>
          <a:xfrm>
            <a:off x="6447531" y="3892470"/>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[7]</a:t>
            </a:r>
          </a:p>
        </p:txBody>
      </p:sp>
      <p:sp>
        <p:nvSpPr>
          <p:cNvPr id="21" name="TextBox 20">
            <a:extLst>
              <a:ext uri="{FF2B5EF4-FFF2-40B4-BE49-F238E27FC236}">
                <a16:creationId xmlns:a16="http://schemas.microsoft.com/office/drawing/2014/main" id="{80E65F6C-9B60-4BD2-AFE8-A1C47CCDBEAA}"/>
              </a:ext>
            </a:extLst>
          </p:cNvPr>
          <p:cNvSpPr txBox="1"/>
          <p:nvPr/>
        </p:nvSpPr>
        <p:spPr>
          <a:xfrm>
            <a:off x="290148" y="4327872"/>
            <a:ext cx="344852"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[8]</a:t>
            </a:r>
          </a:p>
        </p:txBody>
      </p:sp>
      <p:sp>
        <p:nvSpPr>
          <p:cNvPr id="22" name="TextBox 21">
            <a:extLst>
              <a:ext uri="{FF2B5EF4-FFF2-40B4-BE49-F238E27FC236}">
                <a16:creationId xmlns:a16="http://schemas.microsoft.com/office/drawing/2014/main" id="{E2826F40-25F8-4EEF-AA93-AABBC1EF7CA5}"/>
              </a:ext>
            </a:extLst>
          </p:cNvPr>
          <p:cNvSpPr txBox="1"/>
          <p:nvPr/>
        </p:nvSpPr>
        <p:spPr>
          <a:xfrm>
            <a:off x="1597024" y="4327872"/>
            <a:ext cx="396875"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[9]</a:t>
            </a:r>
          </a:p>
        </p:txBody>
      </p:sp>
      <p:sp>
        <p:nvSpPr>
          <p:cNvPr id="23" name="TextBox 22">
            <a:extLst>
              <a:ext uri="{FF2B5EF4-FFF2-40B4-BE49-F238E27FC236}">
                <a16:creationId xmlns:a16="http://schemas.microsoft.com/office/drawing/2014/main" id="{A9F9861D-5C12-431F-862A-7B773AD40A68}"/>
              </a:ext>
            </a:extLst>
          </p:cNvPr>
          <p:cNvSpPr txBox="1"/>
          <p:nvPr/>
        </p:nvSpPr>
        <p:spPr>
          <a:xfrm>
            <a:off x="4230616" y="435265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[10]</a:t>
            </a:r>
          </a:p>
        </p:txBody>
      </p:sp>
      <p:sp>
        <p:nvSpPr>
          <p:cNvPr id="24" name="TextBox 23">
            <a:extLst>
              <a:ext uri="{FF2B5EF4-FFF2-40B4-BE49-F238E27FC236}">
                <a16:creationId xmlns:a16="http://schemas.microsoft.com/office/drawing/2014/main" id="{0E5D46AF-BABF-4754-9A98-9945AE6690C9}"/>
              </a:ext>
            </a:extLst>
          </p:cNvPr>
          <p:cNvSpPr txBox="1"/>
          <p:nvPr/>
        </p:nvSpPr>
        <p:spPr>
          <a:xfrm>
            <a:off x="3069871" y="481364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[11]</a:t>
            </a:r>
          </a:p>
        </p:txBody>
      </p:sp>
      <p:sp>
        <p:nvSpPr>
          <p:cNvPr id="25" name="TextBox 24">
            <a:extLst>
              <a:ext uri="{FF2B5EF4-FFF2-40B4-BE49-F238E27FC236}">
                <a16:creationId xmlns:a16="http://schemas.microsoft.com/office/drawing/2014/main" id="{9066D583-B9F4-449C-B1E0-585D5C3E0C26}"/>
              </a:ext>
            </a:extLst>
          </p:cNvPr>
          <p:cNvSpPr txBox="1"/>
          <p:nvPr/>
        </p:nvSpPr>
        <p:spPr>
          <a:xfrm>
            <a:off x="8790916" y="4813647"/>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[12]</a:t>
            </a:r>
          </a:p>
        </p:txBody>
      </p:sp>
      <p:sp>
        <p:nvSpPr>
          <p:cNvPr id="26" name="TextBox 25">
            <a:extLst>
              <a:ext uri="{FF2B5EF4-FFF2-40B4-BE49-F238E27FC236}">
                <a16:creationId xmlns:a16="http://schemas.microsoft.com/office/drawing/2014/main" id="{321AFE38-C8FB-4CC1-A59A-74B6536B9C81}"/>
              </a:ext>
            </a:extLst>
          </p:cNvPr>
          <p:cNvSpPr txBox="1"/>
          <p:nvPr/>
        </p:nvSpPr>
        <p:spPr>
          <a:xfrm>
            <a:off x="11158172" y="4810819"/>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[13]</a:t>
            </a:r>
          </a:p>
        </p:txBody>
      </p:sp>
      <p:sp>
        <p:nvSpPr>
          <p:cNvPr id="27" name="TextBox 26">
            <a:extLst>
              <a:ext uri="{FF2B5EF4-FFF2-40B4-BE49-F238E27FC236}">
                <a16:creationId xmlns:a16="http://schemas.microsoft.com/office/drawing/2014/main" id="{DE35EA54-BF6E-4901-B05D-B541EFDE5856}"/>
              </a:ext>
            </a:extLst>
          </p:cNvPr>
          <p:cNvSpPr txBox="1"/>
          <p:nvPr/>
        </p:nvSpPr>
        <p:spPr>
          <a:xfrm>
            <a:off x="2869702" y="5252022"/>
            <a:ext cx="457201"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[14]</a:t>
            </a:r>
          </a:p>
        </p:txBody>
      </p:sp>
      <p:sp>
        <p:nvSpPr>
          <p:cNvPr id="28" name="TextBox 27">
            <a:extLst>
              <a:ext uri="{FF2B5EF4-FFF2-40B4-BE49-F238E27FC236}">
                <a16:creationId xmlns:a16="http://schemas.microsoft.com/office/drawing/2014/main" id="{14BE98AE-C7B1-4B21-9A81-9D4CB3EEE7AE}"/>
              </a:ext>
            </a:extLst>
          </p:cNvPr>
          <p:cNvSpPr txBox="1"/>
          <p:nvPr/>
        </p:nvSpPr>
        <p:spPr>
          <a:xfrm>
            <a:off x="6803647" y="5252022"/>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[15]</a:t>
            </a:r>
          </a:p>
        </p:txBody>
      </p:sp>
      <p:sp>
        <p:nvSpPr>
          <p:cNvPr id="29" name="TextBox 28">
            <a:extLst>
              <a:ext uri="{FF2B5EF4-FFF2-40B4-BE49-F238E27FC236}">
                <a16:creationId xmlns:a16="http://schemas.microsoft.com/office/drawing/2014/main" id="{13E62E55-8C95-4F6E-B612-C6D0345EACAE}"/>
              </a:ext>
            </a:extLst>
          </p:cNvPr>
          <p:cNvSpPr txBox="1"/>
          <p:nvPr/>
        </p:nvSpPr>
        <p:spPr>
          <a:xfrm>
            <a:off x="4946519" y="5722500"/>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[16]</a:t>
            </a:r>
          </a:p>
        </p:txBody>
      </p:sp>
      <p:sp>
        <p:nvSpPr>
          <p:cNvPr id="30" name="TextBox 29">
            <a:extLst>
              <a:ext uri="{FF2B5EF4-FFF2-40B4-BE49-F238E27FC236}">
                <a16:creationId xmlns:a16="http://schemas.microsoft.com/office/drawing/2014/main" id="{B362546E-7444-455A-8C9F-3CC26D56F2B2}"/>
              </a:ext>
            </a:extLst>
          </p:cNvPr>
          <p:cNvSpPr txBox="1"/>
          <p:nvPr/>
        </p:nvSpPr>
        <p:spPr>
          <a:xfrm>
            <a:off x="9391370" y="5726825"/>
            <a:ext cx="521078" cy="400110"/>
          </a:xfrm>
          <a:prstGeom prst="rect">
            <a:avLst/>
          </a:prstGeom>
          <a:solidFill>
            <a:schemeClr val="bg1"/>
          </a:solidFill>
        </p:spPr>
        <p:txBody>
          <a:bodyPr wrap="square" lIns="0" rIns="0" rtlCol="0">
            <a:spAutoFit/>
          </a:bodyPr>
          <a:lstStyle/>
          <a:p>
            <a:pPr algn="ctr"/>
            <a:r>
              <a:rPr lang="en-GB" sz="2000" b="1" dirty="0">
                <a:solidFill>
                  <a:schemeClr val="accent5">
                    <a:lumMod val="50000"/>
                  </a:schemeClr>
                </a:solidFill>
              </a:rPr>
              <a:t>[17]</a:t>
            </a: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Noura</a:t>
            </a:r>
            <a:r>
              <a:rPr lang="en-GB" sz="2800" b="1" dirty="0">
                <a:solidFill>
                  <a:schemeClr val="bg1"/>
                </a:solidFill>
              </a:rPr>
              <a:t> et Apollon</a:t>
            </a:r>
          </a:p>
        </p:txBody>
      </p:sp>
      <p:sp>
        <p:nvSpPr>
          <p:cNvPr id="6" name="TextBox 5">
            <a:extLst>
              <a:ext uri="{FF2B5EF4-FFF2-40B4-BE49-F238E27FC236}">
                <a16:creationId xmlns:a16="http://schemas.microsoft.com/office/drawing/2014/main" id="{3FF39D30-4649-CC4D-B004-F55757FC4AEF}"/>
              </a:ext>
            </a:extLst>
          </p:cNvPr>
          <p:cNvSpPr txBox="1"/>
          <p:nvPr/>
        </p:nvSpPr>
        <p:spPr>
          <a:xfrm>
            <a:off x="239277" y="1112893"/>
            <a:ext cx="11527586" cy="5111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Translate the text into English. </a:t>
            </a:r>
            <a:b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Think carefully about the articles (in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bold</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They may not need translating.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Apollon font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a:t>
            </a:r>
            <a:r>
              <a:rPr kumimoji="0" lang="en-US" sz="2000" b="1" i="0" u="none" strike="noStrike" kern="1200" cap="none" spc="0" normalizeH="0" baseline="0" noProof="0" dirty="0" err="1">
                <a:ln>
                  <a:noFill/>
                </a:ln>
                <a:solidFill>
                  <a:srgbClr val="0055A5"/>
                </a:solidFill>
                <a:effectLst/>
                <a:uLnTx/>
                <a:uFillTx/>
                <a:latin typeface="Century Gothic" panose="020F0302020204030204"/>
                <a:ea typeface="+mn-ea"/>
                <a:cs typeface="+mn-cs"/>
              </a:rPr>
              <a:t>l</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’exercice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au parc. Apollon a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la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chance. Il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est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heureux</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parce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qu’il</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 trouvé un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peu</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viande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dans la rue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trouve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ça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drôle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Normalement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elle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ne mange pas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viande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Elle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préfère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le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poisson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Elle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au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marché</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et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elle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achète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un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poisson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entier</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C</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veut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partager</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son déjeuner. Elle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donne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du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poisson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à Apollon.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Mais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Apollon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est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un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chien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Les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chiens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préfèrent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la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viande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D</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boit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un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verre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lait. Elle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demande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à Apollon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s’il</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veut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boire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du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lait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aussi</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Mais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les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chiens</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n’aiment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pas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le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lait. Apollon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boit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seulement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de </a:t>
            </a:r>
            <a:r>
              <a:rPr kumimoji="0" lang="en-US" sz="2000" b="1" i="0" u="none" strike="noStrike" kern="1200" cap="none" spc="0" normalizeH="0" baseline="0" noProof="0" dirty="0" err="1">
                <a:ln>
                  <a:noFill/>
                </a:ln>
                <a:solidFill>
                  <a:srgbClr val="0055A5"/>
                </a:solidFill>
                <a:effectLst/>
                <a:uLnTx/>
                <a:uFillTx/>
                <a:latin typeface="Century Gothic" panose="020F0302020204030204"/>
                <a:ea typeface="+mn-ea"/>
                <a:cs typeface="+mn-cs"/>
              </a:rPr>
              <a:t>l’</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eau</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136"/>
                </a:solidFill>
                <a:effectLst/>
                <a:uLnTx/>
                <a:uFillTx/>
                <a:latin typeface="Century Gothic" panose="020F0302020204030204"/>
                <a:ea typeface="+mn-ea"/>
                <a:cs typeface="+mn-cs"/>
              </a:rPr>
              <a:t>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téléphone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à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sa</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mère</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qui fait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du</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sport. Elle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dit</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Maman</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Je </a:t>
            </a:r>
            <a:r>
              <a:rPr kumimoji="0" lang="en-US" sz="2000" b="0" i="0" u="none" strike="noStrike" kern="1200" cap="none" spc="0" normalizeH="0" baseline="0" noProof="0" dirty="0" err="1">
                <a:ln>
                  <a:noFill/>
                </a:ln>
                <a:solidFill>
                  <a:srgbClr val="0055A5"/>
                </a:solidFill>
                <a:effectLst/>
                <a:uLnTx/>
                <a:uFillTx/>
                <a:latin typeface="Century Gothic" panose="020F0302020204030204"/>
                <a:ea typeface="+mn-ea"/>
                <a:cs typeface="+mn-cs"/>
              </a:rPr>
              <a:t>veux</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0055A5"/>
                </a:solidFill>
                <a:effectLst/>
                <a:uLnTx/>
                <a:uFillTx/>
                <a:latin typeface="Century Gothic" panose="020F0302020204030204"/>
                <a:ea typeface="+mn-ea"/>
                <a:cs typeface="+mn-cs"/>
              </a:rPr>
              <a:t>un  </a:t>
            </a:r>
            <a:r>
              <a:rPr kumimoji="0" lang="en-US" sz="2000" b="0" i="0" u="none" strike="noStrike" kern="1200" cap="none" spc="0" normalizeH="0" baseline="0" noProof="0" dirty="0">
                <a:ln>
                  <a:noFill/>
                </a:ln>
                <a:solidFill>
                  <a:srgbClr val="0055A5"/>
                </a:solidFill>
                <a:effectLst/>
                <a:uLnTx/>
                <a:uFillTx/>
                <a:latin typeface="Century Gothic" panose="020F0302020204030204"/>
                <a:ea typeface="+mn-ea"/>
                <a:cs typeface="+mn-cs"/>
              </a:rPr>
              <a:t>chat* !”</a:t>
            </a:r>
          </a:p>
        </p:txBody>
      </p:sp>
      <p:sp>
        <p:nvSpPr>
          <p:cNvPr id="2" name="Rounded Rectangle 46">
            <a:extLst>
              <a:ext uri="{FF2B5EF4-FFF2-40B4-BE49-F238E27FC236}">
                <a16:creationId xmlns:a16="http://schemas.microsoft.com/office/drawing/2014/main" id="{7175AF1E-96C8-47CE-BA86-1489F450C512}"/>
              </a:ext>
            </a:extLst>
          </p:cNvPr>
          <p:cNvSpPr/>
          <p:nvPr/>
        </p:nvSpPr>
        <p:spPr>
          <a:xfrm>
            <a:off x="10958138" y="249869"/>
            <a:ext cx="95178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descr="A close up of a stuffed animal&#10;&#10;Description automatically generated">
            <a:extLst>
              <a:ext uri="{FF2B5EF4-FFF2-40B4-BE49-F238E27FC236}">
                <a16:creationId xmlns:a16="http://schemas.microsoft.com/office/drawing/2014/main" id="{4D899AB9-5E20-4324-955D-386896682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717" y="274596"/>
            <a:ext cx="951781" cy="951781"/>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A0B8B783-C373-4082-B9FA-1F400CBA8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418" y="-105085"/>
            <a:ext cx="1366430" cy="1366430"/>
          </a:xfrm>
          <a:prstGeom prst="rect">
            <a:avLst/>
          </a:prstGeom>
        </p:spPr>
      </p:pic>
      <p:sp>
        <p:nvSpPr>
          <p:cNvPr id="13" name="Speech Bubble: Rectangle with Corners Rounded 12">
            <a:extLst>
              <a:ext uri="{FF2B5EF4-FFF2-40B4-BE49-F238E27FC236}">
                <a16:creationId xmlns:a16="http://schemas.microsoft.com/office/drawing/2014/main" id="{BC1A3AF2-5861-4871-8D09-29833212AC4C}"/>
              </a:ext>
            </a:extLst>
          </p:cNvPr>
          <p:cNvSpPr/>
          <p:nvPr/>
        </p:nvSpPr>
        <p:spPr>
          <a:xfrm>
            <a:off x="6584475" y="98989"/>
            <a:ext cx="1366430" cy="1148704"/>
          </a:xfrm>
          <a:prstGeom prst="wedgeRoundRectCallout">
            <a:avLst>
              <a:gd name="adj1" fmla="val 62522"/>
              <a:gd name="adj2" fmla="val -16840"/>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 le chat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 cat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FFFFFF"/>
                </a:solidFill>
                <a:effectLst/>
                <a:uLnTx/>
                <a:uFillTx/>
                <a:latin typeface="Century Gothic"/>
                <a:ea typeface="+mn-ea"/>
                <a:cs typeface="+mn-cs"/>
              </a:rPr>
              <a:t>maman</a:t>
            </a:r>
            <a:endParaRPr kumimoji="0" lang="en-GB" sz="1800" b="1"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mum</a:t>
            </a:r>
          </a:p>
        </p:txBody>
      </p:sp>
    </p:spTree>
    <p:extLst>
      <p:ext uri="{BB962C8B-B14F-4D97-AF65-F5344CB8AC3E}">
        <p14:creationId xmlns:p14="http://schemas.microsoft.com/office/powerpoint/2010/main" val="2136120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Noura</a:t>
            </a:r>
            <a:r>
              <a:rPr lang="en-GB" sz="2800" b="1" dirty="0">
                <a:solidFill>
                  <a:schemeClr val="bg1"/>
                </a:solidFill>
              </a:rPr>
              <a:t> et Apollon</a:t>
            </a:r>
          </a:p>
        </p:txBody>
      </p:sp>
      <p:sp>
        <p:nvSpPr>
          <p:cNvPr id="6" name="TextBox 5">
            <a:extLst>
              <a:ext uri="{FF2B5EF4-FFF2-40B4-BE49-F238E27FC236}">
                <a16:creationId xmlns:a16="http://schemas.microsoft.com/office/drawing/2014/main" id="{3FF39D30-4649-CC4D-B004-F55757FC4AEF}"/>
              </a:ext>
            </a:extLst>
          </p:cNvPr>
          <p:cNvSpPr txBox="1"/>
          <p:nvPr/>
        </p:nvSpPr>
        <p:spPr>
          <a:xfrm>
            <a:off x="228126" y="1380523"/>
            <a:ext cx="11527586" cy="48041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 in the gaps. Do you need a definite article, an indefinite article or a partitive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Apollon are taking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exercise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park. Apollon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is lucky</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is happy because he has found 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bit of meat</a:t>
            </a:r>
            <a:r>
              <a:rPr kumimoji="0" lang="en-US" sz="20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street.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finds this funny</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doesn’t normally eat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any</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meat</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prefers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fish</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She goes to the market and (she) </a:t>
            </a:r>
            <a:r>
              <a:rPr lang="en-US" sz="2000" dirty="0">
                <a:solidFill>
                  <a:srgbClr val="115177"/>
                </a:solidFill>
                <a:latin typeface="Century Gothic" panose="020F0302020204030204"/>
              </a:rPr>
              <a:t>buys</a:t>
            </a:r>
            <a:r>
              <a:rPr lang="en-US" sz="2000" b="1" dirty="0">
                <a:solidFill>
                  <a:srgbClr val="115177"/>
                </a:solidFill>
                <a:latin typeface="Century Gothic" panose="020F0302020204030204"/>
              </a:rPr>
              <a:t> </a:t>
            </a:r>
            <a:r>
              <a:rPr lang="en-US" sz="2000" dirty="0">
                <a:solidFill>
                  <a:srgbClr val="115177"/>
                </a:solidFill>
                <a:latin typeface="Century Gothic" panose="020F0302020204030204"/>
              </a:rPr>
              <a:t>a </a:t>
            </a:r>
            <a:r>
              <a:rPr lang="en-US" sz="2000" b="1" dirty="0">
                <a:solidFill>
                  <a:srgbClr val="E65D00"/>
                </a:solidFill>
                <a:latin typeface="Century Gothic" panose="020F0302020204030204"/>
              </a:rPr>
              <a:t>whole fish</a:t>
            </a:r>
            <a:r>
              <a:rPr lang="en-US" sz="2000" dirty="0">
                <a:solidFill>
                  <a:srgbClr val="115177"/>
                </a:solidFill>
                <a:latin typeface="Century Gothic" panose="020F0302020204030204"/>
              </a:rPr>
              <a: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C. </a:t>
            </a:r>
            <a:r>
              <a:rPr kumimoji="0" lang="en-US" sz="2000" b="0" i="0" u="none" strike="noStrike" kern="1200" cap="none" spc="0" normalizeH="0" baseline="0" noProof="0" dirty="0" err="1">
                <a:ln>
                  <a:noFill/>
                </a:ln>
                <a:solidFill>
                  <a:srgbClr val="115177"/>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 wants to share her lunch</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She gives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 fish </a:t>
            </a:r>
            <a:r>
              <a:rPr kumimoji="0" lang="en-US" sz="2000" i="0" u="none" strike="noStrike" kern="1200" cap="none" spc="0" normalizeH="0" baseline="0" noProof="0" dirty="0">
                <a:ln>
                  <a:noFill/>
                </a:ln>
                <a:solidFill>
                  <a:srgbClr val="115177"/>
                </a:solidFill>
                <a:effectLst/>
                <a:uLnTx/>
                <a:uFillTx/>
                <a:latin typeface="Century Gothic" panose="020F0302020204030204"/>
                <a:ea typeface="+mn-ea"/>
                <a:cs typeface="+mn-cs"/>
              </a:rPr>
              <a:t>to Apollon. </a:t>
            </a:r>
            <a:r>
              <a:rPr kumimoji="0" lang="en-US" sz="2000" b="0" i="0" u="none" strike="noStrike" kern="1200" cap="none" spc="0" normalizeH="0" baseline="0" noProof="0" dirty="0">
                <a:ln>
                  <a:noFill/>
                </a:ln>
                <a:solidFill>
                  <a:srgbClr val="115177"/>
                </a:solidFill>
                <a:effectLst/>
                <a:uLnTx/>
                <a:uFillTx/>
                <a:latin typeface="Century Gothic" panose="020F0302020204030204"/>
                <a:ea typeface="+mn-ea"/>
                <a:cs typeface="+mn-cs"/>
              </a:rPr>
              <a:t>But Apollon is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 dog. Dogs </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prefer</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 meat.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D. </a:t>
            </a:r>
            <a:r>
              <a:rPr kumimoji="0" lang="en-U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is drinking 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glass of milk</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She asks Apollon if he wants to drink</a:t>
            </a:r>
            <a:r>
              <a:rPr kumimoji="0" lang="en-US" sz="20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milk</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 as well.</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But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dogs</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 don’t </a:t>
            </a:r>
            <a:r>
              <a:rPr lang="en-US" sz="2000" dirty="0">
                <a:solidFill>
                  <a:srgbClr val="203864"/>
                </a:solidFill>
                <a:latin typeface="Century Gothic" panose="020F0302020204030204"/>
              </a:rPr>
              <a:t>like </a:t>
            </a:r>
            <a:r>
              <a:rPr lang="en-US" sz="2000" b="1" dirty="0">
                <a:solidFill>
                  <a:srgbClr val="E65D00"/>
                </a:solidFill>
                <a:latin typeface="Century Gothic" panose="020F0302020204030204"/>
              </a:rPr>
              <a:t>milk</a:t>
            </a:r>
            <a:r>
              <a:rPr lang="en-US" sz="2000" dirty="0">
                <a:solidFill>
                  <a:srgbClr val="203864"/>
                </a:solidFill>
                <a:latin typeface="Century Gothic" panose="020F0302020204030204"/>
              </a:rPr>
              <a:t>. </a:t>
            </a:r>
            <a:r>
              <a:rPr kumimoji="0" lang="en-US" sz="2000" i="0" u="none" strike="noStrike" kern="1200" cap="none" spc="0" normalizeH="0" baseline="0" noProof="0" dirty="0">
                <a:ln>
                  <a:noFill/>
                </a:ln>
                <a:solidFill>
                  <a:srgbClr val="203864"/>
                </a:solidFill>
                <a:effectLst/>
                <a:uLnTx/>
                <a:uFillTx/>
                <a:latin typeface="Century Gothic" panose="020F0302020204030204"/>
                <a:ea typeface="+mn-ea"/>
                <a:cs typeface="+mn-cs"/>
              </a:rPr>
              <a:t>Apollon</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only drinks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water</a:t>
            </a:r>
            <a:r>
              <a:rPr kumimoji="0" lang="en-U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E. </a:t>
            </a:r>
            <a:r>
              <a:rPr kumimoji="0" lang="en-US"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Noura</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calls her mother who is doing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(some/a bit of) sport</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 She says: ‘Mum! I want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a cat</a:t>
            </a:r>
            <a:r>
              <a:rPr kumimoji="0" lang="en-U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 name="Rounded Rectangle 46">
            <a:extLst>
              <a:ext uri="{FF2B5EF4-FFF2-40B4-BE49-F238E27FC236}">
                <a16:creationId xmlns:a16="http://schemas.microsoft.com/office/drawing/2014/main" id="{7175AF1E-96C8-47CE-BA86-1489F450C512}"/>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close up of a stuffed animal&#10;&#10;Description automatically generated">
            <a:extLst>
              <a:ext uri="{FF2B5EF4-FFF2-40B4-BE49-F238E27FC236}">
                <a16:creationId xmlns:a16="http://schemas.microsoft.com/office/drawing/2014/main" id="{FA4A56DD-6C76-4CE5-AB85-BAF0650AB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717" y="274596"/>
            <a:ext cx="951781" cy="951781"/>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1D32D336-81C1-4745-80A2-E7405C0E7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418" y="-105085"/>
            <a:ext cx="1366430" cy="1366430"/>
          </a:xfrm>
          <a:prstGeom prst="rect">
            <a:avLst/>
          </a:prstGeom>
        </p:spPr>
      </p:pic>
      <p:sp>
        <p:nvSpPr>
          <p:cNvPr id="9" name="Speech Bubble: Rectangle with Corners Rounded 8">
            <a:extLst>
              <a:ext uri="{FF2B5EF4-FFF2-40B4-BE49-F238E27FC236}">
                <a16:creationId xmlns:a16="http://schemas.microsoft.com/office/drawing/2014/main" id="{BFF4D0DD-79D7-4AE5-AFC7-F08C9059955B}"/>
              </a:ext>
            </a:extLst>
          </p:cNvPr>
          <p:cNvSpPr/>
          <p:nvPr/>
        </p:nvSpPr>
        <p:spPr>
          <a:xfrm>
            <a:off x="6584475" y="98989"/>
            <a:ext cx="1366430" cy="1148704"/>
          </a:xfrm>
          <a:prstGeom prst="wedgeRoundRectCallout">
            <a:avLst>
              <a:gd name="adj1" fmla="val 62522"/>
              <a:gd name="adj2" fmla="val -16840"/>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 le chat </a:t>
            </a:r>
          </a:p>
          <a:p>
            <a:pPr algn="ctr"/>
            <a:r>
              <a:rPr lang="en-GB" dirty="0"/>
              <a:t>= cat</a:t>
            </a:r>
          </a:p>
          <a:p>
            <a:pPr algn="ctr"/>
            <a:r>
              <a:rPr lang="en-GB" b="1" dirty="0"/>
              <a:t>* </a:t>
            </a:r>
            <a:r>
              <a:rPr lang="en-GB" b="1" dirty="0" err="1"/>
              <a:t>maman</a:t>
            </a:r>
            <a:endParaRPr lang="en-GB" b="1" dirty="0"/>
          </a:p>
          <a:p>
            <a:pPr algn="ctr"/>
            <a:r>
              <a:rPr lang="en-GB" b="1" dirty="0"/>
              <a:t> </a:t>
            </a:r>
            <a:r>
              <a:rPr lang="en-GB" dirty="0"/>
              <a:t>= mum</a:t>
            </a:r>
          </a:p>
        </p:txBody>
      </p:sp>
      <p:sp>
        <p:nvSpPr>
          <p:cNvPr id="12" name="Speech Bubble: Rectangle with Corners Rounded 11">
            <a:extLst>
              <a:ext uri="{FF2B5EF4-FFF2-40B4-BE49-F238E27FC236}">
                <a16:creationId xmlns:a16="http://schemas.microsoft.com/office/drawing/2014/main" id="{C1C06B85-3BEE-40B0-B963-8B2FBCCA3DA7}"/>
              </a:ext>
            </a:extLst>
          </p:cNvPr>
          <p:cNvSpPr/>
          <p:nvPr/>
        </p:nvSpPr>
        <p:spPr>
          <a:xfrm>
            <a:off x="776072" y="112641"/>
            <a:ext cx="4291228" cy="1148704"/>
          </a:xfrm>
          <a:prstGeom prst="wedgeRoundRectCallout">
            <a:avLst>
              <a:gd name="adj1" fmla="val 25824"/>
              <a:gd name="adj2" fmla="val 74924"/>
              <a:gd name="adj3" fmla="val 16667"/>
            </a:avLst>
          </a:prstGeom>
          <a:solidFill>
            <a:srgbClr val="0055A5"/>
          </a:solidFill>
          <a:ln w="1905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Look how often the article can be dropped in English! This </a:t>
            </a:r>
            <a:r>
              <a:rPr lang="en-US" b="1"/>
              <a:t>cannot happen</a:t>
            </a:r>
            <a:r>
              <a:rPr lang="en-US"/>
              <a:t> in </a:t>
            </a:r>
            <a:r>
              <a:rPr lang="en-US" dirty="0"/>
              <a:t>French.</a:t>
            </a:r>
            <a:endParaRPr lang="en-GB" dirty="0"/>
          </a:p>
        </p:txBody>
      </p:sp>
    </p:spTree>
    <p:extLst>
      <p:ext uri="{BB962C8B-B14F-4D97-AF65-F5344CB8AC3E}">
        <p14:creationId xmlns:p14="http://schemas.microsoft.com/office/powerpoint/2010/main" val="13908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Les </a:t>
            </a:r>
            <a:r>
              <a:rPr lang="en-GB" sz="2800" b="1" dirty="0" err="1">
                <a:solidFill>
                  <a:schemeClr val="bg1"/>
                </a:solidFill>
              </a:rPr>
              <a:t>nombres</a:t>
            </a:r>
            <a:r>
              <a:rPr lang="en-GB" sz="2800" b="1" dirty="0">
                <a:solidFill>
                  <a:schemeClr val="bg1"/>
                </a:solidFill>
              </a:rPr>
              <a:t> de 1 à 31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523220"/>
          </a:xfrm>
          <a:prstGeom prst="rect">
            <a:avLst/>
          </a:prstGeom>
          <a:noFill/>
        </p:spPr>
        <p:txBody>
          <a:bodyPr wrap="square" rtlCol="0">
            <a:spAutoFit/>
          </a:bodyPr>
          <a:lstStyle/>
          <a:p>
            <a:r>
              <a:rPr lang="en-US" sz="2800" dirty="0">
                <a:solidFill>
                  <a:srgbClr val="002060"/>
                </a:solidFill>
              </a:rPr>
              <a:t>Numbers 1 - 31</a:t>
            </a:r>
          </a:p>
        </p:txBody>
      </p:sp>
      <p:sp>
        <p:nvSpPr>
          <p:cNvPr id="2" name="TextBox 1">
            <a:extLst>
              <a:ext uri="{FF2B5EF4-FFF2-40B4-BE49-F238E27FC236}">
                <a16:creationId xmlns:a16="http://schemas.microsoft.com/office/drawing/2014/main" id="{34D261C5-F23F-4A52-B201-E2584E75FE52}"/>
              </a:ext>
            </a:extLst>
          </p:cNvPr>
          <p:cNvSpPr txBox="1"/>
          <p:nvPr/>
        </p:nvSpPr>
        <p:spPr>
          <a:xfrm>
            <a:off x="179999" y="2019808"/>
            <a:ext cx="11198087" cy="1569660"/>
          </a:xfrm>
          <a:prstGeom prst="rect">
            <a:avLst/>
          </a:prstGeom>
          <a:noFill/>
        </p:spPr>
        <p:txBody>
          <a:bodyPr wrap="square" rtlCol="0">
            <a:spAutoFit/>
          </a:bodyPr>
          <a:lstStyle/>
          <a:p>
            <a:r>
              <a:rPr lang="en-US" sz="2400" dirty="0">
                <a:solidFill>
                  <a:srgbClr val="002060"/>
                </a:solidFill>
              </a:rPr>
              <a:t>Say up to three consecutive numbers</a:t>
            </a:r>
          </a:p>
          <a:p>
            <a:pPr marL="342900" indent="-342900">
              <a:buFontTx/>
              <a:buChar char="-"/>
            </a:pPr>
            <a:r>
              <a:rPr lang="en-US" sz="2400" dirty="0">
                <a:solidFill>
                  <a:srgbClr val="002060"/>
                </a:solidFill>
              </a:rPr>
              <a:t>One number -&gt; next person</a:t>
            </a:r>
          </a:p>
          <a:p>
            <a:pPr marL="342900" indent="-342900">
              <a:buFontTx/>
              <a:buChar char="-"/>
            </a:pPr>
            <a:r>
              <a:rPr lang="en-US" sz="2400" dirty="0">
                <a:solidFill>
                  <a:srgbClr val="002060"/>
                </a:solidFill>
              </a:rPr>
              <a:t>Two numbers -&gt; change direction</a:t>
            </a:r>
          </a:p>
          <a:p>
            <a:pPr marL="342900" indent="-342900">
              <a:buFontTx/>
              <a:buChar char="-"/>
            </a:pPr>
            <a:r>
              <a:rPr lang="en-US" sz="2400" dirty="0">
                <a:solidFill>
                  <a:srgbClr val="002060"/>
                </a:solidFill>
              </a:rPr>
              <a:t>Three numbers -&gt; skip the next person</a:t>
            </a:r>
          </a:p>
        </p:txBody>
      </p:sp>
      <p:sp>
        <p:nvSpPr>
          <p:cNvPr id="5" name="TextBox 4">
            <a:extLst>
              <a:ext uri="{FF2B5EF4-FFF2-40B4-BE49-F238E27FC236}">
                <a16:creationId xmlns:a16="http://schemas.microsoft.com/office/drawing/2014/main" id="{E83E9529-406F-4481-A15A-56ACBFDBDF96}"/>
              </a:ext>
            </a:extLst>
          </p:cNvPr>
          <p:cNvSpPr txBox="1"/>
          <p:nvPr/>
        </p:nvSpPr>
        <p:spPr>
          <a:xfrm>
            <a:off x="7301548" y="1327310"/>
            <a:ext cx="1857624" cy="3416320"/>
          </a:xfrm>
          <a:prstGeom prst="rect">
            <a:avLst/>
          </a:prstGeom>
          <a:noFill/>
        </p:spPr>
        <p:txBody>
          <a:bodyPr wrap="square" numCol="3" rtlCol="0">
            <a:spAutoFit/>
          </a:bodyPr>
          <a:lstStyle/>
          <a:p>
            <a:r>
              <a:rPr lang="en-US" sz="2400" b="1" dirty="0">
                <a:solidFill>
                  <a:srgbClr val="0055A5"/>
                </a:solidFill>
              </a:rPr>
              <a:t>1</a:t>
            </a:r>
          </a:p>
          <a:p>
            <a:r>
              <a:rPr lang="en-US" sz="2400" b="1" dirty="0">
                <a:solidFill>
                  <a:srgbClr val="0055A5"/>
                </a:solidFill>
              </a:rPr>
              <a:t>2</a:t>
            </a:r>
          </a:p>
          <a:p>
            <a:r>
              <a:rPr lang="en-US" sz="2400" b="1" dirty="0">
                <a:solidFill>
                  <a:srgbClr val="0055A5"/>
                </a:solidFill>
              </a:rPr>
              <a:t>3</a:t>
            </a:r>
          </a:p>
          <a:p>
            <a:r>
              <a:rPr lang="en-US" sz="2400" b="1" dirty="0">
                <a:solidFill>
                  <a:srgbClr val="0055A5"/>
                </a:solidFill>
              </a:rPr>
              <a:t>4</a:t>
            </a:r>
          </a:p>
          <a:p>
            <a:r>
              <a:rPr lang="en-US" sz="2400" b="1" dirty="0">
                <a:solidFill>
                  <a:srgbClr val="0055A5"/>
                </a:solidFill>
              </a:rPr>
              <a:t>5</a:t>
            </a:r>
          </a:p>
          <a:p>
            <a:r>
              <a:rPr lang="en-US" sz="2400" b="1" dirty="0">
                <a:solidFill>
                  <a:srgbClr val="0055A5"/>
                </a:solidFill>
              </a:rPr>
              <a:t>6</a:t>
            </a:r>
          </a:p>
          <a:p>
            <a:r>
              <a:rPr lang="en-US" sz="2400" b="1" dirty="0">
                <a:solidFill>
                  <a:srgbClr val="0055A5"/>
                </a:solidFill>
              </a:rPr>
              <a:t>7</a:t>
            </a:r>
          </a:p>
          <a:p>
            <a:r>
              <a:rPr lang="en-US" sz="2400" b="1" dirty="0">
                <a:solidFill>
                  <a:srgbClr val="0055A5"/>
                </a:solidFill>
              </a:rPr>
              <a:t>8</a:t>
            </a:r>
          </a:p>
          <a:p>
            <a:r>
              <a:rPr lang="en-US" sz="2400" b="1" dirty="0">
                <a:solidFill>
                  <a:srgbClr val="0055A5"/>
                </a:solidFill>
              </a:rPr>
              <a:t>9</a:t>
            </a:r>
          </a:p>
        </p:txBody>
      </p:sp>
      <p:sp>
        <p:nvSpPr>
          <p:cNvPr id="12" name="Rectangle 11">
            <a:extLst>
              <a:ext uri="{FF2B5EF4-FFF2-40B4-BE49-F238E27FC236}">
                <a16:creationId xmlns:a16="http://schemas.microsoft.com/office/drawing/2014/main" id="{D44672A9-6F47-4F5E-852A-4D0E4CB924B6}"/>
              </a:ext>
            </a:extLst>
          </p:cNvPr>
          <p:cNvSpPr/>
          <p:nvPr/>
        </p:nvSpPr>
        <p:spPr>
          <a:xfrm>
            <a:off x="8643253" y="1327310"/>
            <a:ext cx="1112520" cy="3785652"/>
          </a:xfrm>
          <a:prstGeom prst="rect">
            <a:avLst/>
          </a:prstGeom>
        </p:spPr>
        <p:txBody>
          <a:bodyPr wrap="square">
            <a:spAutoFit/>
          </a:bodyPr>
          <a:lstStyle/>
          <a:p>
            <a:r>
              <a:rPr lang="en-US" sz="2400" b="1" dirty="0">
                <a:solidFill>
                  <a:srgbClr val="0055A5"/>
                </a:solidFill>
              </a:rPr>
              <a:t>10</a:t>
            </a:r>
          </a:p>
          <a:p>
            <a:r>
              <a:rPr lang="en-US" sz="2400" b="1" dirty="0">
                <a:solidFill>
                  <a:srgbClr val="0055A5"/>
                </a:solidFill>
              </a:rPr>
              <a:t>11</a:t>
            </a:r>
          </a:p>
          <a:p>
            <a:r>
              <a:rPr lang="en-US" sz="2400" b="1" dirty="0">
                <a:solidFill>
                  <a:srgbClr val="0055A5"/>
                </a:solidFill>
              </a:rPr>
              <a:t>12</a:t>
            </a:r>
          </a:p>
          <a:p>
            <a:r>
              <a:rPr lang="en-US" sz="2400" b="1" dirty="0">
                <a:solidFill>
                  <a:srgbClr val="0055A5"/>
                </a:solidFill>
              </a:rPr>
              <a:t>13</a:t>
            </a:r>
          </a:p>
          <a:p>
            <a:r>
              <a:rPr lang="en-US" sz="2400" b="1" dirty="0">
                <a:solidFill>
                  <a:srgbClr val="0055A5"/>
                </a:solidFill>
              </a:rPr>
              <a:t>14</a:t>
            </a:r>
          </a:p>
          <a:p>
            <a:r>
              <a:rPr lang="en-US" sz="2400" b="1" dirty="0">
                <a:solidFill>
                  <a:srgbClr val="0055A5"/>
                </a:solidFill>
              </a:rPr>
              <a:t>15</a:t>
            </a:r>
          </a:p>
          <a:p>
            <a:r>
              <a:rPr lang="en-US" sz="2400" b="1" dirty="0">
                <a:solidFill>
                  <a:srgbClr val="0055A5"/>
                </a:solidFill>
              </a:rPr>
              <a:t>16</a:t>
            </a:r>
          </a:p>
          <a:p>
            <a:r>
              <a:rPr lang="en-US" sz="2400" b="1" dirty="0">
                <a:solidFill>
                  <a:srgbClr val="0055A5"/>
                </a:solidFill>
              </a:rPr>
              <a:t>17</a:t>
            </a:r>
          </a:p>
          <a:p>
            <a:r>
              <a:rPr lang="en-US" sz="2400" b="1" dirty="0">
                <a:solidFill>
                  <a:srgbClr val="0055A5"/>
                </a:solidFill>
              </a:rPr>
              <a:t>18</a:t>
            </a:r>
          </a:p>
          <a:p>
            <a:r>
              <a:rPr lang="en-US" sz="2400" b="1" dirty="0">
                <a:solidFill>
                  <a:srgbClr val="0055A5"/>
                </a:solidFill>
              </a:rPr>
              <a:t>19</a:t>
            </a:r>
          </a:p>
        </p:txBody>
      </p:sp>
      <p:sp>
        <p:nvSpPr>
          <p:cNvPr id="13" name="Rectangle 12">
            <a:extLst>
              <a:ext uri="{FF2B5EF4-FFF2-40B4-BE49-F238E27FC236}">
                <a16:creationId xmlns:a16="http://schemas.microsoft.com/office/drawing/2014/main" id="{69368746-344D-460D-92AD-C4A75A0AE602}"/>
              </a:ext>
            </a:extLst>
          </p:cNvPr>
          <p:cNvSpPr/>
          <p:nvPr/>
        </p:nvSpPr>
        <p:spPr>
          <a:xfrm>
            <a:off x="10265566" y="1327310"/>
            <a:ext cx="1112520" cy="4524315"/>
          </a:xfrm>
          <a:prstGeom prst="rect">
            <a:avLst/>
          </a:prstGeom>
        </p:spPr>
        <p:txBody>
          <a:bodyPr wrap="square">
            <a:spAutoFit/>
          </a:bodyPr>
          <a:lstStyle/>
          <a:p>
            <a:r>
              <a:rPr lang="en-US" sz="2400" b="1" dirty="0">
                <a:solidFill>
                  <a:srgbClr val="0055A5"/>
                </a:solidFill>
              </a:rPr>
              <a:t>20</a:t>
            </a:r>
          </a:p>
          <a:p>
            <a:r>
              <a:rPr lang="en-US" sz="2400" b="1" dirty="0">
                <a:solidFill>
                  <a:srgbClr val="0055A5"/>
                </a:solidFill>
              </a:rPr>
              <a:t>21</a:t>
            </a:r>
          </a:p>
          <a:p>
            <a:r>
              <a:rPr lang="en-US" sz="2400" b="1" dirty="0">
                <a:solidFill>
                  <a:srgbClr val="0055A5"/>
                </a:solidFill>
              </a:rPr>
              <a:t>22</a:t>
            </a:r>
          </a:p>
          <a:p>
            <a:r>
              <a:rPr lang="en-US" sz="2400" b="1" dirty="0">
                <a:solidFill>
                  <a:srgbClr val="0055A5"/>
                </a:solidFill>
              </a:rPr>
              <a:t>23</a:t>
            </a:r>
          </a:p>
          <a:p>
            <a:r>
              <a:rPr lang="en-US" sz="2400" b="1" dirty="0">
                <a:solidFill>
                  <a:srgbClr val="0055A5"/>
                </a:solidFill>
              </a:rPr>
              <a:t>24</a:t>
            </a:r>
          </a:p>
          <a:p>
            <a:r>
              <a:rPr lang="en-US" sz="2400" b="1" dirty="0">
                <a:solidFill>
                  <a:srgbClr val="0055A5"/>
                </a:solidFill>
              </a:rPr>
              <a:t>25</a:t>
            </a:r>
          </a:p>
          <a:p>
            <a:r>
              <a:rPr lang="en-US" sz="2400" b="1" dirty="0">
                <a:solidFill>
                  <a:srgbClr val="0055A5"/>
                </a:solidFill>
              </a:rPr>
              <a:t>26</a:t>
            </a:r>
          </a:p>
          <a:p>
            <a:r>
              <a:rPr lang="en-US" sz="2400" b="1" dirty="0">
                <a:solidFill>
                  <a:srgbClr val="0055A5"/>
                </a:solidFill>
              </a:rPr>
              <a:t>27</a:t>
            </a:r>
          </a:p>
          <a:p>
            <a:r>
              <a:rPr lang="en-US" sz="2400" b="1" dirty="0">
                <a:solidFill>
                  <a:srgbClr val="0055A5"/>
                </a:solidFill>
              </a:rPr>
              <a:t>28</a:t>
            </a:r>
          </a:p>
          <a:p>
            <a:r>
              <a:rPr lang="en-US" sz="2400" b="1" dirty="0">
                <a:solidFill>
                  <a:srgbClr val="0055A5"/>
                </a:solidFill>
              </a:rPr>
              <a:t>29</a:t>
            </a:r>
          </a:p>
          <a:p>
            <a:r>
              <a:rPr lang="en-US" sz="2400" b="1" dirty="0">
                <a:solidFill>
                  <a:srgbClr val="0055A5"/>
                </a:solidFill>
              </a:rPr>
              <a:t>30</a:t>
            </a:r>
          </a:p>
          <a:p>
            <a:r>
              <a:rPr lang="en-US" sz="2400" b="1" dirty="0">
                <a:solidFill>
                  <a:srgbClr val="0055A5"/>
                </a:solidFill>
              </a:rPr>
              <a:t>31</a:t>
            </a:r>
            <a:endParaRPr lang="fr-FR" sz="2400" b="1" dirty="0">
              <a:solidFill>
                <a:srgbClr val="0055A5"/>
              </a:solidFill>
            </a:endParaRPr>
          </a:p>
        </p:txBody>
      </p:sp>
    </p:spTree>
    <p:extLst>
      <p:ext uri="{BB962C8B-B14F-4D97-AF65-F5344CB8AC3E}">
        <p14:creationId xmlns:p14="http://schemas.microsoft.com/office/powerpoint/2010/main" val="1598688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92597" y="2967335"/>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Revisit vocabulary:  Y7 Mashup 3</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001795" cy="647577"/>
          </a:xfrm>
        </p:spPr>
        <p:txBody>
          <a:bodyPr>
            <a:normAutofit/>
          </a:bodyPr>
          <a:lstStyle/>
          <a:p>
            <a:r>
              <a:rPr lang="en-GB" sz="28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24EA-D45C-6C44-9005-EF2212ADE0A4}"/>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dirty="0"/>
          </a:p>
        </p:txBody>
      </p:sp>
      <p:sp>
        <p:nvSpPr>
          <p:cNvPr id="4" name="TextBox 3"/>
          <p:cNvSpPr txBox="1"/>
          <p:nvPr/>
        </p:nvSpPr>
        <p:spPr>
          <a:xfrm>
            <a:off x="4709242" y="2235386"/>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spTree>
    <p:extLst>
      <p:ext uri="{BB962C8B-B14F-4D97-AF65-F5344CB8AC3E}">
        <p14:creationId xmlns:p14="http://schemas.microsoft.com/office/powerpoint/2010/main" val="38950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9242" y="4316400"/>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pic>
        <p:nvPicPr>
          <p:cNvPr id="5" name="Picture 4" descr="girl">
            <a:extLst>
              <a:ext uri="{FF2B5EF4-FFF2-40B4-BE49-F238E27FC236}">
                <a16:creationId xmlns:a16="http://schemas.microsoft.com/office/drawing/2014/main" id="{0D2A4BF8-C397-44BE-B18F-BDA0744A4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
        <p:nvSpPr>
          <p:cNvPr id="7" name="Title 1">
            <a:extLst>
              <a:ext uri="{FF2B5EF4-FFF2-40B4-BE49-F238E27FC236}">
                <a16:creationId xmlns:a16="http://schemas.microsoft.com/office/drawing/2014/main" id="{FFA8C302-6D82-4FB1-A9B1-598EE0635F84}"/>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Tree>
    <p:extLst>
      <p:ext uri="{BB962C8B-B14F-4D97-AF65-F5344CB8AC3E}">
        <p14:creationId xmlns:p14="http://schemas.microsoft.com/office/powerpoint/2010/main" val="26943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22977" y="3588939"/>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61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7" name="ill juille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ill habill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ill fam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5777"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72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9179</Words>
  <Application>Microsoft Office PowerPoint</Application>
  <PresentationFormat>Widescreen</PresentationFormat>
  <Paragraphs>1155</Paragraphs>
  <Slides>47</Slides>
  <Notes>47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Century Gothic</vt:lpstr>
      <vt:lpstr>Georgia</vt:lpstr>
      <vt:lpstr>Noto Serif</vt:lpstr>
      <vt:lpstr>Segoe UI</vt:lpstr>
      <vt:lpstr>NCELP_German_2022</vt:lpstr>
      <vt:lpstr>Bitmap Image</vt:lpstr>
      <vt:lpstr>PowerPoint Presentation</vt:lpstr>
      <vt:lpstr>i</vt:lpstr>
      <vt:lpstr>i</vt:lpstr>
      <vt:lpstr>-ill-/-ille</vt:lpstr>
      <vt:lpstr>-ill-/-ille</vt:lpstr>
      <vt:lpstr>-ill-/ille</vt:lpstr>
      <vt:lpstr>-ill-/-ille</vt:lpstr>
      <vt:lpstr>-ill-/ille</vt:lpstr>
      <vt:lpstr>-ill-/ille</vt:lpstr>
      <vt:lpstr>Phonétique  </vt:lpstr>
      <vt:lpstr>Phonétique  </vt:lpstr>
      <vt:lpstr>Vocabulaire</vt:lpstr>
      <vt:lpstr>boire</vt:lpstr>
      <vt:lpstr>boire</vt:lpstr>
      <vt:lpstr>boit</vt:lpstr>
      <vt:lpstr>boire</vt:lpstr>
      <vt:lpstr>boit</vt:lpstr>
      <vt:lpstr>boire</vt:lpstr>
      <vt:lpstr>Using the verb ‘boire’</vt:lpstr>
      <vt:lpstr>Qui boit quoi ? </vt:lpstr>
      <vt:lpstr>Uncountable nouns</vt:lpstr>
      <vt:lpstr>Amir a quoi ?</vt:lpstr>
      <vt:lpstr>Le week-end d’Élodie</vt:lpstr>
      <vt:lpstr>Negating partitive articles</vt:lpstr>
      <vt:lpstr>Qui aime quoi ?</vt:lpstr>
      <vt:lpstr>Qui aime quoi ?</vt:lpstr>
      <vt:lpstr>Un pique-nique</vt:lpstr>
      <vt:lpstr>Tu fais quoi, normalement ?</vt:lpstr>
      <vt:lpstr>PowerPoint Presentation</vt:lpstr>
      <vt:lpstr>Associations</vt:lpstr>
      <vt:lpstr>LL  </vt:lpstr>
      <vt:lpstr>LL</vt:lpstr>
      <vt:lpstr>Vocabulaire</vt:lpstr>
      <vt:lpstr>Vocabulaire</vt:lpstr>
      <vt:lpstr>Vocabulaire</vt:lpstr>
      <vt:lpstr>Specified quantities</vt:lpstr>
      <vt:lpstr>Que dit Amir ?</vt:lpstr>
      <vt:lpstr>Que dit Amir ?</vt:lpstr>
      <vt:lpstr>Unspecified quantities</vt:lpstr>
      <vt:lpstr>Unspecified quantities</vt:lpstr>
      <vt:lpstr>Le repas idéal</vt:lpstr>
      <vt:lpstr>Le repas idéal</vt:lpstr>
      <vt:lpstr>Noura et Apollon</vt:lpstr>
      <vt:lpstr>Noura et Apollon</vt:lpstr>
      <vt:lpstr>Noura et Apollon</vt:lpstr>
      <vt:lpstr>Les nombres de 1 à 31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30</cp:revision>
  <dcterms:created xsi:type="dcterms:W3CDTF">2024-02-01T11:19:28Z</dcterms:created>
  <dcterms:modified xsi:type="dcterms:W3CDTF">2024-02-02T05:55:45Z</dcterms:modified>
</cp:coreProperties>
</file>