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64" r:id="rId2"/>
    <p:sldId id="627" r:id="rId3"/>
    <p:sldId id="298" r:id="rId4"/>
    <p:sldId id="357" r:id="rId5"/>
    <p:sldId id="358" r:id="rId6"/>
    <p:sldId id="301" r:id="rId7"/>
    <p:sldId id="359" r:id="rId8"/>
    <p:sldId id="360" r:id="rId9"/>
    <p:sldId id="516" r:id="rId10"/>
    <p:sldId id="429" r:id="rId11"/>
    <p:sldId id="422" r:id="rId12"/>
    <p:sldId id="503" r:id="rId13"/>
    <p:sldId id="504" r:id="rId14"/>
    <p:sldId id="505" r:id="rId15"/>
    <p:sldId id="506" r:id="rId16"/>
    <p:sldId id="507" r:id="rId17"/>
    <p:sldId id="508" r:id="rId18"/>
    <p:sldId id="509" r:id="rId19"/>
    <p:sldId id="510" r:id="rId20"/>
    <p:sldId id="511" r:id="rId21"/>
    <p:sldId id="324" r:id="rId22"/>
    <p:sldId id="330" r:id="rId23"/>
    <p:sldId id="331" r:id="rId24"/>
    <p:sldId id="958" r:id="rId25"/>
    <p:sldId id="959" r:id="rId26"/>
    <p:sldId id="960" r:id="rId27"/>
    <p:sldId id="322" r:id="rId28"/>
    <p:sldId id="423" r:id="rId29"/>
    <p:sldId id="424" r:id="rId30"/>
    <p:sldId id="498" r:id="rId31"/>
    <p:sldId id="499" r:id="rId32"/>
    <p:sldId id="434" r:id="rId33"/>
    <p:sldId id="501" r:id="rId34"/>
    <p:sldId id="435" r:id="rId35"/>
    <p:sldId id="436" r:id="rId36"/>
    <p:sldId id="502" r:id="rId37"/>
    <p:sldId id="437" r:id="rId38"/>
    <p:sldId id="332" r:id="rId39"/>
    <p:sldId id="338" r:id="rId40"/>
    <p:sldId id="426" r:id="rId41"/>
    <p:sldId id="428" r:id="rId42"/>
    <p:sldId id="259" r:id="rId43"/>
    <p:sldId id="316" r:id="rId44"/>
    <p:sldId id="317" r:id="rId45"/>
    <p:sldId id="52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5"/>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62" autoAdjust="0"/>
    <p:restoredTop sz="60282" autoAdjust="0"/>
  </p:normalViewPr>
  <p:slideViewPr>
    <p:cSldViewPr snapToGrid="0">
      <p:cViewPr>
        <p:scale>
          <a:sx n="50" d="100"/>
          <a:sy n="50" d="100"/>
        </p:scale>
        <p:origin x="2742" y="378"/>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C7FBA-E02A-4CA6-949B-26A787AFA992}" type="datetimeFigureOut">
              <a:rPr lang="en-GB" smtClean="0"/>
              <a:t>31/01/2024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6846E-349E-4DF1-BE5D-BBCDAA98DDE2}" type="slidenum">
              <a:rPr lang="en-GB" smtClean="0"/>
              <a:t>‹#›</a:t>
            </a:fld>
            <a:endParaRPr lang="en-GB"/>
          </a:p>
        </p:txBody>
      </p:sp>
    </p:spTree>
    <p:extLst>
      <p:ext uri="{BB962C8B-B14F-4D97-AF65-F5344CB8AC3E}">
        <p14:creationId xmlns:p14="http://schemas.microsoft.com/office/powerpoint/2010/main" val="4218373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i="0" u="sng" dirty="0" err="1">
                <a:solidFill>
                  <a:srgbClr val="E6851E"/>
                </a:solidFill>
                <a:effectLst/>
                <a:latin typeface="Segoe UI" panose="020B0502040204020203" pitchFamily="34" charset="0"/>
              </a:rPr>
              <a:t>ambitieux</a:t>
            </a:r>
            <a:r>
              <a:rPr lang="en-GB" b="1" i="0" u="sng" dirty="0">
                <a:solidFill>
                  <a:srgbClr val="E6851E"/>
                </a:solidFill>
                <a:effectLst/>
                <a:latin typeface="Segoe UI" panose="020B0502040204020203" pitchFamily="34" charset="0"/>
              </a:rPr>
              <a:t>, Genève, prudent</a:t>
            </a:r>
            <a:r>
              <a:rPr lang="en-GB" b="1" i="0" u="sng" dirty="0">
                <a:solidFill>
                  <a:srgbClr val="000000"/>
                </a:solidFill>
                <a:effectLst/>
                <a:latin typeface="Segoe UI" panose="020B0502040204020203"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ambitieux</a:t>
            </a:r>
            <a:r>
              <a:rPr lang="en-GB" b="1" u="sng" dirty="0">
                <a:solidFill>
                  <a:srgbClr val="FF0000"/>
                </a:solidFill>
              </a:rPr>
              <a:t>, avocat, </a:t>
            </a:r>
            <a:r>
              <a:rPr lang="en-GB" b="1" u="sng" dirty="0" err="1">
                <a:solidFill>
                  <a:srgbClr val="FF0000"/>
                </a:solidFill>
              </a:rPr>
              <a:t>facteur</a:t>
            </a:r>
            <a:r>
              <a:rPr lang="en-GB" b="1" u="sng" dirty="0">
                <a:solidFill>
                  <a:srgbClr val="FF0000"/>
                </a:solidFill>
              </a:rPr>
              <a:t>, </a:t>
            </a:r>
            <a:r>
              <a:rPr lang="en-GB" b="1" i="0" u="sng" dirty="0">
                <a:solidFill>
                  <a:srgbClr val="E6851E"/>
                </a:solidFill>
                <a:effectLst/>
                <a:latin typeface="Segoe UI" panose="020B0502040204020203" pitchFamily="34" charset="0"/>
              </a:rPr>
              <a:t>Genève, </a:t>
            </a:r>
            <a:r>
              <a:rPr lang="en-GB" b="1" i="0" u="sng" dirty="0" err="1">
                <a:solidFill>
                  <a:srgbClr val="E6851E"/>
                </a:solidFill>
                <a:effectLst/>
                <a:latin typeface="Segoe UI" panose="020B0502040204020203" pitchFamily="34" charset="0"/>
              </a:rPr>
              <a:t>peser</a:t>
            </a:r>
            <a:r>
              <a:rPr lang="en-GB" b="1" i="0" u="sng" dirty="0">
                <a:solidFill>
                  <a:srgbClr val="E6851E"/>
                </a:solidFill>
                <a:effectLst/>
                <a:latin typeface="Segoe UI" panose="020B0502040204020203" pitchFamily="34" charset="0"/>
              </a:rPr>
              <a:t>, secretaire, Suisse, </a:t>
            </a:r>
            <a:r>
              <a:rPr lang="en-GB" b="1" i="0" u="sng" dirty="0" err="1">
                <a:solidFill>
                  <a:srgbClr val="E6851E"/>
                </a:solidFill>
                <a:effectLst/>
                <a:latin typeface="Segoe UI" panose="020B0502040204020203" pitchFamily="34" charset="0"/>
              </a:rPr>
              <a:t>suisse</a:t>
            </a:r>
            <a:br>
              <a:rPr lang="en-GB" b="1" i="0" u="sng" dirty="0">
                <a:solidFill>
                  <a:srgbClr val="E6851E"/>
                </a:solidFill>
                <a:effectLst/>
                <a:latin typeface="Segoe UI" panose="020B0502040204020203" pitchFamily="34" charset="0"/>
              </a:rPr>
            </a:b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u="sng" dirty="0" err="1">
                <a:solidFill>
                  <a:srgbClr val="FF0000"/>
                </a:solidFill>
              </a:rPr>
              <a:t>ambitieux</a:t>
            </a:r>
            <a:r>
              <a:rPr lang="en-GB" b="1" u="sng" dirty="0">
                <a:solidFill>
                  <a:srgbClr val="FF0000"/>
                </a:solidFill>
              </a:rPr>
              <a:t>, natation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latin typeface="+mn-lt"/>
              </a:rPr>
              <a:t>Learning outcomes (lesson 1):</a:t>
            </a:r>
            <a:endParaRPr lang="en-GB" b="0"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latin typeface="+mn-lt"/>
              </a:rPr>
              <a:t>Introduction of SSC </a:t>
            </a:r>
            <a:r>
              <a:rPr lang="en-GB" b="1" dirty="0">
                <a:latin typeface="+mn-lt"/>
              </a:rPr>
              <a:t>[</a:t>
            </a:r>
            <a:r>
              <a:rPr lang="en-GB" b="1" dirty="0" err="1">
                <a:latin typeface="+mn-lt"/>
              </a:rPr>
              <a:t>th</a:t>
            </a:r>
            <a:r>
              <a:rPr lang="en-GB" b="1"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n-lt"/>
              </a:rPr>
              <a:t>Introduction</a:t>
            </a:r>
            <a:r>
              <a:rPr lang="en-GB" b="0" baseline="0" dirty="0">
                <a:latin typeface="+mn-lt"/>
              </a:rPr>
              <a:t> of</a:t>
            </a:r>
            <a:r>
              <a:rPr lang="en-GB" dirty="0">
                <a:latin typeface="+mn-lt"/>
              </a:rPr>
              <a:t> </a:t>
            </a:r>
            <a:r>
              <a:rPr lang="en-GB" b="1" dirty="0">
                <a:latin typeface="+mn-lt"/>
              </a:rPr>
              <a:t>partitive articles (du, de la, de l’)</a:t>
            </a:r>
            <a:endParaRPr lang="en-GB" sz="1200" b="1" i="0" dirty="0">
              <a:solidFill>
                <a:prstClr val="white"/>
              </a:solidFill>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latin typeface="+mn-lt"/>
              </a:rPr>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 (introduce) </a:t>
            </a:r>
            <a:r>
              <a:rPr lang="fr-FR" sz="1200" b="0" i="0" kern="1200" dirty="0">
                <a:solidFill>
                  <a:schemeClr val="tx1"/>
                </a:solidFill>
                <a:effectLst/>
                <a:latin typeface="+mn-lt"/>
                <a:ea typeface="+mn-ea"/>
                <a:cs typeface="+mn-cs"/>
              </a:rPr>
              <a:t>acheter [636], coûter [984], peser [1584], eau [475], euro [1753], exercice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[1290], fromage [4475], glace [580], natation [&gt;5000], pain [2802], poisson [1616], sport [2011], travail [153]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emporter [1128], proposer [338], traverser [1040], voyager [2194],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avocat [1188], bureau</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[273], directeur [640], emploi [517], facteur [1264], secrétaire [920], ambitieux [2905], prudent [1529], travailleur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[1341], travailleuse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recognition of this week’s new vocabulary (pre-learned on Quizlet) in isolation.</a:t>
            </a:r>
          </a:p>
          <a:p>
            <a:endParaRPr lang="en-US" b="1" dirty="0"/>
          </a:p>
          <a:p>
            <a:r>
              <a:rPr lang="en-US" b="1" dirty="0"/>
              <a:t>Procedure:</a:t>
            </a:r>
          </a:p>
          <a:p>
            <a:pPr marL="228600" indent="-228600">
              <a:buAutoNum type="arabicPeriod"/>
            </a:pPr>
            <a:r>
              <a:rPr lang="en-US" b="0" dirty="0"/>
              <a:t>Click to ‘zoom’ to a word in French. </a:t>
            </a:r>
          </a:p>
          <a:p>
            <a:pPr marL="228600" indent="-228600">
              <a:buAutoNum type="arabicPeriod"/>
            </a:pPr>
            <a:r>
              <a:rPr lang="en-US" b="0" dirty="0"/>
              <a:t>Teacher pronounces the word. Students repeat.</a:t>
            </a:r>
          </a:p>
          <a:p>
            <a:pPr marL="228600" indent="-228600">
              <a:buAutoNum type="arabicPeriod"/>
            </a:pPr>
            <a:r>
              <a:rPr lang="en-US" b="0" dirty="0"/>
              <a:t>Students say the English.</a:t>
            </a:r>
          </a:p>
          <a:p>
            <a:pPr marL="228600" indent="-228600">
              <a:buAutoNum type="arabicPeriod"/>
            </a:pPr>
            <a:r>
              <a:rPr lang="en-US" b="0" dirty="0"/>
              <a:t>Repeat steps 1-3 until all words have English translations.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a:t>
            </a:r>
            <a:r>
              <a:rPr lang="en-GB" b="0" dirty="0"/>
              <a:t>(including three minutes additional preparation time, if required)</a:t>
            </a:r>
            <a:br>
              <a:rPr lang="en-GB" b="0" dirty="0"/>
            </a:br>
            <a:br>
              <a:rPr lang="en-GB" b="1" dirty="0"/>
            </a:br>
            <a:r>
              <a:rPr lang="en-GB" b="1" dirty="0"/>
              <a:t>Aim: </a:t>
            </a:r>
            <a:r>
              <a:rPr lang="en-GB" b="0" dirty="0"/>
              <a:t>aural recognition of this week’s vocabulary items in context.</a:t>
            </a:r>
            <a:br>
              <a:rPr lang="en-GB" b="0" dirty="0"/>
            </a:br>
            <a:br>
              <a:rPr lang="en-GB" b="0" dirty="0"/>
            </a:br>
            <a:r>
              <a:rPr lang="en-GB" b="1" dirty="0"/>
              <a:t>Procedure: </a:t>
            </a:r>
            <a:br>
              <a:rPr lang="en-GB" b="1" dirty="0"/>
            </a:br>
            <a:r>
              <a:rPr lang="en-GB" b="1" dirty="0"/>
              <a:t>1. </a:t>
            </a:r>
            <a:r>
              <a:rPr lang="en-GB" b="0" dirty="0"/>
              <a:t>Think about the French for the key words on the slide.</a:t>
            </a:r>
            <a:br>
              <a:rPr lang="en-GB" b="1" dirty="0"/>
            </a:br>
            <a:r>
              <a:rPr lang="en-GB" b="1" dirty="0"/>
              <a:t>2. </a:t>
            </a:r>
            <a:r>
              <a:rPr lang="en-GB" b="0" dirty="0"/>
              <a:t>Listen to the audio 1-5.  For each, choose the correct answer A, B or C.</a:t>
            </a:r>
            <a:br>
              <a:rPr lang="en-GB" b="0" dirty="0"/>
            </a:br>
            <a:r>
              <a:rPr lang="en-GB" b="1" dirty="0"/>
              <a:t>3. </a:t>
            </a:r>
            <a:r>
              <a:rPr lang="en-GB" b="0" dirty="0"/>
              <a:t>Click to see the answers.</a:t>
            </a:r>
            <a:br>
              <a:rPr lang="en-GB" b="1" dirty="0"/>
            </a:br>
            <a:r>
              <a:rPr lang="en-GB" b="1" dirty="0"/>
              <a:t>4. </a:t>
            </a:r>
            <a:r>
              <a:rPr lang="en-GB" b="0" dirty="0"/>
              <a:t>Think what would have been heard for either of the other two possible answers.</a:t>
            </a:r>
            <a:br>
              <a:rPr lang="en-GB" b="0" dirty="0"/>
            </a:br>
            <a:endParaRPr lang="es-ES" sz="1200" b="0" i="0" dirty="0">
              <a:solidFill>
                <a:schemeClr val="dk1"/>
              </a:solidFill>
              <a:latin typeface="+mn-lt"/>
              <a:ea typeface="Calibri"/>
              <a:cs typeface="Calibri"/>
              <a:sym typeface="Calibri"/>
            </a:endParaRPr>
          </a:p>
          <a:p>
            <a:pPr marL="0" lvl="0" indent="0" algn="l" rtl="0">
              <a:spcBef>
                <a:spcPts val="0"/>
              </a:spcBef>
              <a:spcAft>
                <a:spcPts val="0"/>
              </a:spcAft>
              <a:buNone/>
            </a:pPr>
            <a:r>
              <a:rPr lang="es-ES" sz="1200" b="1" i="0" dirty="0" err="1">
                <a:solidFill>
                  <a:schemeClr val="dk1"/>
                </a:solidFill>
                <a:latin typeface="+mn-lt"/>
                <a:ea typeface="Calibri"/>
                <a:cs typeface="Calibri"/>
                <a:sym typeface="Calibri"/>
              </a:rPr>
              <a:t>Transcript</a:t>
            </a:r>
            <a:r>
              <a:rPr lang="es-ES" sz="1200" b="1" i="0" dirty="0">
                <a:solidFill>
                  <a:schemeClr val="dk1"/>
                </a:solidFill>
                <a:latin typeface="+mn-lt"/>
                <a:ea typeface="Calibri"/>
                <a:cs typeface="Calibri"/>
                <a:sym typeface="Calibri"/>
              </a:rPr>
              <a:t>:</a:t>
            </a:r>
          </a:p>
          <a:p>
            <a:pPr marL="228600" indent="-228600">
              <a:buAutoNum type="arabicPeriod"/>
            </a:pPr>
            <a:r>
              <a:rPr lang="fr-FR" dirty="0"/>
              <a:t>J'achète du fromage, du pain et du poisson</a:t>
            </a:r>
          </a:p>
          <a:p>
            <a:pPr marL="228600" indent="-228600">
              <a:buAutoNum type="arabicPeriod"/>
            </a:pPr>
            <a:r>
              <a:rPr lang="fr-FR" dirty="0"/>
              <a:t>Mon sport préféré est la natation.</a:t>
            </a:r>
          </a:p>
          <a:p>
            <a:pPr marL="228600" indent="-228600">
              <a:buAutoNum type="arabicPeriod"/>
            </a:pPr>
            <a:r>
              <a:rPr lang="fr-FR" dirty="0"/>
              <a:t>Le fromage coûte 4€.</a:t>
            </a:r>
          </a:p>
          <a:p>
            <a:pPr marL="228600" indent="-228600">
              <a:buAutoNum type="arabicPeriod"/>
            </a:pPr>
            <a:r>
              <a:rPr lang="fr-FR" dirty="0"/>
              <a:t>Je fais du travail le week-end</a:t>
            </a:r>
          </a:p>
          <a:p>
            <a:pPr marL="228600" indent="-228600">
              <a:buAutoNum type="arabicPeriod"/>
            </a:pPr>
            <a:r>
              <a:rPr lang="en-US" dirty="0"/>
              <a:t>Il </a:t>
            </a:r>
            <a:r>
              <a:rPr lang="en-US" dirty="0" err="1"/>
              <a:t>pèse</a:t>
            </a:r>
            <a:r>
              <a:rPr lang="en-US" dirty="0"/>
              <a:t> le </a:t>
            </a:r>
            <a:r>
              <a:rPr lang="en-US" dirty="0" err="1"/>
              <a:t>poisson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Cultural information about the use of euros in French-speaking countries.</a:t>
            </a:r>
          </a:p>
          <a:p>
            <a:endParaRPr lang="en-US" b="0" dirty="0"/>
          </a:p>
          <a:p>
            <a:r>
              <a:rPr lang="en-US" b="0" dirty="0"/>
              <a:t>Teachers should take the opportunity to practice the pronunciation difference in the </a:t>
            </a:r>
            <a:r>
              <a:rPr lang="en-US" b="1" dirty="0" err="1"/>
              <a:t>eu</a:t>
            </a:r>
            <a:r>
              <a:rPr lang="en-US" b="0" dirty="0"/>
              <a:t> sound between the two languages.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monnaie</a:t>
            </a:r>
            <a:r>
              <a:rPr lang="en-GB" baseline="0" dirty="0"/>
              <a:t> [1932], official [996], u</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[729], européen [445], </a:t>
            </a:r>
            <a:r>
              <a:rPr lang="en-GB" sz="1200" dirty="0">
                <a:solidFill>
                  <a:schemeClr val="accent5">
                    <a:lumMod val="50000"/>
                  </a:schemeClr>
                </a:solidFill>
              </a:rPr>
              <a:t>Luxembourg [n/a],</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symbole [1427], </a:t>
            </a:r>
            <a:r>
              <a:rPr lang="en-GB" sz="1800" b="0" i="0" u="none" strike="noStrike" dirty="0" err="1">
                <a:solidFill>
                  <a:srgbClr val="000000"/>
                </a:solidFill>
                <a:effectLst/>
                <a:latin typeface="Calibri" panose="020F0502020204030204" pitchFamily="34" charset="0"/>
              </a:rPr>
              <a:t>illustrer</a:t>
            </a:r>
            <a:r>
              <a:rPr lang="en-GB" dirty="0"/>
              <a:t> [1939], motif [1369], </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identité [1437], national [227]</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centime</a:t>
            </a:r>
            <a:r>
              <a:rPr lang="en-GB" baseline="0" dirty="0"/>
              <a:t> [&gt;5000], </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pièce [813]</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turn palms face up, and move alternate hands up and down as if weighing up options.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pèse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endParaRPr lang="en-GB" b="1" dirty="0"/>
          </a:p>
          <a:p>
            <a:r>
              <a:rPr lang="en-GB" b="1" dirty="0"/>
              <a:t>Aim: </a:t>
            </a:r>
            <a:r>
              <a:rPr lang="en-GB" b="0" dirty="0"/>
              <a:t>to recap last week’s language in a short, structured dialogue (with room for some variation – names and nouns).</a:t>
            </a:r>
            <a:br>
              <a:rPr lang="en-GB" b="0" dirty="0"/>
            </a:br>
            <a:endParaRPr lang="en-GB" b="0" dirty="0"/>
          </a:p>
          <a:p>
            <a:r>
              <a:rPr lang="en-GB" b="1" dirty="0"/>
              <a:t>Procedure:</a:t>
            </a:r>
            <a:br>
              <a:rPr lang="en-GB" dirty="0"/>
            </a:br>
            <a:r>
              <a:rPr lang="en-US" dirty="0"/>
              <a:t>Students work in pairs to carry out this short dialogue.</a:t>
            </a:r>
          </a:p>
          <a:p>
            <a:r>
              <a:rPr lang="en-US" baseline="0" dirty="0"/>
              <a:t>They should be encouraged to repeat it several times, varying the names and nouns each times, and swapping roles A &amp; B.</a:t>
            </a:r>
          </a:p>
          <a:p>
            <a:endParaRPr lang="en-US" baseline="0" dirty="0"/>
          </a:p>
          <a:p>
            <a:r>
              <a:rPr lang="en-US" b="1" baseline="0" dirty="0"/>
              <a:t>Note</a:t>
            </a:r>
            <a:r>
              <a:rPr lang="en-US" baseline="0" dirty="0"/>
              <a:t>: if additional support is needed, teachers may want to put in a few interim steps, using additional slides.  For example:</a:t>
            </a:r>
            <a:br>
              <a:rPr lang="en-US" baseline="0" dirty="0"/>
            </a:br>
            <a:r>
              <a:rPr lang="en-US" baseline="0" dirty="0"/>
              <a:t>model an example first, taking the role of A and engaging either one student or the whole class to respond as B.</a:t>
            </a:r>
          </a:p>
          <a:p>
            <a:br>
              <a:rPr lang="en-GB" baseline="0" dirty="0"/>
            </a:br>
            <a:r>
              <a:rPr lang="en-GB" baseline="0" dirty="0"/>
              <a:t>Keep both these activities to time so as not to leave insufficient time for the new learning.</a:t>
            </a:r>
            <a:br>
              <a:rPr lang="en-GB" baseline="0"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391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Timing: 3 minutes</a:t>
            </a:r>
          </a:p>
          <a:p>
            <a:endParaRPr lang="en-US" sz="1200" b="1" dirty="0"/>
          </a:p>
          <a:p>
            <a:r>
              <a:rPr lang="en-US" sz="1200" b="1" dirty="0"/>
              <a:t>Aim: </a:t>
            </a:r>
            <a:r>
              <a:rPr lang="en-US" sz="1200" b="0" dirty="0"/>
              <a:t>introducing the partitive article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r>
              <a:rPr lang="en-US" b="1" dirty="0">
                <a:latin typeface="+mn-lt"/>
              </a:rPr>
              <a:t>Aim: </a:t>
            </a:r>
            <a:r>
              <a:rPr lang="en-US" b="0" dirty="0" err="1">
                <a:latin typeface="+mn-lt"/>
              </a:rPr>
              <a:t>practising</a:t>
            </a:r>
            <a:r>
              <a:rPr lang="en-US" b="0" dirty="0">
                <a:latin typeface="+mn-lt"/>
              </a:rPr>
              <a:t> aural recognition of the partitive article to indicate a ‘part’ or portion</a:t>
            </a:r>
          </a:p>
          <a:p>
            <a:endParaRPr lang="en-US" b="1" dirty="0">
              <a:latin typeface="+mn-lt"/>
            </a:endParaRPr>
          </a:p>
          <a:p>
            <a:r>
              <a:rPr lang="en-US" b="1" dirty="0">
                <a:latin typeface="+mn-lt"/>
              </a:rPr>
              <a:t>Procedure:</a:t>
            </a:r>
          </a:p>
          <a:p>
            <a:r>
              <a:rPr lang="en-US" b="0" dirty="0">
                <a:latin typeface="+mn-lt"/>
              </a:rPr>
              <a:t>1. Click the numbers to play the audio.</a:t>
            </a:r>
          </a:p>
          <a:p>
            <a:r>
              <a:rPr lang="en-US" b="0" dirty="0">
                <a:latin typeface="+mn-lt"/>
              </a:rPr>
              <a:t>2. Students write 1-8 and use the presence or absence of the indefinite article to choose a or b.</a:t>
            </a:r>
          </a:p>
          <a:p>
            <a:r>
              <a:rPr lang="en-US" b="0" dirty="0">
                <a:latin typeface="+mn-lt"/>
              </a:rPr>
              <a:t>3. Click to reveal the answers.</a:t>
            </a:r>
          </a:p>
          <a:p>
            <a:r>
              <a:rPr lang="en-US" b="0" dirty="0">
                <a:latin typeface="+mn-lt"/>
              </a:rPr>
              <a:t>4. English translations can also be elicited. Attention can be drawn to the suffix </a:t>
            </a:r>
            <a:r>
              <a:rPr lang="en-US" b="0" i="1" dirty="0">
                <a:latin typeface="+mn-lt"/>
              </a:rPr>
              <a:t>–</a:t>
            </a:r>
            <a:r>
              <a:rPr lang="en-US" b="0" i="1" dirty="0" err="1">
                <a:latin typeface="+mn-lt"/>
              </a:rPr>
              <a:t>erie</a:t>
            </a:r>
            <a:r>
              <a:rPr lang="en-US" b="0" i="0" dirty="0">
                <a:latin typeface="+mn-lt"/>
              </a:rPr>
              <a:t> to indicate a store selling a particular item.</a:t>
            </a:r>
            <a:endParaRPr lang="en-US" b="0" dirty="0">
              <a:latin typeface="+mn-lt"/>
            </a:endParaRPr>
          </a:p>
          <a:p>
            <a:endParaRPr lang="en-US" b="0" dirty="0">
              <a:latin typeface="+mn-lt"/>
            </a:endParaRPr>
          </a:p>
          <a:p>
            <a:r>
              <a:rPr lang="en-US" b="1" dirty="0">
                <a:latin typeface="+mn-lt"/>
              </a:rPr>
              <a:t>Transcript:</a:t>
            </a: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fromagerie, il achète du fromage.</a:t>
            </a:r>
            <a:endParaRPr lang="en-GB" sz="1200" dirty="0">
              <a:effectLst/>
              <a:latin typeface="+mn-lt"/>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poissonnerie, il achète du poisson.</a:t>
            </a:r>
            <a:endParaRPr lang="en-GB" sz="1200" dirty="0">
              <a:effectLst/>
              <a:latin typeface="+mn-lt"/>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boulangerie, il achète un pain.</a:t>
            </a:r>
            <a:endParaRPr lang="en-GB" sz="1200" dirty="0">
              <a:effectLst/>
              <a:latin typeface="+mn-lt"/>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pizzeria, il achète une pizza.</a:t>
            </a:r>
            <a:endParaRPr lang="en-GB" sz="1200" dirty="0">
              <a:effectLst/>
              <a:latin typeface="+mn-lt"/>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fr-FR" sz="1200" dirty="0">
                <a:effectLst/>
                <a:latin typeface="+mn-lt"/>
                <a:ea typeface="Calibri" panose="020F0502020204030204" pitchFamily="34" charset="0"/>
                <a:cs typeface="Times New Roman" panose="02020603050405020304" pitchFamily="18" charset="0"/>
              </a:rPr>
              <a:t>Au marché, il achète un fruit.</a:t>
            </a:r>
            <a:endParaRPr lang="en-GB" sz="1200" dirty="0">
              <a:effectLst/>
              <a:latin typeface="+mn-lt"/>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Au </a:t>
            </a:r>
            <a:r>
              <a:rPr lang="en-GB" b="0" i="0" dirty="0">
                <a:solidFill>
                  <a:srgbClr val="222222"/>
                </a:solidFill>
                <a:effectLst/>
                <a:latin typeface="Arial" panose="020B0604020202020204" pitchFamily="34" charset="0"/>
              </a:rPr>
              <a:t>café-glacier</a:t>
            </a:r>
            <a:r>
              <a:rPr lang="fr-FR" sz="1200" dirty="0">
                <a:effectLst/>
                <a:latin typeface="+mn-lt"/>
                <a:ea typeface="Calibri" panose="020F0502020204030204" pitchFamily="34" charset="0"/>
                <a:cs typeface="Times New Roman" panose="02020603050405020304" pitchFamily="18" charset="0"/>
              </a:rPr>
              <a:t>, il achète de la glace. </a:t>
            </a: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pâtisserie, il achète un gâteau.</a:t>
            </a:r>
            <a:endParaRPr lang="en-GB" sz="1200" dirty="0">
              <a:effectLst/>
              <a:latin typeface="+mn-lt"/>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chocolaterie, il achète du chocolat.</a:t>
            </a:r>
            <a:endParaRPr lang="en-GB" sz="1200" dirty="0">
              <a:effectLst/>
              <a:latin typeface="+mn-lt"/>
              <a:ea typeface="Calibri" panose="020F0502020204030204" pitchFamily="34" charset="0"/>
              <a:cs typeface="Times New Roman" panose="02020603050405020304" pitchFamily="18" charset="0"/>
            </a:endParaRP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err="1">
                <a:latin typeface="+mn-lt"/>
              </a:rPr>
              <a:t>spécialiste</a:t>
            </a:r>
            <a:r>
              <a:rPr lang="en-GB" baseline="0" dirty="0">
                <a:latin typeface="+mn-lt"/>
              </a:rPr>
              <a:t> [1588], </a:t>
            </a:r>
            <a:r>
              <a:rPr lang="en-GB" baseline="0" dirty="0" err="1">
                <a:latin typeface="+mn-lt"/>
              </a:rPr>
              <a:t>produit</a:t>
            </a:r>
            <a:r>
              <a:rPr lang="en-GB" baseline="0" dirty="0">
                <a:latin typeface="+mn-lt"/>
              </a:rPr>
              <a:t> [373], </a:t>
            </a:r>
            <a:r>
              <a:rPr lang="en-GB" baseline="0" dirty="0" err="1">
                <a:latin typeface="+mn-lt"/>
              </a:rPr>
              <a:t>entier</a:t>
            </a:r>
            <a:r>
              <a:rPr lang="en-GB" baseline="0" dirty="0">
                <a:latin typeface="+mn-lt"/>
              </a:rPr>
              <a:t> [455], portion [3806], fromagerie [&gt;5000], </a:t>
            </a:r>
            <a:r>
              <a:rPr lang="en-GB" baseline="0" dirty="0" err="1">
                <a:latin typeface="+mn-lt"/>
              </a:rPr>
              <a:t>poissonnerie</a:t>
            </a:r>
            <a:r>
              <a:rPr lang="en-GB" baseline="0" dirty="0">
                <a:latin typeface="+mn-lt"/>
              </a:rPr>
              <a:t> [&gt;5000], boulangerie [&gt;5000], pizzeria [&gt;5000], pizza [&gt;5000], </a:t>
            </a:r>
            <a:r>
              <a:rPr lang="en-GB" b="0" i="0" dirty="0">
                <a:solidFill>
                  <a:srgbClr val="222222"/>
                </a:solidFill>
                <a:effectLst/>
                <a:latin typeface="Arial" panose="020B0604020202020204" pitchFamily="34" charset="0"/>
              </a:rPr>
              <a:t>café-glacier</a:t>
            </a:r>
            <a:r>
              <a:rPr lang="fr-FR" sz="1200" b="0" i="0" dirty="0">
                <a:solidFill>
                  <a:srgbClr val="222222"/>
                </a:solidFill>
                <a:effectLst/>
                <a:latin typeface="+mn-lt"/>
                <a:cs typeface="Times New Roman" panose="02020603050405020304" pitchFamily="18" charset="0"/>
              </a:rPr>
              <a:t> </a:t>
            </a:r>
            <a:r>
              <a:rPr lang="en-GB" baseline="0" dirty="0">
                <a:latin typeface="+mn-lt"/>
              </a:rPr>
              <a:t>[&gt;5000], </a:t>
            </a:r>
            <a:r>
              <a:rPr lang="fr-FR" sz="1200" dirty="0">
                <a:effectLst/>
                <a:latin typeface="+mn-lt"/>
                <a:ea typeface="Calibri" panose="020F0502020204030204" pitchFamily="34" charset="0"/>
                <a:cs typeface="Times New Roman" panose="02020603050405020304" pitchFamily="18" charset="0"/>
              </a:rPr>
              <a:t>pâtisserie [&gt;5000], gâteau [4845], chocolaterie [&gt;5000], chocolat [4556]</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r>
              <a:rPr lang="en-US" b="1" dirty="0">
                <a:latin typeface="+mn-lt"/>
              </a:rPr>
              <a:t>Aim: </a:t>
            </a:r>
            <a:r>
              <a:rPr lang="en-US" b="0" dirty="0" err="1">
                <a:latin typeface="+mn-lt"/>
              </a:rPr>
              <a:t>practising</a:t>
            </a:r>
            <a:r>
              <a:rPr lang="en-US" b="0" dirty="0">
                <a:latin typeface="+mn-lt"/>
              </a:rPr>
              <a:t> written recognition of agreement with the </a:t>
            </a:r>
            <a:r>
              <a:rPr lang="en-US" b="0" i="0" dirty="0">
                <a:latin typeface="+mn-lt"/>
              </a:rPr>
              <a:t>partitive article</a:t>
            </a:r>
            <a:endParaRPr lang="en-US" b="0" dirty="0">
              <a:latin typeface="+mn-lt"/>
            </a:endParaRPr>
          </a:p>
          <a:p>
            <a:endParaRPr lang="en-US" b="1" dirty="0">
              <a:latin typeface="+mn-lt"/>
            </a:endParaRPr>
          </a:p>
          <a:p>
            <a:r>
              <a:rPr lang="en-US" b="1" dirty="0">
                <a:latin typeface="+mn-lt"/>
              </a:rPr>
              <a:t>Procedure:</a:t>
            </a:r>
          </a:p>
          <a:p>
            <a:r>
              <a:rPr lang="en-US" b="0" dirty="0">
                <a:latin typeface="+mn-lt"/>
              </a:rPr>
              <a:t>1. Students write 1-8 and use their knowledge of noun genders and partitive article forms to choose a noun to complete each sentence.</a:t>
            </a:r>
          </a:p>
          <a:p>
            <a:r>
              <a:rPr lang="en-US" b="0" dirty="0">
                <a:latin typeface="+mn-lt"/>
              </a:rPr>
              <a:t>2. Click to reveal the answers.</a:t>
            </a:r>
          </a:p>
          <a:p>
            <a:r>
              <a:rPr lang="en-US" b="0" dirty="0">
                <a:latin typeface="+mn-lt"/>
              </a:rPr>
              <a:t>3. English translations can also be elicited.</a:t>
            </a: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err="1">
                <a:latin typeface="+mn-lt"/>
              </a:rPr>
              <a:t>compléter</a:t>
            </a:r>
            <a:r>
              <a:rPr lang="en-GB" baseline="0" dirty="0">
                <a:latin typeface="+mn-lt"/>
              </a:rPr>
              <a:t> [2034], </a:t>
            </a:r>
            <a:r>
              <a:rPr lang="en-GB" baseline="0" dirty="0" err="1">
                <a:latin typeface="+mn-lt"/>
              </a:rPr>
              <a:t>emmental</a:t>
            </a:r>
            <a:r>
              <a:rPr lang="en-GB" baseline="0" dirty="0">
                <a:latin typeface="+mn-lt"/>
              </a:rPr>
              <a:t> [&gt;5000], </a:t>
            </a:r>
            <a:r>
              <a:rPr lang="en-GB" baseline="0" dirty="0" err="1">
                <a:latin typeface="+mn-lt"/>
              </a:rPr>
              <a:t>Orangina</a:t>
            </a:r>
            <a:r>
              <a:rPr lang="en-GB" baseline="0" dirty="0">
                <a:latin typeface="+mn-lt"/>
              </a:rPr>
              <a:t> [N/A], pique-</a:t>
            </a:r>
            <a:r>
              <a:rPr lang="en-GB" baseline="0" dirty="0" err="1">
                <a:latin typeface="+mn-lt"/>
              </a:rPr>
              <a:t>nique</a:t>
            </a:r>
            <a:r>
              <a:rPr lang="en-GB" baseline="0" dirty="0">
                <a:latin typeface="+mn-lt"/>
              </a:rPr>
              <a:t> [&gt;5000], </a:t>
            </a:r>
            <a:r>
              <a:rPr lang="en-GB" baseline="0" dirty="0" err="1">
                <a:latin typeface="+mn-lt"/>
              </a:rPr>
              <a:t>dîner</a:t>
            </a:r>
            <a:r>
              <a:rPr lang="en-GB" baseline="0" dirty="0">
                <a:latin typeface="+mn-lt"/>
              </a:rPr>
              <a:t> [2365], aubergine [&gt;5000], dessert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8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Model the activity with this slide. Student A has written a sentence in English.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Student B says it in French.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Move to the next slide to give the full task instructions.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66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or questions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French as quickly as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F4E79"/>
                </a:solidFill>
                <a:effectLst/>
                <a:latin typeface="Century Gothic" panose="020B0502020202020204" pitchFamily="34" charset="0"/>
                <a:ea typeface="DengXian" panose="02010600030101010101" pitchFamily="2" charset="-122"/>
              </a:rPr>
              <a:t>i) Students can be challenged to say the sentences from memory by turning away from the board.</a:t>
            </a:r>
          </a:p>
          <a:p>
            <a:r>
              <a:rPr lang="en-GB" dirty="0"/>
              <a:t>ii) </a:t>
            </a:r>
            <a:r>
              <a:rPr lang="en-GB" dirty="0" err="1"/>
              <a:t>tomate</a:t>
            </a:r>
            <a:r>
              <a:rPr lang="en-GB" dirty="0"/>
              <a:t>, gâteau and sandwich are included as cognates in this activity.</a:t>
            </a:r>
          </a:p>
          <a:p>
            <a:endParaRPr lang="en-GB" dirty="0"/>
          </a:p>
          <a:p>
            <a:r>
              <a:rPr lang="en-GB" b="1" dirty="0"/>
              <a:t>Frequency of unknown words and cognates:</a:t>
            </a:r>
          </a:p>
          <a:p>
            <a:r>
              <a:rPr lang="en-GB" dirty="0"/>
              <a:t>gâteau [4845] </a:t>
            </a:r>
            <a:r>
              <a:rPr lang="en-GB" dirty="0" err="1"/>
              <a:t>tomate</a:t>
            </a:r>
            <a:r>
              <a:rPr lang="en-GB" dirty="0"/>
              <a:t> [&gt;5000] sandwich [&gt;5000]</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207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i="0" u="sng" dirty="0" err="1">
                <a:solidFill>
                  <a:srgbClr val="E6851E"/>
                </a:solidFill>
                <a:effectLst/>
                <a:latin typeface="Segoe UI" panose="020B0502040204020203" pitchFamily="34" charset="0"/>
              </a:rPr>
              <a:t>ambitieux</a:t>
            </a:r>
            <a:r>
              <a:rPr lang="en-GB" b="1" i="0" u="sng" dirty="0">
                <a:solidFill>
                  <a:srgbClr val="E6851E"/>
                </a:solidFill>
                <a:effectLst/>
                <a:latin typeface="Segoe UI" panose="020B0502040204020203" pitchFamily="34" charset="0"/>
              </a:rPr>
              <a:t>, Genève, prudent</a:t>
            </a:r>
            <a:r>
              <a:rPr lang="en-GB" b="1" i="0" u="sng" dirty="0">
                <a:solidFill>
                  <a:srgbClr val="000000"/>
                </a:solidFill>
                <a:effectLst/>
                <a:latin typeface="Segoe UI" panose="020B0502040204020203"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ambitieux</a:t>
            </a:r>
            <a:r>
              <a:rPr lang="en-GB" b="1" u="sng" dirty="0">
                <a:solidFill>
                  <a:srgbClr val="FF0000"/>
                </a:solidFill>
              </a:rPr>
              <a:t>, avocat, </a:t>
            </a:r>
            <a:r>
              <a:rPr lang="en-GB" b="1" u="sng" dirty="0" err="1">
                <a:solidFill>
                  <a:srgbClr val="FF0000"/>
                </a:solidFill>
              </a:rPr>
              <a:t>facteur</a:t>
            </a:r>
            <a:r>
              <a:rPr lang="en-GB" b="1" u="sng" dirty="0">
                <a:solidFill>
                  <a:srgbClr val="FF0000"/>
                </a:solidFill>
              </a:rPr>
              <a:t>, </a:t>
            </a:r>
            <a:r>
              <a:rPr lang="en-GB" b="1" i="0" u="sng" dirty="0">
                <a:solidFill>
                  <a:srgbClr val="E6851E"/>
                </a:solidFill>
                <a:effectLst/>
                <a:latin typeface="Segoe UI" panose="020B0502040204020203" pitchFamily="34" charset="0"/>
              </a:rPr>
              <a:t>Genève, </a:t>
            </a:r>
            <a:r>
              <a:rPr lang="en-GB" b="1" i="0" u="sng" dirty="0" err="1">
                <a:solidFill>
                  <a:srgbClr val="E6851E"/>
                </a:solidFill>
                <a:effectLst/>
                <a:latin typeface="Segoe UI" panose="020B0502040204020203" pitchFamily="34" charset="0"/>
              </a:rPr>
              <a:t>peser</a:t>
            </a:r>
            <a:r>
              <a:rPr lang="en-GB" b="1" i="0" u="sng" dirty="0">
                <a:solidFill>
                  <a:srgbClr val="E6851E"/>
                </a:solidFill>
                <a:effectLst/>
                <a:latin typeface="Segoe UI" panose="020B0502040204020203" pitchFamily="34" charset="0"/>
              </a:rPr>
              <a:t>, secretaire, Suisse, </a:t>
            </a:r>
            <a:r>
              <a:rPr lang="en-GB" b="1" i="0" u="sng" dirty="0" err="1">
                <a:solidFill>
                  <a:srgbClr val="E6851E"/>
                </a:solidFill>
                <a:effectLst/>
                <a:latin typeface="Segoe UI" panose="020B0502040204020203" pitchFamily="34" charset="0"/>
              </a:rPr>
              <a:t>suisse</a:t>
            </a:r>
            <a:br>
              <a:rPr lang="en-GB" b="1" i="0" u="sng" dirty="0">
                <a:solidFill>
                  <a:srgbClr val="E6851E"/>
                </a:solidFill>
                <a:effectLst/>
                <a:latin typeface="Segoe UI" panose="020B0502040204020203" pitchFamily="34" charset="0"/>
              </a:rPr>
            </a:b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u="sng" dirty="0" err="1">
                <a:solidFill>
                  <a:srgbClr val="FF0000"/>
                </a:solidFill>
              </a:rPr>
              <a:t>ambitieux</a:t>
            </a:r>
            <a:r>
              <a:rPr lang="en-GB" b="1" u="sng" dirty="0">
                <a:solidFill>
                  <a:srgbClr val="FF0000"/>
                </a:solidFill>
              </a:rPr>
              <a:t>, natation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b="1" dirty="0" err="1"/>
              <a:t>th</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partitive articles (du, de la, de 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fr-FR" sz="1200" dirty="0">
                <a:solidFill>
                  <a:prstClr val="white"/>
                </a:solidFill>
              </a:rPr>
              <a:t>question words </a:t>
            </a:r>
            <a:r>
              <a:rPr lang="fr-FR" sz="1200" b="1" i="1" dirty="0">
                <a:solidFill>
                  <a:prstClr val="white"/>
                </a:solidFill>
              </a:rPr>
              <a:t>quels</a:t>
            </a:r>
            <a:r>
              <a:rPr lang="fr-FR" sz="1200" i="1" dirty="0">
                <a:solidFill>
                  <a:prstClr val="white"/>
                </a:solidFill>
              </a:rPr>
              <a:t> </a:t>
            </a:r>
            <a:r>
              <a:rPr lang="fr-FR" sz="1200" dirty="0">
                <a:solidFill>
                  <a:prstClr val="white"/>
                </a:solidFill>
              </a:rPr>
              <a:t>and </a:t>
            </a:r>
            <a:r>
              <a:rPr lang="fr-FR" sz="1200" b="1" i="1" dirty="0">
                <a:solidFill>
                  <a:prstClr val="white"/>
                </a:solidFill>
              </a:rPr>
              <a:t>quelles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latin typeface="+mn-lt"/>
              </a:rPr>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 (introduce) </a:t>
            </a:r>
            <a:r>
              <a:rPr lang="fr-FR" sz="1200" b="0" i="0" kern="1200" dirty="0">
                <a:solidFill>
                  <a:schemeClr val="tx1"/>
                </a:solidFill>
                <a:effectLst/>
                <a:latin typeface="+mn-lt"/>
                <a:ea typeface="+mn-ea"/>
                <a:cs typeface="+mn-cs"/>
              </a:rPr>
              <a:t>acheter [636], coûter [984], peser [1584], eau [475], euro [1753], exercice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[1290], fromage [4475], glace [580], natation [&gt;5000], pain [2802], poisson [1616], sport [2011], travail [153]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emporter [1128], proposer [338], traverser [1040], voyager [2194],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avocat [1188], bureau</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[273], directeur [640], emploi [517], facteur [1264], secrétaire [920], ambitieux [2905], prudent [1529], travailleur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[1341], travailleuse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180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recall of 4 items of this week’s new vocabulary, </a:t>
            </a:r>
            <a:r>
              <a:rPr lang="en-US" b="0" dirty="0" err="1"/>
              <a:t>practising</a:t>
            </a:r>
            <a:r>
              <a:rPr lang="en-US" b="0" dirty="0"/>
              <a:t> written production of agreement with the partitive article</a:t>
            </a:r>
          </a:p>
          <a:p>
            <a:endParaRPr lang="en-US" b="1" dirty="0"/>
          </a:p>
          <a:p>
            <a:r>
              <a:rPr lang="en-US" b="1" dirty="0"/>
              <a:t>Procedure:</a:t>
            </a:r>
          </a:p>
          <a:p>
            <a:r>
              <a:rPr lang="en-US" b="0" dirty="0"/>
              <a:t>1. Students write 1-8 and translate the words in bold to complete the sentences.</a:t>
            </a:r>
          </a:p>
          <a:p>
            <a:r>
              <a:rPr lang="en-US" b="0" dirty="0"/>
              <a:t>2. Click to reveal the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touriste</a:t>
            </a:r>
            <a:r>
              <a:rPr lang="en-GB" baseline="0" dirty="0"/>
              <a:t> [2653]</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 </a:t>
            </a:r>
            <a:r>
              <a:rPr lang="en-US" b="0" dirty="0"/>
              <a:t>for 2 slides</a:t>
            </a:r>
            <a:br>
              <a:rPr lang="en-US" dirty="0"/>
            </a:br>
            <a:br>
              <a:rPr lang="en-US" dirty="0"/>
            </a:br>
            <a:r>
              <a:rPr lang="en-US" b="1" dirty="0"/>
              <a:t>Aim</a:t>
            </a:r>
            <a:r>
              <a:rPr lang="en-US" dirty="0"/>
              <a:t>: </a:t>
            </a:r>
            <a:r>
              <a:rPr lang="en-US" b="0" dirty="0"/>
              <a:t>productive (oral) recall of this weeks’ new vocabulary words within a given time.</a:t>
            </a:r>
          </a:p>
          <a:p>
            <a:endParaRPr lang="en-US" dirty="0"/>
          </a:p>
          <a:p>
            <a:r>
              <a:rPr lang="en-US" b="1" dirty="0"/>
              <a:t>Procedure:</a:t>
            </a:r>
          </a:p>
          <a:p>
            <a:pPr marL="0" indent="0">
              <a:buFont typeface="+mj-lt"/>
              <a:buNone/>
            </a:pPr>
            <a:r>
              <a:rPr lang="en-US" dirty="0"/>
              <a:t>1. Say all words before the time elapses.</a:t>
            </a:r>
          </a:p>
          <a:p>
            <a:pPr marL="0" indent="0">
              <a:buFont typeface="+mj-lt"/>
              <a:buNone/>
            </a:pPr>
            <a:r>
              <a:rPr lang="en-US" dirty="0"/>
              <a:t>2. Click to reveal answers.</a:t>
            </a:r>
          </a:p>
          <a:p>
            <a:pPr marL="0" indent="0">
              <a:buFont typeface="+mj-lt"/>
              <a:buNone/>
            </a:pPr>
            <a:r>
              <a:rPr lang="en-US" dirty="0"/>
              <a:t>3. Repeat if additional practice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64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slide 2/2.</a:t>
            </a:r>
          </a:p>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794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thé</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mime drinking tea</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th</a:t>
            </a:r>
            <a:r>
              <a:rPr lang="en-GB" b="1" dirty="0"/>
              <a:t>] </a:t>
            </a:r>
            <a:r>
              <a:rPr lang="en-GB" baseline="0" dirty="0"/>
              <a:t>sound, pronouncing </a:t>
            </a:r>
            <a:r>
              <a:rPr lang="en-GB" b="0" baseline="0" dirty="0"/>
              <a:t>”</a:t>
            </a:r>
            <a:r>
              <a:rPr lang="en-GB" b="1" baseline="0" dirty="0" err="1"/>
              <a:t>thé</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thé</a:t>
            </a:r>
            <a:r>
              <a:rPr lang="en-GB" b="1" dirty="0"/>
              <a:t> </a:t>
            </a:r>
            <a:r>
              <a:rPr lang="en-GB" b="0" dirty="0"/>
              <a:t>[3517]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9198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turn palms face up, and move alternate hands up and down as if weighing up options.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pèse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recapping the partitive article with concrete nouns, introducing the use of partitive article with abstract nouns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br>
              <a:rPr lang="en-US" b="1" dirty="0"/>
            </a:br>
            <a:r>
              <a:rPr lang="en-US" b="1" dirty="0"/>
              <a:t>NB: Students need not complete all questions.  Stick to 6 minutes to do the items and 2 minutes to correct.</a:t>
            </a:r>
          </a:p>
          <a:p>
            <a:endParaRPr lang="en-US" b="1" dirty="0"/>
          </a:p>
          <a:p>
            <a:r>
              <a:rPr lang="en-US" b="1" dirty="0"/>
              <a:t>Aim: </a:t>
            </a:r>
            <a:r>
              <a:rPr lang="en-US" b="0" dirty="0" err="1"/>
              <a:t>practising</a:t>
            </a:r>
            <a:r>
              <a:rPr lang="en-US" b="0" dirty="0"/>
              <a:t> written recognition of activities with </a:t>
            </a:r>
            <a:r>
              <a:rPr lang="en-US" b="0" i="1" dirty="0"/>
              <a:t>faire</a:t>
            </a:r>
            <a:r>
              <a:rPr lang="en-US" b="0" i="0" dirty="0"/>
              <a:t> + partitive article</a:t>
            </a:r>
            <a:endParaRPr lang="en-US" b="0" dirty="0"/>
          </a:p>
          <a:p>
            <a:endParaRPr lang="en-US" b="1" dirty="0"/>
          </a:p>
          <a:p>
            <a:r>
              <a:rPr lang="en-US" b="1" dirty="0"/>
              <a:t>Procedure:</a:t>
            </a:r>
          </a:p>
          <a:p>
            <a:r>
              <a:rPr lang="en-US" b="0" dirty="0"/>
              <a:t>1. Students write 1-8 and choose ‘a’ or ‘b’ to complete the sentence.</a:t>
            </a:r>
          </a:p>
          <a:p>
            <a:r>
              <a:rPr lang="en-US" b="0" dirty="0"/>
              <a:t>2. Click to reveal the answers.</a:t>
            </a:r>
          </a:p>
          <a:p>
            <a:r>
              <a:rPr lang="en-US" b="0" dirty="0"/>
              <a:t>3. English translations can also be elicited.</a:t>
            </a:r>
          </a:p>
          <a:p>
            <a:r>
              <a:rPr lang="en-US" b="0" dirty="0"/>
              <a:t>4. Note that </a:t>
            </a:r>
            <a:r>
              <a:rPr lang="en-US" b="0" i="1" dirty="0" err="1"/>
              <a:t>exercice</a:t>
            </a:r>
            <a:r>
              <a:rPr lang="en-US" b="0" i="1" dirty="0"/>
              <a:t> </a:t>
            </a:r>
            <a:r>
              <a:rPr lang="en-US" b="0" i="0" dirty="0"/>
              <a:t>(</a:t>
            </a:r>
            <a:r>
              <a:rPr lang="en-US" b="0" i="0" dirty="0" err="1"/>
              <a:t>qs</a:t>
            </a:r>
            <a:r>
              <a:rPr lang="en-US" b="0" i="0" dirty="0"/>
              <a:t> 1 and 8) can be used with the partitive and the indefinite article, with different meanings. The impersonal </a:t>
            </a:r>
            <a:r>
              <a:rPr lang="en-US" b="0" i="1" dirty="0"/>
              <a:t>il</a:t>
            </a:r>
            <a:r>
              <a:rPr lang="en-US" b="0" i="0" dirty="0"/>
              <a:t> (q 10) can also be highlighted.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actif</a:t>
            </a:r>
            <a:r>
              <a:rPr lang="en-GB" baseline="0" dirty="0"/>
              <a:t> [1219], yoga [&gt;5000]</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0201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recapping </a:t>
            </a:r>
            <a:r>
              <a:rPr lang="en-US" b="0" i="1" dirty="0" err="1"/>
              <a:t>quel</a:t>
            </a:r>
            <a:r>
              <a:rPr lang="en-US" b="0" i="1" dirty="0"/>
              <a:t> </a:t>
            </a:r>
            <a:r>
              <a:rPr lang="en-US" b="0" i="0" dirty="0"/>
              <a:t>/ </a:t>
            </a:r>
            <a:r>
              <a:rPr lang="en-US" b="0" i="1" dirty="0"/>
              <a:t>quelle</a:t>
            </a:r>
            <a:r>
              <a:rPr lang="en-US" b="0" i="0" dirty="0"/>
              <a:t>, introducing </a:t>
            </a:r>
            <a:r>
              <a:rPr lang="en-US" b="0" i="1" dirty="0" err="1"/>
              <a:t>quels</a:t>
            </a:r>
            <a:r>
              <a:rPr lang="en-US" b="0" i="1" dirty="0"/>
              <a:t> </a:t>
            </a:r>
            <a:r>
              <a:rPr lang="en-US" b="0" i="0" dirty="0"/>
              <a:t>/ </a:t>
            </a:r>
            <a:r>
              <a:rPr lang="en-US" b="0" i="1" dirty="0" err="1"/>
              <a:t>quelles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a:t>
            </a:r>
          </a:p>
          <a:p>
            <a:endParaRPr lang="en-US" b="1" dirty="0"/>
          </a:p>
          <a:p>
            <a:r>
              <a:rPr lang="en-US" b="1" dirty="0"/>
              <a:t>Aim: </a:t>
            </a:r>
            <a:r>
              <a:rPr lang="en-US" b="0" dirty="0" err="1"/>
              <a:t>practising</a:t>
            </a:r>
            <a:r>
              <a:rPr lang="en-US" b="0" dirty="0"/>
              <a:t> written recognition of agreement with </a:t>
            </a:r>
            <a:r>
              <a:rPr lang="en-US" b="0" i="1" dirty="0" err="1"/>
              <a:t>quel</a:t>
            </a:r>
            <a:r>
              <a:rPr lang="en-US" b="0" i="1" dirty="0"/>
              <a:t> </a:t>
            </a:r>
            <a:r>
              <a:rPr lang="en-US" b="0" i="0" dirty="0"/>
              <a:t>/ </a:t>
            </a:r>
            <a:r>
              <a:rPr lang="en-US" b="0" i="1" dirty="0"/>
              <a:t>quelle</a:t>
            </a:r>
            <a:r>
              <a:rPr lang="en-US" b="0" i="0" dirty="0"/>
              <a:t> / </a:t>
            </a:r>
            <a:r>
              <a:rPr lang="en-US" b="0" i="1" dirty="0" err="1"/>
              <a:t>quels</a:t>
            </a:r>
            <a:r>
              <a:rPr lang="en-US" b="0" i="1" dirty="0"/>
              <a:t> </a:t>
            </a:r>
            <a:r>
              <a:rPr lang="en-US" b="0" i="0" dirty="0"/>
              <a:t>/ </a:t>
            </a:r>
            <a:r>
              <a:rPr lang="en-US" b="0" i="1" dirty="0" err="1"/>
              <a:t>quelles</a:t>
            </a:r>
            <a:r>
              <a:rPr lang="en-US" b="0" i="0" dirty="0"/>
              <a:t>, applying article knowledge to answer questions about yourself</a:t>
            </a:r>
            <a:endParaRPr lang="en-US" b="0" dirty="0"/>
          </a:p>
          <a:p>
            <a:endParaRPr lang="en-US" b="1" dirty="0"/>
          </a:p>
          <a:p>
            <a:r>
              <a:rPr lang="en-US" b="1" dirty="0"/>
              <a:t>Procedure:</a:t>
            </a:r>
          </a:p>
          <a:p>
            <a:r>
              <a:rPr lang="en-US" b="0" dirty="0"/>
              <a:t>1. First, students write 1-10 and choose a noun to complete each question.</a:t>
            </a:r>
          </a:p>
          <a:p>
            <a:r>
              <a:rPr lang="en-US" b="0" dirty="0"/>
              <a:t>2. Click to reveal the answers.</a:t>
            </a:r>
          </a:p>
          <a:p>
            <a:r>
              <a:rPr lang="en-US" b="0" dirty="0"/>
              <a:t>3. Elicit English translations to check understanding of the questions.</a:t>
            </a:r>
          </a:p>
          <a:p>
            <a:r>
              <a:rPr lang="en-US" b="0" dirty="0"/>
              <a:t>4. Then, students write personal responses to each question, using a dictionary to look up any unknown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personnel [398], sandwich [&gt;5000], album [2874]</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767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and semantic </a:t>
            </a:r>
            <a:r>
              <a:rPr lang="en-US" b="0" dirty="0" err="1"/>
              <a:t>categorisation</a:t>
            </a:r>
            <a:r>
              <a:rPr lang="en-US" b="0" dirty="0"/>
              <a:t> of revisited vocabulary</a:t>
            </a:r>
          </a:p>
          <a:p>
            <a:endParaRPr lang="en-US" b="1" dirty="0"/>
          </a:p>
          <a:p>
            <a:r>
              <a:rPr lang="en-US" b="1" dirty="0"/>
              <a:t>Procedure:</a:t>
            </a:r>
          </a:p>
          <a:p>
            <a:r>
              <a:rPr lang="en-US" b="0" dirty="0"/>
              <a:t>1. Click numbers to hear lists of four words.</a:t>
            </a:r>
          </a:p>
          <a:p>
            <a:r>
              <a:rPr lang="en-US" b="0" dirty="0"/>
              <a:t>2. Students tick which word they think matches the category.</a:t>
            </a:r>
          </a:p>
          <a:p>
            <a:r>
              <a:rPr lang="en-US" b="0" dirty="0"/>
              <a:t>3. Answers revealed on clicks.</a:t>
            </a:r>
          </a:p>
          <a:p>
            <a:endParaRPr lang="en-US" b="0" dirty="0"/>
          </a:p>
          <a:p>
            <a:r>
              <a:rPr lang="en-US" b="1" dirty="0"/>
              <a:t>Transcript:</a:t>
            </a:r>
          </a:p>
          <a:p>
            <a:pPr marL="228600" indent="-228600">
              <a:buAutoNum type="arabicPeriod"/>
            </a:pPr>
            <a:r>
              <a:rPr lang="en-US" b="0" dirty="0"/>
              <a:t>a) la Suisse, b) </a:t>
            </a:r>
            <a:r>
              <a:rPr lang="en-US" b="0" dirty="0" err="1"/>
              <a:t>Bruxelles</a:t>
            </a:r>
            <a:r>
              <a:rPr lang="en-US" b="0" dirty="0"/>
              <a:t>, c) </a:t>
            </a:r>
            <a:r>
              <a:rPr lang="en-US" b="0" dirty="0" err="1"/>
              <a:t>anglais</a:t>
            </a:r>
            <a:r>
              <a:rPr lang="en-US" b="0" dirty="0"/>
              <a:t>, d) le </a:t>
            </a:r>
            <a:r>
              <a:rPr lang="en-US" b="0" dirty="0" err="1"/>
              <a:t>français</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 le bureau, b) </a:t>
            </a:r>
            <a:r>
              <a:rPr lang="en-US" b="0" dirty="0" err="1"/>
              <a:t>l’emploi</a:t>
            </a:r>
            <a:r>
              <a:rPr lang="en-US" b="0" dirty="0"/>
              <a:t>, c) la </a:t>
            </a:r>
            <a:r>
              <a:rPr lang="en-US" b="0" dirty="0" err="1"/>
              <a:t>forêt</a:t>
            </a:r>
            <a:r>
              <a:rPr lang="en-US" b="0" dirty="0"/>
              <a:t>, d) </a:t>
            </a:r>
            <a:r>
              <a:rPr lang="en-US" b="0" dirty="0" err="1"/>
              <a:t>l’avocate</a:t>
            </a:r>
            <a:endParaRPr lang="en-US" b="0" dirty="0"/>
          </a:p>
          <a:p>
            <a:pPr marL="228600" indent="-228600">
              <a:buAutoNum type="arabicPeriod"/>
            </a:pPr>
            <a:r>
              <a:rPr lang="en-US" b="0" dirty="0"/>
              <a:t>a) traverser, b) proposer, c) </a:t>
            </a:r>
            <a:r>
              <a:rPr lang="en-US" b="0" dirty="0" err="1"/>
              <a:t>dormir</a:t>
            </a:r>
            <a:r>
              <a:rPr lang="en-US" b="0" dirty="0"/>
              <a:t>, d) </a:t>
            </a:r>
            <a:r>
              <a:rPr lang="en-US" b="0" dirty="0" err="1"/>
              <a:t>travailler</a:t>
            </a:r>
            <a:endParaRPr lang="en-US" b="0" dirty="0"/>
          </a:p>
          <a:p>
            <a:pPr marL="228600" indent="-228600">
              <a:buAutoNum type="arabicPeriod"/>
            </a:pPr>
            <a:r>
              <a:rPr lang="en-US" b="0" dirty="0"/>
              <a:t>a) </a:t>
            </a:r>
            <a:r>
              <a:rPr lang="en-US" b="0" dirty="0" err="1"/>
              <a:t>travailleur</a:t>
            </a:r>
            <a:r>
              <a:rPr lang="en-US" b="0" dirty="0"/>
              <a:t>, b) </a:t>
            </a:r>
            <a:r>
              <a:rPr lang="en-US" b="0" dirty="0" err="1"/>
              <a:t>ambitieux</a:t>
            </a:r>
            <a:r>
              <a:rPr lang="en-US" b="0" dirty="0"/>
              <a:t>, c) </a:t>
            </a:r>
            <a:r>
              <a:rPr lang="en-US" b="0" dirty="0" err="1"/>
              <a:t>cher</a:t>
            </a:r>
            <a:r>
              <a:rPr lang="en-US" b="0" dirty="0"/>
              <a:t>, d) prudent</a:t>
            </a:r>
          </a:p>
          <a:p>
            <a:pPr marL="228600" indent="-228600">
              <a:buAutoNum type="arabicPeriod"/>
            </a:pPr>
            <a:r>
              <a:rPr lang="en-US" b="0" dirty="0"/>
              <a:t>a) la </a:t>
            </a:r>
            <a:r>
              <a:rPr lang="en-US" b="0" dirty="0" err="1"/>
              <a:t>montagne</a:t>
            </a:r>
            <a:r>
              <a:rPr lang="en-US" b="0" dirty="0"/>
              <a:t>, b) la </a:t>
            </a:r>
            <a:r>
              <a:rPr lang="en-US" b="0" dirty="0" err="1"/>
              <a:t>vue</a:t>
            </a:r>
            <a:r>
              <a:rPr lang="en-US" b="0" dirty="0"/>
              <a:t>, c) la </a:t>
            </a:r>
            <a:r>
              <a:rPr lang="en-US" b="0" dirty="0" err="1"/>
              <a:t>directrice</a:t>
            </a:r>
            <a:r>
              <a:rPr lang="en-US" b="0" dirty="0"/>
              <a:t>, d) la </a:t>
            </a:r>
            <a:r>
              <a:rPr lang="en-US" b="0" dirty="0" err="1"/>
              <a:t>porte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 </a:t>
            </a:r>
            <a:r>
              <a:rPr lang="en-US" b="0" dirty="0" err="1"/>
              <a:t>l’anglais</a:t>
            </a:r>
            <a:r>
              <a:rPr lang="en-US" b="0" dirty="0"/>
              <a:t>, b) la France, c) Genève, d) </a:t>
            </a:r>
            <a:r>
              <a:rPr lang="en-US" b="0" dirty="0" err="1"/>
              <a:t>suisse</a:t>
            </a:r>
            <a:endParaRPr lang="en-US" b="0" dirty="0"/>
          </a:p>
          <a:p>
            <a:pPr marL="228600" indent="-228600">
              <a:buAutoNum type="arabicPeriod"/>
            </a:pPr>
            <a:r>
              <a:rPr lang="en-US" b="0" dirty="0"/>
              <a:t>a) </a:t>
            </a:r>
            <a:r>
              <a:rPr lang="en-US" b="0" dirty="0" err="1"/>
              <a:t>ambitieuse</a:t>
            </a:r>
            <a:r>
              <a:rPr lang="en-US" b="0" dirty="0"/>
              <a:t>, b) </a:t>
            </a:r>
            <a:r>
              <a:rPr lang="en-US" b="0" dirty="0" err="1"/>
              <a:t>assez</a:t>
            </a:r>
            <a:r>
              <a:rPr lang="en-US" b="0" dirty="0"/>
              <a:t>, c) </a:t>
            </a:r>
            <a:r>
              <a:rPr lang="en-US" b="0" dirty="0" err="1"/>
              <a:t>il</a:t>
            </a:r>
            <a:r>
              <a:rPr lang="en-US" b="0" dirty="0"/>
              <a:t> y </a:t>
            </a:r>
            <a:r>
              <a:rPr lang="en-US" b="0" dirty="0" err="1"/>
              <a:t>avait</a:t>
            </a:r>
            <a:r>
              <a:rPr lang="en-US" b="0" dirty="0"/>
              <a:t>, d) </a:t>
            </a:r>
            <a:r>
              <a:rPr lang="en-US" b="0" dirty="0" err="1"/>
              <a:t>prudente</a:t>
            </a:r>
            <a:endParaRPr lang="en-US" b="0" dirty="0"/>
          </a:p>
          <a:p>
            <a:pPr marL="228600" indent="-228600">
              <a:buAutoNum type="arabicPeriod"/>
            </a:pPr>
            <a:r>
              <a:rPr lang="en-US" b="0" dirty="0"/>
              <a:t>a) la </a:t>
            </a:r>
            <a:r>
              <a:rPr lang="en-US" b="0" dirty="0" err="1"/>
              <a:t>frontière</a:t>
            </a:r>
            <a:r>
              <a:rPr lang="en-US" b="0" dirty="0"/>
              <a:t>, b) la </a:t>
            </a:r>
            <a:r>
              <a:rPr lang="en-US" b="0" dirty="0" err="1"/>
              <a:t>pétanque</a:t>
            </a:r>
            <a:r>
              <a:rPr lang="en-US" b="0" dirty="0"/>
              <a:t>, c) la </a:t>
            </a:r>
            <a:r>
              <a:rPr lang="en-US" b="0" dirty="0" err="1"/>
              <a:t>serveuse</a:t>
            </a:r>
            <a:r>
              <a:rPr lang="en-US" b="0" dirty="0"/>
              <a:t>, d) le </a:t>
            </a:r>
            <a:r>
              <a:rPr lang="en-US" b="0" dirty="0" err="1"/>
              <a:t>marché</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written recognition of revisited vocabulary</a:t>
            </a:r>
          </a:p>
          <a:p>
            <a:endParaRPr lang="en-US" b="1" dirty="0"/>
          </a:p>
          <a:p>
            <a:r>
              <a:rPr lang="en-US" b="1" dirty="0"/>
              <a:t>Procedure:</a:t>
            </a:r>
          </a:p>
          <a:p>
            <a:pPr marL="228600" indent="-228600">
              <a:buAutoNum type="arabicPeriod"/>
            </a:pPr>
            <a:r>
              <a:rPr lang="en-US" b="0" dirty="0"/>
              <a:t>Students tick the word they think best goes together with the word in bold.</a:t>
            </a:r>
          </a:p>
          <a:p>
            <a:pPr marL="228600" indent="-228600">
              <a:buAutoNum type="arabicPeriod"/>
            </a:pPr>
            <a:r>
              <a:rPr lang="en-US" b="0" dirty="0"/>
              <a:t>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this week’s revisited vocabulary.</a:t>
            </a:r>
          </a:p>
          <a:p>
            <a:endParaRPr lang="en-US" b="1" dirty="0"/>
          </a:p>
          <a:p>
            <a:r>
              <a:rPr lang="en-US" b="1" dirty="0"/>
              <a:t>Procedure:</a:t>
            </a:r>
          </a:p>
          <a:p>
            <a:r>
              <a:rPr lang="en-US" b="0" dirty="0"/>
              <a:t>1. Students first use the words in brackets to help them complete the French sentences.</a:t>
            </a:r>
          </a:p>
          <a:p>
            <a:r>
              <a:rPr lang="en-US" b="0" dirty="0"/>
              <a:t>2. Students then translate the whole sentences into English.</a:t>
            </a:r>
          </a:p>
          <a:p>
            <a:r>
              <a:rPr lang="en-US" b="0" dirty="0"/>
              <a:t>3. 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 answer sheet for the Y8, Term 2.1, Week 1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https://rachelhawkes.com/LDPresources/Yr8French/French_Y8_Term2i_Wk1_audio_HW_sheet_answers.docx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r>
              <a:rPr lang="fr-FR" sz="1200" b="1" dirty="0">
                <a:effectLst/>
                <a:latin typeface="Calibri" panose="020F0502020204030204" pitchFamily="34" charset="0"/>
                <a:ea typeface="Calibri" panose="020F0502020204030204" pitchFamily="34" charset="0"/>
                <a:cs typeface="Times New Roman" panose="02020603050405020304" pitchFamily="18" charset="0"/>
              </a:rPr>
              <a:t>Questions: Subject-verb inversion (Question formation)</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435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th</a:t>
            </a:r>
            <a:r>
              <a:rPr lang="en-GB" b="1" baseline="0" dirty="0"/>
              <a:t>] </a:t>
            </a:r>
            <a:r>
              <a:rPr lang="en-GB" baseline="0" dirty="0"/>
              <a:t>and then the </a:t>
            </a:r>
            <a:r>
              <a:rPr lang="en-GB" b="1" baseline="0" dirty="0"/>
              <a:t>source</a:t>
            </a:r>
            <a:r>
              <a:rPr lang="en-GB" baseline="0" dirty="0"/>
              <a:t> word again ‘</a:t>
            </a:r>
            <a:r>
              <a:rPr lang="en-GB" b="1" baseline="0" dirty="0" err="1"/>
              <a:t>thé</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thé</a:t>
            </a:r>
            <a:r>
              <a:rPr lang="en-GB" baseline="0" dirty="0"/>
              <a:t> [3517]; </a:t>
            </a:r>
            <a:r>
              <a:rPr lang="en-GB" b="1" baseline="0" dirty="0" err="1"/>
              <a:t>méthode</a:t>
            </a:r>
            <a:r>
              <a:rPr lang="en-GB" b="1" baseline="0" dirty="0"/>
              <a:t> </a:t>
            </a:r>
            <a:r>
              <a:rPr lang="en-GB" b="0" baseline="0" dirty="0"/>
              <a:t>[1149];</a:t>
            </a:r>
            <a:r>
              <a:rPr lang="en-GB" baseline="0" dirty="0"/>
              <a:t> </a:t>
            </a:r>
            <a:r>
              <a:rPr lang="en-GB" b="1" baseline="0" dirty="0" err="1"/>
              <a:t>théâtre</a:t>
            </a:r>
            <a:r>
              <a:rPr lang="en-GB" baseline="0" dirty="0"/>
              <a:t> [1701]; </a:t>
            </a:r>
            <a:r>
              <a:rPr lang="en-GB" b="1" baseline="0" dirty="0" err="1"/>
              <a:t>bibliothèque</a:t>
            </a:r>
            <a:r>
              <a:rPr lang="en-GB" baseline="0" dirty="0"/>
              <a:t> [2511]; </a:t>
            </a:r>
            <a:r>
              <a:rPr lang="en-GB" b="1" baseline="0" dirty="0"/>
              <a:t>maths</a:t>
            </a:r>
            <a:r>
              <a:rPr lang="en-GB" baseline="0" dirty="0"/>
              <a:t> [3438]; </a:t>
            </a:r>
            <a:r>
              <a:rPr lang="en-GB" b="1" baseline="0" dirty="0" err="1"/>
              <a:t>sympathique</a:t>
            </a:r>
            <a:r>
              <a:rPr lang="en-GB" b="1" baseline="0" dirty="0"/>
              <a:t> </a:t>
            </a:r>
            <a:r>
              <a:rPr lang="en-GB" baseline="0" dirty="0"/>
              <a:t>[4164].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426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7441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8022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br>
              <a:rPr lang="en-US" b="1" dirty="0"/>
            </a:br>
            <a:endParaRPr lang="en-US" b="1" dirty="0"/>
          </a:p>
          <a:p>
            <a:r>
              <a:rPr lang="en-US" b="1" dirty="0"/>
              <a:t>Aim: </a:t>
            </a:r>
            <a:r>
              <a:rPr lang="en-GB" baseline="0" dirty="0"/>
              <a:t>oral production of unknown cognate words containing SSC [</a:t>
            </a:r>
            <a:r>
              <a:rPr lang="en-GB" baseline="0" dirty="0" err="1"/>
              <a:t>th</a:t>
            </a:r>
            <a:r>
              <a:rPr lang="en-GB" baseline="0" dirty="0"/>
              <a:t>] </a:t>
            </a:r>
            <a:endParaRPr lang="en-US" b="1" dirty="0"/>
          </a:p>
          <a:p>
            <a:endParaRPr lang="en-US" b="1" dirty="0"/>
          </a:p>
          <a:p>
            <a:r>
              <a:rPr lang="en-US" b="1" dirty="0"/>
              <a:t>Procedure:</a:t>
            </a:r>
          </a:p>
          <a:p>
            <a:r>
              <a:rPr lang="en-US" b="0" dirty="0"/>
              <a:t>1. Click début to start the timer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Student A reads the list of words out loud to student B. Student B listens carefully to their partner’s pronunciation and stops Student A if the [</a:t>
            </a:r>
            <a:r>
              <a:rPr lang="en-GB" baseline="0" dirty="0" err="1"/>
              <a:t>th</a:t>
            </a:r>
            <a:r>
              <a:rPr lang="en-GB" baseline="0" dirty="0"/>
              <a:t>] sound is pronounced the English way. They </a:t>
            </a:r>
            <a:r>
              <a:rPr lang="en-GB" b="1" baseline="0" dirty="0"/>
              <a:t>only</a:t>
            </a:r>
            <a:r>
              <a:rPr lang="en-GB" b="0" baseline="0" dirty="0"/>
              <a:t> stop their partner if the [</a:t>
            </a:r>
            <a:r>
              <a:rPr lang="en-GB" b="0" baseline="0" dirty="0" err="1"/>
              <a:t>th</a:t>
            </a:r>
            <a:r>
              <a:rPr lang="en-GB" b="0" baseline="0" dirty="0"/>
              <a:t>] is pronounced incorrectly. If an incorrect stress of other mispronunciation is noticed, the listening student should note this and correct it at the end of the round.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Students count how many words Student A managed to say correctly.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Students swap roles. The student with the most points at the end is the winner.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aseline="0" dirty="0"/>
              <a:t>After two rounds, the teacher plays the correct pronunciation by clicking on the audio.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Optional extension:</a:t>
            </a:r>
            <a:r>
              <a:rPr lang="en-GB" baseline="0" dirty="0"/>
              <a:t> Teacher reminds students about stress patterns in French. Even though the words look like English, the stresses are in different places. Students repeat the exercise, being careful to stress all parts of the words equally (with a slight emphasis on the final syllable).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athlète</a:t>
            </a:r>
            <a:r>
              <a:rPr lang="en-GB" baseline="0" dirty="0"/>
              <a:t> [4722], </a:t>
            </a:r>
            <a:r>
              <a:rPr lang="en-GB" baseline="0" dirty="0" err="1"/>
              <a:t>mammouth</a:t>
            </a:r>
            <a:r>
              <a:rPr lang="en-GB" baseline="0" dirty="0"/>
              <a:t> [&gt;5000], </a:t>
            </a:r>
            <a:r>
              <a:rPr lang="en-GB" baseline="0" dirty="0" err="1"/>
              <a:t>éthique</a:t>
            </a:r>
            <a:r>
              <a:rPr lang="en-GB" baseline="0" dirty="0"/>
              <a:t> [2747], menthe [&gt;5000], thon [&gt;5000], marathon [&gt;5000], </a:t>
            </a:r>
            <a:r>
              <a:rPr lang="en-GB" baseline="0" dirty="0" err="1"/>
              <a:t>télépathie</a:t>
            </a:r>
            <a:r>
              <a:rPr lang="en-GB" baseline="0" dirty="0"/>
              <a:t> [&gt;5000], </a:t>
            </a:r>
            <a:r>
              <a:rPr lang="en-GB" baseline="0" dirty="0" err="1"/>
              <a:t>authentique</a:t>
            </a:r>
            <a:r>
              <a:rPr lang="en-GB" baseline="0" dirty="0"/>
              <a:t> [3961], </a:t>
            </a:r>
            <a:r>
              <a:rPr lang="en-GB" baseline="0" dirty="0" err="1"/>
              <a:t>théorie</a:t>
            </a:r>
            <a:r>
              <a:rPr lang="en-GB" baseline="0" dirty="0"/>
              <a:t> [1773], </a:t>
            </a:r>
            <a:r>
              <a:rPr lang="en-GB" baseline="0" dirty="0" err="1"/>
              <a:t>mythe</a:t>
            </a:r>
            <a:r>
              <a:rPr lang="en-GB" baseline="0" dirty="0"/>
              <a:t> [2910], </a:t>
            </a:r>
            <a:r>
              <a:rPr lang="en-GB" baseline="0" dirty="0" err="1"/>
              <a:t>catholique</a:t>
            </a:r>
            <a:r>
              <a:rPr lang="en-GB" baseline="0" dirty="0"/>
              <a:t> [1578], </a:t>
            </a:r>
            <a:r>
              <a:rPr lang="en-GB" baseline="0" dirty="0" err="1"/>
              <a:t>enthousiaste</a:t>
            </a:r>
            <a:r>
              <a:rPr lang="en-GB" baseline="0" dirty="0"/>
              <a:t> [4287], Mathieu [n/a], </a:t>
            </a:r>
            <a:r>
              <a:rPr lang="en-GB" baseline="0" dirty="0" err="1"/>
              <a:t>rythme</a:t>
            </a:r>
            <a:r>
              <a:rPr lang="en-GB" baseline="0" dirty="0"/>
              <a:t> [1662]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3131818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08240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02625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290880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57323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4075453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456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46945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4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2966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46367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28845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476144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4556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57677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2557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3318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audio" Target="../media/audio27.wav"/><Relationship Id="rId4" Type="http://schemas.openxmlformats.org/officeDocument/2006/relationships/audio" Target="../media/audio26.wav"/></Relationships>
</file>

<file path=ppt/slides/_rels/slide1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audio" Target="../media/audio27.wav"/><Relationship Id="rId4" Type="http://schemas.openxmlformats.org/officeDocument/2006/relationships/audio" Target="../media/audio26.wav"/></Relationships>
</file>

<file path=ppt/slides/_rels/slide15.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audio" Target="../media/audio28.wav"/></Relationships>
</file>

<file path=ppt/slides/_rels/slide16.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audio" Target="../media/audio29.wav"/></Relationships>
</file>

<file path=ppt/slides/_rels/slide17.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audio" Target="../media/audio30.wav"/></Relationships>
</file>

<file path=ppt/slides/_rels/slide18.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audio" Target="../media/audio28.wav"/></Relationships>
</file>

<file path=ppt/slides/_rels/slide1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audio" Target="../media/audio29.wav"/></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audio" Target="../media/audio30.wav"/></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9.png"/><Relationship Id="rId3" Type="http://schemas.openxmlformats.org/officeDocument/2006/relationships/audio" Target="../media/audio31.wav"/><Relationship Id="rId21" Type="http://schemas.openxmlformats.org/officeDocument/2006/relationships/image" Target="../media/image47.png"/><Relationship Id="rId7" Type="http://schemas.openxmlformats.org/officeDocument/2006/relationships/audio" Target="../media/audio35.wav"/><Relationship Id="rId12" Type="http://schemas.openxmlformats.org/officeDocument/2006/relationships/image" Target="../media/image5.png"/><Relationship Id="rId17" Type="http://schemas.openxmlformats.org/officeDocument/2006/relationships/image" Target="../media/image45.png"/><Relationship Id="rId25" Type="http://schemas.openxmlformats.org/officeDocument/2006/relationships/image" Target="../media/image8.png"/><Relationship Id="rId2" Type="http://schemas.openxmlformats.org/officeDocument/2006/relationships/notesSlide" Target="../notesSlides/notesSlide22.xml"/><Relationship Id="rId16" Type="http://schemas.openxmlformats.org/officeDocument/2006/relationships/image" Target="../media/image44.jpg"/><Relationship Id="rId20"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image" Target="../media/image40.png"/><Relationship Id="rId24" Type="http://schemas.openxmlformats.org/officeDocument/2006/relationships/image" Target="../media/image50.png"/><Relationship Id="rId5" Type="http://schemas.openxmlformats.org/officeDocument/2006/relationships/audio" Target="../media/audio33.wav"/><Relationship Id="rId15" Type="http://schemas.openxmlformats.org/officeDocument/2006/relationships/image" Target="../media/image43.png"/><Relationship Id="rId23" Type="http://schemas.openxmlformats.org/officeDocument/2006/relationships/image" Target="../media/image49.png"/><Relationship Id="rId28" Type="http://schemas.openxmlformats.org/officeDocument/2006/relationships/image" Target="../media/image51.png"/><Relationship Id="rId10" Type="http://schemas.openxmlformats.org/officeDocument/2006/relationships/audio" Target="../media/audio38.wav"/><Relationship Id="rId19" Type="http://schemas.openxmlformats.org/officeDocument/2006/relationships/image" Target="../media/image6.png"/><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image" Target="../media/image42.png"/><Relationship Id="rId22" Type="http://schemas.openxmlformats.org/officeDocument/2006/relationships/image" Target="../media/image48.jpg"/><Relationship Id="rId27"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sv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svg"/></Relationships>
</file>

<file path=ppt/slides/_rels/slide2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notesSlide" Target="../notesSlides/notesSlide26.xml"/><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4.png"/><Relationship Id="rId11" Type="http://schemas.openxmlformats.org/officeDocument/2006/relationships/image" Target="../media/image65.png"/><Relationship Id="rId5" Type="http://schemas.openxmlformats.org/officeDocument/2006/relationships/image" Target="../media/image37.png"/><Relationship Id="rId10" Type="http://schemas.openxmlformats.org/officeDocument/2006/relationships/image" Target="../media/image64.svg"/><Relationship Id="rId4" Type="http://schemas.openxmlformats.org/officeDocument/2006/relationships/oleObject" Target="../embeddings/oleObject1.bin"/><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7.gif"/></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39.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75.png"/><Relationship Id="rId5" Type="http://schemas.openxmlformats.org/officeDocument/2006/relationships/audio" Target="../media/audio41.wav"/><Relationship Id="rId4" Type="http://schemas.openxmlformats.org/officeDocument/2006/relationships/audio" Target="../media/audio40.wav"/></Relationships>
</file>

<file path=ppt/slides/_rels/slide31.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audio" Target="../media/audio41.wav"/><Relationship Id="rId4" Type="http://schemas.openxmlformats.org/officeDocument/2006/relationships/audio" Target="../media/audio40.wav"/></Relationships>
</file>

<file path=ppt/slides/_rels/slide32.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audio" Target="../media/audio42.wav"/></Relationships>
</file>

<file path=ppt/slides/_rels/slide33.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audio" Target="../media/audio43.wav"/></Relationships>
</file>

<file path=ppt/slides/_rels/slide34.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audio" Target="../media/audio44.wav"/></Relationships>
</file>

<file path=ppt/slides/_rels/slide35.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audio" Target="../media/audio42.wav"/></Relationships>
</file>

<file path=ppt/slides/_rels/slide36.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audio" Target="../media/audio43.wav"/></Relationships>
</file>

<file path=ppt/slides/_rels/slide37.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audio" Target="../media/audio44.wav"/></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93.png"/><Relationship Id="rId7" Type="http://schemas.openxmlformats.org/officeDocument/2006/relationships/audio" Target="../media/audio48.wav"/><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audio" Target="../media/audio46.wav"/><Relationship Id="rId10" Type="http://schemas.openxmlformats.org/officeDocument/2006/relationships/audio" Target="../media/audio51.wav"/><Relationship Id="rId4" Type="http://schemas.openxmlformats.org/officeDocument/2006/relationships/audio" Target="../media/audio45.wav"/><Relationship Id="rId9" Type="http://schemas.openxmlformats.org/officeDocument/2006/relationships/audio" Target="../media/audio50.wav"/></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hyperlink" Target="https://www.rachelhawkes.com/LDPresources/Yr8French/French_Y8_Term2i_Wk1_audio_HW_sheet.docx" TargetMode="External"/><Relationship Id="rId4" Type="http://schemas.openxmlformats.org/officeDocument/2006/relationships/hyperlink" Target="https://www.rachelhawkes.com/LDPresources/Yr8French/French_Y8_Term2i_Wk1_audio.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image" Target="../media/image28.png"/><Relationship Id="rId3" Type="http://schemas.openxmlformats.org/officeDocument/2006/relationships/image" Target="../media/image25.png"/><Relationship Id="rId21" Type="http://schemas.openxmlformats.org/officeDocument/2006/relationships/image" Target="../media/image31.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image" Target="../media/image27.jpeg"/><Relationship Id="rId2" Type="http://schemas.openxmlformats.org/officeDocument/2006/relationships/notesSlide" Target="../notesSlides/notesSlide9.xml"/><Relationship Id="rId16" Type="http://schemas.openxmlformats.org/officeDocument/2006/relationships/image" Target="../media/image26.jpeg"/><Relationship Id="rId20"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audio" Target="../media/audio19.wav"/><Relationship Id="rId10" Type="http://schemas.openxmlformats.org/officeDocument/2006/relationships/audio" Target="../media/audio14.wav"/><Relationship Id="rId19" Type="http://schemas.openxmlformats.org/officeDocument/2006/relationships/image" Target="../media/image29.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2"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Lesson 27</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Catherine Morris / Natalie Finlayson</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31.01.24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a:bodyPr>
          <a:lstStyle/>
          <a:p>
            <a:pPr algn="l"/>
            <a:r>
              <a:rPr lang="fr-FR" sz="2400" dirty="0">
                <a:solidFill>
                  <a:prstClr val="white"/>
                </a:solidFill>
              </a:rPr>
              <a:t>partitive article (du, de la, de l’)</a:t>
            </a:r>
          </a:p>
          <a:p>
            <a:pPr lvl="0" algn="l"/>
            <a:endParaRPr lang="fr-FR" dirty="0">
              <a:solidFill>
                <a:prstClr val="white"/>
              </a:solidFill>
            </a:endParaRPr>
          </a:p>
          <a:p>
            <a:r>
              <a:rPr lang="en-GB" sz="2400" dirty="0">
                <a:solidFill>
                  <a:prstClr val="white"/>
                </a:solidFill>
              </a:rPr>
              <a:t>SSC [</a:t>
            </a:r>
            <a:r>
              <a:rPr lang="en-GB" sz="2400" dirty="0" err="1">
                <a:solidFill>
                  <a:prstClr val="white"/>
                </a:solidFill>
              </a:rPr>
              <a:t>th</a:t>
            </a:r>
            <a:r>
              <a:rPr lang="en-GB" sz="2400" dirty="0">
                <a:solidFill>
                  <a:prstClr val="white"/>
                </a:solidFill>
              </a:rPr>
              <a:t>]</a:t>
            </a:r>
          </a:p>
          <a:p>
            <a:pPr lvl="0" algn="l"/>
            <a:endParaRPr lang="fr-FR"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Free time activities</a:t>
            </a:r>
            <a:br>
              <a:rPr lang="en-GB" sz="3200" b="1" dirty="0">
                <a:solidFill>
                  <a:prstClr val="white"/>
                </a:solidFill>
              </a:rPr>
            </a:br>
            <a:r>
              <a:rPr lang="en-GB" sz="2400" b="0" dirty="0">
                <a:solidFill>
                  <a:prstClr val="white"/>
                </a:solidFill>
              </a:rPr>
              <a:t>Talking about shopping for food and other activities</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9" name="Picture 8">
            <a:extLst>
              <a:ext uri="{FF2B5EF4-FFF2-40B4-BE49-F238E27FC236}">
                <a16:creationId xmlns:a16="http://schemas.microsoft.com/office/drawing/2014/main" id="{71D7815F-D076-4EEF-AB49-5D626415C4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4386" y="2821198"/>
            <a:ext cx="1440000" cy="409800"/>
          </a:xfrm>
          <a:prstGeom prst="rect">
            <a:avLst/>
          </a:prstGeom>
        </p:spPr>
      </p:pic>
      <p:pic>
        <p:nvPicPr>
          <p:cNvPr id="10" name="Picture 9">
            <a:extLst>
              <a:ext uri="{FF2B5EF4-FFF2-40B4-BE49-F238E27FC236}">
                <a16:creationId xmlns:a16="http://schemas.microsoft.com/office/drawing/2014/main" id="{9A583D69-B70D-49B9-B391-C512EC58E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795" y="3486395"/>
            <a:ext cx="1222573" cy="900000"/>
          </a:xfrm>
          <a:prstGeom prst="rect">
            <a:avLst/>
          </a:prstGeom>
        </p:spPr>
      </p:pic>
      <p:pic>
        <p:nvPicPr>
          <p:cNvPr id="11" name="Picture 10">
            <a:extLst>
              <a:ext uri="{FF2B5EF4-FFF2-40B4-BE49-F238E27FC236}">
                <a16:creationId xmlns:a16="http://schemas.microsoft.com/office/drawing/2014/main" id="{A2698607-56F6-43FD-A56B-62540EF877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858" y="3501150"/>
            <a:ext cx="1304348" cy="900000"/>
          </a:xfrm>
          <a:prstGeom prst="rect">
            <a:avLst/>
          </a:prstGeom>
        </p:spPr>
      </p:pic>
      <p:pic>
        <p:nvPicPr>
          <p:cNvPr id="14" name="Picture 13">
            <a:extLst>
              <a:ext uri="{FF2B5EF4-FFF2-40B4-BE49-F238E27FC236}">
                <a16:creationId xmlns:a16="http://schemas.microsoft.com/office/drawing/2014/main" id="{49F23DC0-4ED2-423C-9662-91486DE9D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886" y="4502375"/>
            <a:ext cx="2355625" cy="2355625"/>
          </a:xfrm>
          <a:prstGeom prst="rect">
            <a:avLst/>
          </a:prstGeom>
        </p:spPr>
      </p:pic>
      <p:pic>
        <p:nvPicPr>
          <p:cNvPr id="15" name="Picture 2" descr="Free Shopping Basket Cliparts, Download Free Clip Art, Free Clip ...">
            <a:extLst>
              <a:ext uri="{FF2B5EF4-FFF2-40B4-BE49-F238E27FC236}">
                <a16:creationId xmlns:a16="http://schemas.microsoft.com/office/drawing/2014/main" id="{39C2CAFC-B324-4D23-8950-1A490D3386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7510" y="5107120"/>
            <a:ext cx="1996681" cy="171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edar Plank Salmon Clip Art">
            <a:extLst>
              <a:ext uri="{FF2B5EF4-FFF2-40B4-BE49-F238E27FC236}">
                <a16:creationId xmlns:a16="http://schemas.microsoft.com/office/drawing/2014/main" id="{99A4DC90-0760-47B1-A775-6083A51D96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7904" y="2658353"/>
            <a:ext cx="1582142" cy="68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28101"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571AAA9C-61E6-4A6E-8013-46B5202A062A}"/>
              </a:ext>
            </a:extLst>
          </p:cNvPr>
          <p:cNvSpPr txBox="1"/>
          <p:nvPr/>
        </p:nvSpPr>
        <p:spPr>
          <a:xfrm>
            <a:off x="786732" y="1551908"/>
            <a:ext cx="1354858" cy="461665"/>
          </a:xfrm>
          <a:prstGeom prst="rect">
            <a:avLst/>
          </a:prstGeom>
          <a:noFill/>
        </p:spPr>
        <p:txBody>
          <a:bodyPr wrap="none" rtlCol="0">
            <a:spAutoFit/>
          </a:bodyPr>
          <a:lstStyle/>
          <a:p>
            <a:pPr algn="ctr"/>
            <a:r>
              <a:rPr lang="en-GB" sz="2400" b="1" dirty="0" err="1">
                <a:solidFill>
                  <a:srgbClr val="002060"/>
                </a:solidFill>
              </a:rPr>
              <a:t>acheter</a:t>
            </a:r>
            <a:endParaRPr lang="en-GB" sz="2400" b="1" dirty="0">
              <a:solidFill>
                <a:srgbClr val="002060"/>
              </a:solidFill>
            </a:endParaRPr>
          </a:p>
        </p:txBody>
      </p:sp>
      <p:sp>
        <p:nvSpPr>
          <p:cNvPr id="9" name="TextBox 8">
            <a:extLst>
              <a:ext uri="{FF2B5EF4-FFF2-40B4-BE49-F238E27FC236}">
                <a16:creationId xmlns:a16="http://schemas.microsoft.com/office/drawing/2014/main" id="{379B9B9D-C802-4411-A845-311CF7B87F96}"/>
              </a:ext>
            </a:extLst>
          </p:cNvPr>
          <p:cNvSpPr txBox="1"/>
          <p:nvPr/>
        </p:nvSpPr>
        <p:spPr>
          <a:xfrm>
            <a:off x="3262600" y="4277587"/>
            <a:ext cx="1151277" cy="461665"/>
          </a:xfrm>
          <a:prstGeom prst="rect">
            <a:avLst/>
          </a:prstGeom>
          <a:noFill/>
        </p:spPr>
        <p:txBody>
          <a:bodyPr wrap="none" rtlCol="0">
            <a:spAutoFit/>
          </a:bodyPr>
          <a:lstStyle/>
          <a:p>
            <a:pPr algn="ctr"/>
            <a:r>
              <a:rPr lang="en-GB" sz="2400" b="1" dirty="0" err="1">
                <a:solidFill>
                  <a:srgbClr val="002060"/>
                </a:solidFill>
              </a:rPr>
              <a:t>coûter</a:t>
            </a:r>
            <a:endParaRPr lang="en-GB" sz="2400" b="1" dirty="0">
              <a:solidFill>
                <a:srgbClr val="002060"/>
              </a:solidFill>
            </a:endParaRPr>
          </a:p>
        </p:txBody>
      </p:sp>
      <p:sp>
        <p:nvSpPr>
          <p:cNvPr id="10" name="TextBox 9">
            <a:extLst>
              <a:ext uri="{FF2B5EF4-FFF2-40B4-BE49-F238E27FC236}">
                <a16:creationId xmlns:a16="http://schemas.microsoft.com/office/drawing/2014/main" id="{251F1F48-5FE8-4469-9E59-C110C32B5DE3}"/>
              </a:ext>
            </a:extLst>
          </p:cNvPr>
          <p:cNvSpPr txBox="1"/>
          <p:nvPr/>
        </p:nvSpPr>
        <p:spPr>
          <a:xfrm>
            <a:off x="9373211" y="3179843"/>
            <a:ext cx="1015021" cy="461665"/>
          </a:xfrm>
          <a:prstGeom prst="rect">
            <a:avLst/>
          </a:prstGeom>
          <a:noFill/>
        </p:spPr>
        <p:txBody>
          <a:bodyPr wrap="none" rtlCol="0">
            <a:spAutoFit/>
          </a:bodyPr>
          <a:lstStyle/>
          <a:p>
            <a:pPr algn="ctr"/>
            <a:r>
              <a:rPr lang="en-GB" sz="2400" b="1" dirty="0" err="1">
                <a:solidFill>
                  <a:srgbClr val="002060"/>
                </a:solidFill>
              </a:rPr>
              <a:t>peser</a:t>
            </a:r>
            <a:endParaRPr lang="en-GB" sz="2400" b="1" dirty="0">
              <a:solidFill>
                <a:srgbClr val="002060"/>
              </a:solidFill>
            </a:endParaRPr>
          </a:p>
        </p:txBody>
      </p:sp>
      <p:sp>
        <p:nvSpPr>
          <p:cNvPr id="12" name="TextBox 11">
            <a:extLst>
              <a:ext uri="{FF2B5EF4-FFF2-40B4-BE49-F238E27FC236}">
                <a16:creationId xmlns:a16="http://schemas.microsoft.com/office/drawing/2014/main" id="{E76AEB89-6F84-47CB-B784-7D38AD6A9916}"/>
              </a:ext>
            </a:extLst>
          </p:cNvPr>
          <p:cNvSpPr txBox="1"/>
          <p:nvPr/>
        </p:nvSpPr>
        <p:spPr>
          <a:xfrm>
            <a:off x="6719680" y="4508420"/>
            <a:ext cx="1452642" cy="461665"/>
          </a:xfrm>
          <a:prstGeom prst="rect">
            <a:avLst/>
          </a:prstGeom>
          <a:noFill/>
        </p:spPr>
        <p:txBody>
          <a:bodyPr wrap="square" rtlCol="0">
            <a:spAutoFit/>
          </a:bodyPr>
          <a:lstStyle/>
          <a:p>
            <a:pPr algn="ctr"/>
            <a:r>
              <a:rPr lang="en-GB" sz="2400" b="1" dirty="0" err="1">
                <a:solidFill>
                  <a:srgbClr val="002060"/>
                </a:solidFill>
              </a:rPr>
              <a:t>l’eau</a:t>
            </a:r>
            <a:r>
              <a:rPr lang="en-GB" sz="2400" b="1" dirty="0">
                <a:solidFill>
                  <a:srgbClr val="002060"/>
                </a:solidFill>
              </a:rPr>
              <a:t> (f)</a:t>
            </a:r>
          </a:p>
        </p:txBody>
      </p:sp>
      <p:sp>
        <p:nvSpPr>
          <p:cNvPr id="13" name="TextBox 12">
            <a:extLst>
              <a:ext uri="{FF2B5EF4-FFF2-40B4-BE49-F238E27FC236}">
                <a16:creationId xmlns:a16="http://schemas.microsoft.com/office/drawing/2014/main" id="{497B5FBC-79DF-4AD2-AEE6-7F7085DF8A44}"/>
              </a:ext>
            </a:extLst>
          </p:cNvPr>
          <p:cNvSpPr txBox="1"/>
          <p:nvPr/>
        </p:nvSpPr>
        <p:spPr>
          <a:xfrm>
            <a:off x="6974557" y="958742"/>
            <a:ext cx="2301966" cy="461665"/>
          </a:xfrm>
          <a:prstGeom prst="rect">
            <a:avLst/>
          </a:prstGeom>
          <a:noFill/>
        </p:spPr>
        <p:txBody>
          <a:bodyPr wrap="square" rtlCol="0">
            <a:spAutoFit/>
          </a:bodyPr>
          <a:lstStyle/>
          <a:p>
            <a:pPr algn="ctr"/>
            <a:r>
              <a:rPr lang="en-GB" sz="2400" b="1" dirty="0" err="1">
                <a:solidFill>
                  <a:srgbClr val="002060"/>
                </a:solidFill>
              </a:rPr>
              <a:t>l’exercice</a:t>
            </a:r>
            <a:r>
              <a:rPr lang="en-GB" sz="2400" b="1" dirty="0">
                <a:solidFill>
                  <a:srgbClr val="002060"/>
                </a:solidFill>
              </a:rPr>
              <a:t> (m)</a:t>
            </a:r>
          </a:p>
        </p:txBody>
      </p:sp>
      <p:sp>
        <p:nvSpPr>
          <p:cNvPr id="14" name="TextBox 13">
            <a:extLst>
              <a:ext uri="{FF2B5EF4-FFF2-40B4-BE49-F238E27FC236}">
                <a16:creationId xmlns:a16="http://schemas.microsoft.com/office/drawing/2014/main" id="{26259957-4AD5-4F50-919E-F34996DFF101}"/>
              </a:ext>
            </a:extLst>
          </p:cNvPr>
          <p:cNvSpPr txBox="1"/>
          <p:nvPr/>
        </p:nvSpPr>
        <p:spPr>
          <a:xfrm>
            <a:off x="811578" y="3515355"/>
            <a:ext cx="1816523" cy="461665"/>
          </a:xfrm>
          <a:prstGeom prst="rect">
            <a:avLst/>
          </a:prstGeom>
          <a:noFill/>
        </p:spPr>
        <p:txBody>
          <a:bodyPr wrap="none" rtlCol="0">
            <a:spAutoFit/>
          </a:bodyPr>
          <a:lstStyle/>
          <a:p>
            <a:pPr algn="ctr"/>
            <a:r>
              <a:rPr lang="en-GB" sz="2400" b="1" dirty="0">
                <a:solidFill>
                  <a:srgbClr val="002060"/>
                </a:solidFill>
              </a:rPr>
              <a:t>le fromage</a:t>
            </a:r>
          </a:p>
        </p:txBody>
      </p:sp>
      <p:sp>
        <p:nvSpPr>
          <p:cNvPr id="15" name="TextBox 14">
            <a:extLst>
              <a:ext uri="{FF2B5EF4-FFF2-40B4-BE49-F238E27FC236}">
                <a16:creationId xmlns:a16="http://schemas.microsoft.com/office/drawing/2014/main" id="{E3384514-8FC9-4619-9A18-EC9833DFA861}"/>
              </a:ext>
            </a:extLst>
          </p:cNvPr>
          <p:cNvSpPr txBox="1"/>
          <p:nvPr/>
        </p:nvSpPr>
        <p:spPr>
          <a:xfrm>
            <a:off x="5897264" y="2705643"/>
            <a:ext cx="1423788" cy="461665"/>
          </a:xfrm>
          <a:prstGeom prst="rect">
            <a:avLst/>
          </a:prstGeom>
          <a:noFill/>
        </p:spPr>
        <p:txBody>
          <a:bodyPr wrap="none" rtlCol="0">
            <a:spAutoFit/>
          </a:bodyPr>
          <a:lstStyle/>
          <a:p>
            <a:pPr algn="ctr"/>
            <a:r>
              <a:rPr lang="en-GB" sz="2400" b="1" dirty="0">
                <a:solidFill>
                  <a:srgbClr val="002060"/>
                </a:solidFill>
              </a:rPr>
              <a:t>la glace</a:t>
            </a:r>
          </a:p>
        </p:txBody>
      </p:sp>
      <p:sp>
        <p:nvSpPr>
          <p:cNvPr id="16" name="TextBox 15">
            <a:extLst>
              <a:ext uri="{FF2B5EF4-FFF2-40B4-BE49-F238E27FC236}">
                <a16:creationId xmlns:a16="http://schemas.microsoft.com/office/drawing/2014/main" id="{EDBD503D-56F3-4CF9-8A7A-64F360262480}"/>
              </a:ext>
            </a:extLst>
          </p:cNvPr>
          <p:cNvSpPr txBox="1"/>
          <p:nvPr/>
        </p:nvSpPr>
        <p:spPr>
          <a:xfrm>
            <a:off x="9373211" y="4971837"/>
            <a:ext cx="1781257" cy="461665"/>
          </a:xfrm>
          <a:prstGeom prst="rect">
            <a:avLst/>
          </a:prstGeom>
          <a:noFill/>
        </p:spPr>
        <p:txBody>
          <a:bodyPr wrap="none" rtlCol="0">
            <a:spAutoFit/>
          </a:bodyPr>
          <a:lstStyle/>
          <a:p>
            <a:pPr algn="ctr"/>
            <a:r>
              <a:rPr lang="en-GB" sz="2400" b="1" dirty="0">
                <a:solidFill>
                  <a:srgbClr val="002060"/>
                </a:solidFill>
              </a:rPr>
              <a:t>la natation</a:t>
            </a:r>
          </a:p>
        </p:txBody>
      </p:sp>
      <p:sp>
        <p:nvSpPr>
          <p:cNvPr id="17" name="TextBox 16">
            <a:extLst>
              <a:ext uri="{FF2B5EF4-FFF2-40B4-BE49-F238E27FC236}">
                <a16:creationId xmlns:a16="http://schemas.microsoft.com/office/drawing/2014/main" id="{DD488C05-8806-4F50-B22D-E63A5D0E73A8}"/>
              </a:ext>
            </a:extLst>
          </p:cNvPr>
          <p:cNvSpPr txBox="1"/>
          <p:nvPr/>
        </p:nvSpPr>
        <p:spPr>
          <a:xfrm>
            <a:off x="4834069" y="5103409"/>
            <a:ext cx="1207382" cy="461665"/>
          </a:xfrm>
          <a:prstGeom prst="rect">
            <a:avLst/>
          </a:prstGeom>
          <a:noFill/>
        </p:spPr>
        <p:txBody>
          <a:bodyPr wrap="none" rtlCol="0">
            <a:spAutoFit/>
          </a:bodyPr>
          <a:lstStyle/>
          <a:p>
            <a:pPr algn="ctr"/>
            <a:r>
              <a:rPr lang="en-GB" sz="2400" b="1" dirty="0">
                <a:solidFill>
                  <a:srgbClr val="002060"/>
                </a:solidFill>
              </a:rPr>
              <a:t>le pain</a:t>
            </a:r>
          </a:p>
        </p:txBody>
      </p:sp>
      <p:sp>
        <p:nvSpPr>
          <p:cNvPr id="18" name="TextBox 17">
            <a:extLst>
              <a:ext uri="{FF2B5EF4-FFF2-40B4-BE49-F238E27FC236}">
                <a16:creationId xmlns:a16="http://schemas.microsoft.com/office/drawing/2014/main" id="{A2F6D07B-6385-417E-8EF9-D228118DE383}"/>
              </a:ext>
            </a:extLst>
          </p:cNvPr>
          <p:cNvSpPr txBox="1"/>
          <p:nvPr/>
        </p:nvSpPr>
        <p:spPr>
          <a:xfrm>
            <a:off x="4276166" y="1410553"/>
            <a:ext cx="1667444" cy="461665"/>
          </a:xfrm>
          <a:prstGeom prst="rect">
            <a:avLst/>
          </a:prstGeom>
          <a:noFill/>
        </p:spPr>
        <p:txBody>
          <a:bodyPr wrap="none" rtlCol="0">
            <a:spAutoFit/>
          </a:bodyPr>
          <a:lstStyle/>
          <a:p>
            <a:pPr algn="ctr"/>
            <a:r>
              <a:rPr lang="en-GB" sz="2400" b="1" dirty="0">
                <a:solidFill>
                  <a:srgbClr val="002060"/>
                </a:solidFill>
              </a:rPr>
              <a:t>le </a:t>
            </a:r>
            <a:r>
              <a:rPr lang="en-GB" sz="2400" b="1" dirty="0" err="1">
                <a:solidFill>
                  <a:srgbClr val="002060"/>
                </a:solidFill>
              </a:rPr>
              <a:t>poisson</a:t>
            </a:r>
            <a:endParaRPr lang="en-GB" sz="2400" b="1" dirty="0">
              <a:solidFill>
                <a:srgbClr val="002060"/>
              </a:solidFill>
            </a:endParaRPr>
          </a:p>
        </p:txBody>
      </p:sp>
      <p:sp>
        <p:nvSpPr>
          <p:cNvPr id="19" name="TextBox 18">
            <a:extLst>
              <a:ext uri="{FF2B5EF4-FFF2-40B4-BE49-F238E27FC236}">
                <a16:creationId xmlns:a16="http://schemas.microsoft.com/office/drawing/2014/main" id="{92109F34-4F2C-4872-8923-35932B75D68D}"/>
              </a:ext>
            </a:extLst>
          </p:cNvPr>
          <p:cNvSpPr txBox="1"/>
          <p:nvPr/>
        </p:nvSpPr>
        <p:spPr>
          <a:xfrm>
            <a:off x="1194325" y="5045571"/>
            <a:ext cx="1268296" cy="461665"/>
          </a:xfrm>
          <a:prstGeom prst="rect">
            <a:avLst/>
          </a:prstGeom>
          <a:noFill/>
        </p:spPr>
        <p:txBody>
          <a:bodyPr wrap="none" rtlCol="0">
            <a:spAutoFit/>
          </a:bodyPr>
          <a:lstStyle/>
          <a:p>
            <a:pPr algn="ctr"/>
            <a:r>
              <a:rPr lang="en-GB" sz="2400" b="1" dirty="0">
                <a:solidFill>
                  <a:srgbClr val="002060"/>
                </a:solidFill>
              </a:rPr>
              <a:t>le sport</a:t>
            </a:r>
          </a:p>
        </p:txBody>
      </p:sp>
      <p:sp>
        <p:nvSpPr>
          <p:cNvPr id="20" name="TextBox 19">
            <a:extLst>
              <a:ext uri="{FF2B5EF4-FFF2-40B4-BE49-F238E27FC236}">
                <a16:creationId xmlns:a16="http://schemas.microsoft.com/office/drawing/2014/main" id="{FFC10626-DD24-469A-BC73-2C73D05E938D}"/>
              </a:ext>
            </a:extLst>
          </p:cNvPr>
          <p:cNvSpPr txBox="1"/>
          <p:nvPr/>
        </p:nvSpPr>
        <p:spPr>
          <a:xfrm>
            <a:off x="9833233" y="1794849"/>
            <a:ext cx="1460656" cy="461665"/>
          </a:xfrm>
          <a:prstGeom prst="rect">
            <a:avLst/>
          </a:prstGeom>
          <a:noFill/>
        </p:spPr>
        <p:txBody>
          <a:bodyPr wrap="none" rtlCol="0">
            <a:spAutoFit/>
          </a:bodyPr>
          <a:lstStyle/>
          <a:p>
            <a:pPr algn="ctr"/>
            <a:r>
              <a:rPr lang="en-GB" sz="2400" b="1" dirty="0">
                <a:solidFill>
                  <a:srgbClr val="002060"/>
                </a:solidFill>
              </a:rPr>
              <a:t>le travail</a:t>
            </a:r>
          </a:p>
        </p:txBody>
      </p:sp>
      <p:sp>
        <p:nvSpPr>
          <p:cNvPr id="21" name="TextBox 20">
            <a:extLst>
              <a:ext uri="{FF2B5EF4-FFF2-40B4-BE49-F238E27FC236}">
                <a16:creationId xmlns:a16="http://schemas.microsoft.com/office/drawing/2014/main" id="{E6CFA834-0E1C-48D2-95A3-A2B02F7A18D9}"/>
              </a:ext>
            </a:extLst>
          </p:cNvPr>
          <p:cNvSpPr txBox="1"/>
          <p:nvPr/>
        </p:nvSpPr>
        <p:spPr>
          <a:xfrm>
            <a:off x="1416340" y="5507236"/>
            <a:ext cx="910827" cy="461665"/>
          </a:xfrm>
          <a:prstGeom prst="rect">
            <a:avLst/>
          </a:prstGeom>
          <a:noFill/>
        </p:spPr>
        <p:txBody>
          <a:bodyPr wrap="none" rtlCol="0">
            <a:spAutoFit/>
          </a:bodyPr>
          <a:lstStyle/>
          <a:p>
            <a:pPr algn="ctr"/>
            <a:r>
              <a:rPr lang="en-GB" sz="2400" b="1" dirty="0">
                <a:solidFill>
                  <a:srgbClr val="EF4135"/>
                </a:solidFill>
              </a:rPr>
              <a:t>sport</a:t>
            </a:r>
          </a:p>
        </p:txBody>
      </p:sp>
      <p:sp>
        <p:nvSpPr>
          <p:cNvPr id="23" name="TextBox 22">
            <a:extLst>
              <a:ext uri="{FF2B5EF4-FFF2-40B4-BE49-F238E27FC236}">
                <a16:creationId xmlns:a16="http://schemas.microsoft.com/office/drawing/2014/main" id="{1395EC44-E7DE-4329-BFBF-2E20E250C382}"/>
              </a:ext>
            </a:extLst>
          </p:cNvPr>
          <p:cNvSpPr txBox="1"/>
          <p:nvPr/>
        </p:nvSpPr>
        <p:spPr>
          <a:xfrm>
            <a:off x="4778354" y="1930201"/>
            <a:ext cx="663964" cy="461665"/>
          </a:xfrm>
          <a:prstGeom prst="rect">
            <a:avLst/>
          </a:prstGeom>
          <a:noFill/>
        </p:spPr>
        <p:txBody>
          <a:bodyPr wrap="none" rtlCol="0">
            <a:spAutoFit/>
          </a:bodyPr>
          <a:lstStyle/>
          <a:p>
            <a:pPr algn="ctr"/>
            <a:r>
              <a:rPr lang="en-GB" sz="2400" b="1" dirty="0">
                <a:solidFill>
                  <a:srgbClr val="EF4135"/>
                </a:solidFill>
              </a:rPr>
              <a:t>fish</a:t>
            </a:r>
          </a:p>
        </p:txBody>
      </p:sp>
      <p:sp>
        <p:nvSpPr>
          <p:cNvPr id="24" name="TextBox 23">
            <a:extLst>
              <a:ext uri="{FF2B5EF4-FFF2-40B4-BE49-F238E27FC236}">
                <a16:creationId xmlns:a16="http://schemas.microsoft.com/office/drawing/2014/main" id="{D9688254-043D-432D-A374-CE5EFAA1426E}"/>
              </a:ext>
            </a:extLst>
          </p:cNvPr>
          <p:cNvSpPr txBox="1"/>
          <p:nvPr/>
        </p:nvSpPr>
        <p:spPr>
          <a:xfrm>
            <a:off x="1073669" y="3977020"/>
            <a:ext cx="1292341" cy="461665"/>
          </a:xfrm>
          <a:prstGeom prst="rect">
            <a:avLst/>
          </a:prstGeom>
          <a:noFill/>
        </p:spPr>
        <p:txBody>
          <a:bodyPr wrap="none" rtlCol="0">
            <a:spAutoFit/>
          </a:bodyPr>
          <a:lstStyle/>
          <a:p>
            <a:pPr algn="ctr"/>
            <a:r>
              <a:rPr lang="en-GB" sz="2400" b="1" dirty="0">
                <a:solidFill>
                  <a:srgbClr val="EF4135"/>
                </a:solidFill>
              </a:rPr>
              <a:t>cheese</a:t>
            </a:r>
          </a:p>
        </p:txBody>
      </p:sp>
      <p:sp>
        <p:nvSpPr>
          <p:cNvPr id="25" name="TextBox 24">
            <a:extLst>
              <a:ext uri="{FF2B5EF4-FFF2-40B4-BE49-F238E27FC236}">
                <a16:creationId xmlns:a16="http://schemas.microsoft.com/office/drawing/2014/main" id="{3CF4A21C-8B8D-4B75-AAB0-9F086C13A62E}"/>
              </a:ext>
            </a:extLst>
          </p:cNvPr>
          <p:cNvSpPr txBox="1"/>
          <p:nvPr/>
        </p:nvSpPr>
        <p:spPr>
          <a:xfrm>
            <a:off x="8371600" y="3607873"/>
            <a:ext cx="3007555" cy="461665"/>
          </a:xfrm>
          <a:prstGeom prst="rect">
            <a:avLst/>
          </a:prstGeom>
          <a:noFill/>
        </p:spPr>
        <p:txBody>
          <a:bodyPr wrap="none" rtlCol="0">
            <a:spAutoFit/>
          </a:bodyPr>
          <a:lstStyle/>
          <a:p>
            <a:pPr algn="ctr"/>
            <a:r>
              <a:rPr lang="en-GB" sz="2400" b="1" dirty="0">
                <a:solidFill>
                  <a:srgbClr val="EF4135"/>
                </a:solidFill>
              </a:rPr>
              <a:t>to weigh, weighing</a:t>
            </a:r>
          </a:p>
        </p:txBody>
      </p:sp>
      <p:sp>
        <p:nvSpPr>
          <p:cNvPr id="26" name="TextBox 25">
            <a:extLst>
              <a:ext uri="{FF2B5EF4-FFF2-40B4-BE49-F238E27FC236}">
                <a16:creationId xmlns:a16="http://schemas.microsoft.com/office/drawing/2014/main" id="{C0266067-A11C-4D6A-9E57-F3011F754561}"/>
              </a:ext>
            </a:extLst>
          </p:cNvPr>
          <p:cNvSpPr txBox="1"/>
          <p:nvPr/>
        </p:nvSpPr>
        <p:spPr>
          <a:xfrm>
            <a:off x="300220" y="2013573"/>
            <a:ext cx="2327881" cy="461665"/>
          </a:xfrm>
          <a:prstGeom prst="rect">
            <a:avLst/>
          </a:prstGeom>
          <a:noFill/>
        </p:spPr>
        <p:txBody>
          <a:bodyPr wrap="none" rtlCol="0">
            <a:spAutoFit/>
          </a:bodyPr>
          <a:lstStyle/>
          <a:p>
            <a:pPr algn="ctr"/>
            <a:r>
              <a:rPr lang="en-GB" sz="2400" b="1" dirty="0">
                <a:solidFill>
                  <a:srgbClr val="EF4135"/>
                </a:solidFill>
              </a:rPr>
              <a:t>to buy, buying</a:t>
            </a:r>
          </a:p>
        </p:txBody>
      </p:sp>
      <p:sp>
        <p:nvSpPr>
          <p:cNvPr id="27" name="TextBox 26">
            <a:extLst>
              <a:ext uri="{FF2B5EF4-FFF2-40B4-BE49-F238E27FC236}">
                <a16:creationId xmlns:a16="http://schemas.microsoft.com/office/drawing/2014/main" id="{3C0A9AD3-C9A0-408F-80E8-C04A3E09402F}"/>
              </a:ext>
            </a:extLst>
          </p:cNvPr>
          <p:cNvSpPr txBox="1"/>
          <p:nvPr/>
        </p:nvSpPr>
        <p:spPr>
          <a:xfrm>
            <a:off x="5747385" y="3167308"/>
            <a:ext cx="1723549" cy="461665"/>
          </a:xfrm>
          <a:prstGeom prst="rect">
            <a:avLst/>
          </a:prstGeom>
          <a:noFill/>
        </p:spPr>
        <p:txBody>
          <a:bodyPr wrap="none" rtlCol="0">
            <a:spAutoFit/>
          </a:bodyPr>
          <a:lstStyle/>
          <a:p>
            <a:pPr algn="ctr"/>
            <a:r>
              <a:rPr lang="en-GB" sz="2400" b="1" dirty="0">
                <a:solidFill>
                  <a:srgbClr val="EF4135"/>
                </a:solidFill>
              </a:rPr>
              <a:t>ice cream</a:t>
            </a:r>
          </a:p>
        </p:txBody>
      </p:sp>
      <p:sp>
        <p:nvSpPr>
          <p:cNvPr id="28" name="TextBox 27">
            <a:extLst>
              <a:ext uri="{FF2B5EF4-FFF2-40B4-BE49-F238E27FC236}">
                <a16:creationId xmlns:a16="http://schemas.microsoft.com/office/drawing/2014/main" id="{240A8E12-5E80-4ED1-9D8A-46D93D23A7A2}"/>
              </a:ext>
            </a:extLst>
          </p:cNvPr>
          <p:cNvSpPr txBox="1"/>
          <p:nvPr/>
        </p:nvSpPr>
        <p:spPr>
          <a:xfrm>
            <a:off x="4911629" y="5560772"/>
            <a:ext cx="1090363" cy="461665"/>
          </a:xfrm>
          <a:prstGeom prst="rect">
            <a:avLst/>
          </a:prstGeom>
          <a:noFill/>
        </p:spPr>
        <p:txBody>
          <a:bodyPr wrap="none" rtlCol="0">
            <a:spAutoFit/>
          </a:bodyPr>
          <a:lstStyle/>
          <a:p>
            <a:pPr algn="ctr"/>
            <a:r>
              <a:rPr lang="en-GB" sz="2400" b="1" dirty="0">
                <a:solidFill>
                  <a:srgbClr val="EF4135"/>
                </a:solidFill>
              </a:rPr>
              <a:t>bread</a:t>
            </a:r>
          </a:p>
        </p:txBody>
      </p:sp>
      <p:sp>
        <p:nvSpPr>
          <p:cNvPr id="29" name="TextBox 28">
            <a:extLst>
              <a:ext uri="{FF2B5EF4-FFF2-40B4-BE49-F238E27FC236}">
                <a16:creationId xmlns:a16="http://schemas.microsoft.com/office/drawing/2014/main" id="{3D0430AC-3BC9-4021-A69C-7A225537D1D5}"/>
              </a:ext>
            </a:extLst>
          </p:cNvPr>
          <p:cNvSpPr txBox="1"/>
          <p:nvPr/>
        </p:nvSpPr>
        <p:spPr>
          <a:xfrm>
            <a:off x="6974556" y="5023740"/>
            <a:ext cx="1023037" cy="461665"/>
          </a:xfrm>
          <a:prstGeom prst="rect">
            <a:avLst/>
          </a:prstGeom>
          <a:noFill/>
        </p:spPr>
        <p:txBody>
          <a:bodyPr wrap="none" rtlCol="0">
            <a:spAutoFit/>
          </a:bodyPr>
          <a:lstStyle/>
          <a:p>
            <a:pPr algn="ctr"/>
            <a:r>
              <a:rPr lang="en-GB" sz="2400" b="1" dirty="0">
                <a:solidFill>
                  <a:srgbClr val="EF4135"/>
                </a:solidFill>
              </a:rPr>
              <a:t>water</a:t>
            </a:r>
          </a:p>
        </p:txBody>
      </p:sp>
      <p:sp>
        <p:nvSpPr>
          <p:cNvPr id="30" name="TextBox 29">
            <a:extLst>
              <a:ext uri="{FF2B5EF4-FFF2-40B4-BE49-F238E27FC236}">
                <a16:creationId xmlns:a16="http://schemas.microsoft.com/office/drawing/2014/main" id="{AF28494A-FEC5-4A4F-9D26-0B841825154E}"/>
              </a:ext>
            </a:extLst>
          </p:cNvPr>
          <p:cNvSpPr txBox="1"/>
          <p:nvPr/>
        </p:nvSpPr>
        <p:spPr>
          <a:xfrm>
            <a:off x="9424507" y="5433502"/>
            <a:ext cx="1678666" cy="461665"/>
          </a:xfrm>
          <a:prstGeom prst="rect">
            <a:avLst/>
          </a:prstGeom>
          <a:noFill/>
        </p:spPr>
        <p:txBody>
          <a:bodyPr wrap="none" rtlCol="0">
            <a:spAutoFit/>
          </a:bodyPr>
          <a:lstStyle/>
          <a:p>
            <a:pPr algn="ctr"/>
            <a:r>
              <a:rPr lang="en-GB" sz="2400" b="1" dirty="0">
                <a:solidFill>
                  <a:srgbClr val="EF4135"/>
                </a:solidFill>
              </a:rPr>
              <a:t>swimming</a:t>
            </a:r>
          </a:p>
        </p:txBody>
      </p:sp>
      <p:sp>
        <p:nvSpPr>
          <p:cNvPr id="31" name="TextBox 30">
            <a:extLst>
              <a:ext uri="{FF2B5EF4-FFF2-40B4-BE49-F238E27FC236}">
                <a16:creationId xmlns:a16="http://schemas.microsoft.com/office/drawing/2014/main" id="{B8127EB0-A782-4527-B04C-887B8192F951}"/>
              </a:ext>
            </a:extLst>
          </p:cNvPr>
          <p:cNvSpPr txBox="1"/>
          <p:nvPr/>
        </p:nvSpPr>
        <p:spPr>
          <a:xfrm>
            <a:off x="3434922" y="4782070"/>
            <a:ext cx="806632" cy="461665"/>
          </a:xfrm>
          <a:prstGeom prst="rect">
            <a:avLst/>
          </a:prstGeom>
          <a:noFill/>
        </p:spPr>
        <p:txBody>
          <a:bodyPr wrap="none" rtlCol="0">
            <a:spAutoFit/>
          </a:bodyPr>
          <a:lstStyle/>
          <a:p>
            <a:pPr algn="ctr"/>
            <a:r>
              <a:rPr lang="en-GB" sz="2400" b="1" dirty="0">
                <a:solidFill>
                  <a:srgbClr val="EF4135"/>
                </a:solidFill>
              </a:rPr>
              <a:t>cost</a:t>
            </a:r>
          </a:p>
        </p:txBody>
      </p:sp>
      <p:sp>
        <p:nvSpPr>
          <p:cNvPr id="32" name="TextBox 31">
            <a:extLst>
              <a:ext uri="{FF2B5EF4-FFF2-40B4-BE49-F238E27FC236}">
                <a16:creationId xmlns:a16="http://schemas.microsoft.com/office/drawing/2014/main" id="{C271B25C-6992-48E6-A5D8-00951EAE296D}"/>
              </a:ext>
            </a:extLst>
          </p:cNvPr>
          <p:cNvSpPr txBox="1"/>
          <p:nvPr/>
        </p:nvSpPr>
        <p:spPr>
          <a:xfrm>
            <a:off x="7486076" y="1426251"/>
            <a:ext cx="1452642" cy="461665"/>
          </a:xfrm>
          <a:prstGeom prst="rect">
            <a:avLst/>
          </a:prstGeom>
          <a:noFill/>
        </p:spPr>
        <p:txBody>
          <a:bodyPr wrap="none" rtlCol="0">
            <a:spAutoFit/>
          </a:bodyPr>
          <a:lstStyle/>
          <a:p>
            <a:pPr algn="ctr"/>
            <a:r>
              <a:rPr lang="en-GB" sz="2400" b="1" dirty="0">
                <a:solidFill>
                  <a:srgbClr val="EF4135"/>
                </a:solidFill>
              </a:rPr>
              <a:t>exercise</a:t>
            </a:r>
          </a:p>
        </p:txBody>
      </p:sp>
      <p:sp>
        <p:nvSpPr>
          <p:cNvPr id="34" name="TextBox 33">
            <a:extLst>
              <a:ext uri="{FF2B5EF4-FFF2-40B4-BE49-F238E27FC236}">
                <a16:creationId xmlns:a16="http://schemas.microsoft.com/office/drawing/2014/main" id="{7AB5FCF0-5DA5-4AFD-ADCC-C287A0D4C41F}"/>
              </a:ext>
            </a:extLst>
          </p:cNvPr>
          <p:cNvSpPr txBox="1"/>
          <p:nvPr/>
        </p:nvSpPr>
        <p:spPr>
          <a:xfrm>
            <a:off x="10113822" y="2256513"/>
            <a:ext cx="904415" cy="461665"/>
          </a:xfrm>
          <a:prstGeom prst="rect">
            <a:avLst/>
          </a:prstGeom>
          <a:noFill/>
        </p:spPr>
        <p:txBody>
          <a:bodyPr wrap="none" rtlCol="0">
            <a:spAutoFit/>
          </a:bodyPr>
          <a:lstStyle/>
          <a:p>
            <a:pPr algn="ctr"/>
            <a:r>
              <a:rPr lang="en-GB" sz="2400" b="1" dirty="0">
                <a:solidFill>
                  <a:srgbClr val="EF4135"/>
                </a:solidFill>
              </a:rPr>
              <a:t>work</a:t>
            </a:r>
          </a:p>
        </p:txBody>
      </p:sp>
      <p:sp>
        <p:nvSpPr>
          <p:cNvPr id="33" name="TextBox 32">
            <a:extLst>
              <a:ext uri="{FF2B5EF4-FFF2-40B4-BE49-F238E27FC236}">
                <a16:creationId xmlns:a16="http://schemas.microsoft.com/office/drawing/2014/main" id="{DD415AF6-A84C-4F29-9376-302D06C96C2A}"/>
              </a:ext>
            </a:extLst>
          </p:cNvPr>
          <p:cNvSpPr txBox="1"/>
          <p:nvPr/>
        </p:nvSpPr>
        <p:spPr>
          <a:xfrm>
            <a:off x="2850161" y="2767510"/>
            <a:ext cx="1832034" cy="461665"/>
          </a:xfrm>
          <a:prstGeom prst="rect">
            <a:avLst/>
          </a:prstGeom>
          <a:noFill/>
        </p:spPr>
        <p:txBody>
          <a:bodyPr wrap="square" rtlCol="0">
            <a:spAutoFit/>
          </a:bodyPr>
          <a:lstStyle/>
          <a:p>
            <a:pPr algn="ctr"/>
            <a:r>
              <a:rPr lang="en-GB" sz="2400" b="1" dirty="0" err="1">
                <a:solidFill>
                  <a:srgbClr val="002060"/>
                </a:solidFill>
              </a:rPr>
              <a:t>l’euro</a:t>
            </a:r>
            <a:r>
              <a:rPr lang="en-GB" sz="2400" b="1" dirty="0">
                <a:solidFill>
                  <a:srgbClr val="002060"/>
                </a:solidFill>
              </a:rPr>
              <a:t> (m)</a:t>
            </a:r>
          </a:p>
        </p:txBody>
      </p:sp>
      <p:sp>
        <p:nvSpPr>
          <p:cNvPr id="35" name="TextBox 34">
            <a:extLst>
              <a:ext uri="{FF2B5EF4-FFF2-40B4-BE49-F238E27FC236}">
                <a16:creationId xmlns:a16="http://schemas.microsoft.com/office/drawing/2014/main" id="{B45D7FD4-7B63-4ED6-A508-D321DB083E75}"/>
              </a:ext>
            </a:extLst>
          </p:cNvPr>
          <p:cNvSpPr txBox="1"/>
          <p:nvPr/>
        </p:nvSpPr>
        <p:spPr>
          <a:xfrm>
            <a:off x="3335612" y="3271993"/>
            <a:ext cx="861134" cy="461665"/>
          </a:xfrm>
          <a:prstGeom prst="rect">
            <a:avLst/>
          </a:prstGeom>
          <a:noFill/>
        </p:spPr>
        <p:txBody>
          <a:bodyPr wrap="none" rtlCol="0">
            <a:spAutoFit/>
          </a:bodyPr>
          <a:lstStyle/>
          <a:p>
            <a:pPr algn="ctr"/>
            <a:r>
              <a:rPr lang="en-GB" sz="2400" b="1" dirty="0">
                <a:solidFill>
                  <a:srgbClr val="EF4135"/>
                </a:solidFill>
              </a:rPr>
              <a:t>euro</a:t>
            </a:r>
          </a:p>
        </p:txBody>
      </p:sp>
    </p:spTree>
    <p:extLst>
      <p:ext uri="{BB962C8B-B14F-4D97-AF65-F5344CB8AC3E}">
        <p14:creationId xmlns:p14="http://schemas.microsoft.com/office/powerpoint/2010/main" val="25929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1"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1"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1"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1"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7">
                                            <p:txEl>
                                              <p:pRg st="0" end="0"/>
                                            </p:txEl>
                                          </p:spTgt>
                                        </p:tgtEl>
                                        <p:attrNameLst>
                                          <p:attrName>style.visibility</p:attrName>
                                        </p:attrNameLst>
                                      </p:cBhvr>
                                      <p:to>
                                        <p:strVal val="visible"/>
                                      </p:to>
                                    </p:set>
                                    <p:animEffect transition="in" filter="fade">
                                      <p:cBhvr>
                                        <p:cTn id="78" dur="500"/>
                                        <p:tgtEl>
                                          <p:spTgt spid="2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1" nodeType="click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p:cTn id="83" dur="500" fill="hold"/>
                                        <p:tgtEl>
                                          <p:spTgt spid="14"/>
                                        </p:tgtEl>
                                        <p:attrNameLst>
                                          <p:attrName>ppt_w</p:attrName>
                                        </p:attrNameLst>
                                      </p:cBhvr>
                                      <p:tavLst>
                                        <p:tav tm="0">
                                          <p:val>
                                            <p:fltVal val="0"/>
                                          </p:val>
                                        </p:tav>
                                        <p:tav tm="100000">
                                          <p:val>
                                            <p:strVal val="#ppt_w"/>
                                          </p:val>
                                        </p:tav>
                                      </p:tavLst>
                                    </p:anim>
                                    <p:anim calcmode="lin" valueType="num">
                                      <p:cBhvr>
                                        <p:cTn id="84" dur="500" fill="hold"/>
                                        <p:tgtEl>
                                          <p:spTgt spid="14"/>
                                        </p:tgtEl>
                                        <p:attrNameLst>
                                          <p:attrName>ppt_h</p:attrName>
                                        </p:attrNameLst>
                                      </p:cBhvr>
                                      <p:tavLst>
                                        <p:tav tm="0">
                                          <p:val>
                                            <p:fltVal val="0"/>
                                          </p:val>
                                        </p:tav>
                                        <p:tav tm="100000">
                                          <p:val>
                                            <p:strVal val="#ppt_h"/>
                                          </p:val>
                                        </p:tav>
                                      </p:tavLst>
                                    </p:anim>
                                    <p:animEffect transition="in" filter="fade">
                                      <p:cBhvr>
                                        <p:cTn id="85" dur="5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1" nodeType="click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1" nodeType="clickEffect">
                                  <p:stCondLst>
                                    <p:cond delay="0"/>
                                  </p:stCondLst>
                                  <p:childTnLst>
                                    <p:set>
                                      <p:cBhvr>
                                        <p:cTn id="106" dur="1" fill="hold">
                                          <p:stCondLst>
                                            <p:cond delay="0"/>
                                          </p:stCondLst>
                                        </p:cTn>
                                        <p:tgtEl>
                                          <p:spTgt spid="19"/>
                                        </p:tgtEl>
                                        <p:attrNameLst>
                                          <p:attrName>style.visibility</p:attrName>
                                        </p:attrNameLst>
                                      </p:cBhvr>
                                      <p:to>
                                        <p:strVal val="visible"/>
                                      </p:to>
                                    </p:set>
                                    <p:anim calcmode="lin" valueType="num">
                                      <p:cBhvr>
                                        <p:cTn id="107" dur="500" fill="hold"/>
                                        <p:tgtEl>
                                          <p:spTgt spid="19"/>
                                        </p:tgtEl>
                                        <p:attrNameLst>
                                          <p:attrName>ppt_w</p:attrName>
                                        </p:attrNameLst>
                                      </p:cBhvr>
                                      <p:tavLst>
                                        <p:tav tm="0">
                                          <p:val>
                                            <p:fltVal val="0"/>
                                          </p:val>
                                        </p:tav>
                                        <p:tav tm="100000">
                                          <p:val>
                                            <p:strVal val="#ppt_w"/>
                                          </p:val>
                                        </p:tav>
                                      </p:tavLst>
                                    </p:anim>
                                    <p:anim calcmode="lin" valueType="num">
                                      <p:cBhvr>
                                        <p:cTn id="108" dur="500" fill="hold"/>
                                        <p:tgtEl>
                                          <p:spTgt spid="19"/>
                                        </p:tgtEl>
                                        <p:attrNameLst>
                                          <p:attrName>ppt_h</p:attrName>
                                        </p:attrNameLst>
                                      </p:cBhvr>
                                      <p:tavLst>
                                        <p:tav tm="0">
                                          <p:val>
                                            <p:fltVal val="0"/>
                                          </p:val>
                                        </p:tav>
                                        <p:tav tm="100000">
                                          <p:val>
                                            <p:strVal val="#ppt_h"/>
                                          </p:val>
                                        </p:tav>
                                      </p:tavLst>
                                    </p:anim>
                                    <p:animEffect transition="in" filter="fade">
                                      <p:cBhvr>
                                        <p:cTn id="109" dur="500"/>
                                        <p:tgtEl>
                                          <p:spTgt spid="1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500"/>
                                        <p:tgtEl>
                                          <p:spTgt spid="21"/>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1" nodeType="clickEffect">
                                  <p:stCondLst>
                                    <p:cond delay="0"/>
                                  </p:stCondLst>
                                  <p:childTnLst>
                                    <p:set>
                                      <p:cBhvr>
                                        <p:cTn id="118" dur="1" fill="hold">
                                          <p:stCondLst>
                                            <p:cond delay="0"/>
                                          </p:stCondLst>
                                        </p:cTn>
                                        <p:tgtEl>
                                          <p:spTgt spid="2"/>
                                        </p:tgtEl>
                                        <p:attrNameLst>
                                          <p:attrName>style.visibility</p:attrName>
                                        </p:attrNameLst>
                                      </p:cBhvr>
                                      <p:to>
                                        <p:strVal val="visible"/>
                                      </p:to>
                                    </p:set>
                                    <p:anim calcmode="lin" valueType="num">
                                      <p:cBhvr>
                                        <p:cTn id="119" dur="500" fill="hold"/>
                                        <p:tgtEl>
                                          <p:spTgt spid="2"/>
                                        </p:tgtEl>
                                        <p:attrNameLst>
                                          <p:attrName>ppt_w</p:attrName>
                                        </p:attrNameLst>
                                      </p:cBhvr>
                                      <p:tavLst>
                                        <p:tav tm="0">
                                          <p:val>
                                            <p:fltVal val="0"/>
                                          </p:val>
                                        </p:tav>
                                        <p:tav tm="100000">
                                          <p:val>
                                            <p:strVal val="#ppt_w"/>
                                          </p:val>
                                        </p:tav>
                                      </p:tavLst>
                                    </p:anim>
                                    <p:anim calcmode="lin" valueType="num">
                                      <p:cBhvr>
                                        <p:cTn id="120" dur="500" fill="hold"/>
                                        <p:tgtEl>
                                          <p:spTgt spid="2"/>
                                        </p:tgtEl>
                                        <p:attrNameLst>
                                          <p:attrName>ppt_h</p:attrName>
                                        </p:attrNameLst>
                                      </p:cBhvr>
                                      <p:tavLst>
                                        <p:tav tm="0">
                                          <p:val>
                                            <p:fltVal val="0"/>
                                          </p:val>
                                        </p:tav>
                                        <p:tav tm="100000">
                                          <p:val>
                                            <p:strVal val="#ppt_h"/>
                                          </p:val>
                                        </p:tav>
                                      </p:tavLst>
                                    </p:anim>
                                    <p:animEffect transition="in" filter="fade">
                                      <p:cBhvr>
                                        <p:cTn id="121" dur="500"/>
                                        <p:tgtEl>
                                          <p:spTgt spid="2"/>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fade">
                                      <p:cBhvr>
                                        <p:cTn id="126" dur="500"/>
                                        <p:tgtEl>
                                          <p:spTgt spid="26"/>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1" nodeType="clickEffect">
                                  <p:stCondLst>
                                    <p:cond delay="0"/>
                                  </p:stCondLst>
                                  <p:childTnLst>
                                    <p:set>
                                      <p:cBhvr>
                                        <p:cTn id="130" dur="1" fill="hold">
                                          <p:stCondLst>
                                            <p:cond delay="0"/>
                                          </p:stCondLst>
                                        </p:cTn>
                                        <p:tgtEl>
                                          <p:spTgt spid="18"/>
                                        </p:tgtEl>
                                        <p:attrNameLst>
                                          <p:attrName>style.visibility</p:attrName>
                                        </p:attrNameLst>
                                      </p:cBhvr>
                                      <p:to>
                                        <p:strVal val="visible"/>
                                      </p:to>
                                    </p:set>
                                    <p:anim calcmode="lin" valueType="num">
                                      <p:cBhvr>
                                        <p:cTn id="131" dur="500" fill="hold"/>
                                        <p:tgtEl>
                                          <p:spTgt spid="18"/>
                                        </p:tgtEl>
                                        <p:attrNameLst>
                                          <p:attrName>ppt_w</p:attrName>
                                        </p:attrNameLst>
                                      </p:cBhvr>
                                      <p:tavLst>
                                        <p:tav tm="0">
                                          <p:val>
                                            <p:fltVal val="0"/>
                                          </p:val>
                                        </p:tav>
                                        <p:tav tm="100000">
                                          <p:val>
                                            <p:strVal val="#ppt_w"/>
                                          </p:val>
                                        </p:tav>
                                      </p:tavLst>
                                    </p:anim>
                                    <p:anim calcmode="lin" valueType="num">
                                      <p:cBhvr>
                                        <p:cTn id="132" dur="500" fill="hold"/>
                                        <p:tgtEl>
                                          <p:spTgt spid="18"/>
                                        </p:tgtEl>
                                        <p:attrNameLst>
                                          <p:attrName>ppt_h</p:attrName>
                                        </p:attrNameLst>
                                      </p:cBhvr>
                                      <p:tavLst>
                                        <p:tav tm="0">
                                          <p:val>
                                            <p:fltVal val="0"/>
                                          </p:val>
                                        </p:tav>
                                        <p:tav tm="100000">
                                          <p:val>
                                            <p:strVal val="#ppt_h"/>
                                          </p:val>
                                        </p:tav>
                                      </p:tavLst>
                                    </p:anim>
                                    <p:animEffect transition="in" filter="fade">
                                      <p:cBhvr>
                                        <p:cTn id="133" dur="500"/>
                                        <p:tgtEl>
                                          <p:spTgt spid="1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23">
                                            <p:txEl>
                                              <p:pRg st="0" end="0"/>
                                            </p:txEl>
                                          </p:spTgt>
                                        </p:tgtEl>
                                        <p:attrNameLst>
                                          <p:attrName>style.visibility</p:attrName>
                                        </p:attrNameLst>
                                      </p:cBhvr>
                                      <p:to>
                                        <p:strVal val="visible"/>
                                      </p:to>
                                    </p:set>
                                    <p:animEffect transition="in" filter="fade">
                                      <p:cBhvr>
                                        <p:cTn id="138" dur="500"/>
                                        <p:tgtEl>
                                          <p:spTgt spid="23">
                                            <p:txEl>
                                              <p:pRg st="0" end="0"/>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grpId="1"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p:cTn id="143" dur="500" fill="hold"/>
                                        <p:tgtEl>
                                          <p:spTgt spid="20"/>
                                        </p:tgtEl>
                                        <p:attrNameLst>
                                          <p:attrName>ppt_w</p:attrName>
                                        </p:attrNameLst>
                                      </p:cBhvr>
                                      <p:tavLst>
                                        <p:tav tm="0">
                                          <p:val>
                                            <p:fltVal val="0"/>
                                          </p:val>
                                        </p:tav>
                                        <p:tav tm="100000">
                                          <p:val>
                                            <p:strVal val="#ppt_w"/>
                                          </p:val>
                                        </p:tav>
                                      </p:tavLst>
                                    </p:anim>
                                    <p:anim calcmode="lin" valueType="num">
                                      <p:cBhvr>
                                        <p:cTn id="144" dur="500" fill="hold"/>
                                        <p:tgtEl>
                                          <p:spTgt spid="20"/>
                                        </p:tgtEl>
                                        <p:attrNameLst>
                                          <p:attrName>ppt_h</p:attrName>
                                        </p:attrNameLst>
                                      </p:cBhvr>
                                      <p:tavLst>
                                        <p:tav tm="0">
                                          <p:val>
                                            <p:fltVal val="0"/>
                                          </p:val>
                                        </p:tav>
                                        <p:tav tm="100000">
                                          <p:val>
                                            <p:strVal val="#ppt_h"/>
                                          </p:val>
                                        </p:tav>
                                      </p:tavLst>
                                    </p:anim>
                                    <p:animEffect transition="in" filter="fade">
                                      <p:cBhvr>
                                        <p:cTn id="145" dur="500"/>
                                        <p:tgtEl>
                                          <p:spTgt spid="20"/>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Effect transition="in" filter="fade">
                                      <p:cBhvr>
                                        <p:cTn id="150" dur="500"/>
                                        <p:tgtEl>
                                          <p:spTgt spid="34"/>
                                        </p:tgtEl>
                                      </p:cBhvr>
                                    </p:animEffect>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grpId="1" nodeType="clickEffect">
                                  <p:stCondLst>
                                    <p:cond delay="0"/>
                                  </p:stCondLst>
                                  <p:childTnLst>
                                    <p:set>
                                      <p:cBhvr>
                                        <p:cTn id="154" dur="1" fill="hold">
                                          <p:stCondLst>
                                            <p:cond delay="0"/>
                                          </p:stCondLst>
                                        </p:cTn>
                                        <p:tgtEl>
                                          <p:spTgt spid="12"/>
                                        </p:tgtEl>
                                        <p:attrNameLst>
                                          <p:attrName>style.visibility</p:attrName>
                                        </p:attrNameLst>
                                      </p:cBhvr>
                                      <p:to>
                                        <p:strVal val="visible"/>
                                      </p:to>
                                    </p:set>
                                    <p:anim calcmode="lin" valueType="num">
                                      <p:cBhvr>
                                        <p:cTn id="155" dur="500" fill="hold"/>
                                        <p:tgtEl>
                                          <p:spTgt spid="12"/>
                                        </p:tgtEl>
                                        <p:attrNameLst>
                                          <p:attrName>ppt_w</p:attrName>
                                        </p:attrNameLst>
                                      </p:cBhvr>
                                      <p:tavLst>
                                        <p:tav tm="0">
                                          <p:val>
                                            <p:fltVal val="0"/>
                                          </p:val>
                                        </p:tav>
                                        <p:tav tm="100000">
                                          <p:val>
                                            <p:strVal val="#ppt_w"/>
                                          </p:val>
                                        </p:tav>
                                      </p:tavLst>
                                    </p:anim>
                                    <p:anim calcmode="lin" valueType="num">
                                      <p:cBhvr>
                                        <p:cTn id="156" dur="500" fill="hold"/>
                                        <p:tgtEl>
                                          <p:spTgt spid="12"/>
                                        </p:tgtEl>
                                        <p:attrNameLst>
                                          <p:attrName>ppt_h</p:attrName>
                                        </p:attrNameLst>
                                      </p:cBhvr>
                                      <p:tavLst>
                                        <p:tav tm="0">
                                          <p:val>
                                            <p:fltVal val="0"/>
                                          </p:val>
                                        </p:tav>
                                        <p:tav tm="100000">
                                          <p:val>
                                            <p:strVal val="#ppt_h"/>
                                          </p:val>
                                        </p:tav>
                                      </p:tavLst>
                                    </p:anim>
                                    <p:animEffect transition="in" filter="fade">
                                      <p:cBhvr>
                                        <p:cTn id="157" dur="500"/>
                                        <p:tgtEl>
                                          <p:spTgt spid="12"/>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fade">
                                      <p:cBhvr>
                                        <p:cTn id="162" dur="500"/>
                                        <p:tgtEl>
                                          <p:spTgt spid="29"/>
                                        </p:tgtEl>
                                      </p:cBhvr>
                                    </p:animEffect>
                                  </p:childTnLst>
                                </p:cTn>
                              </p:par>
                            </p:childTnLst>
                          </p:cTn>
                        </p:par>
                      </p:childTnLst>
                    </p:cTn>
                  </p:par>
                  <p:par>
                    <p:cTn id="163" fill="hold">
                      <p:stCondLst>
                        <p:cond delay="indefinite"/>
                      </p:stCondLst>
                      <p:childTnLst>
                        <p:par>
                          <p:cTn id="164" fill="hold">
                            <p:stCondLst>
                              <p:cond delay="0"/>
                            </p:stCondLst>
                            <p:childTnLst>
                              <p:par>
                                <p:cTn id="165" presetID="53" presetClass="entr" presetSubtype="16" fill="hold" grpId="1" nodeType="clickEffect">
                                  <p:stCondLst>
                                    <p:cond delay="0"/>
                                  </p:stCondLst>
                                  <p:childTnLst>
                                    <p:set>
                                      <p:cBhvr>
                                        <p:cTn id="166" dur="1" fill="hold">
                                          <p:stCondLst>
                                            <p:cond delay="0"/>
                                          </p:stCondLst>
                                        </p:cTn>
                                        <p:tgtEl>
                                          <p:spTgt spid="9"/>
                                        </p:tgtEl>
                                        <p:attrNameLst>
                                          <p:attrName>style.visibility</p:attrName>
                                        </p:attrNameLst>
                                      </p:cBhvr>
                                      <p:to>
                                        <p:strVal val="visible"/>
                                      </p:to>
                                    </p:set>
                                    <p:anim calcmode="lin" valueType="num">
                                      <p:cBhvr>
                                        <p:cTn id="167" dur="500" fill="hold"/>
                                        <p:tgtEl>
                                          <p:spTgt spid="9"/>
                                        </p:tgtEl>
                                        <p:attrNameLst>
                                          <p:attrName>ppt_w</p:attrName>
                                        </p:attrNameLst>
                                      </p:cBhvr>
                                      <p:tavLst>
                                        <p:tav tm="0">
                                          <p:val>
                                            <p:fltVal val="0"/>
                                          </p:val>
                                        </p:tav>
                                        <p:tav tm="100000">
                                          <p:val>
                                            <p:strVal val="#ppt_w"/>
                                          </p:val>
                                        </p:tav>
                                      </p:tavLst>
                                    </p:anim>
                                    <p:anim calcmode="lin" valueType="num">
                                      <p:cBhvr>
                                        <p:cTn id="168" dur="500" fill="hold"/>
                                        <p:tgtEl>
                                          <p:spTgt spid="9"/>
                                        </p:tgtEl>
                                        <p:attrNameLst>
                                          <p:attrName>ppt_h</p:attrName>
                                        </p:attrNameLst>
                                      </p:cBhvr>
                                      <p:tavLst>
                                        <p:tav tm="0">
                                          <p:val>
                                            <p:fltVal val="0"/>
                                          </p:val>
                                        </p:tav>
                                        <p:tav tm="100000">
                                          <p:val>
                                            <p:strVal val="#ppt_h"/>
                                          </p:val>
                                        </p:tav>
                                      </p:tavLst>
                                    </p:anim>
                                    <p:animEffect transition="in" filter="fade">
                                      <p:cBhvr>
                                        <p:cTn id="169" dur="500"/>
                                        <p:tgtEl>
                                          <p:spTgt spid="9"/>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31"/>
                                        </p:tgtEl>
                                        <p:attrNameLst>
                                          <p:attrName>style.visibility</p:attrName>
                                        </p:attrNameLst>
                                      </p:cBhvr>
                                      <p:to>
                                        <p:strVal val="visible"/>
                                      </p:to>
                                    </p:set>
                                    <p:animEffect transition="in" filter="fade">
                                      <p:cBhvr>
                                        <p:cTn id="174" dur="500"/>
                                        <p:tgtEl>
                                          <p:spTgt spid="31"/>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grpId="1" nodeType="clickEffect">
                                  <p:stCondLst>
                                    <p:cond delay="0"/>
                                  </p:stCondLst>
                                  <p:childTnLst>
                                    <p:set>
                                      <p:cBhvr>
                                        <p:cTn id="178" dur="1" fill="hold">
                                          <p:stCondLst>
                                            <p:cond delay="0"/>
                                          </p:stCondLst>
                                        </p:cTn>
                                        <p:tgtEl>
                                          <p:spTgt spid="33"/>
                                        </p:tgtEl>
                                        <p:attrNameLst>
                                          <p:attrName>style.visibility</p:attrName>
                                        </p:attrNameLst>
                                      </p:cBhvr>
                                      <p:to>
                                        <p:strVal val="visible"/>
                                      </p:to>
                                    </p:set>
                                    <p:anim calcmode="lin" valueType="num">
                                      <p:cBhvr>
                                        <p:cTn id="179" dur="500" fill="hold"/>
                                        <p:tgtEl>
                                          <p:spTgt spid="33"/>
                                        </p:tgtEl>
                                        <p:attrNameLst>
                                          <p:attrName>ppt_w</p:attrName>
                                        </p:attrNameLst>
                                      </p:cBhvr>
                                      <p:tavLst>
                                        <p:tav tm="0">
                                          <p:val>
                                            <p:fltVal val="0"/>
                                          </p:val>
                                        </p:tav>
                                        <p:tav tm="100000">
                                          <p:val>
                                            <p:strVal val="#ppt_w"/>
                                          </p:val>
                                        </p:tav>
                                      </p:tavLst>
                                    </p:anim>
                                    <p:anim calcmode="lin" valueType="num">
                                      <p:cBhvr>
                                        <p:cTn id="180" dur="500" fill="hold"/>
                                        <p:tgtEl>
                                          <p:spTgt spid="33"/>
                                        </p:tgtEl>
                                        <p:attrNameLst>
                                          <p:attrName>ppt_h</p:attrName>
                                        </p:attrNameLst>
                                      </p:cBhvr>
                                      <p:tavLst>
                                        <p:tav tm="0">
                                          <p:val>
                                            <p:fltVal val="0"/>
                                          </p:val>
                                        </p:tav>
                                        <p:tav tm="100000">
                                          <p:val>
                                            <p:strVal val="#ppt_h"/>
                                          </p:val>
                                        </p:tav>
                                      </p:tavLst>
                                    </p:anim>
                                    <p:animEffect transition="in" filter="fade">
                                      <p:cBhvr>
                                        <p:cTn id="181" dur="500"/>
                                        <p:tgtEl>
                                          <p:spTgt spid="33"/>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35"/>
                                        </p:tgtEl>
                                        <p:attrNameLst>
                                          <p:attrName>style.visibility</p:attrName>
                                        </p:attrNameLst>
                                      </p:cBhvr>
                                      <p:to>
                                        <p:strVal val="visible"/>
                                      </p:to>
                                    </p:set>
                                    <p:animEffect transition="in" filter="fade">
                                      <p:cBhvr>
                                        <p:cTn id="1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10" grpId="0"/>
      <p:bldP spid="10"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4" grpId="0"/>
      <p:bldP spid="25" grpId="0"/>
      <p:bldP spid="26" grpId="0"/>
      <p:bldP spid="28" grpId="0"/>
      <p:bldP spid="29" grpId="0"/>
      <p:bldP spid="30" grpId="0"/>
      <p:bldP spid="31" grpId="0"/>
      <p:bldP spid="32" grpId="0"/>
      <p:bldP spid="34" grpId="0"/>
      <p:bldP spid="33" grpId="0"/>
      <p:bldP spid="33" grpId="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descr="Table for exercises">
            <a:extLst>
              <a:ext uri="{FF2B5EF4-FFF2-40B4-BE49-F238E27FC236}">
                <a16:creationId xmlns:a16="http://schemas.microsoft.com/office/drawing/2014/main" id="{FFFDDFB0-79D6-4AD9-B713-2007D8754105}"/>
              </a:ext>
            </a:extLst>
          </p:cNvPr>
          <p:cNvGraphicFramePr>
            <a:graphicFrameLocks noGrp="1"/>
          </p:cNvGraphicFramePr>
          <p:nvPr>
            <p:extLst>
              <p:ext uri="{D42A27DB-BD31-4B8C-83A1-F6EECF244321}">
                <p14:modId xmlns:p14="http://schemas.microsoft.com/office/powerpoint/2010/main" val="1982601339"/>
              </p:ext>
            </p:extLst>
          </p:nvPr>
        </p:nvGraphicFramePr>
        <p:xfrm>
          <a:off x="76199" y="1409926"/>
          <a:ext cx="11957324" cy="4878140"/>
        </p:xfrm>
        <a:graphic>
          <a:graphicData uri="http://schemas.openxmlformats.org/drawingml/2006/table">
            <a:tbl>
              <a:tblPr firstRow="1" bandRow="1">
                <a:tableStyleId>{5940675A-B579-460E-94D1-54222C63F5DA}</a:tableStyleId>
              </a:tblPr>
              <a:tblGrid>
                <a:gridCol w="591058">
                  <a:extLst>
                    <a:ext uri="{9D8B030D-6E8A-4147-A177-3AD203B41FA5}">
                      <a16:colId xmlns:a16="http://schemas.microsoft.com/office/drawing/2014/main" val="20000"/>
                    </a:ext>
                  </a:extLst>
                </a:gridCol>
                <a:gridCol w="3599482">
                  <a:extLst>
                    <a:ext uri="{9D8B030D-6E8A-4147-A177-3AD203B41FA5}">
                      <a16:colId xmlns:a16="http://schemas.microsoft.com/office/drawing/2014/main" val="2718503455"/>
                    </a:ext>
                  </a:extLst>
                </a:gridCol>
                <a:gridCol w="3883392">
                  <a:extLst>
                    <a:ext uri="{9D8B030D-6E8A-4147-A177-3AD203B41FA5}">
                      <a16:colId xmlns:a16="http://schemas.microsoft.com/office/drawing/2014/main" val="418573384"/>
                    </a:ext>
                  </a:extLst>
                </a:gridCol>
                <a:gridCol w="3883392">
                  <a:extLst>
                    <a:ext uri="{9D8B030D-6E8A-4147-A177-3AD203B41FA5}">
                      <a16:colId xmlns:a16="http://schemas.microsoft.com/office/drawing/2014/main" val="20001"/>
                    </a:ext>
                  </a:extLst>
                </a:gridCol>
              </a:tblGrid>
              <a:tr h="975628">
                <a:tc>
                  <a:txBody>
                    <a:bodyPr/>
                    <a:lstStyle/>
                    <a:p>
                      <a:endParaRPr lang="en-GB" sz="20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I’m buying cheese, water and fish</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I’m buying ice cream, bread and fish</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I’m buying buy cheese, bread and fish</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975628">
                <a:tc>
                  <a:txBody>
                    <a:bodyPr/>
                    <a:lstStyle/>
                    <a:p>
                      <a:endParaRPr lang="en-GB" sz="20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My favourite sport</a:t>
                      </a:r>
                    </a:p>
                    <a:p>
                      <a:pPr algn="ctr"/>
                      <a:r>
                        <a:rPr lang="en-GB" sz="2400" dirty="0">
                          <a:solidFill>
                            <a:srgbClr val="115076"/>
                          </a:solidFill>
                        </a:rPr>
                        <a:t>is football</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a:solidFill>
                            <a:srgbClr val="115076"/>
                          </a:solidFill>
                        </a:rPr>
                        <a:t>My favourite sport</a:t>
                      </a:r>
                    </a:p>
                    <a:p>
                      <a:pPr algn="ctr"/>
                      <a:r>
                        <a:rPr lang="en-GB" sz="2400" dirty="0">
                          <a:solidFill>
                            <a:srgbClr val="115076"/>
                          </a:solidFill>
                        </a:rPr>
                        <a:t>is swimming</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a:solidFill>
                            <a:srgbClr val="115076"/>
                          </a:solidFill>
                        </a:rPr>
                        <a:t>My favourite sport</a:t>
                      </a:r>
                    </a:p>
                    <a:p>
                      <a:pPr algn="ctr"/>
                      <a:r>
                        <a:rPr lang="en-GB" sz="2400" dirty="0">
                          <a:solidFill>
                            <a:srgbClr val="115076"/>
                          </a:solidFill>
                        </a:rPr>
                        <a:t>is tennis</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975628">
                <a:tc>
                  <a:txBody>
                    <a:bodyPr/>
                    <a:lstStyle/>
                    <a:p>
                      <a:endParaRPr lang="en-GB" sz="20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The cheese costs</a:t>
                      </a:r>
                    </a:p>
                    <a:p>
                      <a:pPr algn="ctr"/>
                      <a:r>
                        <a:rPr lang="en-GB" sz="2400" dirty="0">
                          <a:solidFill>
                            <a:srgbClr val="115076"/>
                          </a:solidFill>
                          <a:latin typeface="+mn-lt"/>
                        </a:rPr>
                        <a:t>4</a:t>
                      </a:r>
                      <a:r>
                        <a:rPr lang="en-GB" sz="2400" dirty="0">
                          <a:solidFill>
                            <a:srgbClr val="115076"/>
                          </a:solidFill>
                          <a:latin typeface="+mn-lt"/>
                          <a:cs typeface="Arial" panose="020B0604020202020204" pitchFamily="34" charset="0"/>
                        </a:rPr>
                        <a:t>€</a:t>
                      </a:r>
                      <a:endParaRPr lang="en-GB" sz="2400" dirty="0">
                        <a:solidFill>
                          <a:srgbClr val="115076"/>
                        </a:solidFill>
                        <a:latin typeface="+mn-lt"/>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a:solidFill>
                            <a:srgbClr val="115076"/>
                          </a:solidFill>
                        </a:rPr>
                        <a:t>The fish costs </a:t>
                      </a:r>
                      <a:r>
                        <a:rPr lang="en-GB" sz="2400" dirty="0">
                          <a:solidFill>
                            <a:srgbClr val="115076"/>
                          </a:solidFill>
                          <a:latin typeface="+mn-lt"/>
                        </a:rPr>
                        <a:t>4</a:t>
                      </a:r>
                      <a:r>
                        <a:rPr lang="en-GB" sz="2400" dirty="0">
                          <a:solidFill>
                            <a:srgbClr val="115076"/>
                          </a:solidFill>
                          <a:latin typeface="+mn-lt"/>
                          <a:cs typeface="Arial" panose="020B0604020202020204" pitchFamily="34" charset="0"/>
                        </a:rPr>
                        <a:t>€</a:t>
                      </a:r>
                      <a:r>
                        <a:rPr lang="en-GB" sz="2400" dirty="0">
                          <a:solidFill>
                            <a:srgbClr val="115076"/>
                          </a:solidFill>
                        </a:rPr>
                        <a:t> </a:t>
                      </a:r>
                      <a:endParaRPr lang="en-GB" sz="2400" dirty="0">
                        <a:solidFill>
                          <a:srgbClr val="115076"/>
                        </a:solidFill>
                        <a:latin typeface="+mn-lt"/>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a:solidFill>
                            <a:srgbClr val="115076"/>
                          </a:solidFill>
                        </a:rPr>
                        <a:t>The cheese weighs</a:t>
                      </a:r>
                    </a:p>
                    <a:p>
                      <a:pPr algn="ctr"/>
                      <a:r>
                        <a:rPr lang="en-GB" sz="2400" dirty="0">
                          <a:solidFill>
                            <a:srgbClr val="115076"/>
                          </a:solidFill>
                          <a:latin typeface="+mn-lt"/>
                        </a:rPr>
                        <a:t>4</a:t>
                      </a:r>
                      <a:r>
                        <a:rPr lang="en-GB" sz="2400" dirty="0">
                          <a:solidFill>
                            <a:srgbClr val="115076"/>
                          </a:solidFill>
                          <a:latin typeface="+mn-lt"/>
                          <a:cs typeface="Arial" panose="020B0604020202020204" pitchFamily="34" charset="0"/>
                        </a:rPr>
                        <a:t> pounds</a:t>
                      </a:r>
                      <a:endParaRPr lang="en-GB" sz="2400" dirty="0">
                        <a:solidFill>
                          <a:srgbClr val="115076"/>
                        </a:solidFill>
                        <a:latin typeface="+mn-lt"/>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975628">
                <a:tc>
                  <a:txBody>
                    <a:bodyPr/>
                    <a:lstStyle/>
                    <a:p>
                      <a:endParaRPr lang="en-GB" sz="20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I work at the </a:t>
                      </a:r>
                    </a:p>
                    <a:p>
                      <a:pPr algn="ctr"/>
                      <a:r>
                        <a:rPr lang="en-GB" sz="2400" dirty="0">
                          <a:solidFill>
                            <a:srgbClr val="115076"/>
                          </a:solidFill>
                        </a:rPr>
                        <a:t>weekend</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a:solidFill>
                            <a:srgbClr val="115076"/>
                          </a:solidFill>
                        </a:rPr>
                        <a:t>I travel at </a:t>
                      </a:r>
                    </a:p>
                    <a:p>
                      <a:pPr algn="ctr"/>
                      <a:r>
                        <a:rPr lang="en-GB" sz="2400" dirty="0">
                          <a:solidFill>
                            <a:srgbClr val="115076"/>
                          </a:solidFill>
                        </a:rPr>
                        <a:t>the weekend</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a:solidFill>
                            <a:srgbClr val="115076"/>
                          </a:solidFill>
                        </a:rPr>
                        <a:t>I do exercise at </a:t>
                      </a:r>
                    </a:p>
                    <a:p>
                      <a:pPr algn="ctr"/>
                      <a:r>
                        <a:rPr lang="en-GB" sz="2400" dirty="0">
                          <a:solidFill>
                            <a:srgbClr val="115076"/>
                          </a:solidFill>
                        </a:rPr>
                        <a:t>the weekend</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975628">
                <a:tc>
                  <a:txBody>
                    <a:bodyPr/>
                    <a:lstStyle/>
                    <a:p>
                      <a:endParaRPr lang="en-GB" sz="20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He’s buying</a:t>
                      </a:r>
                    </a:p>
                    <a:p>
                      <a:pPr algn="ctr"/>
                      <a:r>
                        <a:rPr lang="en-GB" sz="2400" dirty="0">
                          <a:solidFill>
                            <a:srgbClr val="115076"/>
                          </a:solidFill>
                        </a:rPr>
                        <a:t>the fish</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a:solidFill>
                            <a:srgbClr val="115076"/>
                          </a:solidFill>
                        </a:rPr>
                        <a:t>He’s weighing</a:t>
                      </a:r>
                    </a:p>
                    <a:p>
                      <a:pPr algn="ctr"/>
                      <a:r>
                        <a:rPr lang="en-GB" sz="2400" dirty="0">
                          <a:solidFill>
                            <a:srgbClr val="115076"/>
                          </a:solidFill>
                        </a:rPr>
                        <a:t>the fish</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a:solidFill>
                            <a:srgbClr val="115076"/>
                          </a:solidFill>
                        </a:rPr>
                        <a:t>He’s weighing</a:t>
                      </a:r>
                    </a:p>
                    <a:p>
                      <a:pPr algn="ctr"/>
                      <a:r>
                        <a:rPr lang="en-GB" sz="2400" dirty="0">
                          <a:solidFill>
                            <a:srgbClr val="115076"/>
                          </a:solidFill>
                        </a:rPr>
                        <a:t>the bread</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Action Button: Custom 66" descr="number 1">
            <a:hlinkClick r:id="" action="ppaction://noaction" highlightClick="1">
              <a:snd r:embed="rId3" name="1.wav"/>
            </a:hlinkClick>
            <a:extLst>
              <a:ext uri="{FF2B5EF4-FFF2-40B4-BE49-F238E27FC236}">
                <a16:creationId xmlns:a16="http://schemas.microsoft.com/office/drawing/2014/main" id="{46D8954D-2148-4980-878C-9620A4B3AE53}"/>
              </a:ext>
            </a:extLst>
          </p:cNvPr>
          <p:cNvSpPr/>
          <p:nvPr/>
        </p:nvSpPr>
        <p:spPr>
          <a:xfrm>
            <a:off x="99224" y="1689970"/>
            <a:ext cx="501695" cy="424236"/>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Action Button: Custom 69" descr="number 2">
            <a:hlinkClick r:id="" action="ppaction://noaction" highlightClick="1">
              <a:snd r:embed="rId4" name="2.wav"/>
            </a:hlinkClick>
            <a:extLst>
              <a:ext uri="{FF2B5EF4-FFF2-40B4-BE49-F238E27FC236}">
                <a16:creationId xmlns:a16="http://schemas.microsoft.com/office/drawing/2014/main" id="{751550A2-6CCB-49FB-B7B9-D4C0DD19FBA0}"/>
              </a:ext>
            </a:extLst>
          </p:cNvPr>
          <p:cNvSpPr/>
          <p:nvPr/>
        </p:nvSpPr>
        <p:spPr>
          <a:xfrm>
            <a:off x="99225" y="2687912"/>
            <a:ext cx="501695" cy="424236"/>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72" descr="number 3">
            <a:hlinkClick r:id="" action="ppaction://noaction" highlightClick="1">
              <a:snd r:embed="rId5" name="3.wav"/>
            </a:hlinkClick>
            <a:extLst>
              <a:ext uri="{FF2B5EF4-FFF2-40B4-BE49-F238E27FC236}">
                <a16:creationId xmlns:a16="http://schemas.microsoft.com/office/drawing/2014/main" id="{5204E4BA-3D01-4CC4-94EB-A38AFC1D4E0F}"/>
              </a:ext>
            </a:extLst>
          </p:cNvPr>
          <p:cNvSpPr/>
          <p:nvPr/>
        </p:nvSpPr>
        <p:spPr>
          <a:xfrm>
            <a:off x="97976" y="3644843"/>
            <a:ext cx="501695" cy="424236"/>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75" descr="number 4">
            <a:hlinkClick r:id="" action="ppaction://noaction" highlightClick="1">
              <a:snd r:embed="rId6" name="4.wav"/>
            </a:hlinkClick>
            <a:extLst>
              <a:ext uri="{FF2B5EF4-FFF2-40B4-BE49-F238E27FC236}">
                <a16:creationId xmlns:a16="http://schemas.microsoft.com/office/drawing/2014/main" id="{02A30CCD-ACAA-4B38-B62A-16F83AB900BE}"/>
              </a:ext>
            </a:extLst>
          </p:cNvPr>
          <p:cNvSpPr/>
          <p:nvPr/>
        </p:nvSpPr>
        <p:spPr>
          <a:xfrm>
            <a:off x="97977" y="4618921"/>
            <a:ext cx="501695" cy="424236"/>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Action Button: Custom 78" descr="number 5">
            <a:hlinkClick r:id="" action="ppaction://noaction" highlightClick="1">
              <a:snd r:embed="rId7" name="5.wav"/>
            </a:hlinkClick>
            <a:extLst>
              <a:ext uri="{FF2B5EF4-FFF2-40B4-BE49-F238E27FC236}">
                <a16:creationId xmlns:a16="http://schemas.microsoft.com/office/drawing/2014/main" id="{305F12A2-3A07-4E8C-91FA-6045161FF6EE}"/>
              </a:ext>
            </a:extLst>
          </p:cNvPr>
          <p:cNvSpPr/>
          <p:nvPr/>
        </p:nvSpPr>
        <p:spPr>
          <a:xfrm>
            <a:off x="97323" y="5592999"/>
            <a:ext cx="501695" cy="424236"/>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TextBox 14">
            <a:extLst>
              <a:ext uri="{FF2B5EF4-FFF2-40B4-BE49-F238E27FC236}">
                <a16:creationId xmlns:a16="http://schemas.microsoft.com/office/drawing/2014/main" id="{D15E318C-96AB-41EE-B4E1-7CA637597BA8}"/>
              </a:ext>
            </a:extLst>
          </p:cNvPr>
          <p:cNvSpPr txBox="1"/>
          <p:nvPr/>
        </p:nvSpPr>
        <p:spPr>
          <a:xfrm>
            <a:off x="3704615" y="1908174"/>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FD61986-53C9-4BC7-BB4A-F345C65BE936}"/>
              </a:ext>
            </a:extLst>
          </p:cNvPr>
          <p:cNvSpPr txBox="1"/>
          <p:nvPr/>
        </p:nvSpPr>
        <p:spPr>
          <a:xfrm>
            <a:off x="7558095" y="1902088"/>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6355255-AC73-46EB-9AFB-2687393FBAE9}"/>
              </a:ext>
            </a:extLst>
          </p:cNvPr>
          <p:cNvSpPr txBox="1"/>
          <p:nvPr/>
        </p:nvSpPr>
        <p:spPr>
          <a:xfrm>
            <a:off x="11445814" y="1908174"/>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7AA290F-3CFA-4552-A955-7A8419724B8B}"/>
              </a:ext>
            </a:extLst>
          </p:cNvPr>
          <p:cNvSpPr txBox="1"/>
          <p:nvPr/>
        </p:nvSpPr>
        <p:spPr>
          <a:xfrm>
            <a:off x="3709901" y="2921345"/>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3885FC32-C34A-433D-9CE3-AB81CCA965F4}"/>
              </a:ext>
            </a:extLst>
          </p:cNvPr>
          <p:cNvSpPr txBox="1"/>
          <p:nvPr/>
        </p:nvSpPr>
        <p:spPr>
          <a:xfrm>
            <a:off x="7545384" y="2915496"/>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B048F83-8D53-43D8-94E1-EE7BEAB3A598}"/>
              </a:ext>
            </a:extLst>
          </p:cNvPr>
          <p:cNvSpPr txBox="1"/>
          <p:nvPr/>
        </p:nvSpPr>
        <p:spPr>
          <a:xfrm>
            <a:off x="11445814" y="2904173"/>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0FD4A10-3417-4A44-ABB4-70C386DAAB65}"/>
              </a:ext>
            </a:extLst>
          </p:cNvPr>
          <p:cNvSpPr txBox="1"/>
          <p:nvPr/>
        </p:nvSpPr>
        <p:spPr>
          <a:xfrm>
            <a:off x="3704615" y="3829783"/>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18949C4-B2AD-4CE7-9997-61B50108AB21}"/>
              </a:ext>
            </a:extLst>
          </p:cNvPr>
          <p:cNvSpPr txBox="1"/>
          <p:nvPr/>
        </p:nvSpPr>
        <p:spPr>
          <a:xfrm>
            <a:off x="7549083" y="3839411"/>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53F79E12-86BC-45BB-862C-778D7FADFDFE}"/>
              </a:ext>
            </a:extLst>
          </p:cNvPr>
          <p:cNvSpPr txBox="1"/>
          <p:nvPr/>
        </p:nvSpPr>
        <p:spPr>
          <a:xfrm>
            <a:off x="11461860" y="3844990"/>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3DA7152-AE59-47DB-82E3-EF2B6CD0FEF9}"/>
              </a:ext>
            </a:extLst>
          </p:cNvPr>
          <p:cNvSpPr txBox="1"/>
          <p:nvPr/>
        </p:nvSpPr>
        <p:spPr>
          <a:xfrm>
            <a:off x="3690267" y="4842630"/>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75EA0780-9C1E-4AA3-BB57-87D6F5DA2DB4}"/>
              </a:ext>
            </a:extLst>
          </p:cNvPr>
          <p:cNvSpPr txBox="1"/>
          <p:nvPr/>
        </p:nvSpPr>
        <p:spPr>
          <a:xfrm>
            <a:off x="7550707" y="4824161"/>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727A9CC5-92E2-4963-8AFB-457D5FD9B194}"/>
              </a:ext>
            </a:extLst>
          </p:cNvPr>
          <p:cNvSpPr txBox="1"/>
          <p:nvPr/>
        </p:nvSpPr>
        <p:spPr>
          <a:xfrm>
            <a:off x="11461860" y="4830152"/>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5441BA8E-9BD4-4D4B-9FC7-8D609D56E4C8}"/>
              </a:ext>
            </a:extLst>
          </p:cNvPr>
          <p:cNvSpPr txBox="1"/>
          <p:nvPr/>
        </p:nvSpPr>
        <p:spPr>
          <a:xfrm>
            <a:off x="3695753" y="5816708"/>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3D7403EE-3D1F-45D0-A2BB-809E3A372582}"/>
              </a:ext>
            </a:extLst>
          </p:cNvPr>
          <p:cNvSpPr txBox="1"/>
          <p:nvPr/>
        </p:nvSpPr>
        <p:spPr>
          <a:xfrm>
            <a:off x="7562449" y="5812092"/>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0850A20D-F55F-47C2-B460-FC8EAAEDFBB9}"/>
              </a:ext>
            </a:extLst>
          </p:cNvPr>
          <p:cNvSpPr txBox="1"/>
          <p:nvPr/>
        </p:nvSpPr>
        <p:spPr>
          <a:xfrm>
            <a:off x="11445814" y="5812093"/>
            <a:ext cx="529389" cy="401053"/>
          </a:xfrm>
          <a:prstGeom prst="rect">
            <a:avLst/>
          </a:prstGeom>
          <a:noFill/>
          <a:ln w="57150">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 name="Picture 2" descr="http://www.clker.com/cliparts/j/p/l/D/8/K/green-tick-md.png">
            <a:extLst>
              <a:ext uri="{FF2B5EF4-FFF2-40B4-BE49-F238E27FC236}">
                <a16:creationId xmlns:a16="http://schemas.microsoft.com/office/drawing/2014/main" id="{104AFA43-0445-49FB-A8FD-2572531825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35380" y="1833254"/>
            <a:ext cx="422268" cy="4400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2C29E0D3-2B62-4584-991C-04CD9F033E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77412" y="2799180"/>
            <a:ext cx="422268" cy="4400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2" descr="http://www.clker.com/cliparts/j/p/l/D/8/K/green-tick-md.png">
            <a:extLst>
              <a:ext uri="{FF2B5EF4-FFF2-40B4-BE49-F238E27FC236}">
                <a16:creationId xmlns:a16="http://schemas.microsoft.com/office/drawing/2014/main" id="{6367B073-FC0A-470D-87D8-04A12DCAC0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7656" y="3709769"/>
            <a:ext cx="422268" cy="4400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a:extLst>
              <a:ext uri="{FF2B5EF4-FFF2-40B4-BE49-F238E27FC236}">
                <a16:creationId xmlns:a16="http://schemas.microsoft.com/office/drawing/2014/main" id="{E2D37B60-B33C-4287-875E-0DEC10F142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0302" y="4738383"/>
            <a:ext cx="422268" cy="4400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a:extLst>
              <a:ext uri="{FF2B5EF4-FFF2-40B4-BE49-F238E27FC236}">
                <a16:creationId xmlns:a16="http://schemas.microsoft.com/office/drawing/2014/main" id="{9B512F87-1FEE-4FBB-8225-8F72D05D4A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4131" y="5666397"/>
            <a:ext cx="422268" cy="4400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7AA43DD-A2B3-403E-9490-6E90AF1F1BB0}"/>
              </a:ext>
            </a:extLst>
          </p:cNvPr>
          <p:cNvSpPr>
            <a:spLocks noGrp="1"/>
          </p:cNvSpPr>
          <p:nvPr>
            <p:ph type="title"/>
          </p:nvPr>
        </p:nvSpPr>
        <p:spPr>
          <a:xfrm>
            <a:off x="0" y="213557"/>
            <a:ext cx="3218688" cy="647577"/>
          </a:xfrm>
        </p:spPr>
        <p:txBody>
          <a:bodyPr>
            <a:normAutofit/>
          </a:bodyPr>
          <a:lstStyle/>
          <a:p>
            <a:r>
              <a:rPr lang="fr-FR" sz="2800" dirty="0"/>
              <a:t>Vocabulaire</a:t>
            </a:r>
          </a:p>
        </p:txBody>
      </p:sp>
      <p:sp>
        <p:nvSpPr>
          <p:cNvPr id="37" name="Rounded Rectangle 46">
            <a:extLst>
              <a:ext uri="{FF2B5EF4-FFF2-40B4-BE49-F238E27FC236}">
                <a16:creationId xmlns:a16="http://schemas.microsoft.com/office/drawing/2014/main" id="{4D3F4BFB-A480-4E7A-86FC-10BF269DD599}"/>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674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B00A669-F47F-4425-A04B-213788F4FECA}"/>
              </a:ext>
            </a:extLst>
          </p:cNvPr>
          <p:cNvPicPr>
            <a:picLocks noChangeAspect="1"/>
          </p:cNvPicPr>
          <p:nvPr/>
        </p:nvPicPr>
        <p:blipFill>
          <a:blip r:embed="rId3"/>
          <a:stretch>
            <a:fillRect/>
          </a:stretch>
        </p:blipFill>
        <p:spPr>
          <a:xfrm>
            <a:off x="5314011" y="4164281"/>
            <a:ext cx="1721279" cy="1700640"/>
          </a:xfrm>
          <a:prstGeom prst="rect">
            <a:avLst/>
          </a:prstGeom>
        </p:spPr>
      </p:pic>
      <p:pic>
        <p:nvPicPr>
          <p:cNvPr id="16" name="Picture 15">
            <a:extLst>
              <a:ext uri="{FF2B5EF4-FFF2-40B4-BE49-F238E27FC236}">
                <a16:creationId xmlns:a16="http://schemas.microsoft.com/office/drawing/2014/main" id="{25806CC2-15EE-4FB9-980B-6D627ACACE8B}"/>
              </a:ext>
            </a:extLst>
          </p:cNvPr>
          <p:cNvPicPr>
            <a:picLocks noChangeAspect="1"/>
          </p:cNvPicPr>
          <p:nvPr/>
        </p:nvPicPr>
        <p:blipFill>
          <a:blip r:embed="rId4"/>
          <a:stretch>
            <a:fillRect/>
          </a:stretch>
        </p:blipFill>
        <p:spPr>
          <a:xfrm>
            <a:off x="9951791" y="4114115"/>
            <a:ext cx="1720742" cy="1700640"/>
          </a:xfrm>
          <a:prstGeom prst="rect">
            <a:avLst/>
          </a:prstGeom>
        </p:spPr>
      </p:pic>
      <p:sp>
        <p:nvSpPr>
          <p:cNvPr id="4" name="Title 3"/>
          <p:cNvSpPr>
            <a:spLocks noGrp="1"/>
          </p:cNvSpPr>
          <p:nvPr>
            <p:ph type="title"/>
          </p:nvPr>
        </p:nvSpPr>
        <p:spPr>
          <a:xfrm>
            <a:off x="0" y="213557"/>
            <a:ext cx="1457586" cy="647577"/>
          </a:xfrm>
        </p:spPr>
        <p:txBody>
          <a:bodyPr>
            <a:normAutofit/>
          </a:bodyPr>
          <a:lstStyle/>
          <a:p>
            <a:r>
              <a:rPr lang="en-GB" sz="2800" b="1" dirty="0" err="1">
                <a:solidFill>
                  <a:schemeClr val="bg1"/>
                </a:solidFill>
              </a:rPr>
              <a:t>L’euro</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51762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L'euro est la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monnaie officielle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19 pays de l'Union européenne, par exemple la France, la Belgique et le Luxembourg.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symbole de l'euro est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y a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100 centimes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euro</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différentes pièces* euro sont illustrées par un motif qui est un symbole de l'identité nationale du pays.</a:t>
            </a: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Euro, Coin, Currency, Europe, Money, Wealth, Business">
            <a:extLst>
              <a:ext uri="{FF2B5EF4-FFF2-40B4-BE49-F238E27FC236}">
                <a16:creationId xmlns:a16="http://schemas.microsoft.com/office/drawing/2014/main" id="{EE16D5AF-CE4B-4483-A1E9-130A96292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586" y="86559"/>
            <a:ext cx="1205568" cy="11258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24400A-398D-4E65-8CED-C2363CA3E6E7}"/>
              </a:ext>
            </a:extLst>
          </p:cNvPr>
          <p:cNvPicPr>
            <a:picLocks noChangeAspect="1"/>
          </p:cNvPicPr>
          <p:nvPr/>
        </p:nvPicPr>
        <p:blipFill>
          <a:blip r:embed="rId6"/>
          <a:stretch>
            <a:fillRect/>
          </a:stretch>
        </p:blipFill>
        <p:spPr>
          <a:xfrm>
            <a:off x="678830" y="4114115"/>
            <a:ext cx="1718681" cy="1750806"/>
          </a:xfrm>
          <a:prstGeom prst="rect">
            <a:avLst/>
          </a:prstGeom>
        </p:spPr>
      </p:pic>
      <p:sp>
        <p:nvSpPr>
          <p:cNvPr id="5" name="TextBox 4">
            <a:extLst>
              <a:ext uri="{FF2B5EF4-FFF2-40B4-BE49-F238E27FC236}">
                <a16:creationId xmlns:a16="http://schemas.microsoft.com/office/drawing/2014/main" id="{D4ABCA88-966E-430C-B9DD-CE29700D96B1}"/>
              </a:ext>
            </a:extLst>
          </p:cNvPr>
          <p:cNvSpPr txBox="1"/>
          <p:nvPr/>
        </p:nvSpPr>
        <p:spPr>
          <a:xfrm>
            <a:off x="468351" y="5765227"/>
            <a:ext cx="2141034"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rPr>
              <a:t>la France </a:t>
            </a:r>
            <a:r>
              <a:rPr lang="en-GB" sz="2000" dirty="0">
                <a:solidFill>
                  <a:srgbClr val="002060"/>
                </a:solidFill>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F6EA5ED3-7FBD-474D-9F41-7B0678CCA2BA}"/>
              </a:ext>
            </a:extLst>
          </p:cNvPr>
          <p:cNvSpPr txBox="1"/>
          <p:nvPr/>
        </p:nvSpPr>
        <p:spPr>
          <a:xfrm>
            <a:off x="9768886" y="5765227"/>
            <a:ext cx="2141034"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rPr>
              <a:t>la Belgique </a:t>
            </a:r>
            <a:r>
              <a:rPr lang="en-GB" sz="2000" dirty="0">
                <a:solidFill>
                  <a:srgbClr val="002060"/>
                </a:solidFill>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lang="en-GB" sz="2000" dirty="0">
              <a:solidFill>
                <a:schemeClr val="accent5">
                  <a:lumMod val="50000"/>
                </a:schemeClr>
              </a:solidFill>
            </a:endParaRPr>
          </a:p>
        </p:txBody>
      </p:sp>
      <p:sp>
        <p:nvSpPr>
          <p:cNvPr id="19" name="TextBox 18">
            <a:extLst>
              <a:ext uri="{FF2B5EF4-FFF2-40B4-BE49-F238E27FC236}">
                <a16:creationId xmlns:a16="http://schemas.microsoft.com/office/drawing/2014/main" id="{81C77E56-37C1-4CA9-8430-6980683013D7}"/>
              </a:ext>
            </a:extLst>
          </p:cNvPr>
          <p:cNvSpPr txBox="1"/>
          <p:nvPr/>
        </p:nvSpPr>
        <p:spPr>
          <a:xfrm>
            <a:off x="4757057" y="5765227"/>
            <a:ext cx="2677885"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rPr>
              <a:t>le Luxembourg </a:t>
            </a:r>
            <a:r>
              <a:rPr lang="en-GB" sz="2000" dirty="0">
                <a:solidFill>
                  <a:srgbClr val="002060"/>
                </a:solidFill>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lang="en-GB" sz="2000" dirty="0">
              <a:solidFill>
                <a:schemeClr val="accent5">
                  <a:lumMod val="50000"/>
                </a:schemeClr>
              </a:solidFill>
            </a:endParaRPr>
          </a:p>
        </p:txBody>
      </p:sp>
      <p:pic>
        <p:nvPicPr>
          <p:cNvPr id="24" name="Picture 23">
            <a:extLst>
              <a:ext uri="{FF2B5EF4-FFF2-40B4-BE49-F238E27FC236}">
                <a16:creationId xmlns:a16="http://schemas.microsoft.com/office/drawing/2014/main" id="{CE1A608F-E696-4924-87E4-736BA8756E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2953" y="4078"/>
            <a:ext cx="989001" cy="989001"/>
          </a:xfrm>
          <a:prstGeom prst="rect">
            <a:avLst/>
          </a:prstGeom>
        </p:spPr>
      </p:pic>
      <p:sp>
        <p:nvSpPr>
          <p:cNvPr id="23" name="Speech Bubble: Rectangle with Corners Rounded 22">
            <a:extLst>
              <a:ext uri="{FF2B5EF4-FFF2-40B4-BE49-F238E27FC236}">
                <a16:creationId xmlns:a16="http://schemas.microsoft.com/office/drawing/2014/main" id="{49EA892E-B54D-4139-A581-61043B3B99C3}"/>
              </a:ext>
            </a:extLst>
          </p:cNvPr>
          <p:cNvSpPr/>
          <p:nvPr/>
        </p:nvSpPr>
        <p:spPr>
          <a:xfrm>
            <a:off x="2915172" y="233222"/>
            <a:ext cx="2131012" cy="530715"/>
          </a:xfrm>
          <a:prstGeom prst="wedgeRoundRectCallout">
            <a:avLst>
              <a:gd name="adj1" fmla="val 58706"/>
              <a:gd name="adj2" fmla="val 22578"/>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b="1" dirty="0"/>
              <a:t>la pièce </a:t>
            </a:r>
            <a:r>
              <a:rPr lang="en-GB" dirty="0"/>
              <a:t>= coin</a:t>
            </a:r>
          </a:p>
        </p:txBody>
      </p:sp>
      <p:pic>
        <p:nvPicPr>
          <p:cNvPr id="10" name="Picture 9" descr="A blue and red sign with white text&#10;&#10;Description automatically generated">
            <a:extLst>
              <a:ext uri="{FF2B5EF4-FFF2-40B4-BE49-F238E27FC236}">
                <a16:creationId xmlns:a16="http://schemas.microsoft.com/office/drawing/2014/main" id="{7C078363-4EB6-4ADE-8A76-73A920DE26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8119" y="175462"/>
            <a:ext cx="1505843" cy="646232"/>
          </a:xfrm>
          <a:prstGeom prst="rect">
            <a:avLst/>
          </a:prstGeom>
        </p:spPr>
      </p:pic>
    </p:spTree>
    <p:extLst>
      <p:ext uri="{BB962C8B-B14F-4D97-AF65-F5344CB8AC3E}">
        <p14:creationId xmlns:p14="http://schemas.microsoft.com/office/powerpoint/2010/main" val="14389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is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achetons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 | are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acheter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ach</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te</a:t>
            </a:r>
            <a:endPar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418214" y="1911843"/>
            <a:ext cx="2908082" cy="2540185"/>
          </a:xfrm>
          <a:prstGeom prst="wedgeRoundRectCallout">
            <a:avLst>
              <a:gd name="adj1" fmla="val 59502"/>
              <a:gd name="adj2" fmla="val 21808"/>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è</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all forms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except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vous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3" name="Picture 2" descr="Cashier Case Calculator Clip Art">
            <a:extLst>
              <a:ext uri="{FF2B5EF4-FFF2-40B4-BE49-F238E27FC236}">
                <a16:creationId xmlns:a16="http://schemas.microsoft.com/office/drawing/2014/main" id="{35C2B423-D145-4350-9971-EE1D6B16EC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3758" y="376578"/>
            <a:ext cx="1900028" cy="190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achet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achetons.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is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achetons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achet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 | are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acheter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lang="en-GB" sz="8000" b="1" kern="0" dirty="0">
                <a:solidFill>
                  <a:srgbClr val="1E4E79"/>
                </a:solidFill>
                <a:latin typeface="Century Gothic"/>
                <a:ea typeface="Century Gothic"/>
                <a:cs typeface="Century Gothic"/>
                <a:sym typeface="Century Gothic"/>
              </a:rPr>
              <a:t>ach</a:t>
            </a:r>
            <a:r>
              <a:rPr kumimoji="0" lang="en-GB" sz="8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è</a:t>
            </a:r>
            <a:r>
              <a:rPr lang="en-GB" sz="8000" b="1" kern="0" dirty="0">
                <a:solidFill>
                  <a:srgbClr val="1E4E79"/>
                </a:solidFill>
                <a:latin typeface="Century Gothic"/>
                <a:ea typeface="Century Gothic"/>
                <a:cs typeface="Century Gothic"/>
                <a:sym typeface="Century Gothic"/>
              </a:rPr>
              <a:t>t</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p>
        </p:txBody>
      </p:sp>
      <p:sp>
        <p:nvSpPr>
          <p:cNvPr id="12" name="Google Shape;62;p12" descr="question mark action button">
            <a:hlinkClick r:id="" action="ppaction://noaction">
              <a:snd r:embed="rId3" name="achet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achet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6859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achet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acheton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ach</a:t>
            </a:r>
            <a:r>
              <a:rPr lang="en-GB" sz="11500" b="1" dirty="0" err="1">
                <a:solidFill>
                  <a:srgbClr val="ED7D31"/>
                </a:solidFill>
              </a:rPr>
              <a:t>è</a:t>
            </a:r>
            <a:r>
              <a:rPr lang="en-GB" sz="11500" b="1" dirty="0" err="1">
                <a:solidFill>
                  <a:srgbClr val="1E4E79"/>
                </a:solidFill>
              </a:rPr>
              <a:t>te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is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lang="en-GB" sz="6000" b="1" kern="0" dirty="0">
                <a:solidFill>
                  <a:srgbClr val="ED7D31"/>
                </a:solidFill>
                <a:latin typeface="Century Gothic"/>
                <a:ea typeface="Century Gothic"/>
                <a:cs typeface="Century Gothic"/>
                <a:sym typeface="Century Gothic"/>
              </a:rPr>
              <a:t>ach</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ète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du fromage.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 y="51660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buying </a:t>
            </a:r>
            <a:r>
              <a:rPr lang="en-GB" sz="3200" kern="0" dirty="0">
                <a:solidFill>
                  <a:srgbClr val="1E4E79"/>
                </a:solidFill>
                <a:latin typeface="Century Gothic"/>
                <a:ea typeface="Century Gothic"/>
                <a:cs typeface="Century Gothic"/>
                <a:sym typeface="Century Gothic"/>
              </a:rPr>
              <a:t>some c</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heese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57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achete du fromag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achetons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 | are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achetons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du fromage.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 y="51660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buying </a:t>
            </a:r>
            <a:r>
              <a:rPr lang="en-GB" sz="3200" kern="0" dirty="0">
                <a:solidFill>
                  <a:srgbClr val="1E4E79"/>
                </a:solidFill>
                <a:latin typeface="Century Gothic"/>
                <a:ea typeface="Century Gothic"/>
                <a:cs typeface="Century Gothic"/>
                <a:sym typeface="Century Gothic"/>
              </a:rPr>
              <a:t>some c</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heese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1179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achetons du fromag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acheter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solidFill>
                  <a:srgbClr val="1E4E79"/>
                </a:solidFill>
                <a:latin typeface="Century Gothic"/>
                <a:ea typeface="Century Gothic"/>
                <a:cs typeface="Century Gothic"/>
                <a:sym typeface="Century Gothic"/>
              </a:rPr>
              <a:t>El</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veut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acheter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du fromage.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0" y="516563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wants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some cheese.]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5895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veut acheter du fromag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achet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ach</a:t>
            </a:r>
            <a:r>
              <a:rPr lang="en-GB" sz="11500" b="1" dirty="0" err="1">
                <a:solidFill>
                  <a:srgbClr val="ED7D31"/>
                </a:solidFill>
              </a:rPr>
              <a:t>è</a:t>
            </a:r>
            <a:r>
              <a:rPr lang="en-GB" sz="11500" b="1" dirty="0" err="1">
                <a:solidFill>
                  <a:srgbClr val="1E4E79"/>
                </a:solidFill>
              </a:rPr>
              <a:t>te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is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achete du fromag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solidFill>
                  <a:srgbClr val="1E4E79"/>
                </a:solidFill>
                <a:latin typeface="Century Gothic"/>
                <a:ea typeface="Century Gothic"/>
                <a:cs typeface="Century Gothic"/>
                <a:sym typeface="Century Gothic"/>
              </a:rPr>
              <a:t>E</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lle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du fromage.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2989578" y="4039199"/>
            <a:ext cx="296298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en-GB" sz="6000" b="1" kern="0" dirty="0">
                <a:solidFill>
                  <a:srgbClr val="ED7D31"/>
                </a:solidFill>
                <a:latin typeface="Century Gothic"/>
                <a:ea typeface="Century Gothic"/>
                <a:cs typeface="Century Gothic"/>
                <a:sym typeface="Century Gothic"/>
              </a:rPr>
              <a:t>ach</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ète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buying </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som</a:t>
            </a:r>
            <a:r>
              <a:rPr lang="en-GB" sz="3200" kern="0" dirty="0">
                <a:solidFill>
                  <a:srgbClr val="1E4E79"/>
                </a:solidFill>
                <a:latin typeface="Century Gothic"/>
                <a:ea typeface="Century Gothic"/>
                <a:cs typeface="Century Gothic"/>
                <a:sym typeface="Century Gothic"/>
              </a:rPr>
              <a:t>e cheese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0629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achete du fromag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achet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achetons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 | are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achetons du fromag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du fromage.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2886640" y="4056190"/>
            <a:ext cx="366782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en-GB" sz="6000" b="1" kern="0" dirty="0" err="1">
                <a:solidFill>
                  <a:srgbClr val="ED7D31"/>
                </a:solidFill>
                <a:latin typeface="Century Gothic"/>
                <a:ea typeface="Century Gothic"/>
                <a:cs typeface="Century Gothic"/>
                <a:sym typeface="Century Gothic"/>
              </a:rPr>
              <a:t>achetons</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buying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some cheese.]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2516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achetons du fromag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6">
            <a:extLst>
              <a:ext uri="{FF2B5EF4-FFF2-40B4-BE49-F238E27FC236}">
                <a16:creationId xmlns:a16="http://schemas.microsoft.com/office/drawing/2014/main" id="{32376DC4-10D8-4536-9850-6C3563459146}"/>
              </a:ext>
            </a:extLst>
          </p:cNvPr>
          <p:cNvGraphicFramePr>
            <a:graphicFrameLocks noGrp="1"/>
          </p:cNvGraphicFramePr>
          <p:nvPr>
            <p:extLst>
              <p:ext uri="{D42A27DB-BD31-4B8C-83A1-F6EECF244321}">
                <p14:modId xmlns:p14="http://schemas.microsoft.com/office/powerpoint/2010/main" val="2870936128"/>
              </p:ext>
            </p:extLst>
          </p:nvPr>
        </p:nvGraphicFramePr>
        <p:xfrm>
          <a:off x="1421448" y="1103709"/>
          <a:ext cx="10438244" cy="5273040"/>
        </p:xfrm>
        <a:graphic>
          <a:graphicData uri="http://schemas.openxmlformats.org/drawingml/2006/table">
            <a:tbl>
              <a:tblPr firstRow="1" bandRow="1">
                <a:tableStyleId>{C4B1156A-380E-4F78-BDF5-A606A8083BF9}</a:tableStyleId>
              </a:tblPr>
              <a:tblGrid>
                <a:gridCol w="4940709">
                  <a:extLst>
                    <a:ext uri="{9D8B030D-6E8A-4147-A177-3AD203B41FA5}">
                      <a16:colId xmlns:a16="http://schemas.microsoft.com/office/drawing/2014/main" val="547180215"/>
                    </a:ext>
                  </a:extLst>
                </a:gridCol>
                <a:gridCol w="5497535">
                  <a:extLst>
                    <a:ext uri="{9D8B030D-6E8A-4147-A177-3AD203B41FA5}">
                      <a16:colId xmlns:a16="http://schemas.microsoft.com/office/drawing/2014/main" val="3791724193"/>
                    </a:ext>
                  </a:extLst>
                </a:gridCol>
              </a:tblGrid>
              <a:tr h="398593">
                <a:tc>
                  <a:txBody>
                    <a:bodyPr/>
                    <a:lstStyle/>
                    <a:p>
                      <a:r>
                        <a:rPr lang="en-GB" sz="2600" b="0" dirty="0">
                          <a:solidFill>
                            <a:schemeClr val="tx1"/>
                          </a:solidFill>
                        </a:rPr>
                        <a:t>S_ _ _ _!</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6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2245250"/>
                  </a:ext>
                </a:extLst>
              </a:tr>
              <a:tr h="398593">
                <a:tc>
                  <a:txBody>
                    <a:bodyPr/>
                    <a:lstStyle/>
                    <a:p>
                      <a:endParaRPr lang="en-GB" sz="26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2600" dirty="0">
                          <a:solidFill>
                            <a:schemeClr val="tx1"/>
                          </a:solidFill>
                        </a:rPr>
                        <a:t>S_ _ _ _!</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8794753"/>
                  </a:ext>
                </a:extLst>
              </a:tr>
              <a:tr h="398593">
                <a:tc>
                  <a:txBody>
                    <a:bodyPr/>
                    <a:lstStyle/>
                    <a:p>
                      <a:r>
                        <a:rPr lang="en-GB" sz="2600" dirty="0" err="1">
                          <a:solidFill>
                            <a:schemeClr val="tx1"/>
                          </a:solidFill>
                        </a:rPr>
                        <a:t>Où</a:t>
                      </a:r>
                      <a:r>
                        <a:rPr lang="en-GB" sz="2600" dirty="0">
                          <a:solidFill>
                            <a:schemeClr val="tx1"/>
                          </a:solidFill>
                        </a:rPr>
                        <a:t>  h _ _ _ _ _ _-_ _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6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5659625"/>
                  </a:ext>
                </a:extLst>
              </a:tr>
              <a:tr h="398593">
                <a:tc>
                  <a:txBody>
                    <a:bodyPr/>
                    <a:lstStyle/>
                    <a:p>
                      <a:endParaRPr lang="en-GB" sz="26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2600" dirty="0">
                          <a:solidFill>
                            <a:schemeClr val="tx1"/>
                          </a:solidFill>
                        </a:rPr>
                        <a:t>J’ h_ _ _ _ _ à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4585147"/>
                  </a:ext>
                </a:extLst>
              </a:tr>
              <a:tr h="398593">
                <a:tc>
                  <a:txBody>
                    <a:bodyPr/>
                    <a:lstStyle/>
                    <a:p>
                      <a:r>
                        <a:rPr lang="en-GB" sz="2600" dirty="0">
                          <a:solidFill>
                            <a:schemeClr val="tx1"/>
                          </a:solidFill>
                        </a:rPr>
                        <a:t>C’_ _ _  p_ _ _  d_ college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6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2790534"/>
                  </a:ext>
                </a:extLst>
              </a:tr>
              <a:tr h="398593">
                <a:tc>
                  <a:txBody>
                    <a:bodyPr/>
                    <a:lstStyle/>
                    <a:p>
                      <a:endParaRPr lang="en-GB" sz="26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2600" dirty="0" err="1">
                          <a:solidFill>
                            <a:schemeClr val="tx1"/>
                          </a:solidFill>
                        </a:rPr>
                        <a:t>Oui</a:t>
                      </a:r>
                      <a:r>
                        <a:rPr lang="en-GB" sz="2600" dirty="0">
                          <a:solidFill>
                            <a:schemeClr val="tx1"/>
                          </a:solidFill>
                        </a:rPr>
                        <a:t>, ………… / Non,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87547252"/>
                  </a:ext>
                </a:extLst>
              </a:tr>
              <a:tr h="722451">
                <a:tc>
                  <a:txBody>
                    <a:bodyPr/>
                    <a:lstStyle/>
                    <a:p>
                      <a:r>
                        <a:rPr lang="en-GB" sz="2600" dirty="0">
                          <a:solidFill>
                            <a:schemeClr val="tx1"/>
                          </a:solidFill>
                        </a:rPr>
                        <a:t>E_ _-_ _  q_ _ t_  j_ _ _ _  </a:t>
                      </a:r>
                      <a:br>
                        <a:rPr lang="en-GB" sz="2600" dirty="0">
                          <a:solidFill>
                            <a:schemeClr val="tx1"/>
                          </a:solidFill>
                        </a:rPr>
                      </a:br>
                      <a:r>
                        <a:rPr lang="en-GB" sz="2600" dirty="0">
                          <a:solidFill>
                            <a:schemeClr val="tx1"/>
                          </a:solidFill>
                        </a:rPr>
                        <a:t>d’_ _  i_ _ _ _ _ _ _ _ _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6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2611986"/>
                  </a:ext>
                </a:extLst>
              </a:tr>
              <a:tr h="398593">
                <a:tc>
                  <a:txBody>
                    <a:bodyPr/>
                    <a:lstStyle/>
                    <a:p>
                      <a:endParaRPr lang="en-GB" sz="26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tx1"/>
                          </a:solidFill>
                        </a:rPr>
                        <a:t>Oui</a:t>
                      </a:r>
                      <a:r>
                        <a:rPr lang="en-GB" sz="2600" dirty="0">
                          <a:solidFill>
                            <a:schemeClr val="tx1"/>
                          </a:solidFill>
                        </a:rPr>
                        <a:t>, ………… / Non,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0163705"/>
                  </a:ext>
                </a:extLst>
              </a:tr>
              <a:tr h="398593">
                <a:tc>
                  <a:txBody>
                    <a:bodyPr/>
                    <a:lstStyle/>
                    <a:p>
                      <a:r>
                        <a:rPr lang="en-GB" sz="2600" dirty="0">
                          <a:solidFill>
                            <a:schemeClr val="tx1"/>
                          </a:solidFill>
                        </a:rPr>
                        <a:t>A_  r_ _ _ _ _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6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944437"/>
                  </a:ext>
                </a:extLst>
              </a:tr>
              <a:tr h="398593">
                <a:tc>
                  <a:txBody>
                    <a:bodyPr/>
                    <a:lstStyle/>
                    <a:p>
                      <a:endParaRPr lang="en-GB" sz="26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tx1"/>
                          </a:solidFill>
                        </a:rPr>
                        <a:t>A_  r_ _ _ _ _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3266167"/>
                  </a:ext>
                </a:extLst>
              </a:tr>
            </a:tbl>
          </a:graphicData>
        </a:graphic>
      </p:graphicFrame>
      <p:pic>
        <p:nvPicPr>
          <p:cNvPr id="9" name="Picture 8">
            <a:extLst>
              <a:ext uri="{FF2B5EF4-FFF2-40B4-BE49-F238E27FC236}">
                <a16:creationId xmlns:a16="http://schemas.microsoft.com/office/drawing/2014/main" id="{5B919CF4-13CE-4553-BA96-95E3E6FE3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42" y="1757100"/>
            <a:ext cx="926988" cy="971379"/>
          </a:xfrm>
          <a:prstGeom prst="rect">
            <a:avLst/>
          </a:prstGeom>
        </p:spPr>
      </p:pic>
      <p:pic>
        <p:nvPicPr>
          <p:cNvPr id="11" name="Picture 10" descr="A yellow hand with blue waves&#10;&#10;Description automatically generated">
            <a:extLst>
              <a:ext uri="{FF2B5EF4-FFF2-40B4-BE49-F238E27FC236}">
                <a16:creationId xmlns:a16="http://schemas.microsoft.com/office/drawing/2014/main" id="{242D5BDD-7D3B-4366-97BC-30E599353D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83" y="953264"/>
            <a:ext cx="529410" cy="529410"/>
          </a:xfrm>
          <a:prstGeom prst="rect">
            <a:avLst/>
          </a:prstGeom>
        </p:spPr>
      </p:pic>
      <p:pic>
        <p:nvPicPr>
          <p:cNvPr id="12" name="Picture 11" descr="A yellow hand with blue waves&#10;&#10;Description automatically generated">
            <a:extLst>
              <a:ext uri="{FF2B5EF4-FFF2-40B4-BE49-F238E27FC236}">
                <a16:creationId xmlns:a16="http://schemas.microsoft.com/office/drawing/2014/main" id="{8049D6C7-3DD7-49DF-8181-7BDFA56E7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4424" y="1628388"/>
            <a:ext cx="529410" cy="529410"/>
          </a:xfrm>
          <a:prstGeom prst="rect">
            <a:avLst/>
          </a:prstGeom>
        </p:spPr>
      </p:pic>
      <p:pic>
        <p:nvPicPr>
          <p:cNvPr id="13" name="Picture 12" descr="A yellow hand with blue waves&#10;&#10;Description automatically generated">
            <a:extLst>
              <a:ext uri="{FF2B5EF4-FFF2-40B4-BE49-F238E27FC236}">
                <a16:creationId xmlns:a16="http://schemas.microsoft.com/office/drawing/2014/main" id="{937969E0-36D0-411C-A1C3-2A3DC104E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039" y="5403732"/>
            <a:ext cx="529410" cy="529410"/>
          </a:xfrm>
          <a:prstGeom prst="rect">
            <a:avLst/>
          </a:prstGeom>
        </p:spPr>
      </p:pic>
      <p:pic>
        <p:nvPicPr>
          <p:cNvPr id="17" name="Picture 16" descr="A yellow hand with blue waves&#10;&#10;Description automatically generated">
            <a:extLst>
              <a:ext uri="{FF2B5EF4-FFF2-40B4-BE49-F238E27FC236}">
                <a16:creationId xmlns:a16="http://schemas.microsoft.com/office/drawing/2014/main" id="{0010FDE6-B431-4383-9339-36663B858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354" y="5839083"/>
            <a:ext cx="529410" cy="529410"/>
          </a:xfrm>
          <a:prstGeom prst="rect">
            <a:avLst/>
          </a:prstGeom>
        </p:spPr>
      </p:pic>
      <p:sp>
        <p:nvSpPr>
          <p:cNvPr id="20" name="Rounded Rectangle 46">
            <a:extLst>
              <a:ext uri="{FF2B5EF4-FFF2-40B4-BE49-F238E27FC236}">
                <a16:creationId xmlns:a16="http://schemas.microsoft.com/office/drawing/2014/main" id="{DB2E5D94-7477-4A97-8C50-F9691B0083E0}"/>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C89C996-A720-4564-894E-71A69DD6769F}"/>
              </a:ext>
            </a:extLst>
          </p:cNvPr>
          <p:cNvSpPr>
            <a:spLocks noGrp="1"/>
          </p:cNvSpPr>
          <p:nvPr>
            <p:ph type="title"/>
          </p:nvPr>
        </p:nvSpPr>
        <p:spPr>
          <a:xfrm>
            <a:off x="0" y="251398"/>
            <a:ext cx="4076700" cy="647577"/>
          </a:xfrm>
        </p:spPr>
        <p:txBody>
          <a:bodyPr>
            <a:normAutofit/>
          </a:bodyPr>
          <a:lstStyle/>
          <a:p>
            <a:r>
              <a:rPr lang="en-GB" dirty="0"/>
              <a:t>Une conversation</a:t>
            </a:r>
          </a:p>
        </p:txBody>
      </p:sp>
      <p:pic>
        <p:nvPicPr>
          <p:cNvPr id="4" name="Picture 3" descr="A blue and red speech bubbles&#10;&#10;Description automatically generated">
            <a:extLst>
              <a:ext uri="{FF2B5EF4-FFF2-40B4-BE49-F238E27FC236}">
                <a16:creationId xmlns:a16="http://schemas.microsoft.com/office/drawing/2014/main" id="{54C18B69-1511-4B77-A61A-C3F0315EC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734" y="17758"/>
            <a:ext cx="1536515" cy="1033828"/>
          </a:xfrm>
          <a:prstGeom prst="rect">
            <a:avLst/>
          </a:prstGeom>
        </p:spPr>
      </p:pic>
      <p:pic>
        <p:nvPicPr>
          <p:cNvPr id="7" name="Picture 6" descr="A blue and white person with a letter&#10;&#10;Description automatically generated">
            <a:extLst>
              <a:ext uri="{FF2B5EF4-FFF2-40B4-BE49-F238E27FC236}">
                <a16:creationId xmlns:a16="http://schemas.microsoft.com/office/drawing/2014/main" id="{7C2B328A-2348-4BCA-8628-E764B723AD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617" y="-76124"/>
            <a:ext cx="1003260" cy="1051587"/>
          </a:xfrm>
          <a:prstGeom prst="rect">
            <a:avLst/>
          </a:prstGeom>
        </p:spPr>
      </p:pic>
      <p:pic>
        <p:nvPicPr>
          <p:cNvPr id="19" name="Picture 18" descr="A blue and white logo&#10;&#10;Description automatically generated">
            <a:extLst>
              <a:ext uri="{FF2B5EF4-FFF2-40B4-BE49-F238E27FC236}">
                <a16:creationId xmlns:a16="http://schemas.microsoft.com/office/drawing/2014/main" id="{ECB0CE98-C45C-4550-8215-EA66A85B6B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5158" y="-7371"/>
            <a:ext cx="982611" cy="1033828"/>
          </a:xfrm>
          <a:prstGeom prst="rect">
            <a:avLst/>
          </a:prstGeom>
        </p:spPr>
      </p:pic>
      <p:pic>
        <p:nvPicPr>
          <p:cNvPr id="21" name="Picture 8" descr="importance of musical instruments - Clip Art Library">
            <a:extLst>
              <a:ext uri="{FF2B5EF4-FFF2-40B4-BE49-F238E27FC236}">
                <a16:creationId xmlns:a16="http://schemas.microsoft.com/office/drawing/2014/main" id="{1A0C2CBB-5C99-42E5-8BB5-2E3ABE2E346D}"/>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085" y="4090817"/>
            <a:ext cx="893408" cy="893408"/>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913BA5BD-D749-4938-B1A6-6BCB165918C3}"/>
              </a:ext>
            </a:extLst>
          </p:cNvPr>
          <p:cNvCxnSpPr>
            <a:cxnSpLocks/>
            <a:endCxn id="26" idx="1"/>
          </p:cNvCxnSpPr>
          <p:nvPr/>
        </p:nvCxnSpPr>
        <p:spPr>
          <a:xfrm flipV="1">
            <a:off x="14997" y="3247955"/>
            <a:ext cx="458237" cy="47984"/>
          </a:xfrm>
          <a:prstGeom prst="straightConnector1">
            <a:avLst/>
          </a:prstGeom>
          <a:ln w="57150">
            <a:solidFill>
              <a:srgbClr val="EF413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red building with a clock tower&#10;&#10;Description automatically generated">
            <a:extLst>
              <a:ext uri="{FF2B5EF4-FFF2-40B4-BE49-F238E27FC236}">
                <a16:creationId xmlns:a16="http://schemas.microsoft.com/office/drawing/2014/main" id="{CF6766F7-C113-4333-80E3-314F3F94E3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234" y="2909305"/>
            <a:ext cx="932674" cy="677299"/>
          </a:xfrm>
          <a:prstGeom prst="rect">
            <a:avLst/>
          </a:prstGeom>
        </p:spPr>
      </p:pic>
      <p:pic>
        <p:nvPicPr>
          <p:cNvPr id="32" name="Picture 31" descr="A cartoon of a house&#10;&#10;Description automatically generated">
            <a:extLst>
              <a:ext uri="{FF2B5EF4-FFF2-40B4-BE49-F238E27FC236}">
                <a16:creationId xmlns:a16="http://schemas.microsoft.com/office/drawing/2014/main" id="{AFAAC1AA-AA1A-4C2B-8A6E-FBB0AAD79A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4083" y="1893093"/>
            <a:ext cx="643303" cy="660153"/>
          </a:xfrm>
          <a:prstGeom prst="rect">
            <a:avLst/>
          </a:prstGeom>
        </p:spPr>
      </p:pic>
    </p:spTree>
    <p:extLst>
      <p:ext uri="{BB962C8B-B14F-4D97-AF65-F5344CB8AC3E}">
        <p14:creationId xmlns:p14="http://schemas.microsoft.com/office/powerpoint/2010/main" val="238322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achet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acheter</a:t>
            </a:r>
            <a:endParaRPr sz="11500" dirty="0"/>
          </a:p>
        </p:txBody>
      </p:sp>
      <p:sp>
        <p:nvSpPr>
          <p:cNvPr id="106" name="Google Shape;106;p16" descr="question mark action button">
            <a:hlinkClick r:id="" action="ppaction://noaction">
              <a:snd r:embed="rId4" name="elle veut acheter du fromag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5400" kern="0" dirty="0">
                <a:solidFill>
                  <a:srgbClr val="1E4E79"/>
                </a:solidFill>
                <a:latin typeface="Century Gothic"/>
                <a:ea typeface="Century Gothic"/>
                <a:cs typeface="Century Gothic"/>
                <a:sym typeface="Century Gothic"/>
              </a:rPr>
              <a:t>El</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veut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du fromage.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3835403" y="3960340"/>
            <a:ext cx="3221996"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en-GB" sz="6000" b="1" kern="0" dirty="0" err="1">
                <a:solidFill>
                  <a:srgbClr val="ED7D31"/>
                </a:solidFill>
                <a:latin typeface="Century Gothic"/>
                <a:ea typeface="Century Gothic"/>
                <a:cs typeface="Century Gothic"/>
                <a:sym typeface="Century Gothic"/>
              </a:rPr>
              <a:t>acheter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to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some cheese.]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4525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veut acheter du fromag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038600" cy="647577"/>
          </a:xfrm>
        </p:spPr>
        <p:txBody>
          <a:bodyPr>
            <a:normAutofit/>
          </a:bodyPr>
          <a:lstStyle/>
          <a:p>
            <a:r>
              <a:rPr lang="en-GB" sz="2800" b="1" dirty="0">
                <a:solidFill>
                  <a:schemeClr val="bg1"/>
                </a:solidFill>
              </a:rPr>
              <a:t>The partitive article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already know the words for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French. These are called </a:t>
            </a:r>
            <a:r>
              <a:rPr lang="en-US" sz="2400" b="1" dirty="0">
                <a:solidFill>
                  <a:srgbClr val="4472C4">
                    <a:lumMod val="50000"/>
                  </a:srgbClr>
                </a:solidFill>
                <a:latin typeface="Century Gothic" panose="020F0302020204030204"/>
              </a:rPr>
              <a:t>articles: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(m) noun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(f) noun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(m/f) before a vowel/h</a:t>
            </a:r>
            <a:endParaRPr lang="en-US" sz="2400" b="1" dirty="0">
              <a:solidFill>
                <a:srgbClr val="E65D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65D00"/>
                </a:solidFill>
                <a:latin typeface="Century Gothic" panose="020F0302020204030204"/>
              </a:rPr>
              <a:t>definite article:</a:t>
            </a:r>
            <a:r>
              <a:rPr lang="en-US" sz="2400" b="1" dirty="0">
                <a:solidFill>
                  <a:srgbClr val="4472C4">
                    <a:lumMod val="50000"/>
                  </a:srgbClr>
                </a:solidFill>
                <a:latin typeface="Century Gothic" panose="020F0302020204030204"/>
              </a:rPr>
              <a:t>	le </a:t>
            </a:r>
            <a:r>
              <a:rPr lang="en-US" sz="2400" b="1" dirty="0" err="1">
                <a:solidFill>
                  <a:srgbClr val="4472C4">
                    <a:lumMod val="50000"/>
                  </a:srgbClr>
                </a:solidFill>
                <a:latin typeface="Century Gothic" panose="020F0302020204030204"/>
              </a:rPr>
              <a:t>poisson</a:t>
            </a:r>
            <a:r>
              <a:rPr lang="en-US" sz="2400" b="1" dirty="0">
                <a:solidFill>
                  <a:srgbClr val="4472C4">
                    <a:lumMod val="50000"/>
                  </a:srgbClr>
                </a:solidFill>
                <a:latin typeface="Century Gothic" panose="020F0302020204030204"/>
              </a:rPr>
              <a:t>		la glace		</a:t>
            </a:r>
            <a:r>
              <a:rPr lang="en-US" sz="2400" b="1" dirty="0" err="1">
                <a:solidFill>
                  <a:srgbClr val="4472C4">
                    <a:lumMod val="50000"/>
                  </a:srgbClr>
                </a:solidFill>
                <a:latin typeface="Century Gothic" panose="020F0302020204030204"/>
              </a:rPr>
              <a:t>l’eau</a:t>
            </a:r>
            <a:r>
              <a:rPr lang="en-US" sz="2400" b="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a:t>
            </a:r>
            <a:r>
              <a:rPr kumimoji="0" lang="en-US"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lang="en-US" sz="2400" i="1" dirty="0">
                <a:solidFill>
                  <a:schemeClr val="accent5">
                    <a:lumMod val="50000"/>
                  </a:schemeClr>
                </a:solidFill>
                <a:latin typeface="Century Gothic" panose="020F0302020204030204"/>
              </a:rPr>
              <a:t>fish		the ice cream	the water</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indefinite article: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un </a:t>
            </a:r>
            <a:r>
              <a:rPr kumimoji="0" lang="en-US"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poisson</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glace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5">
                    <a:lumMod val="50000"/>
                  </a:schemeClr>
                </a:solidFill>
                <a:latin typeface="Century Gothic" panose="020F0302020204030204"/>
              </a:rPr>
              <a:t>			</a:t>
            </a:r>
            <a:r>
              <a:rPr lang="en-US" sz="2400" i="1" dirty="0">
                <a:solidFill>
                  <a:schemeClr val="accent5">
                    <a:lumMod val="50000"/>
                  </a:schemeClr>
                </a:solidFill>
                <a:latin typeface="Century Gothic" panose="020F0302020204030204"/>
              </a:rPr>
              <a:t>a fish			an ice cream	</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r>
              <a:rPr lang="en-US" sz="2400" dirty="0">
                <a:solidFill>
                  <a:srgbClr val="4472C4">
                    <a:lumMod val="50000"/>
                  </a:srgbClr>
                </a:solidFill>
                <a:latin typeface="Century Gothic" panose="020F0302020204030204"/>
              </a:rPr>
              <a:t>To say ‘</a:t>
            </a:r>
            <a:r>
              <a:rPr lang="en-US" sz="2400" b="1" dirty="0">
                <a:solidFill>
                  <a:srgbClr val="4472C4">
                    <a:lumMod val="50000"/>
                  </a:srgbClr>
                </a:solidFill>
                <a:latin typeface="Century Gothic" panose="020F0302020204030204"/>
              </a:rPr>
              <a:t>some</a:t>
            </a:r>
            <a:r>
              <a:rPr lang="en-US" sz="2400" dirty="0">
                <a:solidFill>
                  <a:srgbClr val="4472C4">
                    <a:lumMod val="50000"/>
                  </a:srgbClr>
                </a:solidFill>
                <a:latin typeface="Century Gothic" panose="020F0302020204030204"/>
              </a:rPr>
              <a:t>’ (an unspecified amount or ‘part’), we use the </a:t>
            </a:r>
            <a:r>
              <a:rPr lang="en-US" sz="2400" b="1" dirty="0">
                <a:solidFill>
                  <a:srgbClr val="E65D00"/>
                </a:solidFill>
                <a:latin typeface="Century Gothic" panose="020F0302020204030204"/>
              </a:rPr>
              <a:t>partitive article</a:t>
            </a:r>
            <a:r>
              <a:rPr lang="en-US"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65D00"/>
                </a:solidFill>
                <a:latin typeface="Century Gothic" panose="020F0302020204030204"/>
              </a:rPr>
              <a:t>partitive article:	du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poisson</a:t>
            </a:r>
            <a:r>
              <a:rPr lang="en-US" sz="2400" b="1" dirty="0">
                <a:solidFill>
                  <a:srgbClr val="4472C4">
                    <a:lumMod val="50000"/>
                  </a:srgbClr>
                </a:solidFill>
                <a:latin typeface="Century Gothic" panose="020F0302020204030204"/>
              </a:rPr>
              <a:t>		</a:t>
            </a:r>
            <a:r>
              <a:rPr lang="en-US" sz="2400" b="1" dirty="0">
                <a:solidFill>
                  <a:srgbClr val="E65D00"/>
                </a:solidFill>
                <a:latin typeface="Century Gothic" panose="020F0302020204030204"/>
              </a:rPr>
              <a:t>de la </a:t>
            </a:r>
            <a:r>
              <a:rPr lang="en-US" sz="2400" b="1" dirty="0">
                <a:solidFill>
                  <a:srgbClr val="4472C4">
                    <a:lumMod val="50000"/>
                  </a:srgbClr>
                </a:solidFill>
                <a:latin typeface="Century Gothic" panose="020F0302020204030204"/>
              </a:rPr>
              <a:t>glace		</a:t>
            </a:r>
            <a:r>
              <a:rPr lang="en-US" sz="2400" b="1" dirty="0">
                <a:solidFill>
                  <a:srgbClr val="E65D00"/>
                </a:solidFill>
                <a:latin typeface="Century Gothic" panose="020F0302020204030204"/>
              </a:rPr>
              <a:t>de </a:t>
            </a:r>
            <a:r>
              <a:rPr lang="en-US" sz="2400" b="1" dirty="0" err="1">
                <a:solidFill>
                  <a:srgbClr val="E65D00"/>
                </a:solidFill>
                <a:latin typeface="Century Gothic" panose="020F0302020204030204"/>
              </a:rPr>
              <a:t>l’</a:t>
            </a:r>
            <a:r>
              <a:rPr lang="en-US" sz="2400" b="1" dirty="0" err="1">
                <a:solidFill>
                  <a:srgbClr val="4472C4">
                    <a:lumMod val="50000"/>
                  </a:srgbClr>
                </a:solidFill>
                <a:latin typeface="Century Gothic" panose="020F0302020204030204"/>
              </a:rPr>
              <a:t>eau</a:t>
            </a: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some fish		some ice cream	some water</a:t>
            </a:r>
            <a:endParaRPr lang="en-US" sz="2400" b="1" dirty="0">
              <a:solidFill>
                <a:srgbClr val="4472C4">
                  <a:lumMod val="50000"/>
                </a:srgbClr>
              </a:solidFill>
              <a:latin typeface="Century Gothic" panose="020F0302020204030204"/>
            </a:endParaRPr>
          </a:p>
        </p:txBody>
      </p:sp>
      <p:sp>
        <p:nvSpPr>
          <p:cNvPr id="9" name="Rectangle 8">
            <a:extLst>
              <a:ext uri="{FF2B5EF4-FFF2-40B4-BE49-F238E27FC236}">
                <a16:creationId xmlns:a16="http://schemas.microsoft.com/office/drawing/2014/main" id="{42ABBD78-01BC-45DF-BCB3-C1D75352E256}"/>
              </a:ext>
            </a:extLst>
          </p:cNvPr>
          <p:cNvSpPr/>
          <p:nvPr/>
        </p:nvSpPr>
        <p:spPr>
          <a:xfrm>
            <a:off x="2929481" y="2054643"/>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E5F7C38-F150-47B0-B665-02D74CFB2D85}"/>
              </a:ext>
            </a:extLst>
          </p:cNvPr>
          <p:cNvSpPr/>
          <p:nvPr/>
        </p:nvSpPr>
        <p:spPr>
          <a:xfrm>
            <a:off x="2929481" y="2438400"/>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89D25E3-3C24-4C78-83D6-4215696390CB}"/>
              </a:ext>
            </a:extLst>
          </p:cNvPr>
          <p:cNvSpPr/>
          <p:nvPr/>
        </p:nvSpPr>
        <p:spPr>
          <a:xfrm>
            <a:off x="2929481" y="2800935"/>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16D1651-0889-42F1-93BE-26F65F5228FF}"/>
              </a:ext>
            </a:extLst>
          </p:cNvPr>
          <p:cNvSpPr/>
          <p:nvPr/>
        </p:nvSpPr>
        <p:spPr>
          <a:xfrm>
            <a:off x="5687400" y="2019300"/>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E36D062-0C29-467D-AD25-DEF810B03300}"/>
              </a:ext>
            </a:extLst>
          </p:cNvPr>
          <p:cNvSpPr/>
          <p:nvPr/>
        </p:nvSpPr>
        <p:spPr>
          <a:xfrm>
            <a:off x="5694600" y="2435328"/>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771823E-1C20-44C8-8A51-F89FC7713C1D}"/>
              </a:ext>
            </a:extLst>
          </p:cNvPr>
          <p:cNvSpPr/>
          <p:nvPr/>
        </p:nvSpPr>
        <p:spPr>
          <a:xfrm>
            <a:off x="5633530" y="2855787"/>
            <a:ext cx="2190750" cy="45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00424FA-975A-411C-921B-74A6126D8AF4}"/>
              </a:ext>
            </a:extLst>
          </p:cNvPr>
          <p:cNvSpPr/>
          <p:nvPr/>
        </p:nvSpPr>
        <p:spPr>
          <a:xfrm>
            <a:off x="8422161" y="2070123"/>
            <a:ext cx="3589839"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F1C564B-9F0A-40D9-9DEB-8FBD3FBC7B7C}"/>
              </a:ext>
            </a:extLst>
          </p:cNvPr>
          <p:cNvSpPr/>
          <p:nvPr/>
        </p:nvSpPr>
        <p:spPr>
          <a:xfrm>
            <a:off x="8417831" y="2435328"/>
            <a:ext cx="3589839"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1451F4B-5144-46A6-BEB2-9E68D73820C3}"/>
              </a:ext>
            </a:extLst>
          </p:cNvPr>
          <p:cNvSpPr/>
          <p:nvPr/>
        </p:nvSpPr>
        <p:spPr>
          <a:xfrm>
            <a:off x="8394561" y="2798994"/>
            <a:ext cx="3589839"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1A9934B-B4B6-4816-8B14-F9107885AD8A}"/>
              </a:ext>
            </a:extLst>
          </p:cNvPr>
          <p:cNvSpPr/>
          <p:nvPr/>
        </p:nvSpPr>
        <p:spPr>
          <a:xfrm>
            <a:off x="5687400" y="3543300"/>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3BC99F5-F774-49F1-AAAE-A98B11130651}"/>
              </a:ext>
            </a:extLst>
          </p:cNvPr>
          <p:cNvSpPr/>
          <p:nvPr/>
        </p:nvSpPr>
        <p:spPr>
          <a:xfrm>
            <a:off x="2929481" y="3894923"/>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109DB7-18BC-4863-9C35-75F039EB6459}"/>
              </a:ext>
            </a:extLst>
          </p:cNvPr>
          <p:cNvSpPr/>
          <p:nvPr/>
        </p:nvSpPr>
        <p:spPr>
          <a:xfrm>
            <a:off x="3005680" y="3543300"/>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C3EC16-DC79-4D85-ADCE-2939513A11EE}"/>
              </a:ext>
            </a:extLst>
          </p:cNvPr>
          <p:cNvSpPr/>
          <p:nvPr/>
        </p:nvSpPr>
        <p:spPr>
          <a:xfrm>
            <a:off x="5611200" y="3886200"/>
            <a:ext cx="2167479"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22F46AD-244E-4B7F-B970-D3E33F0DD6BA}"/>
              </a:ext>
            </a:extLst>
          </p:cNvPr>
          <p:cNvSpPr/>
          <p:nvPr/>
        </p:nvSpPr>
        <p:spPr>
          <a:xfrm>
            <a:off x="7962900" y="3503258"/>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263E101-4110-47D1-8C0F-564E7F77A389}"/>
              </a:ext>
            </a:extLst>
          </p:cNvPr>
          <p:cNvSpPr/>
          <p:nvPr/>
        </p:nvSpPr>
        <p:spPr>
          <a:xfrm>
            <a:off x="2929481" y="5351446"/>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38487FB-D7D2-4AEE-9B03-746F10A64341}"/>
              </a:ext>
            </a:extLst>
          </p:cNvPr>
          <p:cNvSpPr/>
          <p:nvPr/>
        </p:nvSpPr>
        <p:spPr>
          <a:xfrm>
            <a:off x="2929481" y="5736809"/>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0F90296-573B-441E-B837-812FB76E3DD2}"/>
              </a:ext>
            </a:extLst>
          </p:cNvPr>
          <p:cNvSpPr/>
          <p:nvPr/>
        </p:nvSpPr>
        <p:spPr>
          <a:xfrm>
            <a:off x="5690540" y="5332800"/>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75E489F-4398-47C9-99D3-1F8FC3DA2441}"/>
              </a:ext>
            </a:extLst>
          </p:cNvPr>
          <p:cNvSpPr/>
          <p:nvPr/>
        </p:nvSpPr>
        <p:spPr>
          <a:xfrm>
            <a:off x="5694600" y="5731345"/>
            <a:ext cx="254756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29AB529-BEB1-4133-BCB3-981CBD0ECE2C}"/>
              </a:ext>
            </a:extLst>
          </p:cNvPr>
          <p:cNvSpPr/>
          <p:nvPr/>
        </p:nvSpPr>
        <p:spPr>
          <a:xfrm>
            <a:off x="8242160" y="5332800"/>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7B075EC-7C66-49A5-81B4-3BD5EF15FD18}"/>
              </a:ext>
            </a:extLst>
          </p:cNvPr>
          <p:cNvSpPr/>
          <p:nvPr/>
        </p:nvSpPr>
        <p:spPr>
          <a:xfrm>
            <a:off x="8394561" y="5731345"/>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168FCD8-08FD-4520-9B3B-783045A246AE}"/>
              </a:ext>
            </a:extLst>
          </p:cNvPr>
          <p:cNvSpPr txBox="1"/>
          <p:nvPr/>
        </p:nvSpPr>
        <p:spPr>
          <a:xfrm>
            <a:off x="8394561" y="3378200"/>
            <a:ext cx="3515360" cy="1123712"/>
          </a:xfrm>
          <a:prstGeom prst="wedgeRoundRectCallout">
            <a:avLst/>
          </a:prstGeom>
          <a:solidFill>
            <a:srgbClr val="0055A5"/>
          </a:solidFill>
          <a:ln>
            <a:solidFill>
              <a:srgbClr val="E65D00"/>
            </a:solidFill>
          </a:ln>
        </p:spPr>
        <p:txBody>
          <a:bodyPr wrap="square" rtlCol="0" anchor="ctr">
            <a:spAutoFit/>
          </a:bodyPr>
          <a:lstStyle/>
          <a:p>
            <a:pPr algn="ctr"/>
            <a:r>
              <a:rPr lang="en-GB" sz="2000" dirty="0">
                <a:solidFill>
                  <a:schemeClr val="bg1"/>
                </a:solidFill>
              </a:rPr>
              <a:t>The forms are the same as </a:t>
            </a:r>
            <a:r>
              <a:rPr lang="en-GB" sz="2000" b="1" dirty="0">
                <a:solidFill>
                  <a:schemeClr val="bg1"/>
                </a:solidFill>
              </a:rPr>
              <a:t>de </a:t>
            </a:r>
            <a:r>
              <a:rPr lang="en-GB" sz="2000" dirty="0">
                <a:solidFill>
                  <a:schemeClr val="bg1"/>
                </a:solidFill>
              </a:rPr>
              <a:t>+ </a:t>
            </a:r>
            <a:r>
              <a:rPr lang="en-GB" sz="2000" b="1" dirty="0">
                <a:solidFill>
                  <a:schemeClr val="bg1"/>
                </a:solidFill>
              </a:rPr>
              <a:t>definite article</a:t>
            </a:r>
            <a:r>
              <a:rPr lang="en-GB" sz="2000" dirty="0">
                <a:solidFill>
                  <a:schemeClr val="bg1"/>
                </a:solidFill>
              </a:rPr>
              <a:t>, but the meaning is different! </a:t>
            </a:r>
          </a:p>
        </p:txBody>
      </p:sp>
      <p:sp>
        <p:nvSpPr>
          <p:cNvPr id="31" name="TextBox 30">
            <a:extLst>
              <a:ext uri="{FF2B5EF4-FFF2-40B4-BE49-F238E27FC236}">
                <a16:creationId xmlns:a16="http://schemas.microsoft.com/office/drawing/2014/main" id="{302A290A-5087-4331-93EE-9EA81F21735D}"/>
              </a:ext>
            </a:extLst>
          </p:cNvPr>
          <p:cNvSpPr txBox="1"/>
          <p:nvPr/>
        </p:nvSpPr>
        <p:spPr>
          <a:xfrm>
            <a:off x="10086933" y="5145988"/>
            <a:ext cx="1947320" cy="1123712"/>
          </a:xfrm>
          <a:prstGeom prst="wedgeRoundRectCallout">
            <a:avLst>
              <a:gd name="adj1" fmla="val -55605"/>
              <a:gd name="adj2" fmla="val -23590"/>
              <a:gd name="adj3" fmla="val 16667"/>
            </a:avLst>
          </a:prstGeom>
          <a:solidFill>
            <a:srgbClr val="0055A5"/>
          </a:solidFill>
          <a:ln>
            <a:solidFill>
              <a:srgbClr val="E65D00"/>
            </a:solidFill>
          </a:ln>
        </p:spPr>
        <p:txBody>
          <a:bodyPr wrap="square" lIns="0" rIns="0" rtlCol="0" anchor="ctr">
            <a:spAutoFit/>
          </a:bodyPr>
          <a:lstStyle/>
          <a:p>
            <a:pPr algn="ctr"/>
            <a:r>
              <a:rPr lang="en-GB" sz="2000" dirty="0">
                <a:solidFill>
                  <a:schemeClr val="bg1"/>
                </a:solidFill>
              </a:rPr>
              <a:t>This type of article </a:t>
            </a:r>
            <a:r>
              <a:rPr lang="en-GB" sz="2000" b="1" dirty="0">
                <a:solidFill>
                  <a:schemeClr val="bg1"/>
                </a:solidFill>
              </a:rPr>
              <a:t>doesn’t exist </a:t>
            </a:r>
            <a:r>
              <a:rPr lang="en-GB" sz="2000" dirty="0">
                <a:solidFill>
                  <a:schemeClr val="bg1"/>
                </a:solidFill>
              </a:rPr>
              <a:t>in English!</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
                                            <p:txEl>
                                              <p:pRg st="11" end="11"/>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2"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2800" b="1" dirty="0">
                <a:solidFill>
                  <a:schemeClr val="bg1"/>
                </a:solidFill>
              </a:rPr>
              <a:t>Il achète combien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2912222" cy="3785652"/>
          </a:xfrm>
          <a:prstGeom prst="rect">
            <a:avLst/>
          </a:prstGeom>
          <a:noFill/>
        </p:spPr>
        <p:txBody>
          <a:bodyPr wrap="square" rtlCol="0">
            <a:spAutoFit/>
          </a:bodyPr>
          <a:lstStyle/>
          <a:p>
            <a:pPr lvl="0">
              <a:defRPr/>
            </a:pPr>
            <a:r>
              <a:rPr lang="fr-FR" sz="2400" dirty="0">
                <a:solidFill>
                  <a:srgbClr val="4472C4">
                    <a:lumMod val="50000"/>
                  </a:srgbClr>
                </a:solidFill>
              </a:rPr>
              <a:t>Romain fait les courses dans des magasins spécialistes.</a:t>
            </a:r>
          </a:p>
          <a:p>
            <a:pPr lvl="0">
              <a:defRPr/>
            </a:pPr>
            <a:endParaRPr lang="fr-FR" sz="2400" dirty="0">
              <a:solidFill>
                <a:srgbClr val="4472C4">
                  <a:lumMod val="50000"/>
                </a:srgbClr>
              </a:solidFill>
            </a:endParaRPr>
          </a:p>
          <a:p>
            <a:pPr lvl="0">
              <a:defRPr/>
            </a:pPr>
            <a:r>
              <a:rPr lang="fr-FR" sz="2400" dirty="0">
                <a:solidFill>
                  <a:srgbClr val="4472C4">
                    <a:lumMod val="50000"/>
                  </a:srgbClr>
                </a:solidFill>
              </a:rPr>
              <a:t>Il achète des produits </a:t>
            </a:r>
            <a:r>
              <a:rPr lang="fr-FR" sz="2400" u="sng" dirty="0">
                <a:solidFill>
                  <a:srgbClr val="4472C4">
                    <a:lumMod val="50000"/>
                  </a:srgbClr>
                </a:solidFill>
              </a:rPr>
              <a:t>entiers</a:t>
            </a:r>
            <a:r>
              <a:rPr lang="fr-FR" sz="2400" dirty="0">
                <a:solidFill>
                  <a:srgbClr val="4472C4">
                    <a:lumMod val="50000"/>
                  </a:srgbClr>
                </a:solidFill>
              </a:rPr>
              <a:t>*, ou des portions ?</a:t>
            </a:r>
          </a:p>
          <a:p>
            <a:pPr lvl="0">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fr-FR" sz="2400" dirty="0">
                <a:solidFill>
                  <a:srgbClr val="4472C4">
                    <a:lumMod val="50000"/>
                  </a:srgbClr>
                </a:solidFill>
                <a:latin typeface="Century Gothic" panose="020F0302020204030204"/>
              </a:rPr>
              <a:t>Écris </a:t>
            </a:r>
            <a:r>
              <a:rPr lang="fr-FR" sz="2400" b="1" dirty="0">
                <a:solidFill>
                  <a:srgbClr val="4472C4">
                    <a:lumMod val="50000"/>
                  </a:srgbClr>
                </a:solidFill>
                <a:latin typeface="Century Gothic" panose="020F0302020204030204"/>
              </a:rPr>
              <a:t>a</a:t>
            </a:r>
            <a:r>
              <a:rPr lang="fr-FR" sz="2400" dirty="0">
                <a:solidFill>
                  <a:srgbClr val="4472C4">
                    <a:lumMod val="50000"/>
                  </a:srgbClr>
                </a:solidFill>
                <a:latin typeface="Century Gothic" panose="020F0302020204030204"/>
              </a:rPr>
              <a:t> ou </a:t>
            </a:r>
            <a:r>
              <a:rPr lang="fr-FR" sz="2400" b="1" dirty="0">
                <a:solidFill>
                  <a:srgbClr val="4472C4">
                    <a:lumMod val="50000"/>
                  </a:srgbClr>
                </a:solidFill>
                <a:latin typeface="Century Gothic" panose="020F0302020204030204"/>
              </a:rPr>
              <a:t>b</a:t>
            </a:r>
            <a:r>
              <a:rPr lang="fr-FR"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4" name="Table 6">
            <a:extLst>
              <a:ext uri="{FF2B5EF4-FFF2-40B4-BE49-F238E27FC236}">
                <a16:creationId xmlns:a16="http://schemas.microsoft.com/office/drawing/2014/main" id="{E5DBFC41-AC06-4E64-9102-5A8472E546DF}"/>
              </a:ext>
            </a:extLst>
          </p:cNvPr>
          <p:cNvGraphicFramePr>
            <a:graphicFrameLocks noGrp="1"/>
          </p:cNvGraphicFramePr>
          <p:nvPr>
            <p:extLst>
              <p:ext uri="{D42A27DB-BD31-4B8C-83A1-F6EECF244321}">
                <p14:modId xmlns:p14="http://schemas.microsoft.com/office/powerpoint/2010/main" val="2514721235"/>
              </p:ext>
            </p:extLst>
          </p:nvPr>
        </p:nvGraphicFramePr>
        <p:xfrm>
          <a:off x="3232111" y="1308873"/>
          <a:ext cx="4320000" cy="4817067"/>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prstClr val="white"/>
                          </a:solidFill>
                          <a:effectLst/>
                          <a:uLnTx/>
                          <a:uFillTx/>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35" name="Table 6">
            <a:extLst>
              <a:ext uri="{FF2B5EF4-FFF2-40B4-BE49-F238E27FC236}">
                <a16:creationId xmlns:a16="http://schemas.microsoft.com/office/drawing/2014/main" id="{0B624C47-D716-40FF-9661-8F825D106665}"/>
              </a:ext>
            </a:extLst>
          </p:cNvPr>
          <p:cNvGraphicFramePr>
            <a:graphicFrameLocks noGrp="1"/>
          </p:cNvGraphicFramePr>
          <p:nvPr>
            <p:extLst>
              <p:ext uri="{D42A27DB-BD31-4B8C-83A1-F6EECF244321}">
                <p14:modId xmlns:p14="http://schemas.microsoft.com/office/powerpoint/2010/main" val="3227412468"/>
              </p:ext>
            </p:extLst>
          </p:nvPr>
        </p:nvGraphicFramePr>
        <p:xfrm>
          <a:off x="7692001" y="1295999"/>
          <a:ext cx="4320000" cy="4817067"/>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prstClr val="white"/>
                          </a:solidFill>
                          <a:effectLst/>
                          <a:uLnTx/>
                          <a:uFillTx/>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36" name="Action Button: Custom 16">
            <a:hlinkClick r:id="" action="ppaction://noaction" highlightClick="1">
              <a:snd r:embed="rId3" name="1.wav"/>
            </a:hlinkClick>
            <a:extLst>
              <a:ext uri="{FF2B5EF4-FFF2-40B4-BE49-F238E27FC236}">
                <a16:creationId xmlns:a16="http://schemas.microsoft.com/office/drawing/2014/main" id="{2488AB4D-60EC-4729-830A-C0B6CBD7B2ED}"/>
              </a:ext>
            </a:extLst>
          </p:cNvPr>
          <p:cNvSpPr/>
          <p:nvPr/>
        </p:nvSpPr>
        <p:spPr>
          <a:xfrm>
            <a:off x="3319325" y="201116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4" name="2.wav"/>
            </a:hlinkClick>
            <a:extLst>
              <a:ext uri="{FF2B5EF4-FFF2-40B4-BE49-F238E27FC236}">
                <a16:creationId xmlns:a16="http://schemas.microsoft.com/office/drawing/2014/main" id="{9EF4A1FB-8266-40DD-8A26-1CA2436F7A67}"/>
              </a:ext>
            </a:extLst>
          </p:cNvPr>
          <p:cNvSpPr/>
          <p:nvPr/>
        </p:nvSpPr>
        <p:spPr>
          <a:xfrm>
            <a:off x="3319325" y="3109695"/>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5" name="3.wav"/>
            </a:hlinkClick>
            <a:extLst>
              <a:ext uri="{FF2B5EF4-FFF2-40B4-BE49-F238E27FC236}">
                <a16:creationId xmlns:a16="http://schemas.microsoft.com/office/drawing/2014/main" id="{6A322F1F-F5C4-4797-801E-CA3331BB4DE4}"/>
              </a:ext>
            </a:extLst>
          </p:cNvPr>
          <p:cNvSpPr/>
          <p:nvPr/>
        </p:nvSpPr>
        <p:spPr>
          <a:xfrm>
            <a:off x="3319325" y="4208221"/>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6" name="4.wav"/>
            </a:hlinkClick>
            <a:extLst>
              <a:ext uri="{FF2B5EF4-FFF2-40B4-BE49-F238E27FC236}">
                <a16:creationId xmlns:a16="http://schemas.microsoft.com/office/drawing/2014/main" id="{6A523BEF-9BE8-4F28-8737-E116676F91AD}"/>
              </a:ext>
            </a:extLst>
          </p:cNvPr>
          <p:cNvSpPr/>
          <p:nvPr/>
        </p:nvSpPr>
        <p:spPr>
          <a:xfrm>
            <a:off x="3319325" y="5306747"/>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7" name="5.wav"/>
            </a:hlinkClick>
            <a:extLst>
              <a:ext uri="{FF2B5EF4-FFF2-40B4-BE49-F238E27FC236}">
                <a16:creationId xmlns:a16="http://schemas.microsoft.com/office/drawing/2014/main" id="{3B34F6C2-C3D4-4CE4-BFF0-8E083BEE790D}"/>
              </a:ext>
            </a:extLst>
          </p:cNvPr>
          <p:cNvSpPr/>
          <p:nvPr/>
        </p:nvSpPr>
        <p:spPr>
          <a:xfrm>
            <a:off x="7768201" y="201116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8" name="au cafe glacier.wav"/>
            </a:hlinkClick>
            <a:extLst>
              <a:ext uri="{FF2B5EF4-FFF2-40B4-BE49-F238E27FC236}">
                <a16:creationId xmlns:a16="http://schemas.microsoft.com/office/drawing/2014/main" id="{43F94813-8BF0-44B3-A2D0-46E0A989FB0A}"/>
              </a:ext>
            </a:extLst>
          </p:cNvPr>
          <p:cNvSpPr/>
          <p:nvPr/>
        </p:nvSpPr>
        <p:spPr>
          <a:xfrm>
            <a:off x="7768201" y="3109695"/>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9" name="7.wav"/>
            </a:hlinkClick>
            <a:extLst>
              <a:ext uri="{FF2B5EF4-FFF2-40B4-BE49-F238E27FC236}">
                <a16:creationId xmlns:a16="http://schemas.microsoft.com/office/drawing/2014/main" id="{39AF6D04-254B-40F7-9E18-8F1D35BED594}"/>
              </a:ext>
            </a:extLst>
          </p:cNvPr>
          <p:cNvSpPr/>
          <p:nvPr/>
        </p:nvSpPr>
        <p:spPr>
          <a:xfrm>
            <a:off x="7768201" y="4208221"/>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10" name="8.wav"/>
            </a:hlinkClick>
            <a:extLst>
              <a:ext uri="{FF2B5EF4-FFF2-40B4-BE49-F238E27FC236}">
                <a16:creationId xmlns:a16="http://schemas.microsoft.com/office/drawing/2014/main" id="{4D1ECBE7-8F14-47CE-AD03-7A232ACF2899}"/>
              </a:ext>
            </a:extLst>
          </p:cNvPr>
          <p:cNvSpPr/>
          <p:nvPr/>
        </p:nvSpPr>
        <p:spPr>
          <a:xfrm>
            <a:off x="7768201" y="5306747"/>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5" name="Picture 44">
            <a:extLst>
              <a:ext uri="{FF2B5EF4-FFF2-40B4-BE49-F238E27FC236}">
                <a16:creationId xmlns:a16="http://schemas.microsoft.com/office/drawing/2014/main" id="{78BA9833-DA64-47E9-B579-876755A0FDF0}"/>
              </a:ext>
            </a:extLst>
          </p:cNvPr>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96250" y="1935506"/>
            <a:ext cx="1146814" cy="900000"/>
          </a:xfrm>
          <a:prstGeom prst="rect">
            <a:avLst/>
          </a:prstGeom>
        </p:spPr>
      </p:pic>
      <p:pic>
        <p:nvPicPr>
          <p:cNvPr id="47" name="Picture 46">
            <a:extLst>
              <a:ext uri="{FF2B5EF4-FFF2-40B4-BE49-F238E27FC236}">
                <a16:creationId xmlns:a16="http://schemas.microsoft.com/office/drawing/2014/main" id="{AED961EB-7E98-4AF3-8A94-143B150165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48855" y="3239895"/>
            <a:ext cx="1440000" cy="409800"/>
          </a:xfrm>
          <a:prstGeom prst="rect">
            <a:avLst/>
          </a:prstGeom>
        </p:spPr>
      </p:pic>
      <p:pic>
        <p:nvPicPr>
          <p:cNvPr id="53" name="Picture 52">
            <a:extLst>
              <a:ext uri="{FF2B5EF4-FFF2-40B4-BE49-F238E27FC236}">
                <a16:creationId xmlns:a16="http://schemas.microsoft.com/office/drawing/2014/main" id="{2B286247-D40A-4B58-ABDC-DCCCA39AA2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48855" y="4163041"/>
            <a:ext cx="1440000" cy="630360"/>
          </a:xfrm>
          <a:prstGeom prst="rect">
            <a:avLst/>
          </a:prstGeom>
        </p:spPr>
      </p:pic>
      <p:pic>
        <p:nvPicPr>
          <p:cNvPr id="57" name="Picture 56">
            <a:extLst>
              <a:ext uri="{FF2B5EF4-FFF2-40B4-BE49-F238E27FC236}">
                <a16:creationId xmlns:a16="http://schemas.microsoft.com/office/drawing/2014/main" id="{574002C9-A5CA-4A38-8701-1AA5847CA2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59521" y="4028221"/>
            <a:ext cx="1004641" cy="900000"/>
          </a:xfrm>
          <a:prstGeom prst="rect">
            <a:avLst/>
          </a:prstGeom>
        </p:spPr>
      </p:pic>
      <p:pic>
        <p:nvPicPr>
          <p:cNvPr id="59" name="Picture 58">
            <a:extLst>
              <a:ext uri="{FF2B5EF4-FFF2-40B4-BE49-F238E27FC236}">
                <a16:creationId xmlns:a16="http://schemas.microsoft.com/office/drawing/2014/main" id="{2AC3380F-FB55-4921-9995-54E13C84E2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19200" y="1849522"/>
            <a:ext cx="1201133" cy="900000"/>
          </a:xfrm>
          <a:prstGeom prst="rect">
            <a:avLst/>
          </a:prstGeom>
        </p:spPr>
      </p:pic>
      <p:pic>
        <p:nvPicPr>
          <p:cNvPr id="61" name="Picture 60">
            <a:extLst>
              <a:ext uri="{FF2B5EF4-FFF2-40B4-BE49-F238E27FC236}">
                <a16:creationId xmlns:a16="http://schemas.microsoft.com/office/drawing/2014/main" id="{E94A25BC-1338-4634-A30A-59710CD504E2}"/>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63706" y="1910804"/>
            <a:ext cx="926150" cy="900000"/>
          </a:xfrm>
          <a:prstGeom prst="rect">
            <a:avLst/>
          </a:prstGeom>
        </p:spPr>
      </p:pic>
      <p:pic>
        <p:nvPicPr>
          <p:cNvPr id="63" name="Picture 62">
            <a:extLst>
              <a:ext uri="{FF2B5EF4-FFF2-40B4-BE49-F238E27FC236}">
                <a16:creationId xmlns:a16="http://schemas.microsoft.com/office/drawing/2014/main" id="{E7653BCE-E3E3-46C2-BD4D-54E2E927BC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39729" y="2944733"/>
            <a:ext cx="364585" cy="900000"/>
          </a:xfrm>
          <a:prstGeom prst="rect">
            <a:avLst/>
          </a:prstGeom>
        </p:spPr>
      </p:pic>
      <p:pic>
        <p:nvPicPr>
          <p:cNvPr id="65" name="Picture 64">
            <a:extLst>
              <a:ext uri="{FF2B5EF4-FFF2-40B4-BE49-F238E27FC236}">
                <a16:creationId xmlns:a16="http://schemas.microsoft.com/office/drawing/2014/main" id="{8DB28D7E-62B6-485E-A685-BC19253BB3F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92272" y="2944733"/>
            <a:ext cx="947368" cy="900000"/>
          </a:xfrm>
          <a:prstGeom prst="rect">
            <a:avLst/>
          </a:prstGeom>
        </p:spPr>
      </p:pic>
      <p:pic>
        <p:nvPicPr>
          <p:cNvPr id="67" name="Picture 66">
            <a:extLst>
              <a:ext uri="{FF2B5EF4-FFF2-40B4-BE49-F238E27FC236}">
                <a16:creationId xmlns:a16="http://schemas.microsoft.com/office/drawing/2014/main" id="{F690182B-0E68-48B6-8FB5-E76415DECBC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89894" y="4019484"/>
            <a:ext cx="1222573" cy="900000"/>
          </a:xfrm>
          <a:prstGeom prst="rect">
            <a:avLst/>
          </a:prstGeom>
        </p:spPr>
      </p:pic>
      <p:pic>
        <p:nvPicPr>
          <p:cNvPr id="69" name="Picture 68">
            <a:extLst>
              <a:ext uri="{FF2B5EF4-FFF2-40B4-BE49-F238E27FC236}">
                <a16:creationId xmlns:a16="http://schemas.microsoft.com/office/drawing/2014/main" id="{E9275A46-A3F9-40F2-B649-057EA955E96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15985" y="3978164"/>
            <a:ext cx="1304348" cy="900000"/>
          </a:xfrm>
          <a:prstGeom prst="rect">
            <a:avLst/>
          </a:prstGeom>
        </p:spPr>
      </p:pic>
      <p:pic>
        <p:nvPicPr>
          <p:cNvPr id="71" name="Picture 70">
            <a:extLst>
              <a:ext uri="{FF2B5EF4-FFF2-40B4-BE49-F238E27FC236}">
                <a16:creationId xmlns:a16="http://schemas.microsoft.com/office/drawing/2014/main" id="{93C900D5-6270-4D9B-BA34-186E9F588C0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81139" y="5105665"/>
            <a:ext cx="908581" cy="900000"/>
          </a:xfrm>
          <a:prstGeom prst="rect">
            <a:avLst/>
          </a:prstGeom>
        </p:spPr>
      </p:pic>
      <p:pic>
        <p:nvPicPr>
          <p:cNvPr id="73" name="Picture 72">
            <a:extLst>
              <a:ext uri="{FF2B5EF4-FFF2-40B4-BE49-F238E27FC236}">
                <a16:creationId xmlns:a16="http://schemas.microsoft.com/office/drawing/2014/main" id="{B5B7F215-08E9-4AA4-8C60-E1F441C8A3B7}"/>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6187" y="5126747"/>
            <a:ext cx="934256" cy="900000"/>
          </a:xfrm>
          <a:prstGeom prst="rect">
            <a:avLst/>
          </a:prstGeom>
        </p:spPr>
      </p:pic>
      <p:pic>
        <p:nvPicPr>
          <p:cNvPr id="75" name="Picture 74">
            <a:extLst>
              <a:ext uri="{FF2B5EF4-FFF2-40B4-BE49-F238E27FC236}">
                <a16:creationId xmlns:a16="http://schemas.microsoft.com/office/drawing/2014/main" id="{AA3ED027-4C83-4198-95BD-51EF5044366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38641" y="5131925"/>
            <a:ext cx="986802" cy="900000"/>
          </a:xfrm>
          <a:prstGeom prst="rect">
            <a:avLst/>
          </a:prstGeom>
        </p:spPr>
      </p:pic>
      <p:pic>
        <p:nvPicPr>
          <p:cNvPr id="77" name="Picture 76">
            <a:extLst>
              <a:ext uri="{FF2B5EF4-FFF2-40B4-BE49-F238E27FC236}">
                <a16:creationId xmlns:a16="http://schemas.microsoft.com/office/drawing/2014/main" id="{BE2C51F9-2C6F-47C1-A3E3-42466CA71D7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415985" y="5131925"/>
            <a:ext cx="1355422" cy="900000"/>
          </a:xfrm>
          <a:prstGeom prst="rect">
            <a:avLst/>
          </a:prstGeom>
        </p:spPr>
      </p:pic>
      <p:pic>
        <p:nvPicPr>
          <p:cNvPr id="79" name="Picture 78">
            <a:extLst>
              <a:ext uri="{FF2B5EF4-FFF2-40B4-BE49-F238E27FC236}">
                <a16:creationId xmlns:a16="http://schemas.microsoft.com/office/drawing/2014/main" id="{794E5C70-0F49-49DF-8363-8BC4C2157F8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0593" y="5036747"/>
            <a:ext cx="1080000" cy="1080000"/>
          </a:xfrm>
          <a:prstGeom prst="rect">
            <a:avLst/>
          </a:prstGeom>
        </p:spPr>
      </p:pic>
      <p:pic>
        <p:nvPicPr>
          <p:cNvPr id="1026" name="Picture 2" descr="Free Shopping Basket Cliparts, Download Free Clip Art, Free Clip ...">
            <a:extLst>
              <a:ext uri="{FF2B5EF4-FFF2-40B4-BE49-F238E27FC236}">
                <a16:creationId xmlns:a16="http://schemas.microsoft.com/office/drawing/2014/main" id="{6CBDC9FE-CB34-40E4-B409-2EA862ADBE2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36111" y="5393066"/>
            <a:ext cx="839000" cy="720000"/>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Rounded Corners 79">
            <a:extLst>
              <a:ext uri="{FF2B5EF4-FFF2-40B4-BE49-F238E27FC236}">
                <a16:creationId xmlns:a16="http://schemas.microsoft.com/office/drawing/2014/main" id="{06092311-6C8E-49FC-9DF7-CB3E5400C9DA}"/>
              </a:ext>
            </a:extLst>
          </p:cNvPr>
          <p:cNvSpPr/>
          <p:nvPr/>
        </p:nvSpPr>
        <p:spPr>
          <a:xfrm>
            <a:off x="3975320" y="1820804"/>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71E7C198-10D1-48BE-99B2-8567F7B561E6}"/>
              </a:ext>
            </a:extLst>
          </p:cNvPr>
          <p:cNvSpPr/>
          <p:nvPr/>
        </p:nvSpPr>
        <p:spPr>
          <a:xfrm>
            <a:off x="5758760" y="2869254"/>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794ADB41-EC7A-4168-B64D-D13F144E3837}"/>
              </a:ext>
            </a:extLst>
          </p:cNvPr>
          <p:cNvSpPr/>
          <p:nvPr/>
        </p:nvSpPr>
        <p:spPr>
          <a:xfrm>
            <a:off x="3965408" y="3940723"/>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04B698D9-F88A-4C5D-A756-B2704C1D7938}"/>
              </a:ext>
            </a:extLst>
          </p:cNvPr>
          <p:cNvSpPr/>
          <p:nvPr/>
        </p:nvSpPr>
        <p:spPr>
          <a:xfrm>
            <a:off x="5752111" y="5033331"/>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Rounded Corners 85">
            <a:extLst>
              <a:ext uri="{FF2B5EF4-FFF2-40B4-BE49-F238E27FC236}">
                <a16:creationId xmlns:a16="http://schemas.microsoft.com/office/drawing/2014/main" id="{E7FF7928-0869-4FE2-8EC8-DB7A5DCFC522}"/>
              </a:ext>
            </a:extLst>
          </p:cNvPr>
          <p:cNvSpPr/>
          <p:nvPr/>
        </p:nvSpPr>
        <p:spPr>
          <a:xfrm>
            <a:off x="8426781" y="1789254"/>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CFAA4599-6D77-4C4F-BC0A-B2BDA330AE00}"/>
              </a:ext>
            </a:extLst>
          </p:cNvPr>
          <p:cNvSpPr/>
          <p:nvPr/>
        </p:nvSpPr>
        <p:spPr>
          <a:xfrm>
            <a:off x="8432042" y="2882623"/>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Rounded Corners 87">
            <a:extLst>
              <a:ext uri="{FF2B5EF4-FFF2-40B4-BE49-F238E27FC236}">
                <a16:creationId xmlns:a16="http://schemas.microsoft.com/office/drawing/2014/main" id="{2ADDC8F0-480D-470E-BEFC-41F5DA3146E2}"/>
              </a:ext>
            </a:extLst>
          </p:cNvPr>
          <p:cNvSpPr/>
          <p:nvPr/>
        </p:nvSpPr>
        <p:spPr>
          <a:xfrm>
            <a:off x="8423712" y="3940723"/>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7177CE48-B8C3-4B7D-8DAB-99BA0C8B97CB}"/>
              </a:ext>
            </a:extLst>
          </p:cNvPr>
          <p:cNvSpPr/>
          <p:nvPr/>
        </p:nvSpPr>
        <p:spPr>
          <a:xfrm>
            <a:off x="10209784" y="5015665"/>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Cedar Plank Salmon Clip Art">
            <a:extLst>
              <a:ext uri="{FF2B5EF4-FFF2-40B4-BE49-F238E27FC236}">
                <a16:creationId xmlns:a16="http://schemas.microsoft.com/office/drawing/2014/main" id="{56F57A84-6CE5-4A49-91F8-F774084BB48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06148" y="3066810"/>
            <a:ext cx="1582142" cy="6848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eese, Wheel, Dairy, Food, Slice, Orange Food">
            <a:extLst>
              <a:ext uri="{FF2B5EF4-FFF2-40B4-BE49-F238E27FC236}">
                <a16:creationId xmlns:a16="http://schemas.microsoft.com/office/drawing/2014/main" id="{3DF36B9A-15E0-496C-A023-4B997ED321C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923765" y="1986274"/>
            <a:ext cx="1469990" cy="7778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2D6DF1-5DF5-4FDA-9980-6E091CE13DF9}"/>
              </a:ext>
            </a:extLst>
          </p:cNvPr>
          <p:cNvSpPr txBox="1"/>
          <p:nvPr/>
        </p:nvSpPr>
        <p:spPr>
          <a:xfrm>
            <a:off x="7079974" y="221057"/>
            <a:ext cx="2456453" cy="783193"/>
          </a:xfrm>
          <a:prstGeom prst="wedgeRoundRectCallout">
            <a:avLst/>
          </a:prstGeom>
          <a:solidFill>
            <a:srgbClr val="0055A5"/>
          </a:solidFill>
          <a:ln>
            <a:solidFill>
              <a:srgbClr val="E65D00"/>
            </a:solidFill>
          </a:ln>
        </p:spPr>
        <p:txBody>
          <a:bodyPr wrap="none" rtlCol="0">
            <a:spAutoFit/>
          </a:bodyPr>
          <a:lstStyle/>
          <a:p>
            <a:pPr algn="ctr"/>
            <a:r>
              <a:rPr lang="en-GB" sz="2000" b="1">
                <a:solidFill>
                  <a:schemeClr val="bg1"/>
                </a:solidFill>
              </a:rPr>
              <a:t>* le </a:t>
            </a:r>
            <a:r>
              <a:rPr lang="en-GB" sz="2000" b="1" dirty="0" err="1">
                <a:solidFill>
                  <a:schemeClr val="bg1"/>
                </a:solidFill>
              </a:rPr>
              <a:t>produit</a:t>
            </a:r>
            <a:r>
              <a:rPr lang="en-GB" sz="2000" b="1" dirty="0">
                <a:solidFill>
                  <a:schemeClr val="bg1"/>
                </a:solidFill>
              </a:rPr>
              <a:t> </a:t>
            </a:r>
            <a:r>
              <a:rPr lang="en-GB" sz="2000" b="1" dirty="0" err="1">
                <a:solidFill>
                  <a:schemeClr val="bg1"/>
                </a:solidFill>
              </a:rPr>
              <a:t>entier</a:t>
            </a:r>
            <a:r>
              <a:rPr lang="en-GB" sz="2000" b="1" dirty="0">
                <a:solidFill>
                  <a:schemeClr val="bg1"/>
                </a:solidFill>
              </a:rPr>
              <a:t> </a:t>
            </a:r>
          </a:p>
          <a:p>
            <a:r>
              <a:rPr lang="en-GB" sz="2000" dirty="0">
                <a:solidFill>
                  <a:schemeClr val="bg1"/>
                </a:solidFill>
              </a:rPr>
              <a:t>= whole product</a:t>
            </a: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3" grpId="0" animBg="1"/>
      <p:bldP spid="84" grpId="0" animBg="1"/>
      <p:bldP spid="85" grpId="0" animBg="1"/>
      <p:bldP spid="86" grpId="0" animBg="1"/>
      <p:bldP spid="87" grpId="0" animBg="1"/>
      <p:bldP spid="88" grpId="0" animBg="1"/>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Qui a </a:t>
            </a:r>
            <a:r>
              <a:rPr lang="en-GB" sz="2800" b="1" dirty="0" err="1">
                <a:solidFill>
                  <a:schemeClr val="bg1"/>
                </a:solidFill>
              </a:rPr>
              <a:t>mangé</a:t>
            </a:r>
            <a:r>
              <a:rPr lang="en-GB" sz="28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bien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quoi ?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les phrases.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04A3F24E-59B1-4FF7-AF32-00CFFC231F82}"/>
              </a:ext>
            </a:extLst>
          </p:cNvPr>
          <p:cNvSpPr/>
          <p:nvPr/>
        </p:nvSpPr>
        <p:spPr>
          <a:xfrm>
            <a:off x="3724050" y="1989000"/>
            <a:ext cx="818587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50000"/>
              </a:lnSpc>
              <a:defRPr/>
            </a:pPr>
            <a:r>
              <a:rPr lang="fr-FR" sz="2000" dirty="0">
                <a:solidFill>
                  <a:srgbClr val="002060"/>
                </a:solidFill>
              </a:rPr>
              <a:t>Noura a cherché du </a:t>
            </a:r>
            <a:r>
              <a:rPr lang="fr-FR" sz="2000" b="1" dirty="0">
                <a:solidFill>
                  <a:srgbClr val="002060"/>
                </a:solidFill>
              </a:rPr>
              <a:t>[1]</a:t>
            </a:r>
            <a:r>
              <a:rPr lang="fr-FR" sz="2000" dirty="0">
                <a:solidFill>
                  <a:srgbClr val="002060"/>
                </a:solidFill>
              </a:rPr>
              <a:t> </a:t>
            </a:r>
            <a:r>
              <a:rPr lang="fr-FR" sz="2000" b="1" dirty="0">
                <a:solidFill>
                  <a:srgbClr val="EF4135"/>
                </a:solidFill>
              </a:rPr>
              <a:t>gâteau</a:t>
            </a:r>
            <a:r>
              <a:rPr lang="fr-FR" sz="2000" b="1" dirty="0">
                <a:solidFill>
                  <a:srgbClr val="002060"/>
                </a:solidFill>
              </a:rPr>
              <a:t> (m) / glace </a:t>
            </a:r>
            <a:r>
              <a:rPr lang="fr-FR" sz="2000" dirty="0">
                <a:solidFill>
                  <a:srgbClr val="002060"/>
                </a:solidFill>
              </a:rPr>
              <a:t>au marché. </a:t>
            </a:r>
          </a:p>
          <a:p>
            <a:pPr lvl="0">
              <a:lnSpc>
                <a:spcPct val="150000"/>
              </a:lnSpc>
              <a:defRPr/>
            </a:pPr>
            <a:r>
              <a:rPr lang="fr-FR" sz="2000" dirty="0">
                <a:solidFill>
                  <a:srgbClr val="002060"/>
                </a:solidFill>
              </a:rPr>
              <a:t>Elle a trouvé du </a:t>
            </a:r>
            <a:r>
              <a:rPr lang="fr-FR" sz="2000" b="1" dirty="0">
                <a:solidFill>
                  <a:srgbClr val="002060"/>
                </a:solidFill>
              </a:rPr>
              <a:t>[2]</a:t>
            </a:r>
            <a:r>
              <a:rPr lang="fr-FR" sz="2000" dirty="0">
                <a:solidFill>
                  <a:srgbClr val="002060"/>
                </a:solidFill>
              </a:rPr>
              <a:t> </a:t>
            </a:r>
            <a:r>
              <a:rPr lang="fr-FR" sz="2000" b="1" dirty="0">
                <a:solidFill>
                  <a:srgbClr val="002060"/>
                </a:solidFill>
              </a:rPr>
              <a:t>emmental</a:t>
            </a:r>
            <a:r>
              <a:rPr lang="fr-FR" sz="2000" dirty="0">
                <a:solidFill>
                  <a:srgbClr val="002060"/>
                </a:solidFill>
              </a:rPr>
              <a:t> </a:t>
            </a:r>
            <a:r>
              <a:rPr lang="fr-FR" sz="2000" b="1" dirty="0">
                <a:solidFill>
                  <a:srgbClr val="002060"/>
                </a:solidFill>
              </a:rPr>
              <a:t>/</a:t>
            </a:r>
            <a:r>
              <a:rPr lang="fr-FR" sz="2000" b="1" dirty="0">
                <a:solidFill>
                  <a:srgbClr val="EF4135"/>
                </a:solidFill>
              </a:rPr>
              <a:t> fromage</a:t>
            </a:r>
            <a:r>
              <a:rPr lang="fr-FR" sz="2000" dirty="0">
                <a:solidFill>
                  <a:srgbClr val="EF4135"/>
                </a:solidFill>
              </a:rPr>
              <a:t> </a:t>
            </a:r>
            <a:r>
              <a:rPr lang="fr-FR" sz="2000" dirty="0">
                <a:solidFill>
                  <a:srgbClr val="002060"/>
                </a:solidFill>
              </a:rPr>
              <a:t>suisse. Elle a emporté du </a:t>
            </a:r>
            <a:r>
              <a:rPr lang="fr-FR" sz="2000" b="1" dirty="0">
                <a:solidFill>
                  <a:srgbClr val="002060"/>
                </a:solidFill>
              </a:rPr>
              <a:t>[3] </a:t>
            </a:r>
            <a:r>
              <a:rPr lang="fr-FR" sz="2000" b="1" dirty="0">
                <a:solidFill>
                  <a:srgbClr val="EF4135"/>
                </a:solidFill>
              </a:rPr>
              <a:t>pain</a:t>
            </a:r>
            <a:r>
              <a:rPr lang="fr-FR" sz="2000" dirty="0">
                <a:solidFill>
                  <a:srgbClr val="002060"/>
                </a:solidFill>
              </a:rPr>
              <a:t> </a:t>
            </a:r>
            <a:r>
              <a:rPr lang="fr-FR" sz="2000" b="1" dirty="0">
                <a:solidFill>
                  <a:srgbClr val="002060"/>
                </a:solidFill>
              </a:rPr>
              <a:t>/ Orangina (f) </a:t>
            </a:r>
            <a:r>
              <a:rPr lang="fr-FR" sz="2000" dirty="0">
                <a:solidFill>
                  <a:srgbClr val="002060"/>
                </a:solidFill>
              </a:rPr>
              <a:t>au parc pour faire un pique-nique. Elle a acheté de l’ </a:t>
            </a:r>
            <a:r>
              <a:rPr lang="fr-FR" sz="2000" b="1" dirty="0">
                <a:solidFill>
                  <a:srgbClr val="002060"/>
                </a:solidFill>
              </a:rPr>
              <a:t>[4] poisson</a:t>
            </a:r>
            <a:r>
              <a:rPr lang="fr-FR" sz="2000" dirty="0">
                <a:solidFill>
                  <a:srgbClr val="002060"/>
                </a:solidFill>
              </a:rPr>
              <a:t> </a:t>
            </a:r>
            <a:r>
              <a:rPr lang="fr-FR" sz="2000" b="1" dirty="0">
                <a:solidFill>
                  <a:srgbClr val="002060"/>
                </a:solidFill>
              </a:rPr>
              <a:t>/</a:t>
            </a:r>
            <a:r>
              <a:rPr lang="fr-FR" sz="2000" b="1" dirty="0">
                <a:solidFill>
                  <a:srgbClr val="EF4135"/>
                </a:solidFill>
              </a:rPr>
              <a:t> eau </a:t>
            </a:r>
            <a:r>
              <a:rPr lang="fr-FR" sz="2000" dirty="0">
                <a:solidFill>
                  <a:srgbClr val="002060"/>
                </a:solidFill>
              </a:rPr>
              <a:t>aussi. Au dîner, Amandine a mangé du </a:t>
            </a:r>
            <a:r>
              <a:rPr lang="fr-FR" sz="2000" b="1" dirty="0">
                <a:solidFill>
                  <a:srgbClr val="002060"/>
                </a:solidFill>
              </a:rPr>
              <a:t>[5] </a:t>
            </a:r>
            <a:r>
              <a:rPr lang="fr-FR" sz="2000" b="1" dirty="0">
                <a:solidFill>
                  <a:srgbClr val="EF4135"/>
                </a:solidFill>
              </a:rPr>
              <a:t>poisson</a:t>
            </a:r>
            <a:r>
              <a:rPr lang="fr-FR" sz="2000" dirty="0">
                <a:solidFill>
                  <a:srgbClr val="EF4135"/>
                </a:solidFill>
              </a:rPr>
              <a:t> </a:t>
            </a:r>
            <a:r>
              <a:rPr lang="fr-FR" sz="2000" b="1" dirty="0">
                <a:solidFill>
                  <a:srgbClr val="002060"/>
                </a:solidFill>
              </a:rPr>
              <a:t>/ aubergine </a:t>
            </a:r>
            <a:r>
              <a:rPr lang="fr-FR" sz="2000" dirty="0">
                <a:solidFill>
                  <a:srgbClr val="002060"/>
                </a:solidFill>
              </a:rPr>
              <a:t>dans un restaurant. Pour le dessert, elle a partagé de la </a:t>
            </a:r>
            <a:r>
              <a:rPr lang="fr-FR" sz="2000" b="1" dirty="0">
                <a:solidFill>
                  <a:srgbClr val="002060"/>
                </a:solidFill>
              </a:rPr>
              <a:t>[6] fruit / </a:t>
            </a:r>
            <a:r>
              <a:rPr lang="fr-FR" sz="2000" b="1" dirty="0">
                <a:solidFill>
                  <a:srgbClr val="EF4135"/>
                </a:solidFill>
              </a:rPr>
              <a:t>glace</a:t>
            </a:r>
            <a:r>
              <a:rPr lang="fr-FR" sz="2000" b="1" dirty="0">
                <a:solidFill>
                  <a:srgbClr val="002060"/>
                </a:solidFill>
              </a:rPr>
              <a:t> </a:t>
            </a:r>
            <a:r>
              <a:rPr lang="fr-FR" sz="2000" dirty="0">
                <a:solidFill>
                  <a:srgbClr val="002060"/>
                </a:solidFill>
              </a:rPr>
              <a:t>avec Bilal. À la maison, Amir a préparé un plat avec de l’ </a:t>
            </a:r>
            <a:r>
              <a:rPr lang="fr-FR" sz="2000" b="1" dirty="0">
                <a:solidFill>
                  <a:srgbClr val="002060"/>
                </a:solidFill>
              </a:rPr>
              <a:t>[7] </a:t>
            </a:r>
            <a:r>
              <a:rPr lang="fr-FR" sz="2000" b="1" dirty="0">
                <a:solidFill>
                  <a:srgbClr val="EF4135"/>
                </a:solidFill>
              </a:rPr>
              <a:t>aubergine</a:t>
            </a:r>
            <a:r>
              <a:rPr lang="fr-FR" sz="2000" b="1" dirty="0">
                <a:solidFill>
                  <a:srgbClr val="002060"/>
                </a:solidFill>
              </a:rPr>
              <a:t> (f)   / fromage</a:t>
            </a:r>
            <a:r>
              <a:rPr lang="fr-FR" sz="2000" dirty="0">
                <a:solidFill>
                  <a:srgbClr val="002060"/>
                </a:solidFill>
              </a:rPr>
              <a:t>. Il a utilisé de l’ </a:t>
            </a:r>
            <a:r>
              <a:rPr lang="fr-FR" sz="2000" b="1" dirty="0">
                <a:solidFill>
                  <a:srgbClr val="002060"/>
                </a:solidFill>
              </a:rPr>
              <a:t>[8] pain /</a:t>
            </a:r>
            <a:r>
              <a:rPr lang="fr-FR" sz="2000" b="1" dirty="0">
                <a:solidFill>
                  <a:srgbClr val="EF4135"/>
                </a:solidFill>
              </a:rPr>
              <a:t> emmental </a:t>
            </a:r>
            <a:r>
              <a:rPr lang="fr-FR" sz="2000" b="1" dirty="0">
                <a:solidFill>
                  <a:srgbClr val="002060"/>
                </a:solidFill>
              </a:rPr>
              <a:t>(m) </a:t>
            </a:r>
            <a:r>
              <a:rPr lang="fr-FR" sz="2000" dirty="0">
                <a:solidFill>
                  <a:srgbClr val="002060"/>
                </a:solidFill>
              </a:rPr>
              <a:t>dans la recette.</a:t>
            </a:r>
          </a:p>
          <a:p>
            <a:pPr lvl="0">
              <a:defRPr/>
            </a:pPr>
            <a:endParaRPr lang="fr-FR" sz="2000" dirty="0">
              <a:solidFill>
                <a:srgbClr val="002060"/>
              </a:solidFill>
            </a:endParaRPr>
          </a:p>
        </p:txBody>
      </p:sp>
      <p:pic>
        <p:nvPicPr>
          <p:cNvPr id="3" name="Picture 2">
            <a:extLst>
              <a:ext uri="{FF2B5EF4-FFF2-40B4-BE49-F238E27FC236}">
                <a16:creationId xmlns:a16="http://schemas.microsoft.com/office/drawing/2014/main" id="{A87F4103-9BD0-4707-A2EA-8EC3E8665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71" y="1989000"/>
            <a:ext cx="1440000" cy="1440000"/>
          </a:xfrm>
          <a:prstGeom prst="rect">
            <a:avLst/>
          </a:prstGeom>
        </p:spPr>
      </p:pic>
      <p:pic>
        <p:nvPicPr>
          <p:cNvPr id="28" name="Picture 27">
            <a:extLst>
              <a:ext uri="{FF2B5EF4-FFF2-40B4-BE49-F238E27FC236}">
                <a16:creationId xmlns:a16="http://schemas.microsoft.com/office/drawing/2014/main" id="{5E0273BB-3C9C-4B7B-99DE-975198C32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336" y="1989000"/>
            <a:ext cx="1440000" cy="1440000"/>
          </a:xfrm>
          <a:prstGeom prst="rect">
            <a:avLst/>
          </a:prstGeom>
        </p:spPr>
      </p:pic>
      <p:pic>
        <p:nvPicPr>
          <p:cNvPr id="30" name="Picture 29">
            <a:extLst>
              <a:ext uri="{FF2B5EF4-FFF2-40B4-BE49-F238E27FC236}">
                <a16:creationId xmlns:a16="http://schemas.microsoft.com/office/drawing/2014/main" id="{8D013CC5-4101-460C-AC18-74F432E2C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957" y="2940335"/>
            <a:ext cx="1440000" cy="1440000"/>
          </a:xfrm>
          <a:prstGeom prst="rect">
            <a:avLst/>
          </a:prstGeom>
        </p:spPr>
      </p:pic>
      <p:pic>
        <p:nvPicPr>
          <p:cNvPr id="32" name="Picture 31">
            <a:extLst>
              <a:ext uri="{FF2B5EF4-FFF2-40B4-BE49-F238E27FC236}">
                <a16:creationId xmlns:a16="http://schemas.microsoft.com/office/drawing/2014/main" id="{887B2BD8-9B05-48E4-B296-42508BD1C1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864" y="2940512"/>
            <a:ext cx="1440000" cy="1440000"/>
          </a:xfrm>
          <a:prstGeom prst="rect">
            <a:avLst/>
          </a:prstGeom>
        </p:spPr>
      </p:pic>
      <p:pic>
        <p:nvPicPr>
          <p:cNvPr id="1026" name="Picture 2" descr="plate clipart - Clip Art Library">
            <a:extLst>
              <a:ext uri="{FF2B5EF4-FFF2-40B4-BE49-F238E27FC236}">
                <a16:creationId xmlns:a16="http://schemas.microsoft.com/office/drawing/2014/main" id="{FFF0BC18-ED18-48BE-99B8-DD9214B9A1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552" y="4791670"/>
            <a:ext cx="159763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ng Question Mark Clipart Png Png Image With Transparent ...">
            <a:extLst>
              <a:ext uri="{FF2B5EF4-FFF2-40B4-BE49-F238E27FC236}">
                <a16:creationId xmlns:a16="http://schemas.microsoft.com/office/drawing/2014/main" id="{378794FF-5454-4D11-9C21-F1A09D865CB6}"/>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305285" y="4971670"/>
            <a:ext cx="770167" cy="7200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E360811-8FBB-4FDB-9C75-BBE4928E525D}"/>
              </a:ext>
            </a:extLst>
          </p:cNvPr>
          <p:cNvSpPr/>
          <p:nvPr/>
        </p:nvSpPr>
        <p:spPr>
          <a:xfrm>
            <a:off x="7082756" y="5282041"/>
            <a:ext cx="828675" cy="40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D4D6FD4-88A8-4731-BBE8-EC239A0D25ED}"/>
              </a:ext>
            </a:extLst>
          </p:cNvPr>
          <p:cNvSpPr/>
          <p:nvPr/>
        </p:nvSpPr>
        <p:spPr>
          <a:xfrm>
            <a:off x="6133303" y="2490814"/>
            <a:ext cx="1491150" cy="41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E730E90E-E211-41EF-908F-BA1852323245}"/>
              </a:ext>
            </a:extLst>
          </p:cNvPr>
          <p:cNvSpPr/>
          <p:nvPr/>
        </p:nvSpPr>
        <p:spPr>
          <a:xfrm>
            <a:off x="4806717" y="3049185"/>
            <a:ext cx="1743723" cy="34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224A44D1-7748-46FE-AFF3-971B73F69C16}"/>
              </a:ext>
            </a:extLst>
          </p:cNvPr>
          <p:cNvSpPr/>
          <p:nvPr/>
        </p:nvSpPr>
        <p:spPr>
          <a:xfrm>
            <a:off x="5767584" y="3395739"/>
            <a:ext cx="1163991" cy="41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FDDDA35-2C54-4E0E-A134-0B05937C12EB}"/>
              </a:ext>
            </a:extLst>
          </p:cNvPr>
          <p:cNvSpPr/>
          <p:nvPr/>
        </p:nvSpPr>
        <p:spPr>
          <a:xfrm>
            <a:off x="6550440" y="3872761"/>
            <a:ext cx="1491149" cy="41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744FE4A-68B5-472B-B145-429327F52328}"/>
              </a:ext>
            </a:extLst>
          </p:cNvPr>
          <p:cNvSpPr/>
          <p:nvPr/>
        </p:nvSpPr>
        <p:spPr>
          <a:xfrm>
            <a:off x="7710000" y="4312135"/>
            <a:ext cx="663178" cy="41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3E4AE186-9AA1-4C97-8336-4AB6B1D1CAF8}"/>
              </a:ext>
            </a:extLst>
          </p:cNvPr>
          <p:cNvSpPr/>
          <p:nvPr/>
        </p:nvSpPr>
        <p:spPr>
          <a:xfrm>
            <a:off x="3800588" y="5275410"/>
            <a:ext cx="1065829" cy="41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CE137D1-2893-405D-BCB9-0CD1C0CC2B1D}"/>
              </a:ext>
            </a:extLst>
          </p:cNvPr>
          <p:cNvSpPr/>
          <p:nvPr/>
        </p:nvSpPr>
        <p:spPr>
          <a:xfrm>
            <a:off x="8255225" y="2130670"/>
            <a:ext cx="911924" cy="41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398E9E5-2882-4272-8D17-31221371FE08}"/>
              </a:ext>
            </a:extLst>
          </p:cNvPr>
          <p:cNvSpPr/>
          <p:nvPr/>
        </p:nvSpPr>
        <p:spPr>
          <a:xfrm>
            <a:off x="11207931" y="4872009"/>
            <a:ext cx="437607" cy="40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37" grpId="0" animBg="1"/>
      <p:bldP spid="38" grpId="0" animBg="1"/>
      <p:bldP spid="39" grpId="0" animBg="1"/>
      <p:bldP spid="40" grpId="0" animBg="1"/>
      <p:bldP spid="43" grpId="0" animBg="1"/>
      <p:bldP spid="44"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1475" y="29449"/>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1" y="213557"/>
            <a:ext cx="3497943" cy="700843"/>
          </a:xfrm>
        </p:spPr>
        <p:txBody>
          <a:bodyPr>
            <a:normAutofit/>
          </a:bodyPr>
          <a:lstStyle/>
          <a:p>
            <a:r>
              <a:rPr lang="en-GB" dirty="0"/>
              <a:t>Qui fait quoi ?</a:t>
            </a:r>
          </a:p>
        </p:txBody>
      </p:sp>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0055A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Speech Bubble: Rectangle with Corners Rounded 17">
            <a:extLst>
              <a:ext uri="{FF2B5EF4-FFF2-40B4-BE49-F238E27FC236}">
                <a16:creationId xmlns:a16="http://schemas.microsoft.com/office/drawing/2014/main" id="{83302116-75F9-48A2-9519-B01F468DFF4B}"/>
              </a:ext>
            </a:extLst>
          </p:cNvPr>
          <p:cNvSpPr/>
          <p:nvPr/>
        </p:nvSpPr>
        <p:spPr>
          <a:xfrm>
            <a:off x="4335875" y="176596"/>
            <a:ext cx="5303574" cy="420260"/>
          </a:xfrm>
          <a:prstGeom prst="wedgeRoundRectCallout">
            <a:avLst>
              <a:gd name="adj1" fmla="val -54991"/>
              <a:gd name="adj2" fmla="val -7585"/>
              <a:gd name="adj3" fmla="val 16667"/>
            </a:avLst>
          </a:prstGeom>
          <a:solidFill>
            <a:srgbClr val="0055A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Travaille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avec ton/ta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partenaire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graphicFrame>
        <p:nvGraphicFramePr>
          <p:cNvPr id="17" name="Table 5">
            <a:extLst>
              <a:ext uri="{FF2B5EF4-FFF2-40B4-BE49-F238E27FC236}">
                <a16:creationId xmlns:a16="http://schemas.microsoft.com/office/drawing/2014/main" id="{21BA12CA-8032-43AB-B14B-C768A3F78D62}"/>
              </a:ext>
            </a:extLst>
          </p:cNvPr>
          <p:cNvGraphicFramePr>
            <a:graphicFrameLocks noGrp="1"/>
          </p:cNvGraphicFramePr>
          <p:nvPr>
            <p:extLst>
              <p:ext uri="{D42A27DB-BD31-4B8C-83A1-F6EECF244321}">
                <p14:modId xmlns:p14="http://schemas.microsoft.com/office/powerpoint/2010/main" val="4195596217"/>
              </p:ext>
            </p:extLst>
          </p:nvPr>
        </p:nvGraphicFramePr>
        <p:xfrm>
          <a:off x="1075144" y="1575001"/>
          <a:ext cx="8884782" cy="4339150"/>
        </p:xfrm>
        <a:graphic>
          <a:graphicData uri="http://schemas.openxmlformats.org/drawingml/2006/table">
            <a:tbl>
              <a:tblPr firstRow="1" bandRow="1"/>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43391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pèse</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pèses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veux</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veut</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grpSp>
        <p:nvGrpSpPr>
          <p:cNvPr id="10" name="Group 9">
            <a:extLst>
              <a:ext uri="{FF2B5EF4-FFF2-40B4-BE49-F238E27FC236}">
                <a16:creationId xmlns:a16="http://schemas.microsoft.com/office/drawing/2014/main" id="{EB0E828A-0C5C-4E4C-9B84-4EA36E447399}"/>
              </a:ext>
            </a:extLst>
          </p:cNvPr>
          <p:cNvGrpSpPr/>
          <p:nvPr/>
        </p:nvGrpSpPr>
        <p:grpSpPr>
          <a:xfrm>
            <a:off x="335831" y="1098508"/>
            <a:ext cx="1896243" cy="1134194"/>
            <a:chOff x="-2702857" y="836329"/>
            <a:chExt cx="9681882" cy="5884770"/>
          </a:xfrm>
        </p:grpSpPr>
        <p:pic>
          <p:nvPicPr>
            <p:cNvPr id="11" name="Picture 10" descr="A picture containing text, dark&#10;&#10;Description automatically generated">
              <a:extLst>
                <a:ext uri="{FF2B5EF4-FFF2-40B4-BE49-F238E27FC236}">
                  <a16:creationId xmlns:a16="http://schemas.microsoft.com/office/drawing/2014/main" id="{2E050B73-2D89-4765-8CDB-CC9B68DD694F}"/>
                </a:ext>
              </a:extLst>
            </p:cNvPr>
            <p:cNvPicPr>
              <a:picLocks noChangeAspect="1"/>
            </p:cNvPicPr>
            <p:nvPr/>
          </p:nvPicPr>
          <p:blipFill>
            <a:blip r:embed="rId5">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 name="Rectangle: Rounded Corners 11">
              <a:extLst>
                <a:ext uri="{FF2B5EF4-FFF2-40B4-BE49-F238E27FC236}">
                  <a16:creationId xmlns:a16="http://schemas.microsoft.com/office/drawing/2014/main" id="{3DDC7720-9527-4E09-9FDB-FB6704B1FBFA}"/>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5875467-FBF0-49C2-A798-818730B9F8BB}"/>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7871893" y="943849"/>
            <a:ext cx="4265801" cy="830997"/>
          </a:xfrm>
          <a:prstGeom prst="wedgeRoundRectCallout">
            <a:avLst>
              <a:gd name="adj1" fmla="val -60095"/>
              <a:gd name="adj2" fmla="val -12825"/>
              <a:gd name="adj3" fmla="val 16667"/>
            </a:avLst>
          </a:prstGeom>
          <a:solidFill>
            <a:srgbClr val="0055A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Écris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5 phrases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anglais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Parle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français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9" name="TextBox 18">
            <a:extLst>
              <a:ext uri="{FF2B5EF4-FFF2-40B4-BE49-F238E27FC236}">
                <a16:creationId xmlns:a16="http://schemas.microsoft.com/office/drawing/2014/main" id="{FE203CD4-EE4D-4764-A88F-425006DF9898}"/>
              </a:ext>
            </a:extLst>
          </p:cNvPr>
          <p:cNvSpPr txBox="1"/>
          <p:nvPr/>
        </p:nvSpPr>
        <p:spPr>
          <a:xfrm>
            <a:off x="1337086" y="5828773"/>
            <a:ext cx="95178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buy/am</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buying some bread.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8F271396-2F27-44B6-9B79-402FDE3C214D}"/>
              </a:ext>
            </a:extLst>
          </p:cNvPr>
          <p:cNvSpPr/>
          <p:nvPr/>
        </p:nvSpPr>
        <p:spPr>
          <a:xfrm>
            <a:off x="3421475" y="3059723"/>
            <a:ext cx="902563"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0AB5C48-8F99-4BC4-A7CD-489877F82E33}"/>
              </a:ext>
            </a:extLst>
          </p:cNvPr>
          <p:cNvSpPr/>
          <p:nvPr/>
        </p:nvSpPr>
        <p:spPr>
          <a:xfrm>
            <a:off x="4360984" y="1928828"/>
            <a:ext cx="19694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708EA239-BEE4-4CA8-9D57-9C46ACF09B07}"/>
              </a:ext>
            </a:extLst>
          </p:cNvPr>
          <p:cNvSpPr/>
          <p:nvPr/>
        </p:nvSpPr>
        <p:spPr>
          <a:xfrm>
            <a:off x="6330461" y="3345797"/>
            <a:ext cx="117332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16A0B812-97AC-4A68-B319-21E161C161C0}"/>
              </a:ext>
            </a:extLst>
          </p:cNvPr>
          <p:cNvSpPr/>
          <p:nvPr/>
        </p:nvSpPr>
        <p:spPr>
          <a:xfrm>
            <a:off x="7503786" y="2976520"/>
            <a:ext cx="242667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38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1475" y="29449"/>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1" y="213557"/>
            <a:ext cx="3497943" cy="700843"/>
          </a:xfrm>
        </p:spPr>
        <p:txBody>
          <a:bodyPr>
            <a:normAutofit/>
          </a:bodyPr>
          <a:lstStyle/>
          <a:p>
            <a:r>
              <a:rPr lang="en-GB" dirty="0"/>
              <a:t>Qui fait quoi ?</a:t>
            </a:r>
          </a:p>
        </p:txBody>
      </p:sp>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0055A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Speech Bubble: Rectangle with Corners Rounded 17">
            <a:extLst>
              <a:ext uri="{FF2B5EF4-FFF2-40B4-BE49-F238E27FC236}">
                <a16:creationId xmlns:a16="http://schemas.microsoft.com/office/drawing/2014/main" id="{83302116-75F9-48A2-9519-B01F468DFF4B}"/>
              </a:ext>
            </a:extLst>
          </p:cNvPr>
          <p:cNvSpPr/>
          <p:nvPr/>
        </p:nvSpPr>
        <p:spPr>
          <a:xfrm>
            <a:off x="4335875" y="176596"/>
            <a:ext cx="5303574" cy="420260"/>
          </a:xfrm>
          <a:prstGeom prst="wedgeRoundRectCallout">
            <a:avLst>
              <a:gd name="adj1" fmla="val -54991"/>
              <a:gd name="adj2" fmla="val -7585"/>
              <a:gd name="adj3" fmla="val 16667"/>
            </a:avLst>
          </a:prstGeom>
          <a:solidFill>
            <a:srgbClr val="0055A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Travaille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avec ton/ta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partenaire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graphicFrame>
        <p:nvGraphicFramePr>
          <p:cNvPr id="17" name="Table 5">
            <a:extLst>
              <a:ext uri="{FF2B5EF4-FFF2-40B4-BE49-F238E27FC236}">
                <a16:creationId xmlns:a16="http://schemas.microsoft.com/office/drawing/2014/main" id="{21BA12CA-8032-43AB-B14B-C768A3F78D62}"/>
              </a:ext>
            </a:extLst>
          </p:cNvPr>
          <p:cNvGraphicFramePr>
            <a:graphicFrameLocks noGrp="1"/>
          </p:cNvGraphicFramePr>
          <p:nvPr/>
        </p:nvGraphicFramePr>
        <p:xfrm>
          <a:off x="1075144" y="1575001"/>
          <a:ext cx="8884782" cy="4339150"/>
        </p:xfrm>
        <a:graphic>
          <a:graphicData uri="http://schemas.openxmlformats.org/drawingml/2006/table">
            <a:tbl>
              <a:tblPr firstRow="1" bandRow="1"/>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43391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pèse</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pèses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veux</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veut</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grpSp>
        <p:nvGrpSpPr>
          <p:cNvPr id="10" name="Group 9">
            <a:extLst>
              <a:ext uri="{FF2B5EF4-FFF2-40B4-BE49-F238E27FC236}">
                <a16:creationId xmlns:a16="http://schemas.microsoft.com/office/drawing/2014/main" id="{EB0E828A-0C5C-4E4C-9B84-4EA36E447399}"/>
              </a:ext>
            </a:extLst>
          </p:cNvPr>
          <p:cNvGrpSpPr/>
          <p:nvPr/>
        </p:nvGrpSpPr>
        <p:grpSpPr>
          <a:xfrm>
            <a:off x="1982432" y="5069799"/>
            <a:ext cx="1896243" cy="1134194"/>
            <a:chOff x="-2702857" y="836329"/>
            <a:chExt cx="9681882" cy="5884770"/>
          </a:xfrm>
        </p:grpSpPr>
        <p:pic>
          <p:nvPicPr>
            <p:cNvPr id="11" name="Picture 10" descr="A picture containing text, dark&#10;&#10;Description automatically generated">
              <a:extLst>
                <a:ext uri="{FF2B5EF4-FFF2-40B4-BE49-F238E27FC236}">
                  <a16:creationId xmlns:a16="http://schemas.microsoft.com/office/drawing/2014/main" id="{2E050B73-2D89-4765-8CDB-CC9B68DD694F}"/>
                </a:ext>
              </a:extLst>
            </p:cNvPr>
            <p:cNvPicPr>
              <a:picLocks noChangeAspect="1"/>
            </p:cNvPicPr>
            <p:nvPr/>
          </p:nvPicPr>
          <p:blipFill>
            <a:blip r:embed="rId5">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 name="Rectangle: Rounded Corners 11">
              <a:extLst>
                <a:ext uri="{FF2B5EF4-FFF2-40B4-BE49-F238E27FC236}">
                  <a16:creationId xmlns:a16="http://schemas.microsoft.com/office/drawing/2014/main" id="{3DDC7720-9527-4E09-9FDB-FB6704B1FBFA}"/>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5875467-FBF0-49C2-A798-818730B9F8BB}"/>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7871893" y="943849"/>
            <a:ext cx="4265801" cy="830997"/>
          </a:xfrm>
          <a:prstGeom prst="wedgeRoundRectCallout">
            <a:avLst>
              <a:gd name="adj1" fmla="val -60095"/>
              <a:gd name="adj2" fmla="val -12825"/>
              <a:gd name="adj3" fmla="val 16667"/>
            </a:avLst>
          </a:prstGeom>
          <a:solidFill>
            <a:srgbClr val="0055A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Écris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5 phrases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anglais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Parle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français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Tree>
    <p:extLst>
      <p:ext uri="{BB962C8B-B14F-4D97-AF65-F5344CB8AC3E}">
        <p14:creationId xmlns:p14="http://schemas.microsoft.com/office/powerpoint/2010/main" val="3091410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hought Bubble: Cloud 20">
            <a:extLst>
              <a:ext uri="{FF2B5EF4-FFF2-40B4-BE49-F238E27FC236}">
                <a16:creationId xmlns:a16="http://schemas.microsoft.com/office/drawing/2014/main" id="{75BF4C1B-4EF9-49C7-81DE-D206346F62FC}"/>
              </a:ext>
            </a:extLst>
          </p:cNvPr>
          <p:cNvSpPr/>
          <p:nvPr/>
        </p:nvSpPr>
        <p:spPr>
          <a:xfrm>
            <a:off x="9155074" y="2282686"/>
            <a:ext cx="2831141" cy="2424898"/>
          </a:xfrm>
          <a:prstGeom prst="cloudCallout">
            <a:avLst>
              <a:gd name="adj1" fmla="val -1731"/>
              <a:gd name="adj2" fmla="val 71196"/>
            </a:avLst>
          </a:prstGeom>
          <a:solidFill>
            <a:srgbClr val="0055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8"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Lesson 28</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Catherine Morris / Natalie Finlayson</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31.01.24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a:bodyPr>
          <a:lstStyle/>
          <a:p>
            <a:pPr algn="l"/>
            <a:r>
              <a:rPr lang="fr-FR" sz="2400" dirty="0">
                <a:solidFill>
                  <a:prstClr val="white"/>
                </a:solidFill>
              </a:rPr>
              <a:t>partitive article (du, de la, de l’)</a:t>
            </a:r>
          </a:p>
          <a:p>
            <a:pPr lvl="0" algn="l"/>
            <a:endParaRPr lang="fr-FR" dirty="0">
              <a:solidFill>
                <a:prstClr val="white"/>
              </a:solidFill>
            </a:endParaRPr>
          </a:p>
          <a:p>
            <a:r>
              <a:rPr lang="en-GB" sz="2400" dirty="0">
                <a:solidFill>
                  <a:prstClr val="white"/>
                </a:solidFill>
              </a:rPr>
              <a:t>SSC [</a:t>
            </a:r>
            <a:r>
              <a:rPr lang="en-GB" sz="2400" dirty="0" err="1">
                <a:solidFill>
                  <a:prstClr val="white"/>
                </a:solidFill>
              </a:rPr>
              <a:t>th</a:t>
            </a:r>
            <a:r>
              <a:rPr lang="en-GB" sz="2400" dirty="0">
                <a:solidFill>
                  <a:prstClr val="white"/>
                </a:solidFill>
              </a:rPr>
              <a:t>]</a:t>
            </a:r>
          </a:p>
          <a:p>
            <a:pPr lvl="0" algn="l"/>
            <a:endParaRPr lang="fr-FR"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Free time activities</a:t>
            </a:r>
            <a:br>
              <a:rPr lang="en-GB" sz="3200" b="1" dirty="0">
                <a:solidFill>
                  <a:prstClr val="white"/>
                </a:solidFill>
              </a:rPr>
            </a:br>
            <a:r>
              <a:rPr lang="en-GB" sz="2400" b="0" dirty="0">
                <a:solidFill>
                  <a:prstClr val="white"/>
                </a:solidFill>
              </a:rPr>
              <a:t>Talking about shopping for food and other activities</a:t>
            </a:r>
            <a:endParaRPr lang="en-GB" sz="3200" dirty="0"/>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7" name="Picture 16">
            <a:extLst>
              <a:ext uri="{FF2B5EF4-FFF2-40B4-BE49-F238E27FC236}">
                <a16:creationId xmlns:a16="http://schemas.microsoft.com/office/drawing/2014/main" id="{BA4FB9DF-37FB-4AEB-B7A3-6FD63BAF6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4236" y="4787157"/>
            <a:ext cx="2077958" cy="2077958"/>
          </a:xfrm>
          <a:prstGeom prst="rect">
            <a:avLst/>
          </a:prstGeom>
        </p:spPr>
      </p:pic>
      <p:pic>
        <p:nvPicPr>
          <p:cNvPr id="18" name="Picture 17">
            <a:extLst>
              <a:ext uri="{FF2B5EF4-FFF2-40B4-BE49-F238E27FC236}">
                <a16:creationId xmlns:a16="http://schemas.microsoft.com/office/drawing/2014/main" id="{1B783468-A0B2-496B-B93D-2D018F53DB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9707" y="4787157"/>
            <a:ext cx="2077958" cy="2077958"/>
          </a:xfrm>
          <a:prstGeom prst="rect">
            <a:avLst/>
          </a:prstGeom>
        </p:spPr>
      </p:pic>
      <p:pic>
        <p:nvPicPr>
          <p:cNvPr id="19" name="Graphic 18" descr="Swimming">
            <a:extLst>
              <a:ext uri="{FF2B5EF4-FFF2-40B4-BE49-F238E27FC236}">
                <a16:creationId xmlns:a16="http://schemas.microsoft.com/office/drawing/2014/main" id="{2A5B6518-5A3B-41BF-9564-FA26533C19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9536204" y="2815075"/>
            <a:ext cx="1024602" cy="1024602"/>
          </a:xfrm>
          <a:prstGeom prst="rect">
            <a:avLst/>
          </a:prstGeom>
        </p:spPr>
      </p:pic>
      <p:pic>
        <p:nvPicPr>
          <p:cNvPr id="7" name="Graphic 6" descr="Tennis racket and ball with solid fill">
            <a:extLst>
              <a:ext uri="{FF2B5EF4-FFF2-40B4-BE49-F238E27FC236}">
                <a16:creationId xmlns:a16="http://schemas.microsoft.com/office/drawing/2014/main" id="{4AAE3AC1-E39D-4DE8-97A2-A43E2ACB27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19970" y="2450216"/>
            <a:ext cx="914400" cy="914400"/>
          </a:xfrm>
          <a:prstGeom prst="rect">
            <a:avLst/>
          </a:prstGeom>
        </p:spPr>
      </p:pic>
      <p:pic>
        <p:nvPicPr>
          <p:cNvPr id="22" name="Graphic 21" descr="Football Goal with solid fill">
            <a:extLst>
              <a:ext uri="{FF2B5EF4-FFF2-40B4-BE49-F238E27FC236}">
                <a16:creationId xmlns:a16="http://schemas.microsoft.com/office/drawing/2014/main" id="{87189938-EEDD-4FF4-9237-752EC55BC4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28916" y="3455152"/>
            <a:ext cx="914400" cy="914400"/>
          </a:xfrm>
          <a:prstGeom prst="rect">
            <a:avLst/>
          </a:prstGeom>
        </p:spPr>
      </p:pic>
      <p:sp>
        <p:nvSpPr>
          <p:cNvPr id="23" name="Speech Bubble: Rectangle with Corners Rounded 22">
            <a:extLst>
              <a:ext uri="{FF2B5EF4-FFF2-40B4-BE49-F238E27FC236}">
                <a16:creationId xmlns:a16="http://schemas.microsoft.com/office/drawing/2014/main" id="{8307982F-2F8C-413F-9865-E2B28083D792}"/>
              </a:ext>
            </a:extLst>
          </p:cNvPr>
          <p:cNvSpPr/>
          <p:nvPr/>
        </p:nvSpPr>
        <p:spPr>
          <a:xfrm>
            <a:off x="6927465" y="4531604"/>
            <a:ext cx="2077958" cy="830998"/>
          </a:xfrm>
          <a:prstGeom prst="wedgeRoundRectCallout">
            <a:avLst>
              <a:gd name="adj1" fmla="val -30917"/>
              <a:gd name="adj2" fmla="val 9459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Quels</a:t>
            </a:r>
            <a:r>
              <a:rPr lang="en-GB" sz="2400" dirty="0"/>
              <a:t> sports </a:t>
            </a:r>
            <a:r>
              <a:rPr lang="en-GB" sz="2400" dirty="0" err="1"/>
              <a:t>fais-tu</a:t>
            </a:r>
            <a:r>
              <a:rPr lang="en-GB" sz="2400" dirty="0"/>
              <a:t> ?</a:t>
            </a:r>
          </a:p>
        </p:txBody>
      </p:sp>
    </p:spTree>
    <p:extLst>
      <p:ext uri="{BB962C8B-B14F-4D97-AF65-F5344CB8AC3E}">
        <p14:creationId xmlns:p14="http://schemas.microsoft.com/office/powerpoint/2010/main" val="393983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Ils</a:t>
            </a:r>
            <a:r>
              <a:rPr lang="en-GB" sz="2800" b="1" dirty="0">
                <a:solidFill>
                  <a:schemeClr val="bg1"/>
                </a:solidFill>
              </a:rPr>
              <a:t> </a:t>
            </a:r>
            <a:r>
              <a:rPr lang="en-GB" sz="2800" b="1" dirty="0" err="1">
                <a:solidFill>
                  <a:schemeClr val="bg1"/>
                </a:solidFill>
              </a:rPr>
              <a:t>demandent</a:t>
            </a:r>
            <a:r>
              <a:rPr lang="en-GB" sz="28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aide des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touristes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qui </a:t>
            </a:r>
            <a:r>
              <a:rPr lang="en-US" sz="2400" dirty="0">
                <a:solidFill>
                  <a:schemeClr val="accent1">
                    <a:lumMod val="50000"/>
                  </a:schemeClr>
                </a:solidFill>
                <a:latin typeface="Century Gothic" panose="020F0302020204030204"/>
              </a:rPr>
              <a:t>font les courses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les phrases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pic>
        <p:nvPicPr>
          <p:cNvPr id="5" name="Picture 4">
            <a:extLst>
              <a:ext uri="{FF2B5EF4-FFF2-40B4-BE49-F238E27FC236}">
                <a16:creationId xmlns:a16="http://schemas.microsoft.com/office/drawing/2014/main" id="{3556EC43-FF9A-4F16-943B-EF2ACE6C5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080" y="1900718"/>
            <a:ext cx="720000" cy="720000"/>
          </a:xfrm>
          <a:prstGeom prst="rect">
            <a:avLst/>
          </a:prstGeom>
        </p:spPr>
      </p:pic>
      <p:pic>
        <p:nvPicPr>
          <p:cNvPr id="2050" name="Picture 2" descr="transparent tourist clipart - Clip Art Library">
            <a:extLst>
              <a:ext uri="{FF2B5EF4-FFF2-40B4-BE49-F238E27FC236}">
                <a16:creationId xmlns:a16="http://schemas.microsoft.com/office/drawing/2014/main" id="{1EA0A0C2-9F3D-4EC7-9BFB-71C2EC52C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00" y="1900718"/>
            <a:ext cx="676667" cy="720000"/>
          </a:xfrm>
          <a:prstGeom prst="rect">
            <a:avLst/>
          </a:prstGeom>
          <a:noFill/>
          <a:extLst>
            <a:ext uri="{909E8E84-426E-40DD-AFC4-6F175D3DCCD1}">
              <a14:hiddenFill xmlns:a14="http://schemas.microsoft.com/office/drawing/2010/main">
                <a:solidFill>
                  <a:srgbClr val="FFFFFF"/>
                </a:solidFill>
              </a14:hiddenFill>
            </a:ext>
          </a:extLst>
        </p:spPr>
      </p:pic>
      <p:sp>
        <p:nvSpPr>
          <p:cNvPr id="32" name="Speech Bubble: Rectangle with Corners Rounded 31">
            <a:extLst>
              <a:ext uri="{FF2B5EF4-FFF2-40B4-BE49-F238E27FC236}">
                <a16:creationId xmlns:a16="http://schemas.microsoft.com/office/drawing/2014/main" id="{B259324E-771D-40F1-978A-FC7967E435BE}"/>
              </a:ext>
            </a:extLst>
          </p:cNvPr>
          <p:cNvSpPr/>
          <p:nvPr/>
        </p:nvSpPr>
        <p:spPr>
          <a:xfrm>
            <a:off x="977916" y="1893396"/>
            <a:ext cx="5040000" cy="720000"/>
          </a:xfrm>
          <a:prstGeom prst="wedgeRoundRectCallout">
            <a:avLst>
              <a:gd name="adj1" fmla="val -51544"/>
              <a:gd name="adj2" fmla="val -2216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We’re looking for </a:t>
            </a:r>
            <a:r>
              <a:rPr lang="en-US" sz="2000" b="1" dirty="0">
                <a:solidFill>
                  <a:srgbClr val="115076"/>
                </a:solidFill>
              </a:rPr>
              <a:t>some cheese</a:t>
            </a:r>
            <a:r>
              <a:rPr lang="en-US" sz="2000" dirty="0">
                <a:solidFill>
                  <a:srgbClr val="115076"/>
                </a:solidFill>
              </a:rPr>
              <a:t>. How much does </a:t>
            </a:r>
            <a:r>
              <a:rPr lang="en-US" sz="2000" b="1" dirty="0">
                <a:solidFill>
                  <a:srgbClr val="115076"/>
                </a:solidFill>
              </a:rPr>
              <a:t>a (whole) cheese </a:t>
            </a:r>
            <a:r>
              <a:rPr lang="en-US" sz="2000" dirty="0">
                <a:solidFill>
                  <a:srgbClr val="115076"/>
                </a:solidFill>
              </a:rPr>
              <a:t>weigh?</a:t>
            </a:r>
          </a:p>
        </p:txBody>
      </p:sp>
      <p:pic>
        <p:nvPicPr>
          <p:cNvPr id="33" name="Picture 2" descr="transparent tourist clipart - Clip Art Library">
            <a:extLst>
              <a:ext uri="{FF2B5EF4-FFF2-40B4-BE49-F238E27FC236}">
                <a16:creationId xmlns:a16="http://schemas.microsoft.com/office/drawing/2014/main" id="{354FFD84-C528-4620-8B50-63AE99AF9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00" y="3001591"/>
            <a:ext cx="676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ransparent tourist clipart - Clip Art Library">
            <a:extLst>
              <a:ext uri="{FF2B5EF4-FFF2-40B4-BE49-F238E27FC236}">
                <a16:creationId xmlns:a16="http://schemas.microsoft.com/office/drawing/2014/main" id="{F43C7561-2E44-49C2-BD13-48DA4830E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00" y="4041125"/>
            <a:ext cx="676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ransparent tourist clipart - Clip Art Library">
            <a:extLst>
              <a:ext uri="{FF2B5EF4-FFF2-40B4-BE49-F238E27FC236}">
                <a16:creationId xmlns:a16="http://schemas.microsoft.com/office/drawing/2014/main" id="{295AE864-80AC-4759-8ADD-815BEA98B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00" y="5112675"/>
            <a:ext cx="676667" cy="720000"/>
          </a:xfrm>
          <a:prstGeom prst="rect">
            <a:avLst/>
          </a:prstGeom>
          <a:noFill/>
          <a:extLst>
            <a:ext uri="{909E8E84-426E-40DD-AFC4-6F175D3DCCD1}">
              <a14:hiddenFill xmlns:a14="http://schemas.microsoft.com/office/drawing/2010/main">
                <a:solidFill>
                  <a:srgbClr val="FFFFFF"/>
                </a:solidFill>
              </a14:hiddenFill>
            </a:ext>
          </a:extLst>
        </p:spPr>
      </p:pic>
      <p:sp>
        <p:nvSpPr>
          <p:cNvPr id="36" name="Speech Bubble: Rectangle with Corners Rounded 35">
            <a:extLst>
              <a:ext uri="{FF2B5EF4-FFF2-40B4-BE49-F238E27FC236}">
                <a16:creationId xmlns:a16="http://schemas.microsoft.com/office/drawing/2014/main" id="{91B9D76F-0565-464D-A888-4C030D2E48BB}"/>
              </a:ext>
            </a:extLst>
          </p:cNvPr>
          <p:cNvSpPr/>
          <p:nvPr/>
        </p:nvSpPr>
        <p:spPr>
          <a:xfrm>
            <a:off x="977916" y="3001591"/>
            <a:ext cx="5040000" cy="720000"/>
          </a:xfrm>
          <a:prstGeom prst="wedgeRoundRectCallout">
            <a:avLst>
              <a:gd name="adj1" fmla="val -51544"/>
              <a:gd name="adj2" fmla="val -2216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 I want </a:t>
            </a:r>
            <a:r>
              <a:rPr lang="en-US" sz="2000" b="1" dirty="0">
                <a:solidFill>
                  <a:srgbClr val="115076"/>
                </a:solidFill>
              </a:rPr>
              <a:t>some ice cream</a:t>
            </a:r>
            <a:r>
              <a:rPr lang="en-US" sz="2000" dirty="0">
                <a:solidFill>
                  <a:srgbClr val="115076"/>
                </a:solidFill>
              </a:rPr>
              <a:t>. How much does </a:t>
            </a:r>
            <a:r>
              <a:rPr lang="en-US" sz="2000" b="1" dirty="0">
                <a:solidFill>
                  <a:srgbClr val="115076"/>
                </a:solidFill>
              </a:rPr>
              <a:t>an ice cream </a:t>
            </a:r>
            <a:r>
              <a:rPr lang="en-US" sz="2000" dirty="0">
                <a:solidFill>
                  <a:srgbClr val="115076"/>
                </a:solidFill>
              </a:rPr>
              <a:t>cost?</a:t>
            </a:r>
            <a:endParaRPr lang="en-GB" sz="2000" dirty="0">
              <a:solidFill>
                <a:srgbClr val="115076"/>
              </a:solidFill>
            </a:endParaRPr>
          </a:p>
        </p:txBody>
      </p:sp>
      <p:sp>
        <p:nvSpPr>
          <p:cNvPr id="37" name="Speech Bubble: Rectangle with Corners Rounded 36">
            <a:extLst>
              <a:ext uri="{FF2B5EF4-FFF2-40B4-BE49-F238E27FC236}">
                <a16:creationId xmlns:a16="http://schemas.microsoft.com/office/drawing/2014/main" id="{1B9E3045-5E1D-46EC-B37F-113DB3C28447}"/>
              </a:ext>
            </a:extLst>
          </p:cNvPr>
          <p:cNvSpPr/>
          <p:nvPr/>
        </p:nvSpPr>
        <p:spPr>
          <a:xfrm>
            <a:off x="977916" y="4041125"/>
            <a:ext cx="5040000" cy="720000"/>
          </a:xfrm>
          <a:prstGeom prst="wedgeRoundRectCallout">
            <a:avLst>
              <a:gd name="adj1" fmla="val -51544"/>
              <a:gd name="adj2" fmla="val -2216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She wants to buy </a:t>
            </a:r>
            <a:r>
              <a:rPr lang="en-US" sz="2000" b="1" dirty="0">
                <a:solidFill>
                  <a:srgbClr val="115076"/>
                </a:solidFill>
              </a:rPr>
              <a:t>some bread</a:t>
            </a:r>
            <a:r>
              <a:rPr lang="en-US" sz="2000" dirty="0">
                <a:solidFill>
                  <a:srgbClr val="115076"/>
                </a:solidFill>
              </a:rPr>
              <a:t>. Is </a:t>
            </a:r>
            <a:r>
              <a:rPr lang="en-US" sz="2000" b="1" dirty="0">
                <a:solidFill>
                  <a:srgbClr val="115076"/>
                </a:solidFill>
              </a:rPr>
              <a:t>a loaf of bread </a:t>
            </a:r>
            <a:r>
              <a:rPr lang="en-US" sz="2000" dirty="0">
                <a:solidFill>
                  <a:srgbClr val="115076"/>
                </a:solidFill>
              </a:rPr>
              <a:t>expensive?</a:t>
            </a:r>
            <a:endParaRPr lang="en-GB" sz="2000" dirty="0">
              <a:solidFill>
                <a:srgbClr val="115076"/>
              </a:solidFill>
            </a:endParaRPr>
          </a:p>
        </p:txBody>
      </p:sp>
      <p:sp>
        <p:nvSpPr>
          <p:cNvPr id="38" name="Speech Bubble: Rectangle with Corners Rounded 37">
            <a:extLst>
              <a:ext uri="{FF2B5EF4-FFF2-40B4-BE49-F238E27FC236}">
                <a16:creationId xmlns:a16="http://schemas.microsoft.com/office/drawing/2014/main" id="{8EE3A3BB-E88E-4159-8961-BC5A4F5ACC76}"/>
              </a:ext>
            </a:extLst>
          </p:cNvPr>
          <p:cNvSpPr/>
          <p:nvPr/>
        </p:nvSpPr>
        <p:spPr>
          <a:xfrm>
            <a:off x="977916" y="5108780"/>
            <a:ext cx="5040000" cy="720000"/>
          </a:xfrm>
          <a:prstGeom prst="wedgeRoundRectCallout">
            <a:avLst>
              <a:gd name="adj1" fmla="val -51544"/>
              <a:gd name="adj2" fmla="val -2216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His mother is asking for </a:t>
            </a:r>
            <a:r>
              <a:rPr lang="en-US" sz="2000" b="1" dirty="0">
                <a:solidFill>
                  <a:srgbClr val="115076"/>
                </a:solidFill>
              </a:rPr>
              <a:t>some fish</a:t>
            </a:r>
            <a:r>
              <a:rPr lang="en-US" sz="2000" dirty="0">
                <a:solidFill>
                  <a:srgbClr val="115076"/>
                </a:solidFill>
              </a:rPr>
              <a:t>. Can he take </a:t>
            </a:r>
            <a:r>
              <a:rPr lang="en-US" sz="2000" b="1" dirty="0">
                <a:solidFill>
                  <a:srgbClr val="115076"/>
                </a:solidFill>
              </a:rPr>
              <a:t>a fish </a:t>
            </a:r>
            <a:r>
              <a:rPr lang="en-US" sz="2000" dirty="0">
                <a:solidFill>
                  <a:srgbClr val="115076"/>
                </a:solidFill>
              </a:rPr>
              <a:t>on the plane?</a:t>
            </a:r>
            <a:endParaRPr lang="en-GB" sz="2000" dirty="0">
              <a:solidFill>
                <a:srgbClr val="115076"/>
              </a:solidFill>
            </a:endParaRPr>
          </a:p>
        </p:txBody>
      </p:sp>
      <p:pic>
        <p:nvPicPr>
          <p:cNvPr id="40" name="Picture 39">
            <a:extLst>
              <a:ext uri="{FF2B5EF4-FFF2-40B4-BE49-F238E27FC236}">
                <a16:creationId xmlns:a16="http://schemas.microsoft.com/office/drawing/2014/main" id="{D86C99D1-2FE7-48B1-8108-CC707E3B5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080" y="2971374"/>
            <a:ext cx="720000" cy="720000"/>
          </a:xfrm>
          <a:prstGeom prst="rect">
            <a:avLst/>
          </a:prstGeom>
        </p:spPr>
      </p:pic>
      <p:pic>
        <p:nvPicPr>
          <p:cNvPr id="41" name="Picture 40">
            <a:extLst>
              <a:ext uri="{FF2B5EF4-FFF2-40B4-BE49-F238E27FC236}">
                <a16:creationId xmlns:a16="http://schemas.microsoft.com/office/drawing/2014/main" id="{EEA10C4B-C86A-45A9-BCDA-01B59B7F5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080" y="4041125"/>
            <a:ext cx="720000" cy="720000"/>
          </a:xfrm>
          <a:prstGeom prst="rect">
            <a:avLst/>
          </a:prstGeom>
        </p:spPr>
      </p:pic>
      <p:pic>
        <p:nvPicPr>
          <p:cNvPr id="42" name="Picture 41">
            <a:extLst>
              <a:ext uri="{FF2B5EF4-FFF2-40B4-BE49-F238E27FC236}">
                <a16:creationId xmlns:a16="http://schemas.microsoft.com/office/drawing/2014/main" id="{785DA522-82A6-4063-AD91-05C21DEC9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080" y="5112933"/>
            <a:ext cx="720000" cy="720000"/>
          </a:xfrm>
          <a:prstGeom prst="rect">
            <a:avLst/>
          </a:prstGeom>
        </p:spPr>
      </p:pic>
      <p:sp>
        <p:nvSpPr>
          <p:cNvPr id="43" name="Speech Bubble: Rectangle with Corners Rounded 42">
            <a:extLst>
              <a:ext uri="{FF2B5EF4-FFF2-40B4-BE49-F238E27FC236}">
                <a16:creationId xmlns:a16="http://schemas.microsoft.com/office/drawing/2014/main" id="{F04F2275-586E-491C-83DE-61346E7A6F02}"/>
              </a:ext>
            </a:extLst>
          </p:cNvPr>
          <p:cNvSpPr/>
          <p:nvPr/>
        </p:nvSpPr>
        <p:spPr>
          <a:xfrm>
            <a:off x="6972000" y="1900718"/>
            <a:ext cx="5040000" cy="720000"/>
          </a:xfrm>
          <a:prstGeom prst="wedgeRoundRectCallout">
            <a:avLst>
              <a:gd name="adj1" fmla="val -51544"/>
              <a:gd name="adj2" fmla="val -221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Nous </a:t>
            </a:r>
            <a:r>
              <a:rPr lang="en-US" sz="2000" dirty="0" err="1">
                <a:solidFill>
                  <a:srgbClr val="115076"/>
                </a:solidFill>
              </a:rPr>
              <a:t>cherchons</a:t>
            </a:r>
            <a:r>
              <a:rPr lang="en-US" sz="2000" dirty="0">
                <a:solidFill>
                  <a:srgbClr val="115076"/>
                </a:solidFill>
              </a:rPr>
              <a:t> </a:t>
            </a:r>
            <a:r>
              <a:rPr lang="en-US" sz="2000" b="1" dirty="0">
                <a:solidFill>
                  <a:srgbClr val="E65D00"/>
                </a:solidFill>
              </a:rPr>
              <a:t>du fromage</a:t>
            </a:r>
            <a:r>
              <a:rPr lang="en-US" sz="2000" dirty="0">
                <a:solidFill>
                  <a:srgbClr val="115076"/>
                </a:solidFill>
              </a:rPr>
              <a:t>. </a:t>
            </a:r>
            <a:r>
              <a:rPr lang="en-GB" sz="2000" dirty="0" err="1">
                <a:solidFill>
                  <a:srgbClr val="115076"/>
                </a:solidFill>
              </a:rPr>
              <a:t>Combien</a:t>
            </a:r>
            <a:r>
              <a:rPr lang="en-GB" sz="2000" dirty="0">
                <a:solidFill>
                  <a:srgbClr val="115076"/>
                </a:solidFill>
              </a:rPr>
              <a:t> </a:t>
            </a:r>
            <a:r>
              <a:rPr lang="en-GB" sz="2000" dirty="0" err="1">
                <a:solidFill>
                  <a:srgbClr val="115076"/>
                </a:solidFill>
              </a:rPr>
              <a:t>pèse</a:t>
            </a:r>
            <a:r>
              <a:rPr lang="en-GB" sz="2000" dirty="0">
                <a:solidFill>
                  <a:srgbClr val="115076"/>
                </a:solidFill>
              </a:rPr>
              <a:t> </a:t>
            </a:r>
            <a:r>
              <a:rPr lang="en-GB" sz="2000" b="1" dirty="0">
                <a:solidFill>
                  <a:srgbClr val="E65D00"/>
                </a:solidFill>
              </a:rPr>
              <a:t>un fromage</a:t>
            </a:r>
            <a:r>
              <a:rPr lang="en-GB" sz="2000" dirty="0">
                <a:solidFill>
                  <a:srgbClr val="E65D00"/>
                </a:solidFill>
              </a:rPr>
              <a:t> </a:t>
            </a:r>
            <a:r>
              <a:rPr lang="en-GB" sz="2000" dirty="0">
                <a:solidFill>
                  <a:srgbClr val="115076"/>
                </a:solidFill>
              </a:rPr>
              <a:t>?</a:t>
            </a:r>
            <a:endParaRPr lang="en-GB" sz="2000" b="1" dirty="0">
              <a:solidFill>
                <a:srgbClr val="115076"/>
              </a:solidFill>
            </a:endParaRPr>
          </a:p>
        </p:txBody>
      </p:sp>
      <p:sp>
        <p:nvSpPr>
          <p:cNvPr id="44" name="Speech Bubble: Rectangle with Corners Rounded 43">
            <a:extLst>
              <a:ext uri="{FF2B5EF4-FFF2-40B4-BE49-F238E27FC236}">
                <a16:creationId xmlns:a16="http://schemas.microsoft.com/office/drawing/2014/main" id="{B4EF5682-496C-499D-80BF-82AB851568B2}"/>
              </a:ext>
            </a:extLst>
          </p:cNvPr>
          <p:cNvSpPr/>
          <p:nvPr/>
        </p:nvSpPr>
        <p:spPr>
          <a:xfrm>
            <a:off x="6972000" y="3008913"/>
            <a:ext cx="5040000" cy="720000"/>
          </a:xfrm>
          <a:prstGeom prst="wedgeRoundRectCallout">
            <a:avLst>
              <a:gd name="adj1" fmla="val -51544"/>
              <a:gd name="adj2" fmla="val -221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Je </a:t>
            </a:r>
            <a:r>
              <a:rPr lang="en-US" sz="2000" dirty="0" err="1">
                <a:solidFill>
                  <a:srgbClr val="115076"/>
                </a:solidFill>
              </a:rPr>
              <a:t>veux</a:t>
            </a:r>
            <a:r>
              <a:rPr lang="en-US" sz="2000" dirty="0">
                <a:solidFill>
                  <a:srgbClr val="115076"/>
                </a:solidFill>
              </a:rPr>
              <a:t> </a:t>
            </a:r>
            <a:r>
              <a:rPr lang="en-US" sz="2000" b="1" dirty="0">
                <a:solidFill>
                  <a:srgbClr val="E65D00"/>
                </a:solidFill>
              </a:rPr>
              <a:t>de la glace</a:t>
            </a:r>
            <a:r>
              <a:rPr lang="en-US" sz="2000" dirty="0">
                <a:solidFill>
                  <a:srgbClr val="115076"/>
                </a:solidFill>
              </a:rPr>
              <a:t>. </a:t>
            </a:r>
            <a:r>
              <a:rPr lang="en-US" sz="2000" dirty="0" err="1">
                <a:solidFill>
                  <a:srgbClr val="115076"/>
                </a:solidFill>
              </a:rPr>
              <a:t>Combien</a:t>
            </a:r>
            <a:r>
              <a:rPr lang="en-US" sz="2000" dirty="0">
                <a:solidFill>
                  <a:srgbClr val="115076"/>
                </a:solidFill>
              </a:rPr>
              <a:t> </a:t>
            </a:r>
            <a:r>
              <a:rPr lang="en-US" sz="2000" dirty="0" err="1">
                <a:solidFill>
                  <a:srgbClr val="115076"/>
                </a:solidFill>
              </a:rPr>
              <a:t>coûte</a:t>
            </a:r>
            <a:r>
              <a:rPr lang="en-US" sz="2000" dirty="0">
                <a:solidFill>
                  <a:srgbClr val="115076"/>
                </a:solidFill>
              </a:rPr>
              <a:t> </a:t>
            </a:r>
            <a:r>
              <a:rPr lang="en-US" sz="2000" b="1" dirty="0" err="1">
                <a:solidFill>
                  <a:srgbClr val="E65D00"/>
                </a:solidFill>
              </a:rPr>
              <a:t>une</a:t>
            </a:r>
            <a:r>
              <a:rPr lang="en-US" sz="2000" b="1" dirty="0">
                <a:solidFill>
                  <a:srgbClr val="E65D00"/>
                </a:solidFill>
              </a:rPr>
              <a:t> glace</a:t>
            </a:r>
            <a:r>
              <a:rPr lang="en-US" sz="2000" dirty="0">
                <a:solidFill>
                  <a:srgbClr val="E65D00"/>
                </a:solidFill>
              </a:rPr>
              <a:t> </a:t>
            </a:r>
            <a:r>
              <a:rPr lang="en-US" sz="2000" dirty="0">
                <a:solidFill>
                  <a:srgbClr val="115076"/>
                </a:solidFill>
              </a:rPr>
              <a:t>?</a:t>
            </a:r>
            <a:endParaRPr lang="en-GB" sz="2000" dirty="0">
              <a:solidFill>
                <a:srgbClr val="115076"/>
              </a:solidFill>
            </a:endParaRPr>
          </a:p>
        </p:txBody>
      </p:sp>
      <p:sp>
        <p:nvSpPr>
          <p:cNvPr id="45" name="Speech Bubble: Rectangle with Corners Rounded 44">
            <a:extLst>
              <a:ext uri="{FF2B5EF4-FFF2-40B4-BE49-F238E27FC236}">
                <a16:creationId xmlns:a16="http://schemas.microsoft.com/office/drawing/2014/main" id="{B75E192B-971A-46A4-91A4-5DB825ECBAE9}"/>
              </a:ext>
            </a:extLst>
          </p:cNvPr>
          <p:cNvSpPr/>
          <p:nvPr/>
        </p:nvSpPr>
        <p:spPr>
          <a:xfrm>
            <a:off x="6972000" y="4048447"/>
            <a:ext cx="5040000" cy="720000"/>
          </a:xfrm>
          <a:prstGeom prst="wedgeRoundRectCallout">
            <a:avLst>
              <a:gd name="adj1" fmla="val -51544"/>
              <a:gd name="adj2" fmla="val -221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Elle </a:t>
            </a:r>
            <a:r>
              <a:rPr lang="en-US" sz="2000" dirty="0" err="1">
                <a:solidFill>
                  <a:srgbClr val="115076"/>
                </a:solidFill>
              </a:rPr>
              <a:t>veut</a:t>
            </a:r>
            <a:r>
              <a:rPr lang="en-US" sz="2000" dirty="0">
                <a:solidFill>
                  <a:srgbClr val="115076"/>
                </a:solidFill>
              </a:rPr>
              <a:t> </a:t>
            </a:r>
            <a:r>
              <a:rPr lang="en-US" sz="2000" dirty="0" err="1">
                <a:solidFill>
                  <a:srgbClr val="115076"/>
                </a:solidFill>
              </a:rPr>
              <a:t>acheter</a:t>
            </a:r>
            <a:r>
              <a:rPr lang="en-US" sz="2000" dirty="0">
                <a:solidFill>
                  <a:srgbClr val="115076"/>
                </a:solidFill>
              </a:rPr>
              <a:t> </a:t>
            </a:r>
            <a:r>
              <a:rPr lang="en-US" sz="2000" b="1" dirty="0">
                <a:solidFill>
                  <a:srgbClr val="E65D00"/>
                </a:solidFill>
              </a:rPr>
              <a:t>du pain</a:t>
            </a:r>
            <a:r>
              <a:rPr lang="en-US" sz="2000" dirty="0">
                <a:solidFill>
                  <a:srgbClr val="115076"/>
                </a:solidFill>
              </a:rPr>
              <a:t>.  </a:t>
            </a:r>
          </a:p>
          <a:p>
            <a:r>
              <a:rPr lang="en-US" sz="2000" b="1" dirty="0">
                <a:solidFill>
                  <a:srgbClr val="E65D00"/>
                </a:solidFill>
              </a:rPr>
              <a:t>Un pain</a:t>
            </a:r>
            <a:r>
              <a:rPr lang="en-US" sz="2000" dirty="0">
                <a:solidFill>
                  <a:srgbClr val="E65D00"/>
                </a:solidFill>
              </a:rPr>
              <a:t>         </a:t>
            </a:r>
            <a:r>
              <a:rPr lang="en-US" sz="2000" dirty="0" err="1">
                <a:solidFill>
                  <a:srgbClr val="115076"/>
                </a:solidFill>
              </a:rPr>
              <a:t>coûte</a:t>
            </a:r>
            <a:r>
              <a:rPr lang="en-US" sz="2000" dirty="0">
                <a:solidFill>
                  <a:srgbClr val="115076"/>
                </a:solidFill>
              </a:rPr>
              <a:t> </a:t>
            </a:r>
            <a:r>
              <a:rPr lang="en-US" sz="2000" dirty="0" err="1">
                <a:solidFill>
                  <a:srgbClr val="115076"/>
                </a:solidFill>
              </a:rPr>
              <a:t>cher</a:t>
            </a:r>
            <a:r>
              <a:rPr lang="en-US" sz="2000" dirty="0">
                <a:solidFill>
                  <a:srgbClr val="115076"/>
                </a:solidFill>
              </a:rPr>
              <a:t> ?</a:t>
            </a:r>
            <a:endParaRPr lang="en-GB" sz="2000" dirty="0">
              <a:solidFill>
                <a:srgbClr val="115076"/>
              </a:solidFill>
            </a:endParaRPr>
          </a:p>
        </p:txBody>
      </p:sp>
      <p:sp>
        <p:nvSpPr>
          <p:cNvPr id="46" name="Speech Bubble: Rectangle with Corners Rounded 45">
            <a:extLst>
              <a:ext uri="{FF2B5EF4-FFF2-40B4-BE49-F238E27FC236}">
                <a16:creationId xmlns:a16="http://schemas.microsoft.com/office/drawing/2014/main" id="{B392ABBB-7885-4491-8D50-92C30FCA51D7}"/>
              </a:ext>
            </a:extLst>
          </p:cNvPr>
          <p:cNvSpPr/>
          <p:nvPr/>
        </p:nvSpPr>
        <p:spPr>
          <a:xfrm>
            <a:off x="6972000" y="5116102"/>
            <a:ext cx="5040000" cy="720000"/>
          </a:xfrm>
          <a:prstGeom prst="wedgeRoundRectCallout">
            <a:avLst>
              <a:gd name="adj1" fmla="val -51544"/>
              <a:gd name="adj2" fmla="val -221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Sa </a:t>
            </a:r>
            <a:r>
              <a:rPr lang="en-US" sz="2000" dirty="0" err="1">
                <a:solidFill>
                  <a:srgbClr val="115076"/>
                </a:solidFill>
              </a:rPr>
              <a:t>mère</a:t>
            </a:r>
            <a:r>
              <a:rPr lang="en-US" sz="2000" dirty="0">
                <a:solidFill>
                  <a:srgbClr val="115076"/>
                </a:solidFill>
              </a:rPr>
              <a:t> </a:t>
            </a:r>
            <a:r>
              <a:rPr lang="en-US" sz="2000" dirty="0" err="1">
                <a:solidFill>
                  <a:srgbClr val="115076"/>
                </a:solidFill>
              </a:rPr>
              <a:t>demande</a:t>
            </a:r>
            <a:r>
              <a:rPr lang="en-US" sz="2000" dirty="0">
                <a:solidFill>
                  <a:srgbClr val="115076"/>
                </a:solidFill>
              </a:rPr>
              <a:t> </a:t>
            </a:r>
            <a:r>
              <a:rPr lang="en-US" sz="2000" b="1" dirty="0">
                <a:solidFill>
                  <a:srgbClr val="E65D00"/>
                </a:solidFill>
              </a:rPr>
              <a:t>du </a:t>
            </a:r>
            <a:r>
              <a:rPr lang="en-US" sz="2000" b="1" dirty="0" err="1">
                <a:solidFill>
                  <a:srgbClr val="E65D00"/>
                </a:solidFill>
              </a:rPr>
              <a:t>poisson</a:t>
            </a:r>
            <a:r>
              <a:rPr lang="en-US" sz="2000" dirty="0">
                <a:solidFill>
                  <a:srgbClr val="115076"/>
                </a:solidFill>
              </a:rPr>
              <a:t>.  Il </a:t>
            </a:r>
            <a:r>
              <a:rPr lang="en-US" sz="2000" dirty="0" err="1">
                <a:solidFill>
                  <a:srgbClr val="115076"/>
                </a:solidFill>
              </a:rPr>
              <a:t>peut</a:t>
            </a:r>
            <a:r>
              <a:rPr lang="en-US" sz="2000" dirty="0">
                <a:solidFill>
                  <a:srgbClr val="115076"/>
                </a:solidFill>
              </a:rPr>
              <a:t> </a:t>
            </a:r>
            <a:r>
              <a:rPr lang="en-US" sz="2000" dirty="0" err="1">
                <a:solidFill>
                  <a:srgbClr val="115076"/>
                </a:solidFill>
              </a:rPr>
              <a:t>emporter</a:t>
            </a:r>
            <a:r>
              <a:rPr lang="en-US" sz="2000" dirty="0">
                <a:solidFill>
                  <a:srgbClr val="115076"/>
                </a:solidFill>
              </a:rPr>
              <a:t> </a:t>
            </a:r>
            <a:r>
              <a:rPr lang="en-US" sz="2000" b="1" dirty="0">
                <a:solidFill>
                  <a:srgbClr val="E65D00"/>
                </a:solidFill>
              </a:rPr>
              <a:t>un </a:t>
            </a:r>
            <a:r>
              <a:rPr lang="en-US" sz="2000" b="1" dirty="0" err="1">
                <a:solidFill>
                  <a:srgbClr val="E65D00"/>
                </a:solidFill>
              </a:rPr>
              <a:t>poisson</a:t>
            </a:r>
            <a:r>
              <a:rPr lang="en-US" sz="2000" b="1" dirty="0">
                <a:solidFill>
                  <a:srgbClr val="E65D00"/>
                </a:solidFill>
              </a:rPr>
              <a:t>   </a:t>
            </a:r>
            <a:r>
              <a:rPr lang="en-US" sz="2000" dirty="0">
                <a:solidFill>
                  <a:srgbClr val="115076"/>
                </a:solidFill>
              </a:rPr>
              <a:t>dans </a:t>
            </a:r>
            <a:r>
              <a:rPr lang="en-US" sz="2000" dirty="0" err="1">
                <a:solidFill>
                  <a:srgbClr val="115076"/>
                </a:solidFill>
              </a:rPr>
              <a:t>l’avion</a:t>
            </a:r>
            <a:r>
              <a:rPr lang="en-US" sz="2000" dirty="0">
                <a:solidFill>
                  <a:srgbClr val="115076"/>
                </a:solidFill>
              </a:rPr>
              <a:t> ?</a:t>
            </a:r>
            <a:endParaRPr lang="en-GB" sz="2000" dirty="0">
              <a:solidFill>
                <a:srgbClr val="115076"/>
              </a:solidFill>
            </a:endParaRPr>
          </a:p>
        </p:txBody>
      </p:sp>
      <p:sp>
        <p:nvSpPr>
          <p:cNvPr id="31" name="Rectangle 30">
            <a:extLst>
              <a:ext uri="{FF2B5EF4-FFF2-40B4-BE49-F238E27FC236}">
                <a16:creationId xmlns:a16="http://schemas.microsoft.com/office/drawing/2014/main" id="{ED0650B6-6345-4985-9074-9E07A4190BE4}"/>
              </a:ext>
            </a:extLst>
          </p:cNvPr>
          <p:cNvSpPr/>
          <p:nvPr/>
        </p:nvSpPr>
        <p:spPr>
          <a:xfrm>
            <a:off x="9124950" y="1938818"/>
            <a:ext cx="1533268" cy="34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 </a:t>
            </a:r>
            <a:r>
              <a:rPr lang="en-GB" sz="2000" dirty="0">
                <a:solidFill>
                  <a:srgbClr val="115076"/>
                </a:solidFill>
              </a:rPr>
              <a:t>_______.</a:t>
            </a:r>
            <a:endParaRPr lang="en-GB" sz="2000" b="1" dirty="0">
              <a:solidFill>
                <a:srgbClr val="115076"/>
              </a:solidFill>
            </a:endParaRPr>
          </a:p>
        </p:txBody>
      </p:sp>
      <p:sp>
        <p:nvSpPr>
          <p:cNvPr id="48" name="Rectangle 47">
            <a:extLst>
              <a:ext uri="{FF2B5EF4-FFF2-40B4-BE49-F238E27FC236}">
                <a16:creationId xmlns:a16="http://schemas.microsoft.com/office/drawing/2014/main" id="{162BF1E2-BF82-4CF4-869E-0D170D69B6C5}"/>
              </a:ext>
            </a:extLst>
          </p:cNvPr>
          <p:cNvSpPr/>
          <p:nvPr/>
        </p:nvSpPr>
        <p:spPr>
          <a:xfrm>
            <a:off x="8953500" y="2260718"/>
            <a:ext cx="1685668" cy="352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[2] </a:t>
            </a:r>
            <a:r>
              <a:rPr lang="en-GB" sz="2000" dirty="0">
                <a:solidFill>
                  <a:srgbClr val="115076"/>
                </a:solidFill>
              </a:rPr>
              <a:t>_______ ?</a:t>
            </a:r>
            <a:endParaRPr lang="en-GB" sz="2000" b="1" dirty="0">
              <a:solidFill>
                <a:srgbClr val="115076"/>
              </a:solidFill>
            </a:endParaRPr>
          </a:p>
        </p:txBody>
      </p:sp>
      <p:sp>
        <p:nvSpPr>
          <p:cNvPr id="49" name="Rectangle 48">
            <a:extLst>
              <a:ext uri="{FF2B5EF4-FFF2-40B4-BE49-F238E27FC236}">
                <a16:creationId xmlns:a16="http://schemas.microsoft.com/office/drawing/2014/main" id="{9CAA1E6B-C108-456C-8858-2B30DB90F1CA}"/>
              </a:ext>
            </a:extLst>
          </p:cNvPr>
          <p:cNvSpPr/>
          <p:nvPr/>
        </p:nvSpPr>
        <p:spPr>
          <a:xfrm>
            <a:off x="8073032" y="3029270"/>
            <a:ext cx="1533268" cy="34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[3] </a:t>
            </a:r>
            <a:r>
              <a:rPr lang="en-GB" sz="2000" dirty="0">
                <a:solidFill>
                  <a:srgbClr val="115076"/>
                </a:solidFill>
              </a:rPr>
              <a:t>_______.</a:t>
            </a:r>
            <a:endParaRPr lang="en-GB" sz="2000" b="1" dirty="0">
              <a:solidFill>
                <a:srgbClr val="115076"/>
              </a:solidFill>
            </a:endParaRPr>
          </a:p>
        </p:txBody>
      </p:sp>
      <p:sp>
        <p:nvSpPr>
          <p:cNvPr id="50" name="Rectangle 49">
            <a:extLst>
              <a:ext uri="{FF2B5EF4-FFF2-40B4-BE49-F238E27FC236}">
                <a16:creationId xmlns:a16="http://schemas.microsoft.com/office/drawing/2014/main" id="{CCC14257-A5A6-4EAE-877D-73AA275BF8E8}"/>
              </a:ext>
            </a:extLst>
          </p:cNvPr>
          <p:cNvSpPr/>
          <p:nvPr/>
        </p:nvSpPr>
        <p:spPr>
          <a:xfrm>
            <a:off x="7079194" y="3350982"/>
            <a:ext cx="1685668" cy="38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[4] </a:t>
            </a:r>
            <a:r>
              <a:rPr lang="en-GB" sz="2000" dirty="0">
                <a:solidFill>
                  <a:srgbClr val="115076"/>
                </a:solidFill>
              </a:rPr>
              <a:t>_______ ?</a:t>
            </a:r>
            <a:endParaRPr lang="en-GB" sz="2000" b="1" dirty="0">
              <a:solidFill>
                <a:srgbClr val="115076"/>
              </a:solidFill>
            </a:endParaRPr>
          </a:p>
        </p:txBody>
      </p:sp>
      <p:sp>
        <p:nvSpPr>
          <p:cNvPr id="51" name="Rectangle 50">
            <a:extLst>
              <a:ext uri="{FF2B5EF4-FFF2-40B4-BE49-F238E27FC236}">
                <a16:creationId xmlns:a16="http://schemas.microsoft.com/office/drawing/2014/main" id="{7DE279F2-70A5-4712-B488-18D09269A53C}"/>
              </a:ext>
            </a:extLst>
          </p:cNvPr>
          <p:cNvSpPr/>
          <p:nvPr/>
        </p:nvSpPr>
        <p:spPr>
          <a:xfrm>
            <a:off x="9210418" y="4117108"/>
            <a:ext cx="1533268" cy="34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[5] </a:t>
            </a:r>
            <a:r>
              <a:rPr lang="en-GB" sz="2000" dirty="0">
                <a:solidFill>
                  <a:srgbClr val="115076"/>
                </a:solidFill>
              </a:rPr>
              <a:t>_______.</a:t>
            </a:r>
            <a:endParaRPr lang="en-GB" sz="2000" b="1" dirty="0">
              <a:solidFill>
                <a:srgbClr val="115076"/>
              </a:solidFill>
            </a:endParaRPr>
          </a:p>
        </p:txBody>
      </p:sp>
      <p:sp>
        <p:nvSpPr>
          <p:cNvPr id="52" name="Rectangle 51">
            <a:extLst>
              <a:ext uri="{FF2B5EF4-FFF2-40B4-BE49-F238E27FC236}">
                <a16:creationId xmlns:a16="http://schemas.microsoft.com/office/drawing/2014/main" id="{29FC9F84-FB1E-49AF-850A-694AADA8A52E}"/>
              </a:ext>
            </a:extLst>
          </p:cNvPr>
          <p:cNvSpPr/>
          <p:nvPr/>
        </p:nvSpPr>
        <p:spPr>
          <a:xfrm>
            <a:off x="7079194" y="4401125"/>
            <a:ext cx="1533268"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[6] </a:t>
            </a:r>
            <a:r>
              <a:rPr lang="en-GB" sz="2000" dirty="0">
                <a:solidFill>
                  <a:srgbClr val="115076"/>
                </a:solidFill>
              </a:rPr>
              <a:t>_______</a:t>
            </a:r>
            <a:endParaRPr lang="en-GB" sz="2000" b="1" dirty="0">
              <a:solidFill>
                <a:srgbClr val="115076"/>
              </a:solidFill>
            </a:endParaRPr>
          </a:p>
        </p:txBody>
      </p:sp>
      <p:sp>
        <p:nvSpPr>
          <p:cNvPr id="53" name="Rectangle 52">
            <a:extLst>
              <a:ext uri="{FF2B5EF4-FFF2-40B4-BE49-F238E27FC236}">
                <a16:creationId xmlns:a16="http://schemas.microsoft.com/office/drawing/2014/main" id="{40E5746B-6D4F-4C04-BDB5-D075E13CD153}"/>
              </a:ext>
            </a:extLst>
          </p:cNvPr>
          <p:cNvSpPr/>
          <p:nvPr/>
        </p:nvSpPr>
        <p:spPr>
          <a:xfrm>
            <a:off x="9453900" y="5135710"/>
            <a:ext cx="1533268" cy="34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[7] </a:t>
            </a:r>
            <a:r>
              <a:rPr lang="en-GB" sz="2000" dirty="0">
                <a:solidFill>
                  <a:srgbClr val="115076"/>
                </a:solidFill>
              </a:rPr>
              <a:t>_______.</a:t>
            </a:r>
            <a:endParaRPr lang="en-GB" sz="2000" b="1" dirty="0">
              <a:solidFill>
                <a:srgbClr val="115076"/>
              </a:solidFill>
            </a:endParaRPr>
          </a:p>
        </p:txBody>
      </p:sp>
      <p:sp>
        <p:nvSpPr>
          <p:cNvPr id="54" name="Rectangle 53">
            <a:extLst>
              <a:ext uri="{FF2B5EF4-FFF2-40B4-BE49-F238E27FC236}">
                <a16:creationId xmlns:a16="http://schemas.microsoft.com/office/drawing/2014/main" id="{D31B07BC-9285-4650-98E2-4DBFFEE6F391}"/>
              </a:ext>
            </a:extLst>
          </p:cNvPr>
          <p:cNvSpPr/>
          <p:nvPr/>
        </p:nvSpPr>
        <p:spPr>
          <a:xfrm>
            <a:off x="8263066" y="5468780"/>
            <a:ext cx="1533268" cy="34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[8] </a:t>
            </a:r>
            <a:r>
              <a:rPr lang="en-GB" sz="2000" dirty="0">
                <a:solidFill>
                  <a:srgbClr val="115076"/>
                </a:solidFill>
              </a:rPr>
              <a:t>_______</a:t>
            </a:r>
            <a:endParaRPr lang="en-GB" sz="2000" b="1" dirty="0">
              <a:solidFill>
                <a:srgbClr val="115076"/>
              </a:solidFill>
            </a:endParaRP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8" grpId="0" animBg="1"/>
      <p:bldP spid="49" grpId="0" animBg="1"/>
      <p:bldP spid="50" grpId="0" animBg="1"/>
      <p:bldP spid="51" grpId="0" animBg="1"/>
      <p:bldP spid="52" grpId="0" animBg="1"/>
      <p:bldP spid="53" grpId="0" animBg="1"/>
      <p:bldP spid="5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p:txBody>
          <a:bodyPr>
            <a:normAutofit/>
          </a:bodyPr>
          <a:lstStyle/>
          <a:p>
            <a:r>
              <a:rPr lang="fr-FR" sz="2800" b="1" dirty="0">
                <a:solidFill>
                  <a:schemeClr val="bg1"/>
                </a:solidFill>
              </a:rPr>
              <a:t>Vocabulaire (1/2)</a:t>
            </a:r>
            <a:endParaRPr lang="fr-FR" sz="28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207EE62-61D5-4294-B97A-5D5772A250FE}"/>
              </a:ext>
            </a:extLst>
          </p:cNvPr>
          <p:cNvSpPr txBox="1"/>
          <p:nvPr/>
        </p:nvSpPr>
        <p:spPr>
          <a:xfrm>
            <a:off x="744911" y="3188742"/>
            <a:ext cx="14778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rPr>
              <a:t>l’eau</a:t>
            </a: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rPr>
                <a:t>10</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5" name="TextBox 24">
            <a:extLst>
              <a:ext uri="{FF2B5EF4-FFF2-40B4-BE49-F238E27FC236}">
                <a16:creationId xmlns:a16="http://schemas.microsoft.com/office/drawing/2014/main" id="{87B69C96-8055-4CFE-83EC-0DFFB6FD1797}"/>
              </a:ext>
            </a:extLst>
          </p:cNvPr>
          <p:cNvSpPr txBox="1"/>
          <p:nvPr/>
        </p:nvSpPr>
        <p:spPr>
          <a:xfrm>
            <a:off x="2463858" y="3188742"/>
            <a:ext cx="26922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rPr>
              <a:t>la natation</a:t>
            </a:r>
          </a:p>
        </p:txBody>
      </p:sp>
      <p:sp>
        <p:nvSpPr>
          <p:cNvPr id="32" name="TextBox 31">
            <a:extLst>
              <a:ext uri="{FF2B5EF4-FFF2-40B4-BE49-F238E27FC236}">
                <a16:creationId xmlns:a16="http://schemas.microsoft.com/office/drawing/2014/main" id="{7B1A03BA-DA50-4D60-A95F-A522B604C68F}"/>
              </a:ext>
            </a:extLst>
          </p:cNvPr>
          <p:cNvSpPr txBox="1"/>
          <p:nvPr/>
        </p:nvSpPr>
        <p:spPr>
          <a:xfrm>
            <a:off x="5648334" y="1942087"/>
            <a:ext cx="18520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F4135"/>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F4135"/>
                </a:solidFill>
                <a:effectLst/>
                <a:uLnTx/>
                <a:uFillTx/>
                <a:latin typeface="Century Gothic" panose="020F0302020204030204"/>
                <a:ea typeface="+mn-ea"/>
                <a:cs typeface="+mn-cs"/>
              </a:rPr>
              <a:t>physical</a:t>
            </a:r>
            <a:r>
              <a:rPr kumimoji="0" lang="fr-FR" sz="2800" b="1" i="0" u="none" strike="noStrike" kern="1200" cap="none" spc="0" normalizeH="0" baseline="0" noProof="0" dirty="0">
                <a:ln>
                  <a:noFill/>
                </a:ln>
                <a:solidFill>
                  <a:srgbClr val="EF4135"/>
                </a:solidFill>
                <a:effectLst/>
                <a:uLnTx/>
                <a:uFillTx/>
                <a:latin typeface="Century Gothic" panose="020F0302020204030204"/>
                <a:ea typeface="+mn-ea"/>
                <a:cs typeface="+mn-cs"/>
              </a:rPr>
              <a:t> </a:t>
            </a:r>
            <a:r>
              <a:rPr kumimoji="0" lang="fr-FR" sz="2800" b="1" i="0" u="none" strike="noStrike" kern="1200" cap="none" spc="0" normalizeH="0" baseline="0" noProof="0" dirty="0" err="1">
                <a:ln>
                  <a:noFill/>
                </a:ln>
                <a:solidFill>
                  <a:srgbClr val="EF4135"/>
                </a:solidFill>
                <a:effectLst/>
                <a:uLnTx/>
                <a:uFillTx/>
                <a:latin typeface="Century Gothic" panose="020F0302020204030204"/>
                <a:ea typeface="+mn-ea"/>
                <a:cs typeface="+mn-cs"/>
              </a:rPr>
              <a:t>exercise</a:t>
            </a:r>
            <a:r>
              <a:rPr kumimoji="0" lang="fr-FR" sz="2800" b="1" i="0" u="none" strike="noStrike" kern="1200" cap="none" spc="0" normalizeH="0" baseline="0" noProof="0" dirty="0">
                <a:ln>
                  <a:noFill/>
                </a:ln>
                <a:solidFill>
                  <a:srgbClr val="EF4135"/>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5317B6BD-CB65-4DAC-8B19-8890B73FFF73}"/>
              </a:ext>
            </a:extLst>
          </p:cNvPr>
          <p:cNvSpPr txBox="1"/>
          <p:nvPr/>
        </p:nvSpPr>
        <p:spPr>
          <a:xfrm>
            <a:off x="4654155" y="3180480"/>
            <a:ext cx="3830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F0302020204030204"/>
                <a:ea typeface="+mn-ea"/>
                <a:cs typeface="+mn-cs"/>
              </a:rPr>
              <a:t>l’exercice</a:t>
            </a:r>
            <a:endPar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4" name="Rounded Rectangle 46">
            <a:extLst>
              <a:ext uri="{FF2B5EF4-FFF2-40B4-BE49-F238E27FC236}">
                <a16:creationId xmlns:a16="http://schemas.microsoft.com/office/drawing/2014/main" id="{EA6ECA00-D548-4A43-8ADA-AB6A6DD285A0}"/>
              </a:ext>
            </a:extLst>
          </p:cNvPr>
          <p:cNvSpPr/>
          <p:nvPr/>
        </p:nvSpPr>
        <p:spPr>
          <a:xfrm>
            <a:off x="10020300" y="249869"/>
            <a:ext cx="1889620" cy="416881"/>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parler 1/2</a:t>
            </a:r>
          </a:p>
        </p:txBody>
      </p:sp>
      <p:pic>
        <p:nvPicPr>
          <p:cNvPr id="2050" name="Picture 2" descr="Glass Of Water 3 Clip Art">
            <a:extLst>
              <a:ext uri="{FF2B5EF4-FFF2-40B4-BE49-F238E27FC236}">
                <a16:creationId xmlns:a16="http://schemas.microsoft.com/office/drawing/2014/main" id="{6841CEA3-2638-4F5B-8E1C-8C1493CB8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11" y="1564559"/>
            <a:ext cx="1286200" cy="17439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tel Icon Swimming Pool Clip Art">
            <a:extLst>
              <a:ext uri="{FF2B5EF4-FFF2-40B4-BE49-F238E27FC236}">
                <a16:creationId xmlns:a16="http://schemas.microsoft.com/office/drawing/2014/main" id="{F1AF6FDA-F44C-4801-B8FF-DAC4FECC4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678" y="1506524"/>
            <a:ext cx="1533945" cy="153394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E1C8B42-A3E1-4BB5-850A-A0EA6BDDB319}"/>
              </a:ext>
            </a:extLst>
          </p:cNvPr>
          <p:cNvSpPr txBox="1"/>
          <p:nvPr/>
        </p:nvSpPr>
        <p:spPr>
          <a:xfrm>
            <a:off x="8159259" y="3179698"/>
            <a:ext cx="26922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dirty="0">
                <a:solidFill>
                  <a:srgbClr val="002060"/>
                </a:solidFill>
                <a:latin typeface="Century Gothic" panose="020F0302020204030204"/>
              </a:rPr>
              <a:t>acheter</a:t>
            </a:r>
            <a:endParaRPr kumimoji="0" lang="fr-FR" sz="36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27" name="Picture 2" descr="Cashier Case Calculator Clip Art">
            <a:extLst>
              <a:ext uri="{FF2B5EF4-FFF2-40B4-BE49-F238E27FC236}">
                <a16:creationId xmlns:a16="http://schemas.microsoft.com/office/drawing/2014/main" id="{62BA1327-C273-45AE-888E-6CE4ED48C4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2952" y="1268796"/>
            <a:ext cx="1651352" cy="1651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42B9A4-3835-48E0-B3A2-CFE1E88AB1B8}"/>
              </a:ext>
            </a:extLst>
          </p:cNvPr>
          <p:cNvSpPr txBox="1"/>
          <p:nvPr/>
        </p:nvSpPr>
        <p:spPr>
          <a:xfrm>
            <a:off x="8446557" y="2886515"/>
            <a:ext cx="20121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EF4135"/>
                </a:solidFill>
                <a:effectLst/>
                <a:uLnTx/>
                <a:uFillTx/>
                <a:latin typeface="Century Gothic" panose="020F0302020204030204"/>
                <a:ea typeface="+mn-ea"/>
                <a:cs typeface="+mn-cs"/>
              </a:rPr>
              <a:t>[to </a:t>
            </a:r>
            <a:r>
              <a:rPr kumimoji="0" lang="fr-FR" b="1" i="0" u="none" strike="noStrike" kern="1200" cap="none" spc="0" normalizeH="0" baseline="0" noProof="0" dirty="0" err="1">
                <a:ln>
                  <a:noFill/>
                </a:ln>
                <a:solidFill>
                  <a:srgbClr val="EF4135"/>
                </a:solidFill>
                <a:effectLst/>
                <a:uLnTx/>
                <a:uFillTx/>
                <a:latin typeface="Century Gothic" panose="020F0302020204030204"/>
                <a:ea typeface="+mn-ea"/>
                <a:cs typeface="+mn-cs"/>
              </a:rPr>
              <a:t>buy</a:t>
            </a:r>
            <a:r>
              <a:rPr kumimoji="0" lang="fr-FR" b="1" i="0" u="none" strike="noStrike" kern="1200" cap="none" spc="0" normalizeH="0" baseline="0" noProof="0" dirty="0">
                <a:ln>
                  <a:noFill/>
                </a:ln>
                <a:solidFill>
                  <a:srgbClr val="EF4135"/>
                </a:solidFill>
                <a:effectLst/>
                <a:uLnTx/>
                <a:uFillTx/>
                <a:latin typeface="Century Gothic" panose="020F0302020204030204"/>
                <a:ea typeface="+mn-ea"/>
                <a:cs typeface="+mn-cs"/>
              </a:rPr>
              <a:t>, </a:t>
            </a:r>
            <a:r>
              <a:rPr kumimoji="0" lang="fr-FR" b="1" i="0" u="none" strike="noStrike" kern="1200" cap="none" spc="0" normalizeH="0" baseline="0" noProof="0" dirty="0" err="1">
                <a:ln>
                  <a:noFill/>
                </a:ln>
                <a:solidFill>
                  <a:srgbClr val="EF4135"/>
                </a:solidFill>
                <a:effectLst/>
                <a:uLnTx/>
                <a:uFillTx/>
                <a:latin typeface="Century Gothic" panose="020F0302020204030204"/>
                <a:ea typeface="+mn-ea"/>
                <a:cs typeface="+mn-cs"/>
              </a:rPr>
              <a:t>buying</a:t>
            </a:r>
            <a:r>
              <a:rPr kumimoji="0" lang="fr-FR" b="1" i="0" u="none" strike="noStrike" kern="1200" cap="none" spc="0" normalizeH="0" baseline="0" noProof="0" dirty="0">
                <a:ln>
                  <a:noFill/>
                </a:ln>
                <a:solidFill>
                  <a:srgbClr val="EF4135"/>
                </a:solidFill>
                <a:effectLst/>
                <a:uLnTx/>
                <a:uFillTx/>
                <a:latin typeface="Century Gothic" panose="020F0302020204030204"/>
                <a:ea typeface="+mn-ea"/>
                <a:cs typeface="+mn-cs"/>
              </a:rPr>
              <a:t>]</a:t>
            </a:r>
          </a:p>
        </p:txBody>
      </p:sp>
      <p:pic>
        <p:nvPicPr>
          <p:cNvPr id="1026" name="Picture 2" descr="Cheese Clip Art">
            <a:extLst>
              <a:ext uri="{FF2B5EF4-FFF2-40B4-BE49-F238E27FC236}">
                <a16:creationId xmlns:a16="http://schemas.microsoft.com/office/drawing/2014/main" id="{01A1A0CA-BC62-478E-B4E3-4134BB4CC8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6150" y="4204613"/>
            <a:ext cx="2029571" cy="131245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F48F69D-BD98-49A4-BB92-D5F10A858C08}"/>
              </a:ext>
            </a:extLst>
          </p:cNvPr>
          <p:cNvSpPr txBox="1"/>
          <p:nvPr/>
        </p:nvSpPr>
        <p:spPr>
          <a:xfrm>
            <a:off x="617335" y="5597466"/>
            <a:ext cx="1790235" cy="646331"/>
          </a:xfrm>
          <a:prstGeom prst="rect">
            <a:avLst/>
          </a:prstGeom>
          <a:noFill/>
        </p:spPr>
        <p:txBody>
          <a:bodyPr wrap="square" rtlCol="0">
            <a:spAutoFit/>
          </a:bodyPr>
          <a:lstStyle/>
          <a:p>
            <a:pPr lvl="0">
              <a:defRPr/>
            </a:pPr>
            <a:r>
              <a:rPr lang="fr-FR" sz="3600" dirty="0">
                <a:solidFill>
                  <a:srgbClr val="002060"/>
                </a:solidFill>
              </a:rPr>
              <a:t>coûter</a:t>
            </a:r>
            <a:endParaRPr kumimoji="0" lang="fr-FR" sz="36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1" name="TextBox 30">
            <a:extLst>
              <a:ext uri="{FF2B5EF4-FFF2-40B4-BE49-F238E27FC236}">
                <a16:creationId xmlns:a16="http://schemas.microsoft.com/office/drawing/2014/main" id="{F4D26AEC-2598-4FD9-A56D-5E3445D09B11}"/>
              </a:ext>
            </a:extLst>
          </p:cNvPr>
          <p:cNvSpPr txBox="1"/>
          <p:nvPr/>
        </p:nvSpPr>
        <p:spPr>
          <a:xfrm>
            <a:off x="7111052" y="5600341"/>
            <a:ext cx="26922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rPr>
              <a:t>la glace</a:t>
            </a:r>
          </a:p>
        </p:txBody>
      </p:sp>
      <p:sp>
        <p:nvSpPr>
          <p:cNvPr id="36" name="TextBox 35">
            <a:extLst>
              <a:ext uri="{FF2B5EF4-FFF2-40B4-BE49-F238E27FC236}">
                <a16:creationId xmlns:a16="http://schemas.microsoft.com/office/drawing/2014/main" id="{53158ECB-62A7-42DB-81EE-587B2DC72CD1}"/>
              </a:ext>
            </a:extLst>
          </p:cNvPr>
          <p:cNvSpPr txBox="1"/>
          <p:nvPr/>
        </p:nvSpPr>
        <p:spPr>
          <a:xfrm>
            <a:off x="3280084" y="5564089"/>
            <a:ext cx="3830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F0302020204030204"/>
                <a:ea typeface="+mn-ea"/>
                <a:cs typeface="+mn-cs"/>
              </a:rPr>
              <a:t>le fromage</a:t>
            </a:r>
            <a:endPar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028" name="Picture 4" descr="Ice Cream Cone (3 Scoop) Clip Art">
            <a:extLst>
              <a:ext uri="{FF2B5EF4-FFF2-40B4-BE49-F238E27FC236}">
                <a16:creationId xmlns:a16="http://schemas.microsoft.com/office/drawing/2014/main" id="{367538E8-602D-4A18-A82C-62ACA35E76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64325">
            <a:off x="8511209" y="3994370"/>
            <a:ext cx="778673" cy="19500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otation Clip Art">
            <a:extLst>
              <a:ext uri="{FF2B5EF4-FFF2-40B4-BE49-F238E27FC236}">
                <a16:creationId xmlns:a16="http://schemas.microsoft.com/office/drawing/2014/main" id="{47B615E5-507C-4A01-A980-949BF58074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8142" y="3904765"/>
            <a:ext cx="1790236" cy="19121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03347D-F812-45B8-AA4F-3F0A8963407E}"/>
              </a:ext>
            </a:extLst>
          </p:cNvPr>
          <p:cNvSpPr txBox="1"/>
          <p:nvPr/>
        </p:nvSpPr>
        <p:spPr>
          <a:xfrm>
            <a:off x="923256" y="5228134"/>
            <a:ext cx="18520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EF4135"/>
                </a:solidFill>
                <a:effectLst/>
                <a:uLnTx/>
                <a:uFillTx/>
                <a:latin typeface="Century Gothic" panose="020F0302020204030204"/>
                <a:ea typeface="+mn-ea"/>
                <a:cs typeface="+mn-cs"/>
              </a:rPr>
              <a:t>[to </a:t>
            </a:r>
            <a:r>
              <a:rPr kumimoji="0" lang="fr-FR" b="1" i="0" u="none" strike="noStrike" kern="1200" cap="none" spc="0" normalizeH="0" baseline="0" noProof="0" dirty="0" err="1">
                <a:ln>
                  <a:noFill/>
                </a:ln>
                <a:solidFill>
                  <a:srgbClr val="EF4135"/>
                </a:solidFill>
                <a:effectLst/>
                <a:uLnTx/>
                <a:uFillTx/>
                <a:latin typeface="Century Gothic" panose="020F0302020204030204"/>
                <a:ea typeface="+mn-ea"/>
                <a:cs typeface="+mn-cs"/>
              </a:rPr>
              <a:t>cost</a:t>
            </a:r>
            <a:r>
              <a:rPr kumimoji="0" lang="fr-FR" b="1" i="0" u="none" strike="noStrike" kern="1200" cap="none" spc="0" normalizeH="0" baseline="0" noProof="0" dirty="0">
                <a:ln>
                  <a:noFill/>
                </a:ln>
                <a:solidFill>
                  <a:srgbClr val="EF4135"/>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5173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10000"/>
                                        <p:tgtEl>
                                          <p:spTgt spid="15"/>
                                        </p:tgtEl>
                                      </p:cBhvr>
                                    </p:animEffect>
                                    <p:set>
                                      <p:cBhvr>
                                        <p:cTn id="24" dur="1" fill="hold">
                                          <p:stCondLst>
                                            <p:cond delay="9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p:bldP spid="25" grpId="0"/>
      <p:bldP spid="33" grpId="0"/>
      <p:bldP spid="26" grpId="0"/>
      <p:bldP spid="30" grpId="0"/>
      <p:bldP spid="31"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13557"/>
            <a:ext cx="3448050" cy="647577"/>
          </a:xfrm>
        </p:spPr>
        <p:txBody>
          <a:bodyPr>
            <a:normAutofit/>
          </a:bodyPr>
          <a:lstStyle/>
          <a:p>
            <a:r>
              <a:rPr lang="fr-FR" sz="2800" b="1" dirty="0">
                <a:solidFill>
                  <a:schemeClr val="bg1"/>
                </a:solidFill>
              </a:rPr>
              <a:t>Vocabulaire (2)</a:t>
            </a:r>
            <a:endParaRPr lang="fr-FR" sz="28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id="{53E8DDC8-1055-44B0-AE10-B930D7ABD743}"/>
              </a:ext>
            </a:extLst>
          </p:cNvPr>
          <p:cNvSpPr txBox="1"/>
          <p:nvPr/>
        </p:nvSpPr>
        <p:spPr>
          <a:xfrm>
            <a:off x="4526837" y="2811147"/>
            <a:ext cx="2587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rPr>
              <a:t>le pain</a:t>
            </a:r>
          </a:p>
        </p:txBody>
      </p:sp>
      <p:sp>
        <p:nvSpPr>
          <p:cNvPr id="14" name="TextBox 13">
            <a:extLst>
              <a:ext uri="{FF2B5EF4-FFF2-40B4-BE49-F238E27FC236}">
                <a16:creationId xmlns:a16="http://schemas.microsoft.com/office/drawing/2014/main" id="{8EC93049-8E74-438C-ACED-3B4F7D95CBB5}"/>
              </a:ext>
            </a:extLst>
          </p:cNvPr>
          <p:cNvSpPr txBox="1"/>
          <p:nvPr/>
        </p:nvSpPr>
        <p:spPr>
          <a:xfrm>
            <a:off x="338950" y="2811148"/>
            <a:ext cx="38330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rPr>
              <a:t>le poisson</a:t>
            </a:r>
          </a:p>
        </p:txBody>
      </p:sp>
      <p:sp>
        <p:nvSpPr>
          <p:cNvPr id="30" name="Rounded Rectangle 46">
            <a:extLst>
              <a:ext uri="{FF2B5EF4-FFF2-40B4-BE49-F238E27FC236}">
                <a16:creationId xmlns:a16="http://schemas.microsoft.com/office/drawing/2014/main" id="{54AF46BC-EF6F-48D3-AEAE-06BED31B617C}"/>
              </a:ext>
            </a:extLst>
          </p:cNvPr>
          <p:cNvSpPr/>
          <p:nvPr/>
        </p:nvSpPr>
        <p:spPr>
          <a:xfrm>
            <a:off x="10020300" y="249869"/>
            <a:ext cx="1889620" cy="416881"/>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parler 2/2</a:t>
            </a:r>
          </a:p>
        </p:txBody>
      </p:sp>
      <p:sp>
        <p:nvSpPr>
          <p:cNvPr id="31" name="Rectangle 3">
            <a:extLst>
              <a:ext uri="{FF2B5EF4-FFF2-40B4-BE49-F238E27FC236}">
                <a16:creationId xmlns:a16="http://schemas.microsoft.com/office/drawing/2014/main" id="{0A087034-323F-4026-B4D3-10C3F83EE860}"/>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AutoShape 11">
            <a:hlinkClick r:id="" action="ppaction://noaction" highlightClick="1"/>
            <a:extLst>
              <a:ext uri="{FF2B5EF4-FFF2-40B4-BE49-F238E27FC236}">
                <a16:creationId xmlns:a16="http://schemas.microsoft.com/office/drawing/2014/main" id="{1EE0AEB6-1A0D-455F-B2E2-B16997C61CF5}"/>
              </a:ext>
            </a:extLst>
          </p:cNvPr>
          <p:cNvSpPr>
            <a:spLocks noChangeArrowheads="1"/>
          </p:cNvSpPr>
          <p:nvPr/>
        </p:nvSpPr>
        <p:spPr bwMode="auto">
          <a:xfrm>
            <a:off x="10075654" y="5678479"/>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3" name="Rectangle 2">
            <a:extLst>
              <a:ext uri="{FF2B5EF4-FFF2-40B4-BE49-F238E27FC236}">
                <a16:creationId xmlns:a16="http://schemas.microsoft.com/office/drawing/2014/main" id="{0E099949-024F-41C8-8A27-B3AF8FD53B1A}"/>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4" name="Group 33">
            <a:extLst>
              <a:ext uri="{FF2B5EF4-FFF2-40B4-BE49-F238E27FC236}">
                <a16:creationId xmlns:a16="http://schemas.microsoft.com/office/drawing/2014/main" id="{F0920398-1B6C-47A0-97DA-5F15EC5A70E9}"/>
              </a:ext>
            </a:extLst>
          </p:cNvPr>
          <p:cNvGrpSpPr/>
          <p:nvPr/>
        </p:nvGrpSpPr>
        <p:grpSpPr>
          <a:xfrm>
            <a:off x="10912563" y="1275928"/>
            <a:ext cx="1439862" cy="4462189"/>
            <a:chOff x="10558328" y="1163992"/>
            <a:chExt cx="1439862" cy="4462189"/>
          </a:xfrm>
        </p:grpSpPr>
        <p:sp>
          <p:nvSpPr>
            <p:cNvPr id="35" name="Line 4">
              <a:extLst>
                <a:ext uri="{FF2B5EF4-FFF2-40B4-BE49-F238E27FC236}">
                  <a16:creationId xmlns:a16="http://schemas.microsoft.com/office/drawing/2014/main" id="{E2B2F543-4337-4EA2-9B02-3F31B2A5A47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Line 7">
              <a:extLst>
                <a:ext uri="{FF2B5EF4-FFF2-40B4-BE49-F238E27FC236}">
                  <a16:creationId xmlns:a16="http://schemas.microsoft.com/office/drawing/2014/main" id="{AAF008E0-3AD2-4C03-ACE1-391AF995035F}"/>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Line 9">
              <a:extLst>
                <a:ext uri="{FF2B5EF4-FFF2-40B4-BE49-F238E27FC236}">
                  <a16:creationId xmlns:a16="http://schemas.microsoft.com/office/drawing/2014/main" id="{23B6D383-15A2-4C6C-897A-E72D0CAA96B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 Box 10">
              <a:extLst>
                <a:ext uri="{FF2B5EF4-FFF2-40B4-BE49-F238E27FC236}">
                  <a16:creationId xmlns:a16="http://schemas.microsoft.com/office/drawing/2014/main" id="{57B9076A-1146-41E8-874C-F01579765F75}"/>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39" name="Text Box 12">
              <a:extLst>
                <a:ext uri="{FF2B5EF4-FFF2-40B4-BE49-F238E27FC236}">
                  <a16:creationId xmlns:a16="http://schemas.microsoft.com/office/drawing/2014/main" id="{3033DE75-0538-4738-862E-A5F1EED7B95C}"/>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40" name="Text Box 14">
              <a:extLst>
                <a:ext uri="{FF2B5EF4-FFF2-40B4-BE49-F238E27FC236}">
                  <a16:creationId xmlns:a16="http://schemas.microsoft.com/office/drawing/2014/main" id="{5ED13639-C9EC-4E5F-B072-A4095F576ADB}"/>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pic>
        <p:nvPicPr>
          <p:cNvPr id="3074" name="Picture 2" descr="Giraffe Cichlid Clip Art">
            <a:extLst>
              <a:ext uri="{FF2B5EF4-FFF2-40B4-BE49-F238E27FC236}">
                <a16:creationId xmlns:a16="http://schemas.microsoft.com/office/drawing/2014/main" id="{2A6F3E4D-5952-411D-AE39-D7877291C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50" y="1691750"/>
            <a:ext cx="2510891" cy="10629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ead Bun Clip Art">
            <a:extLst>
              <a:ext uri="{FF2B5EF4-FFF2-40B4-BE49-F238E27FC236}">
                <a16:creationId xmlns:a16="http://schemas.microsoft.com/office/drawing/2014/main" id="{8854873D-C1BD-409E-93EE-7D6D94371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195" y="1900057"/>
            <a:ext cx="2393818" cy="6463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ood Scale Clip Art">
            <a:extLst>
              <a:ext uri="{FF2B5EF4-FFF2-40B4-BE49-F238E27FC236}">
                <a16:creationId xmlns:a16="http://schemas.microsoft.com/office/drawing/2014/main" id="{0A107833-D7D7-4D8E-A1FC-ABC947542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009" y="1488782"/>
            <a:ext cx="1386154" cy="140029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FD23DE3-5081-4E2D-8BEB-0C2F690A8C9F}"/>
              </a:ext>
            </a:extLst>
          </p:cNvPr>
          <p:cNvSpPr txBox="1"/>
          <p:nvPr/>
        </p:nvSpPr>
        <p:spPr>
          <a:xfrm>
            <a:off x="7707402" y="2782205"/>
            <a:ext cx="2587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rPr>
              <a:t>peser</a:t>
            </a:r>
          </a:p>
        </p:txBody>
      </p:sp>
      <p:pic>
        <p:nvPicPr>
          <p:cNvPr id="2050" name="Picture 2" descr="Monetary Euro Symbol Clip Art">
            <a:extLst>
              <a:ext uri="{FF2B5EF4-FFF2-40B4-BE49-F238E27FC236}">
                <a16:creationId xmlns:a16="http://schemas.microsoft.com/office/drawing/2014/main" id="{3A5577A5-4DBF-4A33-98DE-B21876B46C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874" y="3808178"/>
            <a:ext cx="1463190" cy="15628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tel Icon Squash Clip Art">
            <a:extLst>
              <a:ext uri="{FF2B5EF4-FFF2-40B4-BE49-F238E27FC236}">
                <a16:creationId xmlns:a16="http://schemas.microsoft.com/office/drawing/2014/main" id="{D5E6F8C6-313B-43EE-BA9F-D72B87CEEB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7066" y="3682698"/>
            <a:ext cx="1736635" cy="17366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ngineer Cartoon Plans Site Clip Art">
            <a:extLst>
              <a:ext uri="{FF2B5EF4-FFF2-40B4-BE49-F238E27FC236}">
                <a16:creationId xmlns:a16="http://schemas.microsoft.com/office/drawing/2014/main" id="{983B9FB6-B869-47D0-86F2-EC5C60BE03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3740" y="3621033"/>
            <a:ext cx="1462595" cy="1937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FA8994-4E2F-45EB-852D-F7359825C942}"/>
              </a:ext>
            </a:extLst>
          </p:cNvPr>
          <p:cNvSpPr txBox="1"/>
          <p:nvPr/>
        </p:nvSpPr>
        <p:spPr>
          <a:xfrm>
            <a:off x="8052421" y="4922250"/>
            <a:ext cx="18520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b="1" i="0" u="none" strike="noStrike" kern="1200" cap="none" spc="0" normalizeH="0" baseline="0" noProof="0" dirty="0" err="1">
                <a:ln>
                  <a:noFill/>
                </a:ln>
                <a:solidFill>
                  <a:srgbClr val="FF6600"/>
                </a:solidFill>
                <a:effectLst/>
                <a:uLnTx/>
                <a:uFillTx/>
                <a:latin typeface="Century Gothic" panose="020F0302020204030204"/>
                <a:ea typeface="+mn-ea"/>
                <a:cs typeface="+mn-cs"/>
              </a:rPr>
              <a:t>work</a:t>
            </a:r>
            <a:r>
              <a:rPr kumimoji="0" lang="fr-FR"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458A6DF8-F777-4B77-8DD5-F99DA99198AD}"/>
              </a:ext>
            </a:extLst>
          </p:cNvPr>
          <p:cNvSpPr txBox="1"/>
          <p:nvPr/>
        </p:nvSpPr>
        <p:spPr>
          <a:xfrm>
            <a:off x="1339115" y="5436120"/>
            <a:ext cx="2587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rPr>
              <a:t>l’euro (m)</a:t>
            </a:r>
          </a:p>
        </p:txBody>
      </p:sp>
      <p:sp>
        <p:nvSpPr>
          <p:cNvPr id="46" name="TextBox 45">
            <a:extLst>
              <a:ext uri="{FF2B5EF4-FFF2-40B4-BE49-F238E27FC236}">
                <a16:creationId xmlns:a16="http://schemas.microsoft.com/office/drawing/2014/main" id="{AE0940D0-7607-41C5-9AA5-5642ACDF29FC}"/>
              </a:ext>
            </a:extLst>
          </p:cNvPr>
          <p:cNvSpPr txBox="1"/>
          <p:nvPr/>
        </p:nvSpPr>
        <p:spPr>
          <a:xfrm>
            <a:off x="4397066" y="5436120"/>
            <a:ext cx="2587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rPr>
              <a:t>le sport</a:t>
            </a:r>
          </a:p>
        </p:txBody>
      </p:sp>
      <p:sp>
        <p:nvSpPr>
          <p:cNvPr id="47" name="TextBox 46">
            <a:extLst>
              <a:ext uri="{FF2B5EF4-FFF2-40B4-BE49-F238E27FC236}">
                <a16:creationId xmlns:a16="http://schemas.microsoft.com/office/drawing/2014/main" id="{53D5ED8F-9365-4F78-95EE-51077E331023}"/>
              </a:ext>
            </a:extLst>
          </p:cNvPr>
          <p:cNvSpPr txBox="1"/>
          <p:nvPr/>
        </p:nvSpPr>
        <p:spPr>
          <a:xfrm>
            <a:off x="7304307" y="5436120"/>
            <a:ext cx="2587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2060"/>
                </a:solidFill>
                <a:effectLst/>
                <a:uLnTx/>
                <a:uFillTx/>
                <a:latin typeface="Century Gothic" panose="020F0302020204030204"/>
                <a:ea typeface="+mn-ea"/>
                <a:cs typeface="+mn-cs"/>
              </a:rPr>
              <a:t>le travail</a:t>
            </a:r>
          </a:p>
        </p:txBody>
      </p:sp>
    </p:spTree>
    <p:extLst>
      <p:ext uri="{BB962C8B-B14F-4D97-AF65-F5344CB8AC3E}">
        <p14:creationId xmlns:p14="http://schemas.microsoft.com/office/powerpoint/2010/main" val="5700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withEffect">
                                  <p:stCondLst>
                                    <p:cond delay="0"/>
                                  </p:stCondLst>
                                  <p:childTnLst>
                                    <p:animEffect transition="out" filter="slide(fromBottom)">
                                      <p:cBhvr>
                                        <p:cTn id="21" dur="10000"/>
                                        <p:tgtEl>
                                          <p:spTgt spid="31"/>
                                        </p:tgtEl>
                                      </p:cBhvr>
                                    </p:animEffect>
                                    <p:set>
                                      <p:cBhvr>
                                        <p:cTn id="22" dur="1" fill="hold">
                                          <p:stCondLst>
                                            <p:cond delay="9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1" grpId="0"/>
      <p:bldP spid="14" grpId="0"/>
      <p:bldP spid="25" grpId="0"/>
      <p:bldP spid="45" grpId="0"/>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213329"/>
            <a:ext cx="10515600" cy="1325563"/>
          </a:xfrm>
        </p:spPr>
        <p:txBody>
          <a:bodyPr>
            <a:normAutofit fontScale="90000"/>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pic>
        <p:nvPicPr>
          <p:cNvPr id="10242" name="Picture 2" descr="tea"/>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5057" y="1145107"/>
            <a:ext cx="3245977" cy="272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8" y="4410175"/>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36643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h thé.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th th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weigh |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[weighs | is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pesons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 | are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1" name="Picture 2" descr="Food Scale ">
            <a:extLst>
              <a:ext uri="{FF2B5EF4-FFF2-40B4-BE49-F238E27FC236}">
                <a16:creationId xmlns:a16="http://schemas.microsoft.com/office/drawing/2014/main" id="{7DB0E2D1-8986-4A51-AF52-7D3CCAA7A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7087" y="402461"/>
            <a:ext cx="1843239" cy="1862048"/>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peser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a:t>
            </a:r>
            <a:endPar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418214" y="1911843"/>
            <a:ext cx="2908082" cy="2540185"/>
          </a:xfrm>
          <a:prstGeom prst="wedgeRoundRectCallout">
            <a:avLst>
              <a:gd name="adj1" fmla="val 59502"/>
              <a:gd name="adj2" fmla="val 21808"/>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è</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all forms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except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vous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77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p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pes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pesons.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[weighs | is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pesons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pes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weigh |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 | are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peser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a:t>
            </a:r>
            <a:endPar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2" name="Google Shape;62;p12" descr="question mark action button">
            <a:hlinkClick r:id="" action="ppaction://noaction">
              <a:snd r:embed="rId3" name="pes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pes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56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p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pes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peson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a:t>
            </a:r>
            <a:r>
              <a:rPr lang="en-GB" sz="11500" b="1" dirty="0" err="1">
                <a:solidFill>
                  <a:srgbClr val="ED7D31"/>
                </a:solidFill>
              </a:rPr>
              <a:t>è</a:t>
            </a:r>
            <a:r>
              <a:rPr lang="en-GB" sz="11500" b="1" dirty="0" err="1">
                <a:solidFill>
                  <a:srgbClr val="1E4E79"/>
                </a:solidFill>
              </a:rPr>
              <a:t>se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[weighs | is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èse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weighing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3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e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 pese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pesons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 | are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pesons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weighing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874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es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pesons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peser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weigh |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peser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des fruits.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has to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p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 doit peser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es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a:t>
            </a:r>
            <a:r>
              <a:rPr lang="en-GB" sz="11500" b="1" dirty="0" err="1">
                <a:solidFill>
                  <a:srgbClr val="ED7D31"/>
                </a:solidFill>
              </a:rPr>
              <a:t>è</a:t>
            </a:r>
            <a:r>
              <a:rPr lang="en-GB" sz="11500" b="1" dirty="0" err="1">
                <a:solidFill>
                  <a:srgbClr val="1E4E79"/>
                </a:solidFill>
              </a:rPr>
              <a:t>se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[weighs | is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il pese des fruit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601937" y="4006248"/>
            <a:ext cx="296298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pèse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weighing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74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e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 pese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es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pesons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 | are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pesons des fruit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932137" y="4056190"/>
            <a:ext cx="296298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pesons</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weighing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08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es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pesons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weigh |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pes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peser</a:t>
            </a:r>
            <a:endParaRPr sz="11500" dirty="0"/>
          </a:p>
        </p:txBody>
      </p:sp>
      <p:sp>
        <p:nvSpPr>
          <p:cNvPr id="106" name="Google Shape;106;p16" descr="question mark action button">
            <a:hlinkClick r:id="" action="ppaction://noaction">
              <a:snd r:embed="rId4" name="il doit peser des fruits.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des fruits.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4391216" y="3960340"/>
            <a:ext cx="3221996"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peser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has to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79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p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il doit peser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rPr>
              <a:t>We often use the partitive article to talk about food and drink:</a:t>
            </a:r>
            <a:endParaRPr kumimoji="0" lang="en-US" sz="2400" i="0" u="none" strike="noStrike" kern="1200" cap="none" spc="0" normalizeH="0" baseline="0" noProof="0" dirty="0">
              <a:ln>
                <a:noFill/>
              </a:ln>
              <a:solidFill>
                <a:srgbClr val="00206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002060"/>
              </a:solidFill>
            </a:endParaRPr>
          </a:p>
          <a:p>
            <a:r>
              <a:rPr lang="en-US" sz="2400" b="1" dirty="0">
                <a:solidFill>
                  <a:srgbClr val="002060"/>
                </a:solidFill>
              </a:rPr>
              <a:t>		   (m) noun		    (f) noun			(m/f) before a vowel/h</a:t>
            </a:r>
          </a:p>
          <a:p>
            <a:pPr lvl="0">
              <a:defRPr/>
            </a:pPr>
            <a:r>
              <a:rPr lang="en-US" sz="2400" b="1" dirty="0" err="1">
                <a:solidFill>
                  <a:srgbClr val="002060"/>
                </a:solidFill>
              </a:rPr>
              <a:t>J’achète</a:t>
            </a:r>
            <a:r>
              <a:rPr lang="en-US" sz="2400" b="1" dirty="0">
                <a:solidFill>
                  <a:srgbClr val="002060"/>
                </a:solidFill>
              </a:rPr>
              <a:t>…	   du </a:t>
            </a:r>
            <a:r>
              <a:rPr lang="en-US" sz="2400" b="1" dirty="0" err="1">
                <a:solidFill>
                  <a:srgbClr val="002060"/>
                </a:solidFill>
              </a:rPr>
              <a:t>poisson</a:t>
            </a:r>
            <a:r>
              <a:rPr lang="en-US" sz="2400" b="1" dirty="0">
                <a:solidFill>
                  <a:srgbClr val="002060"/>
                </a:solidFill>
              </a:rPr>
              <a:t>	    de la glace		de </a:t>
            </a:r>
            <a:r>
              <a:rPr lang="en-US" sz="2400" b="1" dirty="0" err="1">
                <a:solidFill>
                  <a:srgbClr val="002060"/>
                </a:solidFill>
              </a:rPr>
              <a:t>l’eau</a:t>
            </a:r>
            <a:endParaRPr lang="en-US" sz="2400" b="1" dirty="0">
              <a:solidFill>
                <a:srgbClr val="002060"/>
              </a:solidFill>
            </a:endParaRPr>
          </a:p>
          <a:p>
            <a:pPr lvl="0">
              <a:defRPr/>
            </a:pPr>
            <a:r>
              <a:rPr lang="en-US" sz="2400" i="1" dirty="0">
                <a:solidFill>
                  <a:srgbClr val="002060"/>
                </a:solidFill>
              </a:rPr>
              <a:t>I buy…</a:t>
            </a:r>
            <a:r>
              <a:rPr lang="en-US" sz="2400" b="1" dirty="0">
                <a:solidFill>
                  <a:srgbClr val="002060"/>
                </a:solidFill>
              </a:rPr>
              <a:t>	   </a:t>
            </a:r>
            <a:r>
              <a:rPr lang="en-US" sz="2400" i="1" dirty="0">
                <a:solidFill>
                  <a:srgbClr val="002060"/>
                </a:solidFill>
              </a:rPr>
              <a:t>(some) fish	    (some) ice cream	(some) water</a:t>
            </a:r>
            <a:endParaRPr lang="en-US" sz="24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We can also use it with </a:t>
            </a:r>
            <a:r>
              <a:rPr lang="en-US" sz="2400" b="1" dirty="0">
                <a:solidFill>
                  <a:srgbClr val="002060"/>
                </a:solidFill>
              </a:rPr>
              <a:t>faire</a:t>
            </a:r>
            <a:r>
              <a:rPr lang="en-US" sz="2400" dirty="0">
                <a:solidFill>
                  <a:srgbClr val="002060"/>
                </a:solidFill>
              </a:rPr>
              <a:t> to talk about doing different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rPr>
              <a:t>Je </a:t>
            </a:r>
            <a:r>
              <a:rPr kumimoji="0" lang="en-US" sz="2400" b="1" i="0" u="none" strike="noStrike" kern="1200" cap="none" spc="0" normalizeH="0" baseline="0" noProof="0" dirty="0" err="1">
                <a:ln>
                  <a:noFill/>
                </a:ln>
                <a:solidFill>
                  <a:srgbClr val="002060"/>
                </a:solidFill>
                <a:effectLst/>
                <a:uLnTx/>
                <a:uFillTx/>
              </a:rPr>
              <a:t>fais</a:t>
            </a:r>
            <a:r>
              <a:rPr kumimoji="0" lang="en-US" sz="2400" b="1" i="0" u="none" strike="noStrike" kern="1200" cap="none" spc="0" normalizeH="0" baseline="0" noProof="0" dirty="0">
                <a:ln>
                  <a:noFill/>
                </a:ln>
                <a:solidFill>
                  <a:srgbClr val="002060"/>
                </a:solidFill>
                <a:effectLst/>
                <a:uLnTx/>
                <a:uFillTx/>
              </a:rPr>
              <a:t>…</a:t>
            </a:r>
            <a:r>
              <a:rPr kumimoji="0" lang="en-US" sz="2400" i="0" u="none" strike="noStrike" kern="1200" cap="none" spc="0" normalizeH="0" baseline="0" noProof="0" dirty="0">
                <a:ln>
                  <a:noFill/>
                </a:ln>
                <a:solidFill>
                  <a:srgbClr val="002060"/>
                </a:solidFill>
                <a:effectLst/>
                <a:uLnTx/>
                <a:uFillTx/>
              </a:rPr>
              <a:t>	   </a:t>
            </a:r>
            <a:r>
              <a:rPr lang="en-US" sz="2400" b="1" dirty="0">
                <a:solidFill>
                  <a:srgbClr val="002060"/>
                </a:solidFill>
              </a:rPr>
              <a:t>du sport		    de la natation		de </a:t>
            </a:r>
            <a:r>
              <a:rPr lang="en-US" sz="2400" b="1" dirty="0" err="1">
                <a:solidFill>
                  <a:srgbClr val="002060"/>
                </a:solidFill>
              </a:rPr>
              <a:t>l’exercice</a:t>
            </a:r>
            <a:endParaRPr lang="en-US" sz="24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002060"/>
                </a:solidFill>
              </a:rPr>
              <a:t>I…</a:t>
            </a:r>
            <a:r>
              <a:rPr kumimoji="0" lang="en-US" sz="2400" b="1" i="0" u="none" strike="noStrike" kern="1200" cap="none" spc="0" normalizeH="0" baseline="0" noProof="0" dirty="0">
                <a:ln>
                  <a:noFill/>
                </a:ln>
                <a:solidFill>
                  <a:srgbClr val="002060"/>
                </a:solidFill>
                <a:effectLst/>
                <a:uLnTx/>
                <a:uFillTx/>
              </a:rPr>
              <a:t>		   </a:t>
            </a:r>
            <a:r>
              <a:rPr lang="en-US" sz="2400" i="1" dirty="0">
                <a:solidFill>
                  <a:srgbClr val="002060"/>
                </a:solidFill>
              </a:rPr>
              <a:t>do (some) sport	    do (some) swimming	do (some)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2060"/>
                </a:solidFill>
                <a:effectLst/>
                <a:uLnTx/>
                <a:uFillTx/>
              </a:rPr>
              <a:t>                                                        </a:t>
            </a:r>
            <a:r>
              <a:rPr kumimoji="0" lang="en-US" sz="2400" b="1" i="1" u="none" strike="noStrike" kern="1200" cap="none" spc="0" normalizeH="0" noProof="0" dirty="0">
                <a:ln>
                  <a:noFill/>
                </a:ln>
                <a:solidFill>
                  <a:srgbClr val="002060"/>
                </a:solidFill>
                <a:effectLst/>
                <a:uLnTx/>
                <a:uFillTx/>
              </a:rPr>
              <a:t> </a:t>
            </a:r>
            <a:r>
              <a:rPr lang="en-US" sz="2400" i="1" dirty="0">
                <a:solidFill>
                  <a:srgbClr val="002060"/>
                </a:solidFill>
              </a:rPr>
              <a:t>go swimming</a:t>
            </a:r>
            <a:endParaRPr kumimoji="0" lang="en-US" sz="2400" b="1" i="0" u="none" strike="noStrike" kern="1200" cap="none" spc="0" normalizeH="0" baseline="0" noProof="0" dirty="0">
              <a:ln>
                <a:noFill/>
              </a:ln>
              <a:solidFill>
                <a:srgbClr val="002060"/>
              </a:solidFill>
              <a:effectLst/>
              <a:uLnTx/>
              <a:uFillTx/>
            </a:endParaRPr>
          </a:p>
        </p:txBody>
      </p:sp>
      <p:sp>
        <p:nvSpPr>
          <p:cNvPr id="4" name="Title 3"/>
          <p:cNvSpPr>
            <a:spLocks noGrp="1"/>
          </p:cNvSpPr>
          <p:nvPr>
            <p:ph type="title"/>
          </p:nvPr>
        </p:nvSpPr>
        <p:spPr/>
        <p:txBody>
          <a:bodyPr>
            <a:normAutofit/>
          </a:bodyPr>
          <a:lstStyle/>
          <a:p>
            <a:r>
              <a:rPr lang="en-GB" b="1" dirty="0">
                <a:solidFill>
                  <a:schemeClr val="bg1"/>
                </a:solidFill>
              </a:rPr>
              <a:t>The partitive article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F5694E6C-1AE6-4911-AE0E-2A26BD560644}"/>
              </a:ext>
            </a:extLst>
          </p:cNvPr>
          <p:cNvSpPr/>
          <p:nvPr/>
        </p:nvSpPr>
        <p:spPr>
          <a:xfrm>
            <a:off x="2325932" y="2085435"/>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0" name="Rectangle 9">
            <a:extLst>
              <a:ext uri="{FF2B5EF4-FFF2-40B4-BE49-F238E27FC236}">
                <a16:creationId xmlns:a16="http://schemas.microsoft.com/office/drawing/2014/main" id="{36526B8D-3A61-4A89-8442-03079B8973EB}"/>
              </a:ext>
            </a:extLst>
          </p:cNvPr>
          <p:cNvSpPr/>
          <p:nvPr/>
        </p:nvSpPr>
        <p:spPr>
          <a:xfrm>
            <a:off x="5083851" y="2050092"/>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1" name="Rectangle 10">
            <a:extLst>
              <a:ext uri="{FF2B5EF4-FFF2-40B4-BE49-F238E27FC236}">
                <a16:creationId xmlns:a16="http://schemas.microsoft.com/office/drawing/2014/main" id="{F2505C53-AEBF-4721-99CD-14DB6F1B48C7}"/>
              </a:ext>
            </a:extLst>
          </p:cNvPr>
          <p:cNvSpPr/>
          <p:nvPr/>
        </p:nvSpPr>
        <p:spPr>
          <a:xfrm>
            <a:off x="8422161" y="2104498"/>
            <a:ext cx="3589839"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2" name="Rectangle 11">
            <a:extLst>
              <a:ext uri="{FF2B5EF4-FFF2-40B4-BE49-F238E27FC236}">
                <a16:creationId xmlns:a16="http://schemas.microsoft.com/office/drawing/2014/main" id="{537935C9-B284-4E71-B9F1-9B3C5ABBF895}"/>
              </a:ext>
            </a:extLst>
          </p:cNvPr>
          <p:cNvSpPr/>
          <p:nvPr/>
        </p:nvSpPr>
        <p:spPr>
          <a:xfrm>
            <a:off x="2327171" y="2419229"/>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3" name="Rectangle 12">
            <a:extLst>
              <a:ext uri="{FF2B5EF4-FFF2-40B4-BE49-F238E27FC236}">
                <a16:creationId xmlns:a16="http://schemas.microsoft.com/office/drawing/2014/main" id="{41D040F2-7CC3-4922-932F-221CE21DB7FA}"/>
              </a:ext>
            </a:extLst>
          </p:cNvPr>
          <p:cNvSpPr/>
          <p:nvPr/>
        </p:nvSpPr>
        <p:spPr>
          <a:xfrm>
            <a:off x="2327171" y="2804592"/>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4" name="Rectangle 13">
            <a:extLst>
              <a:ext uri="{FF2B5EF4-FFF2-40B4-BE49-F238E27FC236}">
                <a16:creationId xmlns:a16="http://schemas.microsoft.com/office/drawing/2014/main" id="{FBBB0C52-9E76-4BD6-9F79-62474F491A1E}"/>
              </a:ext>
            </a:extLst>
          </p:cNvPr>
          <p:cNvSpPr/>
          <p:nvPr/>
        </p:nvSpPr>
        <p:spPr>
          <a:xfrm>
            <a:off x="5088230" y="2419633"/>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5" name="Rectangle 14">
            <a:extLst>
              <a:ext uri="{FF2B5EF4-FFF2-40B4-BE49-F238E27FC236}">
                <a16:creationId xmlns:a16="http://schemas.microsoft.com/office/drawing/2014/main" id="{A96CB735-122A-4582-9C2E-7F0EA0C8AD13}"/>
              </a:ext>
            </a:extLst>
          </p:cNvPr>
          <p:cNvSpPr/>
          <p:nvPr/>
        </p:nvSpPr>
        <p:spPr>
          <a:xfrm>
            <a:off x="5092289" y="2818177"/>
            <a:ext cx="2699961" cy="448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Rectangle 15">
            <a:extLst>
              <a:ext uri="{FF2B5EF4-FFF2-40B4-BE49-F238E27FC236}">
                <a16:creationId xmlns:a16="http://schemas.microsoft.com/office/drawing/2014/main" id="{2B81D8A5-DC58-42C0-A019-DC49B1790028}"/>
              </a:ext>
            </a:extLst>
          </p:cNvPr>
          <p:cNvSpPr/>
          <p:nvPr/>
        </p:nvSpPr>
        <p:spPr>
          <a:xfrm>
            <a:off x="8243399" y="2423216"/>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7" name="Rectangle 16">
            <a:extLst>
              <a:ext uri="{FF2B5EF4-FFF2-40B4-BE49-F238E27FC236}">
                <a16:creationId xmlns:a16="http://schemas.microsoft.com/office/drawing/2014/main" id="{809E9E41-373F-4608-87D0-4A591A55754A}"/>
              </a:ext>
            </a:extLst>
          </p:cNvPr>
          <p:cNvSpPr/>
          <p:nvPr/>
        </p:nvSpPr>
        <p:spPr>
          <a:xfrm>
            <a:off x="8422161" y="2820153"/>
            <a:ext cx="2055228" cy="398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8" name="Rectangle 17">
            <a:extLst>
              <a:ext uri="{FF2B5EF4-FFF2-40B4-BE49-F238E27FC236}">
                <a16:creationId xmlns:a16="http://schemas.microsoft.com/office/drawing/2014/main" id="{13D4E8FB-2AB0-44CC-801D-4F729DF1AE86}"/>
              </a:ext>
            </a:extLst>
          </p:cNvPr>
          <p:cNvSpPr/>
          <p:nvPr/>
        </p:nvSpPr>
        <p:spPr>
          <a:xfrm>
            <a:off x="2270021" y="4303694"/>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9" name="Rectangle 18">
            <a:extLst>
              <a:ext uri="{FF2B5EF4-FFF2-40B4-BE49-F238E27FC236}">
                <a16:creationId xmlns:a16="http://schemas.microsoft.com/office/drawing/2014/main" id="{D0934A2B-EAEF-4E92-802A-47900CE2EF0C}"/>
              </a:ext>
            </a:extLst>
          </p:cNvPr>
          <p:cNvSpPr/>
          <p:nvPr/>
        </p:nvSpPr>
        <p:spPr>
          <a:xfrm>
            <a:off x="1646423" y="4655448"/>
            <a:ext cx="3054708"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1" name="Rectangle 20">
            <a:extLst>
              <a:ext uri="{FF2B5EF4-FFF2-40B4-BE49-F238E27FC236}">
                <a16:creationId xmlns:a16="http://schemas.microsoft.com/office/drawing/2014/main" id="{48BB81FD-707B-42C3-A279-A54AD687C444}"/>
              </a:ext>
            </a:extLst>
          </p:cNvPr>
          <p:cNvSpPr/>
          <p:nvPr/>
        </p:nvSpPr>
        <p:spPr>
          <a:xfrm>
            <a:off x="5129056" y="4206721"/>
            <a:ext cx="213474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Rectangle 21">
            <a:extLst>
              <a:ext uri="{FF2B5EF4-FFF2-40B4-BE49-F238E27FC236}">
                <a16:creationId xmlns:a16="http://schemas.microsoft.com/office/drawing/2014/main" id="{0BD633B4-55B2-40C5-9ADD-3835538E3785}"/>
              </a:ext>
            </a:extLst>
          </p:cNvPr>
          <p:cNvSpPr/>
          <p:nvPr/>
        </p:nvSpPr>
        <p:spPr>
          <a:xfrm>
            <a:off x="5017164" y="4666089"/>
            <a:ext cx="3312569" cy="940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3" name="Rectangle 22">
            <a:extLst>
              <a:ext uri="{FF2B5EF4-FFF2-40B4-BE49-F238E27FC236}">
                <a16:creationId xmlns:a16="http://schemas.microsoft.com/office/drawing/2014/main" id="{8D2032D4-4EBA-4923-846A-02ADEF5771F9}"/>
              </a:ext>
            </a:extLst>
          </p:cNvPr>
          <p:cNvSpPr/>
          <p:nvPr/>
        </p:nvSpPr>
        <p:spPr>
          <a:xfrm>
            <a:off x="8414423" y="4252414"/>
            <a:ext cx="2036605"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4" name="Rectangle 23">
            <a:extLst>
              <a:ext uri="{FF2B5EF4-FFF2-40B4-BE49-F238E27FC236}">
                <a16:creationId xmlns:a16="http://schemas.microsoft.com/office/drawing/2014/main" id="{81813965-FF40-46A1-8185-0386CDE5D255}"/>
              </a:ext>
            </a:extLst>
          </p:cNvPr>
          <p:cNvSpPr/>
          <p:nvPr/>
        </p:nvSpPr>
        <p:spPr>
          <a:xfrm>
            <a:off x="8414421" y="4630075"/>
            <a:ext cx="3047287"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Tree>
    <p:extLst>
      <p:ext uri="{BB962C8B-B14F-4D97-AF65-F5344CB8AC3E}">
        <p14:creationId xmlns:p14="http://schemas.microsoft.com/office/powerpoint/2010/main" val="6288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14160" cy="647577"/>
          </a:xfrm>
        </p:spPr>
        <p:txBody>
          <a:bodyPr>
            <a:normAutofit/>
          </a:bodyPr>
          <a:lstStyle/>
          <a:p>
            <a:r>
              <a:rPr lang="en-GB" sz="2800" b="1" dirty="0">
                <a:solidFill>
                  <a:schemeClr val="bg1"/>
                </a:solidFill>
              </a:rPr>
              <a:t>Que fait Abdel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314501"/>
            <a:ext cx="38099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 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3682001297"/>
              </p:ext>
            </p:extLst>
          </p:nvPr>
        </p:nvGraphicFramePr>
        <p:xfrm>
          <a:off x="3989920" y="1475166"/>
          <a:ext cx="7920000" cy="4358640"/>
        </p:xfrm>
        <a:graphic>
          <a:graphicData uri="http://schemas.openxmlformats.org/drawingml/2006/table">
            <a:tbl>
              <a:tblPr firstRow="1" bandRow="1">
                <a:tableStyleId>{5FD0F851-EC5A-4D38-B0AD-8093EC10F338}</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370840">
                <a:tc>
                  <a:txBody>
                    <a:bodyPr/>
                    <a:lstStyle/>
                    <a:p>
                      <a:endParaRPr lang="en-GB" sz="2000" b="1" dirty="0"/>
                    </a:p>
                  </a:txBody>
                  <a:tcPr anchor="ctr"/>
                </a:tc>
                <a:tc>
                  <a:txBody>
                    <a:bodyPr/>
                    <a:lstStyle/>
                    <a:p>
                      <a:endParaRPr lang="en-GB"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b</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r>
                        <a:rPr lang="fr-FR" sz="2000" dirty="0">
                          <a:solidFill>
                            <a:schemeClr val="accent1">
                              <a:lumMod val="50000"/>
                            </a:schemeClr>
                          </a:solidFill>
                        </a:rPr>
                        <a:t>Abdel aime faire de l’…</a:t>
                      </a:r>
                      <a:endParaRPr lang="en-GB" sz="2000" dirty="0">
                        <a:solidFill>
                          <a:schemeClr val="accent1">
                            <a:lumMod val="50000"/>
                          </a:schemeClr>
                        </a:solidFill>
                      </a:endParaRPr>
                    </a:p>
                  </a:txBody>
                  <a:tcPr anchor="ctr"/>
                </a:tc>
                <a:tc>
                  <a:txBody>
                    <a:bodyPr/>
                    <a:lstStyle/>
                    <a:p>
                      <a:r>
                        <a:rPr lang="en-GB" sz="2000" b="1" dirty="0" err="1">
                          <a:solidFill>
                            <a:schemeClr val="accent1">
                              <a:lumMod val="50000"/>
                            </a:schemeClr>
                          </a:solidFill>
                        </a:rPr>
                        <a:t>exercice</a:t>
                      </a:r>
                      <a:r>
                        <a:rPr lang="en-GB" sz="2000" b="1" dirty="0">
                          <a:solidFill>
                            <a:schemeClr val="accent1">
                              <a:lumMod val="50000"/>
                            </a:schemeClr>
                          </a:solidFill>
                        </a:rPr>
                        <a:t>.</a:t>
                      </a:r>
                    </a:p>
                  </a:txBody>
                  <a:tcPr anchor="ctr"/>
                </a:tc>
                <a:tc>
                  <a:txBody>
                    <a:bodyPr/>
                    <a:lstStyle/>
                    <a:p>
                      <a:r>
                        <a:rPr lang="en-GB" sz="2000" b="1" dirty="0" err="1">
                          <a:solidFill>
                            <a:schemeClr val="accent1">
                              <a:lumMod val="50000"/>
                            </a:schemeClr>
                          </a:solidFill>
                        </a:rPr>
                        <a:t>activité</a:t>
                      </a:r>
                      <a:r>
                        <a:rPr lang="en-GB" sz="2000" b="1" dirty="0">
                          <a:solidFill>
                            <a:schemeClr val="accent1">
                              <a:lumMod val="50000"/>
                            </a:schemeClr>
                          </a:solidFill>
                        </a:rPr>
                        <a:t>.</a:t>
                      </a: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Chaque jour, il fait du…</a:t>
                      </a:r>
                      <a:endParaRPr lang="en-GB" sz="2000" dirty="0">
                        <a:solidFill>
                          <a:schemeClr val="accent1">
                            <a:lumMod val="50000"/>
                          </a:schemeClr>
                        </a:solidFill>
                      </a:endParaRPr>
                    </a:p>
                  </a:txBody>
                  <a:tcPr anchor="ctr"/>
                </a:tc>
                <a:tc>
                  <a:txBody>
                    <a:bodyPr/>
                    <a:lstStyle/>
                    <a:p>
                      <a:r>
                        <a:rPr lang="en-GB" sz="2000" b="1" dirty="0">
                          <a:solidFill>
                            <a:schemeClr val="accent1">
                              <a:lumMod val="50000"/>
                            </a:schemeClr>
                          </a:solidFill>
                        </a:rPr>
                        <a:t>sport.</a:t>
                      </a:r>
                    </a:p>
                  </a:txBody>
                  <a:tcPr anchor="ctr"/>
                </a:tc>
                <a:tc>
                  <a:txBody>
                    <a:bodyPr/>
                    <a:lstStyle/>
                    <a:p>
                      <a:r>
                        <a:rPr lang="en-GB" sz="2000" b="1" dirty="0">
                          <a:solidFill>
                            <a:schemeClr val="accent1">
                              <a:lumMod val="50000"/>
                            </a:schemeClr>
                          </a:solidFill>
                        </a:rPr>
                        <a:t>lit.</a:t>
                      </a:r>
                    </a:p>
                  </a:txBody>
                  <a:tcPr anchor="ctr"/>
                </a:tc>
                <a:extLst>
                  <a:ext uri="{0D108BD9-81ED-4DB2-BD59-A6C34878D82A}">
                    <a16:rowId xmlns:a16="http://schemas.microsoft.com/office/drawing/2014/main" val="1961458278"/>
                  </a:ext>
                </a:extLst>
              </a:tr>
              <a:tr h="370840">
                <a:tc>
                  <a:txBody>
                    <a:bodyPr/>
                    <a:lstStyle/>
                    <a:p>
                      <a:pPr algn="ctr"/>
                      <a:r>
                        <a:rPr lang="en-GB" sz="2000" b="1">
                          <a:solidFill>
                            <a:schemeClr val="accent1">
                              <a:lumMod val="50000"/>
                            </a:schemeClr>
                          </a:solidFill>
                        </a:rPr>
                        <a:t>3.</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Souvent</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fait de la…</a:t>
                      </a:r>
                    </a:p>
                  </a:txBody>
                  <a:tcPr anchor="ctr"/>
                </a:tc>
                <a:tc>
                  <a:txBody>
                    <a:bodyPr/>
                    <a:lstStyle/>
                    <a:p>
                      <a:r>
                        <a:rPr lang="en-GB" sz="2000" b="1" dirty="0" err="1">
                          <a:solidFill>
                            <a:schemeClr val="accent1">
                              <a:lumMod val="50000"/>
                            </a:schemeClr>
                          </a:solidFill>
                        </a:rPr>
                        <a:t>liste</a:t>
                      </a:r>
                      <a:r>
                        <a:rPr lang="en-GB" sz="2000" b="1" dirty="0">
                          <a:solidFill>
                            <a:schemeClr val="accent1">
                              <a:lumMod val="50000"/>
                            </a:schemeClr>
                          </a:solidFill>
                        </a:rPr>
                        <a:t>.</a:t>
                      </a:r>
                    </a:p>
                  </a:txBody>
                  <a:tcPr anchor="ctr"/>
                </a:tc>
                <a:tc>
                  <a:txBody>
                    <a:bodyPr/>
                    <a:lstStyle/>
                    <a:p>
                      <a:r>
                        <a:rPr lang="en-GB" sz="2000" b="1" dirty="0">
                          <a:solidFill>
                            <a:schemeClr val="accent1">
                              <a:lumMod val="50000"/>
                            </a:schemeClr>
                          </a:solidFill>
                        </a:rPr>
                        <a:t>natation.</a:t>
                      </a:r>
                    </a:p>
                  </a:txBody>
                  <a:tcPr anchor="ctr"/>
                </a:tc>
                <a:extLst>
                  <a:ext uri="{0D108BD9-81ED-4DB2-BD59-A6C34878D82A}">
                    <a16:rowId xmlns:a16="http://schemas.microsoft.com/office/drawing/2014/main" val="2189313960"/>
                  </a:ext>
                </a:extLst>
              </a:tr>
              <a:tr h="370840">
                <a:tc>
                  <a:txBody>
                    <a:bodyPr/>
                    <a:lstStyle/>
                    <a:p>
                      <a:pPr algn="ctr"/>
                      <a:r>
                        <a:rPr lang="en-GB" sz="2000" b="1">
                          <a:solidFill>
                            <a:schemeClr val="accent1">
                              <a:lumMod val="50000"/>
                            </a:schemeClr>
                          </a:solidFill>
                        </a:rPr>
                        <a:t>4.</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Rarement</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fait du… </a:t>
                      </a:r>
                    </a:p>
                  </a:txBody>
                  <a:tcPr anchor="ctr"/>
                </a:tc>
                <a:tc>
                  <a:txBody>
                    <a:bodyPr/>
                    <a:lstStyle/>
                    <a:p>
                      <a:r>
                        <a:rPr lang="en-GB" sz="2000" b="1" dirty="0" err="1">
                          <a:solidFill>
                            <a:schemeClr val="accent1">
                              <a:lumMod val="50000"/>
                            </a:schemeClr>
                          </a:solidFill>
                        </a:rPr>
                        <a:t>vélo</a:t>
                      </a:r>
                      <a:r>
                        <a:rPr lang="en-GB" sz="2000" b="1" dirty="0">
                          <a:solidFill>
                            <a:schemeClr val="accent1">
                              <a:lumMod val="50000"/>
                            </a:schemeClr>
                          </a:solidFill>
                        </a:rPr>
                        <a:t>.</a:t>
                      </a:r>
                    </a:p>
                  </a:txBody>
                  <a:tcPr anchor="ctr"/>
                </a:tc>
                <a:tc>
                  <a:txBody>
                    <a:bodyPr/>
                    <a:lstStyle/>
                    <a:p>
                      <a:r>
                        <a:rPr lang="en-GB" sz="2000" b="1" dirty="0">
                          <a:solidFill>
                            <a:schemeClr val="accent1">
                              <a:lumMod val="50000"/>
                            </a:schemeClr>
                          </a:solidFill>
                        </a:rPr>
                        <a:t>voyage.</a:t>
                      </a:r>
                    </a:p>
                  </a:txBody>
                  <a:tcPr anchor="ctr"/>
                </a:tc>
                <a:extLst>
                  <a:ext uri="{0D108BD9-81ED-4DB2-BD59-A6C34878D82A}">
                    <a16:rowId xmlns:a16="http://schemas.microsoft.com/office/drawing/2014/main" val="2344197191"/>
                  </a:ext>
                </a:extLst>
              </a:tr>
              <a:tr h="370840">
                <a:tc>
                  <a:txBody>
                    <a:bodyPr/>
                    <a:lstStyle/>
                    <a:p>
                      <a:pPr algn="ctr"/>
                      <a:r>
                        <a:rPr lang="en-GB" sz="2000" b="1">
                          <a:solidFill>
                            <a:schemeClr val="accent1">
                              <a:lumMod val="50000"/>
                            </a:schemeClr>
                          </a:solidFill>
                        </a:rPr>
                        <a:t>5.</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Parfois</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fait la… </a:t>
                      </a:r>
                    </a:p>
                  </a:txBody>
                  <a:tcPr anchor="ctr"/>
                </a:tc>
                <a:tc>
                  <a:txBody>
                    <a:bodyPr/>
                    <a:lstStyle/>
                    <a:p>
                      <a:r>
                        <a:rPr lang="en-GB" sz="2000" b="1" dirty="0">
                          <a:solidFill>
                            <a:schemeClr val="accent1">
                              <a:lumMod val="50000"/>
                            </a:schemeClr>
                          </a:solidFill>
                        </a:rPr>
                        <a:t>natation.</a:t>
                      </a:r>
                    </a:p>
                  </a:txBody>
                  <a:tcPr anchor="ctr"/>
                </a:tc>
                <a:tc>
                  <a:txBody>
                    <a:bodyPr/>
                    <a:lstStyle/>
                    <a:p>
                      <a:r>
                        <a:rPr lang="en-GB" sz="2000" b="1" dirty="0">
                          <a:solidFill>
                            <a:schemeClr val="accent1">
                              <a:lumMod val="50000"/>
                            </a:schemeClr>
                          </a:solidFill>
                        </a:rPr>
                        <a:t>cuisine.</a:t>
                      </a:r>
                    </a:p>
                  </a:txBody>
                  <a:tcPr anchor="ctr"/>
                </a:tc>
                <a:extLst>
                  <a:ext uri="{0D108BD9-81ED-4DB2-BD59-A6C34878D82A}">
                    <a16:rowId xmlns:a16="http://schemas.microsoft.com/office/drawing/2014/main" val="1972389626"/>
                  </a:ext>
                </a:extLst>
              </a:tr>
              <a:tr h="370840">
                <a:tc>
                  <a:txBody>
                    <a:bodyPr/>
                    <a:lstStyle/>
                    <a:p>
                      <a:pPr algn="ctr"/>
                      <a:r>
                        <a:rPr lang="en-GB" sz="2000" b="1">
                          <a:solidFill>
                            <a:schemeClr val="accent1">
                              <a:lumMod val="50000"/>
                            </a:schemeClr>
                          </a:solidFill>
                        </a:rPr>
                        <a:t>6.</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À </a:t>
                      </a:r>
                      <a:r>
                        <a:rPr lang="en-GB" sz="2000" dirty="0" err="1">
                          <a:solidFill>
                            <a:schemeClr val="accent1">
                              <a:lumMod val="50000"/>
                            </a:schemeClr>
                          </a:solidFill>
                        </a:rPr>
                        <a:t>l’université</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fait…</a:t>
                      </a:r>
                    </a:p>
                  </a:txBody>
                  <a:tcPr anchor="ctr"/>
                </a:tc>
                <a:tc>
                  <a:txBody>
                    <a:bodyPr/>
                    <a:lstStyle/>
                    <a:p>
                      <a:r>
                        <a:rPr lang="en-GB" sz="2000" b="1" dirty="0">
                          <a:solidFill>
                            <a:schemeClr val="accent1">
                              <a:lumMod val="50000"/>
                            </a:schemeClr>
                          </a:solidFill>
                        </a:rPr>
                        <a:t>attention.</a:t>
                      </a:r>
                    </a:p>
                  </a:txBody>
                  <a:tcPr anchor="ctr"/>
                </a:tc>
                <a:tc>
                  <a:txBody>
                    <a:bodyPr/>
                    <a:lstStyle/>
                    <a:p>
                      <a:r>
                        <a:rPr lang="en-GB" sz="2000" b="1" dirty="0">
                          <a:solidFill>
                            <a:schemeClr val="accent1">
                              <a:lumMod val="50000"/>
                            </a:schemeClr>
                          </a:solidFill>
                        </a:rPr>
                        <a:t>sport.</a:t>
                      </a:r>
                    </a:p>
                  </a:txBody>
                  <a:tcPr anchor="ctr"/>
                </a:tc>
                <a:extLst>
                  <a:ext uri="{0D108BD9-81ED-4DB2-BD59-A6C34878D82A}">
                    <a16:rowId xmlns:a16="http://schemas.microsoft.com/office/drawing/2014/main" val="664931564"/>
                  </a:ext>
                </a:extLst>
              </a:tr>
              <a:tr h="370840">
                <a:tc>
                  <a:txBody>
                    <a:bodyPr/>
                    <a:lstStyle/>
                    <a:p>
                      <a:pPr algn="ctr"/>
                      <a:r>
                        <a:rPr lang="en-GB" sz="2000" b="1" dirty="0">
                          <a:solidFill>
                            <a:schemeClr val="accent1">
                              <a:lumMod val="50000"/>
                            </a:schemeClr>
                          </a:solidFill>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Chez un ami, il fait du… </a:t>
                      </a:r>
                      <a:endParaRPr lang="en-GB" sz="2000" dirty="0">
                        <a:solidFill>
                          <a:schemeClr val="accent1">
                            <a:lumMod val="50000"/>
                          </a:schemeClr>
                        </a:solidFill>
                      </a:endParaRPr>
                    </a:p>
                  </a:txBody>
                  <a:tcPr anchor="ctr"/>
                </a:tc>
                <a:tc>
                  <a:txBody>
                    <a:bodyPr/>
                    <a:lstStyle/>
                    <a:p>
                      <a:r>
                        <a:rPr lang="en-GB" sz="2000" b="1" dirty="0" err="1">
                          <a:solidFill>
                            <a:schemeClr val="accent1">
                              <a:lumMod val="50000"/>
                            </a:schemeClr>
                          </a:solidFill>
                        </a:rPr>
                        <a:t>modèle</a:t>
                      </a:r>
                      <a:r>
                        <a:rPr lang="en-GB" sz="2000" b="1" dirty="0">
                          <a:solidFill>
                            <a:schemeClr val="accent1">
                              <a:lumMod val="50000"/>
                            </a:schemeClr>
                          </a:solidFill>
                        </a:rPr>
                        <a:t>.</a:t>
                      </a:r>
                    </a:p>
                  </a:txBody>
                  <a:tcPr anchor="ctr"/>
                </a:tc>
                <a:tc>
                  <a:txBody>
                    <a:bodyPr/>
                    <a:lstStyle/>
                    <a:p>
                      <a:r>
                        <a:rPr lang="en-GB" sz="2000" b="1" dirty="0">
                          <a:solidFill>
                            <a:schemeClr val="accent1">
                              <a:lumMod val="50000"/>
                            </a:schemeClr>
                          </a:solidFill>
                        </a:rPr>
                        <a:t>travail.</a:t>
                      </a:r>
                    </a:p>
                  </a:txBody>
                  <a:tcPr anchor="ctr"/>
                </a:tc>
                <a:extLst>
                  <a:ext uri="{0D108BD9-81ED-4DB2-BD59-A6C34878D82A}">
                    <a16:rowId xmlns:a16="http://schemas.microsoft.com/office/drawing/2014/main" val="2371851735"/>
                  </a:ext>
                </a:extLst>
              </a:tr>
              <a:tr h="0">
                <a:tc>
                  <a:txBody>
                    <a:bodyPr/>
                    <a:lstStyle/>
                    <a:p>
                      <a:pPr algn="ctr"/>
                      <a:r>
                        <a:rPr lang="en-GB" sz="2000" b="1" dirty="0">
                          <a:solidFill>
                            <a:schemeClr val="accent1">
                              <a:lumMod val="50000"/>
                            </a:schemeClr>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u="none" dirty="0">
                          <a:solidFill>
                            <a:schemeClr val="accent1">
                              <a:lumMod val="50000"/>
                            </a:schemeClr>
                          </a:solidFill>
                        </a:rPr>
                        <a:t>À la maison, il fait un… </a:t>
                      </a:r>
                      <a:endParaRPr lang="en-GB" sz="2000" u="none" dirty="0">
                        <a:solidFill>
                          <a:schemeClr val="accent1">
                            <a:lumMod val="50000"/>
                          </a:schemeClr>
                        </a:solidFill>
                      </a:endParaRPr>
                    </a:p>
                  </a:txBody>
                  <a:tcPr anchor="ctr"/>
                </a:tc>
                <a:tc>
                  <a:txBody>
                    <a:bodyPr/>
                    <a:lstStyle/>
                    <a:p>
                      <a:r>
                        <a:rPr lang="en-GB" sz="2000" b="1" dirty="0">
                          <a:solidFill>
                            <a:schemeClr val="accent1">
                              <a:lumMod val="50000"/>
                            </a:schemeClr>
                          </a:solidFill>
                        </a:rPr>
                        <a:t>yoga.</a:t>
                      </a:r>
                    </a:p>
                  </a:txBody>
                  <a:tcPr anchor="ctr"/>
                </a:tc>
                <a:tc>
                  <a:txBody>
                    <a:bodyPr/>
                    <a:lstStyle/>
                    <a:p>
                      <a:r>
                        <a:rPr lang="en-GB" sz="2000" b="1" dirty="0" err="1">
                          <a:solidFill>
                            <a:schemeClr val="accent1">
                              <a:lumMod val="50000"/>
                            </a:schemeClr>
                          </a:solidFill>
                        </a:rPr>
                        <a:t>exercice</a:t>
                      </a:r>
                      <a:r>
                        <a:rPr lang="en-GB" sz="2000" b="1" dirty="0">
                          <a:solidFill>
                            <a:schemeClr val="accent1">
                              <a:lumMod val="50000"/>
                            </a:schemeClr>
                          </a:solidFill>
                        </a:rPr>
                        <a:t>.</a:t>
                      </a:r>
                    </a:p>
                  </a:txBody>
                  <a:tcPr anchor="ctr"/>
                </a:tc>
                <a:extLst>
                  <a:ext uri="{0D108BD9-81ED-4DB2-BD59-A6C34878D82A}">
                    <a16:rowId xmlns:a16="http://schemas.microsoft.com/office/drawing/2014/main" val="1736239533"/>
                  </a:ext>
                </a:extLst>
              </a:tr>
              <a:tr h="0">
                <a:tc>
                  <a:txBody>
                    <a:bodyPr/>
                    <a:lstStyle/>
                    <a:p>
                      <a:pPr algn="ctr"/>
                      <a:r>
                        <a:rPr lang="en-GB" sz="2000" b="1" dirty="0">
                          <a:solidFill>
                            <a:schemeClr val="accent1">
                              <a:lumMod val="50000"/>
                            </a:schemeClr>
                          </a:solidFill>
                        </a:rPr>
                        <a:t>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dirty="0">
                          <a:solidFill>
                            <a:schemeClr val="accent1">
                              <a:lumMod val="50000"/>
                            </a:schemeClr>
                          </a:solidFill>
                        </a:rPr>
                        <a:t>Dehors, </a:t>
                      </a:r>
                      <a:r>
                        <a:rPr lang="en-GB" sz="2000" u="none" dirty="0" err="1">
                          <a:solidFill>
                            <a:schemeClr val="accent1">
                              <a:lumMod val="50000"/>
                            </a:schemeClr>
                          </a:solidFill>
                        </a:rPr>
                        <a:t>il</a:t>
                      </a:r>
                      <a:r>
                        <a:rPr lang="en-GB" sz="2000" u="none" dirty="0">
                          <a:solidFill>
                            <a:schemeClr val="accent1">
                              <a:lumMod val="50000"/>
                            </a:schemeClr>
                          </a:solidFill>
                        </a:rPr>
                        <a:t> fait </a:t>
                      </a:r>
                      <a:r>
                        <a:rPr lang="en-GB" sz="2000" u="none" dirty="0" err="1">
                          <a:solidFill>
                            <a:schemeClr val="accent1">
                              <a:lumMod val="50000"/>
                            </a:schemeClr>
                          </a:solidFill>
                        </a:rPr>
                        <a:t>une</a:t>
                      </a:r>
                      <a:r>
                        <a:rPr lang="en-GB" sz="2000" u="none" dirty="0">
                          <a:solidFill>
                            <a:schemeClr val="accent1">
                              <a:lumMod val="50000"/>
                            </a:schemeClr>
                          </a:solidFill>
                        </a:rPr>
                        <a:t>… </a:t>
                      </a:r>
                    </a:p>
                  </a:txBody>
                  <a:tcPr anchor="ctr"/>
                </a:tc>
                <a:tc>
                  <a:txBody>
                    <a:bodyPr/>
                    <a:lstStyle/>
                    <a:p>
                      <a:r>
                        <a:rPr lang="en-GB" sz="2000" b="1" dirty="0">
                          <a:solidFill>
                            <a:schemeClr val="accent1">
                              <a:lumMod val="50000"/>
                            </a:schemeClr>
                          </a:solidFill>
                        </a:rPr>
                        <a:t>promenade.</a:t>
                      </a:r>
                    </a:p>
                  </a:txBody>
                  <a:tcPr anchor="ctr"/>
                </a:tc>
                <a:tc>
                  <a:txBody>
                    <a:bodyPr/>
                    <a:lstStyle/>
                    <a:p>
                      <a:r>
                        <a:rPr lang="en-GB" sz="2000" b="1" dirty="0">
                          <a:solidFill>
                            <a:schemeClr val="accent1">
                              <a:lumMod val="50000"/>
                            </a:schemeClr>
                          </a:solidFill>
                        </a:rPr>
                        <a:t>natation.</a:t>
                      </a:r>
                    </a:p>
                  </a:txBody>
                  <a:tcPr anchor="ctr"/>
                </a:tc>
                <a:extLst>
                  <a:ext uri="{0D108BD9-81ED-4DB2-BD59-A6C34878D82A}">
                    <a16:rowId xmlns:a16="http://schemas.microsoft.com/office/drawing/2014/main" val="2386369780"/>
                  </a:ext>
                </a:extLst>
              </a:tr>
              <a:tr h="0">
                <a:tc>
                  <a:txBody>
                    <a:bodyPr/>
                    <a:lstStyle/>
                    <a:p>
                      <a:pPr algn="ctr"/>
                      <a:r>
                        <a:rPr lang="en-GB" sz="2000" b="1" dirty="0">
                          <a:solidFill>
                            <a:schemeClr val="accent1">
                              <a:lumMod val="50000"/>
                            </a:schemeClr>
                          </a:solidFill>
                        </a:rPr>
                        <a:t>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dirty="0" err="1">
                          <a:solidFill>
                            <a:schemeClr val="accent1">
                              <a:lumMod val="50000"/>
                            </a:schemeClr>
                          </a:solidFill>
                        </a:rPr>
                        <a:t>Aujourd’hui</a:t>
                      </a:r>
                      <a:r>
                        <a:rPr lang="en-GB" sz="2000" u="none" dirty="0">
                          <a:solidFill>
                            <a:schemeClr val="accent1">
                              <a:lumMod val="50000"/>
                            </a:schemeClr>
                          </a:solidFill>
                        </a:rPr>
                        <a:t>, </a:t>
                      </a:r>
                      <a:r>
                        <a:rPr lang="en-GB" sz="2000" u="none" dirty="0" err="1">
                          <a:solidFill>
                            <a:schemeClr val="accent1">
                              <a:lumMod val="50000"/>
                            </a:schemeClr>
                          </a:solidFill>
                        </a:rPr>
                        <a:t>il</a:t>
                      </a:r>
                      <a:r>
                        <a:rPr lang="en-GB" sz="2000" u="none" dirty="0">
                          <a:solidFill>
                            <a:schemeClr val="accent1">
                              <a:lumMod val="50000"/>
                            </a:schemeClr>
                          </a:solidFill>
                        </a:rPr>
                        <a:t> fait… </a:t>
                      </a:r>
                    </a:p>
                  </a:txBody>
                  <a:tcPr anchor="ctr"/>
                </a:tc>
                <a:tc>
                  <a:txBody>
                    <a:bodyPr/>
                    <a:lstStyle/>
                    <a:p>
                      <a:r>
                        <a:rPr lang="en-GB" sz="2000" b="1" dirty="0">
                          <a:solidFill>
                            <a:schemeClr val="accent1">
                              <a:lumMod val="50000"/>
                            </a:schemeClr>
                          </a:solidFill>
                        </a:rPr>
                        <a:t>travail.</a:t>
                      </a:r>
                    </a:p>
                  </a:txBody>
                  <a:tcPr anchor="ctr"/>
                </a:tc>
                <a:tc>
                  <a:txBody>
                    <a:bodyPr/>
                    <a:lstStyle/>
                    <a:p>
                      <a:r>
                        <a:rPr lang="en-GB" sz="2000" b="1" dirty="0">
                          <a:solidFill>
                            <a:schemeClr val="accent1">
                              <a:lumMod val="50000"/>
                            </a:schemeClr>
                          </a:solidFill>
                        </a:rPr>
                        <a:t>beau.</a:t>
                      </a:r>
                    </a:p>
                  </a:txBody>
                  <a:tcPr anchor="ctr"/>
                </a:tc>
                <a:extLst>
                  <a:ext uri="{0D108BD9-81ED-4DB2-BD59-A6C34878D82A}">
                    <a16:rowId xmlns:a16="http://schemas.microsoft.com/office/drawing/2014/main" val="2183547038"/>
                  </a:ext>
                </a:extLst>
              </a:tr>
            </a:tbl>
          </a:graphicData>
        </a:graphic>
      </p:graphicFrame>
      <p:sp>
        <p:nvSpPr>
          <p:cNvPr id="2" name="Rectangle: Rounded Corners 1">
            <a:extLst>
              <a:ext uri="{FF2B5EF4-FFF2-40B4-BE49-F238E27FC236}">
                <a16:creationId xmlns:a16="http://schemas.microsoft.com/office/drawing/2014/main" id="{33E538B8-76AD-4AE6-BC0C-748D410715CD}"/>
              </a:ext>
            </a:extLst>
          </p:cNvPr>
          <p:cNvSpPr/>
          <p:nvPr/>
        </p:nvSpPr>
        <p:spPr>
          <a:xfrm>
            <a:off x="8309920" y="1892635"/>
            <a:ext cx="1800000" cy="384605"/>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EB9C565F-FCBC-426B-A20E-E5501F248F9B}"/>
              </a:ext>
            </a:extLst>
          </p:cNvPr>
          <p:cNvSpPr/>
          <p:nvPr/>
        </p:nvSpPr>
        <p:spPr>
          <a:xfrm>
            <a:off x="8309920" y="2277240"/>
            <a:ext cx="1800000" cy="384605"/>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3A3930AB-75FC-4CAE-90E0-794AAA42E5E3}"/>
              </a:ext>
            </a:extLst>
          </p:cNvPr>
          <p:cNvSpPr/>
          <p:nvPr/>
        </p:nvSpPr>
        <p:spPr>
          <a:xfrm>
            <a:off x="10109920" y="2679159"/>
            <a:ext cx="1800000" cy="384605"/>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4DE97B50-1890-4CA1-9227-95C4C41E6B91}"/>
              </a:ext>
            </a:extLst>
          </p:cNvPr>
          <p:cNvSpPr/>
          <p:nvPr/>
        </p:nvSpPr>
        <p:spPr>
          <a:xfrm>
            <a:off x="8309920" y="3059915"/>
            <a:ext cx="1800000" cy="384605"/>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AC6CB2B1-88AF-4A92-8D1D-01830C16BB08}"/>
              </a:ext>
            </a:extLst>
          </p:cNvPr>
          <p:cNvSpPr/>
          <p:nvPr/>
        </p:nvSpPr>
        <p:spPr>
          <a:xfrm>
            <a:off x="10109920" y="3477654"/>
            <a:ext cx="1800000" cy="384605"/>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9648A655-DBBF-4291-87A9-3DBF6FF81963}"/>
              </a:ext>
            </a:extLst>
          </p:cNvPr>
          <p:cNvSpPr/>
          <p:nvPr/>
        </p:nvSpPr>
        <p:spPr>
          <a:xfrm>
            <a:off x="8309920" y="3857368"/>
            <a:ext cx="1800000" cy="384605"/>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19E1356F-A34A-420A-B718-FCF789DF18CF}"/>
              </a:ext>
            </a:extLst>
          </p:cNvPr>
          <p:cNvSpPr/>
          <p:nvPr/>
        </p:nvSpPr>
        <p:spPr>
          <a:xfrm>
            <a:off x="10109920" y="4255521"/>
            <a:ext cx="1800000" cy="384605"/>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B7AEB3DA-B62D-4E83-A6E6-53966BD827CB}"/>
              </a:ext>
            </a:extLst>
          </p:cNvPr>
          <p:cNvSpPr/>
          <p:nvPr/>
        </p:nvSpPr>
        <p:spPr>
          <a:xfrm>
            <a:off x="10109920" y="4634890"/>
            <a:ext cx="1800000" cy="384605"/>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47803153-1E90-4226-B741-602200F0282F}"/>
              </a:ext>
            </a:extLst>
          </p:cNvPr>
          <p:cNvSpPr/>
          <p:nvPr/>
        </p:nvSpPr>
        <p:spPr>
          <a:xfrm>
            <a:off x="8309920" y="5042045"/>
            <a:ext cx="1800000" cy="384605"/>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082EA9F-C954-41AE-A0EC-28F1747019D3}"/>
              </a:ext>
            </a:extLst>
          </p:cNvPr>
          <p:cNvSpPr/>
          <p:nvPr/>
        </p:nvSpPr>
        <p:spPr>
          <a:xfrm>
            <a:off x="10109920" y="5436771"/>
            <a:ext cx="1800000" cy="384605"/>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B91F5F7-789B-4A16-AA9C-62FAABB02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00" y="4393806"/>
            <a:ext cx="1440000" cy="1440000"/>
          </a:xfrm>
          <a:prstGeom prst="rect">
            <a:avLst/>
          </a:prstGeom>
        </p:spPr>
      </p:pic>
      <p:pic>
        <p:nvPicPr>
          <p:cNvPr id="36" name="Graphic 35" descr="Swimming">
            <a:extLst>
              <a:ext uri="{FF2B5EF4-FFF2-40B4-BE49-F238E27FC236}">
                <a16:creationId xmlns:a16="http://schemas.microsoft.com/office/drawing/2014/main" id="{CFE3B747-B38B-450F-9B14-80A02DF3B5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690148" y="4374718"/>
            <a:ext cx="720000" cy="720000"/>
          </a:xfrm>
          <a:prstGeom prst="rect">
            <a:avLst/>
          </a:prstGeom>
        </p:spPr>
      </p:pic>
      <p:pic>
        <p:nvPicPr>
          <p:cNvPr id="38" name="Graphic 37" descr="Cycling">
            <a:extLst>
              <a:ext uri="{FF2B5EF4-FFF2-40B4-BE49-F238E27FC236}">
                <a16:creationId xmlns:a16="http://schemas.microsoft.com/office/drawing/2014/main" id="{A553CB58-C477-4DBE-B1A3-7F6334E25D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454408" y="4496224"/>
            <a:ext cx="720000" cy="720000"/>
          </a:xfrm>
          <a:prstGeom prst="rect">
            <a:avLst/>
          </a:prstGeom>
        </p:spPr>
      </p:pic>
      <p:pic>
        <p:nvPicPr>
          <p:cNvPr id="42" name="Graphic 41" descr="Graduation cap">
            <a:extLst>
              <a:ext uri="{FF2B5EF4-FFF2-40B4-BE49-F238E27FC236}">
                <a16:creationId xmlns:a16="http://schemas.microsoft.com/office/drawing/2014/main" id="{63331BF1-3ED7-4EFB-86B4-66D24AAA35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914929" y="3766470"/>
            <a:ext cx="720000" cy="720000"/>
          </a:xfrm>
          <a:prstGeom prst="rect">
            <a:avLst/>
          </a:prstGeom>
        </p:spPr>
      </p:pic>
      <p:pic>
        <p:nvPicPr>
          <p:cNvPr id="44" name="Graphic 43" descr="Chef">
            <a:extLst>
              <a:ext uri="{FF2B5EF4-FFF2-40B4-BE49-F238E27FC236}">
                <a16:creationId xmlns:a16="http://schemas.microsoft.com/office/drawing/2014/main" id="{F1B5254A-2948-4CD2-AC28-8BBA93C1F4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2694160" y="3690331"/>
            <a:ext cx="720000" cy="720000"/>
          </a:xfrm>
          <a:prstGeom prst="rect">
            <a:avLst/>
          </a:prstGeom>
        </p:spPr>
      </p:pic>
      <p:sp>
        <p:nvSpPr>
          <p:cNvPr id="45" name="Thought Bubble: Cloud 44">
            <a:extLst>
              <a:ext uri="{FF2B5EF4-FFF2-40B4-BE49-F238E27FC236}">
                <a16:creationId xmlns:a16="http://schemas.microsoft.com/office/drawing/2014/main" id="{8A5E37A5-E267-4693-AA1F-C51497B0BB6A}"/>
              </a:ext>
            </a:extLst>
          </p:cNvPr>
          <p:cNvSpPr/>
          <p:nvPr/>
        </p:nvSpPr>
        <p:spPr>
          <a:xfrm>
            <a:off x="1356792" y="3376232"/>
            <a:ext cx="2369920" cy="2383505"/>
          </a:xfrm>
          <a:prstGeom prst="cloudCallout">
            <a:avLst>
              <a:gd name="adj1" fmla="val -54594"/>
              <a:gd name="adj2" fmla="val 32928"/>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38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323911"/>
            <a:ext cx="10515600" cy="1325563"/>
          </a:xfrm>
        </p:spPr>
        <p:txBody>
          <a:bodyPr>
            <a:normAutofit fontScale="90000"/>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sp>
        <p:nvSpPr>
          <p:cNvPr id="4" name="TextBox 3"/>
          <p:cNvSpPr txBox="1"/>
          <p:nvPr/>
        </p:nvSpPr>
        <p:spPr>
          <a:xfrm>
            <a:off x="4904224" y="2309526"/>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51270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h th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914900" cy="647577"/>
          </a:xfrm>
        </p:spPr>
        <p:txBody>
          <a:bodyPr>
            <a:noAutofit/>
          </a:bodyPr>
          <a:lstStyle/>
          <a:p>
            <a:r>
              <a:rPr lang="en-GB" sz="2800" b="1" dirty="0">
                <a:solidFill>
                  <a:schemeClr val="bg1"/>
                </a:solidFill>
              </a:rPr>
              <a:t>Saying ‘which’ in French</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As you know, the word for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which</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in French changes depending on the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gender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of the 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panose="020F0302020204030204"/>
              </a:rPr>
              <a:t>	</a:t>
            </a:r>
            <a:r>
              <a:rPr lang="en-US" sz="2400" b="1" dirty="0">
                <a:solidFill>
                  <a:srgbClr val="FF9933"/>
                </a:solidFill>
                <a:latin typeface="Century Gothic" panose="020F0302020204030204"/>
              </a:rPr>
              <a:t>(m) noun</a:t>
            </a:r>
            <a:r>
              <a:rPr lang="en-US" sz="2400" b="1" dirty="0">
                <a:solidFill>
                  <a:srgbClr val="002060"/>
                </a:solidFill>
                <a:latin typeface="Century Gothic" panose="020F0302020204030204"/>
              </a:rPr>
              <a:t>:					(f) noun: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Quel</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livre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aimes-tu</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			Quelle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voiture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aimes-tu</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panose="020F0302020204030204"/>
              </a:rPr>
              <a:t>	</a:t>
            </a:r>
            <a:r>
              <a:rPr lang="en-US" sz="2400" i="1" dirty="0">
                <a:solidFill>
                  <a:srgbClr val="002060"/>
                </a:solidFill>
                <a:latin typeface="Century Gothic" panose="020F0302020204030204"/>
              </a:rPr>
              <a:t>Which book do you like?			Which car do you like?</a:t>
            </a: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The word for ‘</a:t>
            </a:r>
            <a:r>
              <a:rPr lang="en-US" sz="2400" b="1" dirty="0">
                <a:solidFill>
                  <a:srgbClr val="002060"/>
                </a:solidFill>
                <a:latin typeface="Century Gothic" panose="020F0302020204030204"/>
              </a:rPr>
              <a:t>which</a:t>
            </a:r>
            <a:r>
              <a:rPr lang="en-US" sz="2400" dirty="0">
                <a:solidFill>
                  <a:srgbClr val="002060"/>
                </a:solidFill>
                <a:latin typeface="Century Gothic" panose="020F0302020204030204"/>
              </a:rPr>
              <a:t>’ also changes depending on the </a:t>
            </a:r>
            <a:r>
              <a:rPr lang="en-US" sz="2400" b="1" dirty="0">
                <a:solidFill>
                  <a:srgbClr val="002060"/>
                </a:solidFill>
                <a:latin typeface="Century Gothic" panose="020F0302020204030204"/>
              </a:rPr>
              <a:t>number</a:t>
            </a:r>
            <a:r>
              <a:rPr lang="en-US" sz="2400" dirty="0">
                <a:solidFill>
                  <a:srgbClr val="002060"/>
                </a:solidFill>
                <a:latin typeface="Century Gothic" panose="020F0302020204030204"/>
              </a:rPr>
              <a:t> of the noun: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FF9933"/>
                </a:solidFill>
                <a:effectLst/>
                <a:uLnTx/>
                <a:uFillTx/>
                <a:latin typeface="Century Gothic" panose="020F0302020204030204"/>
                <a:ea typeface="+mn-ea"/>
                <a:cs typeface="+mn-cs"/>
              </a:rPr>
              <a:t>(m </a:t>
            </a:r>
            <a:r>
              <a:rPr lang="en-US" sz="2400" b="1" dirty="0">
                <a:solidFill>
                  <a:srgbClr val="FF9933"/>
                </a:solidFill>
                <a:latin typeface="Century Gothic" panose="020F0302020204030204"/>
              </a:rPr>
              <a:t>pl) noun</a:t>
            </a:r>
            <a:r>
              <a:rPr lang="en-US" sz="2400" b="1" dirty="0">
                <a:solidFill>
                  <a:srgbClr val="002060"/>
                </a:solidFill>
                <a:latin typeface="Century Gothic" panose="020F0302020204030204"/>
              </a:rPr>
              <a:t>:					(f pl) noun: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Quel</a:t>
            </a:r>
            <a:r>
              <a:rPr lang="en-US" sz="2400" b="1" dirty="0">
                <a:solidFill>
                  <a:srgbClr val="002060"/>
                </a:solidFill>
                <a:latin typeface="Century Gothic" panose="020F0302020204030204"/>
              </a:rPr>
              <a:t>s livres </a:t>
            </a:r>
            <a:r>
              <a:rPr lang="en-US" sz="2400" b="1" dirty="0" err="1">
                <a:solidFill>
                  <a:srgbClr val="002060"/>
                </a:solidFill>
                <a:latin typeface="Century Gothic" panose="020F0302020204030204"/>
              </a:rPr>
              <a:t>aimes-tu</a:t>
            </a:r>
            <a:r>
              <a:rPr lang="en-US" sz="2400" b="1" dirty="0">
                <a:solidFill>
                  <a:srgbClr val="002060"/>
                </a:solidFill>
                <a:latin typeface="Century Gothic" panose="020F0302020204030204"/>
              </a:rPr>
              <a:t> ?			</a:t>
            </a:r>
            <a:r>
              <a:rPr lang="en-US" sz="2400" b="1" dirty="0" err="1">
                <a:solidFill>
                  <a:srgbClr val="002060"/>
                </a:solidFill>
                <a:latin typeface="Century Gothic" panose="020F0302020204030204"/>
              </a:rPr>
              <a:t>Quelles</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voitures</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aimes-tu</a:t>
            </a:r>
            <a:r>
              <a:rPr lang="en-US" sz="2400" b="1" dirty="0">
                <a:solidFill>
                  <a:srgbClr val="002060"/>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002060"/>
                </a:solidFill>
                <a:effectLst/>
                <a:uLnTx/>
                <a:uFillTx/>
                <a:latin typeface="Century Gothic" panose="020F0302020204030204"/>
                <a:ea typeface="+mn-ea"/>
                <a:cs typeface="+mn-cs"/>
              </a:rPr>
              <a:t>Which books do you like?		Which cars do you like?</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7E86CF2D-B525-4B0D-BFE0-9BA1C876CB0E}"/>
              </a:ext>
            </a:extLst>
          </p:cNvPr>
          <p:cNvSpPr/>
          <p:nvPr/>
        </p:nvSpPr>
        <p:spPr>
          <a:xfrm>
            <a:off x="6496050" y="2450020"/>
            <a:ext cx="4171950" cy="369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F796C26-D0FF-46A3-B680-BC45C26AD28F}"/>
              </a:ext>
            </a:extLst>
          </p:cNvPr>
          <p:cNvSpPr/>
          <p:nvPr/>
        </p:nvSpPr>
        <p:spPr>
          <a:xfrm>
            <a:off x="6496050" y="2819399"/>
            <a:ext cx="4171950" cy="36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0BC1790-D431-4EC0-9F03-ABF42DD7B2CC}"/>
              </a:ext>
            </a:extLst>
          </p:cNvPr>
          <p:cNvSpPr/>
          <p:nvPr/>
        </p:nvSpPr>
        <p:spPr>
          <a:xfrm>
            <a:off x="6496050" y="3188777"/>
            <a:ext cx="4171950" cy="36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2EEC161-88F1-4DED-B3B0-859F02959617}"/>
              </a:ext>
            </a:extLst>
          </p:cNvPr>
          <p:cNvSpPr/>
          <p:nvPr/>
        </p:nvSpPr>
        <p:spPr>
          <a:xfrm>
            <a:off x="6496050" y="4708414"/>
            <a:ext cx="4171950" cy="369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8349660-44C7-49D0-9A34-777099B916F9}"/>
              </a:ext>
            </a:extLst>
          </p:cNvPr>
          <p:cNvSpPr/>
          <p:nvPr/>
        </p:nvSpPr>
        <p:spPr>
          <a:xfrm>
            <a:off x="6496050" y="5026444"/>
            <a:ext cx="4171950" cy="36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A320CBC-4AA5-4A5B-9B32-0853E714328E}"/>
              </a:ext>
            </a:extLst>
          </p:cNvPr>
          <p:cNvSpPr/>
          <p:nvPr/>
        </p:nvSpPr>
        <p:spPr>
          <a:xfrm>
            <a:off x="6496050" y="5369944"/>
            <a:ext cx="4171950" cy="36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Blank Open Book Clip Art Blue Book Cartoon - Clip Art Library">
            <a:extLst>
              <a:ext uri="{FF2B5EF4-FFF2-40B4-BE49-F238E27FC236}">
                <a16:creationId xmlns:a16="http://schemas.microsoft.com/office/drawing/2014/main" id="{EED34771-C63E-48E2-AE3D-D38B47A0C2C8}"/>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0000" y="2819399"/>
            <a:ext cx="92514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ok Clip art - Lit Cliparts png download - 1754*1240 - Free ...">
            <a:extLst>
              <a:ext uri="{FF2B5EF4-FFF2-40B4-BE49-F238E27FC236}">
                <a16:creationId xmlns:a16="http://schemas.microsoft.com/office/drawing/2014/main" id="{E43CBCAD-99A8-4BED-B05B-DFB852AAE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40" y="5004324"/>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odel car Toy Clip art - Red Car Cliparts png download - 1969*1392 ...">
            <a:extLst>
              <a:ext uri="{FF2B5EF4-FFF2-40B4-BE49-F238E27FC236}">
                <a16:creationId xmlns:a16="http://schemas.microsoft.com/office/drawing/2014/main" id="{D313908D-4B7A-4C41-AAE7-154D5067C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750" y="2819398"/>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ree Free Vector Cars, Download Free Clip Art, Free Clip Art on ...">
            <a:extLst>
              <a:ext uri="{FF2B5EF4-FFF2-40B4-BE49-F238E27FC236}">
                <a16:creationId xmlns:a16="http://schemas.microsoft.com/office/drawing/2014/main" id="{EDF8505A-8A09-4912-8AAB-D7A368143A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0948" y="5004324"/>
            <a:ext cx="11343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FA6380-8C0F-4297-AA29-62A1E9517DA4}"/>
              </a:ext>
            </a:extLst>
          </p:cNvPr>
          <p:cNvSpPr txBox="1"/>
          <p:nvPr/>
        </p:nvSpPr>
        <p:spPr>
          <a:xfrm>
            <a:off x="180000" y="5820315"/>
            <a:ext cx="9524573" cy="442674"/>
          </a:xfrm>
          <a:prstGeom prst="wedgeRoundRectCallout">
            <a:avLst>
              <a:gd name="adj1" fmla="val -22635"/>
              <a:gd name="adj2" fmla="val -75209"/>
              <a:gd name="adj3" fmla="val 16667"/>
            </a:avLst>
          </a:prstGeom>
          <a:solidFill>
            <a:srgbClr val="0055A5"/>
          </a:solidFill>
          <a:ln>
            <a:solidFill>
              <a:srgbClr val="E65D00"/>
            </a:solidFill>
          </a:ln>
        </p:spPr>
        <p:txBody>
          <a:bodyPr wrap="square" rtlCol="0">
            <a:spAutoFit/>
          </a:bodyPr>
          <a:lstStyle/>
          <a:p>
            <a:pPr algn="l"/>
            <a:r>
              <a:rPr lang="en-GB" sz="2000" b="1" dirty="0" err="1">
                <a:solidFill>
                  <a:schemeClr val="bg1"/>
                </a:solidFill>
              </a:rPr>
              <a:t>Quels</a:t>
            </a:r>
            <a:r>
              <a:rPr lang="en-GB" sz="2000" dirty="0">
                <a:solidFill>
                  <a:schemeClr val="bg1"/>
                </a:solidFill>
              </a:rPr>
              <a:t> is also used if the noun refers to a mixed group of males and females.</a:t>
            </a:r>
            <a:endParaRPr lang="en-GB" sz="2000" b="1" dirty="0">
              <a:solidFill>
                <a:schemeClr val="bg1"/>
              </a:solidFill>
            </a:endParaRPr>
          </a:p>
        </p:txBody>
      </p:sp>
    </p:spTree>
    <p:extLst>
      <p:ext uri="{BB962C8B-B14F-4D97-AF65-F5344CB8AC3E}">
        <p14:creationId xmlns:p14="http://schemas.microsoft.com/office/powerpoint/2010/main" val="28761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130"/>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914900" cy="647577"/>
          </a:xfrm>
        </p:spPr>
        <p:txBody>
          <a:bodyPr>
            <a:noAutofit/>
          </a:bodyPr>
          <a:lstStyle/>
          <a:p>
            <a:r>
              <a:rPr lang="en-GB" sz="2800" b="1" dirty="0" err="1">
                <a:solidFill>
                  <a:schemeClr val="bg1"/>
                </a:solidFill>
              </a:rPr>
              <a:t>C’est</a:t>
            </a:r>
            <a:r>
              <a:rPr lang="en-GB" sz="2800" b="1" dirty="0">
                <a:solidFill>
                  <a:schemeClr val="bg1"/>
                </a:solidFill>
              </a:rPr>
              <a:t> quoi la question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44150" y="249870"/>
            <a:ext cx="1565770"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question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r>
              <a:rPr lang="en-US" sz="2400" dirty="0" err="1">
                <a:solidFill>
                  <a:srgbClr val="4472C4">
                    <a:lumMod val="50000"/>
                  </a:srgbClr>
                </a:solidFill>
              </a:rPr>
              <a:t>Écris</a:t>
            </a:r>
            <a:r>
              <a:rPr lang="en-US" sz="2400" dirty="0">
                <a:solidFill>
                  <a:srgbClr val="4472C4">
                    <a:lumMod val="50000"/>
                  </a:srgbClr>
                </a:solidFill>
              </a:rPr>
              <a:t> des </a:t>
            </a:r>
            <a:r>
              <a:rPr lang="en-US" sz="2400" dirty="0" err="1">
                <a:solidFill>
                  <a:srgbClr val="4472C4">
                    <a:lumMod val="50000"/>
                  </a:srgbClr>
                </a:solidFill>
              </a:rPr>
              <a:t>réponses</a:t>
            </a:r>
            <a:r>
              <a:rPr lang="en-US" sz="2400" dirty="0">
                <a:solidFill>
                  <a:srgbClr val="4472C4">
                    <a:lumMod val="50000"/>
                  </a:srgbClr>
                </a:solidFill>
              </a:rPr>
              <a:t> </a:t>
            </a:r>
            <a:r>
              <a:rPr lang="en-US" sz="2400" dirty="0" err="1">
                <a:solidFill>
                  <a:srgbClr val="4472C4">
                    <a:lumMod val="50000"/>
                  </a:srgbClr>
                </a:solidFill>
              </a:rPr>
              <a:t>personelles</a:t>
            </a:r>
            <a:r>
              <a:rPr lang="en-US" sz="2400" dirty="0">
                <a:solidFill>
                  <a:srgbClr val="4472C4">
                    <a:lumMod val="50000"/>
                  </a:srgbClr>
                </a:solidFill>
              </a:rPr>
              <a:t> à </a:t>
            </a:r>
            <a:r>
              <a:rPr lang="en-US" sz="2400" dirty="0" err="1">
                <a:solidFill>
                  <a:srgbClr val="4472C4">
                    <a:lumMod val="50000"/>
                  </a:srgbClr>
                </a:solidFill>
              </a:rPr>
              <a:t>chaque</a:t>
            </a:r>
            <a:r>
              <a:rPr lang="en-US" sz="2400" dirty="0">
                <a:solidFill>
                  <a:srgbClr val="4472C4">
                    <a:lumMod val="50000"/>
                  </a:srgbClr>
                </a:solidFill>
              </a:rPr>
              <a:t> question.</a:t>
            </a:r>
          </a:p>
        </p:txBody>
      </p:sp>
      <p:sp>
        <p:nvSpPr>
          <p:cNvPr id="10" name="Rectangle 9">
            <a:extLst>
              <a:ext uri="{FF2B5EF4-FFF2-40B4-BE49-F238E27FC236}">
                <a16:creationId xmlns:a16="http://schemas.microsoft.com/office/drawing/2014/main" id="{42E5B479-6EA3-495A-A516-9F75DC719C9B}"/>
              </a:ext>
            </a:extLst>
          </p:cNvPr>
          <p:cNvSpPr/>
          <p:nvPr/>
        </p:nvSpPr>
        <p:spPr>
          <a:xfrm>
            <a:off x="180000" y="2259005"/>
            <a:ext cx="7200000" cy="378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a:pPr>
            <a:r>
              <a:rPr lang="en-GB" sz="2000" dirty="0" err="1">
                <a:solidFill>
                  <a:srgbClr val="115076"/>
                </a:solidFill>
              </a:rPr>
              <a:t>Quels</a:t>
            </a:r>
            <a:r>
              <a:rPr lang="en-GB" sz="2000" dirty="0">
                <a:solidFill>
                  <a:srgbClr val="115076"/>
                </a:solidFill>
              </a:rPr>
              <a:t> </a:t>
            </a:r>
            <a:r>
              <a:rPr lang="en-GB" sz="2000" b="1" dirty="0">
                <a:solidFill>
                  <a:srgbClr val="E65D00"/>
                </a:solidFill>
              </a:rPr>
              <a:t>sports / </a:t>
            </a:r>
            <a:r>
              <a:rPr lang="en-GB" sz="2000" b="1" dirty="0" err="1">
                <a:solidFill>
                  <a:srgbClr val="E65D00"/>
                </a:solidFill>
              </a:rPr>
              <a:t>activités</a:t>
            </a:r>
            <a:r>
              <a:rPr lang="en-GB" sz="2000" b="1" dirty="0">
                <a:solidFill>
                  <a:srgbClr val="E65D00"/>
                </a:solidFill>
              </a:rPr>
              <a:t> </a:t>
            </a:r>
            <a:r>
              <a:rPr lang="en-GB" sz="2000" dirty="0" err="1">
                <a:solidFill>
                  <a:srgbClr val="115076"/>
                </a:solidFill>
              </a:rPr>
              <a:t>fais-tu</a:t>
            </a:r>
            <a:r>
              <a:rPr lang="en-GB" sz="2000" dirty="0">
                <a:solidFill>
                  <a:srgbClr val="115076"/>
                </a:solidFill>
              </a:rPr>
              <a:t> ?</a:t>
            </a:r>
          </a:p>
          <a:p>
            <a:pPr marL="457200" indent="-457200">
              <a:lnSpc>
                <a:spcPct val="150000"/>
              </a:lnSpc>
              <a:buFont typeface="+mj-lt"/>
              <a:buAutoNum type="arabicPeriod"/>
            </a:pPr>
            <a:r>
              <a:rPr lang="en-GB" sz="2000" dirty="0" err="1">
                <a:solidFill>
                  <a:srgbClr val="115076"/>
                </a:solidFill>
              </a:rPr>
              <a:t>Quelles</a:t>
            </a:r>
            <a:r>
              <a:rPr lang="en-GB" sz="2000" dirty="0">
                <a:solidFill>
                  <a:srgbClr val="115076"/>
                </a:solidFill>
              </a:rPr>
              <a:t> </a:t>
            </a:r>
            <a:r>
              <a:rPr lang="en-GB" sz="2000" b="1" dirty="0">
                <a:solidFill>
                  <a:srgbClr val="E65D00"/>
                </a:solidFill>
              </a:rPr>
              <a:t>fruits / </a:t>
            </a:r>
            <a:r>
              <a:rPr lang="en-GB" sz="2000" b="1" dirty="0" err="1">
                <a:solidFill>
                  <a:srgbClr val="E65D00"/>
                </a:solidFill>
              </a:rPr>
              <a:t>glaces</a:t>
            </a:r>
            <a:r>
              <a:rPr lang="en-GB" sz="2000" b="1" dirty="0">
                <a:solidFill>
                  <a:srgbClr val="E65D00"/>
                </a:solidFill>
              </a:rPr>
              <a:t> </a:t>
            </a:r>
            <a:r>
              <a:rPr lang="en-GB" sz="2000" dirty="0" err="1">
                <a:solidFill>
                  <a:srgbClr val="115076"/>
                </a:solidFill>
              </a:rPr>
              <a:t>aimes-tu</a:t>
            </a:r>
            <a:r>
              <a:rPr lang="en-GB" sz="2000" dirty="0">
                <a:solidFill>
                  <a:srgbClr val="115076"/>
                </a:solidFill>
              </a:rPr>
              <a:t> ?</a:t>
            </a:r>
          </a:p>
          <a:p>
            <a:pPr marL="457200" indent="-457200">
              <a:lnSpc>
                <a:spcPct val="150000"/>
              </a:lnSpc>
              <a:buFont typeface="+mj-lt"/>
              <a:buAutoNum type="arabicPeriod"/>
            </a:pPr>
            <a:r>
              <a:rPr lang="en-GB" sz="2000" dirty="0" err="1">
                <a:solidFill>
                  <a:srgbClr val="115076"/>
                </a:solidFill>
              </a:rPr>
              <a:t>Quels</a:t>
            </a:r>
            <a:r>
              <a:rPr lang="en-GB" sz="2000" dirty="0">
                <a:solidFill>
                  <a:srgbClr val="115076"/>
                </a:solidFill>
              </a:rPr>
              <a:t> </a:t>
            </a:r>
            <a:r>
              <a:rPr lang="en-GB" sz="2000" b="1" dirty="0">
                <a:solidFill>
                  <a:srgbClr val="E65D00"/>
                </a:solidFill>
              </a:rPr>
              <a:t>sandwich / plats </a:t>
            </a:r>
            <a:r>
              <a:rPr lang="en-GB" sz="2000" dirty="0" err="1">
                <a:solidFill>
                  <a:srgbClr val="115076"/>
                </a:solidFill>
              </a:rPr>
              <a:t>manges-tu</a:t>
            </a:r>
            <a:r>
              <a:rPr lang="en-GB" sz="2000" dirty="0">
                <a:solidFill>
                  <a:srgbClr val="115076"/>
                </a:solidFill>
              </a:rPr>
              <a:t> au déjeuner ?</a:t>
            </a:r>
          </a:p>
          <a:p>
            <a:pPr marL="457200" indent="-457200">
              <a:lnSpc>
                <a:spcPct val="150000"/>
              </a:lnSpc>
              <a:buFont typeface="+mj-lt"/>
              <a:buAutoNum type="arabicPeriod"/>
            </a:pPr>
            <a:r>
              <a:rPr lang="en-GB" sz="2000" dirty="0" err="1">
                <a:solidFill>
                  <a:srgbClr val="115076"/>
                </a:solidFill>
              </a:rPr>
              <a:t>Quelles</a:t>
            </a:r>
            <a:r>
              <a:rPr lang="en-GB" sz="2000" dirty="0">
                <a:solidFill>
                  <a:srgbClr val="115076"/>
                </a:solidFill>
              </a:rPr>
              <a:t> </a:t>
            </a:r>
            <a:r>
              <a:rPr lang="en-GB" sz="2000" b="1" dirty="0" err="1">
                <a:solidFill>
                  <a:srgbClr val="E65D00"/>
                </a:solidFill>
              </a:rPr>
              <a:t>recettes</a:t>
            </a:r>
            <a:r>
              <a:rPr lang="en-GB" sz="2000" b="1" dirty="0">
                <a:solidFill>
                  <a:srgbClr val="E65D00"/>
                </a:solidFill>
              </a:rPr>
              <a:t> / </a:t>
            </a:r>
            <a:r>
              <a:rPr lang="en-GB" sz="2000" b="1" dirty="0" err="1">
                <a:solidFill>
                  <a:srgbClr val="E65D00"/>
                </a:solidFill>
              </a:rPr>
              <a:t>repas</a:t>
            </a:r>
            <a:r>
              <a:rPr lang="en-GB" sz="2000" dirty="0">
                <a:solidFill>
                  <a:srgbClr val="E65D00"/>
                </a:solidFill>
              </a:rPr>
              <a:t> </a:t>
            </a:r>
            <a:r>
              <a:rPr lang="en-GB" sz="2000" dirty="0" err="1">
                <a:solidFill>
                  <a:srgbClr val="115076"/>
                </a:solidFill>
              </a:rPr>
              <a:t>sais-tu</a:t>
            </a:r>
            <a:r>
              <a:rPr lang="en-GB" sz="2000" dirty="0">
                <a:solidFill>
                  <a:srgbClr val="115076"/>
                </a:solidFill>
              </a:rPr>
              <a:t> </a:t>
            </a:r>
            <a:r>
              <a:rPr lang="en-GB" sz="2000" dirty="0" err="1">
                <a:solidFill>
                  <a:srgbClr val="115076"/>
                </a:solidFill>
              </a:rPr>
              <a:t>préparer</a:t>
            </a:r>
            <a:r>
              <a:rPr lang="en-GB" sz="2000" dirty="0">
                <a:solidFill>
                  <a:srgbClr val="115076"/>
                </a:solidFill>
              </a:rPr>
              <a:t> ?</a:t>
            </a:r>
          </a:p>
          <a:p>
            <a:pPr marL="457200" indent="-457200">
              <a:lnSpc>
                <a:spcPct val="150000"/>
              </a:lnSpc>
              <a:buFont typeface="+mj-lt"/>
              <a:buAutoNum type="arabicPeriod"/>
            </a:pPr>
            <a:r>
              <a:rPr lang="en-GB" sz="2000" dirty="0">
                <a:solidFill>
                  <a:srgbClr val="115076"/>
                </a:solidFill>
              </a:rPr>
              <a:t>Quelle </a:t>
            </a:r>
            <a:r>
              <a:rPr lang="en-GB" sz="2000" b="1" dirty="0">
                <a:solidFill>
                  <a:srgbClr val="E65D00"/>
                </a:solidFill>
              </a:rPr>
              <a:t>pays / </a:t>
            </a:r>
            <a:r>
              <a:rPr lang="en-GB" sz="2000" b="1" dirty="0" err="1">
                <a:solidFill>
                  <a:srgbClr val="E65D00"/>
                </a:solidFill>
              </a:rPr>
              <a:t>ville</a:t>
            </a:r>
            <a:r>
              <a:rPr lang="en-GB" sz="2000" b="1" dirty="0">
                <a:solidFill>
                  <a:srgbClr val="E65D00"/>
                </a:solidFill>
              </a:rPr>
              <a:t> </a:t>
            </a:r>
            <a:r>
              <a:rPr lang="en-GB" sz="2000" dirty="0" err="1">
                <a:solidFill>
                  <a:srgbClr val="115076"/>
                </a:solidFill>
              </a:rPr>
              <a:t>veux-tu</a:t>
            </a:r>
            <a:r>
              <a:rPr lang="en-GB" sz="2000" dirty="0">
                <a:solidFill>
                  <a:srgbClr val="115076"/>
                </a:solidFill>
              </a:rPr>
              <a:t> </a:t>
            </a:r>
            <a:r>
              <a:rPr lang="en-GB" sz="2000" dirty="0" err="1">
                <a:solidFill>
                  <a:srgbClr val="115076"/>
                </a:solidFill>
              </a:rPr>
              <a:t>visiter</a:t>
            </a:r>
            <a:r>
              <a:rPr lang="en-GB" sz="2000" dirty="0">
                <a:solidFill>
                  <a:srgbClr val="115076"/>
                </a:solidFill>
              </a:rPr>
              <a:t> ?</a:t>
            </a:r>
          </a:p>
          <a:p>
            <a:pPr marL="457200" indent="-457200">
              <a:lnSpc>
                <a:spcPct val="150000"/>
              </a:lnSpc>
              <a:buFont typeface="+mj-lt"/>
              <a:buAutoNum type="arabicPeriod"/>
            </a:pPr>
            <a:r>
              <a:rPr lang="en-GB" sz="2000" dirty="0" err="1">
                <a:solidFill>
                  <a:srgbClr val="115076"/>
                </a:solidFill>
              </a:rPr>
              <a:t>Quel</a:t>
            </a:r>
            <a:r>
              <a:rPr lang="en-GB" sz="2000" dirty="0">
                <a:solidFill>
                  <a:srgbClr val="115076"/>
                </a:solidFill>
              </a:rPr>
              <a:t> </a:t>
            </a:r>
            <a:r>
              <a:rPr lang="en-GB" sz="2000" b="1" dirty="0" err="1">
                <a:solidFill>
                  <a:srgbClr val="E65D00"/>
                </a:solidFill>
              </a:rPr>
              <a:t>emploi</a:t>
            </a:r>
            <a:r>
              <a:rPr lang="en-GB" sz="2000" b="1" dirty="0">
                <a:solidFill>
                  <a:srgbClr val="E65D00"/>
                </a:solidFill>
              </a:rPr>
              <a:t> / </a:t>
            </a:r>
            <a:r>
              <a:rPr lang="en-GB" sz="2000" b="1" dirty="0" err="1">
                <a:solidFill>
                  <a:srgbClr val="E65D00"/>
                </a:solidFill>
              </a:rPr>
              <a:t>voiture</a:t>
            </a:r>
            <a:r>
              <a:rPr lang="en-GB" sz="2000" b="1" dirty="0">
                <a:solidFill>
                  <a:srgbClr val="E65D00"/>
                </a:solidFill>
              </a:rPr>
              <a:t> </a:t>
            </a:r>
            <a:r>
              <a:rPr lang="en-GB" sz="2000" dirty="0">
                <a:solidFill>
                  <a:srgbClr val="115076"/>
                </a:solidFill>
              </a:rPr>
              <a:t>vas-</a:t>
            </a:r>
            <a:r>
              <a:rPr lang="en-GB" sz="2000" dirty="0" err="1">
                <a:solidFill>
                  <a:srgbClr val="115076"/>
                </a:solidFill>
              </a:rPr>
              <a:t>tu</a:t>
            </a:r>
            <a:r>
              <a:rPr lang="en-GB" sz="2000" dirty="0">
                <a:solidFill>
                  <a:srgbClr val="115076"/>
                </a:solidFill>
              </a:rPr>
              <a:t> </a:t>
            </a:r>
            <a:r>
              <a:rPr lang="en-GB" sz="2000" dirty="0" err="1">
                <a:solidFill>
                  <a:srgbClr val="115076"/>
                </a:solidFill>
              </a:rPr>
              <a:t>avoir</a:t>
            </a:r>
            <a:r>
              <a:rPr lang="en-GB" sz="2000" dirty="0">
                <a:solidFill>
                  <a:srgbClr val="115076"/>
                </a:solidFill>
              </a:rPr>
              <a:t> à </a:t>
            </a:r>
            <a:r>
              <a:rPr lang="en-GB" sz="2000" dirty="0" err="1">
                <a:solidFill>
                  <a:srgbClr val="115076"/>
                </a:solidFill>
              </a:rPr>
              <a:t>l’avenir</a:t>
            </a:r>
            <a:r>
              <a:rPr lang="en-GB" sz="2000" dirty="0">
                <a:solidFill>
                  <a:srgbClr val="115076"/>
                </a:solidFill>
              </a:rPr>
              <a:t> ?</a:t>
            </a:r>
          </a:p>
          <a:p>
            <a:pPr marL="457200" indent="-457200">
              <a:lnSpc>
                <a:spcPct val="150000"/>
              </a:lnSpc>
              <a:buFont typeface="+mj-lt"/>
              <a:buAutoNum type="arabicPeriod"/>
            </a:pPr>
            <a:r>
              <a:rPr lang="en-GB" sz="2000" dirty="0" err="1">
                <a:solidFill>
                  <a:srgbClr val="115076"/>
                </a:solidFill>
              </a:rPr>
              <a:t>Quel</a:t>
            </a:r>
            <a:r>
              <a:rPr lang="en-GB" sz="2000" dirty="0">
                <a:solidFill>
                  <a:srgbClr val="115076"/>
                </a:solidFill>
              </a:rPr>
              <a:t> </a:t>
            </a:r>
            <a:r>
              <a:rPr lang="en-GB" sz="2000" b="1" dirty="0">
                <a:solidFill>
                  <a:srgbClr val="E65D00"/>
                </a:solidFill>
              </a:rPr>
              <a:t>chanteur / albums</a:t>
            </a:r>
            <a:r>
              <a:rPr lang="en-GB" sz="2000" dirty="0">
                <a:solidFill>
                  <a:srgbClr val="E65D00"/>
                </a:solidFill>
              </a:rPr>
              <a:t> </a:t>
            </a:r>
            <a:r>
              <a:rPr lang="en-GB" sz="2000" dirty="0" err="1">
                <a:solidFill>
                  <a:srgbClr val="115076"/>
                </a:solidFill>
              </a:rPr>
              <a:t>écoutes-tu</a:t>
            </a:r>
            <a:r>
              <a:rPr lang="en-GB" sz="2000" dirty="0">
                <a:solidFill>
                  <a:srgbClr val="115076"/>
                </a:solidFill>
              </a:rPr>
              <a:t> </a:t>
            </a:r>
            <a:r>
              <a:rPr lang="en-GB" sz="2000" dirty="0" err="1">
                <a:solidFill>
                  <a:srgbClr val="115076"/>
                </a:solidFill>
              </a:rPr>
              <a:t>en</a:t>
            </a:r>
            <a:r>
              <a:rPr lang="en-GB" sz="2000" dirty="0">
                <a:solidFill>
                  <a:srgbClr val="115076"/>
                </a:solidFill>
              </a:rPr>
              <a:t> </a:t>
            </a:r>
            <a:r>
              <a:rPr lang="en-GB" sz="2000" dirty="0" err="1">
                <a:solidFill>
                  <a:srgbClr val="115076"/>
                </a:solidFill>
              </a:rPr>
              <a:t>ce</a:t>
            </a:r>
            <a:r>
              <a:rPr lang="en-GB" sz="2000" dirty="0">
                <a:solidFill>
                  <a:srgbClr val="115076"/>
                </a:solidFill>
              </a:rPr>
              <a:t> moment ?</a:t>
            </a:r>
          </a:p>
          <a:p>
            <a:pPr marL="457200" indent="-457200">
              <a:lnSpc>
                <a:spcPct val="150000"/>
              </a:lnSpc>
              <a:buFont typeface="+mj-lt"/>
              <a:buAutoNum type="arabicPeriod"/>
            </a:pPr>
            <a:r>
              <a:rPr lang="en-GB" sz="2000" dirty="0">
                <a:solidFill>
                  <a:srgbClr val="115076"/>
                </a:solidFill>
              </a:rPr>
              <a:t>Quelle </a:t>
            </a:r>
            <a:r>
              <a:rPr lang="en-GB" sz="2000" b="1" dirty="0" err="1">
                <a:solidFill>
                  <a:srgbClr val="E65D00"/>
                </a:solidFill>
              </a:rPr>
              <a:t>numéro</a:t>
            </a:r>
            <a:r>
              <a:rPr lang="en-GB" sz="2000" b="1" dirty="0">
                <a:solidFill>
                  <a:srgbClr val="E65D00"/>
                </a:solidFill>
              </a:rPr>
              <a:t> / couleur </a:t>
            </a:r>
            <a:r>
              <a:rPr lang="en-GB" sz="2000" dirty="0" err="1">
                <a:solidFill>
                  <a:srgbClr val="115076"/>
                </a:solidFill>
              </a:rPr>
              <a:t>préfères-tu</a:t>
            </a:r>
            <a:r>
              <a:rPr lang="en-GB" sz="2000" dirty="0">
                <a:solidFill>
                  <a:srgbClr val="115076"/>
                </a:solidFill>
              </a:rPr>
              <a:t> ?</a:t>
            </a:r>
          </a:p>
        </p:txBody>
      </p:sp>
      <p:sp>
        <p:nvSpPr>
          <p:cNvPr id="11" name="Rectangle 10">
            <a:extLst>
              <a:ext uri="{FF2B5EF4-FFF2-40B4-BE49-F238E27FC236}">
                <a16:creationId xmlns:a16="http://schemas.microsoft.com/office/drawing/2014/main" id="{1E18588C-1A9A-4F26-B909-9DF2591E7A55}"/>
              </a:ext>
            </a:extLst>
          </p:cNvPr>
          <p:cNvSpPr/>
          <p:nvPr/>
        </p:nvSpPr>
        <p:spPr>
          <a:xfrm>
            <a:off x="7589920" y="2259005"/>
            <a:ext cx="4320000" cy="234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400" b="1" dirty="0" err="1">
                <a:solidFill>
                  <a:srgbClr val="115076"/>
                </a:solidFill>
              </a:rPr>
              <a:t>Exemples</a:t>
            </a:r>
            <a:r>
              <a:rPr lang="en-GB" sz="2400" b="1" dirty="0">
                <a:solidFill>
                  <a:srgbClr val="115076"/>
                </a:solidFill>
              </a:rPr>
              <a:t> (Question 1):</a:t>
            </a:r>
          </a:p>
          <a:p>
            <a:pPr>
              <a:lnSpc>
                <a:spcPct val="150000"/>
              </a:lnSpc>
            </a:pPr>
            <a:endParaRPr lang="en-GB" sz="2400" b="1" dirty="0">
              <a:solidFill>
                <a:srgbClr val="115076"/>
              </a:solidFill>
            </a:endParaRPr>
          </a:p>
          <a:p>
            <a:pPr>
              <a:lnSpc>
                <a:spcPct val="150000"/>
              </a:lnSpc>
            </a:pPr>
            <a:r>
              <a:rPr lang="en-GB" sz="2400" b="1" dirty="0">
                <a:solidFill>
                  <a:srgbClr val="115076"/>
                </a:solidFill>
              </a:rPr>
              <a:t>Amir : </a:t>
            </a:r>
            <a:r>
              <a:rPr lang="en-GB" sz="2400" dirty="0">
                <a:solidFill>
                  <a:srgbClr val="115076"/>
                </a:solidFill>
              </a:rPr>
              <a:t>Je </a:t>
            </a:r>
            <a:r>
              <a:rPr lang="en-GB" sz="2400" dirty="0" err="1">
                <a:solidFill>
                  <a:srgbClr val="115076"/>
                </a:solidFill>
              </a:rPr>
              <a:t>joue</a:t>
            </a:r>
            <a:r>
              <a:rPr lang="en-GB" sz="2400" dirty="0">
                <a:solidFill>
                  <a:srgbClr val="115076"/>
                </a:solidFill>
              </a:rPr>
              <a:t> </a:t>
            </a:r>
            <a:r>
              <a:rPr lang="en-GB" sz="2400" b="1" dirty="0">
                <a:solidFill>
                  <a:srgbClr val="E65D00"/>
                </a:solidFill>
              </a:rPr>
              <a:t>au</a:t>
            </a:r>
            <a:r>
              <a:rPr lang="en-GB" sz="2400" dirty="0">
                <a:solidFill>
                  <a:srgbClr val="115076"/>
                </a:solidFill>
              </a:rPr>
              <a:t> foot.</a:t>
            </a:r>
          </a:p>
          <a:p>
            <a:pPr>
              <a:lnSpc>
                <a:spcPct val="150000"/>
              </a:lnSpc>
            </a:pPr>
            <a:r>
              <a:rPr lang="en-GB" sz="2400" b="1" dirty="0" err="1">
                <a:solidFill>
                  <a:srgbClr val="115076"/>
                </a:solidFill>
              </a:rPr>
              <a:t>Léa</a:t>
            </a:r>
            <a:r>
              <a:rPr lang="en-GB" sz="2400" b="1" dirty="0">
                <a:solidFill>
                  <a:srgbClr val="115076"/>
                </a:solidFill>
              </a:rPr>
              <a:t> : </a:t>
            </a:r>
            <a:r>
              <a:rPr lang="en-GB" sz="2400" dirty="0">
                <a:solidFill>
                  <a:srgbClr val="115076"/>
                </a:solidFill>
              </a:rPr>
              <a:t>Je </a:t>
            </a:r>
            <a:r>
              <a:rPr lang="en-GB" sz="2400" dirty="0" err="1">
                <a:solidFill>
                  <a:srgbClr val="115076"/>
                </a:solidFill>
              </a:rPr>
              <a:t>fais</a:t>
            </a:r>
            <a:r>
              <a:rPr lang="en-GB" sz="2400" dirty="0">
                <a:solidFill>
                  <a:srgbClr val="115076"/>
                </a:solidFill>
              </a:rPr>
              <a:t> </a:t>
            </a:r>
            <a:r>
              <a:rPr lang="en-GB" sz="2400" b="1" dirty="0">
                <a:solidFill>
                  <a:srgbClr val="E65D00"/>
                </a:solidFill>
              </a:rPr>
              <a:t>du</a:t>
            </a:r>
            <a:r>
              <a:rPr lang="en-GB" sz="2400" dirty="0">
                <a:solidFill>
                  <a:srgbClr val="115076"/>
                </a:solidFill>
              </a:rPr>
              <a:t> </a:t>
            </a:r>
            <a:r>
              <a:rPr lang="en-GB" sz="2400" dirty="0" err="1">
                <a:solidFill>
                  <a:srgbClr val="115076"/>
                </a:solidFill>
              </a:rPr>
              <a:t>vélo</a:t>
            </a:r>
            <a:r>
              <a:rPr lang="en-GB" sz="2400" dirty="0">
                <a:solidFill>
                  <a:srgbClr val="115076"/>
                </a:solidFill>
              </a:rPr>
              <a:t>.</a:t>
            </a:r>
          </a:p>
        </p:txBody>
      </p:sp>
      <p:sp>
        <p:nvSpPr>
          <p:cNvPr id="12" name="TextBox 11">
            <a:extLst>
              <a:ext uri="{FF2B5EF4-FFF2-40B4-BE49-F238E27FC236}">
                <a16:creationId xmlns:a16="http://schemas.microsoft.com/office/drawing/2014/main" id="{62D5761F-7901-43E0-A2E5-B22031A2CADA}"/>
              </a:ext>
            </a:extLst>
          </p:cNvPr>
          <p:cNvSpPr txBox="1"/>
          <p:nvPr/>
        </p:nvSpPr>
        <p:spPr>
          <a:xfrm>
            <a:off x="7503555" y="4710982"/>
            <a:ext cx="4508445" cy="1328023"/>
          </a:xfrm>
          <a:prstGeom prst="wedgeRoundRectCallout">
            <a:avLst>
              <a:gd name="adj1" fmla="val -21678"/>
              <a:gd name="adj2" fmla="val -62298"/>
              <a:gd name="adj3" fmla="val 16667"/>
            </a:avLst>
          </a:prstGeom>
          <a:solidFill>
            <a:srgbClr val="0055A5"/>
          </a:solidFill>
          <a:ln>
            <a:solidFill>
              <a:srgbClr val="E65D00"/>
            </a:solidFill>
          </a:ln>
        </p:spPr>
        <p:txBody>
          <a:bodyPr wrap="none" rtlCol="0">
            <a:spAutoFit/>
          </a:bodyPr>
          <a:lstStyle/>
          <a:p>
            <a:pPr algn="l"/>
            <a:r>
              <a:rPr lang="en-GB" sz="2400" dirty="0">
                <a:solidFill>
                  <a:schemeClr val="bg1"/>
                </a:solidFill>
              </a:rPr>
              <a:t>Pay attention to the articles!</a:t>
            </a:r>
          </a:p>
          <a:p>
            <a:pPr algn="l"/>
            <a:endParaRPr lang="en-GB" sz="2400" dirty="0">
              <a:solidFill>
                <a:schemeClr val="bg1"/>
              </a:solidFill>
            </a:endParaRPr>
          </a:p>
          <a:p>
            <a:pPr algn="l"/>
            <a:r>
              <a:rPr lang="en-GB" sz="2400" dirty="0">
                <a:solidFill>
                  <a:schemeClr val="bg1"/>
                </a:solidFill>
              </a:rPr>
              <a:t>You can use a dictionary.</a:t>
            </a:r>
          </a:p>
        </p:txBody>
      </p:sp>
      <p:pic>
        <p:nvPicPr>
          <p:cNvPr id="14" name="Picture 13">
            <a:extLst>
              <a:ext uri="{FF2B5EF4-FFF2-40B4-BE49-F238E27FC236}">
                <a16:creationId xmlns:a16="http://schemas.microsoft.com/office/drawing/2014/main" id="{23BE3F64-01A8-4C3B-A1F5-01B7B254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185" y="818995"/>
            <a:ext cx="1440000" cy="1440000"/>
          </a:xfrm>
          <a:prstGeom prst="rect">
            <a:avLst/>
          </a:prstGeom>
        </p:spPr>
      </p:pic>
      <p:pic>
        <p:nvPicPr>
          <p:cNvPr id="16" name="Picture 15">
            <a:extLst>
              <a:ext uri="{FF2B5EF4-FFF2-40B4-BE49-F238E27FC236}">
                <a16:creationId xmlns:a16="http://schemas.microsoft.com/office/drawing/2014/main" id="{C41B4C70-62EE-4015-920D-6ED82336E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655" y="818995"/>
            <a:ext cx="1440000" cy="1440000"/>
          </a:xfrm>
          <a:prstGeom prst="rect">
            <a:avLst/>
          </a:prstGeom>
        </p:spPr>
      </p:pic>
      <p:pic>
        <p:nvPicPr>
          <p:cNvPr id="7170" name="Picture 2" descr="Free Writing Clipart Png, Download Free Clip Art, Free Clip Art on ...">
            <a:extLst>
              <a:ext uri="{FF2B5EF4-FFF2-40B4-BE49-F238E27FC236}">
                <a16:creationId xmlns:a16="http://schemas.microsoft.com/office/drawing/2014/main" id="{AF109C5F-87B8-4BDD-8E0D-99AA93A2AD3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13281">
            <a:off x="9397777" y="1351497"/>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BADC03B-C5E6-4F61-AB77-CCAE1CA686AE}"/>
              </a:ext>
            </a:extLst>
          </p:cNvPr>
          <p:cNvSpPr/>
          <p:nvPr/>
        </p:nvSpPr>
        <p:spPr>
          <a:xfrm>
            <a:off x="2228850" y="2393953"/>
            <a:ext cx="1257300"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FC8C631-94F4-44D8-B39E-72AEE3E5CC22}"/>
              </a:ext>
            </a:extLst>
          </p:cNvPr>
          <p:cNvSpPr/>
          <p:nvPr/>
        </p:nvSpPr>
        <p:spPr>
          <a:xfrm>
            <a:off x="1668401" y="2798684"/>
            <a:ext cx="777258"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FEBD1A3-674A-4632-AFF3-D38A19A77DC8}"/>
              </a:ext>
            </a:extLst>
          </p:cNvPr>
          <p:cNvSpPr/>
          <p:nvPr/>
        </p:nvSpPr>
        <p:spPr>
          <a:xfrm>
            <a:off x="1466850" y="3259636"/>
            <a:ext cx="1390650"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15EDBA3-AE6A-415B-8ACD-5FF2DAA664C1}"/>
              </a:ext>
            </a:extLst>
          </p:cNvPr>
          <p:cNvSpPr/>
          <p:nvPr/>
        </p:nvSpPr>
        <p:spPr>
          <a:xfrm>
            <a:off x="2718064" y="3758441"/>
            <a:ext cx="958586" cy="326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EF11706-BCB3-4830-A568-933651A28E1F}"/>
              </a:ext>
            </a:extLst>
          </p:cNvPr>
          <p:cNvSpPr/>
          <p:nvPr/>
        </p:nvSpPr>
        <p:spPr>
          <a:xfrm>
            <a:off x="1533525" y="4235692"/>
            <a:ext cx="912134"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544B9CB-DE4A-40C0-99C7-70F09671EA0A}"/>
              </a:ext>
            </a:extLst>
          </p:cNvPr>
          <p:cNvSpPr/>
          <p:nvPr/>
        </p:nvSpPr>
        <p:spPr>
          <a:xfrm>
            <a:off x="2305050" y="4666613"/>
            <a:ext cx="1072886"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700BB82-A54B-4B3A-8F05-E8702E1DB3FD}"/>
              </a:ext>
            </a:extLst>
          </p:cNvPr>
          <p:cNvSpPr/>
          <p:nvPr/>
        </p:nvSpPr>
        <p:spPr>
          <a:xfrm>
            <a:off x="2539736" y="5118299"/>
            <a:ext cx="1136914" cy="326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F0D7FB2-1557-4D34-A54A-3467C0318EC6}"/>
              </a:ext>
            </a:extLst>
          </p:cNvPr>
          <p:cNvSpPr/>
          <p:nvPr/>
        </p:nvSpPr>
        <p:spPr>
          <a:xfrm>
            <a:off x="1586883" y="5591904"/>
            <a:ext cx="1169281"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905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9" grpId="0" animBg="1"/>
      <p:bldP spid="20" grpId="0" animBg="1"/>
      <p:bldP spid="22" grpId="0" animBg="1"/>
      <p:bldP spid="23" grpId="0" animBg="1"/>
      <p:bldP spid="24" grpId="0" animBg="1"/>
      <p:bldP spid="25"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848100" cy="647577"/>
          </a:xfrm>
        </p:spPr>
        <p:txBody>
          <a:bodyPr>
            <a:normAutofit/>
          </a:bodyPr>
          <a:lstStyle/>
          <a:p>
            <a:r>
              <a:rPr lang="en-GB" sz="2800" b="1" dirty="0">
                <a:solidFill>
                  <a:schemeClr val="bg1"/>
                </a:solidFill>
              </a:rPr>
              <a:t>La </a:t>
            </a:r>
            <a:r>
              <a:rPr lang="en-GB" sz="2800" b="1" dirty="0" err="1">
                <a:solidFill>
                  <a:schemeClr val="bg1"/>
                </a:solidFill>
              </a:rPr>
              <a:t>catégorisation</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Which French word is a good example of…?</a:t>
            </a:r>
          </a:p>
        </p:txBody>
      </p:sp>
      <p:graphicFrame>
        <p:nvGraphicFramePr>
          <p:cNvPr id="3" name="Table 4">
            <a:extLst>
              <a:ext uri="{FF2B5EF4-FFF2-40B4-BE49-F238E27FC236}">
                <a16:creationId xmlns:a16="http://schemas.microsoft.com/office/drawing/2014/main" id="{85AF5162-20EB-496C-A541-18DEA7310130}"/>
              </a:ext>
            </a:extLst>
          </p:cNvPr>
          <p:cNvGraphicFramePr>
            <a:graphicFrameLocks noGrp="1"/>
          </p:cNvGraphicFramePr>
          <p:nvPr>
            <p:extLst>
              <p:ext uri="{D42A27DB-BD31-4B8C-83A1-F6EECF244321}">
                <p14:modId xmlns:p14="http://schemas.microsoft.com/office/powerpoint/2010/main" val="3833357568"/>
              </p:ext>
            </p:extLst>
          </p:nvPr>
        </p:nvGraphicFramePr>
        <p:xfrm>
          <a:off x="838200" y="2031812"/>
          <a:ext cx="10539888" cy="4114800"/>
        </p:xfrm>
        <a:graphic>
          <a:graphicData uri="http://schemas.openxmlformats.org/drawingml/2006/table">
            <a:tbl>
              <a:tblPr firstRow="1" bandRow="1">
                <a:tableStyleId>{5C22544A-7EE6-4342-B048-85BDC9FD1C3A}</a:tableStyleId>
              </a:tblPr>
              <a:tblGrid>
                <a:gridCol w="4930140">
                  <a:extLst>
                    <a:ext uri="{9D8B030D-6E8A-4147-A177-3AD203B41FA5}">
                      <a16:colId xmlns:a16="http://schemas.microsoft.com/office/drawing/2014/main" val="3154156263"/>
                    </a:ext>
                  </a:extLst>
                </a:gridCol>
                <a:gridCol w="765334">
                  <a:extLst>
                    <a:ext uri="{9D8B030D-6E8A-4147-A177-3AD203B41FA5}">
                      <a16:colId xmlns:a16="http://schemas.microsoft.com/office/drawing/2014/main" val="864248003"/>
                    </a:ext>
                  </a:extLst>
                </a:gridCol>
                <a:gridCol w="765334">
                  <a:extLst>
                    <a:ext uri="{9D8B030D-6E8A-4147-A177-3AD203B41FA5}">
                      <a16:colId xmlns:a16="http://schemas.microsoft.com/office/drawing/2014/main" val="2011786368"/>
                    </a:ext>
                  </a:extLst>
                </a:gridCol>
                <a:gridCol w="765334">
                  <a:extLst>
                    <a:ext uri="{9D8B030D-6E8A-4147-A177-3AD203B41FA5}">
                      <a16:colId xmlns:a16="http://schemas.microsoft.com/office/drawing/2014/main" val="2438863585"/>
                    </a:ext>
                  </a:extLst>
                </a:gridCol>
                <a:gridCol w="765334">
                  <a:extLst>
                    <a:ext uri="{9D8B030D-6E8A-4147-A177-3AD203B41FA5}">
                      <a16:colId xmlns:a16="http://schemas.microsoft.com/office/drawing/2014/main" val="1216242228"/>
                    </a:ext>
                  </a:extLst>
                </a:gridCol>
                <a:gridCol w="2548412">
                  <a:extLst>
                    <a:ext uri="{9D8B030D-6E8A-4147-A177-3AD203B41FA5}">
                      <a16:colId xmlns:a16="http://schemas.microsoft.com/office/drawing/2014/main" val="611191474"/>
                    </a:ext>
                  </a:extLst>
                </a:gridCol>
              </a:tblGrid>
              <a:tr h="370840">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35070579"/>
                  </a:ext>
                </a:extLst>
              </a:tr>
              <a:tr h="370840">
                <a:tc>
                  <a:txBody>
                    <a:bodyPr/>
                    <a:lstStyle/>
                    <a:p>
                      <a:pPr algn="ctr"/>
                      <a:r>
                        <a:rPr lang="fr-FR" sz="2400" dirty="0">
                          <a:solidFill>
                            <a:srgbClr val="002060"/>
                          </a:solidFill>
                        </a:rPr>
                        <a:t>a 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la Suisse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35443860"/>
                  </a:ext>
                </a:extLst>
              </a:tr>
              <a:tr h="370840">
                <a:tc>
                  <a:txBody>
                    <a:bodyPr/>
                    <a:lstStyle/>
                    <a:p>
                      <a:pPr algn="ctr"/>
                      <a:r>
                        <a:rPr lang="fr-FR" sz="2400" dirty="0">
                          <a:solidFill>
                            <a:srgbClr val="002060"/>
                          </a:solidFill>
                        </a:rPr>
                        <a:t>a job </a:t>
                      </a:r>
                      <a:r>
                        <a:rPr lang="fr-FR" sz="2400" dirty="0" err="1">
                          <a:solidFill>
                            <a:srgbClr val="002060"/>
                          </a:solidFill>
                        </a:rPr>
                        <a:t>title</a:t>
                      </a: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l’avocate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60536598"/>
                  </a:ext>
                </a:extLst>
              </a:tr>
              <a:tr h="370840">
                <a:tc>
                  <a:txBody>
                    <a:bodyPr/>
                    <a:lstStyle/>
                    <a:p>
                      <a:pPr algn="ctr"/>
                      <a:r>
                        <a:rPr lang="fr-FR" sz="2400" dirty="0" err="1">
                          <a:solidFill>
                            <a:srgbClr val="002060"/>
                          </a:solidFill>
                        </a:rPr>
                        <a:t>something</a:t>
                      </a:r>
                      <a:r>
                        <a:rPr lang="fr-FR" sz="2400" dirty="0">
                          <a:solidFill>
                            <a:srgbClr val="002060"/>
                          </a:solidFill>
                        </a:rPr>
                        <a:t> </a:t>
                      </a:r>
                      <a:r>
                        <a:rPr lang="fr-FR" sz="2400" dirty="0" err="1">
                          <a:solidFill>
                            <a:srgbClr val="002060"/>
                          </a:solidFill>
                        </a:rPr>
                        <a:t>you</a:t>
                      </a:r>
                      <a:r>
                        <a:rPr lang="fr-FR" sz="2400" dirty="0">
                          <a:solidFill>
                            <a:srgbClr val="002060"/>
                          </a:solidFill>
                        </a:rPr>
                        <a:t> do on a bridge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traverser</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85026436"/>
                  </a:ext>
                </a:extLst>
              </a:tr>
              <a:tr h="370840">
                <a:tc>
                  <a:txBody>
                    <a:bodyPr/>
                    <a:lstStyle/>
                    <a:p>
                      <a:pPr algn="ctr"/>
                      <a:r>
                        <a:rPr lang="fr-FR" sz="2400" dirty="0">
                          <a:solidFill>
                            <a:srgbClr val="002060"/>
                          </a:solidFill>
                        </a:rPr>
                        <a:t>a </a:t>
                      </a:r>
                      <a:r>
                        <a:rPr lang="fr-FR" sz="2400" dirty="0" err="1">
                          <a:solidFill>
                            <a:srgbClr val="002060"/>
                          </a:solidFill>
                        </a:rPr>
                        <a:t>word</a:t>
                      </a:r>
                      <a:r>
                        <a:rPr lang="fr-FR" sz="2400" dirty="0">
                          <a:solidFill>
                            <a:srgbClr val="002060"/>
                          </a:solidFill>
                        </a:rPr>
                        <a:t> </a:t>
                      </a:r>
                      <a:r>
                        <a:rPr lang="fr-FR" sz="2400" dirty="0" err="1">
                          <a:solidFill>
                            <a:srgbClr val="002060"/>
                          </a:solidFill>
                        </a:rPr>
                        <a:t>describing</a:t>
                      </a:r>
                      <a:r>
                        <a:rPr lang="fr-FR" sz="2400" dirty="0">
                          <a:solidFill>
                            <a:srgbClr val="002060"/>
                          </a:solidFill>
                        </a:rPr>
                        <a:t> a house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cher</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5487959"/>
                  </a:ext>
                </a:extLst>
              </a:tr>
              <a:tr h="370840">
                <a:tc>
                  <a:txBody>
                    <a:bodyPr/>
                    <a:lstStyle/>
                    <a:p>
                      <a:pPr algn="ctr"/>
                      <a:r>
                        <a:rPr lang="fr-FR" sz="2400" dirty="0">
                          <a:solidFill>
                            <a:srgbClr val="002060"/>
                          </a:solidFill>
                        </a:rPr>
                        <a:t>a place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la montagne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39109483"/>
                  </a:ext>
                </a:extLst>
              </a:tr>
              <a:tr h="370840">
                <a:tc>
                  <a:txBody>
                    <a:bodyPr/>
                    <a:lstStyle/>
                    <a:p>
                      <a:pPr algn="ctr"/>
                      <a:r>
                        <a:rPr lang="fr-FR" sz="2400" dirty="0">
                          <a:solidFill>
                            <a:srgbClr val="002060"/>
                          </a:solidFill>
                        </a:rPr>
                        <a:t>a </a:t>
                      </a:r>
                      <a:r>
                        <a:rPr lang="fr-FR" sz="2400" dirty="0" err="1">
                          <a:solidFill>
                            <a:srgbClr val="002060"/>
                          </a:solidFill>
                        </a:rPr>
                        <a:t>nationality</a:t>
                      </a: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suisse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57057978"/>
                  </a:ext>
                </a:extLst>
              </a:tr>
              <a:tr h="370840">
                <a:tc>
                  <a:txBody>
                    <a:bodyPr/>
                    <a:lstStyle/>
                    <a:p>
                      <a:pPr algn="ctr"/>
                      <a:r>
                        <a:rPr lang="fr-FR" sz="2400" dirty="0">
                          <a:solidFill>
                            <a:srgbClr val="002060"/>
                          </a:solidFill>
                        </a:rPr>
                        <a:t>an </a:t>
                      </a:r>
                      <a:r>
                        <a:rPr lang="fr-FR" sz="2400" dirty="0" err="1">
                          <a:solidFill>
                            <a:srgbClr val="002060"/>
                          </a:solidFill>
                        </a:rPr>
                        <a:t>amount</a:t>
                      </a:r>
                      <a:r>
                        <a:rPr lang="fr-FR" sz="2400" dirty="0">
                          <a:solidFill>
                            <a:srgbClr val="002060"/>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assez</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49465998"/>
                  </a:ext>
                </a:extLst>
              </a:tr>
              <a:tr h="370840">
                <a:tc>
                  <a:txBody>
                    <a:bodyPr/>
                    <a:lstStyle/>
                    <a:p>
                      <a:pPr algn="ctr"/>
                      <a:r>
                        <a:rPr lang="fr-FR" sz="2400" dirty="0" err="1">
                          <a:solidFill>
                            <a:srgbClr val="002060"/>
                          </a:solidFill>
                        </a:rPr>
                        <a:t>something</a:t>
                      </a:r>
                      <a:r>
                        <a:rPr lang="fr-FR" sz="2400" dirty="0">
                          <a:solidFill>
                            <a:srgbClr val="002060"/>
                          </a:solidFill>
                        </a:rPr>
                        <a:t> on a </a:t>
                      </a:r>
                      <a:r>
                        <a:rPr lang="fr-FR" sz="2400" dirty="0" err="1">
                          <a:solidFill>
                            <a:srgbClr val="002060"/>
                          </a:solidFill>
                        </a:rPr>
                        <a:t>map</a:t>
                      </a: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la serveuse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76140231"/>
                  </a:ext>
                </a:extLst>
              </a:tr>
            </a:tbl>
          </a:graphicData>
        </a:graphic>
      </p:graphicFrame>
      <p:pic>
        <p:nvPicPr>
          <p:cNvPr id="1026" name="Picture 2" descr="Check Mark Clip Art">
            <a:extLst>
              <a:ext uri="{FF2B5EF4-FFF2-40B4-BE49-F238E27FC236}">
                <a16:creationId xmlns:a16="http://schemas.microsoft.com/office/drawing/2014/main" id="{3B460078-B09A-468A-90F5-EF1F344994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111" y="2492005"/>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eck Mark Clip Art">
            <a:extLst>
              <a:ext uri="{FF2B5EF4-FFF2-40B4-BE49-F238E27FC236}">
                <a16:creationId xmlns:a16="http://schemas.microsoft.com/office/drawing/2014/main" id="{B397D748-A44A-46E3-A2AC-8CD3A1569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1975" y="2950574"/>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heck Mark Clip Art">
            <a:extLst>
              <a:ext uri="{FF2B5EF4-FFF2-40B4-BE49-F238E27FC236}">
                <a16:creationId xmlns:a16="http://schemas.microsoft.com/office/drawing/2014/main" id="{FBF47D67-72FF-42DB-B299-3E74840ABB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111" y="3391285"/>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eck Mark Clip Art">
            <a:extLst>
              <a:ext uri="{FF2B5EF4-FFF2-40B4-BE49-F238E27FC236}">
                <a16:creationId xmlns:a16="http://schemas.microsoft.com/office/drawing/2014/main" id="{0EC68B35-C834-4BF7-98BB-6101BA69B9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3354" y="3859927"/>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eck Mark Clip Art">
            <a:extLst>
              <a:ext uri="{FF2B5EF4-FFF2-40B4-BE49-F238E27FC236}">
                <a16:creationId xmlns:a16="http://schemas.microsoft.com/office/drawing/2014/main" id="{30E55694-00E8-4DC9-B56F-192DACA127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111" y="4290565"/>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heck Mark Clip Art">
            <a:extLst>
              <a:ext uri="{FF2B5EF4-FFF2-40B4-BE49-F238E27FC236}">
                <a16:creationId xmlns:a16="http://schemas.microsoft.com/office/drawing/2014/main" id="{3EAC63AF-BB24-4E73-93CF-BA7605837B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1975" y="4749134"/>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eck Mark Clip Art">
            <a:extLst>
              <a:ext uri="{FF2B5EF4-FFF2-40B4-BE49-F238E27FC236}">
                <a16:creationId xmlns:a16="http://schemas.microsoft.com/office/drawing/2014/main" id="{CC6A2326-BC84-4743-85D2-8E1488CAF8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3918" y="5216849"/>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eck Mark Clip Art">
            <a:extLst>
              <a:ext uri="{FF2B5EF4-FFF2-40B4-BE49-F238E27FC236}">
                <a16:creationId xmlns:a16="http://schemas.microsoft.com/office/drawing/2014/main" id="{AFDE42C1-96C1-430D-A03B-8E517F1371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3354" y="5663420"/>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E13BF4B-EE18-46CC-B99B-EE191A5C6FC8}"/>
              </a:ext>
            </a:extLst>
          </p:cNvPr>
          <p:cNvSpPr/>
          <p:nvPr/>
        </p:nvSpPr>
        <p:spPr>
          <a:xfrm>
            <a:off x="9047745" y="2492005"/>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37A9FD4B-F767-400B-9D3A-7731F2933EE3}"/>
              </a:ext>
            </a:extLst>
          </p:cNvPr>
          <p:cNvSpPr/>
          <p:nvPr/>
        </p:nvSpPr>
        <p:spPr>
          <a:xfrm>
            <a:off x="9117842" y="2995436"/>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6695183B-0DD0-44D9-9F9D-367A4E57C066}"/>
              </a:ext>
            </a:extLst>
          </p:cNvPr>
          <p:cNvSpPr/>
          <p:nvPr/>
        </p:nvSpPr>
        <p:spPr>
          <a:xfrm>
            <a:off x="8958288" y="3383743"/>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C6E872F4-D0FC-45A4-B90D-82F086831ACE}"/>
              </a:ext>
            </a:extLst>
          </p:cNvPr>
          <p:cNvSpPr/>
          <p:nvPr/>
        </p:nvSpPr>
        <p:spPr>
          <a:xfrm>
            <a:off x="8867597" y="3887174"/>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236CAC5D-C508-4709-966B-47FD81A28084}"/>
              </a:ext>
            </a:extLst>
          </p:cNvPr>
          <p:cNvSpPr/>
          <p:nvPr/>
        </p:nvSpPr>
        <p:spPr>
          <a:xfrm>
            <a:off x="9047745" y="4345743"/>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DCF8EBCD-D6CE-4EC4-BC3A-44EF281278CD}"/>
              </a:ext>
            </a:extLst>
          </p:cNvPr>
          <p:cNvSpPr/>
          <p:nvPr/>
        </p:nvSpPr>
        <p:spPr>
          <a:xfrm>
            <a:off x="8867597" y="4768785"/>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58BF5C58-B559-462A-BE13-E7DDA16E0A4A}"/>
              </a:ext>
            </a:extLst>
          </p:cNvPr>
          <p:cNvSpPr/>
          <p:nvPr/>
        </p:nvSpPr>
        <p:spPr>
          <a:xfrm>
            <a:off x="8958288" y="5261315"/>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9F32236D-0504-48EE-842C-9670CA2DD4DB}"/>
              </a:ext>
            </a:extLst>
          </p:cNvPr>
          <p:cNvSpPr/>
          <p:nvPr/>
        </p:nvSpPr>
        <p:spPr>
          <a:xfrm>
            <a:off x="8867597" y="5666188"/>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hlinkClick r:id="" action="ppaction://noaction">
              <a:snd r:embed="rId4" name="1.wav"/>
            </a:hlinkClick>
            <a:extLst>
              <a:ext uri="{FF2B5EF4-FFF2-40B4-BE49-F238E27FC236}">
                <a16:creationId xmlns:a16="http://schemas.microsoft.com/office/drawing/2014/main" id="{A9B9275C-84AF-4D66-BF29-BA3A06E8D800}"/>
              </a:ext>
            </a:extLst>
          </p:cNvPr>
          <p:cNvSpPr/>
          <p:nvPr/>
        </p:nvSpPr>
        <p:spPr>
          <a:xfrm>
            <a:off x="331441" y="2471766"/>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4" name="Rectangle 23">
            <a:hlinkClick r:id="" action="ppaction://noaction">
              <a:snd r:embed="rId5" name="2.wav"/>
            </a:hlinkClick>
            <a:extLst>
              <a:ext uri="{FF2B5EF4-FFF2-40B4-BE49-F238E27FC236}">
                <a16:creationId xmlns:a16="http://schemas.microsoft.com/office/drawing/2014/main" id="{5E466ED1-3838-45F2-93DA-07526D246EE4}"/>
              </a:ext>
            </a:extLst>
          </p:cNvPr>
          <p:cNvSpPr/>
          <p:nvPr/>
        </p:nvSpPr>
        <p:spPr>
          <a:xfrm>
            <a:off x="331441" y="2935628"/>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6" name="Rectangle 25">
            <a:hlinkClick r:id="" action="ppaction://noaction">
              <a:snd r:embed="rId6" name="3.wav"/>
            </a:hlinkClick>
            <a:extLst>
              <a:ext uri="{FF2B5EF4-FFF2-40B4-BE49-F238E27FC236}">
                <a16:creationId xmlns:a16="http://schemas.microsoft.com/office/drawing/2014/main" id="{61A84678-6E5A-4EA5-879D-5AF6D508310C}"/>
              </a:ext>
            </a:extLst>
          </p:cNvPr>
          <p:cNvSpPr/>
          <p:nvPr/>
        </p:nvSpPr>
        <p:spPr>
          <a:xfrm>
            <a:off x="331441" y="3399490"/>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Rectangle 27">
            <a:hlinkClick r:id="" action="ppaction://noaction">
              <a:snd r:embed="rId7" name="4.wav"/>
            </a:hlinkClick>
            <a:extLst>
              <a:ext uri="{FF2B5EF4-FFF2-40B4-BE49-F238E27FC236}">
                <a16:creationId xmlns:a16="http://schemas.microsoft.com/office/drawing/2014/main" id="{E04B8E78-AD61-4E83-90AC-1E936C5D213F}"/>
              </a:ext>
            </a:extLst>
          </p:cNvPr>
          <p:cNvSpPr/>
          <p:nvPr/>
        </p:nvSpPr>
        <p:spPr>
          <a:xfrm>
            <a:off x="331441" y="3863352"/>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0" name="Rectangle 29">
            <a:hlinkClick r:id="" action="ppaction://noaction">
              <a:snd r:embed="rId8" name="5.wav"/>
            </a:hlinkClick>
            <a:extLst>
              <a:ext uri="{FF2B5EF4-FFF2-40B4-BE49-F238E27FC236}">
                <a16:creationId xmlns:a16="http://schemas.microsoft.com/office/drawing/2014/main" id="{08857E61-75B5-4C2E-9D76-8D7D9C8F5AAD}"/>
              </a:ext>
            </a:extLst>
          </p:cNvPr>
          <p:cNvSpPr/>
          <p:nvPr/>
        </p:nvSpPr>
        <p:spPr>
          <a:xfrm>
            <a:off x="331441" y="4327214"/>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Rectangle 31">
            <a:hlinkClick r:id="" action="ppaction://noaction">
              <a:snd r:embed="rId9" name="6.wav"/>
            </a:hlinkClick>
            <a:extLst>
              <a:ext uri="{FF2B5EF4-FFF2-40B4-BE49-F238E27FC236}">
                <a16:creationId xmlns:a16="http://schemas.microsoft.com/office/drawing/2014/main" id="{1C370D02-4360-44E8-A4FE-F8B3F4E026EA}"/>
              </a:ext>
            </a:extLst>
          </p:cNvPr>
          <p:cNvSpPr/>
          <p:nvPr/>
        </p:nvSpPr>
        <p:spPr>
          <a:xfrm>
            <a:off x="331441" y="4791076"/>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Rectangle 33">
            <a:hlinkClick r:id="" action="ppaction://noaction">
              <a:snd r:embed="rId10" name="7.wav"/>
            </a:hlinkClick>
            <a:extLst>
              <a:ext uri="{FF2B5EF4-FFF2-40B4-BE49-F238E27FC236}">
                <a16:creationId xmlns:a16="http://schemas.microsoft.com/office/drawing/2014/main" id="{1EFF870F-4A3B-4F9D-A955-D3200C9DDCF6}"/>
              </a:ext>
            </a:extLst>
          </p:cNvPr>
          <p:cNvSpPr/>
          <p:nvPr/>
        </p:nvSpPr>
        <p:spPr>
          <a:xfrm>
            <a:off x="331441" y="5254938"/>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6" name="Rectangle 35">
            <a:hlinkClick r:id="" action="ppaction://noaction">
              <a:snd r:embed="rId11" name="8.wav"/>
            </a:hlinkClick>
            <a:extLst>
              <a:ext uri="{FF2B5EF4-FFF2-40B4-BE49-F238E27FC236}">
                <a16:creationId xmlns:a16="http://schemas.microsoft.com/office/drawing/2014/main" id="{4DB10E4E-1BC1-42CD-BD77-66E628BB25C6}"/>
              </a:ext>
            </a:extLst>
          </p:cNvPr>
          <p:cNvSpPr/>
          <p:nvPr/>
        </p:nvSpPr>
        <p:spPr>
          <a:xfrm>
            <a:off x="331441" y="5718803"/>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xit" presetSubtype="0" fill="hold" grpId="0"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xit" presetSubtype="0" fill="hold" grpId="0" nodeType="with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xit" presetSubtype="0" fill="hold" grpId="0"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xit" presetSubtype="0" fill="hold" grpId="0" nodeType="with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xit" presetSubtype="0" fill="hold" grpId="0"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xit" presetSubtype="0" fill="hold" grpId="0" nodeType="with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par>
                                <p:cTn id="64" presetID="10" presetClass="exit" presetSubtype="0" fill="hold" grpId="0"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P spid="19" grpId="0" animBg="1"/>
      <p:bldP spid="20" grpId="0" animBg="1"/>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24150"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80FB9912-42FA-404A-9836-DD0F1BF97E9B}"/>
              </a:ext>
            </a:extLst>
          </p:cNvPr>
          <p:cNvGraphicFramePr>
            <a:graphicFrameLocks noGrp="1"/>
          </p:cNvGraphicFramePr>
          <p:nvPr>
            <p:extLst>
              <p:ext uri="{D42A27DB-BD31-4B8C-83A1-F6EECF244321}">
                <p14:modId xmlns:p14="http://schemas.microsoft.com/office/powerpoint/2010/main" val="2545783981"/>
              </p:ext>
            </p:extLst>
          </p:nvPr>
        </p:nvGraphicFramePr>
        <p:xfrm>
          <a:off x="267936" y="2091522"/>
          <a:ext cx="5252754" cy="1828800"/>
        </p:xfrm>
        <a:graphic>
          <a:graphicData uri="http://schemas.openxmlformats.org/drawingml/2006/table">
            <a:tbl>
              <a:tblPr firstRow="1" bandRow="1">
                <a:tableStyleId>{5C22544A-7EE6-4342-B048-85BDC9FD1C3A}</a:tableStyleId>
              </a:tblPr>
              <a:tblGrid>
                <a:gridCol w="2717843">
                  <a:extLst>
                    <a:ext uri="{9D8B030D-6E8A-4147-A177-3AD203B41FA5}">
                      <a16:colId xmlns:a16="http://schemas.microsoft.com/office/drawing/2014/main" val="2646796528"/>
                    </a:ext>
                  </a:extLst>
                </a:gridCol>
                <a:gridCol w="2534911">
                  <a:extLst>
                    <a:ext uri="{9D8B030D-6E8A-4147-A177-3AD203B41FA5}">
                      <a16:colId xmlns:a16="http://schemas.microsoft.com/office/drawing/2014/main" val="1734342587"/>
                    </a:ext>
                  </a:extLst>
                </a:gridCol>
              </a:tblGrid>
              <a:tr h="370840">
                <a:tc rowSpan="4">
                  <a:txBody>
                    <a:bodyPr/>
                    <a:lstStyle/>
                    <a:p>
                      <a:pPr algn="ctr"/>
                      <a:r>
                        <a:rPr lang="fr-FR" sz="2400" b="0" dirty="0">
                          <a:solidFill>
                            <a:srgbClr val="002060"/>
                          </a:solidFill>
                        </a:rPr>
                        <a:t>1. </a:t>
                      </a:r>
                      <a:r>
                        <a:rPr lang="fr-FR" sz="2400" b="1" dirty="0">
                          <a:solidFill>
                            <a:srgbClr val="002060"/>
                          </a:solidFill>
                        </a:rPr>
                        <a:t>le secrétaire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a) la vue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b) prudent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c) l’emploi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d) traverser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5" name="Table 4">
            <a:extLst>
              <a:ext uri="{FF2B5EF4-FFF2-40B4-BE49-F238E27FC236}">
                <a16:creationId xmlns:a16="http://schemas.microsoft.com/office/drawing/2014/main" id="{87DCD9D1-B0B7-4052-8FF2-3331D5FF4E81}"/>
              </a:ext>
            </a:extLst>
          </p:cNvPr>
          <p:cNvGraphicFramePr>
            <a:graphicFrameLocks noGrp="1"/>
          </p:cNvGraphicFramePr>
          <p:nvPr>
            <p:extLst>
              <p:ext uri="{D42A27DB-BD31-4B8C-83A1-F6EECF244321}">
                <p14:modId xmlns:p14="http://schemas.microsoft.com/office/powerpoint/2010/main" val="3001154185"/>
              </p:ext>
            </p:extLst>
          </p:nvPr>
        </p:nvGraphicFramePr>
        <p:xfrm>
          <a:off x="267936" y="4293166"/>
          <a:ext cx="5252754" cy="1828800"/>
        </p:xfrm>
        <a:graphic>
          <a:graphicData uri="http://schemas.openxmlformats.org/drawingml/2006/table">
            <a:tbl>
              <a:tblPr firstRow="1" bandRow="1">
                <a:tableStyleId>{5C22544A-7EE6-4342-B048-85BDC9FD1C3A}</a:tableStyleId>
              </a:tblPr>
              <a:tblGrid>
                <a:gridCol w="2717843">
                  <a:extLst>
                    <a:ext uri="{9D8B030D-6E8A-4147-A177-3AD203B41FA5}">
                      <a16:colId xmlns:a16="http://schemas.microsoft.com/office/drawing/2014/main" val="2646796528"/>
                    </a:ext>
                  </a:extLst>
                </a:gridCol>
                <a:gridCol w="2534911">
                  <a:extLst>
                    <a:ext uri="{9D8B030D-6E8A-4147-A177-3AD203B41FA5}">
                      <a16:colId xmlns:a16="http://schemas.microsoft.com/office/drawing/2014/main" val="1734342587"/>
                    </a:ext>
                  </a:extLst>
                </a:gridCol>
              </a:tblGrid>
              <a:tr h="370840">
                <a:tc rowSpan="4">
                  <a:txBody>
                    <a:bodyPr/>
                    <a:lstStyle/>
                    <a:p>
                      <a:pPr algn="ctr"/>
                      <a:r>
                        <a:rPr lang="fr-FR" sz="2400" b="0" dirty="0">
                          <a:solidFill>
                            <a:srgbClr val="002060"/>
                          </a:solidFill>
                        </a:rPr>
                        <a:t>2. </a:t>
                      </a:r>
                      <a:r>
                        <a:rPr lang="fr-FR" sz="2400" b="1" dirty="0">
                          <a:solidFill>
                            <a:srgbClr val="002060"/>
                          </a:solidFill>
                        </a:rPr>
                        <a:t>ambitieux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a) assez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b) travailleur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c) suisse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d) le montagne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2" name="Table 4">
            <a:extLst>
              <a:ext uri="{FF2B5EF4-FFF2-40B4-BE49-F238E27FC236}">
                <a16:creationId xmlns:a16="http://schemas.microsoft.com/office/drawing/2014/main" id="{50E27FF9-3140-4B0C-8D6E-6A43FA5B1ACC}"/>
              </a:ext>
            </a:extLst>
          </p:cNvPr>
          <p:cNvGraphicFramePr>
            <a:graphicFrameLocks noGrp="1"/>
          </p:cNvGraphicFramePr>
          <p:nvPr>
            <p:extLst>
              <p:ext uri="{D42A27DB-BD31-4B8C-83A1-F6EECF244321}">
                <p14:modId xmlns:p14="http://schemas.microsoft.com/office/powerpoint/2010/main" val="225640996"/>
              </p:ext>
            </p:extLst>
          </p:nvPr>
        </p:nvGraphicFramePr>
        <p:xfrm>
          <a:off x="6096000" y="2091522"/>
          <a:ext cx="5105400" cy="182880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646796528"/>
                    </a:ext>
                  </a:extLst>
                </a:gridCol>
                <a:gridCol w="2463800">
                  <a:extLst>
                    <a:ext uri="{9D8B030D-6E8A-4147-A177-3AD203B41FA5}">
                      <a16:colId xmlns:a16="http://schemas.microsoft.com/office/drawing/2014/main" val="1734342587"/>
                    </a:ext>
                  </a:extLst>
                </a:gridCol>
              </a:tblGrid>
              <a:tr h="370840">
                <a:tc rowSpan="4">
                  <a:txBody>
                    <a:bodyPr/>
                    <a:lstStyle/>
                    <a:p>
                      <a:pPr algn="ctr"/>
                      <a:r>
                        <a:rPr lang="fr-FR" sz="2400" b="0" dirty="0">
                          <a:solidFill>
                            <a:srgbClr val="002060"/>
                          </a:solidFill>
                        </a:rPr>
                        <a:t>3. </a:t>
                      </a:r>
                      <a:r>
                        <a:rPr lang="fr-FR" sz="2400" b="1" dirty="0">
                          <a:solidFill>
                            <a:srgbClr val="002060"/>
                          </a:solidFill>
                        </a:rPr>
                        <a:t>traverser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a) la factrice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b) le directeur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c) emporter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d) la frontière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4" name="Table 4">
            <a:extLst>
              <a:ext uri="{FF2B5EF4-FFF2-40B4-BE49-F238E27FC236}">
                <a16:creationId xmlns:a16="http://schemas.microsoft.com/office/drawing/2014/main" id="{7B9E8C76-47CC-4341-ADF7-1C9B313F100A}"/>
              </a:ext>
            </a:extLst>
          </p:cNvPr>
          <p:cNvGraphicFramePr>
            <a:graphicFrameLocks noGrp="1"/>
          </p:cNvGraphicFramePr>
          <p:nvPr>
            <p:extLst>
              <p:ext uri="{D42A27DB-BD31-4B8C-83A1-F6EECF244321}">
                <p14:modId xmlns:p14="http://schemas.microsoft.com/office/powerpoint/2010/main" val="2969227763"/>
              </p:ext>
            </p:extLst>
          </p:nvPr>
        </p:nvGraphicFramePr>
        <p:xfrm>
          <a:off x="6096000" y="4293166"/>
          <a:ext cx="5105400" cy="182880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646796528"/>
                    </a:ext>
                  </a:extLst>
                </a:gridCol>
                <a:gridCol w="2463800">
                  <a:extLst>
                    <a:ext uri="{9D8B030D-6E8A-4147-A177-3AD203B41FA5}">
                      <a16:colId xmlns:a16="http://schemas.microsoft.com/office/drawing/2014/main" val="1734342587"/>
                    </a:ext>
                  </a:extLst>
                </a:gridCol>
              </a:tblGrid>
              <a:tr h="370840">
                <a:tc rowSpan="4">
                  <a:txBody>
                    <a:bodyPr/>
                    <a:lstStyle/>
                    <a:p>
                      <a:pPr algn="ctr"/>
                      <a:r>
                        <a:rPr lang="fr-FR" sz="2400" b="0" dirty="0">
                          <a:solidFill>
                            <a:srgbClr val="002060"/>
                          </a:solidFill>
                        </a:rPr>
                        <a:t>4. </a:t>
                      </a:r>
                      <a:r>
                        <a:rPr lang="fr-FR" sz="2400" b="1" dirty="0">
                          <a:solidFill>
                            <a:srgbClr val="002060"/>
                          </a:solidFill>
                        </a:rPr>
                        <a:t>l’avocate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a) le forêt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b) le bureau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c) la Suisse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d) il y avait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17" name="Rectangle: Rounded Corners 16">
            <a:extLst>
              <a:ext uri="{FF2B5EF4-FFF2-40B4-BE49-F238E27FC236}">
                <a16:creationId xmlns:a16="http://schemas.microsoft.com/office/drawing/2014/main" id="{7287F209-A9AB-40F5-9890-DDE0D21BD022}"/>
              </a:ext>
            </a:extLst>
          </p:cNvPr>
          <p:cNvSpPr/>
          <p:nvPr/>
        </p:nvSpPr>
        <p:spPr>
          <a:xfrm>
            <a:off x="2995860" y="3017520"/>
            <a:ext cx="2479110" cy="441224"/>
          </a:xfrm>
          <a:prstGeom prst="roundRect">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44C66B27-893C-4226-AD8B-F17552DA5BE6}"/>
              </a:ext>
            </a:extLst>
          </p:cNvPr>
          <p:cNvSpPr/>
          <p:nvPr/>
        </p:nvSpPr>
        <p:spPr>
          <a:xfrm>
            <a:off x="2995860" y="4766310"/>
            <a:ext cx="2479110" cy="398612"/>
          </a:xfrm>
          <a:prstGeom prst="roundRect">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5DC2E69E-58ED-4425-A52A-1FBD4C244CE1}"/>
              </a:ext>
            </a:extLst>
          </p:cNvPr>
          <p:cNvSpPr/>
          <p:nvPr/>
        </p:nvSpPr>
        <p:spPr>
          <a:xfrm>
            <a:off x="8732484" y="3458744"/>
            <a:ext cx="2444748" cy="432000"/>
          </a:xfrm>
          <a:prstGeom prst="roundRect">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35B642E9-4997-4B8D-8248-B95AF19599FF}"/>
              </a:ext>
            </a:extLst>
          </p:cNvPr>
          <p:cNvSpPr/>
          <p:nvPr/>
        </p:nvSpPr>
        <p:spPr>
          <a:xfrm>
            <a:off x="8756652" y="4732922"/>
            <a:ext cx="2444748" cy="432000"/>
          </a:xfrm>
          <a:prstGeom prst="roundRect">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1FA88BA0-0B77-413F-B3E6-72E74B624DDD}"/>
              </a:ext>
            </a:extLst>
          </p:cNvPr>
          <p:cNvSpPr/>
          <p:nvPr/>
        </p:nvSpPr>
        <p:spPr>
          <a:xfrm>
            <a:off x="180621" y="1369912"/>
            <a:ext cx="11743443" cy="461665"/>
          </a:xfrm>
          <a:prstGeom prst="rect">
            <a:avLst/>
          </a:prstGeom>
        </p:spPr>
        <p:txBody>
          <a:bodyPr wrap="square">
            <a:spAutoFit/>
          </a:bodyPr>
          <a:lstStyle/>
          <a:p>
            <a:r>
              <a:rPr lang="en-GB" sz="2400" dirty="0">
                <a:solidFill>
                  <a:srgbClr val="115076"/>
                </a:solidFill>
              </a:rPr>
              <a:t>Choose the word (</a:t>
            </a:r>
            <a:r>
              <a:rPr lang="en-GB" sz="2400" dirty="0" err="1">
                <a:solidFill>
                  <a:srgbClr val="115076"/>
                </a:solidFill>
              </a:rPr>
              <a:t>a,b,c,d</a:t>
            </a:r>
            <a:r>
              <a:rPr lang="en-GB" sz="2400" dirty="0">
                <a:solidFill>
                  <a:srgbClr val="115076"/>
                </a:solidFill>
              </a:rPr>
              <a:t>) which best goes together with the word in bold.</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86050"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23676" y="249870"/>
            <a:ext cx="188624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sp>
        <p:nvSpPr>
          <p:cNvPr id="6" name="TextBox 5">
            <a:extLst>
              <a:ext uri="{FF2B5EF4-FFF2-40B4-BE49-F238E27FC236}">
                <a16:creationId xmlns:a16="http://schemas.microsoft.com/office/drawing/2014/main" id="{0A92D81F-0650-F447-8359-0A6373AAFC18}"/>
              </a:ext>
            </a:extLst>
          </p:cNvPr>
          <p:cNvSpPr txBox="1"/>
          <p:nvPr/>
        </p:nvSpPr>
        <p:spPr>
          <a:xfrm>
            <a:off x="299561" y="1236551"/>
            <a:ext cx="109460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Complete the French sentences. Then translate to English.</a:t>
            </a:r>
          </a:p>
        </p:txBody>
      </p:sp>
      <p:graphicFrame>
        <p:nvGraphicFramePr>
          <p:cNvPr id="3" name="Table 4">
            <a:extLst>
              <a:ext uri="{FF2B5EF4-FFF2-40B4-BE49-F238E27FC236}">
                <a16:creationId xmlns:a16="http://schemas.microsoft.com/office/drawing/2014/main" id="{E3E4B9C5-2888-475F-96C7-0E9813E22D9C}"/>
              </a:ext>
            </a:extLst>
          </p:cNvPr>
          <p:cNvGraphicFramePr>
            <a:graphicFrameLocks noGrp="1"/>
          </p:cNvGraphicFramePr>
          <p:nvPr>
            <p:extLst>
              <p:ext uri="{D42A27DB-BD31-4B8C-83A1-F6EECF244321}">
                <p14:modId xmlns:p14="http://schemas.microsoft.com/office/powerpoint/2010/main" val="3803128321"/>
              </p:ext>
            </p:extLst>
          </p:nvPr>
        </p:nvGraphicFramePr>
        <p:xfrm>
          <a:off x="415308" y="1712561"/>
          <a:ext cx="11361384" cy="4572000"/>
        </p:xfrm>
        <a:graphic>
          <a:graphicData uri="http://schemas.openxmlformats.org/drawingml/2006/table">
            <a:tbl>
              <a:tblPr firstRow="1" bandRow="1">
                <a:tableStyleId>{5C22544A-7EE6-4342-B048-85BDC9FD1C3A}</a:tableStyleId>
              </a:tblPr>
              <a:tblGrid>
                <a:gridCol w="11361384">
                  <a:extLst>
                    <a:ext uri="{9D8B030D-6E8A-4147-A177-3AD203B41FA5}">
                      <a16:colId xmlns:a16="http://schemas.microsoft.com/office/drawing/2014/main" val="1141382530"/>
                    </a:ext>
                  </a:extLst>
                </a:gridCol>
              </a:tblGrid>
              <a:tr h="370840">
                <a:tc>
                  <a:txBody>
                    <a:bodyPr/>
                    <a:lstStyle/>
                    <a:p>
                      <a:pPr algn="ctr"/>
                      <a:r>
                        <a:rPr lang="fr-FR" sz="2400" b="0" dirty="0">
                          <a:solidFill>
                            <a:srgbClr val="002060"/>
                          </a:solidFill>
                        </a:rPr>
                        <a:t>Les papiers sont dans </a:t>
                      </a:r>
                      <a:r>
                        <a:rPr lang="fr-FR" sz="2400" b="0" u="sng" dirty="0">
                          <a:solidFill>
                            <a:srgbClr val="002060"/>
                          </a:solidFill>
                        </a:rPr>
                        <a:t>le bureau</a:t>
                      </a:r>
                      <a:r>
                        <a:rPr lang="fr-FR" sz="2400" b="0" u="none" dirty="0">
                          <a:solidFill>
                            <a:srgbClr val="002060"/>
                          </a:solidFill>
                        </a:rPr>
                        <a:t>. (the office)</a:t>
                      </a:r>
                      <a:endParaRPr lang="fr-FR" sz="2400"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40272240"/>
                  </a:ext>
                </a:extLst>
              </a:tr>
              <a:tr h="370840">
                <a:tc>
                  <a:txBody>
                    <a:bodyPr/>
                    <a:lstStyle/>
                    <a:p>
                      <a:pPr algn="ctr"/>
                      <a:r>
                        <a:rPr lang="fr-FR" sz="2400" b="0" dirty="0">
                          <a:solidFill>
                            <a:srgbClr val="002060"/>
                          </a:solidFill>
                        </a:rPr>
                        <a:t>The </a:t>
                      </a:r>
                      <a:r>
                        <a:rPr lang="fr-FR" sz="2400" b="0" dirty="0" err="1">
                          <a:solidFill>
                            <a:srgbClr val="002060"/>
                          </a:solidFill>
                        </a:rPr>
                        <a:t>papers</a:t>
                      </a:r>
                      <a:r>
                        <a:rPr lang="fr-FR" sz="2400" b="0" dirty="0">
                          <a:solidFill>
                            <a:srgbClr val="002060"/>
                          </a:solidFill>
                        </a:rPr>
                        <a:t> are in the office.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870273"/>
                  </a:ext>
                </a:extLst>
              </a:tr>
              <a:tr h="370840">
                <a:tc>
                  <a:txBody>
                    <a:bodyPr/>
                    <a:lstStyle/>
                    <a:p>
                      <a:pPr algn="ctr"/>
                      <a:r>
                        <a:rPr lang="fr-FR" sz="2400" b="0" u="sng" dirty="0">
                          <a:solidFill>
                            <a:srgbClr val="002060"/>
                          </a:solidFill>
                        </a:rPr>
                        <a:t>Traverser la frontière</a:t>
                      </a:r>
                      <a:r>
                        <a:rPr lang="fr-FR" sz="2400" b="0" u="none" dirty="0">
                          <a:solidFill>
                            <a:srgbClr val="002060"/>
                          </a:solidFill>
                        </a:rPr>
                        <a:t> est difficile. (</a:t>
                      </a:r>
                      <a:r>
                        <a:rPr lang="fr-FR" sz="2400" b="0" u="none" dirty="0" err="1">
                          <a:solidFill>
                            <a:srgbClr val="002060"/>
                          </a:solidFill>
                        </a:rPr>
                        <a:t>crossing</a:t>
                      </a:r>
                      <a:r>
                        <a:rPr lang="fr-FR" sz="2400" b="0" u="none" dirty="0">
                          <a:solidFill>
                            <a:srgbClr val="002060"/>
                          </a:solidFill>
                        </a:rPr>
                        <a:t> the border)</a:t>
                      </a:r>
                      <a:endParaRPr lang="fr-FR" sz="2400" b="0" u="sng"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31797003"/>
                  </a:ext>
                </a:extLst>
              </a:tr>
              <a:tr h="370840">
                <a:tc>
                  <a:txBody>
                    <a:bodyPr/>
                    <a:lstStyle/>
                    <a:p>
                      <a:pPr algn="ctr"/>
                      <a:r>
                        <a:rPr lang="fr-FR" sz="2400" b="0" u="none" dirty="0" err="1">
                          <a:solidFill>
                            <a:srgbClr val="002060"/>
                          </a:solidFill>
                        </a:rPr>
                        <a:t>Crossing</a:t>
                      </a:r>
                      <a:r>
                        <a:rPr lang="fr-FR" sz="2400" b="0" u="none" dirty="0">
                          <a:solidFill>
                            <a:srgbClr val="002060"/>
                          </a:solidFill>
                        </a:rPr>
                        <a:t> the border </a:t>
                      </a:r>
                      <a:r>
                        <a:rPr lang="fr-FR" sz="2400" b="0" u="none" dirty="0" err="1">
                          <a:solidFill>
                            <a:srgbClr val="002060"/>
                          </a:solidFill>
                        </a:rPr>
                        <a:t>is</a:t>
                      </a:r>
                      <a:r>
                        <a:rPr lang="fr-FR" sz="2400" b="0" u="none" dirty="0">
                          <a:solidFill>
                            <a:srgbClr val="002060"/>
                          </a:solidFill>
                        </a:rPr>
                        <a:t> </a:t>
                      </a:r>
                      <a:r>
                        <a:rPr lang="fr-FR" sz="2400" b="0" u="none" dirty="0" err="1">
                          <a:solidFill>
                            <a:srgbClr val="002060"/>
                          </a:solidFill>
                        </a:rPr>
                        <a:t>difficult</a:t>
                      </a:r>
                      <a:endParaRPr lang="fr-FR" sz="2400" b="0" u="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861225"/>
                  </a:ext>
                </a:extLst>
              </a:tr>
              <a:tr h="370840">
                <a:tc>
                  <a:txBody>
                    <a:bodyPr/>
                    <a:lstStyle/>
                    <a:p>
                      <a:pPr algn="ctr"/>
                      <a:r>
                        <a:rPr lang="fr-FR" sz="2400" b="0" dirty="0">
                          <a:solidFill>
                            <a:srgbClr val="002060"/>
                          </a:solidFill>
                        </a:rPr>
                        <a:t>Le facteur est </a:t>
                      </a:r>
                      <a:r>
                        <a:rPr lang="fr-FR" sz="2400" b="0" u="sng" dirty="0">
                          <a:solidFill>
                            <a:srgbClr val="002060"/>
                          </a:solidFill>
                        </a:rPr>
                        <a:t>ambitieux et travailleur</a:t>
                      </a:r>
                      <a:r>
                        <a:rPr lang="fr-FR" sz="2400" b="0" u="none" dirty="0">
                          <a:solidFill>
                            <a:srgbClr val="002060"/>
                          </a:solidFill>
                        </a:rPr>
                        <a:t>. (</a:t>
                      </a:r>
                      <a:r>
                        <a:rPr lang="fr-FR" sz="2400" b="0" u="none" dirty="0" err="1">
                          <a:solidFill>
                            <a:srgbClr val="002060"/>
                          </a:solidFill>
                        </a:rPr>
                        <a:t>ambitious</a:t>
                      </a:r>
                      <a:r>
                        <a:rPr lang="fr-FR" sz="2400" b="0" u="none" dirty="0">
                          <a:solidFill>
                            <a:srgbClr val="002060"/>
                          </a:solidFill>
                        </a:rPr>
                        <a:t> and hard </a:t>
                      </a:r>
                      <a:r>
                        <a:rPr lang="fr-FR" sz="2400" b="0" u="none" dirty="0" err="1">
                          <a:solidFill>
                            <a:srgbClr val="002060"/>
                          </a:solidFill>
                        </a:rPr>
                        <a:t>working</a:t>
                      </a:r>
                      <a:r>
                        <a:rPr lang="fr-FR" sz="2400" b="0" u="none" dirty="0">
                          <a:solidFill>
                            <a:srgbClr val="002060"/>
                          </a:solidFill>
                        </a:rPr>
                        <a:t>)</a:t>
                      </a:r>
                      <a:endParaRPr lang="fr-FR" sz="2400" b="0" u="sng"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49243236"/>
                  </a:ext>
                </a:extLst>
              </a:tr>
              <a:tr h="370840">
                <a:tc>
                  <a:txBody>
                    <a:bodyPr/>
                    <a:lstStyle/>
                    <a:p>
                      <a:pPr algn="ctr"/>
                      <a:r>
                        <a:rPr lang="fr-FR" sz="2400" b="0" u="none" dirty="0">
                          <a:solidFill>
                            <a:srgbClr val="002060"/>
                          </a:solidFill>
                        </a:rPr>
                        <a:t>The </a:t>
                      </a:r>
                      <a:r>
                        <a:rPr lang="fr-FR" sz="2400" b="0" u="none" dirty="0" err="1">
                          <a:solidFill>
                            <a:srgbClr val="002060"/>
                          </a:solidFill>
                        </a:rPr>
                        <a:t>waiter</a:t>
                      </a:r>
                      <a:r>
                        <a:rPr lang="fr-FR" sz="2400" b="0" u="none" dirty="0">
                          <a:solidFill>
                            <a:srgbClr val="002060"/>
                          </a:solidFill>
                        </a:rPr>
                        <a:t> </a:t>
                      </a:r>
                      <a:r>
                        <a:rPr lang="fr-FR" sz="2400" b="0" u="none" dirty="0" err="1">
                          <a:solidFill>
                            <a:srgbClr val="002060"/>
                          </a:solidFill>
                        </a:rPr>
                        <a:t>is</a:t>
                      </a:r>
                      <a:r>
                        <a:rPr lang="fr-FR" sz="2400" b="0" u="none" dirty="0">
                          <a:solidFill>
                            <a:srgbClr val="002060"/>
                          </a:solidFill>
                        </a:rPr>
                        <a:t> </a:t>
                      </a:r>
                      <a:r>
                        <a:rPr lang="fr-FR" sz="2400" b="0" u="none" dirty="0" err="1">
                          <a:solidFill>
                            <a:srgbClr val="002060"/>
                          </a:solidFill>
                        </a:rPr>
                        <a:t>ambitious</a:t>
                      </a:r>
                      <a:r>
                        <a:rPr lang="fr-FR" sz="2400" b="0" u="none" dirty="0">
                          <a:solidFill>
                            <a:srgbClr val="002060"/>
                          </a:solidFill>
                        </a:rPr>
                        <a:t> and hard </a:t>
                      </a:r>
                      <a:r>
                        <a:rPr lang="fr-FR" sz="2400" b="0" u="none" dirty="0" err="1">
                          <a:solidFill>
                            <a:srgbClr val="002060"/>
                          </a:solidFill>
                        </a:rPr>
                        <a:t>working</a:t>
                      </a:r>
                      <a:r>
                        <a:rPr lang="fr-FR" sz="2400" b="0" u="none"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2417651"/>
                  </a:ext>
                </a:extLst>
              </a:tr>
              <a:tr h="370840">
                <a:tc>
                  <a:txBody>
                    <a:bodyPr/>
                    <a:lstStyle/>
                    <a:p>
                      <a:pPr algn="ctr"/>
                      <a:r>
                        <a:rPr lang="fr-FR" sz="2400" b="0" u="sng" dirty="0">
                          <a:solidFill>
                            <a:srgbClr val="002060"/>
                          </a:solidFill>
                        </a:rPr>
                        <a:t>Il y avait</a:t>
                      </a:r>
                      <a:r>
                        <a:rPr lang="fr-FR" sz="2400" b="0" u="none" dirty="0">
                          <a:solidFill>
                            <a:srgbClr val="002060"/>
                          </a:solidFill>
                        </a:rPr>
                        <a:t> une belle vue dans le passé. (</a:t>
                      </a:r>
                      <a:r>
                        <a:rPr lang="fr-FR" sz="2400" b="0" u="none" dirty="0" err="1">
                          <a:solidFill>
                            <a:srgbClr val="002060"/>
                          </a:solidFill>
                        </a:rPr>
                        <a:t>there</a:t>
                      </a:r>
                      <a:r>
                        <a:rPr lang="fr-FR" sz="2400" b="0" u="none" dirty="0">
                          <a:solidFill>
                            <a:srgbClr val="002060"/>
                          </a:solidFill>
                        </a:rPr>
                        <a:t> </a:t>
                      </a:r>
                      <a:r>
                        <a:rPr lang="fr-FR" sz="2400" b="0" u="none" dirty="0" err="1">
                          <a:solidFill>
                            <a:srgbClr val="002060"/>
                          </a:solidFill>
                        </a:rPr>
                        <a:t>was</a:t>
                      </a:r>
                      <a:r>
                        <a:rPr lang="fr-FR" sz="2400" b="0" u="none" dirty="0">
                          <a:solidFill>
                            <a:srgbClr val="002060"/>
                          </a:solidFill>
                        </a:rPr>
                        <a:t>)</a:t>
                      </a:r>
                      <a:endParaRPr lang="fr-FR" sz="2400" b="0" u="sng"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39033695"/>
                  </a:ext>
                </a:extLst>
              </a:tr>
              <a:tr h="370840">
                <a:tc>
                  <a:txBody>
                    <a:bodyPr/>
                    <a:lstStyle/>
                    <a:p>
                      <a:pPr algn="ctr"/>
                      <a:r>
                        <a:rPr lang="fr-FR" sz="2400" b="0" u="none" dirty="0">
                          <a:solidFill>
                            <a:srgbClr val="002060"/>
                          </a:solidFill>
                        </a:rPr>
                        <a:t>There </a:t>
                      </a:r>
                      <a:r>
                        <a:rPr lang="fr-FR" sz="2400" b="0" u="none" dirty="0" err="1">
                          <a:solidFill>
                            <a:srgbClr val="002060"/>
                          </a:solidFill>
                        </a:rPr>
                        <a:t>was</a:t>
                      </a:r>
                      <a:r>
                        <a:rPr lang="fr-FR" sz="2400" b="0" u="none" dirty="0">
                          <a:solidFill>
                            <a:srgbClr val="002060"/>
                          </a:solidFill>
                        </a:rPr>
                        <a:t> a </a:t>
                      </a:r>
                      <a:r>
                        <a:rPr lang="fr-FR" sz="2400" b="0" u="none" dirty="0" err="1">
                          <a:solidFill>
                            <a:srgbClr val="002060"/>
                          </a:solidFill>
                        </a:rPr>
                        <a:t>beautiful</a:t>
                      </a:r>
                      <a:r>
                        <a:rPr lang="fr-FR" sz="2400" b="0" u="none" dirty="0">
                          <a:solidFill>
                            <a:srgbClr val="002060"/>
                          </a:solidFill>
                        </a:rPr>
                        <a:t> </a:t>
                      </a:r>
                      <a:r>
                        <a:rPr lang="fr-FR" sz="2400" b="0" u="none" dirty="0" err="1">
                          <a:solidFill>
                            <a:srgbClr val="002060"/>
                          </a:solidFill>
                        </a:rPr>
                        <a:t>view</a:t>
                      </a:r>
                      <a:r>
                        <a:rPr lang="fr-FR" sz="2400" b="0" u="none" dirty="0">
                          <a:solidFill>
                            <a:srgbClr val="002060"/>
                          </a:solidFill>
                        </a:rPr>
                        <a:t> in the </a:t>
                      </a:r>
                      <a:r>
                        <a:rPr lang="fr-FR" sz="2400" b="0" u="none" dirty="0" err="1">
                          <a:solidFill>
                            <a:srgbClr val="002060"/>
                          </a:solidFill>
                        </a:rPr>
                        <a:t>past</a:t>
                      </a:r>
                      <a:r>
                        <a:rPr lang="fr-FR" sz="2400" b="0" u="none"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0633542"/>
                  </a:ext>
                </a:extLst>
              </a:tr>
              <a:tr h="370840">
                <a:tc>
                  <a:txBody>
                    <a:bodyPr/>
                    <a:lstStyle/>
                    <a:p>
                      <a:pPr algn="ctr"/>
                      <a:r>
                        <a:rPr lang="fr-FR" sz="2400" b="0" dirty="0">
                          <a:solidFill>
                            <a:srgbClr val="002060"/>
                          </a:solidFill>
                        </a:rPr>
                        <a:t>Je vais </a:t>
                      </a:r>
                      <a:r>
                        <a:rPr lang="fr-FR" sz="2400" b="0" u="sng" dirty="0">
                          <a:solidFill>
                            <a:srgbClr val="002060"/>
                          </a:solidFill>
                        </a:rPr>
                        <a:t>proposer</a:t>
                      </a:r>
                      <a:r>
                        <a:rPr lang="fr-FR" sz="2400" b="0" u="none" dirty="0">
                          <a:solidFill>
                            <a:srgbClr val="002060"/>
                          </a:solidFill>
                        </a:rPr>
                        <a:t> une idée. (to </a:t>
                      </a:r>
                      <a:r>
                        <a:rPr lang="fr-FR" sz="2400" b="0" u="none" dirty="0" err="1">
                          <a:solidFill>
                            <a:srgbClr val="002060"/>
                          </a:solidFill>
                        </a:rPr>
                        <a:t>suggest</a:t>
                      </a:r>
                      <a:r>
                        <a:rPr lang="fr-FR" sz="2400" b="0" u="none" dirty="0">
                          <a:solidFill>
                            <a:srgbClr val="002060"/>
                          </a:solidFill>
                        </a:rPr>
                        <a:t> </a:t>
                      </a:r>
                      <a:r>
                        <a:rPr lang="fr-FR" sz="2400" b="0" u="none" dirty="0" err="1">
                          <a:solidFill>
                            <a:srgbClr val="002060"/>
                          </a:solidFill>
                        </a:rPr>
                        <a:t>something</a:t>
                      </a:r>
                      <a:r>
                        <a:rPr lang="fr-FR" sz="2400" b="0" u="none" dirty="0">
                          <a:solidFill>
                            <a:srgbClr val="002060"/>
                          </a:solidFill>
                        </a:rPr>
                        <a:t>)</a:t>
                      </a:r>
                      <a:endParaRPr lang="fr-FR" sz="2400"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11928515"/>
                  </a:ext>
                </a:extLst>
              </a:tr>
              <a:tr h="370840">
                <a:tc>
                  <a:txBody>
                    <a:bodyPr/>
                    <a:lstStyle/>
                    <a:p>
                      <a:pPr algn="ctr"/>
                      <a:r>
                        <a:rPr lang="fr-FR" sz="2400" b="0" i="0" dirty="0">
                          <a:solidFill>
                            <a:srgbClr val="002060"/>
                          </a:solidFill>
                        </a:rPr>
                        <a:t>I </a:t>
                      </a:r>
                      <a:r>
                        <a:rPr lang="fr-FR" sz="2400" b="0" i="0" dirty="0" err="1">
                          <a:solidFill>
                            <a:srgbClr val="002060"/>
                          </a:solidFill>
                        </a:rPr>
                        <a:t>will</a:t>
                      </a:r>
                      <a:r>
                        <a:rPr lang="fr-FR" sz="2400" b="0" i="0" dirty="0">
                          <a:solidFill>
                            <a:srgbClr val="002060"/>
                          </a:solidFill>
                        </a:rPr>
                        <a:t> / I </a:t>
                      </a:r>
                      <a:r>
                        <a:rPr lang="fr-FR" sz="2400" b="0" i="0" dirty="0" err="1">
                          <a:solidFill>
                            <a:srgbClr val="002060"/>
                          </a:solidFill>
                        </a:rPr>
                        <a:t>am</a:t>
                      </a:r>
                      <a:r>
                        <a:rPr lang="fr-FR" sz="2400" b="0" i="0" dirty="0">
                          <a:solidFill>
                            <a:srgbClr val="002060"/>
                          </a:solidFill>
                        </a:rPr>
                        <a:t> </a:t>
                      </a:r>
                      <a:r>
                        <a:rPr lang="fr-FR" sz="2400" b="0" i="0" dirty="0" err="1">
                          <a:solidFill>
                            <a:srgbClr val="002060"/>
                          </a:solidFill>
                        </a:rPr>
                        <a:t>going</a:t>
                      </a:r>
                      <a:r>
                        <a:rPr lang="fr-FR" sz="2400" b="0" i="0" dirty="0">
                          <a:solidFill>
                            <a:srgbClr val="002060"/>
                          </a:solidFill>
                        </a:rPr>
                        <a:t> to </a:t>
                      </a:r>
                      <a:r>
                        <a:rPr lang="fr-FR" sz="2400" b="0" i="0" dirty="0" err="1">
                          <a:solidFill>
                            <a:srgbClr val="002060"/>
                          </a:solidFill>
                        </a:rPr>
                        <a:t>suggest</a:t>
                      </a:r>
                      <a:r>
                        <a:rPr lang="fr-FR" sz="2400" b="0" i="0" dirty="0">
                          <a:solidFill>
                            <a:srgbClr val="002060"/>
                          </a:solidFill>
                        </a:rPr>
                        <a:t> an </a:t>
                      </a:r>
                      <a:r>
                        <a:rPr lang="fr-FR" sz="2400" b="0" i="0" dirty="0" err="1">
                          <a:solidFill>
                            <a:srgbClr val="002060"/>
                          </a:solidFill>
                        </a:rPr>
                        <a:t>idea</a:t>
                      </a:r>
                      <a:r>
                        <a:rPr lang="fr-FR" sz="2400" b="0" i="0"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763361"/>
                  </a:ext>
                </a:extLst>
              </a:tr>
            </a:tbl>
          </a:graphicData>
        </a:graphic>
      </p:graphicFrame>
      <p:sp>
        <p:nvSpPr>
          <p:cNvPr id="5" name="Rectangle 4">
            <a:extLst>
              <a:ext uri="{FF2B5EF4-FFF2-40B4-BE49-F238E27FC236}">
                <a16:creationId xmlns:a16="http://schemas.microsoft.com/office/drawing/2014/main" id="{EDECA909-BA0C-4EE0-92B2-809A6F67603C}"/>
              </a:ext>
            </a:extLst>
          </p:cNvPr>
          <p:cNvSpPr/>
          <p:nvPr/>
        </p:nvSpPr>
        <p:spPr>
          <a:xfrm>
            <a:off x="6096000" y="1756533"/>
            <a:ext cx="1504950" cy="38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a:t>
            </a:r>
            <a:r>
              <a:rPr kumimoji="0" lang="fr-FR" sz="18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________</a:t>
            </a:r>
          </a:p>
        </p:txBody>
      </p:sp>
      <p:sp>
        <p:nvSpPr>
          <p:cNvPr id="9" name="Rectangle 8">
            <a:extLst>
              <a:ext uri="{FF2B5EF4-FFF2-40B4-BE49-F238E27FC236}">
                <a16:creationId xmlns:a16="http://schemas.microsoft.com/office/drawing/2014/main" id="{38F3D89A-F255-4935-AACB-47472AACF67E}"/>
              </a:ext>
            </a:extLst>
          </p:cNvPr>
          <p:cNvSpPr/>
          <p:nvPr/>
        </p:nvSpPr>
        <p:spPr>
          <a:xfrm>
            <a:off x="3817584" y="2271968"/>
            <a:ext cx="4361216" cy="292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DB0AA4D-FBF7-4C45-B96E-46C7E37B998B}"/>
              </a:ext>
            </a:extLst>
          </p:cNvPr>
          <p:cNvSpPr/>
          <p:nvPr/>
        </p:nvSpPr>
        <p:spPr>
          <a:xfrm>
            <a:off x="3889992" y="3190972"/>
            <a:ext cx="4361216" cy="292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9E0FDB25-072C-44DB-ABC6-74F560E8DC45}"/>
              </a:ext>
            </a:extLst>
          </p:cNvPr>
          <p:cNvSpPr/>
          <p:nvPr/>
        </p:nvSpPr>
        <p:spPr>
          <a:xfrm>
            <a:off x="3008576" y="4107321"/>
            <a:ext cx="6110024" cy="284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82BCEB0B-2F1E-428F-888A-E8621A204C29}"/>
              </a:ext>
            </a:extLst>
          </p:cNvPr>
          <p:cNvSpPr/>
          <p:nvPr/>
        </p:nvSpPr>
        <p:spPr>
          <a:xfrm>
            <a:off x="2943180" y="5018872"/>
            <a:ext cx="6110024" cy="284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B3FD63E3-5FA9-4F8D-84A2-C55846E05E43}"/>
              </a:ext>
            </a:extLst>
          </p:cNvPr>
          <p:cNvSpPr/>
          <p:nvPr/>
        </p:nvSpPr>
        <p:spPr>
          <a:xfrm>
            <a:off x="3008576" y="5860446"/>
            <a:ext cx="6110024" cy="381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83524F6D-A420-443D-9994-A365AE24B1C1}"/>
              </a:ext>
            </a:extLst>
          </p:cNvPr>
          <p:cNvSpPr/>
          <p:nvPr/>
        </p:nvSpPr>
        <p:spPr>
          <a:xfrm>
            <a:off x="2076450" y="2703840"/>
            <a:ext cx="3086100" cy="38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___________ ___ __________</a:t>
            </a:r>
          </a:p>
        </p:txBody>
      </p:sp>
      <p:sp>
        <p:nvSpPr>
          <p:cNvPr id="19" name="Rectangle 18">
            <a:extLst>
              <a:ext uri="{FF2B5EF4-FFF2-40B4-BE49-F238E27FC236}">
                <a16:creationId xmlns:a16="http://schemas.microsoft.com/office/drawing/2014/main" id="{20954EF3-2822-46F3-B15C-E918B9787BDA}"/>
              </a:ext>
            </a:extLst>
          </p:cNvPr>
          <p:cNvSpPr/>
          <p:nvPr/>
        </p:nvSpPr>
        <p:spPr>
          <a:xfrm>
            <a:off x="3105150" y="3608129"/>
            <a:ext cx="3524250" cy="38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___________ ___ __________</a:t>
            </a:r>
          </a:p>
        </p:txBody>
      </p:sp>
      <p:sp>
        <p:nvSpPr>
          <p:cNvPr id="20" name="Rectangle 19">
            <a:extLst>
              <a:ext uri="{FF2B5EF4-FFF2-40B4-BE49-F238E27FC236}">
                <a16:creationId xmlns:a16="http://schemas.microsoft.com/office/drawing/2014/main" id="{8486CC3D-B4EA-4657-A98E-2A96FB8CD1D8}"/>
              </a:ext>
            </a:extLst>
          </p:cNvPr>
          <p:cNvSpPr/>
          <p:nvPr/>
        </p:nvSpPr>
        <p:spPr>
          <a:xfrm>
            <a:off x="1752600" y="4499270"/>
            <a:ext cx="2008451" cy="38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a:t>
            </a:r>
            <a:r>
              <a:rPr kumimoji="0" lang="fr-FR" sz="18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__ </a:t>
            </a: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_________</a:t>
            </a:r>
          </a:p>
        </p:txBody>
      </p:sp>
      <p:sp>
        <p:nvSpPr>
          <p:cNvPr id="21" name="Rectangle 20">
            <a:extLst>
              <a:ext uri="{FF2B5EF4-FFF2-40B4-BE49-F238E27FC236}">
                <a16:creationId xmlns:a16="http://schemas.microsoft.com/office/drawing/2014/main" id="{D20B735B-DF58-4FB4-87FC-018132506CAB}"/>
              </a:ext>
            </a:extLst>
          </p:cNvPr>
          <p:cNvSpPr/>
          <p:nvPr/>
        </p:nvSpPr>
        <p:spPr>
          <a:xfrm>
            <a:off x="3505200" y="5403559"/>
            <a:ext cx="1362075" cy="38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__________</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3" grpId="0" animBg="1"/>
      <p:bldP spid="15" grpId="0" animBg="1"/>
      <p:bldP spid="17" grpId="0" animBg="1"/>
      <p:bldP spid="18" grpId="0" animBg="1"/>
      <p:bldP spid="19" grpId="0" animBg="1"/>
      <p:bldP spid="20"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1.2 Week 3 | Y8 Term 1.1 Week 2</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2.1, Week 1)</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3482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213329"/>
            <a:ext cx="10515600" cy="1325563"/>
          </a:xfrm>
        </p:spPr>
        <p:txBody>
          <a:bodyPr>
            <a:normAutofit fontScale="90000"/>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pic>
        <p:nvPicPr>
          <p:cNvPr id="10242" name="Picture 2" descr="tea"/>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65057" y="1145107"/>
            <a:ext cx="3245977" cy="272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8" y="4410175"/>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58389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301"/>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607"/>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1" name="Picture 2" descr="tea">
            <a:extLst>
              <a:ext uri="{FF2B5EF4-FFF2-40B4-BE49-F238E27FC236}">
                <a16:creationId xmlns:a16="http://schemas.microsoft.com/office/drawing/2014/main" id="{7D9D9C46-FE71-F341-8608-7E375E3103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heater masks">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4477" y="1839057"/>
            <a:ext cx="1729534" cy="1562439"/>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351656" y="4498273"/>
            <a:ext cx="148149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D60EDF84-67F6-4780-B0AD-F811625FA316}"/>
              </a:ext>
            </a:extLst>
          </p:cNvPr>
          <p:cNvSpPr/>
          <p:nvPr/>
        </p:nvSpPr>
        <p:spPr>
          <a:xfrm>
            <a:off x="4660575" y="5655319"/>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[method]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library with building and books">
            <a:extLst>
              <a:ext uri="{FF2B5EF4-FFF2-40B4-BE49-F238E27FC236}">
                <a16:creationId xmlns:a16="http://schemas.microsoft.com/office/drawing/2014/main" id="{4F26B3D8-64CC-41BA-8093-BD1C764B770D}"/>
              </a:ext>
            </a:extLst>
          </p:cNvPr>
          <p:cNvGrpSpPr/>
          <p:nvPr/>
        </p:nvGrpSpPr>
        <p:grpSpPr>
          <a:xfrm>
            <a:off x="8453140" y="1788758"/>
            <a:ext cx="2549453" cy="1559776"/>
            <a:chOff x="8438093" y="1328787"/>
            <a:chExt cx="2549453" cy="1559776"/>
          </a:xfrm>
        </p:grpSpPr>
        <p:pic>
          <p:nvPicPr>
            <p:cNvPr id="1026" name="Picture 2">
              <a:extLst>
                <a:ext uri="{FF2B5EF4-FFF2-40B4-BE49-F238E27FC236}">
                  <a16:creationId xmlns:a16="http://schemas.microsoft.com/office/drawing/2014/main" id="{E2556FE8-675C-476B-B0C7-DA62BE17E2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11088" y="1328787"/>
              <a:ext cx="1976458" cy="1470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ck Of Books Clip Art">
              <a:extLst>
                <a:ext uri="{FF2B5EF4-FFF2-40B4-BE49-F238E27FC236}">
                  <a16:creationId xmlns:a16="http://schemas.microsoft.com/office/drawing/2014/main" id="{DA209533-FEE2-47A4-8037-74AC227A35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38093" y="1828935"/>
              <a:ext cx="903696" cy="10596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slate with addition sum and apple">
            <a:extLst>
              <a:ext uri="{FF2B5EF4-FFF2-40B4-BE49-F238E27FC236}">
                <a16:creationId xmlns:a16="http://schemas.microsoft.com/office/drawing/2014/main" id="{6A84AD24-DF22-4BB7-A7FF-D2B32EDBF2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9078" y="4412966"/>
            <a:ext cx="1442517" cy="177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th thé.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th thé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th thé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th bibliothe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6" name="th bibliothe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th sympathiqu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th sympathiqu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th méthod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th méthod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th math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2"/>
                                        </p:tgtEl>
                                        <p:attrNameLst>
                                          <p:attrName>style.visibility</p:attrName>
                                        </p:attrNameLst>
                                      </p:cBhvr>
                                      <p:to>
                                        <p:strVal val="visible"/>
                                      </p:to>
                                    </p:set>
                                    <p:animEffect transition="in" filter="fade">
                                      <p:cBhvr>
                                        <p:cTn id="68" dur="500"/>
                                        <p:tgtEl>
                                          <p:spTgt spid="1032"/>
                                        </p:tgtEl>
                                      </p:cBhvr>
                                    </p:animEffect>
                                  </p:childTnLst>
                                  <p:subTnLst>
                                    <p:audio>
                                      <p:cMediaNode>
                                        <p:cTn display="0" masterRel="sameClick">
                                          <p:stCondLst>
                                            <p:cond evt="begin" delay="0">
                                              <p:tn val="66"/>
                                            </p:cond>
                                          </p:stCondLst>
                                          <p:endCondLst>
                                            <p:cond evt="onStopAudio" delay="0">
                                              <p:tgtEl>
                                                <p:sldTgt/>
                                              </p:tgtEl>
                                            </p:cond>
                                          </p:endCondLst>
                                        </p:cTn>
                                        <p:tgtEl>
                                          <p:sndTgt r:embed="rId9" name="th mat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400"/>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800"/>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6C1313F5-9062-8A4C-8A92-5F92FFEA5F92}"/>
              </a:ext>
            </a:extLst>
          </p:cNvPr>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2" name="Picture 2" descr="tea">
            <a:extLst>
              <a:ext uri="{FF2B5EF4-FFF2-40B4-BE49-F238E27FC236}">
                <a16:creationId xmlns:a16="http://schemas.microsoft.com/office/drawing/2014/main" id="{9014900B-59AE-D14F-8984-922825F3FB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20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th thé.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th thé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th bibliothe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th sympath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th méthod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th mat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400"/>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800"/>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1" name="Picture 2" descr="tea">
            <a:extLst>
              <a:ext uri="{FF2B5EF4-FFF2-40B4-BE49-F238E27FC236}">
                <a16:creationId xmlns:a16="http://schemas.microsoft.com/office/drawing/2014/main" id="{7D9D9C46-FE71-F341-8608-7E375E3103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7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Comment </a:t>
            </a:r>
            <a:r>
              <a:rPr lang="en-GB" sz="2800" b="1" dirty="0" err="1">
                <a:solidFill>
                  <a:schemeClr val="bg1"/>
                </a:solidFill>
              </a:rPr>
              <a:t>dit</a:t>
            </a:r>
            <a:r>
              <a:rPr lang="en-GB" sz="28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808E69B-CFD7-4B20-8754-26238C48CD0A}"/>
              </a:ext>
            </a:extLst>
          </p:cNvPr>
          <p:cNvSpPr txBox="1"/>
          <p:nvPr/>
        </p:nvSpPr>
        <p:spPr>
          <a:xfrm>
            <a:off x="197427" y="1294796"/>
            <a:ext cx="11832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not a typical French SSC. All French words containing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will recognise a lot of the words from English. Be careful to pronounce them correctly!</a:t>
            </a:r>
          </a:p>
        </p:txBody>
      </p:sp>
      <p:graphicFrame>
        <p:nvGraphicFramePr>
          <p:cNvPr id="10" name="Table 9">
            <a:extLst>
              <a:ext uri="{FF2B5EF4-FFF2-40B4-BE49-F238E27FC236}">
                <a16:creationId xmlns:a16="http://schemas.microsoft.com/office/drawing/2014/main" id="{3B275057-00B2-4115-A1BC-F88F80F3566F}"/>
              </a:ext>
            </a:extLst>
          </p:cNvPr>
          <p:cNvGraphicFramePr>
            <a:graphicFrameLocks noGrp="1"/>
          </p:cNvGraphicFramePr>
          <p:nvPr>
            <p:extLst>
              <p:ext uri="{D42A27DB-BD31-4B8C-83A1-F6EECF244321}">
                <p14:modId xmlns:p14="http://schemas.microsoft.com/office/powerpoint/2010/main" val="2364328042"/>
              </p:ext>
            </p:extLst>
          </p:nvPr>
        </p:nvGraphicFramePr>
        <p:xfrm>
          <a:off x="342912" y="2275488"/>
          <a:ext cx="4616783" cy="3293838"/>
        </p:xfrm>
        <a:graphic>
          <a:graphicData uri="http://schemas.openxmlformats.org/drawingml/2006/table">
            <a:tbl>
              <a:tblPr firstRow="1" bandRow="1">
                <a:tableStyleId>{5940675A-B579-460E-94D1-54222C63F5DA}</a:tableStyleId>
              </a:tblPr>
              <a:tblGrid>
                <a:gridCol w="688185">
                  <a:extLst>
                    <a:ext uri="{9D8B030D-6E8A-4147-A177-3AD203B41FA5}">
                      <a16:colId xmlns:a16="http://schemas.microsoft.com/office/drawing/2014/main" val="2227752998"/>
                    </a:ext>
                  </a:extLst>
                </a:gridCol>
                <a:gridCol w="3928598">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algn="l"/>
                      <a:r>
                        <a:rPr lang="en-GB" sz="2600" b="0" u="none" dirty="0" err="1">
                          <a:solidFill>
                            <a:srgbClr val="002060"/>
                          </a:solidFill>
                        </a:rPr>
                        <a:t>athlète</a:t>
                      </a:r>
                      <a:endParaRPr lang="en-GB" sz="2600" b="0" dirty="0">
                        <a:solidFill>
                          <a:srgbClr val="002060"/>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u="none" dirty="0" err="1">
                          <a:solidFill>
                            <a:srgbClr val="002060"/>
                          </a:solidFill>
                        </a:rPr>
                        <a:t>mammouth</a:t>
                      </a:r>
                      <a:r>
                        <a:rPr lang="en-GB" sz="2600" dirty="0">
                          <a:solidFill>
                            <a:srgbClr val="002060"/>
                          </a:solidFill>
                        </a:rPr>
                        <a:t>         </a:t>
                      </a:r>
                      <a:endParaRPr lang="en-GB" sz="2200" dirty="0">
                        <a:solidFill>
                          <a:srgbClr val="002060"/>
                        </a:solidFill>
                      </a:endParaRPr>
                    </a:p>
                  </a:txBody>
                  <a:tcPr/>
                </a:tc>
                <a:extLst>
                  <a:ext uri="{0D108BD9-81ED-4DB2-BD59-A6C34878D82A}">
                    <a16:rowId xmlns:a16="http://schemas.microsoft.com/office/drawing/2014/main" val="936896680"/>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rPr>
                        <a:t>é</a:t>
                      </a:r>
                      <a:r>
                        <a:rPr lang="en-GB" sz="2600" b="0" dirty="0" err="1">
                          <a:solidFill>
                            <a:srgbClr val="002060"/>
                          </a:solidFill>
                        </a:rPr>
                        <a:t>th</a:t>
                      </a:r>
                      <a:r>
                        <a:rPr lang="en-GB" sz="2600" dirty="0" err="1">
                          <a:solidFill>
                            <a:srgbClr val="002060"/>
                          </a:solidFill>
                        </a:rPr>
                        <a:t>ique</a:t>
                      </a:r>
                      <a:r>
                        <a:rPr lang="en-GB" sz="2600" dirty="0">
                          <a:solidFill>
                            <a:srgbClr val="002060"/>
                          </a:solidFill>
                        </a:rPr>
                        <a:t>              </a:t>
                      </a:r>
                      <a:r>
                        <a:rPr kumimoji="0" lang="en-GB" sz="2200" b="0" i="0" u="none" strike="noStrike" kern="1200" cap="none" spc="0" normalizeH="0" baseline="0" noProof="0" dirty="0">
                          <a:ln>
                            <a:noFill/>
                          </a:ln>
                          <a:solidFill>
                            <a:srgbClr val="002060"/>
                          </a:solidFill>
                          <a:effectLst/>
                          <a:uLnTx/>
                          <a:uFillTx/>
                          <a:latin typeface="+mn-lt"/>
                          <a:ea typeface="+mn-ea"/>
                          <a:cs typeface="+mn-cs"/>
                        </a:rPr>
                        <a:t>[ethic]</a:t>
                      </a:r>
                      <a:endParaRPr lang="en-GB" sz="2600" b="1" u="none" dirty="0">
                        <a:solidFill>
                          <a:srgbClr val="002060"/>
                        </a:solidFill>
                      </a:endParaRPr>
                    </a:p>
                  </a:txBody>
                  <a:tcPr/>
                </a:tc>
                <a:extLst>
                  <a:ext uri="{0D108BD9-81ED-4DB2-BD59-A6C34878D82A}">
                    <a16:rowId xmlns:a16="http://schemas.microsoft.com/office/drawing/2014/main" val="2346498914"/>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rgbClr val="002060"/>
                          </a:solidFill>
                        </a:rPr>
                        <a:t>menthe</a:t>
                      </a:r>
                      <a:endParaRPr lang="en-GB" sz="2600" dirty="0">
                        <a:solidFill>
                          <a:srgbClr val="002060"/>
                        </a:solidFill>
                      </a:endParaRPr>
                    </a:p>
                  </a:txBody>
                  <a:tcPr/>
                </a:tc>
                <a:extLst>
                  <a:ext uri="{0D108BD9-81ED-4DB2-BD59-A6C34878D82A}">
                    <a16:rowId xmlns:a16="http://schemas.microsoft.com/office/drawing/2014/main" val="2132613832"/>
                  </a:ext>
                </a:extLst>
              </a:tr>
              <a:tr h="548973">
                <a:tc>
                  <a:txBody>
                    <a:bodyPr/>
                    <a:lstStyle/>
                    <a:p>
                      <a:endParaRPr lang="en-GB"/>
                    </a:p>
                  </a:txBody>
                  <a:tcPr/>
                </a:tc>
                <a:tc>
                  <a:txBody>
                    <a:bodyPr/>
                    <a:lstStyle/>
                    <a:p>
                      <a:pPr algn="l"/>
                      <a:r>
                        <a:rPr lang="en-GB" sz="2600" b="0" dirty="0">
                          <a:solidFill>
                            <a:srgbClr val="002060"/>
                          </a:solidFill>
                        </a:rPr>
                        <a:t>thon</a:t>
                      </a: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rPr>
                        <a:t>mara</a:t>
                      </a:r>
                      <a:r>
                        <a:rPr lang="en-GB" sz="2600" b="0" dirty="0">
                          <a:solidFill>
                            <a:srgbClr val="002060"/>
                          </a:solidFill>
                        </a:rPr>
                        <a:t>th</a:t>
                      </a:r>
                      <a:r>
                        <a:rPr lang="en-GB" sz="2600" dirty="0">
                          <a:solidFill>
                            <a:srgbClr val="002060"/>
                          </a:solidFill>
                        </a:rPr>
                        <a:t>on      </a:t>
                      </a:r>
                      <a:r>
                        <a:rPr lang="en-GB" sz="2200" dirty="0">
                          <a:solidFill>
                            <a:srgbClr val="002060"/>
                          </a:solidFill>
                        </a:rPr>
                        <a:t>[marathon]</a:t>
                      </a:r>
                    </a:p>
                  </a:txBody>
                  <a:tcPr/>
                </a:tc>
                <a:extLst>
                  <a:ext uri="{0D108BD9-81ED-4DB2-BD59-A6C34878D82A}">
                    <a16:rowId xmlns:a16="http://schemas.microsoft.com/office/drawing/2014/main" val="685166923"/>
                  </a:ext>
                </a:extLst>
              </a:tr>
            </a:tbl>
          </a:graphicData>
        </a:graphic>
      </p:graphicFrame>
      <p:graphicFrame>
        <p:nvGraphicFramePr>
          <p:cNvPr id="11" name="Table 10">
            <a:extLst>
              <a:ext uri="{FF2B5EF4-FFF2-40B4-BE49-F238E27FC236}">
                <a16:creationId xmlns:a16="http://schemas.microsoft.com/office/drawing/2014/main" id="{FD548E50-6801-46E7-9089-4D5C35DA023C}"/>
              </a:ext>
            </a:extLst>
          </p:cNvPr>
          <p:cNvGraphicFramePr>
            <a:graphicFrameLocks noGrp="1"/>
          </p:cNvGraphicFramePr>
          <p:nvPr>
            <p:extLst>
              <p:ext uri="{D42A27DB-BD31-4B8C-83A1-F6EECF244321}">
                <p14:modId xmlns:p14="http://schemas.microsoft.com/office/powerpoint/2010/main" val="3949588366"/>
              </p:ext>
            </p:extLst>
          </p:nvPr>
        </p:nvGraphicFramePr>
        <p:xfrm>
          <a:off x="5121665" y="2269366"/>
          <a:ext cx="4826439" cy="3293838"/>
        </p:xfrm>
        <a:graphic>
          <a:graphicData uri="http://schemas.openxmlformats.org/drawingml/2006/table">
            <a:tbl>
              <a:tblPr firstRow="1" bandRow="1">
                <a:tableStyleId>{5940675A-B579-460E-94D1-54222C63F5DA}</a:tableStyleId>
              </a:tblPr>
              <a:tblGrid>
                <a:gridCol w="719436">
                  <a:extLst>
                    <a:ext uri="{9D8B030D-6E8A-4147-A177-3AD203B41FA5}">
                      <a16:colId xmlns:a16="http://schemas.microsoft.com/office/drawing/2014/main" val="2227752998"/>
                    </a:ext>
                  </a:extLst>
                </a:gridCol>
                <a:gridCol w="4107003">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rPr>
                        <a:t>au</a:t>
                      </a:r>
                      <a:r>
                        <a:rPr lang="en-GB" sz="2600" b="0" dirty="0" err="1">
                          <a:solidFill>
                            <a:srgbClr val="002060"/>
                          </a:solidFill>
                        </a:rPr>
                        <a:t>th</a:t>
                      </a:r>
                      <a:r>
                        <a:rPr lang="en-GB" sz="2600" dirty="0" err="1">
                          <a:solidFill>
                            <a:srgbClr val="002060"/>
                          </a:solidFill>
                        </a:rPr>
                        <a:t>entique</a:t>
                      </a:r>
                      <a:r>
                        <a:rPr lang="en-GB" sz="2600" dirty="0">
                          <a:solidFill>
                            <a:srgbClr val="002060"/>
                          </a:solidFill>
                        </a:rPr>
                        <a:t>   </a:t>
                      </a:r>
                      <a:r>
                        <a:rPr kumimoji="0" lang="en-GB" sz="2200" b="0" i="0" u="none" strike="noStrike" kern="1200" cap="none" spc="0" normalizeH="0" baseline="0" noProof="0" dirty="0">
                          <a:ln>
                            <a:noFill/>
                          </a:ln>
                          <a:solidFill>
                            <a:srgbClr val="002060"/>
                          </a:solidFill>
                          <a:effectLst/>
                          <a:uLnTx/>
                          <a:uFillTx/>
                          <a:latin typeface="+mn-lt"/>
                          <a:ea typeface="+mn-ea"/>
                          <a:cs typeface="+mn-cs"/>
                        </a:rPr>
                        <a:t>[authentic]</a:t>
                      </a:r>
                      <a:endParaRPr lang="en-GB" sz="2600" dirty="0">
                        <a:solidFill>
                          <a:srgbClr val="002060"/>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rgbClr val="002060"/>
                          </a:solidFill>
                        </a:rPr>
                        <a:t>théorie</a:t>
                      </a:r>
                      <a:endParaRPr lang="en-GB" sz="2600" b="0" dirty="0">
                        <a:solidFill>
                          <a:srgbClr val="002060"/>
                        </a:solidFill>
                      </a:endParaRPr>
                    </a:p>
                  </a:txBody>
                  <a:tcPr/>
                </a:tc>
                <a:extLst>
                  <a:ext uri="{0D108BD9-81ED-4DB2-BD59-A6C34878D82A}">
                    <a16:rowId xmlns:a16="http://schemas.microsoft.com/office/drawing/2014/main" val="936896680"/>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rPr>
                        <a:t>télépa</a:t>
                      </a:r>
                      <a:r>
                        <a:rPr lang="en-GB" sz="2600" b="0" dirty="0" err="1">
                          <a:solidFill>
                            <a:srgbClr val="002060"/>
                          </a:solidFill>
                        </a:rPr>
                        <a:t>th</a:t>
                      </a:r>
                      <a:r>
                        <a:rPr lang="en-GB" sz="2600" dirty="0" err="1">
                          <a:solidFill>
                            <a:srgbClr val="002060"/>
                          </a:solidFill>
                        </a:rPr>
                        <a:t>ie</a:t>
                      </a:r>
                      <a:r>
                        <a:rPr lang="en-GB" sz="2600" dirty="0">
                          <a:solidFill>
                            <a:srgbClr val="002060"/>
                          </a:solidFill>
                        </a:rPr>
                        <a:t>     </a:t>
                      </a:r>
                      <a:r>
                        <a:rPr kumimoji="0" lang="en-GB" sz="2200" b="0" i="0" u="none" strike="noStrike" kern="1200" cap="none" spc="0" normalizeH="0" baseline="0" noProof="0" dirty="0">
                          <a:ln>
                            <a:noFill/>
                          </a:ln>
                          <a:solidFill>
                            <a:srgbClr val="002060"/>
                          </a:solidFill>
                          <a:effectLst/>
                          <a:uLnTx/>
                          <a:uFillTx/>
                          <a:latin typeface="+mn-lt"/>
                          <a:ea typeface="+mn-ea"/>
                          <a:cs typeface="+mn-cs"/>
                        </a:rPr>
                        <a:t>[telepathy]</a:t>
                      </a:r>
                      <a:endParaRPr lang="en-GB" sz="2600" dirty="0">
                        <a:solidFill>
                          <a:srgbClr val="002060"/>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rgbClr val="002060"/>
                          </a:solidFill>
                        </a:rPr>
                        <a:t>catholique</a:t>
                      </a:r>
                      <a:endParaRPr lang="en-GB" sz="2200" dirty="0">
                        <a:solidFill>
                          <a:srgbClr val="002060"/>
                        </a:solidFill>
                      </a:endParaRPr>
                    </a:p>
                  </a:txBody>
                  <a:tcPr/>
                </a:tc>
                <a:extLst>
                  <a:ext uri="{0D108BD9-81ED-4DB2-BD59-A6C34878D82A}">
                    <a16:rowId xmlns:a16="http://schemas.microsoft.com/office/drawing/2014/main" val="2132613832"/>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rPr>
                        <a:t>en</a:t>
                      </a:r>
                      <a:r>
                        <a:rPr lang="en-GB" sz="2600" b="0" dirty="0" err="1">
                          <a:solidFill>
                            <a:srgbClr val="002060"/>
                          </a:solidFill>
                        </a:rPr>
                        <a:t>th</a:t>
                      </a:r>
                      <a:r>
                        <a:rPr lang="en-GB" sz="2600" dirty="0" err="1">
                          <a:solidFill>
                            <a:srgbClr val="002060"/>
                          </a:solidFill>
                        </a:rPr>
                        <a:t>ousiaste</a:t>
                      </a:r>
                      <a:r>
                        <a:rPr lang="en-GB" sz="2600" dirty="0">
                          <a:solidFill>
                            <a:srgbClr val="002060"/>
                          </a:solidFill>
                        </a:rPr>
                        <a:t> </a:t>
                      </a:r>
                      <a:r>
                        <a:rPr kumimoji="0" lang="en-GB" sz="2200" b="0" i="0" u="none" strike="noStrike" kern="1200" cap="none" spc="0" normalizeH="0" baseline="0" noProof="0" dirty="0">
                          <a:ln>
                            <a:noFill/>
                          </a:ln>
                          <a:solidFill>
                            <a:srgbClr val="002060"/>
                          </a:solidFill>
                          <a:effectLst/>
                          <a:uLnTx/>
                          <a:uFillTx/>
                          <a:latin typeface="+mn-lt"/>
                          <a:ea typeface="+mn-ea"/>
                          <a:cs typeface="+mn-cs"/>
                        </a:rPr>
                        <a:t>[enthusiastic]</a:t>
                      </a:r>
                      <a:endParaRPr lang="en-GB" sz="2600" b="1" dirty="0">
                        <a:solidFill>
                          <a:srgbClr val="002060"/>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rgbClr val="002060"/>
                          </a:solidFill>
                        </a:rPr>
                        <a:t>Mathieu</a:t>
                      </a:r>
                      <a:endParaRPr lang="en-GB" sz="2600" b="1" dirty="0">
                        <a:solidFill>
                          <a:srgbClr val="002060"/>
                        </a:solidFill>
                      </a:endParaRPr>
                    </a:p>
                  </a:txBody>
                  <a:tcPr/>
                </a:tc>
                <a:extLst>
                  <a:ext uri="{0D108BD9-81ED-4DB2-BD59-A6C34878D82A}">
                    <a16:rowId xmlns:a16="http://schemas.microsoft.com/office/drawing/2014/main" val="685166923"/>
                  </a:ext>
                </a:extLst>
              </a:tr>
            </a:tbl>
          </a:graphicData>
        </a:graphic>
      </p:graphicFrame>
      <p:pic>
        <p:nvPicPr>
          <p:cNvPr id="13" name="Picture 6" descr="Runner, Run, Running, Woman Runner, Athlete, Sport">
            <a:extLst>
              <a:ext uri="{FF2B5EF4-FFF2-40B4-BE49-F238E27FC236}">
                <a16:creationId xmlns:a16="http://schemas.microsoft.com/office/drawing/2014/main" id="{6810FA2D-BD79-4BAA-9898-60FA687FD2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8003" y="2335541"/>
            <a:ext cx="361548" cy="417171"/>
          </a:xfrm>
          <a:prstGeom prst="rect">
            <a:avLst/>
          </a:prstGeom>
          <a:noFill/>
          <a:extLst>
            <a:ext uri="{909E8E84-426E-40DD-AFC4-6F175D3DCCD1}">
              <a14:hiddenFill xmlns:a14="http://schemas.microsoft.com/office/drawing/2010/main">
                <a:solidFill>
                  <a:srgbClr val="FFFFFF"/>
                </a:solidFill>
              </a14:hiddenFill>
            </a:ext>
          </a:extLst>
        </p:spPr>
      </p:pic>
      <p:sp>
        <p:nvSpPr>
          <p:cNvPr id="33" name="Action Button: Sound 32">
            <a:hlinkClick r:id="" action="ppaction://noaction" highlightClick="1">
              <a:snd r:embed="rId4" name="athlete.wav"/>
            </a:hlinkClick>
            <a:extLst>
              <a:ext uri="{FF2B5EF4-FFF2-40B4-BE49-F238E27FC236}">
                <a16:creationId xmlns:a16="http://schemas.microsoft.com/office/drawing/2014/main" id="{BB4A6F85-1870-4C30-A830-96A0ECA41A1B}"/>
              </a:ext>
            </a:extLst>
          </p:cNvPr>
          <p:cNvSpPr/>
          <p:nvPr/>
        </p:nvSpPr>
        <p:spPr>
          <a:xfrm>
            <a:off x="485976" y="2378780"/>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Action Button: Sound 33">
            <a:hlinkClick r:id="" action="ppaction://noaction" highlightClick="1">
              <a:snd r:embed="rId5" name="mammouth.wav"/>
            </a:hlinkClick>
            <a:extLst>
              <a:ext uri="{FF2B5EF4-FFF2-40B4-BE49-F238E27FC236}">
                <a16:creationId xmlns:a16="http://schemas.microsoft.com/office/drawing/2014/main" id="{0D9B6E94-5E6B-43DC-BC25-AF767D6869F2}"/>
              </a:ext>
            </a:extLst>
          </p:cNvPr>
          <p:cNvSpPr/>
          <p:nvPr/>
        </p:nvSpPr>
        <p:spPr>
          <a:xfrm>
            <a:off x="486579" y="2929335"/>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Action Button: Sound 34">
            <a:hlinkClick r:id="" action="ppaction://noaction" highlightClick="1">
              <a:snd r:embed="rId6" name="ethique.wav"/>
            </a:hlinkClick>
            <a:extLst>
              <a:ext uri="{FF2B5EF4-FFF2-40B4-BE49-F238E27FC236}">
                <a16:creationId xmlns:a16="http://schemas.microsoft.com/office/drawing/2014/main" id="{4D17DCC4-60EC-43AF-9EAE-53414E6A41B8}"/>
              </a:ext>
            </a:extLst>
          </p:cNvPr>
          <p:cNvSpPr/>
          <p:nvPr/>
        </p:nvSpPr>
        <p:spPr>
          <a:xfrm>
            <a:off x="487180" y="3479890"/>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Action Button: Sound 35">
            <a:hlinkClick r:id="" action="ppaction://noaction" highlightClick="1">
              <a:snd r:embed="rId7" name="menthe.wav"/>
            </a:hlinkClick>
            <a:extLst>
              <a:ext uri="{FF2B5EF4-FFF2-40B4-BE49-F238E27FC236}">
                <a16:creationId xmlns:a16="http://schemas.microsoft.com/office/drawing/2014/main" id="{4D2F7199-7BCE-4351-87D7-A40511B1CEBA}"/>
              </a:ext>
            </a:extLst>
          </p:cNvPr>
          <p:cNvSpPr/>
          <p:nvPr/>
        </p:nvSpPr>
        <p:spPr>
          <a:xfrm>
            <a:off x="484167" y="4030445"/>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Action Button: Sound 36">
            <a:hlinkClick r:id="" action="ppaction://noaction" highlightClick="1">
              <a:snd r:embed="rId8" name="thon.wav"/>
            </a:hlinkClick>
            <a:extLst>
              <a:ext uri="{FF2B5EF4-FFF2-40B4-BE49-F238E27FC236}">
                <a16:creationId xmlns:a16="http://schemas.microsoft.com/office/drawing/2014/main" id="{7214FE7C-1B66-44C9-8C52-D225A3BCD194}"/>
              </a:ext>
            </a:extLst>
          </p:cNvPr>
          <p:cNvSpPr/>
          <p:nvPr/>
        </p:nvSpPr>
        <p:spPr>
          <a:xfrm>
            <a:off x="484770" y="4581000"/>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Action Button: Sound 37">
            <a:hlinkClick r:id="" action="ppaction://noaction" highlightClick="1">
              <a:snd r:embed="rId9" name="marathon.wav"/>
            </a:hlinkClick>
            <a:extLst>
              <a:ext uri="{FF2B5EF4-FFF2-40B4-BE49-F238E27FC236}">
                <a16:creationId xmlns:a16="http://schemas.microsoft.com/office/drawing/2014/main" id="{150D336A-BE01-43D4-9636-B6E117B25762}"/>
              </a:ext>
            </a:extLst>
          </p:cNvPr>
          <p:cNvSpPr/>
          <p:nvPr/>
        </p:nvSpPr>
        <p:spPr>
          <a:xfrm>
            <a:off x="485373" y="5131555"/>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Action Button: Sound 38">
            <a:hlinkClick r:id="" action="ppaction://noaction" highlightClick="1">
              <a:snd r:embed="rId10" name="telepathie.wav"/>
            </a:hlinkClick>
            <a:extLst>
              <a:ext uri="{FF2B5EF4-FFF2-40B4-BE49-F238E27FC236}">
                <a16:creationId xmlns:a16="http://schemas.microsoft.com/office/drawing/2014/main" id="{B2A692CA-1A93-486C-ABA0-5448417FCC35}"/>
              </a:ext>
            </a:extLst>
          </p:cNvPr>
          <p:cNvSpPr/>
          <p:nvPr/>
        </p:nvSpPr>
        <p:spPr>
          <a:xfrm>
            <a:off x="5280368" y="3479890"/>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40" name="Action Button: Sound 39">
            <a:hlinkClick r:id="" action="ppaction://noaction" highlightClick="1">
              <a:snd r:embed="rId11" name="authentique.wav"/>
            </a:hlinkClick>
            <a:extLst>
              <a:ext uri="{FF2B5EF4-FFF2-40B4-BE49-F238E27FC236}">
                <a16:creationId xmlns:a16="http://schemas.microsoft.com/office/drawing/2014/main" id="{52099300-18D6-49CA-9B55-7F44F9BD2069}"/>
              </a:ext>
            </a:extLst>
          </p:cNvPr>
          <p:cNvSpPr/>
          <p:nvPr/>
        </p:nvSpPr>
        <p:spPr>
          <a:xfrm>
            <a:off x="5277556" y="2372659"/>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41" name="Action Button: Sound 40">
            <a:hlinkClick r:id="" action="ppaction://noaction" highlightClick="1">
              <a:snd r:embed="rId12" name="theorie.wav"/>
            </a:hlinkClick>
            <a:extLst>
              <a:ext uri="{FF2B5EF4-FFF2-40B4-BE49-F238E27FC236}">
                <a16:creationId xmlns:a16="http://schemas.microsoft.com/office/drawing/2014/main" id="{F83B2309-FE65-4E6A-9746-AEBC18E22EE9}"/>
              </a:ext>
            </a:extLst>
          </p:cNvPr>
          <p:cNvSpPr/>
          <p:nvPr/>
        </p:nvSpPr>
        <p:spPr>
          <a:xfrm>
            <a:off x="5278961" y="2923214"/>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43" name="Action Button: Sound 42">
            <a:hlinkClick r:id="" action="ppaction://noaction" highlightClick="1">
              <a:snd r:embed="rId13" name="catholique.wav"/>
            </a:hlinkClick>
            <a:extLst>
              <a:ext uri="{FF2B5EF4-FFF2-40B4-BE49-F238E27FC236}">
                <a16:creationId xmlns:a16="http://schemas.microsoft.com/office/drawing/2014/main" id="{7E455282-67FC-46D3-A821-7E9C088E1180}"/>
              </a:ext>
            </a:extLst>
          </p:cNvPr>
          <p:cNvSpPr/>
          <p:nvPr/>
        </p:nvSpPr>
        <p:spPr>
          <a:xfrm>
            <a:off x="5273341" y="4024324"/>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44" name="Action Button: Sound 43">
            <a:hlinkClick r:id="" action="ppaction://noaction" highlightClick="1">
              <a:snd r:embed="rId14" name="enthousiaste.wav"/>
            </a:hlinkClick>
            <a:extLst>
              <a:ext uri="{FF2B5EF4-FFF2-40B4-BE49-F238E27FC236}">
                <a16:creationId xmlns:a16="http://schemas.microsoft.com/office/drawing/2014/main" id="{C24B7370-D053-410E-BB89-2380A8990AFD}"/>
              </a:ext>
            </a:extLst>
          </p:cNvPr>
          <p:cNvSpPr/>
          <p:nvPr/>
        </p:nvSpPr>
        <p:spPr>
          <a:xfrm>
            <a:off x="5274746" y="4574879"/>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45" name="Action Button: Sound 44">
            <a:hlinkClick r:id="" action="ppaction://noaction" highlightClick="1">
              <a:snd r:embed="rId15" name="mathieu.wav"/>
            </a:hlinkClick>
            <a:extLst>
              <a:ext uri="{FF2B5EF4-FFF2-40B4-BE49-F238E27FC236}">
                <a16:creationId xmlns:a16="http://schemas.microsoft.com/office/drawing/2014/main" id="{70E945EA-E8E6-4415-B765-6266F78FE093}"/>
              </a:ext>
            </a:extLst>
          </p:cNvPr>
          <p:cNvSpPr/>
          <p:nvPr/>
        </p:nvSpPr>
        <p:spPr>
          <a:xfrm>
            <a:off x="5276151" y="5125434"/>
            <a:ext cx="363894" cy="326572"/>
          </a:xfrm>
          <a:prstGeom prst="actionButtonSound">
            <a:avLst/>
          </a:prstGeom>
          <a:solidFill>
            <a:srgbClr val="0055A5"/>
          </a:solid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entury Gothic" panose="020F0302020204030204"/>
              <a:ea typeface="+mn-ea"/>
              <a:cs typeface="+mn-cs"/>
            </a:endParaRPr>
          </a:p>
        </p:txBody>
      </p:sp>
      <p:pic>
        <p:nvPicPr>
          <p:cNvPr id="2" name="Picture 2" descr="Free Herbal Leaf Cliparts, Download Free Clip Art, Free Clip Art ...">
            <a:extLst>
              <a:ext uri="{FF2B5EF4-FFF2-40B4-BE49-F238E27FC236}">
                <a16:creationId xmlns:a16="http://schemas.microsoft.com/office/drawing/2014/main" id="{B0863232-3F84-4A03-9D3B-99EF343C9CD5}"/>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7774" y="3908487"/>
            <a:ext cx="388245" cy="603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una cartoon png - Clip Art Library">
            <a:extLst>
              <a:ext uri="{FF2B5EF4-FFF2-40B4-BE49-F238E27FC236}">
                <a16:creationId xmlns:a16="http://schemas.microsoft.com/office/drawing/2014/main" id="{00B8E824-D72D-4458-9460-E73F7491D127}"/>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6486" y="4402665"/>
            <a:ext cx="477162" cy="747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Mammoth Clip Art">
            <a:extLst>
              <a:ext uri="{FF2B5EF4-FFF2-40B4-BE49-F238E27FC236}">
                <a16:creationId xmlns:a16="http://schemas.microsoft.com/office/drawing/2014/main" id="{2E8508B8-D4A5-4F71-8CF6-C8C2C4C9EA3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74587" y="2825491"/>
            <a:ext cx="685108" cy="5793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Einstein, Theory Of Relativity, Math, Physics, Science">
            <a:extLst>
              <a:ext uri="{FF2B5EF4-FFF2-40B4-BE49-F238E27FC236}">
                <a16:creationId xmlns:a16="http://schemas.microsoft.com/office/drawing/2014/main" id="{6DBA7439-AF1E-4CB0-A71D-D4C84A04B73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93990" y="2857913"/>
            <a:ext cx="783746" cy="3918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pe Clip Art">
            <a:extLst>
              <a:ext uri="{FF2B5EF4-FFF2-40B4-BE49-F238E27FC236}">
                <a16:creationId xmlns:a16="http://schemas.microsoft.com/office/drawing/2014/main" id="{F769C1F4-A201-4863-B242-65EB9947BA9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68171" y="3908487"/>
            <a:ext cx="604052" cy="647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Happy Boy Cartoon Clip Art">
            <a:extLst>
              <a:ext uri="{FF2B5EF4-FFF2-40B4-BE49-F238E27FC236}">
                <a16:creationId xmlns:a16="http://schemas.microsoft.com/office/drawing/2014/main" id="{AA48B38C-BC06-4429-8200-4B8CD34527E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830035" y="5057683"/>
            <a:ext cx="405740" cy="46707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2">
            <a:extLst>
              <a:ext uri="{FF2B5EF4-FFF2-40B4-BE49-F238E27FC236}">
                <a16:creationId xmlns:a16="http://schemas.microsoft.com/office/drawing/2014/main" id="{1D552827-F19D-41F9-B852-BFA9AB6AFF82}"/>
              </a:ext>
            </a:extLst>
          </p:cNvPr>
          <p:cNvSpPr>
            <a:spLocks noChangeArrowheads="1"/>
          </p:cNvSpPr>
          <p:nvPr/>
        </p:nvSpPr>
        <p:spPr bwMode="auto">
          <a:xfrm>
            <a:off x="10107270" y="2239444"/>
            <a:ext cx="502131" cy="325538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6" name="Rectangle 3">
            <a:extLst>
              <a:ext uri="{FF2B5EF4-FFF2-40B4-BE49-F238E27FC236}">
                <a16:creationId xmlns:a16="http://schemas.microsoft.com/office/drawing/2014/main" id="{93B6804B-7EA5-4060-AF48-4B3904BB265B}"/>
              </a:ext>
            </a:extLst>
          </p:cNvPr>
          <p:cNvSpPr>
            <a:spLocks noChangeArrowheads="1"/>
          </p:cNvSpPr>
          <p:nvPr/>
        </p:nvSpPr>
        <p:spPr bwMode="auto">
          <a:xfrm>
            <a:off x="10104904" y="2239442"/>
            <a:ext cx="503528" cy="3255390"/>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Line 4">
            <a:extLst>
              <a:ext uri="{FF2B5EF4-FFF2-40B4-BE49-F238E27FC236}">
                <a16:creationId xmlns:a16="http://schemas.microsoft.com/office/drawing/2014/main" id="{1D6E4B06-A78A-4647-88AD-BC9AF64197F3}"/>
              </a:ext>
            </a:extLst>
          </p:cNvPr>
          <p:cNvSpPr>
            <a:spLocks noChangeShapeType="1"/>
          </p:cNvSpPr>
          <p:nvPr/>
        </p:nvSpPr>
        <p:spPr bwMode="auto">
          <a:xfrm>
            <a:off x="10790643" y="2228016"/>
            <a:ext cx="0" cy="325539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8" name="Line 7">
            <a:extLst>
              <a:ext uri="{FF2B5EF4-FFF2-40B4-BE49-F238E27FC236}">
                <a16:creationId xmlns:a16="http://schemas.microsoft.com/office/drawing/2014/main" id="{08C7A573-BCC5-4E74-B6F2-8DB8B5A68D7D}"/>
              </a:ext>
            </a:extLst>
          </p:cNvPr>
          <p:cNvSpPr>
            <a:spLocks noChangeShapeType="1"/>
          </p:cNvSpPr>
          <p:nvPr/>
        </p:nvSpPr>
        <p:spPr bwMode="auto">
          <a:xfrm>
            <a:off x="10779783" y="222801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9" name="Line 9">
            <a:extLst>
              <a:ext uri="{FF2B5EF4-FFF2-40B4-BE49-F238E27FC236}">
                <a16:creationId xmlns:a16="http://schemas.microsoft.com/office/drawing/2014/main" id="{B9263805-92B6-41B6-9F85-74AFCA07106C}"/>
              </a:ext>
            </a:extLst>
          </p:cNvPr>
          <p:cNvSpPr>
            <a:spLocks noChangeShapeType="1"/>
          </p:cNvSpPr>
          <p:nvPr/>
        </p:nvSpPr>
        <p:spPr bwMode="auto">
          <a:xfrm>
            <a:off x="10790643" y="548340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0" name="Text Box 10">
            <a:extLst>
              <a:ext uri="{FF2B5EF4-FFF2-40B4-BE49-F238E27FC236}">
                <a16:creationId xmlns:a16="http://schemas.microsoft.com/office/drawing/2014/main" id="{62DFEA87-BE93-4211-908D-CABA4AA56FF1}"/>
              </a:ext>
            </a:extLst>
          </p:cNvPr>
          <p:cNvSpPr txBox="1">
            <a:spLocks noChangeArrowheads="1"/>
          </p:cNvSpPr>
          <p:nvPr/>
        </p:nvSpPr>
        <p:spPr bwMode="auto">
          <a:xfrm>
            <a:off x="10719917" y="3676349"/>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61" name="Text Box 12">
            <a:extLst>
              <a:ext uri="{FF2B5EF4-FFF2-40B4-BE49-F238E27FC236}">
                <a16:creationId xmlns:a16="http://schemas.microsoft.com/office/drawing/2014/main" id="{44E9DF62-386B-4192-8030-B6F15EA512EC}"/>
              </a:ext>
            </a:extLst>
          </p:cNvPr>
          <p:cNvSpPr txBox="1">
            <a:spLocks noChangeArrowheads="1"/>
          </p:cNvSpPr>
          <p:nvPr/>
        </p:nvSpPr>
        <p:spPr bwMode="auto">
          <a:xfrm>
            <a:off x="10971886" y="207016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62" name="Text Box 14">
            <a:extLst>
              <a:ext uri="{FF2B5EF4-FFF2-40B4-BE49-F238E27FC236}">
                <a16:creationId xmlns:a16="http://schemas.microsoft.com/office/drawing/2014/main" id="{32C8A559-0A5A-4C5E-896E-018C1EC0392D}"/>
              </a:ext>
            </a:extLst>
          </p:cNvPr>
          <p:cNvSpPr txBox="1">
            <a:spLocks noChangeArrowheads="1"/>
          </p:cNvSpPr>
          <p:nvPr/>
        </p:nvSpPr>
        <p:spPr bwMode="auto">
          <a:xfrm>
            <a:off x="11052686" y="529293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63" name="AutoShape 11">
            <a:hlinkClick r:id="" action="ppaction://noaction" highlightClick="1"/>
            <a:extLst>
              <a:ext uri="{FF2B5EF4-FFF2-40B4-BE49-F238E27FC236}">
                <a16:creationId xmlns:a16="http://schemas.microsoft.com/office/drawing/2014/main" id="{7CDED67B-922A-41C1-9C55-C7511F25812B}"/>
              </a:ext>
            </a:extLst>
          </p:cNvPr>
          <p:cNvSpPr>
            <a:spLocks noChangeArrowheads="1"/>
          </p:cNvSpPr>
          <p:nvPr/>
        </p:nvSpPr>
        <p:spPr bwMode="auto">
          <a:xfrm>
            <a:off x="9875007" y="5771561"/>
            <a:ext cx="1058732" cy="299266"/>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1625406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56"/>
                                        </p:tgtEl>
                                      </p:cBhvr>
                                    </p:animEffect>
                                    <p:set>
                                      <p:cBhvr>
                                        <p:cTn id="7" dur="1" fill="hold">
                                          <p:stCondLst>
                                            <p:cond delay="44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6964</Words>
  <Application>Microsoft Office PowerPoint</Application>
  <PresentationFormat>Widescreen</PresentationFormat>
  <Paragraphs>899</Paragraphs>
  <Slides>45</Slides>
  <Notes>45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2" baseType="lpstr">
      <vt:lpstr>Arial</vt:lpstr>
      <vt:lpstr>Arial</vt:lpstr>
      <vt:lpstr>Calibri</vt:lpstr>
      <vt:lpstr>Century Gothic</vt:lpstr>
      <vt:lpstr>Segoe UI</vt:lpstr>
      <vt:lpstr>NCELP_German_2022</vt:lpstr>
      <vt:lpstr>Bitmap Image</vt:lpstr>
      <vt:lpstr>PowerPoint Presentation</vt:lpstr>
      <vt:lpstr>Une conversation</vt:lpstr>
      <vt:lpstr>th</vt:lpstr>
      <vt:lpstr>th</vt:lpstr>
      <vt:lpstr>th</vt:lpstr>
      <vt:lpstr>th</vt:lpstr>
      <vt:lpstr>th</vt:lpstr>
      <vt:lpstr>th</vt:lpstr>
      <vt:lpstr>Comment dit-on… ?</vt:lpstr>
      <vt:lpstr>Vocabulaire</vt:lpstr>
      <vt:lpstr>Vocabulaire</vt:lpstr>
      <vt:lpstr>L’euro</vt:lpstr>
      <vt:lpstr>acheter</vt:lpstr>
      <vt:lpstr>acheter</vt:lpstr>
      <vt:lpstr>achète</vt:lpstr>
      <vt:lpstr>achetons</vt:lpstr>
      <vt:lpstr>acheter</vt:lpstr>
      <vt:lpstr>achète</vt:lpstr>
      <vt:lpstr>achetons</vt:lpstr>
      <vt:lpstr>acheter</vt:lpstr>
      <vt:lpstr>The partitive article</vt:lpstr>
      <vt:lpstr>Il achète combien ?</vt:lpstr>
      <vt:lpstr>Qui a mangé quoi ?</vt:lpstr>
      <vt:lpstr>Qui fait quoi ?</vt:lpstr>
      <vt:lpstr>Qui fait quoi ?</vt:lpstr>
      <vt:lpstr>PowerPoint Presentation</vt:lpstr>
      <vt:lpstr>Ils demandent quoi ?</vt:lpstr>
      <vt:lpstr>Vocabulaire (1/2)</vt:lpstr>
      <vt:lpstr>Vocabulaire (2)</vt:lpstr>
      <vt:lpstr>peser</vt:lpstr>
      <vt:lpstr>peser</vt:lpstr>
      <vt:lpstr>pèse</vt:lpstr>
      <vt:lpstr>pesons</vt:lpstr>
      <vt:lpstr>peser</vt:lpstr>
      <vt:lpstr>pèse</vt:lpstr>
      <vt:lpstr>pesons</vt:lpstr>
      <vt:lpstr>peser</vt:lpstr>
      <vt:lpstr>The partitive article</vt:lpstr>
      <vt:lpstr>Que fait Abdel ?</vt:lpstr>
      <vt:lpstr>Saying ‘which’ in French</vt:lpstr>
      <vt:lpstr>C’est quoi la question ?</vt:lpstr>
      <vt:lpstr>La catégorisation</vt:lpstr>
      <vt:lpstr>Vocabulaire</vt:lpstr>
      <vt:lpstr>Vocabulaire</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18</cp:revision>
  <dcterms:created xsi:type="dcterms:W3CDTF">2024-01-31T16:51:16Z</dcterms:created>
  <dcterms:modified xsi:type="dcterms:W3CDTF">2024-02-01T04:30:28Z</dcterms:modified>
</cp:coreProperties>
</file>