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8"/>
  </p:notesMasterIdLst>
  <p:sldIdLst>
    <p:sldId id="264" r:id="rId3"/>
    <p:sldId id="304" r:id="rId4"/>
    <p:sldId id="361" r:id="rId5"/>
    <p:sldId id="519" r:id="rId6"/>
    <p:sldId id="307" r:id="rId7"/>
    <p:sldId id="520" r:id="rId8"/>
    <p:sldId id="521" r:id="rId9"/>
    <p:sldId id="313" r:id="rId10"/>
    <p:sldId id="516" r:id="rId11"/>
    <p:sldId id="316" r:id="rId12"/>
    <p:sldId id="330" r:id="rId13"/>
    <p:sldId id="331" r:id="rId14"/>
    <p:sldId id="325" r:id="rId15"/>
    <p:sldId id="332" r:id="rId16"/>
    <p:sldId id="333" r:id="rId17"/>
    <p:sldId id="334" r:id="rId18"/>
    <p:sldId id="322" r:id="rId19"/>
    <p:sldId id="508" r:id="rId20"/>
    <p:sldId id="323" r:id="rId21"/>
    <p:sldId id="374" r:id="rId22"/>
    <p:sldId id="523" r:id="rId23"/>
    <p:sldId id="517" r:id="rId24"/>
    <p:sldId id="518" r:id="rId25"/>
    <p:sldId id="373" r:id="rId26"/>
    <p:sldId id="362" r:id="rId27"/>
    <p:sldId id="363" r:id="rId28"/>
    <p:sldId id="364" r:id="rId29"/>
    <p:sldId id="365" r:id="rId30"/>
    <p:sldId id="372" r:id="rId31"/>
    <p:sldId id="367" r:id="rId32"/>
    <p:sldId id="368" r:id="rId33"/>
    <p:sldId id="369" r:id="rId34"/>
    <p:sldId id="370" r:id="rId35"/>
    <p:sldId id="371" r:id="rId36"/>
    <p:sldId id="324" r:id="rId37"/>
    <p:sldId id="509" r:id="rId38"/>
    <p:sldId id="510" r:id="rId39"/>
    <p:sldId id="511" r:id="rId40"/>
    <p:sldId id="526" r:id="rId41"/>
    <p:sldId id="527" r:id="rId42"/>
    <p:sldId id="524" r:id="rId43"/>
    <p:sldId id="525" r:id="rId44"/>
    <p:sldId id="376" r:id="rId45"/>
    <p:sldId id="378" r:id="rId46"/>
    <p:sldId id="5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7004" autoAdjust="0"/>
  </p:normalViewPr>
  <p:slideViewPr>
    <p:cSldViewPr snapToGrid="0">
      <p:cViewPr varScale="1">
        <p:scale>
          <a:sx n="50" d="100"/>
          <a:sy n="50" d="100"/>
        </p:scale>
        <p:origin x="2130" y="42"/>
      </p:cViewPr>
      <p:guideLst/>
    </p:cSldViewPr>
  </p:slideViewPr>
  <p:notesTextViewPr>
    <p:cViewPr>
      <p:scale>
        <a:sx n="1" d="1"/>
        <a:sy n="1" d="1"/>
      </p:scale>
      <p:origin x="0" y="0"/>
    </p:cViewPr>
  </p:notesTextViewPr>
  <p:sorterViewPr>
    <p:cViewPr>
      <p:scale>
        <a:sx n="100" d="100"/>
        <a:sy n="100" d="100"/>
      </p:scale>
      <p:origin x="0" y="-2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F03C-6BD0-4C1F-9009-40EFFF30B89A}" type="datetimeFigureOut">
              <a:rPr lang="en-GB" smtClean="0"/>
              <a:t>29/01/2024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A1A45-78A6-40AD-AC13-37BB737D6D1D}" type="slidenum">
              <a:rPr lang="en-GB" smtClean="0"/>
              <a:t>‹#›</a:t>
            </a:fld>
            <a:endParaRPr lang="en-GB"/>
          </a:p>
        </p:txBody>
      </p:sp>
    </p:spTree>
    <p:extLst>
      <p:ext uri="{BB962C8B-B14F-4D97-AF65-F5344CB8AC3E}">
        <p14:creationId xmlns:p14="http://schemas.microsoft.com/office/powerpoint/2010/main" val="16061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Bruxelles</a:t>
            </a:r>
            <a:r>
              <a:rPr lang="en-GB" b="1" u="none" dirty="0">
                <a:solidFill>
                  <a:srgbClr val="FF0000"/>
                </a:solidFill>
              </a:rPr>
              <a:t>,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belge</a:t>
            </a:r>
            <a:r>
              <a:rPr lang="en-GB" b="1" u="sng" dirty="0">
                <a:solidFill>
                  <a:srgbClr val="FF0000"/>
                </a:solidFill>
              </a:rPr>
              <a:t>, Belgique, </a:t>
            </a:r>
            <a:r>
              <a:rPr lang="en-GB" b="1" u="sng" dirty="0" err="1">
                <a:solidFill>
                  <a:srgbClr val="FF0000"/>
                </a:solidFill>
              </a:rPr>
              <a:t>Bruxelles</a:t>
            </a:r>
            <a:r>
              <a:rPr lang="en-GB" b="1" dirty="0">
                <a:solidFill>
                  <a:srgbClr val="FF0000"/>
                </a:solidFill>
              </a:rPr>
              <a:t>, </a:t>
            </a:r>
            <a:r>
              <a:rPr lang="en-GB" b="1" u="sng" dirty="0" err="1">
                <a:solidFill>
                  <a:srgbClr val="FF0000"/>
                </a:solidFill>
              </a:rPr>
              <a:t>frapper</a:t>
            </a:r>
            <a:r>
              <a:rPr lang="en-GB" b="1" u="sng" dirty="0">
                <a:solidFill>
                  <a:srgbClr val="FF0000"/>
                </a:solidFill>
              </a:rPr>
              <a:t>,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Introduction of SSC </a:t>
            </a:r>
            <a:r>
              <a:rPr lang="en-GB" sz="1200" b="1" dirty="0">
                <a:solidFill>
                  <a:prstClr val="white"/>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prepositions taking </a:t>
            </a:r>
            <a:r>
              <a:rPr lang="en-GB" b="1" i="1" dirty="0"/>
              <a:t>de</a:t>
            </a:r>
            <a:r>
              <a:rPr lang="en-GB" b="1" i="0" dirty="0"/>
              <a:t> (du, de la, de l’)</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forms of </a:t>
            </a:r>
            <a:r>
              <a:rPr lang="en-GB" b="1" i="1" dirty="0"/>
              <a:t>de</a:t>
            </a:r>
            <a:r>
              <a:rPr lang="en-GB" b="1" i="0" dirty="0"/>
              <a:t> with singular definite articles (du, de la, de 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fr-FR" sz="1200" kern="1200" dirty="0">
                <a:solidFill>
                  <a:schemeClr val="tx1"/>
                </a:solidFill>
                <a:effectLst/>
                <a:latin typeface="+mn-lt"/>
                <a:ea typeface="+mn-ea"/>
                <a:cs typeface="+mn-cs"/>
              </a:rPr>
              <a:t>carte</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[955], foot(ball) [2602], guitare [&gt;5000], instrument [1650], pétanque [&gt;5000], piano [4967], </a:t>
            </a: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(revisit)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7.3.2.7 </a:t>
            </a:r>
            <a:r>
              <a:rPr lang="en-GB" sz="1200" b="1" i="0" u="none" strike="noStrike" kern="1200" cap="none" dirty="0">
                <a:solidFill>
                  <a:schemeClr val="tx1"/>
                </a:solidFill>
                <a:effectLst/>
                <a:latin typeface="+mn-lt"/>
                <a:ea typeface="Calibri"/>
                <a:cs typeface="Calibri"/>
                <a:sym typeface="Calibri"/>
              </a:rPr>
              <a:t>(revisit) </a:t>
            </a:r>
            <a:r>
              <a:rPr lang="fr-FR" sz="1200" b="0" i="0" u="none" strike="noStrike" kern="1200" cap="none" dirty="0">
                <a:solidFill>
                  <a:schemeClr val="tx1"/>
                </a:solidFill>
                <a:effectLst/>
                <a:latin typeface="+mn-lt"/>
                <a:ea typeface="Calibri"/>
                <a:cs typeface="Calibri"/>
                <a:sym typeface="Calibri"/>
              </a:rPr>
              <a:t>frapper (à) [745], ressembler à [1398], cœur [568], temps</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[65], blanc</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[708], blanche [708], noir [572], pour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[10], si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loin (de) – far (from), </a:t>
            </a:r>
            <a:r>
              <a:rPr lang="en-GB" sz="1200" b="0" i="1" dirty="0">
                <a:solidFill>
                  <a:schemeClr val="dk1"/>
                </a:solidFill>
                <a:latin typeface="+mn-lt"/>
                <a:ea typeface="Calibri"/>
                <a:cs typeface="Calibri"/>
                <a:sym typeface="Calibri"/>
              </a:rPr>
              <a:t>far away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checking written comprehension / oral recall of 5 items of this week’s new vocabulary, introducing the use of </a:t>
            </a:r>
            <a:r>
              <a:rPr lang="en-US" b="0" i="1" dirty="0"/>
              <a:t>de</a:t>
            </a:r>
            <a:r>
              <a:rPr lang="en-US" b="0" i="0" dirty="0"/>
              <a:t> in certain location expressions</a:t>
            </a:r>
            <a:endParaRPr lang="en-US" b="1" dirty="0"/>
          </a:p>
          <a:p>
            <a:endParaRPr lang="en-US" b="1" dirty="0"/>
          </a:p>
          <a:p>
            <a:r>
              <a:rPr lang="en-US" b="1" dirty="0"/>
              <a:t>Procedure:</a:t>
            </a:r>
          </a:p>
          <a:p>
            <a:r>
              <a:rPr lang="en-US" b="0" dirty="0"/>
              <a:t>1. Introduce the French prepositions and elicit the English.</a:t>
            </a:r>
          </a:p>
          <a:p>
            <a:r>
              <a:rPr lang="en-US" b="0" dirty="0"/>
              <a:t>2. The French prepositions disappear one by one. Elicit the French.</a:t>
            </a:r>
          </a:p>
          <a:p>
            <a:r>
              <a:rPr lang="en-US" b="0" dirty="0"/>
              <a:t>3. Introduce the full expressions with </a:t>
            </a:r>
            <a:r>
              <a:rPr lang="en-US" b="0" i="1" dirty="0"/>
              <a:t>de</a:t>
            </a:r>
            <a:r>
              <a:rPr lang="en-US" b="0" i="0" dirty="0"/>
              <a:t> and the English translations.</a:t>
            </a:r>
            <a:endParaRPr lang="en-US" b="0" dirty="0"/>
          </a:p>
          <a:p>
            <a:r>
              <a:rPr lang="en-US" b="0" dirty="0"/>
              <a:t>4. Highlight the difference in usage from the previously encountered location expressions </a:t>
            </a:r>
            <a:r>
              <a:rPr lang="en-US" b="0" i="1" dirty="0" err="1"/>
              <a:t>devant</a:t>
            </a:r>
            <a:r>
              <a:rPr lang="en-US" b="0" i="0" dirty="0"/>
              <a:t>, </a:t>
            </a:r>
            <a:r>
              <a:rPr lang="en-US" b="0" i="1" dirty="0"/>
              <a:t>derrière</a:t>
            </a:r>
            <a:r>
              <a:rPr lang="en-US" b="0" i="0" dirty="0"/>
              <a:t> and </a:t>
            </a:r>
            <a:r>
              <a:rPr lang="en-US" b="0" i="1" dirty="0"/>
              <a:t>entre</a:t>
            </a:r>
            <a:r>
              <a:rPr lang="en-US" b="0" i="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for two slides</a:t>
            </a:r>
          </a:p>
          <a:p>
            <a:endParaRPr lang="en-US" b="1" dirty="0"/>
          </a:p>
          <a:p>
            <a:r>
              <a:rPr lang="en-US" b="1" dirty="0"/>
              <a:t>Aim: </a:t>
            </a:r>
            <a:r>
              <a:rPr lang="en-US" b="0" dirty="0" err="1"/>
              <a:t>practising</a:t>
            </a:r>
            <a:r>
              <a:rPr lang="en-US" b="0" dirty="0"/>
              <a:t> aural recognition of location expressions with and without </a:t>
            </a:r>
            <a:r>
              <a:rPr lang="en-US" b="0" i="1" dirty="0"/>
              <a:t>de.</a:t>
            </a:r>
            <a:endParaRPr lang="en-US" b="1" dirty="0"/>
          </a:p>
          <a:p>
            <a:endParaRPr lang="en-US" b="1" dirty="0"/>
          </a:p>
          <a:p>
            <a:r>
              <a:rPr lang="en-US" b="1" dirty="0"/>
              <a:t>Procedure:</a:t>
            </a:r>
          </a:p>
          <a:p>
            <a:r>
              <a:rPr lang="en-US" b="0" dirty="0"/>
              <a:t>1. Click the numbers to play the audio. The location expressions are obscured by beeps.</a:t>
            </a:r>
          </a:p>
          <a:p>
            <a:r>
              <a:rPr lang="en-US" b="0" dirty="0"/>
              <a:t>2. Write 1-8 and choose ‘a’ or ‘b’ to complete each sentence, using knowledge of prepositions taking </a:t>
            </a:r>
            <a:r>
              <a:rPr lang="en-US" b="0" i="1" dirty="0"/>
              <a:t>de</a:t>
            </a:r>
            <a:r>
              <a:rPr lang="en-US" b="0" i="0" dirty="0"/>
              <a:t> to inform the answer.</a:t>
            </a:r>
            <a:endParaRPr lang="en-US" b="0" dirty="0"/>
          </a:p>
          <a:p>
            <a:r>
              <a:rPr lang="en-US" b="0" dirty="0"/>
              <a:t>3. 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Maman est […] de Papa et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Papa est […] de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est […] de Maman.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Aurélie est […] de Romain.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Romain est […] Antoine.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Antoine est […] de Noura.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Léa est […] Élodie et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est […] Aurélie.</a:t>
            </a:r>
          </a:p>
          <a:p>
            <a:pPr marL="228600" indent="-228600">
              <a:buFont typeface="+mj-lt"/>
              <a:buAutoNum type="arabicPeriod"/>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en-GB" sz="1200" b="0" kern="1200" dirty="0" err="1">
                <a:solidFill>
                  <a:schemeClr val="tx1"/>
                </a:solidFill>
                <a:effectLst/>
                <a:latin typeface="+mn-lt"/>
                <a:ea typeface="+mn-ea"/>
                <a:cs typeface="+mn-cs"/>
              </a:rPr>
              <a:t>maman</a:t>
            </a:r>
            <a:r>
              <a:rPr lang="en-GB" sz="1200" b="0" kern="1200" dirty="0">
                <a:solidFill>
                  <a:schemeClr val="tx1"/>
                </a:solidFill>
                <a:effectLst/>
                <a:latin typeface="+mn-lt"/>
                <a:ea typeface="+mn-ea"/>
                <a:cs typeface="+mn-cs"/>
              </a:rPr>
              <a:t> [2168], papa [2458]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can also be elicited.</a:t>
            </a:r>
          </a:p>
          <a:p>
            <a:r>
              <a:rPr lang="en-US" b="0" dirty="0"/>
              <a:t>4. Click to reveal optional extension: check understanding by asking students to sketch the layout of the photos in the album. </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Maman est près de Papa et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Papa est à gauche de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est à côté de Maman.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Aurélie est à droite de Romain.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Romain est derrière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est loin de Noura. </a:t>
            </a:r>
          </a:p>
          <a:p>
            <a:pPr marL="228600" indent="-228600">
              <a:buFont typeface="+mj-lt"/>
              <a:buAutoNum type="arabicPeriod"/>
            </a:pPr>
            <a:r>
              <a:rPr lang="fr-FR" sz="1200" kern="1200" dirty="0">
                <a:solidFill>
                  <a:schemeClr val="tx1"/>
                </a:solidFill>
                <a:effectLst/>
                <a:latin typeface="+mn-lt"/>
                <a:ea typeface="+mn-ea"/>
                <a:cs typeface="+mn-cs"/>
              </a:rPr>
              <a:t>Léa est entre Élodie et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est devant Aurélie.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26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recapping the singular contracted forms of </a:t>
            </a:r>
            <a:r>
              <a:rPr lang="en-US" b="0" i="1" dirty="0"/>
              <a:t>à</a:t>
            </a:r>
            <a:r>
              <a:rPr lang="en-US" b="0" i="0" dirty="0"/>
              <a:t> + definite article, introducing</a:t>
            </a:r>
            <a:r>
              <a:rPr lang="en-US" b="0" dirty="0"/>
              <a:t> the singular contracted forms of </a:t>
            </a:r>
            <a:r>
              <a:rPr lang="en-US" b="0" i="1" dirty="0"/>
              <a:t>de</a:t>
            </a:r>
            <a:r>
              <a:rPr lang="en-US" b="0" i="0" dirty="0"/>
              <a:t> +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practising</a:t>
            </a:r>
            <a:r>
              <a:rPr lang="en-US" b="0" dirty="0"/>
              <a:t> written recognition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pPr marL="228600" indent="-228600">
              <a:buAutoNum type="arabicPeriod"/>
            </a:pPr>
            <a:r>
              <a:rPr lang="en-US" b="0" dirty="0"/>
              <a:t>Check students understand the task instructions. They have not met </a:t>
            </a:r>
            <a:r>
              <a:rPr lang="en-US" sz="1200" i="1" dirty="0" err="1">
                <a:solidFill>
                  <a:srgbClr val="4472C4">
                    <a:lumMod val="50000"/>
                  </a:srgbClr>
                </a:solidFill>
              </a:rPr>
              <a:t>découvrir</a:t>
            </a:r>
            <a:r>
              <a:rPr lang="en-US" sz="1200" i="0" dirty="0">
                <a:solidFill>
                  <a:srgbClr val="4472C4">
                    <a:lumMod val="50000"/>
                  </a:srgbClr>
                </a:solidFill>
              </a:rPr>
              <a:t>, but should be able to work out the meaning from context, and knowledge of English.</a:t>
            </a:r>
            <a:endParaRPr lang="en-US" b="0" i="1" dirty="0"/>
          </a:p>
          <a:p>
            <a:pPr marL="228600" indent="-228600">
              <a:buAutoNum type="arabicPeriod"/>
            </a:pPr>
            <a:r>
              <a:rPr lang="en-US" b="0" dirty="0"/>
              <a:t>Write 1-6 and choose ‘a’ or ‘b’ to complete the sentence.</a:t>
            </a:r>
          </a:p>
          <a:p>
            <a:pPr marL="228600" indent="-228600">
              <a:buAutoNum type="arabicPeriod"/>
            </a:pPr>
            <a:r>
              <a:rPr lang="en-US" b="0" dirty="0"/>
              <a:t>Click to reveal the answers.</a:t>
            </a:r>
          </a:p>
          <a:p>
            <a:pPr marL="228600" indent="-228600">
              <a:buAutoNum type="arabicPeriod"/>
            </a:pPr>
            <a:r>
              <a:rPr lang="en-US" b="0" dirty="0"/>
              <a:t>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err="1">
                <a:solidFill>
                  <a:srgbClr val="4472C4">
                    <a:lumMod val="50000"/>
                  </a:srgbClr>
                </a:solidFill>
              </a:rPr>
              <a:t>découvrir</a:t>
            </a:r>
            <a:r>
              <a:rPr lang="en-GB" baseline="0" dirty="0"/>
              <a:t> [681], direction [582]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for 2 slides</a:t>
            </a:r>
          </a:p>
          <a:p>
            <a:endParaRPr lang="en-US" b="1" dirty="0"/>
          </a:p>
          <a:p>
            <a:r>
              <a:rPr lang="en-US" b="1" dirty="0"/>
              <a:t>Aim: </a:t>
            </a:r>
            <a:r>
              <a:rPr lang="en-US" b="0" dirty="0" err="1"/>
              <a:t>practising</a:t>
            </a:r>
            <a:r>
              <a:rPr lang="en-US" b="0" dirty="0"/>
              <a:t> aural recognition of the contracted form </a:t>
            </a:r>
            <a:r>
              <a:rPr lang="en-US" b="0" i="1" u="none" dirty="0"/>
              <a:t>du</a:t>
            </a:r>
            <a:endParaRPr lang="en-US" b="1" dirty="0"/>
          </a:p>
          <a:p>
            <a:endParaRPr lang="en-US" b="1" dirty="0"/>
          </a:p>
          <a:p>
            <a:r>
              <a:rPr lang="en-US" b="1" dirty="0"/>
              <a:t>Procedure:</a:t>
            </a:r>
          </a:p>
          <a:p>
            <a:r>
              <a:rPr lang="en-US" b="0" dirty="0"/>
              <a:t>1. Click the numbers to play the audio. The end of the sentences are obscured by beeps.</a:t>
            </a:r>
          </a:p>
          <a:p>
            <a:r>
              <a:rPr lang="en-US" b="0" dirty="0"/>
              <a:t>2. Write 1-10 and choose ‘a’ to complete the sentence with a noun, or ‘b’ to complete the sentence with a name.</a:t>
            </a:r>
          </a:p>
          <a:p>
            <a:r>
              <a:rPr lang="en-US" b="0" dirty="0"/>
              <a:t>3. 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Clémence habite loin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Julien habite à côté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Laura habite près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Lilia habite à droite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Maia habite loin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Marc habite à gauche de […].</a:t>
            </a:r>
            <a:endParaRPr lang="en-GB" sz="1200" kern="1200" dirty="0">
              <a:solidFill>
                <a:schemeClr val="tx1"/>
              </a:solidFill>
              <a:effectLst/>
              <a:latin typeface="+mn-lt"/>
              <a:ea typeface="+mn-ea"/>
              <a:cs typeface="+mn-cs"/>
            </a:endParaRPr>
          </a:p>
          <a:p>
            <a:pPr marL="228600" indent="-228600">
              <a:buFont typeface="+mj-lt"/>
              <a:buAutoNum type="arabicPeriod"/>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camarade</a:t>
            </a:r>
            <a:r>
              <a:rPr lang="en-GB" sz="1200" b="0" kern="1200" dirty="0">
                <a:solidFill>
                  <a:schemeClr val="tx1"/>
                </a:solidFill>
                <a:effectLst/>
                <a:latin typeface="+mn-lt"/>
                <a:ea typeface="+mn-ea"/>
                <a:cs typeface="+mn-cs"/>
              </a:rPr>
              <a:t> [2825]</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should then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Clémence habite loin de Marc.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Julien habite à côté de Yann.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Laura habite près du jardin.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Lilia habite à droite du cinéma.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Maia habite loin du collège.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Marc habite à gauche de Paul.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9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production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r>
              <a:rPr lang="en-US" b="0" dirty="0"/>
              <a:t>1. Write 1-10 and write a sentence for each in French using the English prompts provided.</a:t>
            </a:r>
          </a:p>
          <a:p>
            <a:r>
              <a:rPr lang="en-US" b="0" dirty="0"/>
              <a:t>2. Answers on the following slide. Slide 22 contains a follow-up speaking activity.</a:t>
            </a:r>
          </a:p>
          <a:p>
            <a:endParaRPr lang="en-US" b="0" dirty="0"/>
          </a:p>
          <a:p>
            <a:r>
              <a:rPr lang="en-US" b="1" dirty="0"/>
              <a:t>Note: it is not necessary for all students to do all items.  Teachers will want to set a time limit for this task (10 minutes) and then move on to the speaking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indent="0">
              <a:buNone/>
            </a:pPr>
            <a:r>
              <a:rPr lang="en-US" b="0" dirty="0"/>
              <a:t>1. Click to reveal the French sentences from the English prompts.</a:t>
            </a:r>
          </a:p>
          <a:p>
            <a:pPr marL="0" indent="0">
              <a:buNone/>
            </a:pPr>
            <a:r>
              <a:rPr lang="en-US" b="0" dirty="0"/>
              <a:t>2. Click again to reveal if each sentence is true (tick) or false (cross), according to the map.</a:t>
            </a:r>
          </a:p>
          <a:p>
            <a:r>
              <a:rPr lang="en-US" b="0" dirty="0"/>
              <a:t>3. Alternatives to the false sentences can be elicited (more than one answer is possible).</a:t>
            </a:r>
          </a:p>
          <a:p>
            <a:r>
              <a:rPr lang="en-US" b="0" dirty="0"/>
              <a:t>4.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463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r>
              <a:rPr lang="en-US" b="0" dirty="0"/>
              <a:t> for 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production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r>
              <a:rPr lang="en-US" b="0" dirty="0"/>
              <a:t>1. Partner A reads out the first French sentence they wrote in the previous activity.</a:t>
            </a:r>
          </a:p>
          <a:p>
            <a:r>
              <a:rPr lang="en-US" b="0" dirty="0"/>
              <a:t>2. Partner B looks at the map to decide if the sentence is true or false. If it is false, they provide the correct sentence.</a:t>
            </a:r>
          </a:p>
          <a:p>
            <a:r>
              <a:rPr lang="en-US" b="0" dirty="0"/>
              <a:t>3. Partners swap roles until all 10 sentences have been read out.</a:t>
            </a:r>
          </a:p>
          <a:p>
            <a:r>
              <a:rPr lang="en-US" b="0" dirty="0"/>
              <a:t>4. Answers are provided on the next slide.</a:t>
            </a:r>
          </a:p>
          <a:p>
            <a:r>
              <a:rPr lang="en-US" b="0" dirty="0"/>
              <a:t>5. The activity can be extended by having students come up with their own true and false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indent="0">
              <a:buNone/>
            </a:pPr>
            <a:r>
              <a:rPr lang="en-US" b="0" dirty="0"/>
              <a:t>1. Click to reveal the French sentences from the English prompts.</a:t>
            </a:r>
          </a:p>
          <a:p>
            <a:pPr marL="0" indent="0">
              <a:buNone/>
            </a:pPr>
            <a:r>
              <a:rPr lang="en-US" b="0" dirty="0"/>
              <a:t>2. Click again to reveal if each sentence is true (tick) or false (cross), according to the map.</a:t>
            </a:r>
          </a:p>
          <a:p>
            <a:r>
              <a:rPr lang="en-US" b="0" dirty="0"/>
              <a:t>3. Alternatives to the false sentences can be elicited (suggested answers are given, but more than one answer is possible).</a:t>
            </a:r>
          </a:p>
          <a:p>
            <a:r>
              <a:rPr lang="en-US" b="0" dirty="0"/>
              <a:t>4.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50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Bruxelles</a:t>
            </a:r>
            <a:r>
              <a:rPr lang="en-GB" b="1" u="none" dirty="0">
                <a:solidFill>
                  <a:srgbClr val="FF0000"/>
                </a:solidFill>
              </a:rPr>
              <a:t>,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belge</a:t>
            </a:r>
            <a:r>
              <a:rPr lang="en-GB" b="1" u="sng" dirty="0">
                <a:solidFill>
                  <a:srgbClr val="FF0000"/>
                </a:solidFill>
              </a:rPr>
              <a:t>, Belgique, </a:t>
            </a:r>
            <a:r>
              <a:rPr lang="en-GB" b="1" u="sng" dirty="0" err="1">
                <a:solidFill>
                  <a:srgbClr val="FF0000"/>
                </a:solidFill>
              </a:rPr>
              <a:t>Bruxelles</a:t>
            </a:r>
            <a:r>
              <a:rPr lang="en-GB" b="1" dirty="0">
                <a:solidFill>
                  <a:srgbClr val="FF0000"/>
                </a:solidFill>
              </a:rPr>
              <a:t>, </a:t>
            </a:r>
            <a:r>
              <a:rPr lang="en-GB" b="1" u="sng" dirty="0" err="1">
                <a:solidFill>
                  <a:srgbClr val="FF0000"/>
                </a:solidFill>
              </a:rPr>
              <a:t>frapper</a:t>
            </a:r>
            <a:r>
              <a:rPr lang="en-GB" b="1" u="sng" dirty="0">
                <a:solidFill>
                  <a:srgbClr val="FF0000"/>
                </a:solidFill>
              </a:rPr>
              <a:t>,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br>
              <a:rPr lang="en-GB" b="1" i="0" u="sng" dirty="0">
                <a:solidFill>
                  <a:srgbClr val="E6851E"/>
                </a:solidFill>
                <a:effectLst/>
                <a:latin typeface="Segoe UI" panose="020B0502040204020203" pitchFamily="34" charset="0"/>
              </a:rPr>
            </a:b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sng" dirty="0" err="1">
                <a:solidFill>
                  <a:srgbClr val="FF0000"/>
                </a:solidFill>
              </a:rPr>
              <a:t>guitare</a:t>
            </a:r>
            <a:r>
              <a:rPr lang="en-GB" b="1"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Consolidation of SSC </a:t>
            </a:r>
            <a:r>
              <a:rPr lang="en-GB" sz="1200" b="1" dirty="0">
                <a:solidFill>
                  <a:prstClr val="white"/>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forms of </a:t>
            </a:r>
            <a:r>
              <a:rPr lang="en-GB" b="1" i="1" dirty="0"/>
              <a:t>de</a:t>
            </a:r>
            <a:r>
              <a:rPr lang="en-GB" b="1" i="0" dirty="0"/>
              <a:t> with singular definite articles (du, de la, de 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dirty="0"/>
              <a:t>forms of </a:t>
            </a:r>
            <a:r>
              <a:rPr lang="en-GB" b="1" i="1" dirty="0"/>
              <a:t>de</a:t>
            </a:r>
            <a:r>
              <a:rPr lang="en-GB" b="1" i="0" dirty="0"/>
              <a:t> with plural definite article (des)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fr-FR" sz="1200" kern="1200" dirty="0">
                <a:solidFill>
                  <a:schemeClr val="tx1"/>
                </a:solidFill>
                <a:effectLst/>
                <a:latin typeface="+mn-lt"/>
                <a:ea typeface="+mn-ea"/>
                <a:cs typeface="+mn-cs"/>
              </a:rPr>
              <a:t>carte</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[955], foot(ball) [2602], guitare [&gt;5000], instrument [1650], pétanque [&gt;5000], piano [4967], </a:t>
            </a: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(revisit)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7.3.2.7 </a:t>
            </a:r>
            <a:r>
              <a:rPr lang="en-GB" sz="1200" b="1" i="0" u="none" strike="noStrike" kern="1200" cap="none" dirty="0">
                <a:solidFill>
                  <a:schemeClr val="tx1"/>
                </a:solidFill>
                <a:effectLst/>
                <a:latin typeface="+mn-lt"/>
                <a:ea typeface="Calibri"/>
                <a:cs typeface="Calibri"/>
                <a:sym typeface="Calibri"/>
              </a:rPr>
              <a:t>(revisit) </a:t>
            </a:r>
            <a:r>
              <a:rPr lang="fr-FR" sz="1200" b="0" i="0" u="none" strike="noStrike" kern="1200" cap="none" dirty="0">
                <a:solidFill>
                  <a:schemeClr val="tx1"/>
                </a:solidFill>
                <a:effectLst/>
                <a:latin typeface="+mn-lt"/>
                <a:ea typeface="Calibri"/>
                <a:cs typeface="Calibri"/>
                <a:sym typeface="Calibri"/>
              </a:rPr>
              <a:t>frapper (à) [745], ressembler à [1398], cœur [568], temps</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[65], blanc</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[708], blanche [708], noir [572], pour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[10], si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loin (de) – far (from), </a:t>
            </a:r>
            <a:r>
              <a:rPr lang="en-GB" sz="1200" b="0" i="1" dirty="0">
                <a:solidFill>
                  <a:schemeClr val="dk1"/>
                </a:solidFill>
                <a:latin typeface="+mn-lt"/>
                <a:ea typeface="Calibri"/>
                <a:cs typeface="Calibri"/>
                <a:sym typeface="Calibri"/>
              </a:rPr>
              <a:t>far away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633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 minute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spelling rules governing SSC [-s-]. In this version of slide 9, students are invited to recall the rules they learned in lesson 1. Here, the example words are given as cues, but these can be covered for an additional challenge!</a:t>
            </a:r>
          </a:p>
          <a:p>
            <a:endParaRPr lang="en-GB" b="0" baseline="0" dirty="0"/>
          </a:p>
          <a:p>
            <a:r>
              <a:rPr lang="en-GB" b="1" baseline="0" dirty="0"/>
              <a:t>Procedure</a:t>
            </a:r>
          </a:p>
          <a:p>
            <a:pPr marL="228600" indent="-228600">
              <a:buAutoNum type="arabicPeriod"/>
            </a:pPr>
            <a:r>
              <a:rPr lang="en-GB" b="0" baseline="0" dirty="0"/>
              <a:t>Click to reveal a cue. Student look at the cue words and try to remember the rule.</a:t>
            </a:r>
          </a:p>
          <a:p>
            <a:pPr marL="228600" indent="-228600">
              <a:buAutoNum type="arabicPeriod"/>
            </a:pPr>
            <a:r>
              <a:rPr lang="en-GB" b="0" baseline="0" dirty="0"/>
              <a:t>Answers revealed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0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hard and soft [s]</a:t>
            </a:r>
            <a:endParaRPr lang="en-US" b="1" dirty="0"/>
          </a:p>
          <a:p>
            <a:endParaRPr lang="en-US" b="1" dirty="0"/>
          </a:p>
          <a:p>
            <a:r>
              <a:rPr lang="en-US" b="1" dirty="0"/>
              <a:t>Procedure:</a:t>
            </a:r>
          </a:p>
          <a:p>
            <a:r>
              <a:rPr lang="en-US" b="0" dirty="0"/>
              <a:t>1. Students sketch the grid and assign words to each based on their spelling. It might be helpful to tell students that their knowledge of English pronunciation won’t help them here!</a:t>
            </a:r>
          </a:p>
          <a:p>
            <a:r>
              <a:rPr lang="en-US" b="0" dirty="0"/>
              <a:t>2. Click to move each word to the right column.</a:t>
            </a:r>
          </a:p>
          <a:p>
            <a:r>
              <a:rPr lang="en-US" b="0" dirty="0"/>
              <a:t>3. Now, students </a:t>
            </a:r>
            <a:r>
              <a:rPr lang="en-US" b="0" dirty="0" err="1"/>
              <a:t>practise</a:t>
            </a:r>
            <a:r>
              <a:rPr lang="en-US" b="0" dirty="0"/>
              <a:t> saying the word. First, they read from top to bottom within the columns, so that words with the same sounds are pronounced together.</a:t>
            </a:r>
          </a:p>
          <a:p>
            <a:r>
              <a:rPr lang="en-US" b="0" dirty="0"/>
              <a:t>4. Click to check pronunciation.</a:t>
            </a:r>
          </a:p>
          <a:p>
            <a:r>
              <a:rPr lang="en-US" b="0" dirty="0"/>
              <a:t>5. Now, students read from left to right across columns, alternating between the [-s-] sounds.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hausse</a:t>
            </a:r>
            <a:r>
              <a:rPr lang="en-GB" baseline="0" dirty="0"/>
              <a:t> [1572], sale [2906], </a:t>
            </a:r>
            <a:r>
              <a:rPr lang="en-GB" baseline="0" dirty="0" err="1"/>
              <a:t>épisode</a:t>
            </a:r>
            <a:r>
              <a:rPr lang="en-GB" baseline="0" dirty="0"/>
              <a:t> [3238], </a:t>
            </a:r>
            <a:r>
              <a:rPr lang="en-GB" baseline="0" dirty="0" err="1"/>
              <a:t>baisse</a:t>
            </a:r>
            <a:r>
              <a:rPr lang="en-GB" baseline="0" dirty="0"/>
              <a:t> [1466], </a:t>
            </a:r>
            <a:r>
              <a:rPr lang="en-GB" baseline="0" dirty="0" err="1"/>
              <a:t>esclave</a:t>
            </a:r>
            <a:r>
              <a:rPr lang="en-GB" baseline="0" dirty="0"/>
              <a:t> [3468], vision [1505], </a:t>
            </a:r>
            <a:r>
              <a:rPr lang="en-GB" baseline="0" dirty="0" err="1"/>
              <a:t>besoin</a:t>
            </a:r>
            <a:r>
              <a:rPr lang="en-GB" baseline="0" dirty="0"/>
              <a:t> [183], </a:t>
            </a:r>
            <a:r>
              <a:rPr lang="en-GB" baseline="0" dirty="0" err="1"/>
              <a:t>préciser</a:t>
            </a:r>
            <a:r>
              <a:rPr lang="en-GB" baseline="0" dirty="0"/>
              <a:t> [745], </a:t>
            </a:r>
            <a:r>
              <a:rPr lang="en-GB" baseline="0" dirty="0" err="1"/>
              <a:t>ouest</a:t>
            </a:r>
            <a:r>
              <a:rPr lang="en-GB" baseline="0" dirty="0"/>
              <a:t> [1690], excuse [1839]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10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12 of this week’s revisited vocabulary items.</a:t>
            </a:r>
            <a:endParaRPr lang="en-US" b="1" dirty="0"/>
          </a:p>
          <a:p>
            <a:endParaRPr lang="en-US" b="1" dirty="0"/>
          </a:p>
          <a:p>
            <a:r>
              <a:rPr lang="en-US" b="1" dirty="0"/>
              <a:t>Procedure:</a:t>
            </a:r>
          </a:p>
          <a:p>
            <a:r>
              <a:rPr lang="en-US" b="0" dirty="0"/>
              <a:t>1. Students write 1-12 and choose which word can fill the gap.</a:t>
            </a:r>
          </a:p>
          <a:p>
            <a:r>
              <a:rPr lang="en-US" b="0" dirty="0"/>
              <a:t>2. Click to reveal the answers.</a:t>
            </a:r>
          </a:p>
          <a:p>
            <a:r>
              <a:rPr lang="en-US" b="0" dirty="0"/>
              <a:t>3. The text can also be translated into English.</a:t>
            </a: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Bruxelles [n/a], dernier [87], Belgique [n/a], hiver [1586], ressembler à [1398], blanc1 [708], noir [572], place [129], musée [2216], belge [2795], printemps [1288], automne [1503]</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scène [794]</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8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checking written comprehension of this week’s new vocabulary</a:t>
            </a:r>
            <a:endParaRPr lang="en-US" b="1" dirty="0"/>
          </a:p>
          <a:p>
            <a:endParaRPr lang="en-US" b="1" dirty="0"/>
          </a:p>
          <a:p>
            <a:r>
              <a:rPr lang="en-US" b="1" dirty="0"/>
              <a:t>Procedure:</a:t>
            </a:r>
          </a:p>
          <a:p>
            <a:r>
              <a:rPr lang="en-US" b="0" dirty="0"/>
              <a:t>1. Bring up the pictures and words. Teacher says the French, students repeat. </a:t>
            </a:r>
          </a:p>
          <a:p>
            <a:r>
              <a:rPr lang="en-US" b="0" dirty="0"/>
              <a:t>2. Highlight that, although many of the words look similar to the English equivalents, they are pronounced differently.</a:t>
            </a:r>
          </a:p>
          <a:p>
            <a:endParaRPr lang="en-US" b="0" dirty="0"/>
          </a:p>
          <a:p>
            <a:r>
              <a:rPr lang="en-US" b="1" dirty="0"/>
              <a:t>Note: Teacher can provide a brief explanation of </a:t>
            </a:r>
            <a:r>
              <a:rPr lang="en-US" b="1" i="1" dirty="0" err="1"/>
              <a:t>pétanque</a:t>
            </a:r>
            <a:r>
              <a:rPr lang="en-US" b="1" i="0" dirty="0"/>
              <a:t> as a type of bowls game. It will be explored further in the next activity.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sz="1200" kern="1200" dirty="0">
                <a:solidFill>
                  <a:schemeClr val="tx1"/>
                </a:solidFill>
                <a:effectLst/>
                <a:latin typeface="+mn-lt"/>
                <a:ea typeface="+mn-ea"/>
                <a:cs typeface="+mn-cs"/>
              </a:rPr>
              <a:t>carte1 [955], foot(</a:t>
            </a:r>
            <a:r>
              <a:rPr lang="fr-FR" sz="1200" kern="1200" dirty="0" err="1">
                <a:solidFill>
                  <a:schemeClr val="tx1"/>
                </a:solidFill>
                <a:effectLst/>
                <a:latin typeface="+mn-lt"/>
                <a:ea typeface="+mn-ea"/>
                <a:cs typeface="+mn-cs"/>
              </a:rPr>
              <a:t>ball</a:t>
            </a:r>
            <a:r>
              <a:rPr lang="fr-FR" sz="1200" kern="1200" dirty="0">
                <a:solidFill>
                  <a:schemeClr val="tx1"/>
                </a:solidFill>
                <a:effectLst/>
                <a:latin typeface="+mn-lt"/>
                <a:ea typeface="+mn-ea"/>
                <a:cs typeface="+mn-cs"/>
              </a:rPr>
              <a:t>) [2602], guitare [&gt;5000], instrument [1650], pétanque [&gt;5000], piano [4967]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46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checking pronunciation of this week’s new vocabulary</a:t>
            </a:r>
            <a:endParaRPr lang="en-US" b="1" dirty="0"/>
          </a:p>
          <a:p>
            <a:endParaRPr lang="en-US" b="1" dirty="0"/>
          </a:p>
          <a:p>
            <a:r>
              <a:rPr lang="en-US" b="1" dirty="0"/>
              <a:t>Procedure:</a:t>
            </a:r>
          </a:p>
          <a:p>
            <a:r>
              <a:rPr lang="en-US" b="0" dirty="0"/>
              <a:t>1. </a:t>
            </a:r>
            <a:r>
              <a:rPr lang="en-US" dirty="0"/>
              <a:t>Bring up the words one by one, for students to pronounce chorally without teacher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079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checking aural comprehension of this week’s new vocabulary</a:t>
            </a:r>
            <a:endParaRPr lang="en-US" b="1" dirty="0"/>
          </a:p>
          <a:p>
            <a:endParaRPr lang="en-US" b="1" dirty="0"/>
          </a:p>
          <a:p>
            <a:r>
              <a:rPr lang="en-US" b="1" dirty="0"/>
              <a:t>Procedure:</a:t>
            </a:r>
          </a:p>
          <a:p>
            <a:r>
              <a:rPr lang="en-US" b="0" dirty="0"/>
              <a:t>1. Click the numbers to play the audio. </a:t>
            </a:r>
          </a:p>
          <a:p>
            <a:r>
              <a:rPr lang="en-US" b="0" dirty="0"/>
              <a:t>2. Students write the letter for the word they hear.</a:t>
            </a:r>
          </a:p>
          <a:p>
            <a:r>
              <a:rPr lang="en-US" b="0" dirty="0"/>
              <a:t>3. Click to reveal the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indent="-228600">
              <a:buAutoNum type="arabicPeriod"/>
            </a:pPr>
            <a:r>
              <a:rPr lang="en-US" b="0" dirty="0"/>
              <a:t>la </a:t>
            </a:r>
            <a:r>
              <a:rPr lang="en-US" b="0" dirty="0" err="1"/>
              <a:t>guitare</a:t>
            </a:r>
            <a:endParaRPr lang="en-US" b="0" dirty="0"/>
          </a:p>
          <a:p>
            <a:pPr marL="228600" indent="-228600">
              <a:buAutoNum type="arabicPeriod"/>
            </a:pPr>
            <a:r>
              <a:rPr lang="en-US" b="0" dirty="0" err="1"/>
              <a:t>l’instrument</a:t>
            </a:r>
            <a:endParaRPr lang="en-US" b="0" dirty="0"/>
          </a:p>
          <a:p>
            <a:pPr marL="228600" indent="-228600">
              <a:buAutoNum type="arabicPeriod"/>
            </a:pPr>
            <a:r>
              <a:rPr lang="en-US" b="0" dirty="0"/>
              <a:t>le foot</a:t>
            </a:r>
          </a:p>
          <a:p>
            <a:pPr marL="228600" indent="-228600">
              <a:buAutoNum type="arabicPeriod"/>
            </a:pPr>
            <a:r>
              <a:rPr lang="en-US" b="0" dirty="0"/>
              <a:t>le piano</a:t>
            </a:r>
          </a:p>
          <a:p>
            <a:pPr marL="228600" indent="-228600">
              <a:buAutoNum type="arabicPeriod"/>
            </a:pPr>
            <a:r>
              <a:rPr lang="en-US" b="0" dirty="0"/>
              <a:t>la carte</a:t>
            </a:r>
          </a:p>
          <a:p>
            <a:pPr marL="228600" indent="-228600">
              <a:buAutoNum type="arabicPeriod"/>
            </a:pPr>
            <a:r>
              <a:rPr lang="en-US" b="0" dirty="0"/>
              <a:t>la </a:t>
            </a:r>
            <a:r>
              <a:rPr lang="en-US" b="0" dirty="0" err="1"/>
              <a:t>pétanque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53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3 </a:t>
            </a:r>
            <a:r>
              <a:rPr lang="en-US" b="1" dirty="0"/>
              <a:t>minutes</a:t>
            </a:r>
          </a:p>
          <a:p>
            <a:endParaRPr lang="en-US" b="1" dirty="0"/>
          </a:p>
          <a:p>
            <a:r>
              <a:rPr lang="en-US" b="1" dirty="0"/>
              <a:t>Aim: </a:t>
            </a:r>
            <a:r>
              <a:rPr lang="en-US" b="0" dirty="0"/>
              <a:t>checking written recall of this week’s new vocabulary</a:t>
            </a:r>
            <a:endParaRPr lang="en-US" b="1" dirty="0"/>
          </a:p>
          <a:p>
            <a:endParaRPr lang="en-US" b="1" dirty="0"/>
          </a:p>
          <a:p>
            <a:r>
              <a:rPr lang="en-US" b="1" dirty="0"/>
              <a:t>Procedure:</a:t>
            </a:r>
          </a:p>
          <a:p>
            <a:r>
              <a:rPr lang="en-US" b="0" dirty="0"/>
              <a:t>1. The pictures disappear one by one. Students write the word for the missing image.</a:t>
            </a:r>
          </a:p>
          <a:p>
            <a:r>
              <a:rPr lang="en-US" b="0" dirty="0"/>
              <a:t>2.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8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this week’s revisited vocabulary</a:t>
            </a:r>
            <a:endParaRPr lang="en-US" b="1" dirty="0"/>
          </a:p>
          <a:p>
            <a:endParaRPr lang="en-US" b="1" dirty="0"/>
          </a:p>
          <a:p>
            <a:r>
              <a:rPr lang="en-US" b="1" dirty="0"/>
              <a:t>Procedure:</a:t>
            </a:r>
          </a:p>
          <a:p>
            <a:r>
              <a:rPr lang="en-US" b="0" dirty="0"/>
              <a:t>1. Students write 1-9 and choose which word can fill the gap.</a:t>
            </a:r>
          </a:p>
          <a:p>
            <a:r>
              <a:rPr lang="en-US" b="0" dirty="0"/>
              <a:t>2. Click to reveal the answers.</a:t>
            </a:r>
          </a:p>
          <a:p>
            <a:r>
              <a:rPr lang="en-US" b="0" dirty="0"/>
              <a:t>3. The text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saison [1667], été [623], pendant [89], temps [65], frapper (à) [745], pour2 [10], si1 [34], là [109], cœur [568], </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a:t>
            </a:r>
            <a:r>
              <a:rPr lang="en-GB" sz="1200" b="0" kern="1200" dirty="0" err="1">
                <a:solidFill>
                  <a:schemeClr val="tx1"/>
                </a:solidFill>
                <a:effectLst/>
                <a:latin typeface="+mn-lt"/>
                <a:ea typeface="+mn-ea"/>
                <a:cs typeface="+mn-cs"/>
              </a:rPr>
              <a:t>région</a:t>
            </a:r>
            <a:r>
              <a:rPr lang="en-GB" sz="1200" b="0" kern="1200" dirty="0">
                <a:solidFill>
                  <a:schemeClr val="tx1"/>
                </a:solidFill>
                <a:effectLst/>
                <a:latin typeface="+mn-lt"/>
                <a:ea typeface="+mn-ea"/>
                <a:cs typeface="+mn-cs"/>
              </a:rPr>
              <a:t> [241]</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Image attribution:</a:t>
            </a:r>
          </a:p>
          <a:p>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Brunobuisson</a:t>
            </a:r>
            <a:r>
              <a:rPr lang="fr-FR" sz="1200" b="0" kern="1200" dirty="0">
                <a:solidFill>
                  <a:schemeClr val="tx1"/>
                </a:solidFill>
                <a:effectLst/>
                <a:latin typeface="Century Gothic" panose="020B0502020202020204" pitchFamily="34" charset="0"/>
                <a:ea typeface="+mn-ea"/>
                <a:cs typeface="+mn-cs"/>
              </a:rPr>
              <a:t> — Travail personnel, CC BY-SA 4.0, https://commons.wikimedia.org/w/index.php?curid=81872264</a:t>
            </a:r>
            <a:endParaRPr lang="en-GB" sz="1200" b="0" kern="1200" dirty="0">
              <a:solidFill>
                <a:schemeClr val="tx1"/>
              </a:solidFill>
              <a:effectLst/>
              <a:latin typeface="Century Gothic" panose="020B0502020202020204" pitchFamily="34" charset="0"/>
              <a:ea typeface="+mn-ea"/>
              <a:cs typeface="+mn-cs"/>
            </a:endParaRPr>
          </a:p>
          <a:p>
            <a:r>
              <a:rPr lang="fr-FR" b="0" dirty="0"/>
              <a:t>Domaine public, https://commons.wikimedia.org/w/index.php?curid=1372253</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480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the plural contracted form of </a:t>
            </a:r>
            <a:r>
              <a:rPr lang="en-US" b="0" i="1" dirty="0"/>
              <a:t>à</a:t>
            </a:r>
            <a:r>
              <a:rPr lang="en-US" b="0" i="0" dirty="0"/>
              <a:t> + definite article, introducing</a:t>
            </a:r>
            <a:r>
              <a:rPr lang="en-US" b="0" dirty="0"/>
              <a:t> the plural contracted form of </a:t>
            </a:r>
            <a:r>
              <a:rPr lang="en-US" b="0" i="1" dirty="0"/>
              <a:t>de</a:t>
            </a:r>
            <a:r>
              <a:rPr lang="en-US" b="0" i="0" dirty="0"/>
              <a:t> +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2 slides</a:t>
            </a:r>
            <a:endParaRPr lang="en-US" b="1" dirty="0"/>
          </a:p>
          <a:p>
            <a:endParaRPr lang="en-US" b="1" dirty="0"/>
          </a:p>
          <a:p>
            <a:r>
              <a:rPr lang="en-US" b="1" dirty="0"/>
              <a:t>Aim: </a:t>
            </a:r>
            <a:r>
              <a:rPr lang="en-US" b="0" dirty="0" err="1"/>
              <a:t>practising</a:t>
            </a:r>
            <a:r>
              <a:rPr lang="en-US" b="0" dirty="0"/>
              <a:t> aural recognition of the plural contracted form of </a:t>
            </a:r>
            <a:r>
              <a:rPr lang="en-US" b="0" i="1" dirty="0"/>
              <a:t>de</a:t>
            </a:r>
            <a:r>
              <a:rPr lang="en-US" b="0" i="0" dirty="0"/>
              <a:t> + definite article</a:t>
            </a:r>
            <a:endParaRPr lang="en-US" b="1" dirty="0"/>
          </a:p>
          <a:p>
            <a:endParaRPr lang="en-US" b="1" dirty="0"/>
          </a:p>
          <a:p>
            <a:r>
              <a:rPr lang="en-US" b="1" dirty="0"/>
              <a:t>Procedure:</a:t>
            </a:r>
          </a:p>
          <a:p>
            <a:r>
              <a:rPr lang="en-US" b="0" dirty="0"/>
              <a:t>1. Click the numbers to play the audio. The ends of the sentences are obscured by beeps. This slide has the answer to number 1 which can be used as an example.</a:t>
            </a:r>
          </a:p>
          <a:p>
            <a:r>
              <a:rPr lang="en-US" b="0" dirty="0"/>
              <a:t>2. Students write 1-8 and choose ‘a’ to complete the sentence with a singular noun, or ‘b’ to complete the sentence with a plural noun.</a:t>
            </a:r>
          </a:p>
          <a:p>
            <a:r>
              <a:rPr lang="en-US" b="0" dirty="0"/>
              <a:t>3. Answers and full audio (without beeps) are provided on the next slide. </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C’est à gauche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 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 la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de la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gauche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du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can also be elicited.</a:t>
            </a:r>
          </a:p>
          <a:p>
            <a:r>
              <a:rPr lang="en-US" b="0" dirty="0"/>
              <a:t>4. Attention can be drawn to the pronunciation of </a:t>
            </a:r>
            <a:r>
              <a:rPr lang="en-US" b="0" i="1" dirty="0"/>
              <a:t>des</a:t>
            </a:r>
            <a:r>
              <a:rPr lang="en-US" b="0" i="0" dirty="0"/>
              <a:t> with and without liaison by re-playing items 9 and 10.</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C’est à gauche des maisons.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du marché.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 l’église.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 la poste.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de la banque.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des ponts.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gauche des cafés.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du cinéma.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18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verbs taking </a:t>
            </a:r>
            <a:r>
              <a:rPr lang="en-US" b="0" i="1" dirty="0"/>
              <a:t>à</a:t>
            </a:r>
            <a:r>
              <a:rPr lang="en-US" b="0" i="0" dirty="0"/>
              <a:t>, introducing</a:t>
            </a:r>
            <a:r>
              <a:rPr lang="en-US" b="0" dirty="0"/>
              <a:t>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447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algn="just"/>
            <a:r>
              <a:rPr lang="en-US" b="1" dirty="0"/>
              <a:t>Aim: </a:t>
            </a:r>
            <a:r>
              <a:rPr lang="en-US" b="0" dirty="0" err="1"/>
              <a:t>practising</a:t>
            </a:r>
            <a:r>
              <a:rPr lang="en-US" b="0" dirty="0"/>
              <a:t> written recognition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a:p>
            <a:endParaRPr lang="en-US" b="1" dirty="0"/>
          </a:p>
          <a:p>
            <a:r>
              <a:rPr lang="en-US" b="1" dirty="0"/>
              <a:t>Procedure:</a:t>
            </a:r>
          </a:p>
          <a:p>
            <a:r>
              <a:rPr lang="en-US" b="0" dirty="0"/>
              <a:t>1. Write 1-8 and choose ‘a’ or ‘b’ to complete the sentence</a:t>
            </a:r>
          </a:p>
          <a:p>
            <a:r>
              <a:rPr lang="en-US" b="0" dirty="0"/>
              <a:t>2. Click to reveal the answers.</a:t>
            </a:r>
          </a:p>
          <a:p>
            <a:r>
              <a:rPr lang="en-US" b="0" dirty="0"/>
              <a:t>3.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question formation using intonation, inversion and </a:t>
            </a:r>
            <a:r>
              <a:rPr lang="en-US" b="0" i="1" dirty="0" err="1"/>
              <a:t>est-ce</a:t>
            </a:r>
            <a:r>
              <a:rPr lang="en-US" b="0" i="1" dirty="0"/>
              <a:t> que</a:t>
            </a:r>
          </a:p>
          <a:p>
            <a:endParaRPr lang="en-US" b="0" i="1" dirty="0"/>
          </a:p>
          <a:p>
            <a:r>
              <a:rPr lang="en-US" b="1" i="0" dirty="0"/>
              <a:t>Note: </a:t>
            </a:r>
            <a:r>
              <a:rPr lang="en-US" b="0" i="0" dirty="0"/>
              <a:t>Teacher to highlight the symbols used to demonstrate each question type – these will be used as prompts in the speaking activity that follows.</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DO NOT DISPLAY – USE HANDOUTS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DO THIS SPEAKING ACTIVITY OR THE ALTERNATIVE ONE ON SLIDES 39-41.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8 minutes</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recognise and produce prepositions </a:t>
            </a:r>
            <a:r>
              <a:rPr kumimoji="0" lang="en-GB" sz="1200" b="0" i="1" u="none" strike="noStrike" kern="1200" cap="none" spc="0" normalizeH="0" baseline="0" noProof="0" dirty="0">
                <a:ln>
                  <a:noFill/>
                </a:ln>
                <a:solidFill>
                  <a:prstClr val="black"/>
                </a:solidFill>
                <a:effectLst/>
                <a:uLnTx/>
                <a:uFillTx/>
                <a:latin typeface="+mn-lt"/>
                <a:ea typeface="+mn-ea"/>
                <a:cs typeface="+mn-cs"/>
              </a:rPr>
              <a:t>à</a:t>
            </a:r>
            <a:r>
              <a:rPr kumimoji="0" lang="en-GB" sz="1200" b="0" i="0" u="none" strike="noStrike" kern="1200" cap="none" spc="0" normalizeH="0" baseline="0" noProof="0" dirty="0">
                <a:ln>
                  <a:noFill/>
                </a:ln>
                <a:solidFill>
                  <a:prstClr val="black"/>
                </a:solidFill>
                <a:effectLst/>
                <a:uLnTx/>
                <a:uFillTx/>
                <a:latin typeface="+mn-lt"/>
                <a:ea typeface="+mn-ea"/>
                <a:cs typeface="+mn-cs"/>
              </a:rPr>
              <a:t> and </a:t>
            </a:r>
            <a:r>
              <a:rPr kumimoji="0" lang="en-GB" sz="1200" b="0" i="1" u="none" strike="noStrike" kern="1200" cap="none" spc="0" normalizeH="0" baseline="0" noProof="0" dirty="0">
                <a:ln>
                  <a:noFill/>
                </a:ln>
                <a:solidFill>
                  <a:prstClr val="black"/>
                </a:solidFill>
                <a:effectLst/>
                <a:uLnTx/>
                <a:uFillTx/>
                <a:latin typeface="+mn-lt"/>
                <a:ea typeface="+mn-ea"/>
                <a:cs typeface="+mn-cs"/>
              </a:rPr>
              <a:t>de</a:t>
            </a:r>
            <a:r>
              <a:rPr kumimoji="0" lang="en-GB" sz="1200" b="0" i="0" u="none" strike="noStrike" kern="1200" cap="none" spc="0" normalizeH="0" baseline="0" noProof="0" dirty="0">
                <a:ln>
                  <a:noFill/>
                </a:ln>
                <a:solidFill>
                  <a:prstClr val="black"/>
                </a:solidFill>
                <a:effectLst/>
                <a:uLnTx/>
                <a:uFillTx/>
                <a:latin typeface="+mn-lt"/>
                <a:ea typeface="+mn-ea"/>
                <a:cs typeface="+mn-cs"/>
              </a:rPr>
              <a:t> in various forms, and to connect them with relevant nouns. This activity includes some cognate and near cognate sports and instruments so that students can extend their knowledge beyond the vocabulary in the set.</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1. Person A reads sentence 1, person B then using the preposition to complete the sentence choosing from the options they have been given.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Continue until the dialogue is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Check answers on slide 39. Oral translation of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kern="1200" dirty="0">
                <a:solidFill>
                  <a:schemeClr val="tx1"/>
                </a:solidFill>
                <a:effectLst/>
                <a:latin typeface="+mn-lt"/>
                <a:ea typeface="+mn-ea"/>
                <a:cs typeface="+mn-cs"/>
              </a:rPr>
              <a:t>tennis [3867], console [&gt;5000], </a:t>
            </a:r>
            <a:r>
              <a:rPr lang="fr-FR" sz="1200" dirty="0">
                <a:solidFill>
                  <a:schemeClr val="accent1">
                    <a:lumMod val="50000"/>
                  </a:schemeClr>
                </a:solidFill>
              </a:rPr>
              <a:t>entier [455], </a:t>
            </a:r>
            <a:r>
              <a:rPr lang="fr-FR" sz="1200" b="0" dirty="0">
                <a:solidFill>
                  <a:srgbClr val="EE6000"/>
                </a:solidFill>
              </a:rPr>
              <a:t>flûte [&gt;5000], cool [&gt;5000], saxophone [&gt;5000], orchestre [4600], </a:t>
            </a:r>
            <a:r>
              <a:rPr kumimoji="0" lang="fr-FR" sz="1200" b="0" i="0" u="none" strike="noStrike" kern="1200" cap="none" spc="0" normalizeH="0" baseline="0" noProof="0" dirty="0">
                <a:ln>
                  <a:noFill/>
                </a:ln>
                <a:solidFill>
                  <a:srgbClr val="EE6000"/>
                </a:solidFill>
                <a:effectLst/>
                <a:uLnTx/>
                <a:uFillTx/>
                <a:latin typeface="Century Gothic" panose="020F0302020204030204"/>
              </a:rPr>
              <a:t>percussions [&gt;5000], trompette [&gt;5000], rugby [&gt;5000]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7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15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647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HANDOUT A </a:t>
            </a: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This is two copies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762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HANDOUT B</a:t>
            </a: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This is two copies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709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DISPLAY</a:t>
            </a:r>
          </a:p>
          <a:p>
            <a:endParaRPr lang="en-US" b="1" dirty="0"/>
          </a:p>
          <a:p>
            <a:r>
              <a:rPr lang="en-US" b="1" dirty="0"/>
              <a:t>Optional additional speaking activity</a:t>
            </a:r>
          </a:p>
          <a:p>
            <a:endParaRPr lang="en-US" b="1" dirty="0"/>
          </a:p>
          <a:p>
            <a:r>
              <a:rPr lang="en-US" b="1" dirty="0"/>
              <a:t>Timing: 7 minutes</a:t>
            </a:r>
          </a:p>
          <a:p>
            <a:endParaRPr lang="en-US" b="1" dirty="0"/>
          </a:p>
          <a:p>
            <a:pPr algn="just"/>
            <a:r>
              <a:rPr lang="en-US" b="1" dirty="0"/>
              <a:t>Aim: </a:t>
            </a:r>
            <a:r>
              <a:rPr lang="en-US" b="0" dirty="0" err="1"/>
              <a:t>practising</a:t>
            </a:r>
            <a:r>
              <a:rPr lang="en-US" b="0" dirty="0"/>
              <a:t> oral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pPr algn="just"/>
            <a:endParaRPr lang="en-US" b="1" dirty="0"/>
          </a:p>
          <a:p>
            <a:r>
              <a:rPr lang="en-US" b="1" dirty="0"/>
              <a:t>Procedure:</a:t>
            </a:r>
          </a:p>
          <a:p>
            <a:r>
              <a:rPr lang="en-US" b="0" dirty="0"/>
              <a:t>1. Partner A asks Partner B a yes/no question about each activity using the question type indicated in the ‘?’ column (using the </a:t>
            </a:r>
            <a:r>
              <a:rPr lang="en-US" b="0" dirty="0" err="1"/>
              <a:t>rolecard</a:t>
            </a:r>
            <a:r>
              <a:rPr lang="en-US" b="0" dirty="0"/>
              <a:t> on this slide).</a:t>
            </a:r>
          </a:p>
          <a:p>
            <a:r>
              <a:rPr lang="en-US" b="0" dirty="0"/>
              <a:t>2. Partner B answers with </a:t>
            </a:r>
            <a:r>
              <a:rPr lang="en-US" b="0" i="1" dirty="0"/>
              <a:t>‘</a:t>
            </a:r>
            <a:r>
              <a:rPr lang="en-US" b="0" i="1" dirty="0" err="1"/>
              <a:t>oui</a:t>
            </a:r>
            <a:r>
              <a:rPr lang="en-US" b="0" i="1" dirty="0"/>
              <a:t>’ </a:t>
            </a:r>
            <a:r>
              <a:rPr lang="en-US" b="0" i="0" dirty="0"/>
              <a:t>/ </a:t>
            </a:r>
            <a:r>
              <a:rPr lang="en-US" b="0" i="1" dirty="0"/>
              <a:t>‘non</a:t>
            </a:r>
            <a:r>
              <a:rPr lang="en-US" b="0" i="0" dirty="0"/>
              <a:t>’ according to the response in the ‘B’ column (using the </a:t>
            </a:r>
            <a:r>
              <a:rPr lang="en-US" b="0" i="0" dirty="0" err="1"/>
              <a:t>rolecard</a:t>
            </a:r>
            <a:r>
              <a:rPr lang="en-US" b="0" i="0" dirty="0"/>
              <a:t> on the next slide). At more advanced levels, students could be encourages to respond in full affirmative or negative sentences.</a:t>
            </a:r>
            <a:endParaRPr lang="en-US" b="0" dirty="0"/>
          </a:p>
          <a:p>
            <a:r>
              <a:rPr lang="en-US" b="0" dirty="0"/>
              <a:t>3. Partner A makes a tick or cross in the ‘B’ column.</a:t>
            </a:r>
          </a:p>
          <a:p>
            <a:r>
              <a:rPr lang="en-US" b="0" dirty="0"/>
              <a:t>4. Partners swap roles. Continue until the tables are complete.</a:t>
            </a:r>
          </a:p>
          <a:p>
            <a:r>
              <a:rPr lang="en-US" b="0" dirty="0"/>
              <a:t>5. Answers are provided on the </a:t>
            </a:r>
            <a:r>
              <a:rPr lang="en-US" b="0" i="1" dirty="0" err="1"/>
              <a:t>réponses</a:t>
            </a:r>
            <a:r>
              <a:rPr lang="en-US" b="0" i="0" dirty="0"/>
              <a:t> slide, after a follow-up writing activity.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DISPLAY</a:t>
            </a:r>
          </a:p>
          <a:p>
            <a:endParaRPr lang="en-US" b="1" dirty="0"/>
          </a:p>
          <a:p>
            <a:r>
              <a:rPr lang="en-US" b="1" dirty="0"/>
              <a:t>Optional additional speaking activity</a:t>
            </a:r>
          </a:p>
          <a:p>
            <a:endParaRPr lang="en-US" b="1" dirty="0"/>
          </a:p>
          <a:p>
            <a:r>
              <a:rPr lang="en-US" b="1" dirty="0"/>
              <a:t>Timing: 7 minutes</a:t>
            </a:r>
          </a:p>
          <a:p>
            <a:endParaRPr lang="en-US" b="1" dirty="0"/>
          </a:p>
          <a:p>
            <a:pPr algn="just"/>
            <a:r>
              <a:rPr lang="en-US" b="1" dirty="0"/>
              <a:t>Aim: </a:t>
            </a:r>
            <a:r>
              <a:rPr lang="en-US" b="0" dirty="0" err="1"/>
              <a:t>practising</a:t>
            </a:r>
            <a:r>
              <a:rPr lang="en-US" b="0" dirty="0"/>
              <a:t> oral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pPr algn="just"/>
            <a:endParaRPr lang="en-US" b="1" dirty="0"/>
          </a:p>
          <a:p>
            <a:r>
              <a:rPr lang="en-US" b="1" dirty="0"/>
              <a:t>Procedure:</a:t>
            </a:r>
          </a:p>
          <a:p>
            <a:r>
              <a:rPr lang="en-US" b="0" dirty="0"/>
              <a:t>1. Partner A asks Partner B a yes/no question about each activity using the question type indicated in the ‘?’ column (using the </a:t>
            </a:r>
            <a:r>
              <a:rPr lang="en-US" b="0" dirty="0" err="1"/>
              <a:t>rolecard</a:t>
            </a:r>
            <a:r>
              <a:rPr lang="en-US" b="0" dirty="0"/>
              <a:t> on this slide).</a:t>
            </a:r>
          </a:p>
          <a:p>
            <a:r>
              <a:rPr lang="en-US" b="0" dirty="0"/>
              <a:t>2. Partner B answers with </a:t>
            </a:r>
            <a:r>
              <a:rPr lang="en-US" b="0" i="1" dirty="0"/>
              <a:t>‘</a:t>
            </a:r>
            <a:r>
              <a:rPr lang="en-US" b="0" i="1" dirty="0" err="1"/>
              <a:t>oui</a:t>
            </a:r>
            <a:r>
              <a:rPr lang="en-US" b="0" i="1" dirty="0"/>
              <a:t>’ </a:t>
            </a:r>
            <a:r>
              <a:rPr lang="en-US" b="0" i="0" dirty="0"/>
              <a:t>/ </a:t>
            </a:r>
            <a:r>
              <a:rPr lang="en-US" b="0" i="1" dirty="0"/>
              <a:t>‘non</a:t>
            </a:r>
            <a:r>
              <a:rPr lang="en-US" b="0" i="0" dirty="0"/>
              <a:t>’ according to the response in the ‘B’ column (using the </a:t>
            </a:r>
            <a:r>
              <a:rPr lang="en-US" b="0" i="0" dirty="0" err="1"/>
              <a:t>rolecard</a:t>
            </a:r>
            <a:r>
              <a:rPr lang="en-US" b="0" i="0" dirty="0"/>
              <a:t> on the next slide). At more advanced levels, students could be encourages to respond in full affirmative or negative sentences.</a:t>
            </a:r>
            <a:endParaRPr lang="en-US" b="0" dirty="0"/>
          </a:p>
          <a:p>
            <a:r>
              <a:rPr lang="en-US" b="0" dirty="0"/>
              <a:t>3. Partner A makes a tick or cross in the ‘B’ column.</a:t>
            </a:r>
          </a:p>
          <a:p>
            <a:r>
              <a:rPr lang="en-US" b="0" dirty="0"/>
              <a:t>4. Partners swap roles. Continue until the tables are complete.</a:t>
            </a:r>
          </a:p>
          <a:p>
            <a:r>
              <a:rPr lang="en-US" b="0" dirty="0"/>
              <a:t>5. Answers are provided on the </a:t>
            </a:r>
            <a:r>
              <a:rPr lang="en-US" b="0" i="1" dirty="0" err="1"/>
              <a:t>réponses</a:t>
            </a:r>
            <a:r>
              <a:rPr lang="en-US" b="0" i="0" dirty="0"/>
              <a:t> slide, after a follow-up writing activity.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838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pPr algn="just"/>
            <a:r>
              <a:rPr lang="en-US" b="1" dirty="0"/>
              <a:t>Aim: </a:t>
            </a:r>
            <a:r>
              <a:rPr lang="en-US" b="0" dirty="0" err="1"/>
              <a:t>practising</a:t>
            </a:r>
            <a:r>
              <a:rPr lang="en-US" b="0" dirty="0"/>
              <a:t>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endParaRPr lang="en-US" b="1" dirty="0"/>
          </a:p>
          <a:p>
            <a:r>
              <a:rPr lang="en-US" b="1" dirty="0"/>
              <a:t>Procedure:</a:t>
            </a:r>
          </a:p>
          <a:p>
            <a:r>
              <a:rPr lang="en-US" b="0" dirty="0"/>
              <a:t>1. Students write sentences comparing the activities they and their partner do. Encourage the use of linking words.</a:t>
            </a:r>
          </a:p>
          <a:p>
            <a:r>
              <a:rPr lang="en-US" b="0" dirty="0"/>
              <a:t>2. Click to reveal the answers for each partner (note that question 5 can take a definite or indefinite article, depending on interpretation of the question).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 optional extension activity</a:t>
            </a:r>
          </a:p>
          <a:p>
            <a:endParaRPr lang="en-US" b="1" dirty="0"/>
          </a:p>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and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a:p>
            <a:endParaRPr lang="en-US" b="1" dirty="0"/>
          </a:p>
          <a:p>
            <a:r>
              <a:rPr lang="en-US" b="1" dirty="0"/>
              <a:t>Procedure:</a:t>
            </a:r>
          </a:p>
          <a:p>
            <a:r>
              <a:rPr lang="en-US" b="0" dirty="0"/>
              <a:t>1. Students ask each other questions to find one person in the class who does each activity. (Teacher can call out the method of question formation, perhaps varying for each question at advanced levels).</a:t>
            </a:r>
          </a:p>
          <a:p>
            <a:r>
              <a:rPr lang="en-US" b="0" dirty="0"/>
              <a:t>2. Students write one sentence for each activity with the person they found.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82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7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https://rachelhawkes.com/LDPresources/Yr8French/French_Y8_Term1ii_Wk7_audio_HW_sheet_answers.docx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Prepositions (to the): Gender (Prepositions)</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44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813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(two slides)</a:t>
            </a:r>
          </a:p>
          <a:p>
            <a:endParaRPr lang="en-US" b="1" dirty="0"/>
          </a:p>
          <a:p>
            <a:r>
              <a:rPr lang="en-US" b="1" dirty="0"/>
              <a:t>Aim:</a:t>
            </a:r>
            <a:r>
              <a:rPr lang="en-US" b="0" dirty="0"/>
              <a:t> aural recognition between hard and soft </a:t>
            </a:r>
            <a:r>
              <a:rPr lang="en-GB" sz="1200" b="0" dirty="0">
                <a:solidFill>
                  <a:schemeClr val="bg1"/>
                </a:solidFill>
              </a:rPr>
              <a:t>[s]. Awareness of spelling rules governing the pronunciation of these SSCs.</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[s] is hard or soft.</a:t>
            </a:r>
            <a:endParaRPr lang="en-US" b="0" dirty="0"/>
          </a:p>
          <a:p>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3. Students try to say the words.</a:t>
            </a:r>
            <a:endParaRPr lang="en-US" b="0" dirty="0"/>
          </a:p>
          <a:p>
            <a:r>
              <a:rPr lang="en-US" b="0" dirty="0"/>
              <a:t>4. Click again to reveal the question about spelling. Students consider in pairs. They might say things like ‘the sound occurs at the beginning’ or ‘when there is a double s’ or ‘between two vowels’. You could guide the students by explaining that there are three rules in total to spot. </a:t>
            </a:r>
          </a:p>
          <a:p>
            <a:r>
              <a:rPr lang="en-US" b="0" i="0" dirty="0"/>
              <a:t>4. Rules are summarized on the following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soupe</a:t>
            </a:r>
            <a:r>
              <a:rPr lang="en-GB" baseline="0" dirty="0">
                <a:latin typeface="+mn-lt"/>
              </a:rPr>
              <a:t> [4563], </a:t>
            </a:r>
            <a:r>
              <a:rPr lang="en-GB" baseline="0" dirty="0" err="1">
                <a:latin typeface="+mn-lt"/>
              </a:rPr>
              <a:t>fils</a:t>
            </a:r>
            <a:r>
              <a:rPr lang="en-GB" baseline="0" dirty="0">
                <a:latin typeface="+mn-lt"/>
              </a:rPr>
              <a:t> [735], </a:t>
            </a:r>
            <a:r>
              <a:rPr lang="en-GB" baseline="0" dirty="0" err="1">
                <a:latin typeface="+mn-lt"/>
              </a:rPr>
              <a:t>ils</a:t>
            </a:r>
            <a:r>
              <a:rPr lang="en-GB" baseline="0" dirty="0">
                <a:latin typeface="+mn-lt"/>
              </a:rPr>
              <a:t> </a:t>
            </a:r>
            <a:r>
              <a:rPr lang="en-GB" baseline="0" dirty="0" err="1">
                <a:latin typeface="+mn-lt"/>
              </a:rPr>
              <a:t>ont</a:t>
            </a:r>
            <a:r>
              <a:rPr lang="en-GB" baseline="0" dirty="0">
                <a:latin typeface="+mn-lt"/>
              </a:rPr>
              <a:t> [13/8], </a:t>
            </a:r>
            <a:r>
              <a:rPr lang="en-GB" baseline="0" dirty="0" err="1">
                <a:latin typeface="+mn-lt"/>
              </a:rPr>
              <a:t>poisson</a:t>
            </a:r>
            <a:r>
              <a:rPr lang="en-GB" baseline="0" dirty="0">
                <a:latin typeface="+mn-lt"/>
              </a:rPr>
              <a:t> [1616], visage [1292], </a:t>
            </a:r>
            <a:r>
              <a:rPr lang="en-GB" baseline="0" dirty="0" err="1">
                <a:latin typeface="+mn-lt"/>
              </a:rPr>
              <a:t>personne</a:t>
            </a:r>
            <a:r>
              <a:rPr lang="en-GB" baseline="0" dirty="0">
                <a:latin typeface="+mn-lt"/>
              </a:rPr>
              <a:t> [84]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Aim: </a:t>
            </a:r>
            <a:r>
              <a:rPr lang="en-GB" b="0" baseline="0" dirty="0"/>
              <a:t>to recap spelling rules governing SSC [-s-]</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421826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9704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7362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71609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39530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53963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13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3393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116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4936-84CD-446A-8407-33536A347D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8F0B8C6-5806-4CDC-999E-B401260C9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1035872-243F-448B-9D80-07C415F143CC}"/>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D6CBB02E-9AEC-4445-BD62-706F99F1EE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AC7024-3208-4DE6-A30E-FD5619108C9D}"/>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21264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EB17-F8B2-4101-9185-43399A0BE27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1F72405-7023-4323-AA21-C683CC17B1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0BDB73-EC5D-4A77-98B4-2C6C0F8968A5}"/>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0F367363-035C-414B-86FB-443D209683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5D1769-9693-4C67-92F2-CF632B499AB4}"/>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117380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355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A9A2-8256-47C2-A2A3-50D3DEAC4F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71BDFB2-01D2-4CC2-9D7A-805436D15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B6AA1B-6D1B-4797-B9A2-82AE1D05434D}"/>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7E3D2946-4B9A-4B4F-8867-7EE6C179A9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744BD-FA6F-43BB-BD42-70FB5919837E}"/>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282751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044F-9C8F-4EB3-A38A-841A9BB4D40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4EB4CED-9296-49E9-A409-D12A1B9F3C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D41341F-FBEE-42BB-A700-FC3A406715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A407320-A90F-47B0-87E7-F74771BC67A7}"/>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6" name="Footer Placeholder 5">
            <a:extLst>
              <a:ext uri="{FF2B5EF4-FFF2-40B4-BE49-F238E27FC236}">
                <a16:creationId xmlns:a16="http://schemas.microsoft.com/office/drawing/2014/main" id="{2616B513-B14C-495F-A51F-B63FCE8703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17B6AB-0D08-41B8-B930-B2B7BB761E8F}"/>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2403493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74AE-D966-45F4-B7C8-FDA202F1124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68C07FD-1CDB-438C-AE61-493F856DF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44EB75-239C-4CAC-97EB-9970826285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BE22DED-9486-4A48-B87A-76807F978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057FF0-E571-4139-9100-5EFE69579A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E6A414C-5591-4F08-84A9-15C2C6C7D6E2}"/>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8" name="Footer Placeholder 7">
            <a:extLst>
              <a:ext uri="{FF2B5EF4-FFF2-40B4-BE49-F238E27FC236}">
                <a16:creationId xmlns:a16="http://schemas.microsoft.com/office/drawing/2014/main" id="{0F416ED9-1E2D-486B-9E2F-60BFEE989B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8B1412-F62A-4D3D-A1D7-42B308EDBB9E}"/>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602567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F5BE-7AD2-4D69-AB4C-E14C24110BF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FE46538-02E8-485D-A5CF-39D0DCCBF619}"/>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4" name="Footer Placeholder 3">
            <a:extLst>
              <a:ext uri="{FF2B5EF4-FFF2-40B4-BE49-F238E27FC236}">
                <a16:creationId xmlns:a16="http://schemas.microsoft.com/office/drawing/2014/main" id="{DDD9643B-F4AA-4F46-8D3D-673E97438D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5650B4-7AE9-4071-8089-A6BE66F3CB7F}"/>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3361720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26C36-3BE6-42EB-A23D-95EA395CB486}"/>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3" name="Footer Placeholder 2">
            <a:extLst>
              <a:ext uri="{FF2B5EF4-FFF2-40B4-BE49-F238E27FC236}">
                <a16:creationId xmlns:a16="http://schemas.microsoft.com/office/drawing/2014/main" id="{28531498-88C9-489D-B32E-9D1B8942BE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585FD2-42B5-4C65-BF43-89452D4FD31F}"/>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144951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BC5C-B198-4CB8-A2ED-25395590C7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4AF23FB-3810-412E-9CFC-FB64207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BD54207-3591-4B6B-A1B5-DA7DC8600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3285D0-65A0-43E4-9388-9CCEE0803D91}"/>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6" name="Footer Placeholder 5">
            <a:extLst>
              <a:ext uri="{FF2B5EF4-FFF2-40B4-BE49-F238E27FC236}">
                <a16:creationId xmlns:a16="http://schemas.microsoft.com/office/drawing/2014/main" id="{DD5B53A4-19F3-4422-8CD9-A6D4348280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3E1E60-B753-49ED-A903-B27A69D55721}"/>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3504524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1EF20-82BE-4C5C-9714-0E183BE479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5A72796-D006-48A8-B102-D07C07A0C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4361DD-40AA-4A58-8714-4D500113F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324CFB-6FFF-4BDB-909B-1671B3A46854}"/>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6" name="Footer Placeholder 5">
            <a:extLst>
              <a:ext uri="{FF2B5EF4-FFF2-40B4-BE49-F238E27FC236}">
                <a16:creationId xmlns:a16="http://schemas.microsoft.com/office/drawing/2014/main" id="{0574B722-90D7-46D2-912C-E7E88EDECD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F03E2-8BDC-444D-B324-DB91683C5299}"/>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1575446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B3DC-9B1B-4A03-ABB0-822D1B6877B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D9DF1A5-65AE-4F5D-AD4F-0D932C71F2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097AA9-54CA-4643-AB78-842E5D9A98D3}"/>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040F499A-1A7E-4F44-9EB2-BDE3ECCD4F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78D389-2D01-4BB7-9D1D-6DAEAB633FC6}"/>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488539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819BC-E196-438D-A3B3-F23A8AA3AB5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42AE930-4006-47B9-AF14-2361C9F609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3E5A06-06AE-414B-9674-525CACD2B3B4}"/>
              </a:ext>
            </a:extLst>
          </p:cNvPr>
          <p:cNvSpPr>
            <a:spLocks noGrp="1"/>
          </p:cNvSpPr>
          <p:nvPr>
            <p:ph type="dt" sz="half" idx="10"/>
          </p:nvPr>
        </p:nvSpPr>
        <p:spPr/>
        <p:txBody>
          <a:body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3E2C3100-EC34-477B-A244-A9E81B78DE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A3E9F1-E4F1-47C6-A73D-CA86872C18E7}"/>
              </a:ext>
            </a:extLst>
          </p:cNvPr>
          <p:cNvSpPr>
            <a:spLocks noGrp="1"/>
          </p:cNvSpPr>
          <p:nvPr>
            <p:ph type="sldNum" sz="quarter" idx="12"/>
          </p:nvPr>
        </p:nvSpPr>
        <p:spPr/>
        <p:txBody>
          <a:bodyPr/>
          <a:lstStyle/>
          <a:p>
            <a:fld id="{66FF27C8-240D-4A68-8A4E-0F2C78CA5347}" type="slidenum">
              <a:rPr lang="en-GB" smtClean="0"/>
              <a:t>‹#›</a:t>
            </a:fld>
            <a:endParaRPr lang="en-GB"/>
          </a:p>
        </p:txBody>
      </p:sp>
    </p:spTree>
    <p:extLst>
      <p:ext uri="{BB962C8B-B14F-4D97-AF65-F5344CB8AC3E}">
        <p14:creationId xmlns:p14="http://schemas.microsoft.com/office/powerpoint/2010/main" val="1751164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903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6426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386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4828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87709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1959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479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28976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4600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802A6-E53B-42EE-B5FD-B46E50997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1E20CD4-010E-40FE-AAD2-C60929691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9AEF3F-76BA-45FD-96B2-773B9CBD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BA427-DB47-474E-B29B-D00A3ED32A82}" type="datetimeFigureOut">
              <a:rPr lang="en-GB" smtClean="0"/>
              <a:t>29/01/2024</a:t>
            </a:fld>
            <a:endParaRPr lang="en-GB"/>
          </a:p>
        </p:txBody>
      </p:sp>
      <p:sp>
        <p:nvSpPr>
          <p:cNvPr id="5" name="Footer Placeholder 4">
            <a:extLst>
              <a:ext uri="{FF2B5EF4-FFF2-40B4-BE49-F238E27FC236}">
                <a16:creationId xmlns:a16="http://schemas.microsoft.com/office/drawing/2014/main" id="{532706AE-8D27-4BF7-B6EB-F740DED04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14E834-DE86-4377-BAE9-639FFC34D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F27C8-240D-4A68-8A4E-0F2C78CA5347}" type="slidenum">
              <a:rPr lang="en-GB" smtClean="0"/>
              <a:t>‹#›</a:t>
            </a:fld>
            <a:endParaRPr lang="en-GB"/>
          </a:p>
        </p:txBody>
      </p:sp>
    </p:spTree>
    <p:extLst>
      <p:ext uri="{BB962C8B-B14F-4D97-AF65-F5344CB8AC3E}">
        <p14:creationId xmlns:p14="http://schemas.microsoft.com/office/powerpoint/2010/main" val="41047649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3.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image" Target="../media/image11.png"/><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3.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25.wav"/><Relationship Id="rId11" Type="http://schemas.openxmlformats.org/officeDocument/2006/relationships/image" Target="../media/image11.png"/><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1.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1.bin"/><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audio" Target="../media/audio56.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7.jpeg"/><Relationship Id="rId11" Type="http://schemas.openxmlformats.org/officeDocument/2006/relationships/audio" Target="../media/audio55.wav"/><Relationship Id="rId5" Type="http://schemas.openxmlformats.org/officeDocument/2006/relationships/image" Target="../media/image36.jpeg"/><Relationship Id="rId10" Type="http://schemas.openxmlformats.org/officeDocument/2006/relationships/audio" Target="../media/audio54.wav"/><Relationship Id="rId4" Type="http://schemas.openxmlformats.org/officeDocument/2006/relationships/image" Target="../media/image33.png"/><Relationship Id="rId9" Type="http://schemas.openxmlformats.org/officeDocument/2006/relationships/audio" Target="../media/audio53.wav"/><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audio" Target="../media/audio58.wav"/><Relationship Id="rId7" Type="http://schemas.openxmlformats.org/officeDocument/2006/relationships/audio" Target="../media/audio62.wav"/><Relationship Id="rId12" Type="http://schemas.openxmlformats.org/officeDocument/2006/relationships/audio" Target="../media/audio65.wav"/><Relationship Id="rId17" Type="http://schemas.openxmlformats.org/officeDocument/2006/relationships/image" Target="../media/image46.png"/><Relationship Id="rId2" Type="http://schemas.openxmlformats.org/officeDocument/2006/relationships/notesSlide" Target="../notesSlides/notesSlide31.xml"/><Relationship Id="rId16" Type="http://schemas.openxmlformats.org/officeDocument/2006/relationships/image" Target="../media/image45.gif"/><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audio" Target="../media/audio61.wav"/><Relationship Id="rId11" Type="http://schemas.openxmlformats.org/officeDocument/2006/relationships/audio" Target="../media/audio64.wav"/><Relationship Id="rId5" Type="http://schemas.openxmlformats.org/officeDocument/2006/relationships/audio" Target="../media/audio60.wav"/><Relationship Id="rId15" Type="http://schemas.openxmlformats.org/officeDocument/2006/relationships/image" Target="../media/image44.png"/><Relationship Id="rId10" Type="http://schemas.openxmlformats.org/officeDocument/2006/relationships/audio" Target="../media/audio63.wav"/><Relationship Id="rId19" Type="http://schemas.openxmlformats.org/officeDocument/2006/relationships/image" Target="../media/image48.png"/><Relationship Id="rId4" Type="http://schemas.openxmlformats.org/officeDocument/2006/relationships/audio" Target="../media/audio59.wav"/><Relationship Id="rId9" Type="http://schemas.openxmlformats.org/officeDocument/2006/relationships/image" Target="../media/image41.png"/><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audio" Target="../media/audio66.wav"/><Relationship Id="rId7" Type="http://schemas.openxmlformats.org/officeDocument/2006/relationships/audio" Target="../media/audio70.wav"/><Relationship Id="rId12" Type="http://schemas.openxmlformats.org/officeDocument/2006/relationships/audio" Target="../media/audio73.wav"/><Relationship Id="rId17" Type="http://schemas.openxmlformats.org/officeDocument/2006/relationships/image" Target="../media/image46.png"/><Relationship Id="rId2" Type="http://schemas.openxmlformats.org/officeDocument/2006/relationships/notesSlide" Target="../notesSlides/notesSlide32.xml"/><Relationship Id="rId16" Type="http://schemas.openxmlformats.org/officeDocument/2006/relationships/image" Target="../media/image45.gif"/><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audio" Target="../media/audio69.wav"/><Relationship Id="rId11" Type="http://schemas.openxmlformats.org/officeDocument/2006/relationships/audio" Target="../media/audio72.wav"/><Relationship Id="rId5" Type="http://schemas.openxmlformats.org/officeDocument/2006/relationships/audio" Target="../media/audio68.wav"/><Relationship Id="rId15" Type="http://schemas.openxmlformats.org/officeDocument/2006/relationships/image" Target="../media/image44.png"/><Relationship Id="rId10" Type="http://schemas.openxmlformats.org/officeDocument/2006/relationships/audio" Target="../media/audio71.wav"/><Relationship Id="rId19" Type="http://schemas.openxmlformats.org/officeDocument/2006/relationships/image" Target="../media/image48.png"/><Relationship Id="rId4" Type="http://schemas.openxmlformats.org/officeDocument/2006/relationships/audio" Target="../media/audio67.wav"/><Relationship Id="rId9" Type="http://schemas.openxmlformats.org/officeDocument/2006/relationships/image" Target="../media/image41.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31.png"/><Relationship Id="rId4" Type="http://schemas.openxmlformats.org/officeDocument/2006/relationships/image" Target="../media/image55.jpe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31.png"/><Relationship Id="rId4" Type="http://schemas.openxmlformats.org/officeDocument/2006/relationships/image" Target="../media/image55.jpe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hyperlink" Target="https://www.rachelhawkes.com/LDPresources/Yr8French/French_Y8_Term1ii_Wk7_audio_HW_sheet.docx" TargetMode="External"/><Relationship Id="rId4" Type="http://schemas.openxmlformats.org/officeDocument/2006/relationships/hyperlink" Target="https://www.rachelhawkes.com/LDPresources/Yr8French/French_Y8_Term1ii_Wk7_audio.html"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8.wav"/><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image" Target="../media/image10.png"/><Relationship Id="rId4" Type="http://schemas.openxmlformats.org/officeDocument/2006/relationships/audio" Target="../media/audio9.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25</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29.01.24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fr-FR" sz="2400" dirty="0">
                <a:solidFill>
                  <a:prstClr val="white"/>
                </a:solidFill>
              </a:rPr>
              <a:t>prepositions taking ‘de’</a:t>
            </a:r>
          </a:p>
          <a:p>
            <a:pPr algn="l"/>
            <a:r>
              <a:rPr lang="fr-FR" sz="2400" dirty="0">
                <a:solidFill>
                  <a:prstClr val="white"/>
                </a:solidFill>
              </a:rPr>
              <a:t>forms of 'de' with definite article</a:t>
            </a:r>
          </a:p>
          <a:p>
            <a:pPr lvl="0" algn="l"/>
            <a:endParaRPr lang="fr-FR" dirty="0">
              <a:solidFill>
                <a:prstClr val="white"/>
              </a:solidFill>
            </a:endParaRPr>
          </a:p>
          <a:p>
            <a:r>
              <a:rPr lang="en-GB" sz="2400" dirty="0">
                <a:solidFill>
                  <a:prstClr val="white"/>
                </a:solidFill>
              </a:rPr>
              <a:t>SSC closed [-s-]</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Free time activities</a:t>
            </a:r>
            <a:br>
              <a:rPr lang="en-GB" sz="3200" b="1" dirty="0">
                <a:solidFill>
                  <a:prstClr val="white"/>
                </a:solidFill>
              </a:rPr>
            </a:br>
            <a:r>
              <a:rPr lang="en-GB" sz="2400" b="0" dirty="0">
                <a:solidFill>
                  <a:prstClr val="white"/>
                </a:solidFill>
              </a:rPr>
              <a:t>What you do and where</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26A0BDE3-84E2-418F-9457-44E5E6B0C408}"/>
              </a:ext>
            </a:extLst>
          </p:cNvPr>
          <p:cNvPicPr>
            <a:picLocks noChangeAspect="1"/>
          </p:cNvPicPr>
          <p:nvPr/>
        </p:nvPicPr>
        <p:blipFill>
          <a:blip r:embed="rId5"/>
          <a:stretch>
            <a:fillRect/>
          </a:stretch>
        </p:blipFill>
        <p:spPr>
          <a:xfrm>
            <a:off x="6096000" y="653968"/>
            <a:ext cx="6096528" cy="5285690"/>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4320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2" name="TextBox 1">
            <a:extLst>
              <a:ext uri="{FF2B5EF4-FFF2-40B4-BE49-F238E27FC236}">
                <a16:creationId xmlns:a16="http://schemas.microsoft.com/office/drawing/2014/main" id="{742509ED-AEC8-4CA9-A81E-2658494ABBDC}"/>
              </a:ext>
            </a:extLst>
          </p:cNvPr>
          <p:cNvSpPr txBox="1"/>
          <p:nvPr/>
        </p:nvSpPr>
        <p:spPr>
          <a:xfrm>
            <a:off x="292982" y="1736523"/>
            <a:ext cx="1207382" cy="646331"/>
          </a:xfrm>
          <a:prstGeom prst="rect">
            <a:avLst/>
          </a:prstGeom>
          <a:noFill/>
        </p:spPr>
        <p:txBody>
          <a:bodyPr wrap="none" rtlCol="0">
            <a:spAutoFit/>
          </a:bodyPr>
          <a:lstStyle/>
          <a:p>
            <a:pPr algn="l"/>
            <a:r>
              <a:rPr lang="en-GB" sz="3600" b="1" dirty="0" err="1">
                <a:solidFill>
                  <a:srgbClr val="115076"/>
                </a:solidFill>
              </a:rPr>
              <a:t>côté</a:t>
            </a:r>
            <a:endParaRPr lang="en-GB" sz="3600" b="1" dirty="0">
              <a:solidFill>
                <a:srgbClr val="115076"/>
              </a:solidFill>
            </a:endParaRPr>
          </a:p>
        </p:txBody>
      </p:sp>
      <p:sp>
        <p:nvSpPr>
          <p:cNvPr id="9" name="TextBox 8">
            <a:extLst>
              <a:ext uri="{FF2B5EF4-FFF2-40B4-BE49-F238E27FC236}">
                <a16:creationId xmlns:a16="http://schemas.microsoft.com/office/drawing/2014/main" id="{1D520A49-2B45-4445-9EFD-E1485048B612}"/>
              </a:ext>
            </a:extLst>
          </p:cNvPr>
          <p:cNvSpPr txBox="1"/>
          <p:nvPr/>
        </p:nvSpPr>
        <p:spPr>
          <a:xfrm>
            <a:off x="292982" y="2712768"/>
            <a:ext cx="1475084" cy="646331"/>
          </a:xfrm>
          <a:prstGeom prst="rect">
            <a:avLst/>
          </a:prstGeom>
          <a:noFill/>
        </p:spPr>
        <p:txBody>
          <a:bodyPr wrap="none" rtlCol="0">
            <a:spAutoFit/>
          </a:bodyPr>
          <a:lstStyle/>
          <a:p>
            <a:pPr algn="l"/>
            <a:r>
              <a:rPr lang="en-GB" sz="3600" b="1" dirty="0">
                <a:solidFill>
                  <a:srgbClr val="115076"/>
                </a:solidFill>
              </a:rPr>
              <a:t>droite</a:t>
            </a:r>
          </a:p>
        </p:txBody>
      </p:sp>
      <p:sp>
        <p:nvSpPr>
          <p:cNvPr id="11" name="TextBox 10">
            <a:extLst>
              <a:ext uri="{FF2B5EF4-FFF2-40B4-BE49-F238E27FC236}">
                <a16:creationId xmlns:a16="http://schemas.microsoft.com/office/drawing/2014/main" id="{E5EA0BA0-F69F-4B4A-8EF0-6520CEDCAEEA}"/>
              </a:ext>
            </a:extLst>
          </p:cNvPr>
          <p:cNvSpPr txBox="1"/>
          <p:nvPr/>
        </p:nvSpPr>
        <p:spPr>
          <a:xfrm>
            <a:off x="292982" y="3689013"/>
            <a:ext cx="1938351" cy="646331"/>
          </a:xfrm>
          <a:prstGeom prst="rect">
            <a:avLst/>
          </a:prstGeom>
          <a:noFill/>
        </p:spPr>
        <p:txBody>
          <a:bodyPr wrap="none" rtlCol="0">
            <a:spAutoFit/>
          </a:bodyPr>
          <a:lstStyle/>
          <a:p>
            <a:pPr algn="l"/>
            <a:r>
              <a:rPr lang="en-GB" sz="3600" b="1" dirty="0">
                <a:solidFill>
                  <a:srgbClr val="115076"/>
                </a:solidFill>
              </a:rPr>
              <a:t>gauche</a:t>
            </a:r>
          </a:p>
        </p:txBody>
      </p:sp>
      <p:sp>
        <p:nvSpPr>
          <p:cNvPr id="12" name="TextBox 11">
            <a:extLst>
              <a:ext uri="{FF2B5EF4-FFF2-40B4-BE49-F238E27FC236}">
                <a16:creationId xmlns:a16="http://schemas.microsoft.com/office/drawing/2014/main" id="{B1E5D38A-A9DF-4682-9537-3F0F6B01306D}"/>
              </a:ext>
            </a:extLst>
          </p:cNvPr>
          <p:cNvSpPr txBox="1"/>
          <p:nvPr/>
        </p:nvSpPr>
        <p:spPr>
          <a:xfrm>
            <a:off x="292982" y="4665258"/>
            <a:ext cx="978153" cy="646331"/>
          </a:xfrm>
          <a:prstGeom prst="rect">
            <a:avLst/>
          </a:prstGeom>
          <a:noFill/>
        </p:spPr>
        <p:txBody>
          <a:bodyPr wrap="none" rtlCol="0">
            <a:spAutoFit/>
          </a:bodyPr>
          <a:lstStyle/>
          <a:p>
            <a:pPr algn="l"/>
            <a:r>
              <a:rPr lang="en-GB" sz="3600" b="1" dirty="0">
                <a:solidFill>
                  <a:srgbClr val="115076"/>
                </a:solidFill>
              </a:rPr>
              <a:t>loin</a:t>
            </a:r>
          </a:p>
        </p:txBody>
      </p:sp>
      <p:sp>
        <p:nvSpPr>
          <p:cNvPr id="13" name="TextBox 12">
            <a:extLst>
              <a:ext uri="{FF2B5EF4-FFF2-40B4-BE49-F238E27FC236}">
                <a16:creationId xmlns:a16="http://schemas.microsoft.com/office/drawing/2014/main" id="{287F7F47-4AD9-450F-AE67-79F340E9A5B3}"/>
              </a:ext>
            </a:extLst>
          </p:cNvPr>
          <p:cNvSpPr txBox="1"/>
          <p:nvPr/>
        </p:nvSpPr>
        <p:spPr>
          <a:xfrm>
            <a:off x="292982" y="5641503"/>
            <a:ext cx="1135247" cy="646331"/>
          </a:xfrm>
          <a:prstGeom prst="rect">
            <a:avLst/>
          </a:prstGeom>
          <a:noFill/>
        </p:spPr>
        <p:txBody>
          <a:bodyPr wrap="none" rtlCol="0">
            <a:spAutoFit/>
          </a:bodyPr>
          <a:lstStyle/>
          <a:p>
            <a:pPr algn="l"/>
            <a:r>
              <a:rPr lang="en-GB" sz="3600" b="1" dirty="0" err="1">
                <a:solidFill>
                  <a:srgbClr val="115076"/>
                </a:solidFill>
              </a:rPr>
              <a:t>près</a:t>
            </a:r>
            <a:endParaRPr lang="en-GB" sz="3600" b="1" dirty="0">
              <a:solidFill>
                <a:srgbClr val="115076"/>
              </a:solidFill>
            </a:endParaRPr>
          </a:p>
        </p:txBody>
      </p:sp>
      <p:sp>
        <p:nvSpPr>
          <p:cNvPr id="14" name="TextBox 13">
            <a:extLst>
              <a:ext uri="{FF2B5EF4-FFF2-40B4-BE49-F238E27FC236}">
                <a16:creationId xmlns:a16="http://schemas.microsoft.com/office/drawing/2014/main" id="{CDE1EBD6-2E62-4956-BDD2-140441CCC8B8}"/>
              </a:ext>
            </a:extLst>
          </p:cNvPr>
          <p:cNvSpPr txBox="1"/>
          <p:nvPr/>
        </p:nvSpPr>
        <p:spPr>
          <a:xfrm>
            <a:off x="2632692" y="1736522"/>
            <a:ext cx="1098378" cy="646331"/>
          </a:xfrm>
          <a:prstGeom prst="rect">
            <a:avLst/>
          </a:prstGeom>
          <a:noFill/>
        </p:spPr>
        <p:txBody>
          <a:bodyPr wrap="none" rtlCol="0">
            <a:spAutoFit/>
          </a:bodyPr>
          <a:lstStyle/>
          <a:p>
            <a:pPr algn="l"/>
            <a:r>
              <a:rPr lang="en-GB" sz="3600" dirty="0">
                <a:solidFill>
                  <a:srgbClr val="115076"/>
                </a:solidFill>
              </a:rPr>
              <a:t>side</a:t>
            </a:r>
          </a:p>
        </p:txBody>
      </p:sp>
      <p:sp>
        <p:nvSpPr>
          <p:cNvPr id="16" name="TextBox 15">
            <a:extLst>
              <a:ext uri="{FF2B5EF4-FFF2-40B4-BE49-F238E27FC236}">
                <a16:creationId xmlns:a16="http://schemas.microsoft.com/office/drawing/2014/main" id="{59CB123A-FF9C-4B45-B35D-D65347130E37}"/>
              </a:ext>
            </a:extLst>
          </p:cNvPr>
          <p:cNvSpPr txBox="1"/>
          <p:nvPr/>
        </p:nvSpPr>
        <p:spPr>
          <a:xfrm>
            <a:off x="2632692" y="2699238"/>
            <a:ext cx="1162498" cy="646331"/>
          </a:xfrm>
          <a:prstGeom prst="rect">
            <a:avLst/>
          </a:prstGeom>
          <a:noFill/>
        </p:spPr>
        <p:txBody>
          <a:bodyPr wrap="none" rtlCol="0">
            <a:spAutoFit/>
          </a:bodyPr>
          <a:lstStyle/>
          <a:p>
            <a:pPr algn="l"/>
            <a:r>
              <a:rPr lang="en-GB" sz="3600" dirty="0">
                <a:solidFill>
                  <a:srgbClr val="115076"/>
                </a:solidFill>
              </a:rPr>
              <a:t>right</a:t>
            </a:r>
          </a:p>
        </p:txBody>
      </p:sp>
      <p:sp>
        <p:nvSpPr>
          <p:cNvPr id="17" name="TextBox 16">
            <a:extLst>
              <a:ext uri="{FF2B5EF4-FFF2-40B4-BE49-F238E27FC236}">
                <a16:creationId xmlns:a16="http://schemas.microsoft.com/office/drawing/2014/main" id="{5D0E42B3-0B5C-4B75-AC22-E7E57F9C9C8B}"/>
              </a:ext>
            </a:extLst>
          </p:cNvPr>
          <p:cNvSpPr txBox="1"/>
          <p:nvPr/>
        </p:nvSpPr>
        <p:spPr>
          <a:xfrm>
            <a:off x="2632692" y="3685145"/>
            <a:ext cx="878767" cy="646331"/>
          </a:xfrm>
          <a:prstGeom prst="rect">
            <a:avLst/>
          </a:prstGeom>
          <a:noFill/>
        </p:spPr>
        <p:txBody>
          <a:bodyPr wrap="none" rtlCol="0">
            <a:spAutoFit/>
          </a:bodyPr>
          <a:lstStyle/>
          <a:p>
            <a:pPr algn="l"/>
            <a:r>
              <a:rPr lang="en-GB" sz="3600" dirty="0">
                <a:solidFill>
                  <a:srgbClr val="115076"/>
                </a:solidFill>
              </a:rPr>
              <a:t>left</a:t>
            </a:r>
          </a:p>
        </p:txBody>
      </p:sp>
      <p:sp>
        <p:nvSpPr>
          <p:cNvPr id="18" name="TextBox 17">
            <a:extLst>
              <a:ext uri="{FF2B5EF4-FFF2-40B4-BE49-F238E27FC236}">
                <a16:creationId xmlns:a16="http://schemas.microsoft.com/office/drawing/2014/main" id="{4131155B-8B61-43D4-8035-C3114600EB4A}"/>
              </a:ext>
            </a:extLst>
          </p:cNvPr>
          <p:cNvSpPr txBox="1"/>
          <p:nvPr/>
        </p:nvSpPr>
        <p:spPr>
          <a:xfrm>
            <a:off x="2632692" y="4665258"/>
            <a:ext cx="784189" cy="646331"/>
          </a:xfrm>
          <a:prstGeom prst="rect">
            <a:avLst/>
          </a:prstGeom>
          <a:noFill/>
        </p:spPr>
        <p:txBody>
          <a:bodyPr wrap="none" rtlCol="0">
            <a:spAutoFit/>
          </a:bodyPr>
          <a:lstStyle/>
          <a:p>
            <a:pPr algn="l"/>
            <a:r>
              <a:rPr lang="en-GB" sz="3600" dirty="0">
                <a:solidFill>
                  <a:srgbClr val="115076"/>
                </a:solidFill>
              </a:rPr>
              <a:t>far</a:t>
            </a:r>
          </a:p>
        </p:txBody>
      </p:sp>
      <p:sp>
        <p:nvSpPr>
          <p:cNvPr id="19" name="TextBox 18">
            <a:extLst>
              <a:ext uri="{FF2B5EF4-FFF2-40B4-BE49-F238E27FC236}">
                <a16:creationId xmlns:a16="http://schemas.microsoft.com/office/drawing/2014/main" id="{3B48DBAC-0CCA-4E7A-A6B1-3E32297AD59E}"/>
              </a:ext>
            </a:extLst>
          </p:cNvPr>
          <p:cNvSpPr txBox="1"/>
          <p:nvPr/>
        </p:nvSpPr>
        <p:spPr>
          <a:xfrm>
            <a:off x="2632692" y="5633768"/>
            <a:ext cx="1221809" cy="646331"/>
          </a:xfrm>
          <a:prstGeom prst="rect">
            <a:avLst/>
          </a:prstGeom>
          <a:noFill/>
        </p:spPr>
        <p:txBody>
          <a:bodyPr wrap="none" rtlCol="0">
            <a:spAutoFit/>
          </a:bodyPr>
          <a:lstStyle/>
          <a:p>
            <a:pPr algn="l"/>
            <a:r>
              <a:rPr lang="en-GB" sz="3600" dirty="0">
                <a:solidFill>
                  <a:srgbClr val="115076"/>
                </a:solidFill>
              </a:rPr>
              <a:t>near</a:t>
            </a:r>
          </a:p>
        </p:txBody>
      </p:sp>
      <p:sp>
        <p:nvSpPr>
          <p:cNvPr id="20" name="TextBox 19">
            <a:extLst>
              <a:ext uri="{FF2B5EF4-FFF2-40B4-BE49-F238E27FC236}">
                <a16:creationId xmlns:a16="http://schemas.microsoft.com/office/drawing/2014/main" id="{AAF36421-4DFF-45EF-8AE5-176AD244D5A4}"/>
              </a:ext>
            </a:extLst>
          </p:cNvPr>
          <p:cNvSpPr txBox="1"/>
          <p:nvPr/>
        </p:nvSpPr>
        <p:spPr>
          <a:xfrm>
            <a:off x="5091133" y="1736522"/>
            <a:ext cx="2371162"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a:t>
            </a:r>
            <a:r>
              <a:rPr lang="en-GB" sz="3600" b="1" dirty="0" err="1">
                <a:solidFill>
                  <a:srgbClr val="115076"/>
                </a:solidFill>
              </a:rPr>
              <a:t>côté</a:t>
            </a:r>
            <a:r>
              <a:rPr lang="en-GB" sz="3600" b="1" dirty="0">
                <a:solidFill>
                  <a:srgbClr val="115076"/>
                </a:solidFill>
              </a:rPr>
              <a:t> </a:t>
            </a:r>
            <a:r>
              <a:rPr lang="en-GB" sz="3600" b="1" dirty="0">
                <a:solidFill>
                  <a:srgbClr val="EE6000"/>
                </a:solidFill>
              </a:rPr>
              <a:t>de</a:t>
            </a:r>
          </a:p>
        </p:txBody>
      </p:sp>
      <p:sp>
        <p:nvSpPr>
          <p:cNvPr id="21" name="TextBox 20">
            <a:extLst>
              <a:ext uri="{FF2B5EF4-FFF2-40B4-BE49-F238E27FC236}">
                <a16:creationId xmlns:a16="http://schemas.microsoft.com/office/drawing/2014/main" id="{B6E35B05-24DE-4B16-952E-BD2DF37E14E1}"/>
              </a:ext>
            </a:extLst>
          </p:cNvPr>
          <p:cNvSpPr txBox="1"/>
          <p:nvPr/>
        </p:nvSpPr>
        <p:spPr>
          <a:xfrm>
            <a:off x="5091133" y="2712767"/>
            <a:ext cx="2638864"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droite </a:t>
            </a:r>
            <a:r>
              <a:rPr lang="en-GB" sz="3600" b="1" dirty="0">
                <a:solidFill>
                  <a:srgbClr val="EE6000"/>
                </a:solidFill>
              </a:rPr>
              <a:t>de</a:t>
            </a:r>
          </a:p>
        </p:txBody>
      </p:sp>
      <p:sp>
        <p:nvSpPr>
          <p:cNvPr id="22" name="TextBox 21">
            <a:extLst>
              <a:ext uri="{FF2B5EF4-FFF2-40B4-BE49-F238E27FC236}">
                <a16:creationId xmlns:a16="http://schemas.microsoft.com/office/drawing/2014/main" id="{B7B01BA1-8796-4591-8B84-C4F254DAC730}"/>
              </a:ext>
            </a:extLst>
          </p:cNvPr>
          <p:cNvSpPr txBox="1"/>
          <p:nvPr/>
        </p:nvSpPr>
        <p:spPr>
          <a:xfrm>
            <a:off x="5091133" y="3689012"/>
            <a:ext cx="3102131"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gauche </a:t>
            </a:r>
            <a:r>
              <a:rPr lang="en-GB" sz="3600" b="1" dirty="0">
                <a:solidFill>
                  <a:srgbClr val="EE6000"/>
                </a:solidFill>
              </a:rPr>
              <a:t>de</a:t>
            </a:r>
          </a:p>
        </p:txBody>
      </p:sp>
      <p:sp>
        <p:nvSpPr>
          <p:cNvPr id="23" name="TextBox 22">
            <a:extLst>
              <a:ext uri="{FF2B5EF4-FFF2-40B4-BE49-F238E27FC236}">
                <a16:creationId xmlns:a16="http://schemas.microsoft.com/office/drawing/2014/main" id="{732D7EAA-1F3A-46DB-98C3-4844334B9735}"/>
              </a:ext>
            </a:extLst>
          </p:cNvPr>
          <p:cNvSpPr txBox="1"/>
          <p:nvPr/>
        </p:nvSpPr>
        <p:spPr>
          <a:xfrm>
            <a:off x="5091133" y="4665257"/>
            <a:ext cx="1707519" cy="646331"/>
          </a:xfrm>
          <a:prstGeom prst="rect">
            <a:avLst/>
          </a:prstGeom>
          <a:noFill/>
        </p:spPr>
        <p:txBody>
          <a:bodyPr wrap="none" rtlCol="0">
            <a:spAutoFit/>
          </a:bodyPr>
          <a:lstStyle/>
          <a:p>
            <a:pPr algn="l"/>
            <a:r>
              <a:rPr lang="en-GB" sz="3600" b="1" dirty="0">
                <a:solidFill>
                  <a:srgbClr val="115076"/>
                </a:solidFill>
              </a:rPr>
              <a:t>loin </a:t>
            </a:r>
            <a:r>
              <a:rPr lang="en-GB" sz="3600" b="1" dirty="0">
                <a:solidFill>
                  <a:srgbClr val="EE6000"/>
                </a:solidFill>
              </a:rPr>
              <a:t>de</a:t>
            </a:r>
          </a:p>
        </p:txBody>
      </p:sp>
      <p:sp>
        <p:nvSpPr>
          <p:cNvPr id="24" name="TextBox 23">
            <a:extLst>
              <a:ext uri="{FF2B5EF4-FFF2-40B4-BE49-F238E27FC236}">
                <a16:creationId xmlns:a16="http://schemas.microsoft.com/office/drawing/2014/main" id="{E31E0E4C-E738-4CAD-882B-C125EE224720}"/>
              </a:ext>
            </a:extLst>
          </p:cNvPr>
          <p:cNvSpPr txBox="1"/>
          <p:nvPr/>
        </p:nvSpPr>
        <p:spPr>
          <a:xfrm>
            <a:off x="5091133" y="5641502"/>
            <a:ext cx="1864613" cy="646331"/>
          </a:xfrm>
          <a:prstGeom prst="rect">
            <a:avLst/>
          </a:prstGeom>
          <a:noFill/>
        </p:spPr>
        <p:txBody>
          <a:bodyPr wrap="none" rtlCol="0">
            <a:spAutoFit/>
          </a:bodyPr>
          <a:lstStyle/>
          <a:p>
            <a:pPr algn="l"/>
            <a:r>
              <a:rPr lang="en-GB" sz="3600" b="1" dirty="0" err="1">
                <a:solidFill>
                  <a:srgbClr val="115076"/>
                </a:solidFill>
              </a:rPr>
              <a:t>près</a:t>
            </a:r>
            <a:r>
              <a:rPr lang="en-GB" sz="3600" b="1" dirty="0">
                <a:solidFill>
                  <a:srgbClr val="115076"/>
                </a:solidFill>
              </a:rPr>
              <a:t> </a:t>
            </a:r>
            <a:r>
              <a:rPr lang="en-GB" sz="3600" b="1" dirty="0">
                <a:solidFill>
                  <a:srgbClr val="EE6000"/>
                </a:solidFill>
              </a:rPr>
              <a:t>de</a:t>
            </a:r>
          </a:p>
        </p:txBody>
      </p:sp>
      <p:sp>
        <p:nvSpPr>
          <p:cNvPr id="25" name="TextBox 24">
            <a:extLst>
              <a:ext uri="{FF2B5EF4-FFF2-40B4-BE49-F238E27FC236}">
                <a16:creationId xmlns:a16="http://schemas.microsoft.com/office/drawing/2014/main" id="{DCB229C9-EF14-419D-9D9B-41B1F761E3B5}"/>
              </a:ext>
            </a:extLst>
          </p:cNvPr>
          <p:cNvSpPr txBox="1"/>
          <p:nvPr/>
        </p:nvSpPr>
        <p:spPr>
          <a:xfrm>
            <a:off x="8350325" y="1736522"/>
            <a:ext cx="1697901" cy="646331"/>
          </a:xfrm>
          <a:prstGeom prst="rect">
            <a:avLst/>
          </a:prstGeom>
          <a:noFill/>
        </p:spPr>
        <p:txBody>
          <a:bodyPr wrap="none" rtlCol="0">
            <a:spAutoFit/>
          </a:bodyPr>
          <a:lstStyle/>
          <a:p>
            <a:pPr algn="l"/>
            <a:r>
              <a:rPr lang="en-GB" sz="3600" dirty="0">
                <a:solidFill>
                  <a:srgbClr val="EE6000"/>
                </a:solidFill>
              </a:rPr>
              <a:t>be</a:t>
            </a:r>
            <a:r>
              <a:rPr lang="en-GB" sz="3600" dirty="0">
                <a:solidFill>
                  <a:srgbClr val="115076"/>
                </a:solidFill>
              </a:rPr>
              <a:t>side</a:t>
            </a:r>
          </a:p>
        </p:txBody>
      </p:sp>
      <p:sp>
        <p:nvSpPr>
          <p:cNvPr id="26" name="TextBox 25">
            <a:extLst>
              <a:ext uri="{FF2B5EF4-FFF2-40B4-BE49-F238E27FC236}">
                <a16:creationId xmlns:a16="http://schemas.microsoft.com/office/drawing/2014/main" id="{C1C452AF-93E9-4C3C-8B24-D3AA38A35C5B}"/>
              </a:ext>
            </a:extLst>
          </p:cNvPr>
          <p:cNvSpPr txBox="1"/>
          <p:nvPr/>
        </p:nvSpPr>
        <p:spPr>
          <a:xfrm>
            <a:off x="8350325" y="2699238"/>
            <a:ext cx="3198311" cy="646331"/>
          </a:xfrm>
          <a:prstGeom prst="rect">
            <a:avLst/>
          </a:prstGeom>
          <a:noFill/>
        </p:spPr>
        <p:txBody>
          <a:bodyPr wrap="none" rtlCol="0">
            <a:spAutoFit/>
          </a:bodyPr>
          <a:lstStyle/>
          <a:p>
            <a:pPr algn="l"/>
            <a:r>
              <a:rPr lang="en-GB" sz="3600" dirty="0">
                <a:solidFill>
                  <a:srgbClr val="EE6000"/>
                </a:solidFill>
              </a:rPr>
              <a:t>to the </a:t>
            </a:r>
            <a:r>
              <a:rPr lang="en-GB" sz="3600" dirty="0">
                <a:solidFill>
                  <a:srgbClr val="115076"/>
                </a:solidFill>
              </a:rPr>
              <a:t>right </a:t>
            </a:r>
            <a:r>
              <a:rPr lang="en-GB" sz="3600" dirty="0">
                <a:solidFill>
                  <a:srgbClr val="EE6000"/>
                </a:solidFill>
              </a:rPr>
              <a:t>of</a:t>
            </a:r>
          </a:p>
        </p:txBody>
      </p:sp>
      <p:sp>
        <p:nvSpPr>
          <p:cNvPr id="27" name="TextBox 26">
            <a:extLst>
              <a:ext uri="{FF2B5EF4-FFF2-40B4-BE49-F238E27FC236}">
                <a16:creationId xmlns:a16="http://schemas.microsoft.com/office/drawing/2014/main" id="{8FF72321-4842-4E50-A84D-678C6FCAE679}"/>
              </a:ext>
            </a:extLst>
          </p:cNvPr>
          <p:cNvSpPr txBox="1"/>
          <p:nvPr/>
        </p:nvSpPr>
        <p:spPr>
          <a:xfrm>
            <a:off x="8350325" y="3685145"/>
            <a:ext cx="2909771" cy="646331"/>
          </a:xfrm>
          <a:prstGeom prst="rect">
            <a:avLst/>
          </a:prstGeom>
          <a:noFill/>
        </p:spPr>
        <p:txBody>
          <a:bodyPr wrap="none" rtlCol="0">
            <a:spAutoFit/>
          </a:bodyPr>
          <a:lstStyle/>
          <a:p>
            <a:pPr algn="l"/>
            <a:r>
              <a:rPr lang="en-GB" sz="3600" dirty="0">
                <a:solidFill>
                  <a:srgbClr val="EE6000"/>
                </a:solidFill>
              </a:rPr>
              <a:t>to the </a:t>
            </a:r>
            <a:r>
              <a:rPr lang="en-GB" sz="3600" dirty="0">
                <a:solidFill>
                  <a:srgbClr val="115076"/>
                </a:solidFill>
              </a:rPr>
              <a:t>left </a:t>
            </a:r>
            <a:r>
              <a:rPr lang="en-GB" sz="3600" dirty="0">
                <a:solidFill>
                  <a:srgbClr val="EE6000"/>
                </a:solidFill>
              </a:rPr>
              <a:t>of</a:t>
            </a:r>
          </a:p>
        </p:txBody>
      </p:sp>
      <p:sp>
        <p:nvSpPr>
          <p:cNvPr id="28" name="TextBox 27">
            <a:extLst>
              <a:ext uri="{FF2B5EF4-FFF2-40B4-BE49-F238E27FC236}">
                <a16:creationId xmlns:a16="http://schemas.microsoft.com/office/drawing/2014/main" id="{8EE565F1-F378-46AF-8F14-B9948AB86D40}"/>
              </a:ext>
            </a:extLst>
          </p:cNvPr>
          <p:cNvSpPr txBox="1"/>
          <p:nvPr/>
        </p:nvSpPr>
        <p:spPr>
          <a:xfrm>
            <a:off x="8350325" y="4647861"/>
            <a:ext cx="3661580" cy="646331"/>
          </a:xfrm>
          <a:prstGeom prst="rect">
            <a:avLst/>
          </a:prstGeom>
          <a:noFill/>
        </p:spPr>
        <p:txBody>
          <a:bodyPr wrap="none" rtlCol="0">
            <a:spAutoFit/>
          </a:bodyPr>
          <a:lstStyle/>
          <a:p>
            <a:pPr algn="l"/>
            <a:r>
              <a:rPr lang="en-GB" sz="3600" dirty="0">
                <a:solidFill>
                  <a:srgbClr val="115076"/>
                </a:solidFill>
              </a:rPr>
              <a:t>far (away) </a:t>
            </a:r>
            <a:r>
              <a:rPr lang="en-GB" sz="3600" dirty="0">
                <a:solidFill>
                  <a:srgbClr val="EE6000"/>
                </a:solidFill>
              </a:rPr>
              <a:t>from</a:t>
            </a:r>
          </a:p>
        </p:txBody>
      </p:sp>
      <p:sp>
        <p:nvSpPr>
          <p:cNvPr id="29" name="TextBox 28">
            <a:extLst>
              <a:ext uri="{FF2B5EF4-FFF2-40B4-BE49-F238E27FC236}">
                <a16:creationId xmlns:a16="http://schemas.microsoft.com/office/drawing/2014/main" id="{7F09990C-19EE-46BF-BF52-5A56C338DF9F}"/>
              </a:ext>
            </a:extLst>
          </p:cNvPr>
          <p:cNvSpPr txBox="1"/>
          <p:nvPr/>
        </p:nvSpPr>
        <p:spPr>
          <a:xfrm>
            <a:off x="8350325" y="5633768"/>
            <a:ext cx="1221809" cy="646331"/>
          </a:xfrm>
          <a:prstGeom prst="rect">
            <a:avLst/>
          </a:prstGeom>
          <a:noFill/>
        </p:spPr>
        <p:txBody>
          <a:bodyPr wrap="none" rtlCol="0">
            <a:spAutoFit/>
          </a:bodyPr>
          <a:lstStyle/>
          <a:p>
            <a:pPr algn="l"/>
            <a:r>
              <a:rPr lang="en-GB" sz="3600" dirty="0">
                <a:solidFill>
                  <a:srgbClr val="115076"/>
                </a:solidFill>
              </a:rPr>
              <a:t>near</a:t>
            </a:r>
            <a:endParaRPr lang="en-GB" sz="3600" dirty="0">
              <a:solidFill>
                <a:srgbClr val="EE6000"/>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84110D-6D3A-493C-BC3C-B0A9B2A1EE21}"/>
              </a:ext>
            </a:extLst>
          </p:cNvPr>
          <p:cNvSpPr txBox="1"/>
          <p:nvPr/>
        </p:nvSpPr>
        <p:spPr>
          <a:xfrm>
            <a:off x="6191250" y="272291"/>
            <a:ext cx="4582812" cy="1464231"/>
          </a:xfrm>
          <a:prstGeom prst="wedgeRoundRectCallout">
            <a:avLst/>
          </a:prstGeom>
          <a:solidFill>
            <a:srgbClr val="0055A5"/>
          </a:solidFill>
          <a:ln>
            <a:solidFill>
              <a:srgbClr val="EE6000"/>
            </a:solidFill>
          </a:ln>
        </p:spPr>
        <p:txBody>
          <a:bodyPr wrap="square" rtlCol="0">
            <a:spAutoFit/>
          </a:bodyPr>
          <a:lstStyle/>
          <a:p>
            <a:pPr algn="ctr"/>
            <a:r>
              <a:rPr lang="en-GB" sz="2000" dirty="0">
                <a:solidFill>
                  <a:schemeClr val="bg1"/>
                </a:solidFill>
              </a:rPr>
              <a:t>These </a:t>
            </a:r>
            <a:r>
              <a:rPr lang="en-GB" sz="2000" b="1" dirty="0">
                <a:solidFill>
                  <a:schemeClr val="bg1"/>
                </a:solidFill>
              </a:rPr>
              <a:t>location expressions </a:t>
            </a:r>
            <a:r>
              <a:rPr lang="en-GB" sz="2000" dirty="0">
                <a:solidFill>
                  <a:schemeClr val="bg1"/>
                </a:solidFill>
              </a:rPr>
              <a:t>must be followed by </a:t>
            </a:r>
            <a:r>
              <a:rPr lang="en-GB" sz="2000" b="1" dirty="0">
                <a:solidFill>
                  <a:schemeClr val="bg1"/>
                </a:solidFill>
              </a:rPr>
              <a:t>de</a:t>
            </a:r>
            <a:r>
              <a:rPr lang="en-GB" sz="2000" dirty="0">
                <a:solidFill>
                  <a:schemeClr val="bg1"/>
                </a:solidFill>
              </a:rPr>
              <a:t> before a noun. The </a:t>
            </a:r>
            <a:r>
              <a:rPr lang="en-GB" sz="2000" b="1" dirty="0">
                <a:solidFill>
                  <a:schemeClr val="bg1"/>
                </a:solidFill>
              </a:rPr>
              <a:t>prepositions </a:t>
            </a:r>
            <a:r>
              <a:rPr lang="en-GB" sz="2000" b="1" dirty="0" err="1">
                <a:solidFill>
                  <a:schemeClr val="bg1"/>
                </a:solidFill>
              </a:rPr>
              <a:t>devant</a:t>
            </a:r>
            <a:r>
              <a:rPr lang="en-GB" sz="2000" dirty="0">
                <a:solidFill>
                  <a:schemeClr val="bg1"/>
                </a:solidFill>
              </a:rPr>
              <a:t>, </a:t>
            </a:r>
            <a:r>
              <a:rPr lang="en-GB" sz="2000" b="1" dirty="0">
                <a:solidFill>
                  <a:schemeClr val="bg1"/>
                </a:solidFill>
              </a:rPr>
              <a:t>derrière</a:t>
            </a:r>
            <a:r>
              <a:rPr lang="en-GB" sz="2000" dirty="0">
                <a:solidFill>
                  <a:schemeClr val="bg1"/>
                </a:solidFill>
              </a:rPr>
              <a:t> and </a:t>
            </a:r>
            <a:r>
              <a:rPr lang="en-GB" sz="2000" b="1" dirty="0">
                <a:solidFill>
                  <a:schemeClr val="bg1"/>
                </a:solidFill>
              </a:rPr>
              <a:t>entre</a:t>
            </a:r>
            <a:r>
              <a:rPr lang="en-GB" sz="2000" dirty="0">
                <a:solidFill>
                  <a:schemeClr val="bg1"/>
                </a:solidFill>
              </a:rPr>
              <a:t> are </a:t>
            </a:r>
            <a:r>
              <a:rPr lang="en-GB" sz="2000" b="1" dirty="0">
                <a:solidFill>
                  <a:schemeClr val="bg1"/>
                </a:solidFill>
              </a:rPr>
              <a:t>not</a:t>
            </a:r>
            <a:r>
              <a:rPr lang="en-GB" sz="2000" dirty="0">
                <a:solidFill>
                  <a:schemeClr val="bg1"/>
                </a:solidFill>
              </a:rPr>
              <a:t> followed by </a:t>
            </a:r>
            <a:r>
              <a:rPr lang="en-GB" sz="2000" b="1" dirty="0">
                <a:solidFill>
                  <a:schemeClr val="bg1"/>
                </a:solidFill>
              </a:rPr>
              <a:t>de</a:t>
            </a:r>
            <a:r>
              <a:rPr lang="en-GB" sz="2000" dirty="0">
                <a:solidFill>
                  <a:schemeClr val="bg1"/>
                </a:solidFill>
              </a:rPr>
              <a:t>.</a:t>
            </a:r>
            <a:endParaRPr lang="en-GB" sz="2000" b="1" dirty="0">
              <a:solidFill>
                <a:schemeClr val="bg1"/>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9" grpId="0"/>
      <p:bldP spid="9" grpId="1"/>
      <p:bldP spid="9" grpId="2"/>
      <p:bldP spid="11" grpId="0"/>
      <p:bldP spid="11" grpId="1"/>
      <p:bldP spid="11" grpId="2"/>
      <p:bldP spid="12" grpId="0"/>
      <p:bldP spid="12" grpId="1"/>
      <p:bldP spid="12" grpId="2"/>
      <p:bldP spid="13" grpId="0"/>
      <p:bldP spid="13" grpId="1"/>
      <p:bldP spid="13" grpId="2"/>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39028" cy="647577"/>
          </a:xfrm>
        </p:spPr>
        <p:txBody>
          <a:bodyPr>
            <a:normAutofit/>
          </a:bodyPr>
          <a:lstStyle/>
          <a:p>
            <a:r>
              <a:rPr lang="en-GB" sz="2800" b="1" dirty="0">
                <a:solidFill>
                  <a:schemeClr val="bg1"/>
                </a:solidFill>
              </a:rPr>
              <a:t>Qui </a:t>
            </a:r>
            <a:r>
              <a:rPr lang="en-GB" sz="2800" b="1" dirty="0" err="1">
                <a:solidFill>
                  <a:schemeClr val="bg1"/>
                </a:solidFill>
              </a:rPr>
              <a:t>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73474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photo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955985263"/>
              </p:ext>
            </p:extLst>
          </p:nvPr>
        </p:nvGraphicFramePr>
        <p:xfrm>
          <a:off x="7527470" y="1546022"/>
          <a:ext cx="4320000" cy="4473603"/>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55A5"/>
                          </a:solidFill>
                          <a:effectLst/>
                          <a:uLnTx/>
                          <a:uFillTx/>
                        </a:rPr>
                        <a:t>a</a:t>
                      </a:r>
                      <a:endParaRPr lang="en-GB" sz="2000" b="0" dirty="0">
                        <a:solidFill>
                          <a:srgbClr val="0055A5"/>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rPr>
                        <a:t>b</a:t>
                      </a:r>
                      <a:endParaRPr lang="en-GB" sz="2000" b="0" dirty="0">
                        <a:solidFill>
                          <a:srgbClr val="0055A5"/>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rgbClr val="0055A5"/>
                          </a:solidFill>
                        </a:rPr>
                        <a:t>près</a:t>
                      </a:r>
                      <a:endParaRPr lang="en-GB" sz="2000" dirty="0">
                        <a:solidFill>
                          <a:srgbClr val="0055A5"/>
                        </a:solidFill>
                      </a:endParaRPr>
                    </a:p>
                  </a:txBody>
                  <a:tcPr anchor="ctr"/>
                </a:tc>
                <a:tc>
                  <a:txBody>
                    <a:bodyPr/>
                    <a:lstStyle/>
                    <a:p>
                      <a:r>
                        <a:rPr lang="en-GB" sz="2000" dirty="0">
                          <a:solidFill>
                            <a:srgbClr val="0055A5"/>
                          </a:solidFill>
                        </a:rPr>
                        <a:t>entre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à gauche</a:t>
                      </a:r>
                    </a:p>
                  </a:txBody>
                  <a:tcPr anchor="ctr"/>
                </a:tc>
                <a:tc>
                  <a:txBody>
                    <a:bodyPr/>
                    <a:lstStyle/>
                    <a:p>
                      <a:r>
                        <a:rPr lang="en-GB" sz="2000" dirty="0">
                          <a:solidFill>
                            <a:srgbClr val="0055A5"/>
                          </a:solidFill>
                        </a:rPr>
                        <a:t>derrière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derrière</a:t>
                      </a:r>
                    </a:p>
                  </a:txBody>
                  <a:tcPr anchor="ctr"/>
                </a:tc>
                <a:tc>
                  <a:txBody>
                    <a:bodyPr/>
                    <a:lstStyle/>
                    <a:p>
                      <a:r>
                        <a:rPr lang="en-GB" sz="2000" dirty="0">
                          <a:solidFill>
                            <a:srgbClr val="0055A5"/>
                          </a:solidFill>
                        </a:rPr>
                        <a:t>à </a:t>
                      </a:r>
                      <a:r>
                        <a:rPr lang="en-GB" sz="2000" dirty="0" err="1">
                          <a:solidFill>
                            <a:srgbClr val="0055A5"/>
                          </a:solidFill>
                        </a:rPr>
                        <a:t>côté</a:t>
                      </a:r>
                      <a:endParaRPr lang="en-GB" sz="2000" dirty="0">
                        <a:solidFill>
                          <a:srgbClr val="0055A5"/>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à droite</a:t>
                      </a:r>
                    </a:p>
                  </a:txBody>
                  <a:tcPr anchor="ctr"/>
                </a:tc>
                <a:tc>
                  <a:txBody>
                    <a:bodyPr/>
                    <a:lstStyle/>
                    <a:p>
                      <a:r>
                        <a:rPr lang="en-GB" sz="2000" dirty="0" err="1">
                          <a:solidFill>
                            <a:srgbClr val="0055A5"/>
                          </a:solidFill>
                        </a:rPr>
                        <a:t>devant</a:t>
                      </a:r>
                      <a:endParaRPr lang="en-GB" sz="2000" dirty="0">
                        <a:solidFill>
                          <a:srgbClr val="0055A5"/>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à </a:t>
                      </a:r>
                      <a:r>
                        <a:rPr lang="en-GB" sz="2000" dirty="0" err="1">
                          <a:solidFill>
                            <a:srgbClr val="0055A5"/>
                          </a:solidFill>
                        </a:rPr>
                        <a:t>côté</a:t>
                      </a:r>
                      <a:endParaRPr lang="en-GB" sz="2000" dirty="0">
                        <a:solidFill>
                          <a:srgbClr val="0055A5"/>
                        </a:solidFill>
                      </a:endParaRPr>
                    </a:p>
                  </a:txBody>
                  <a:tcPr anchor="ctr"/>
                </a:tc>
                <a:tc>
                  <a:txBody>
                    <a:bodyPr/>
                    <a:lstStyle/>
                    <a:p>
                      <a:r>
                        <a:rPr lang="en-GB" sz="2000" dirty="0">
                          <a:solidFill>
                            <a:srgbClr val="0055A5"/>
                          </a:solidFill>
                        </a:rPr>
                        <a:t>derrière</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rgbClr val="0055A5"/>
                          </a:solidFill>
                        </a:rPr>
                        <a:t>devant</a:t>
                      </a:r>
                      <a:endParaRPr lang="en-GB" sz="2000" dirty="0">
                        <a:solidFill>
                          <a:srgbClr val="0055A5"/>
                        </a:solidFill>
                      </a:endParaRPr>
                    </a:p>
                  </a:txBody>
                  <a:tcPr anchor="ctr"/>
                </a:tc>
                <a:tc>
                  <a:txBody>
                    <a:bodyPr/>
                    <a:lstStyle/>
                    <a:p>
                      <a:r>
                        <a:rPr lang="en-GB" sz="2000" dirty="0">
                          <a:solidFill>
                            <a:srgbClr val="0055A5"/>
                          </a:solidFill>
                        </a:rPr>
                        <a:t>loin</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entre</a:t>
                      </a:r>
                    </a:p>
                  </a:txBody>
                  <a:tcPr anchor="ctr"/>
                </a:tc>
                <a:tc>
                  <a:txBody>
                    <a:bodyPr/>
                    <a:lstStyle/>
                    <a:p>
                      <a:r>
                        <a:rPr lang="en-GB" sz="2000" dirty="0">
                          <a:solidFill>
                            <a:srgbClr val="0055A5"/>
                          </a:solidFill>
                        </a:rPr>
                        <a:t>derrière</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rgbClr val="0055A5"/>
                          </a:solidFill>
                        </a:rPr>
                        <a:t>à gauche</a:t>
                      </a:r>
                    </a:p>
                  </a:txBody>
                  <a:tcPr anchor="ctr"/>
                </a:tc>
                <a:tc>
                  <a:txBody>
                    <a:bodyPr/>
                    <a:lstStyle/>
                    <a:p>
                      <a:r>
                        <a:rPr lang="en-GB" sz="2000" dirty="0" err="1">
                          <a:solidFill>
                            <a:srgbClr val="0055A5"/>
                          </a:solidFill>
                        </a:rPr>
                        <a:t>devant</a:t>
                      </a:r>
                      <a:endParaRPr lang="en-GB" sz="2000" dirty="0">
                        <a:solidFill>
                          <a:srgbClr val="0055A5"/>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1beep.wav"/>
            </a:hlinkClick>
            <a:extLst>
              <a:ext uri="{FF2B5EF4-FFF2-40B4-BE49-F238E27FC236}">
                <a16:creationId xmlns:a16="http://schemas.microsoft.com/office/drawing/2014/main" id="{00B3E4C1-DFF4-46C3-8013-784275E7AA6B}"/>
              </a:ext>
            </a:extLst>
          </p:cNvPr>
          <p:cNvSpPr/>
          <p:nvPr/>
        </p:nvSpPr>
        <p:spPr>
          <a:xfrm>
            <a:off x="7671719" y="20981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beep.wav"/>
            </a:hlinkClick>
            <a:extLst>
              <a:ext uri="{FF2B5EF4-FFF2-40B4-BE49-F238E27FC236}">
                <a16:creationId xmlns:a16="http://schemas.microsoft.com/office/drawing/2014/main" id="{5B92A95F-523A-4E36-B65E-94DAE9FBB368}"/>
              </a:ext>
            </a:extLst>
          </p:cNvPr>
          <p:cNvSpPr/>
          <p:nvPr/>
        </p:nvSpPr>
        <p:spPr>
          <a:xfrm>
            <a:off x="7671719" y="25707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beep.wav"/>
            </a:hlinkClick>
            <a:extLst>
              <a:ext uri="{FF2B5EF4-FFF2-40B4-BE49-F238E27FC236}">
                <a16:creationId xmlns:a16="http://schemas.microsoft.com/office/drawing/2014/main" id="{D4B491BE-DEE1-4BAB-B62E-08BEC8F84C2F}"/>
              </a:ext>
            </a:extLst>
          </p:cNvPr>
          <p:cNvSpPr/>
          <p:nvPr/>
        </p:nvSpPr>
        <p:spPr>
          <a:xfrm>
            <a:off x="7669641" y="308145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beep.wav"/>
            </a:hlinkClick>
            <a:extLst>
              <a:ext uri="{FF2B5EF4-FFF2-40B4-BE49-F238E27FC236}">
                <a16:creationId xmlns:a16="http://schemas.microsoft.com/office/drawing/2014/main" id="{7C5D1C98-B338-48C7-A0D6-9CC93C596CA9}"/>
              </a:ext>
            </a:extLst>
          </p:cNvPr>
          <p:cNvSpPr/>
          <p:nvPr/>
        </p:nvSpPr>
        <p:spPr>
          <a:xfrm>
            <a:off x="7669641" y="356361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beep.wav"/>
            </a:hlinkClick>
            <a:extLst>
              <a:ext uri="{FF2B5EF4-FFF2-40B4-BE49-F238E27FC236}">
                <a16:creationId xmlns:a16="http://schemas.microsoft.com/office/drawing/2014/main" id="{735F5EA0-D015-4C01-9444-94092DE5E112}"/>
              </a:ext>
            </a:extLst>
          </p:cNvPr>
          <p:cNvSpPr/>
          <p:nvPr/>
        </p:nvSpPr>
        <p:spPr>
          <a:xfrm>
            <a:off x="7669641" y="40811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13-6.wav"/>
            </a:hlinkClick>
            <a:extLst>
              <a:ext uri="{FF2B5EF4-FFF2-40B4-BE49-F238E27FC236}">
                <a16:creationId xmlns:a16="http://schemas.microsoft.com/office/drawing/2014/main" id="{C85FFF45-DBEA-4B31-808F-B9B100F63A1A}"/>
              </a:ext>
            </a:extLst>
          </p:cNvPr>
          <p:cNvSpPr/>
          <p:nvPr/>
        </p:nvSpPr>
        <p:spPr>
          <a:xfrm>
            <a:off x="7674435" y="45670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7beep.wav"/>
            </a:hlinkClick>
            <a:extLst>
              <a:ext uri="{FF2B5EF4-FFF2-40B4-BE49-F238E27FC236}">
                <a16:creationId xmlns:a16="http://schemas.microsoft.com/office/drawing/2014/main" id="{C30A216B-AEBB-4E5C-9D72-F3186157431E}"/>
              </a:ext>
            </a:extLst>
          </p:cNvPr>
          <p:cNvSpPr/>
          <p:nvPr/>
        </p:nvSpPr>
        <p:spPr>
          <a:xfrm>
            <a:off x="7679835" y="507344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beep.wav"/>
            </a:hlinkClick>
            <a:extLst>
              <a:ext uri="{FF2B5EF4-FFF2-40B4-BE49-F238E27FC236}">
                <a16:creationId xmlns:a16="http://schemas.microsoft.com/office/drawing/2014/main" id="{B283615F-33BB-4FCE-934D-0B85B4100205}"/>
              </a:ext>
            </a:extLst>
          </p:cNvPr>
          <p:cNvSpPr/>
          <p:nvPr/>
        </p:nvSpPr>
        <p:spPr>
          <a:xfrm>
            <a:off x="7669641" y="556058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Rectangle: Rounded Corners 17">
            <a:extLst>
              <a:ext uri="{FF2B5EF4-FFF2-40B4-BE49-F238E27FC236}">
                <a16:creationId xmlns:a16="http://schemas.microsoft.com/office/drawing/2014/main" id="{6F929DD1-A5DC-43F5-BD73-42D23A417896}"/>
              </a:ext>
            </a:extLst>
          </p:cNvPr>
          <p:cNvSpPr/>
          <p:nvPr/>
        </p:nvSpPr>
        <p:spPr>
          <a:xfrm>
            <a:off x="8286750" y="209812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06860CF1-F68D-4542-A9A7-BC37DC4C27DE}"/>
              </a:ext>
            </a:extLst>
          </p:cNvPr>
          <p:cNvSpPr/>
          <p:nvPr/>
        </p:nvSpPr>
        <p:spPr>
          <a:xfrm>
            <a:off x="8286750" y="2570755"/>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00273EE2-DB44-4A8D-9D1C-F56B917C8DF2}"/>
              </a:ext>
            </a:extLst>
          </p:cNvPr>
          <p:cNvSpPr/>
          <p:nvPr/>
        </p:nvSpPr>
        <p:spPr>
          <a:xfrm>
            <a:off x="10094270" y="308407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68471737-E925-4E90-94E0-618ED5BFBB0D}"/>
              </a:ext>
            </a:extLst>
          </p:cNvPr>
          <p:cNvSpPr/>
          <p:nvPr/>
        </p:nvSpPr>
        <p:spPr>
          <a:xfrm>
            <a:off x="8286750" y="3563613"/>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6F8B4E-0B9A-464C-BC72-F7F76469E484}"/>
              </a:ext>
            </a:extLst>
          </p:cNvPr>
          <p:cNvSpPr/>
          <p:nvPr/>
        </p:nvSpPr>
        <p:spPr>
          <a:xfrm>
            <a:off x="10094270" y="408115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3A9DDB2-B471-4080-84D0-E6D9BB435F35}"/>
              </a:ext>
            </a:extLst>
          </p:cNvPr>
          <p:cNvSpPr/>
          <p:nvPr/>
        </p:nvSpPr>
        <p:spPr>
          <a:xfrm>
            <a:off x="10094270" y="4567077"/>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4E3AC82-42CD-4702-8E40-4E99A4DC1B15}"/>
              </a:ext>
            </a:extLst>
          </p:cNvPr>
          <p:cNvSpPr/>
          <p:nvPr/>
        </p:nvSpPr>
        <p:spPr>
          <a:xfrm>
            <a:off x="8286750" y="5073444"/>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5D3D6D84-D199-4F67-B18D-E58DCFE15BA3}"/>
              </a:ext>
            </a:extLst>
          </p:cNvPr>
          <p:cNvSpPr/>
          <p:nvPr/>
        </p:nvSpPr>
        <p:spPr>
          <a:xfrm>
            <a:off x="10094270" y="5560583"/>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extLst>
              <a:ext uri="{FF2B5EF4-FFF2-40B4-BE49-F238E27FC236}">
                <a16:creationId xmlns:a16="http://schemas.microsoft.com/office/drawing/2014/main" id="{30A49091-48ED-44DC-B672-DFAD9A42D6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734" y="2759263"/>
            <a:ext cx="2880000" cy="2880000"/>
          </a:xfrm>
          <a:prstGeom prst="rect">
            <a:avLst/>
          </a:prstGeom>
        </p:spPr>
      </p:pic>
      <p:pic>
        <p:nvPicPr>
          <p:cNvPr id="5" name="Picture 4">
            <a:extLst>
              <a:ext uri="{FF2B5EF4-FFF2-40B4-BE49-F238E27FC236}">
                <a16:creationId xmlns:a16="http://schemas.microsoft.com/office/drawing/2014/main" id="{E750306E-64F7-4A46-845A-87CC955E99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77245" y="2759263"/>
            <a:ext cx="2880000" cy="2880000"/>
          </a:xfrm>
          <a:prstGeom prst="rect">
            <a:avLst/>
          </a:prstGeom>
        </p:spPr>
      </p:pic>
      <p:pic>
        <p:nvPicPr>
          <p:cNvPr id="10" name="Picture 2" descr="Free Open Book Cliparts, Download Free Clip Art, Free Clip Art on ...">
            <a:extLst>
              <a:ext uri="{FF2B5EF4-FFF2-40B4-BE49-F238E27FC236}">
                <a16:creationId xmlns:a16="http://schemas.microsoft.com/office/drawing/2014/main" id="{4BE68069-011E-4BDD-A835-665527C66B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73990" y="5469444"/>
            <a:ext cx="2881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1205AC-FC1C-493A-9720-42F794CAA1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81022" y="50744"/>
            <a:ext cx="1113248" cy="1113248"/>
          </a:xfrm>
          <a:prstGeom prst="rect">
            <a:avLst/>
          </a:prstGeom>
        </p:spPr>
      </p:pic>
      <p:sp>
        <p:nvSpPr>
          <p:cNvPr id="11" name="Speech Bubble: Rectangle with Corners Rounded 10">
            <a:extLst>
              <a:ext uri="{FF2B5EF4-FFF2-40B4-BE49-F238E27FC236}">
                <a16:creationId xmlns:a16="http://schemas.microsoft.com/office/drawing/2014/main" id="{95CE7F2B-ED10-401B-A579-07C3B0654203}"/>
              </a:ext>
            </a:extLst>
          </p:cNvPr>
          <p:cNvSpPr/>
          <p:nvPr/>
        </p:nvSpPr>
        <p:spPr>
          <a:xfrm>
            <a:off x="6663076" y="296864"/>
            <a:ext cx="2226344" cy="651652"/>
          </a:xfrm>
          <a:prstGeom prst="wedgeRoundRectCallout">
            <a:avLst>
              <a:gd name="adj1" fmla="val 59149"/>
              <a:gd name="adj2" fmla="val -1776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papa </a:t>
            </a:r>
            <a:r>
              <a:rPr lang="en-GB" dirty="0"/>
              <a:t>= dad</a:t>
            </a:r>
            <a:endParaRPr lang="en-GB" b="1" dirty="0"/>
          </a:p>
          <a:p>
            <a:pPr algn="ctr"/>
            <a:r>
              <a:rPr lang="en-GB" b="1" dirty="0" err="1"/>
              <a:t>maman</a:t>
            </a:r>
            <a:r>
              <a:rPr lang="en-GB" b="1" dirty="0"/>
              <a:t> </a:t>
            </a:r>
            <a:r>
              <a:rPr lang="en-GB" dirty="0"/>
              <a:t>= mum</a:t>
            </a:r>
            <a:endParaRPr lang="en-GB" b="1" dirty="0"/>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24150" cy="647577"/>
          </a:xfrm>
        </p:spPr>
        <p:txBody>
          <a:bodyPr>
            <a:normAutofit/>
          </a:bodyPr>
          <a:lstStyle/>
          <a:p>
            <a:r>
              <a:rPr lang="en-GB" sz="2800" b="1" dirty="0">
                <a:solidFill>
                  <a:schemeClr val="bg1"/>
                </a:solidFill>
              </a:rPr>
              <a:t>Qui </a:t>
            </a:r>
            <a:r>
              <a:rPr lang="en-GB" sz="2800" b="1" dirty="0" err="1">
                <a:solidFill>
                  <a:schemeClr val="bg1"/>
                </a:solidFill>
              </a:rPr>
              <a:t>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73474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photo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Now listen again and </a:t>
            </a:r>
            <a:r>
              <a:rPr lang="en-US" sz="2400" b="1" dirty="0">
                <a:solidFill>
                  <a:srgbClr val="4472C4">
                    <a:lumMod val="50000"/>
                  </a:srgbClr>
                </a:solidFill>
                <a:latin typeface="Century Gothic" panose="020F0302020204030204"/>
              </a:rPr>
              <a:t>sketch out</a:t>
            </a:r>
            <a:r>
              <a:rPr lang="en-US" sz="2400" dirty="0">
                <a:solidFill>
                  <a:srgbClr val="4472C4">
                    <a:lumMod val="50000"/>
                  </a:srgbClr>
                </a:solidFill>
                <a:latin typeface="Century Gothic" panose="020F0302020204030204"/>
              </a:rPr>
              <a:t> the photo!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759781481"/>
              </p:ext>
            </p:extLst>
          </p:nvPr>
        </p:nvGraphicFramePr>
        <p:xfrm>
          <a:off x="7527470" y="1546022"/>
          <a:ext cx="4320000" cy="4473603"/>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55A5"/>
                          </a:solidFill>
                          <a:effectLst/>
                          <a:uLnTx/>
                          <a:uFillTx/>
                        </a:rPr>
                        <a:t>a</a:t>
                      </a:r>
                      <a:endParaRPr lang="en-GB" sz="2000" b="0" dirty="0">
                        <a:solidFill>
                          <a:srgbClr val="0055A5"/>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rPr>
                        <a:t>b</a:t>
                      </a:r>
                      <a:endParaRPr lang="en-GB" sz="2000" b="0" dirty="0">
                        <a:solidFill>
                          <a:srgbClr val="0055A5"/>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près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droite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loin</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7671719" y="20981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7671719" y="25707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7669641" y="308145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7669641" y="356361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7669641" y="40811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14-6.wav"/>
            </a:hlinkClick>
            <a:extLst>
              <a:ext uri="{FF2B5EF4-FFF2-40B4-BE49-F238E27FC236}">
                <a16:creationId xmlns:a16="http://schemas.microsoft.com/office/drawing/2014/main" id="{C85FFF45-DBEA-4B31-808F-B9B100F63A1A}"/>
              </a:ext>
            </a:extLst>
          </p:cNvPr>
          <p:cNvSpPr/>
          <p:nvPr/>
        </p:nvSpPr>
        <p:spPr>
          <a:xfrm>
            <a:off x="7674435" y="45670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7.wav"/>
            </a:hlinkClick>
            <a:extLst>
              <a:ext uri="{FF2B5EF4-FFF2-40B4-BE49-F238E27FC236}">
                <a16:creationId xmlns:a16="http://schemas.microsoft.com/office/drawing/2014/main" id="{C30A216B-AEBB-4E5C-9D72-F3186157431E}"/>
              </a:ext>
            </a:extLst>
          </p:cNvPr>
          <p:cNvSpPr/>
          <p:nvPr/>
        </p:nvSpPr>
        <p:spPr>
          <a:xfrm>
            <a:off x="7679835" y="507344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wav"/>
            </a:hlinkClick>
            <a:extLst>
              <a:ext uri="{FF2B5EF4-FFF2-40B4-BE49-F238E27FC236}">
                <a16:creationId xmlns:a16="http://schemas.microsoft.com/office/drawing/2014/main" id="{B283615F-33BB-4FCE-934D-0B85B4100205}"/>
              </a:ext>
            </a:extLst>
          </p:cNvPr>
          <p:cNvSpPr/>
          <p:nvPr/>
        </p:nvSpPr>
        <p:spPr>
          <a:xfrm>
            <a:off x="7669641" y="556058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5" name="Picture 14">
            <a:extLst>
              <a:ext uri="{FF2B5EF4-FFF2-40B4-BE49-F238E27FC236}">
                <a16:creationId xmlns:a16="http://schemas.microsoft.com/office/drawing/2014/main" id="{026EA5E7-90B6-4CAD-8B00-91BB3956CA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734" y="2759263"/>
            <a:ext cx="2880000" cy="2880000"/>
          </a:xfrm>
          <a:prstGeom prst="rect">
            <a:avLst/>
          </a:prstGeom>
        </p:spPr>
      </p:pic>
      <p:pic>
        <p:nvPicPr>
          <p:cNvPr id="16" name="Picture 15">
            <a:extLst>
              <a:ext uri="{FF2B5EF4-FFF2-40B4-BE49-F238E27FC236}">
                <a16:creationId xmlns:a16="http://schemas.microsoft.com/office/drawing/2014/main" id="{730F482A-2D29-44B9-A074-DF9844282D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77245" y="2759263"/>
            <a:ext cx="2880000" cy="2880000"/>
          </a:xfrm>
          <a:prstGeom prst="rect">
            <a:avLst/>
          </a:prstGeom>
        </p:spPr>
      </p:pic>
      <p:pic>
        <p:nvPicPr>
          <p:cNvPr id="17" name="Picture 2" descr="Free Open Book Cliparts, Download Free Clip Art, Free Clip Art on ...">
            <a:extLst>
              <a:ext uri="{FF2B5EF4-FFF2-40B4-BE49-F238E27FC236}">
                <a16:creationId xmlns:a16="http://schemas.microsoft.com/office/drawing/2014/main" id="{5E26C755-6F47-4D4C-9657-9975B00FF4E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73990" y="5469444"/>
            <a:ext cx="2881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7CBD25D-53BE-4066-A9A7-67258B75CDB0}"/>
              </a:ext>
            </a:extLst>
          </p:cNvPr>
          <p:cNvSpPr/>
          <p:nvPr/>
        </p:nvSpPr>
        <p:spPr>
          <a:xfrm>
            <a:off x="8286750" y="209812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70E775AE-E5E3-41E2-A633-018B2ADC2C0F}"/>
              </a:ext>
            </a:extLst>
          </p:cNvPr>
          <p:cNvSpPr/>
          <p:nvPr/>
        </p:nvSpPr>
        <p:spPr>
          <a:xfrm>
            <a:off x="8286750" y="2570755"/>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A5C64FF4-A669-4280-9039-21AE09AE6458}"/>
              </a:ext>
            </a:extLst>
          </p:cNvPr>
          <p:cNvSpPr/>
          <p:nvPr/>
        </p:nvSpPr>
        <p:spPr>
          <a:xfrm>
            <a:off x="10094270" y="308407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D74130A-3A77-43A5-8208-1CFF087E51F2}"/>
              </a:ext>
            </a:extLst>
          </p:cNvPr>
          <p:cNvSpPr/>
          <p:nvPr/>
        </p:nvSpPr>
        <p:spPr>
          <a:xfrm>
            <a:off x="8286750" y="3563613"/>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A85A9E4-7A48-4553-ABF6-BCF71B327A4F}"/>
              </a:ext>
            </a:extLst>
          </p:cNvPr>
          <p:cNvSpPr/>
          <p:nvPr/>
        </p:nvSpPr>
        <p:spPr>
          <a:xfrm>
            <a:off x="10094270" y="4081151"/>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5441F146-7E12-4E1E-8493-BA27908EF51C}"/>
              </a:ext>
            </a:extLst>
          </p:cNvPr>
          <p:cNvSpPr/>
          <p:nvPr/>
        </p:nvSpPr>
        <p:spPr>
          <a:xfrm>
            <a:off x="10094270" y="4567077"/>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7EC3A6D7-B43B-46C1-A929-AAD01C4EAFF7}"/>
              </a:ext>
            </a:extLst>
          </p:cNvPr>
          <p:cNvSpPr/>
          <p:nvPr/>
        </p:nvSpPr>
        <p:spPr>
          <a:xfrm>
            <a:off x="8286750" y="5073444"/>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DA272730-98BF-472F-BAC5-3E6B4BA17539}"/>
              </a:ext>
            </a:extLst>
          </p:cNvPr>
          <p:cNvSpPr/>
          <p:nvPr/>
        </p:nvSpPr>
        <p:spPr>
          <a:xfrm>
            <a:off x="10094270" y="5560583"/>
            <a:ext cx="17532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8C11B364-D2C6-4E1A-BDC7-B5B95576E330}"/>
              </a:ext>
            </a:extLst>
          </p:cNvPr>
          <p:cNvSpPr txBox="1"/>
          <p:nvPr/>
        </p:nvSpPr>
        <p:spPr>
          <a:xfrm>
            <a:off x="2690967" y="99488"/>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049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Using the preposition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1055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know that the preposition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has a</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different form when used with </a:t>
            </a:r>
            <a:r>
              <a:rPr kumimoji="0" lang="en-US" sz="2400" b="0" i="1" u="none" strike="noStrike" kern="1200" cap="none" spc="0" normalizeH="0" noProof="0" dirty="0">
                <a:ln>
                  <a:noFill/>
                </a:ln>
                <a:solidFill>
                  <a:srgbClr val="002060"/>
                </a:solidFill>
                <a:effectLst/>
                <a:uLnTx/>
                <a:uFillTx/>
                <a:latin typeface="Century Gothic" panose="020F0302020204030204"/>
                <a:ea typeface="+mn-ea"/>
                <a:cs typeface="+mn-cs"/>
              </a:rPr>
              <a:t>le: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002060"/>
                </a:solidFill>
                <a:latin typeface="Century Gothic" panose="020F0302020204030204"/>
              </a:rPr>
              <a:t>I’m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The preposition </a:t>
            </a:r>
            <a:r>
              <a:rPr lang="en-US" sz="2400" b="1" dirty="0">
                <a:solidFill>
                  <a:srgbClr val="002060"/>
                </a:solidFill>
                <a:latin typeface="Century Gothic" panose="020F0302020204030204"/>
              </a:rPr>
              <a:t>de</a:t>
            </a:r>
            <a:r>
              <a:rPr lang="en-US" sz="2400" dirty="0">
                <a:solidFill>
                  <a:srgbClr val="002060"/>
                </a:solidFill>
                <a:latin typeface="Century Gothic" panose="020F0302020204030204"/>
              </a:rPr>
              <a:t> also has a different forms when used with </a:t>
            </a:r>
            <a:r>
              <a:rPr lang="en-US" sz="2400" i="1" dirty="0">
                <a:solidFill>
                  <a:srgbClr val="002060"/>
                </a:solidFill>
                <a:latin typeface="Century Gothic" panose="020F0302020204030204"/>
              </a:rPr>
              <a:t>le</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près</a:t>
            </a:r>
            <a:r>
              <a:rPr lang="en-US" sz="2400" b="1"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002060"/>
                </a:solidFill>
                <a:effectLst/>
                <a:uLnTx/>
                <a:uFillTx/>
                <a:latin typeface="Century Gothic" panose="020F0302020204030204"/>
                <a:ea typeface="+mn-ea"/>
                <a:cs typeface="+mn-cs"/>
              </a:rPr>
              <a:t>It’s near…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In the location expressions </a:t>
            </a:r>
            <a:r>
              <a:rPr lang="en-US" sz="2400" i="1" dirty="0" err="1">
                <a:solidFill>
                  <a:srgbClr val="002060"/>
                </a:solidFill>
                <a:latin typeface="Century Gothic" panose="020F0302020204030204"/>
              </a:rPr>
              <a:t>près</a:t>
            </a:r>
            <a:r>
              <a:rPr lang="en-US" sz="2400" i="1" dirty="0">
                <a:solidFill>
                  <a:srgbClr val="002060"/>
                </a:solidFill>
                <a:latin typeface="Century Gothic" panose="020F0302020204030204"/>
              </a:rPr>
              <a:t> de</a:t>
            </a:r>
            <a:r>
              <a:rPr lang="en-US" sz="2400" dirty="0">
                <a:solidFill>
                  <a:srgbClr val="002060"/>
                </a:solidFill>
                <a:latin typeface="Century Gothic" panose="020F0302020204030204"/>
              </a:rPr>
              <a:t> and </a:t>
            </a:r>
            <a:r>
              <a:rPr lang="en-US" sz="2400" i="1" dirty="0">
                <a:solidFill>
                  <a:srgbClr val="002060"/>
                </a:solidFill>
                <a:latin typeface="Century Gothic" panose="020F0302020204030204"/>
              </a:rPr>
              <a:t>à </a:t>
            </a:r>
            <a:r>
              <a:rPr lang="en-US" sz="2400" i="1" dirty="0" err="1">
                <a:solidFill>
                  <a:srgbClr val="002060"/>
                </a:solidFill>
                <a:latin typeface="Century Gothic" panose="020F0302020204030204"/>
              </a:rPr>
              <a:t>côté</a:t>
            </a:r>
            <a:r>
              <a:rPr lang="en-US" sz="2400" i="1" dirty="0">
                <a:solidFill>
                  <a:srgbClr val="002060"/>
                </a:solidFill>
                <a:latin typeface="Century Gothic" panose="020F0302020204030204"/>
              </a:rPr>
              <a:t> de</a:t>
            </a:r>
            <a:r>
              <a:rPr lang="en-US" sz="2400" dirty="0">
                <a:solidFill>
                  <a:srgbClr val="002060"/>
                </a:solidFill>
                <a:latin typeface="Century Gothic" panose="020F0302020204030204"/>
              </a:rPr>
              <a:t>, the </a:t>
            </a:r>
            <a:r>
              <a:rPr lang="en-US" sz="2400" b="1" dirty="0">
                <a:solidFill>
                  <a:srgbClr val="002060"/>
                </a:solidFill>
                <a:latin typeface="Century Gothic" panose="020F0302020204030204"/>
              </a:rPr>
              <a:t>de</a:t>
            </a:r>
            <a:r>
              <a:rPr lang="en-US" sz="2400" dirty="0">
                <a:solidFill>
                  <a:srgbClr val="002060"/>
                </a:solidFill>
                <a:latin typeface="Century Gothic" panose="020F0302020204030204"/>
              </a:rPr>
              <a:t> is </a:t>
            </a:r>
            <a:r>
              <a:rPr lang="en-US" sz="2400" b="1" dirty="0">
                <a:solidFill>
                  <a:srgbClr val="002060"/>
                </a:solidFill>
                <a:latin typeface="Century Gothic" panose="020F0302020204030204"/>
              </a:rPr>
              <a:t>not translated</a:t>
            </a:r>
            <a:r>
              <a:rPr lang="en-US" sz="2400" dirty="0">
                <a:solidFill>
                  <a:srgbClr val="002060"/>
                </a:solidFill>
                <a:latin typeface="Century Gothic" panose="020F0302020204030204"/>
              </a:rPr>
              <a:t>. With </a:t>
            </a:r>
            <a:r>
              <a:rPr lang="en-US" sz="2400" i="1" dirty="0">
                <a:solidFill>
                  <a:srgbClr val="002060"/>
                </a:solidFill>
                <a:latin typeface="Century Gothic" panose="020F0302020204030204"/>
              </a:rPr>
              <a:t>à droite </a:t>
            </a:r>
            <a:r>
              <a:rPr lang="en-US" sz="2400" dirty="0">
                <a:solidFill>
                  <a:srgbClr val="002060"/>
                </a:solidFill>
                <a:latin typeface="Century Gothic" panose="020F0302020204030204"/>
              </a:rPr>
              <a:t>/ </a:t>
            </a:r>
            <a:r>
              <a:rPr lang="en-US" sz="2400" i="1" dirty="0">
                <a:solidFill>
                  <a:srgbClr val="002060"/>
                </a:solidFill>
                <a:latin typeface="Century Gothic" panose="020F0302020204030204"/>
              </a:rPr>
              <a:t>à gauche</a:t>
            </a:r>
            <a:r>
              <a:rPr lang="en-US" sz="2400" dirty="0">
                <a:solidFill>
                  <a:srgbClr val="002060"/>
                </a:solidFill>
                <a:latin typeface="Century Gothic" panose="020F0302020204030204"/>
              </a:rPr>
              <a:t> it translates as ‘of’. With </a:t>
            </a:r>
            <a:r>
              <a:rPr lang="en-US" sz="2400" i="1" dirty="0">
                <a:solidFill>
                  <a:srgbClr val="002060"/>
                </a:solidFill>
                <a:latin typeface="Century Gothic" panose="020F0302020204030204"/>
              </a:rPr>
              <a:t>loin</a:t>
            </a:r>
            <a:r>
              <a:rPr lang="en-US" sz="2400" dirty="0">
                <a:solidFill>
                  <a:srgbClr val="002060"/>
                </a:solidFill>
                <a:latin typeface="Century Gothic" panose="020F0302020204030204"/>
              </a:rPr>
              <a:t> it translates as ‘from’.</a:t>
            </a:r>
            <a:endParaRPr kumimoji="0" lang="en-US" sz="2400" u="none" strike="noStrike" kern="1200" cap="none" spc="0" normalizeH="0" baseline="0" noProof="0" dirty="0">
              <a:ln>
                <a:noFill/>
              </a:ln>
              <a:solidFill>
                <a:srgbClr val="002060"/>
              </a:solidFill>
              <a:effectLst/>
              <a:uLnTx/>
              <a:uFillTx/>
              <a:latin typeface="Century Gothic" panose="020F0302020204030204"/>
            </a:endParaRPr>
          </a:p>
        </p:txBody>
      </p:sp>
      <p:sp>
        <p:nvSpPr>
          <p:cNvPr id="2" name="TextBox 1">
            <a:extLst>
              <a:ext uri="{FF2B5EF4-FFF2-40B4-BE49-F238E27FC236}">
                <a16:creationId xmlns:a16="http://schemas.microsoft.com/office/drawing/2014/main" id="{80D073C9-3C35-4FFE-8EE8-38ECB9878C2C}"/>
              </a:ext>
            </a:extLst>
          </p:cNvPr>
          <p:cNvSpPr txBox="1"/>
          <p:nvPr/>
        </p:nvSpPr>
        <p:spPr>
          <a:xfrm>
            <a:off x="2632692" y="1844164"/>
            <a:ext cx="1630575"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p>
        </p:txBody>
      </p:sp>
      <p:sp>
        <p:nvSpPr>
          <p:cNvPr id="9" name="TextBox 8">
            <a:extLst>
              <a:ext uri="{FF2B5EF4-FFF2-40B4-BE49-F238E27FC236}">
                <a16:creationId xmlns:a16="http://schemas.microsoft.com/office/drawing/2014/main" id="{024AD549-0860-45C7-85B2-60D7F2833029}"/>
              </a:ext>
            </a:extLst>
          </p:cNvPr>
          <p:cNvSpPr txBox="1"/>
          <p:nvPr/>
        </p:nvSpPr>
        <p:spPr>
          <a:xfrm>
            <a:off x="5584530" y="1844162"/>
            <a:ext cx="1428596"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p>
        </p:txBody>
      </p:sp>
      <p:sp>
        <p:nvSpPr>
          <p:cNvPr id="10" name="TextBox 9">
            <a:extLst>
              <a:ext uri="{FF2B5EF4-FFF2-40B4-BE49-F238E27FC236}">
                <a16:creationId xmlns:a16="http://schemas.microsoft.com/office/drawing/2014/main" id="{F661A485-F8E8-4779-AD89-495536C305C1}"/>
              </a:ext>
            </a:extLst>
          </p:cNvPr>
          <p:cNvSpPr txBox="1"/>
          <p:nvPr/>
        </p:nvSpPr>
        <p:spPr>
          <a:xfrm>
            <a:off x="8334390" y="1844163"/>
            <a:ext cx="367761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p>
        </p:txBody>
      </p:sp>
      <p:sp>
        <p:nvSpPr>
          <p:cNvPr id="11" name="TextBox 10">
            <a:extLst>
              <a:ext uri="{FF2B5EF4-FFF2-40B4-BE49-F238E27FC236}">
                <a16:creationId xmlns:a16="http://schemas.microsoft.com/office/drawing/2014/main" id="{6703E21C-23DD-445C-9402-B37D8DE54C31}"/>
              </a:ext>
            </a:extLst>
          </p:cNvPr>
          <p:cNvSpPr txBox="1"/>
          <p:nvPr/>
        </p:nvSpPr>
        <p:spPr>
          <a:xfrm>
            <a:off x="2632692" y="2213495"/>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73A649F-4991-47BF-ABFA-2DB0C7683035}"/>
              </a:ext>
            </a:extLst>
          </p:cNvPr>
          <p:cNvSpPr txBox="1"/>
          <p:nvPr/>
        </p:nvSpPr>
        <p:spPr>
          <a:xfrm>
            <a:off x="5584530" y="2213494"/>
            <a:ext cx="177965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à la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caisse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AB33FAA-D1AE-4A12-BA4A-D656F5EA1D49}"/>
              </a:ext>
            </a:extLst>
          </p:cNvPr>
          <p:cNvSpPr txBox="1"/>
          <p:nvPr/>
        </p:nvSpPr>
        <p:spPr>
          <a:xfrm>
            <a:off x="8334390" y="2213494"/>
            <a:ext cx="192232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à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l’aéroport</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2CDA49D-E256-4243-9A0B-6B42E670901F}"/>
              </a:ext>
            </a:extLst>
          </p:cNvPr>
          <p:cNvSpPr txBox="1"/>
          <p:nvPr/>
        </p:nvSpPr>
        <p:spPr>
          <a:xfrm>
            <a:off x="2632692" y="4013989"/>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du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8CD1758-45A8-40DB-B864-A8BE71FE8E2F}"/>
              </a:ext>
            </a:extLst>
          </p:cNvPr>
          <p:cNvSpPr txBox="1"/>
          <p:nvPr/>
        </p:nvSpPr>
        <p:spPr>
          <a:xfrm>
            <a:off x="5584530" y="4013987"/>
            <a:ext cx="197682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la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caisse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7DFF1D9-EA8B-4498-B9FF-71A633A83126}"/>
              </a:ext>
            </a:extLst>
          </p:cNvPr>
          <p:cNvSpPr txBox="1"/>
          <p:nvPr/>
        </p:nvSpPr>
        <p:spPr>
          <a:xfrm>
            <a:off x="8334390" y="4013988"/>
            <a:ext cx="211949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de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l’aéroport</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30FEAFE-49D9-453B-99C6-BBC3D9B949D3}"/>
              </a:ext>
            </a:extLst>
          </p:cNvPr>
          <p:cNvSpPr txBox="1"/>
          <p:nvPr/>
        </p:nvSpPr>
        <p:spPr>
          <a:xfrm>
            <a:off x="2632692" y="4383321"/>
            <a:ext cx="173316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the school</a:t>
            </a:r>
          </a:p>
        </p:txBody>
      </p:sp>
      <p:sp>
        <p:nvSpPr>
          <p:cNvPr id="19" name="TextBox 18">
            <a:extLst>
              <a:ext uri="{FF2B5EF4-FFF2-40B4-BE49-F238E27FC236}">
                <a16:creationId xmlns:a16="http://schemas.microsoft.com/office/drawing/2014/main" id="{0DCCA5BD-C60E-4B8F-835E-F41AD936DB0E}"/>
              </a:ext>
            </a:extLst>
          </p:cNvPr>
          <p:cNvSpPr txBox="1"/>
          <p:nvPr/>
        </p:nvSpPr>
        <p:spPr>
          <a:xfrm>
            <a:off x="5584530" y="4383319"/>
            <a:ext cx="2194832"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lang="en-GB" sz="2400" i="1" dirty="0">
                <a:solidFill>
                  <a:srgbClr val="002060"/>
                </a:solidFill>
                <a:latin typeface="Century Gothic" panose="020F0302020204030204"/>
              </a:rPr>
              <a:t>checkout</a:t>
            </a:r>
            <a:endParaRPr kumimoji="0" lang="en-GB" sz="2400" i="1" u="none" strike="noStrike" kern="1200" cap="none" spc="0" normalizeH="0" baseline="0" noProof="0" dirty="0">
              <a:ln>
                <a:noFill/>
              </a:ln>
              <a:solidFill>
                <a:srgbClr val="002060"/>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1591CECA-55CF-4A3D-B828-084688657E6B}"/>
              </a:ext>
            </a:extLst>
          </p:cNvPr>
          <p:cNvSpPr txBox="1"/>
          <p:nvPr/>
        </p:nvSpPr>
        <p:spPr>
          <a:xfrm>
            <a:off x="8334390" y="4383319"/>
            <a:ext cx="173477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the airport</a:t>
            </a:r>
          </a:p>
        </p:txBody>
      </p:sp>
      <p:sp>
        <p:nvSpPr>
          <p:cNvPr id="21" name="TextBox 20">
            <a:extLst>
              <a:ext uri="{FF2B5EF4-FFF2-40B4-BE49-F238E27FC236}">
                <a16:creationId xmlns:a16="http://schemas.microsoft.com/office/drawing/2014/main" id="{DB12D352-03A6-47FF-BCFA-D122CDF12053}"/>
              </a:ext>
            </a:extLst>
          </p:cNvPr>
          <p:cNvSpPr txBox="1"/>
          <p:nvPr/>
        </p:nvSpPr>
        <p:spPr>
          <a:xfrm>
            <a:off x="2632692" y="2582828"/>
            <a:ext cx="2351926"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to (the) school</a:t>
            </a:r>
          </a:p>
        </p:txBody>
      </p:sp>
      <p:sp>
        <p:nvSpPr>
          <p:cNvPr id="22" name="TextBox 21">
            <a:extLst>
              <a:ext uri="{FF2B5EF4-FFF2-40B4-BE49-F238E27FC236}">
                <a16:creationId xmlns:a16="http://schemas.microsoft.com/office/drawing/2014/main" id="{6984E95B-92F9-499D-BA37-16AB724CF7B0}"/>
              </a:ext>
            </a:extLst>
          </p:cNvPr>
          <p:cNvSpPr txBox="1"/>
          <p:nvPr/>
        </p:nvSpPr>
        <p:spPr>
          <a:xfrm>
            <a:off x="5584530" y="2582827"/>
            <a:ext cx="258596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to the checkout</a:t>
            </a:r>
          </a:p>
        </p:txBody>
      </p:sp>
      <p:sp>
        <p:nvSpPr>
          <p:cNvPr id="23" name="TextBox 22">
            <a:extLst>
              <a:ext uri="{FF2B5EF4-FFF2-40B4-BE49-F238E27FC236}">
                <a16:creationId xmlns:a16="http://schemas.microsoft.com/office/drawing/2014/main" id="{4B181012-2307-4D08-A0B7-B488B42F9AEE}"/>
              </a:ext>
            </a:extLst>
          </p:cNvPr>
          <p:cNvSpPr txBox="1"/>
          <p:nvPr/>
        </p:nvSpPr>
        <p:spPr>
          <a:xfrm>
            <a:off x="8327978" y="2582827"/>
            <a:ext cx="212590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002060"/>
                </a:solidFill>
                <a:effectLst/>
                <a:uLnTx/>
                <a:uFillTx/>
                <a:latin typeface="Century Gothic" panose="020F0302020204030204"/>
                <a:ea typeface="+mn-ea"/>
                <a:cs typeface="+mn-cs"/>
              </a:rPr>
              <a:t>to the airport</a:t>
            </a:r>
          </a:p>
        </p:txBody>
      </p:sp>
    </p:spTree>
    <p:extLst>
      <p:ext uri="{BB962C8B-B14F-4D97-AF65-F5344CB8AC3E}">
        <p14:creationId xmlns:p14="http://schemas.microsoft.com/office/powerpoint/2010/main" val="265835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86000"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3671910" cy="3046988"/>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nouvelle à Nice. Elle </a:t>
            </a:r>
            <a:r>
              <a:rPr lang="en-US" sz="2400" dirty="0" err="1">
                <a:solidFill>
                  <a:srgbClr val="002060"/>
                </a:solidFill>
              </a:rPr>
              <a:t>veut</a:t>
            </a:r>
            <a:r>
              <a:rPr lang="en-US" sz="2400" dirty="0">
                <a:solidFill>
                  <a:srgbClr val="002060"/>
                </a:solidFill>
              </a:rPr>
              <a:t> </a:t>
            </a:r>
            <a:r>
              <a:rPr lang="en-US" sz="2400" dirty="0" err="1">
                <a:solidFill>
                  <a:srgbClr val="002060"/>
                </a:solidFill>
              </a:rPr>
              <a:t>découvrir</a:t>
            </a:r>
            <a:r>
              <a:rPr lang="en-US" sz="2400" dirty="0">
                <a:solidFill>
                  <a:srgbClr val="002060"/>
                </a:solidFill>
              </a:rPr>
              <a:t> la </a:t>
            </a:r>
            <a:r>
              <a:rPr lang="en-US" sz="2400" dirty="0" err="1">
                <a:solidFill>
                  <a:srgbClr val="002060"/>
                </a:solidFill>
              </a:rPr>
              <a:t>ville</a:t>
            </a:r>
            <a:r>
              <a:rPr lang="en-US" sz="2400"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Peux-tu</a:t>
            </a:r>
            <a:r>
              <a:rPr lang="en-US" sz="2400" dirty="0">
                <a:solidFill>
                  <a:srgbClr val="002060"/>
                </a:solidFill>
                <a:latin typeface="Century Gothic" panose="020F0302020204030204"/>
              </a:rPr>
              <a:t> aider?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Donne des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Écris</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a</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b</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1485658456"/>
              </p:ext>
            </p:extLst>
          </p:nvPr>
        </p:nvGraphicFramePr>
        <p:xfrm>
          <a:off x="4349920" y="1393324"/>
          <a:ext cx="7560000" cy="2773680"/>
        </p:xfrm>
        <a:graphic>
          <a:graphicData uri="http://schemas.openxmlformats.org/drawingml/2006/table">
            <a:tbl>
              <a:tblPr firstRow="1" bandRow="1">
                <a:tableStyleId>{FABFCF23-3B69-468F-B69F-88F6DE6A72F2}</a:tableStyleId>
              </a:tblPr>
              <a:tblGrid>
                <a:gridCol w="720000">
                  <a:extLst>
                    <a:ext uri="{9D8B030D-6E8A-4147-A177-3AD203B41FA5}">
                      <a16:colId xmlns:a16="http://schemas.microsoft.com/office/drawing/2014/main" val="2607353726"/>
                    </a:ext>
                  </a:extLst>
                </a:gridCol>
                <a:gridCol w="396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370840">
                <a:tc>
                  <a:txBody>
                    <a:bodyPr/>
                    <a:lstStyle/>
                    <a:p>
                      <a:endParaRPr lang="en-GB" dirty="0">
                        <a:solidFill>
                          <a:srgbClr val="115076"/>
                        </a:solidFil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endParaRPr lang="en-GB" dirty="0">
                        <a:solidFill>
                          <a:srgbClr val="115076"/>
                        </a:solidFill>
                      </a:endParaRP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bg1"/>
                          </a:solidFill>
                          <a:effectLst/>
                          <a:uLnTx/>
                          <a:uFillTx/>
                        </a:rPr>
                        <a:t>a</a:t>
                      </a:r>
                      <a:endParaRPr lang="en-GB" sz="2000" b="1" dirty="0">
                        <a:solidFill>
                          <a:schemeClr val="bg1"/>
                        </a:solidFill>
                      </a:endParaRPr>
                    </a:p>
                  </a:txBody>
                  <a:tcPr anchor="ctr">
                    <a:lnL>
                      <a:noFill/>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b</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nchor="ctr">
                    <a:lnT w="12700" cmpd="sng">
                      <a:noFill/>
                    </a:lnT>
                  </a:tcPr>
                </a:tc>
                <a:tc>
                  <a:txBody>
                    <a:bodyPr/>
                    <a:lstStyle/>
                    <a:p>
                      <a:r>
                        <a:rPr lang="fr-FR" sz="2000" dirty="0">
                          <a:solidFill>
                            <a:srgbClr val="115076"/>
                          </a:solidFill>
                        </a:rPr>
                        <a:t>L’aéroport est loin de l’...</a:t>
                      </a:r>
                      <a:endParaRPr lang="en-GB" sz="2000" dirty="0">
                        <a:solidFill>
                          <a:srgbClr val="115076"/>
                        </a:solidFill>
                      </a:endParaRPr>
                    </a:p>
                  </a:txBody>
                  <a:tcPr anchor="ctr">
                    <a:lnT w="12700" cmpd="sng">
                      <a:noFill/>
                    </a:lnT>
                  </a:tcPr>
                </a:tc>
                <a:tc>
                  <a:txBody>
                    <a:bodyPr/>
                    <a:lstStyle/>
                    <a:p>
                      <a:r>
                        <a:rPr lang="en-GB" sz="2000" b="1" dirty="0" err="1">
                          <a:solidFill>
                            <a:srgbClr val="115076"/>
                          </a:solidFill>
                        </a:rPr>
                        <a:t>université</a:t>
                      </a:r>
                      <a:r>
                        <a:rPr lang="en-GB" sz="2000" b="1" dirty="0">
                          <a:solidFill>
                            <a:srgbClr val="115076"/>
                          </a:solidFill>
                        </a:rPr>
                        <a:t>.</a:t>
                      </a:r>
                    </a:p>
                  </a:txBody>
                  <a:tcPr anchor="ctr"/>
                </a:tc>
                <a:tc>
                  <a:txBody>
                    <a:bodyPr/>
                    <a:lstStyle/>
                    <a:p>
                      <a:r>
                        <a:rPr lang="en-GB" sz="2000" b="1" dirty="0" err="1">
                          <a:solidFill>
                            <a:srgbClr val="115076"/>
                          </a:solidFill>
                        </a:rPr>
                        <a:t>magasin</a:t>
                      </a:r>
                      <a:r>
                        <a:rPr lang="en-GB" sz="2000" b="1" dirty="0">
                          <a:solidFill>
                            <a:srgbClr val="115076"/>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bâtiment est près de la…</a:t>
                      </a:r>
                      <a:endParaRPr lang="en-GB" sz="2000" dirty="0">
                        <a:solidFill>
                          <a:srgbClr val="115076"/>
                        </a:solidFill>
                      </a:endParaRPr>
                    </a:p>
                  </a:txBody>
                  <a:tcPr anchor="ctr"/>
                </a:tc>
                <a:tc>
                  <a:txBody>
                    <a:bodyPr/>
                    <a:lstStyle/>
                    <a:p>
                      <a:r>
                        <a:rPr lang="en-GB" sz="2000" b="1" dirty="0">
                          <a:solidFill>
                            <a:srgbClr val="115076"/>
                          </a:solidFill>
                        </a:rPr>
                        <a:t>parc.</a:t>
                      </a:r>
                    </a:p>
                  </a:txBody>
                  <a:tcPr anchor="ctr"/>
                </a:tc>
                <a:tc>
                  <a:txBody>
                    <a:bodyPr/>
                    <a:lstStyle/>
                    <a:p>
                      <a:r>
                        <a:rPr lang="en-GB" sz="2000" b="1" dirty="0" err="1">
                          <a:solidFill>
                            <a:srgbClr val="115076"/>
                          </a:solidFill>
                        </a:rPr>
                        <a:t>banque</a:t>
                      </a:r>
                      <a:r>
                        <a:rPr lang="en-GB" sz="2000" b="1" dirty="0">
                          <a:solidFill>
                            <a:srgbClr val="115076"/>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café est à côté de la…</a:t>
                      </a:r>
                      <a:endParaRPr lang="en-GB" sz="2000" dirty="0">
                        <a:solidFill>
                          <a:srgbClr val="115076"/>
                        </a:solidFill>
                      </a:endParaRPr>
                    </a:p>
                  </a:txBody>
                  <a:tcPr anchor="ctr"/>
                </a:tc>
                <a:tc>
                  <a:txBody>
                    <a:bodyPr/>
                    <a:lstStyle/>
                    <a:p>
                      <a:r>
                        <a:rPr lang="en-GB" sz="2000" b="1" dirty="0">
                          <a:solidFill>
                            <a:srgbClr val="115076"/>
                          </a:solidFill>
                        </a:rPr>
                        <a:t>place.</a:t>
                      </a:r>
                    </a:p>
                  </a:txBody>
                  <a:tcPr anchor="ctr"/>
                </a:tc>
                <a:tc>
                  <a:txBody>
                    <a:bodyPr/>
                    <a:lstStyle/>
                    <a:p>
                      <a:r>
                        <a:rPr lang="en-GB" sz="2000" b="1" dirty="0" err="1">
                          <a:solidFill>
                            <a:srgbClr val="115076"/>
                          </a:solidFill>
                        </a:rPr>
                        <a:t>marché</a:t>
                      </a:r>
                      <a:r>
                        <a:rPr lang="en-GB" sz="2000" b="1" dirty="0">
                          <a:solidFill>
                            <a:srgbClr val="115076"/>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nchor="ctr"/>
                </a:tc>
                <a:tc>
                  <a:txBody>
                    <a:bodyPr/>
                    <a:lstStyle/>
                    <a:p>
                      <a:r>
                        <a:rPr lang="fr-FR" sz="2000" dirty="0">
                          <a:solidFill>
                            <a:srgbClr val="115076"/>
                          </a:solidFill>
                        </a:rPr>
                        <a:t>Le cinéma est à gauche du…</a:t>
                      </a:r>
                      <a:endParaRPr lang="en-GB" sz="2000" dirty="0">
                        <a:solidFill>
                          <a:srgbClr val="115076"/>
                        </a:solidFill>
                      </a:endParaRPr>
                    </a:p>
                  </a:txBody>
                  <a:tcPr anchor="ctr"/>
                </a:tc>
                <a:tc>
                  <a:txBody>
                    <a:bodyPr/>
                    <a:lstStyle/>
                    <a:p>
                      <a:r>
                        <a:rPr lang="en-GB" sz="2000" b="1" dirty="0" err="1">
                          <a:solidFill>
                            <a:srgbClr val="115076"/>
                          </a:solidFill>
                        </a:rPr>
                        <a:t>magasin</a:t>
                      </a:r>
                      <a:r>
                        <a:rPr lang="en-GB" sz="2000" b="1" dirty="0">
                          <a:solidFill>
                            <a:srgbClr val="115076"/>
                          </a:solidFill>
                        </a:rPr>
                        <a:t>.</a:t>
                      </a:r>
                    </a:p>
                  </a:txBody>
                  <a:tcPr anchor="ctr"/>
                </a:tc>
                <a:tc>
                  <a:txBody>
                    <a:bodyPr/>
                    <a:lstStyle/>
                    <a:p>
                      <a:r>
                        <a:rPr lang="en-GB" sz="2000" b="1" dirty="0">
                          <a:solidFill>
                            <a:srgbClr val="115076"/>
                          </a:solidFill>
                        </a:rPr>
                        <a:t>rue.</a:t>
                      </a:r>
                    </a:p>
                  </a:txBody>
                  <a:tcPr anchor="ct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collège est loin du…</a:t>
                      </a:r>
                      <a:endParaRPr lang="en-GB" sz="2000" dirty="0">
                        <a:solidFill>
                          <a:srgbClr val="115076"/>
                        </a:solidFill>
                      </a:endParaRPr>
                    </a:p>
                  </a:txBody>
                  <a:tcPr anchor="ctr"/>
                </a:tc>
                <a:tc>
                  <a:txBody>
                    <a:bodyPr/>
                    <a:lstStyle/>
                    <a:p>
                      <a:r>
                        <a:rPr lang="en-GB" sz="2000" b="1" dirty="0" err="1">
                          <a:solidFill>
                            <a:srgbClr val="115076"/>
                          </a:solidFill>
                        </a:rPr>
                        <a:t>hôtel</a:t>
                      </a:r>
                      <a:r>
                        <a:rPr lang="en-GB" sz="2000" b="1" dirty="0">
                          <a:solidFill>
                            <a:srgbClr val="115076"/>
                          </a:solidFill>
                        </a:rPr>
                        <a:t>.</a:t>
                      </a:r>
                    </a:p>
                  </a:txBody>
                  <a:tcPr anchor="ctr"/>
                </a:tc>
                <a:tc>
                  <a:txBody>
                    <a:bodyPr/>
                    <a:lstStyle/>
                    <a:p>
                      <a:r>
                        <a:rPr lang="en-GB" sz="2000" b="1" dirty="0">
                          <a:solidFill>
                            <a:srgbClr val="115076"/>
                          </a:solidFill>
                        </a:rPr>
                        <a:t>parc.</a:t>
                      </a:r>
                    </a:p>
                  </a:txBody>
                  <a:tcPr anchor="ct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L’école est à droite de la…</a:t>
                      </a:r>
                      <a:endParaRPr lang="en-GB" sz="2000" dirty="0">
                        <a:solidFill>
                          <a:srgbClr val="115076"/>
                        </a:solidFill>
                      </a:endParaRPr>
                    </a:p>
                  </a:txBody>
                  <a:tcPr anchor="ctr"/>
                </a:tc>
                <a:tc>
                  <a:txBody>
                    <a:bodyPr/>
                    <a:lstStyle/>
                    <a:p>
                      <a:r>
                        <a:rPr lang="en-GB" sz="2000" b="1" dirty="0" err="1">
                          <a:solidFill>
                            <a:srgbClr val="115076"/>
                          </a:solidFill>
                        </a:rPr>
                        <a:t>musée</a:t>
                      </a:r>
                      <a:r>
                        <a:rPr lang="en-GB" sz="2000" b="1" dirty="0">
                          <a:solidFill>
                            <a:srgbClr val="115076"/>
                          </a:solidFill>
                        </a:rPr>
                        <a:t>.</a:t>
                      </a:r>
                    </a:p>
                  </a:txBody>
                  <a:tcPr anchor="ctr"/>
                </a:tc>
                <a:tc>
                  <a:txBody>
                    <a:bodyPr/>
                    <a:lstStyle/>
                    <a:p>
                      <a:r>
                        <a:rPr lang="en-GB" sz="2000" b="1" dirty="0" err="1">
                          <a:solidFill>
                            <a:srgbClr val="115076"/>
                          </a:solidFill>
                        </a:rPr>
                        <a:t>plage</a:t>
                      </a:r>
                      <a:r>
                        <a:rPr lang="en-GB" sz="2000" b="1" dirty="0">
                          <a:solidFill>
                            <a:srgbClr val="115076"/>
                          </a:solidFill>
                        </a:rPr>
                        <a:t>.</a:t>
                      </a:r>
                    </a:p>
                  </a:txBody>
                  <a:tcPr anchor="ctr"/>
                </a:tc>
                <a:extLst>
                  <a:ext uri="{0D108BD9-81ED-4DB2-BD59-A6C34878D82A}">
                    <a16:rowId xmlns:a16="http://schemas.microsoft.com/office/drawing/2014/main" val="664931564"/>
                  </a:ext>
                </a:extLst>
              </a:tr>
            </a:tbl>
          </a:graphicData>
        </a:graphic>
      </p:graphicFrame>
      <p:sp>
        <p:nvSpPr>
          <p:cNvPr id="2" name="Rectangle: Rounded Corners 1">
            <a:extLst>
              <a:ext uri="{FF2B5EF4-FFF2-40B4-BE49-F238E27FC236}">
                <a16:creationId xmlns:a16="http://schemas.microsoft.com/office/drawing/2014/main" id="{2A134EE3-0BB4-4463-991E-E740E1D83864}"/>
              </a:ext>
            </a:extLst>
          </p:cNvPr>
          <p:cNvSpPr/>
          <p:nvPr/>
        </p:nvSpPr>
        <p:spPr>
          <a:xfrm>
            <a:off x="9031120" y="1825151"/>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624C0529-65C5-4846-AA97-C0CADFBE0CA5}"/>
              </a:ext>
            </a:extLst>
          </p:cNvPr>
          <p:cNvSpPr/>
          <p:nvPr/>
        </p:nvSpPr>
        <p:spPr>
          <a:xfrm>
            <a:off x="10469920" y="2232732"/>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D1E314F2-357C-4963-A3F6-A5BE42E1E536}"/>
              </a:ext>
            </a:extLst>
          </p:cNvPr>
          <p:cNvSpPr/>
          <p:nvPr/>
        </p:nvSpPr>
        <p:spPr>
          <a:xfrm>
            <a:off x="9029920" y="2617125"/>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AC4F0E6-86C5-426A-B073-84906C5B602D}"/>
              </a:ext>
            </a:extLst>
          </p:cNvPr>
          <p:cNvSpPr/>
          <p:nvPr/>
        </p:nvSpPr>
        <p:spPr>
          <a:xfrm>
            <a:off x="9029920" y="3012795"/>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234B987E-5DB1-4277-8F5F-39CEF703E9C1}"/>
              </a:ext>
            </a:extLst>
          </p:cNvPr>
          <p:cNvSpPr/>
          <p:nvPr/>
        </p:nvSpPr>
        <p:spPr>
          <a:xfrm>
            <a:off x="10469920" y="3414831"/>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212A0CE4-1CF2-4A25-8B6D-7E7BF682C9D4}"/>
              </a:ext>
            </a:extLst>
          </p:cNvPr>
          <p:cNvSpPr/>
          <p:nvPr/>
        </p:nvSpPr>
        <p:spPr>
          <a:xfrm>
            <a:off x="10469920" y="3818627"/>
            <a:ext cx="1440000" cy="32385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BB26435-857F-4A07-9423-F954A06EA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4237902"/>
            <a:ext cx="1800000" cy="1800000"/>
          </a:xfrm>
          <a:prstGeom prst="rect">
            <a:avLst/>
          </a:prstGeom>
        </p:spPr>
      </p:pic>
      <p:pic>
        <p:nvPicPr>
          <p:cNvPr id="2052" name="Picture 4" descr="Clip art of map clipart">
            <a:extLst>
              <a:ext uri="{FF2B5EF4-FFF2-40B4-BE49-F238E27FC236}">
                <a16:creationId xmlns:a16="http://schemas.microsoft.com/office/drawing/2014/main" id="{891268C1-FA6B-4D63-8CC5-9893395AA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692" y="4412697"/>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FD269A0-109A-48E1-84B7-280F09B1A573}"/>
              </a:ext>
            </a:extLst>
          </p:cNvPr>
          <p:cNvGraphicFramePr>
            <a:graphicFrameLocks noGrp="1"/>
          </p:cNvGraphicFramePr>
          <p:nvPr>
            <p:extLst>
              <p:ext uri="{D42A27DB-BD31-4B8C-83A1-F6EECF244321}">
                <p14:modId xmlns:p14="http://schemas.microsoft.com/office/powerpoint/2010/main" val="4079971912"/>
              </p:ext>
            </p:extLst>
          </p:nvPr>
        </p:nvGraphicFramePr>
        <p:xfrm>
          <a:off x="6096000" y="3120451"/>
          <a:ext cx="504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1266943508"/>
                    </a:ext>
                  </a:extLst>
                </a:gridCol>
                <a:gridCol w="2160000">
                  <a:extLst>
                    <a:ext uri="{9D8B030D-6E8A-4147-A177-3AD203B41FA5}">
                      <a16:colId xmlns:a16="http://schemas.microsoft.com/office/drawing/2014/main" val="653471705"/>
                    </a:ext>
                  </a:extLst>
                </a:gridCol>
                <a:gridCol w="2160000">
                  <a:extLst>
                    <a:ext uri="{9D8B030D-6E8A-4147-A177-3AD203B41FA5}">
                      <a16:colId xmlns:a16="http://schemas.microsoft.com/office/drawing/2014/main" val="1973684680"/>
                    </a:ext>
                  </a:extLst>
                </a:gridCol>
              </a:tblGrid>
              <a:tr h="497067">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234191401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cinéma</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Julien</a:t>
                      </a:r>
                    </a:p>
                  </a:txBody>
                  <a:tcPr anchor="ctr"/>
                </a:tc>
                <a:extLst>
                  <a:ext uri="{0D108BD9-81ED-4DB2-BD59-A6C34878D82A}">
                    <a16:rowId xmlns:a16="http://schemas.microsoft.com/office/drawing/2014/main" val="3906899382"/>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collège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Maia</a:t>
                      </a:r>
                    </a:p>
                  </a:txBody>
                  <a:tcPr anchor="ctr"/>
                </a:tc>
                <a:extLst>
                  <a:ext uri="{0D108BD9-81ED-4DB2-BD59-A6C34878D82A}">
                    <a16:rowId xmlns:a16="http://schemas.microsoft.com/office/drawing/2014/main" val="310620914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marché</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Paul</a:t>
                      </a:r>
                    </a:p>
                  </a:txBody>
                  <a:tcPr anchor="ctr"/>
                </a:tc>
                <a:extLst>
                  <a:ext uri="{0D108BD9-81ED-4DB2-BD59-A6C34878D82A}">
                    <a16:rowId xmlns:a16="http://schemas.microsoft.com/office/drawing/2014/main" val="2565366614"/>
                  </a:ext>
                </a:extLst>
              </a:tr>
            </a:tbl>
          </a:graphicData>
        </a:graphic>
      </p:graphicFrame>
      <p:sp>
        <p:nvSpPr>
          <p:cNvPr id="4" name="Title 3"/>
          <p:cNvSpPr>
            <a:spLocks noGrp="1"/>
          </p:cNvSpPr>
          <p:nvPr>
            <p:ph type="title"/>
          </p:nvPr>
        </p:nvSpPr>
        <p:spPr>
          <a:xfrm>
            <a:off x="0" y="213557"/>
            <a:ext cx="3391239" cy="647577"/>
          </a:xfrm>
        </p:spPr>
        <p:txBody>
          <a:bodyPr>
            <a:normAutofit/>
          </a:bodyPr>
          <a:lstStyle/>
          <a:p>
            <a:r>
              <a:rPr lang="en-GB" sz="2800" b="1" dirty="0">
                <a:solidFill>
                  <a:schemeClr val="bg1"/>
                </a:solidFill>
              </a:rPr>
              <a:t>Qui </a:t>
            </a:r>
            <a:r>
              <a:rPr lang="en-GB" sz="2800" b="1" dirty="0" err="1">
                <a:solidFill>
                  <a:schemeClr val="bg1"/>
                </a:solidFill>
              </a:rPr>
              <a:t>habite</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8" y="1296000"/>
            <a:ext cx="11729921" cy="1446550"/>
          </a:xfrm>
          <a:prstGeom prst="rect">
            <a:avLst/>
          </a:prstGeom>
          <a:noFill/>
        </p:spPr>
        <p:txBody>
          <a:bodyPr wrap="square" rtlCol="0">
            <a:spAutoFit/>
          </a:bodyPr>
          <a:lstStyle/>
          <a:p>
            <a:pPr lvl="0">
              <a:defRPr/>
            </a:pPr>
            <a:r>
              <a:rPr lang="fr-FR" sz="2200" dirty="0">
                <a:solidFill>
                  <a:srgbClr val="002060"/>
                </a:solidFill>
              </a:rPr>
              <a:t>Océane devient amis avec ses camarades* de classe. Où habitent-ils ? Écris </a:t>
            </a:r>
            <a:r>
              <a:rPr lang="fr-FR" sz="2200" b="1" dirty="0">
                <a:solidFill>
                  <a:srgbClr val="002060"/>
                </a:solidFill>
              </a:rPr>
              <a:t>a</a:t>
            </a:r>
            <a:r>
              <a:rPr lang="fr-FR" sz="2200" dirty="0">
                <a:solidFill>
                  <a:srgbClr val="002060"/>
                </a:solidFill>
              </a:rPr>
              <a:t> ou </a:t>
            </a:r>
            <a:r>
              <a:rPr lang="fr-FR" sz="2200" b="1" dirty="0">
                <a:solidFill>
                  <a:srgbClr val="002060"/>
                </a:solidFill>
              </a:rPr>
              <a:t>b</a:t>
            </a:r>
            <a:r>
              <a:rPr lang="fr-FR" sz="2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F0302020204030204"/>
              </a:rPr>
              <a:t>Remember! Names</a:t>
            </a:r>
            <a:r>
              <a:rPr lang="en-US" sz="2200" dirty="0">
                <a:solidFill>
                  <a:srgbClr val="002060"/>
                </a:solidFill>
                <a:latin typeface="Century Gothic" panose="020F0302020204030204"/>
              </a:rPr>
              <a:t> of people and places </a:t>
            </a:r>
            <a:r>
              <a:rPr lang="en-US" sz="2200" b="1" dirty="0">
                <a:solidFill>
                  <a:srgbClr val="002060"/>
                </a:solidFill>
                <a:latin typeface="Century Gothic" panose="020F0302020204030204"/>
              </a:rPr>
              <a:t>don’t have articles</a:t>
            </a:r>
            <a:r>
              <a:rPr lang="en-US" sz="22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So, </a:t>
            </a:r>
            <a:r>
              <a:rPr lang="en-US" sz="2200" b="1" i="1" dirty="0">
                <a:solidFill>
                  <a:srgbClr val="002060"/>
                </a:solidFill>
                <a:latin typeface="Century Gothic" panose="020F0302020204030204"/>
              </a:rPr>
              <a:t>de </a:t>
            </a:r>
            <a:r>
              <a:rPr lang="en-US" sz="2200" b="1" dirty="0">
                <a:solidFill>
                  <a:srgbClr val="002060"/>
                </a:solidFill>
                <a:latin typeface="Century Gothic" panose="020F0302020204030204"/>
              </a:rPr>
              <a:t>does not contract </a:t>
            </a:r>
            <a:r>
              <a:rPr lang="en-US" sz="2200" dirty="0">
                <a:solidFill>
                  <a:srgbClr val="002060"/>
                </a:solidFill>
                <a:latin typeface="Century Gothic" panose="020F0302020204030204"/>
              </a:rPr>
              <a:t>before these: </a:t>
            </a:r>
            <a:r>
              <a:rPr lang="en-US" sz="2200" i="1" dirty="0">
                <a:solidFill>
                  <a:srgbClr val="002060"/>
                </a:solidFill>
                <a:latin typeface="Century Gothic" panose="020F0302020204030204"/>
              </a:rPr>
              <a:t>Je </a:t>
            </a:r>
            <a:r>
              <a:rPr lang="en-US" sz="2200" i="1" dirty="0" err="1">
                <a:solidFill>
                  <a:srgbClr val="002060"/>
                </a:solidFill>
                <a:latin typeface="Century Gothic" panose="020F0302020204030204"/>
              </a:rPr>
              <a:t>viens</a:t>
            </a:r>
            <a:r>
              <a:rPr lang="en-US" sz="2200" i="1" dirty="0">
                <a:solidFill>
                  <a:srgbClr val="002060"/>
                </a:solidFill>
                <a:latin typeface="Century Gothic" panose="020F0302020204030204"/>
              </a:rPr>
              <a:t> </a:t>
            </a:r>
            <a:r>
              <a:rPr lang="en-US" sz="2200" b="1" i="1" dirty="0">
                <a:solidFill>
                  <a:srgbClr val="002060"/>
                </a:solidFill>
                <a:latin typeface="Century Gothic" panose="020F0302020204030204"/>
              </a:rPr>
              <a:t>de</a:t>
            </a:r>
            <a:r>
              <a:rPr lang="en-US" sz="2200" i="1" dirty="0">
                <a:solidFill>
                  <a:srgbClr val="002060"/>
                </a:solidFill>
                <a:latin typeface="Century Gothic" panose="020F0302020204030204"/>
              </a:rPr>
              <a:t> Paris.</a:t>
            </a:r>
            <a:endParaRPr kumimoji="0" lang="en-US" sz="220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9093241"/>
              </p:ext>
            </p:extLst>
          </p:nvPr>
        </p:nvGraphicFramePr>
        <p:xfrm>
          <a:off x="512797" y="3123312"/>
          <a:ext cx="504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parc</a:t>
                      </a:r>
                    </a:p>
                  </a:txBody>
                  <a:tcPr anchor="ctr"/>
                </a:tc>
                <a:tc>
                  <a:txBody>
                    <a:bodyPr/>
                    <a:lstStyle/>
                    <a:p>
                      <a:r>
                        <a:rPr lang="en-GB" sz="2400" dirty="0">
                          <a:solidFill>
                            <a:schemeClr val="accent1">
                              <a:lumMod val="50000"/>
                            </a:schemeClr>
                          </a:solidFill>
                        </a:rPr>
                        <a:t>Marc</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magasin</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Yann</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jardin</a:t>
                      </a: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Clémence</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674018" y="36722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676096" y="416921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674018" y="46662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6255700" y="366916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6255700" y="41661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8" name="6.wav"/>
            </a:hlinkClick>
            <a:extLst>
              <a:ext uri="{FF2B5EF4-FFF2-40B4-BE49-F238E27FC236}">
                <a16:creationId xmlns:a16="http://schemas.microsoft.com/office/drawing/2014/main" id="{27E9F630-617A-40EE-BFCC-498B0C39FF6C}"/>
              </a:ext>
            </a:extLst>
          </p:cNvPr>
          <p:cNvSpPr/>
          <p:nvPr/>
        </p:nvSpPr>
        <p:spPr>
          <a:xfrm>
            <a:off x="6258864" y="46300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1" name="Picture 40">
            <a:extLst>
              <a:ext uri="{FF2B5EF4-FFF2-40B4-BE49-F238E27FC236}">
                <a16:creationId xmlns:a16="http://schemas.microsoft.com/office/drawing/2014/main" id="{B42308FE-842B-4CB4-98E8-415CDF6703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7262" y="0"/>
            <a:ext cx="1140379" cy="1140379"/>
          </a:xfrm>
          <a:prstGeom prst="rect">
            <a:avLst/>
          </a:prstGeom>
        </p:spPr>
      </p:pic>
      <p:sp>
        <p:nvSpPr>
          <p:cNvPr id="24" name="Rectangle: Rounded Corners 23">
            <a:extLst>
              <a:ext uri="{FF2B5EF4-FFF2-40B4-BE49-F238E27FC236}">
                <a16:creationId xmlns:a16="http://schemas.microsoft.com/office/drawing/2014/main" id="{0BD56741-D198-4091-B397-FEA465292F1C}"/>
              </a:ext>
            </a:extLst>
          </p:cNvPr>
          <p:cNvSpPr/>
          <p:nvPr/>
        </p:nvSpPr>
        <p:spPr>
          <a:xfrm>
            <a:off x="3392797" y="3648272"/>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E532278D-32C6-40D1-AE6D-68EE0C737A96}"/>
              </a:ext>
            </a:extLst>
          </p:cNvPr>
          <p:cNvSpPr/>
          <p:nvPr/>
        </p:nvSpPr>
        <p:spPr>
          <a:xfrm>
            <a:off x="3392797" y="4166155"/>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77118D5-5E14-4F69-AB51-E46F14E3EA86}"/>
              </a:ext>
            </a:extLst>
          </p:cNvPr>
          <p:cNvSpPr/>
          <p:nvPr/>
        </p:nvSpPr>
        <p:spPr>
          <a:xfrm>
            <a:off x="1238267" y="4653208"/>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086DD23-2633-424F-9C89-2B2992A44318}"/>
              </a:ext>
            </a:extLst>
          </p:cNvPr>
          <p:cNvSpPr/>
          <p:nvPr/>
        </p:nvSpPr>
        <p:spPr>
          <a:xfrm>
            <a:off x="6807451" y="3646444"/>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E95BAF5-1EA3-420E-84FC-039AF99E9286}"/>
              </a:ext>
            </a:extLst>
          </p:cNvPr>
          <p:cNvSpPr/>
          <p:nvPr/>
        </p:nvSpPr>
        <p:spPr>
          <a:xfrm>
            <a:off x="6807451" y="4125670"/>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AA417F7-B23F-4DD9-A540-86D073CC6DB3}"/>
              </a:ext>
            </a:extLst>
          </p:cNvPr>
          <p:cNvSpPr/>
          <p:nvPr/>
        </p:nvSpPr>
        <p:spPr>
          <a:xfrm>
            <a:off x="8967451" y="4666204"/>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FC5AF749-8BA8-43F1-996F-F7C8DEEA644B}"/>
              </a:ext>
            </a:extLst>
          </p:cNvPr>
          <p:cNvSpPr/>
          <p:nvPr/>
        </p:nvSpPr>
        <p:spPr>
          <a:xfrm>
            <a:off x="7500395" y="239494"/>
            <a:ext cx="2476982" cy="675744"/>
          </a:xfrm>
          <a:prstGeom prst="wedgeRoundRectCallout">
            <a:avLst>
              <a:gd name="adj1" fmla="val -55880"/>
              <a:gd name="adj2" fmla="val 19678"/>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r>
              <a:rPr lang="en-GB" b="1" dirty="0" err="1"/>
              <a:t>camarade</a:t>
            </a:r>
            <a:r>
              <a:rPr lang="en-GB" b="1" dirty="0"/>
              <a:t> </a:t>
            </a:r>
            <a:r>
              <a:rPr lang="en-GB" dirty="0"/>
              <a:t>= colleague, -mate</a:t>
            </a:r>
            <a:r>
              <a:rPr lang="en-GB" b="1" dirty="0"/>
              <a:t> </a:t>
            </a:r>
          </a:p>
        </p:txBody>
      </p:sp>
    </p:spTree>
    <p:extLst>
      <p:ext uri="{BB962C8B-B14F-4D97-AF65-F5344CB8AC3E}">
        <p14:creationId xmlns:p14="http://schemas.microsoft.com/office/powerpoint/2010/main" val="15073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animBg="1"/>
      <p:bldP spid="31" grpId="0" animBg="1"/>
      <p:bldP spid="32"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370E4FB-0F0D-41B4-B8D7-0823078631F5}"/>
              </a:ext>
            </a:extLst>
          </p:cNvPr>
          <p:cNvGraphicFramePr>
            <a:graphicFrameLocks noGrp="1"/>
          </p:cNvGraphicFramePr>
          <p:nvPr>
            <p:extLst>
              <p:ext uri="{D42A27DB-BD31-4B8C-83A1-F6EECF244321}">
                <p14:modId xmlns:p14="http://schemas.microsoft.com/office/powerpoint/2010/main" val="395068522"/>
              </p:ext>
            </p:extLst>
          </p:nvPr>
        </p:nvGraphicFramePr>
        <p:xfrm>
          <a:off x="6272797" y="2580775"/>
          <a:ext cx="504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1295880050"/>
                    </a:ext>
                  </a:extLst>
                </a:gridCol>
                <a:gridCol w="2160000">
                  <a:extLst>
                    <a:ext uri="{9D8B030D-6E8A-4147-A177-3AD203B41FA5}">
                      <a16:colId xmlns:a16="http://schemas.microsoft.com/office/drawing/2014/main" val="3928644627"/>
                    </a:ext>
                  </a:extLst>
                </a:gridCol>
                <a:gridCol w="2160000">
                  <a:extLst>
                    <a:ext uri="{9D8B030D-6E8A-4147-A177-3AD203B41FA5}">
                      <a16:colId xmlns:a16="http://schemas.microsoft.com/office/drawing/2014/main" val="2599671497"/>
                    </a:ext>
                  </a:extLst>
                </a:gridCol>
              </a:tblGrid>
              <a:tr h="497067">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854159382"/>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cinéma</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Julien</a:t>
                      </a:r>
                    </a:p>
                  </a:txBody>
                  <a:tcPr anchor="ctr"/>
                </a:tc>
                <a:extLst>
                  <a:ext uri="{0D108BD9-81ED-4DB2-BD59-A6C34878D82A}">
                    <a16:rowId xmlns:a16="http://schemas.microsoft.com/office/drawing/2014/main" val="4097504939"/>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collège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Maia</a:t>
                      </a:r>
                    </a:p>
                  </a:txBody>
                  <a:tcPr anchor="ctr"/>
                </a:tc>
                <a:extLst>
                  <a:ext uri="{0D108BD9-81ED-4DB2-BD59-A6C34878D82A}">
                    <a16:rowId xmlns:a16="http://schemas.microsoft.com/office/drawing/2014/main" val="204612481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marché</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Paul</a:t>
                      </a:r>
                    </a:p>
                  </a:txBody>
                  <a:tcPr anchor="ctr"/>
                </a:tc>
                <a:extLst>
                  <a:ext uri="{0D108BD9-81ED-4DB2-BD59-A6C34878D82A}">
                    <a16:rowId xmlns:a16="http://schemas.microsoft.com/office/drawing/2014/main" val="2004645456"/>
                  </a:ext>
                </a:extLst>
              </a:tr>
            </a:tbl>
          </a:graphicData>
        </a:graphic>
      </p:graphicFrame>
      <p:sp>
        <p:nvSpPr>
          <p:cNvPr id="4" name="Title 3"/>
          <p:cNvSpPr>
            <a:spLocks noGrp="1"/>
          </p:cNvSpPr>
          <p:nvPr>
            <p:ph type="title"/>
          </p:nvPr>
        </p:nvSpPr>
        <p:spPr>
          <a:xfrm>
            <a:off x="0" y="213557"/>
            <a:ext cx="3411701" cy="647577"/>
          </a:xfrm>
        </p:spPr>
        <p:txBody>
          <a:bodyPr>
            <a:normAutofit/>
          </a:bodyPr>
          <a:lstStyle/>
          <a:p>
            <a:r>
              <a:rPr lang="en-GB" sz="2800" b="1" dirty="0">
                <a:solidFill>
                  <a:schemeClr val="bg1"/>
                </a:solidFill>
              </a:rPr>
              <a:t>Qui </a:t>
            </a:r>
            <a:r>
              <a:rPr lang="en-GB" sz="2800" b="1" dirty="0" err="1">
                <a:solidFill>
                  <a:schemeClr val="bg1"/>
                </a:solidFill>
              </a:rPr>
              <a:t>habite</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499204"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devient</a:t>
            </a:r>
            <a:r>
              <a:rPr lang="fr-FR" sz="2400" dirty="0">
                <a:solidFill>
                  <a:srgbClr val="4472C4">
                    <a:lumMod val="50000"/>
                  </a:srgbClr>
                </a:solidFill>
              </a:rPr>
              <a:t> amis avec ses camarades de classe.</a:t>
            </a:r>
          </a:p>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982736211"/>
              </p:ext>
            </p:extLst>
          </p:nvPr>
        </p:nvGraphicFramePr>
        <p:xfrm>
          <a:off x="512797" y="2579598"/>
          <a:ext cx="504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parc</a:t>
                      </a:r>
                    </a:p>
                  </a:txBody>
                  <a:tcPr anchor="ctr"/>
                </a:tc>
                <a:tc>
                  <a:txBody>
                    <a:bodyPr/>
                    <a:lstStyle/>
                    <a:p>
                      <a:r>
                        <a:rPr lang="en-GB" sz="2400" dirty="0">
                          <a:solidFill>
                            <a:schemeClr val="accent1">
                              <a:lumMod val="50000"/>
                            </a:schemeClr>
                          </a:solidFill>
                        </a:rPr>
                        <a:t>Marc</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magasin</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Yann</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jardin</a:t>
                      </a: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Clémence</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674018" y="312764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676096" y="361965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674018" y="411166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6427513" y="31380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6427513" y="36300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8" name="6.wav"/>
            </a:hlinkClick>
            <a:extLst>
              <a:ext uri="{FF2B5EF4-FFF2-40B4-BE49-F238E27FC236}">
                <a16:creationId xmlns:a16="http://schemas.microsoft.com/office/drawing/2014/main" id="{27E9F630-617A-40EE-BFCC-498B0C39FF6C}"/>
              </a:ext>
            </a:extLst>
          </p:cNvPr>
          <p:cNvSpPr/>
          <p:nvPr/>
        </p:nvSpPr>
        <p:spPr>
          <a:xfrm>
            <a:off x="6432062" y="409689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 name="Rectangle: Rounded Corners 1">
            <a:extLst>
              <a:ext uri="{FF2B5EF4-FFF2-40B4-BE49-F238E27FC236}">
                <a16:creationId xmlns:a16="http://schemas.microsoft.com/office/drawing/2014/main" id="{CF316DDD-039C-42AE-B26E-94E8D6AEDF31}"/>
              </a:ext>
            </a:extLst>
          </p:cNvPr>
          <p:cNvSpPr/>
          <p:nvPr/>
        </p:nvSpPr>
        <p:spPr>
          <a:xfrm>
            <a:off x="3392797" y="3127644"/>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BA32416-0B83-4079-B124-A844331709E8}"/>
              </a:ext>
            </a:extLst>
          </p:cNvPr>
          <p:cNvSpPr/>
          <p:nvPr/>
        </p:nvSpPr>
        <p:spPr>
          <a:xfrm>
            <a:off x="3392797" y="3645527"/>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954A855B-EF8B-4783-8F35-2F6248555286}"/>
              </a:ext>
            </a:extLst>
          </p:cNvPr>
          <p:cNvSpPr/>
          <p:nvPr/>
        </p:nvSpPr>
        <p:spPr>
          <a:xfrm>
            <a:off x="1238267" y="413258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C61D6860-99D2-433B-AEEF-00D6592696C9}"/>
              </a:ext>
            </a:extLst>
          </p:cNvPr>
          <p:cNvSpPr/>
          <p:nvPr/>
        </p:nvSpPr>
        <p:spPr>
          <a:xfrm>
            <a:off x="9168900" y="413258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72F5BA8-8CCC-40CC-834A-BEBB41E05D95}"/>
              </a:ext>
            </a:extLst>
          </p:cNvPr>
          <p:cNvSpPr txBox="1"/>
          <p:nvPr/>
        </p:nvSpPr>
        <p:spPr>
          <a:xfrm>
            <a:off x="3226519" y="164821"/>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44" name="Rectangle: Rounded Corners 43">
            <a:extLst>
              <a:ext uri="{FF2B5EF4-FFF2-40B4-BE49-F238E27FC236}">
                <a16:creationId xmlns:a16="http://schemas.microsoft.com/office/drawing/2014/main" id="{70EEFD6A-B53A-4D99-9E70-44EB72D2BD25}"/>
              </a:ext>
            </a:extLst>
          </p:cNvPr>
          <p:cNvSpPr/>
          <p:nvPr/>
        </p:nvSpPr>
        <p:spPr>
          <a:xfrm>
            <a:off x="7045465" y="3112133"/>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DD10EEB2-6F72-4524-ACD3-9F579CC9B79C}"/>
              </a:ext>
            </a:extLst>
          </p:cNvPr>
          <p:cNvSpPr/>
          <p:nvPr/>
        </p:nvSpPr>
        <p:spPr>
          <a:xfrm>
            <a:off x="7025003" y="3630016"/>
            <a:ext cx="216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58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animBg="1"/>
      <p:bldP spid="46" grpId="0" animBg="1"/>
      <p:bldP spid="4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9800"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err="1">
                <a:solidFill>
                  <a:srgbClr val="4472C4">
                    <a:lumMod val="50000"/>
                  </a:srgbClr>
                </a:solidFill>
                <a:latin typeface="Century Gothic" panose="020F0302020204030204"/>
              </a:rPr>
              <a:t>Océane’s</a:t>
            </a:r>
            <a:r>
              <a:rPr lang="en-US" sz="2400" dirty="0">
                <a:solidFill>
                  <a:srgbClr val="4472C4">
                    <a:lumMod val="50000"/>
                  </a:srgbClr>
                </a:solidFill>
                <a:latin typeface="Century Gothic" panose="020F0302020204030204"/>
              </a:rPr>
              <a:t> house / </a:t>
            </a:r>
            <a:r>
              <a:rPr lang="en-US" sz="2400" b="1" dirty="0">
                <a:solidFill>
                  <a:srgbClr val="4472C4">
                    <a:lumMod val="50000"/>
                  </a:srgbClr>
                </a:solidFill>
                <a:latin typeface="Century Gothic" panose="020F0302020204030204"/>
              </a:rPr>
              <a:t>left</a:t>
            </a:r>
            <a:r>
              <a:rPr lang="en-US" sz="2400" dirty="0">
                <a:solidFill>
                  <a:srgbClr val="4472C4">
                    <a:lumMod val="50000"/>
                  </a:srgbClr>
                </a:solidFill>
                <a:latin typeface="Century Gothic" panose="020F0302020204030204"/>
              </a:rPr>
              <a:t> / the shop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shop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park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lvl="0" indent="-457200">
              <a:buFont typeface="+mj-lt"/>
              <a:buAutoNum type="arabicPeriod"/>
              <a:defRPr/>
            </a:pPr>
            <a:r>
              <a:rPr lang="en-US" sz="2400" dirty="0">
                <a:solidFill>
                  <a:srgbClr val="4472C4">
                    <a:lumMod val="50000"/>
                  </a:srgbClr>
                </a:solidFill>
                <a:latin typeface="Century Gothic" panose="020F0302020204030204"/>
              </a:rPr>
              <a:t>The bank / </a:t>
            </a:r>
            <a:r>
              <a:rPr lang="en-US" sz="2400" b="1" dirty="0">
                <a:solidFill>
                  <a:srgbClr val="4472C4">
                    <a:lumMod val="50000"/>
                  </a:srgbClr>
                </a:solidFill>
                <a:latin typeface="Century Gothic" panose="020F0302020204030204"/>
              </a:rPr>
              <a:t>beside</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Amir’s house</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Amir’s house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school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hotel / </a:t>
            </a:r>
            <a:r>
              <a:rPr lang="en-US" sz="2400" b="1" dirty="0">
                <a:solidFill>
                  <a:srgbClr val="4472C4">
                    <a:lumMod val="50000"/>
                  </a:srgbClr>
                </a:solidFill>
                <a:latin typeface="Century Gothic" panose="020F0302020204030204"/>
              </a:rPr>
              <a:t>right</a:t>
            </a:r>
            <a:r>
              <a:rPr lang="en-US" sz="2400" dirty="0">
                <a:solidFill>
                  <a:srgbClr val="4472C4">
                    <a:lumMod val="50000"/>
                  </a:srgbClr>
                </a:solidFill>
                <a:latin typeface="Century Gothic" panose="020F0302020204030204"/>
              </a:rPr>
              <a:t> / the post office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post office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beside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hotel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museum / </a:t>
            </a:r>
            <a:r>
              <a:rPr lang="en-US" sz="2400" b="1" dirty="0">
                <a:solidFill>
                  <a:srgbClr val="4472C4">
                    <a:lumMod val="50000"/>
                  </a:srgbClr>
                </a:solidFill>
                <a:latin typeface="Century Gothic" panose="020F0302020204030204"/>
              </a:rPr>
              <a:t>left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Océane’s</a:t>
            </a:r>
            <a:r>
              <a:rPr lang="en-US" sz="2400" dirty="0">
                <a:solidFill>
                  <a:srgbClr val="4472C4">
                    <a:lumMod val="50000"/>
                  </a:srgbClr>
                </a:solidFill>
                <a:latin typeface="Century Gothic" panose="020F0302020204030204"/>
              </a:rPr>
              <a:t> house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café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far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bank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school / </a:t>
            </a:r>
            <a:r>
              <a:rPr lang="en-US" sz="2400" b="1" dirty="0">
                <a:solidFill>
                  <a:srgbClr val="4472C4">
                    <a:lumMod val="50000"/>
                  </a:srgbClr>
                </a:solidFill>
                <a:latin typeface="Century Gothic" panose="020F0302020204030204"/>
              </a:rPr>
              <a:t>right</a:t>
            </a:r>
            <a:r>
              <a:rPr lang="en-US" sz="2400" dirty="0">
                <a:solidFill>
                  <a:srgbClr val="4472C4">
                    <a:lumMod val="50000"/>
                  </a:srgbClr>
                </a:solidFill>
                <a:latin typeface="Century Gothic" panose="020F0302020204030204"/>
              </a:rPr>
              <a:t> / the café</a:t>
            </a:r>
          </a:p>
          <a:p>
            <a:pPr marL="457200" lvl="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park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US" sz="2400" dirty="0">
                <a:solidFill>
                  <a:srgbClr val="4472C4">
                    <a:lumMod val="50000"/>
                  </a:srgbClr>
                </a:solidFill>
              </a:rPr>
              <a:t>the museum</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2" descr="streets clipart - Clip Art Library">
            <a:extLst>
              <a:ext uri="{FF2B5EF4-FFF2-40B4-BE49-F238E27FC236}">
                <a16:creationId xmlns:a16="http://schemas.microsoft.com/office/drawing/2014/main" id="{7BD7784F-1805-48A3-BFA5-BB77CA7DD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63992"/>
            <a:ext cx="6096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7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0750"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A4F202B-AA0A-4528-BD0E-9274A5C2D6AD}"/>
              </a:ext>
            </a:extLst>
          </p:cNvPr>
          <p:cNvSpPr txBox="1"/>
          <p:nvPr/>
        </p:nvSpPr>
        <p:spPr>
          <a:xfrm>
            <a:off x="2154123" y="126504"/>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F4136"/>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F413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2AB678E-CE6A-4563-AF89-CF06A3EF2F86}"/>
              </a:ext>
            </a:extLst>
          </p:cNvPr>
          <p:cNvSpPr txBox="1"/>
          <p:nvPr/>
        </p:nvSpPr>
        <p:spPr>
          <a:xfrm>
            <a:off x="180000" y="1296000"/>
            <a:ext cx="1119808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gauche du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prè</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s du </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parc.</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 de 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loin de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école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L’h</a:t>
            </a:r>
            <a:r>
              <a:rPr kumimoji="0" lang="en-GB"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ôtel</a:t>
            </a:r>
            <a:r>
              <a:rPr kumimoji="0" lang="en-GB"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droite de la </a:t>
            </a:r>
            <a:r>
              <a:rPr kumimoji="0" lang="en-GB" sz="2400" b="0" i="0" u="none" strike="noStrike" kern="1200" cap="none" spc="0" normalizeH="0" baseline="0" noProof="0" dirty="0">
                <a:ln>
                  <a:noFill/>
                </a:ln>
                <a:solidFill>
                  <a:srgbClr val="EF4136"/>
                </a:solidFill>
                <a:effectLst/>
                <a:uLnTx/>
                <a:uFillTx/>
                <a:latin typeface="Century Gothic" panose="020F0302020204030204"/>
                <a:ea typeface="+mn-ea"/>
                <a:cs typeface="+mn-cs"/>
              </a:rPr>
              <a:t>poste.</a:t>
            </a:r>
            <a:endPar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poste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 de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hôtel</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à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gauche de 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café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loin de 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droite du </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café.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parc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791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52750" cy="647577"/>
          </a:xfrm>
        </p:spPr>
        <p:txBody>
          <a:bodyPr>
            <a:normAutofit/>
          </a:bodyPr>
          <a:lstStyle/>
          <a:p>
            <a:r>
              <a:rPr lang="en-GB" sz="2800" b="1" dirty="0" err="1">
                <a:solidFill>
                  <a:schemeClr val="bg1"/>
                </a:solidFill>
              </a:rPr>
              <a:t>Vrai</a:t>
            </a:r>
            <a:r>
              <a:rPr lang="en-GB" sz="2800" b="1" dirty="0">
                <a:solidFill>
                  <a:schemeClr val="bg1"/>
                </a:solidFill>
              </a:rPr>
              <a:t> </a:t>
            </a:r>
            <a:r>
              <a:rPr lang="en-GB" sz="2800" b="1" dirty="0" err="1">
                <a:solidFill>
                  <a:schemeClr val="bg1"/>
                </a:solidFill>
              </a:rPr>
              <a:t>ou</a:t>
            </a:r>
            <a:r>
              <a:rPr lang="en-GB" sz="28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563169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vrai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dis la phrase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42" name="Picture 2" descr="streets clipart - Clip Art Library">
            <a:extLst>
              <a:ext uri="{FF2B5EF4-FFF2-40B4-BE49-F238E27FC236}">
                <a16:creationId xmlns:a16="http://schemas.microsoft.com/office/drawing/2014/main" id="{0DE0E293-6CBE-461D-BFA1-3F022BC0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63992"/>
            <a:ext cx="6096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maps marker - Clip Art Library">
            <a:extLst>
              <a:ext uri="{FF2B5EF4-FFF2-40B4-BE49-F238E27FC236}">
                <a16:creationId xmlns:a16="http://schemas.microsoft.com/office/drawing/2014/main" id="{054DEBF3-A16A-4FA3-894E-0D0C03A82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3006" y="194918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oogle maps marker - Clip Art Library">
            <a:extLst>
              <a:ext uri="{FF2B5EF4-FFF2-40B4-BE49-F238E27FC236}">
                <a16:creationId xmlns:a16="http://schemas.microsoft.com/office/drawing/2014/main" id="{72669A8E-4A3D-4DE6-B7E5-28384ADF9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4056" y="209218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maps marker - Clip Art Library">
            <a:extLst>
              <a:ext uri="{FF2B5EF4-FFF2-40B4-BE49-F238E27FC236}">
                <a16:creationId xmlns:a16="http://schemas.microsoft.com/office/drawing/2014/main" id="{749B12FC-11BE-42D3-9DBC-4CA496ED89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317" y="20381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oogle maps marker - Clip Art Library">
            <a:extLst>
              <a:ext uri="{FF2B5EF4-FFF2-40B4-BE49-F238E27FC236}">
                <a16:creationId xmlns:a16="http://schemas.microsoft.com/office/drawing/2014/main" id="{3D95200C-27DE-4DAC-8C35-053DCBD51D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7946" y="165190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oogle maps marker - Clip Art Library">
            <a:extLst>
              <a:ext uri="{FF2B5EF4-FFF2-40B4-BE49-F238E27FC236}">
                <a16:creationId xmlns:a16="http://schemas.microsoft.com/office/drawing/2014/main" id="{99F9CAD7-769B-47E0-B8C4-DB0995D358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6756" y="360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oogle maps marker - Clip Art Library">
            <a:extLst>
              <a:ext uri="{FF2B5EF4-FFF2-40B4-BE49-F238E27FC236}">
                <a16:creationId xmlns:a16="http://schemas.microsoft.com/office/drawing/2014/main" id="{F95E337F-E1A0-4623-AC82-C47518EC8B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3007" y="32818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oogle maps marker - Clip Art Library">
            <a:extLst>
              <a:ext uri="{FF2B5EF4-FFF2-40B4-BE49-F238E27FC236}">
                <a16:creationId xmlns:a16="http://schemas.microsoft.com/office/drawing/2014/main" id="{CC709C4D-6E16-4E4D-B6AF-6B2B5FEE31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8545" y="39853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oogle maps marker - Clip Art Library">
            <a:extLst>
              <a:ext uri="{FF2B5EF4-FFF2-40B4-BE49-F238E27FC236}">
                <a16:creationId xmlns:a16="http://schemas.microsoft.com/office/drawing/2014/main" id="{AB633C41-832C-403A-9541-FE70E9A943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0044" y="324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marker - Clip Art Library">
            <a:extLst>
              <a:ext uri="{FF2B5EF4-FFF2-40B4-BE49-F238E27FC236}">
                <a16:creationId xmlns:a16="http://schemas.microsoft.com/office/drawing/2014/main" id="{F7213D1D-C9C2-4177-BBF7-D4F92134C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172" y="32303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3B4339-B323-445B-A4E0-BFD9F26F01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0673" y="855307"/>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1EF7414-37BB-480D-B087-FF8EAE1CC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7552" y="1114369"/>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descr="google maps marker - Clip Art Library">
            <a:extLst>
              <a:ext uri="{FF2B5EF4-FFF2-40B4-BE49-F238E27FC236}">
                <a16:creationId xmlns:a16="http://schemas.microsoft.com/office/drawing/2014/main" id="{6EE7ED85-BE3E-4C98-AC0B-CBF95B0C31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552" y="54299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ark clipart - Clip Art Library">
            <a:extLst>
              <a:ext uri="{FF2B5EF4-FFF2-40B4-BE49-F238E27FC236}">
                <a16:creationId xmlns:a16="http://schemas.microsoft.com/office/drawing/2014/main" id="{E86BF8DF-D7AB-4C06-B287-DB0DDF23A7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362" y="4637870"/>
            <a:ext cx="95983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0" name="Picture 20" descr="Free School Building Clipart, Download Free Clip Art, Free Clip ...">
            <a:extLst>
              <a:ext uri="{FF2B5EF4-FFF2-40B4-BE49-F238E27FC236}">
                <a16:creationId xmlns:a16="http://schemas.microsoft.com/office/drawing/2014/main" id="{52C2DDB9-9811-414F-A935-E3F1481D3CD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0172" y="2433760"/>
            <a:ext cx="99467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6" name="Picture 26" descr="shop online clipart - Clip Art Library">
            <a:extLst>
              <a:ext uri="{FF2B5EF4-FFF2-40B4-BE49-F238E27FC236}">
                <a16:creationId xmlns:a16="http://schemas.microsoft.com/office/drawing/2014/main" id="{2E33E1CB-0990-4E04-82F7-EA1CC746B4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9330" y="1287637"/>
            <a:ext cx="64743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2" name="Picture 32" descr="museum clipart - Clip Art Library">
            <a:extLst>
              <a:ext uri="{FF2B5EF4-FFF2-40B4-BE49-F238E27FC236}">
                <a16:creationId xmlns:a16="http://schemas.microsoft.com/office/drawing/2014/main" id="{4B288D58-85E3-4B5A-9588-E642A90485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1272" y="4579607"/>
            <a:ext cx="95744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4" name="Picture 34" descr="Free Postit Cliparts, Download Free Clip Art, Free Clip Art on ...">
            <a:extLst>
              <a:ext uri="{FF2B5EF4-FFF2-40B4-BE49-F238E27FC236}">
                <a16:creationId xmlns:a16="http://schemas.microsoft.com/office/drawing/2014/main" id="{0704E4FD-79F5-456A-99B2-6AEB720D47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7552" y="2479126"/>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6" name="Picture 46" descr="Free Lodging Sign, Download Free Clip Art, Free Clip Art on ...">
            <a:extLst>
              <a:ext uri="{FF2B5EF4-FFF2-40B4-BE49-F238E27FC236}">
                <a16:creationId xmlns:a16="http://schemas.microsoft.com/office/drawing/2014/main" id="{822C632E-B4CD-44D2-8399-AA61425591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0216" y="2786163"/>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8" name="Picture 48" descr="eating or drinking sign - Clip Art Library">
            <a:extLst>
              <a:ext uri="{FF2B5EF4-FFF2-40B4-BE49-F238E27FC236}">
                <a16:creationId xmlns:a16="http://schemas.microsoft.com/office/drawing/2014/main" id="{AAAA1EE0-F161-4909-87A0-3BC94401AB5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38494" y="2446489"/>
            <a:ext cx="67943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0" name="Picture 60" descr="Free Free Money Clipart, Download Free Clip Art, Free Clip Art on ...">
            <a:extLst>
              <a:ext uri="{FF2B5EF4-FFF2-40B4-BE49-F238E27FC236}">
                <a16:creationId xmlns:a16="http://schemas.microsoft.com/office/drawing/2014/main" id="{326F9BA0-A727-46E1-9193-933317015F6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51348" y="1267746"/>
            <a:ext cx="97699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14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21219"/>
            <a:ext cx="10515600" cy="1325563"/>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90850" cy="647577"/>
          </a:xfrm>
        </p:spPr>
        <p:txBody>
          <a:bodyPr>
            <a:normAutofit/>
          </a:bodyPr>
          <a:lstStyle/>
          <a:p>
            <a:r>
              <a:rPr lang="en-GB" sz="2800" b="1" dirty="0" err="1">
                <a:solidFill>
                  <a:schemeClr val="bg1"/>
                </a:solidFill>
              </a:rPr>
              <a:t>Vrai</a:t>
            </a:r>
            <a:r>
              <a:rPr lang="en-GB" sz="2800" b="1" dirty="0">
                <a:solidFill>
                  <a:schemeClr val="bg1"/>
                </a:solidFill>
              </a:rPr>
              <a:t> </a:t>
            </a:r>
            <a:r>
              <a:rPr lang="en-GB" sz="2800" b="1" dirty="0" err="1">
                <a:solidFill>
                  <a:schemeClr val="bg1"/>
                </a:solidFill>
              </a:rPr>
              <a:t>ou</a:t>
            </a:r>
            <a:r>
              <a:rPr lang="en-GB" sz="28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A4F202B-AA0A-4528-BD0E-9274A5C2D6AD}"/>
              </a:ext>
            </a:extLst>
          </p:cNvPr>
          <p:cNvSpPr txBox="1"/>
          <p:nvPr/>
        </p:nvSpPr>
        <p:spPr>
          <a:xfrm>
            <a:off x="2883429" y="146504"/>
            <a:ext cx="2326278" cy="646331"/>
          </a:xfrm>
          <a:prstGeom prst="rect">
            <a:avLst/>
          </a:prstGeom>
          <a:noFill/>
        </p:spPr>
        <p:txBody>
          <a:bodyPr wrap="none" rtlCol="0">
            <a:spAutoFit/>
          </a:bodyPr>
          <a:lstStyle/>
          <a:p>
            <a:pPr algn="l"/>
            <a:r>
              <a:rPr lang="en-GB" sz="3600" b="1" dirty="0" err="1">
                <a:solidFill>
                  <a:srgbClr val="EF4136"/>
                </a:solidFill>
              </a:rPr>
              <a:t>Réponses</a:t>
            </a:r>
            <a:endParaRPr lang="en-GB" sz="3600" b="1" dirty="0">
              <a:solidFill>
                <a:srgbClr val="EF4136"/>
              </a:solidFill>
            </a:endParaRPr>
          </a:p>
        </p:txBody>
      </p:sp>
      <p:sp>
        <p:nvSpPr>
          <p:cNvPr id="29" name="TextBox 28">
            <a:extLst>
              <a:ext uri="{FF2B5EF4-FFF2-40B4-BE49-F238E27FC236}">
                <a16:creationId xmlns:a16="http://schemas.microsoft.com/office/drawing/2014/main" id="{02AB678E-CE6A-4563-AF89-CF06A3EF2F86}"/>
              </a:ext>
            </a:extLst>
          </p:cNvPr>
          <p:cNvSpPr txBox="1"/>
          <p:nvPr/>
        </p:nvSpPr>
        <p:spPr>
          <a:xfrm>
            <a:off x="180000" y="1296000"/>
            <a:ext cx="11198087" cy="41549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EF4136"/>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F4136"/>
                </a:solidFill>
                <a:latin typeface="Century Gothic" panose="020F0302020204030204"/>
              </a:rPr>
              <a:t>La </a:t>
            </a:r>
            <a:r>
              <a:rPr lang="en-US" sz="2400" dirty="0" err="1">
                <a:solidFill>
                  <a:srgbClr val="EF4136"/>
                </a:solidFill>
                <a:latin typeface="Century Gothic" panose="020F0302020204030204"/>
              </a:rPr>
              <a:t>maison</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d’Océane</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est</a:t>
            </a:r>
            <a:r>
              <a:rPr lang="en-US" sz="2400" dirty="0">
                <a:solidFill>
                  <a:srgbClr val="EF4136"/>
                </a:solidFill>
                <a:latin typeface="Century Gothic" panose="020F0302020204030204"/>
              </a:rPr>
              <a:t> </a:t>
            </a:r>
            <a:r>
              <a:rPr lang="en-US" sz="2400" b="1" dirty="0">
                <a:solidFill>
                  <a:srgbClr val="EF4136"/>
                </a:solidFill>
                <a:latin typeface="Century Gothic" panose="020F0302020204030204"/>
              </a:rPr>
              <a:t>à gauche du </a:t>
            </a:r>
            <a:r>
              <a:rPr lang="en-US" sz="2400" dirty="0" err="1">
                <a:solidFill>
                  <a:srgbClr val="EF4136"/>
                </a:solidFill>
                <a:latin typeface="Century Gothic" panose="020F0302020204030204"/>
              </a:rPr>
              <a:t>magasin</a:t>
            </a:r>
            <a:r>
              <a:rPr lang="en-US" sz="2400" dirty="0">
                <a:solidFill>
                  <a:srgbClr val="EF4136"/>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prè</a:t>
            </a:r>
            <a:r>
              <a:rPr lang="en-US" sz="2400" b="1" dirty="0">
                <a:solidFill>
                  <a:srgbClr val="EF4136"/>
                </a:solidFill>
                <a:latin typeface="Century Gothic" panose="020F0302020204030204"/>
              </a:rPr>
              <a:t>s du </a:t>
            </a:r>
            <a:r>
              <a:rPr lang="en-US" sz="2400" dirty="0">
                <a:solidFill>
                  <a:srgbClr val="EF4136"/>
                </a:solidFill>
                <a:latin typeface="Century Gothic" panose="020F0302020204030204"/>
              </a:rPr>
              <a:t>parc.         </a:t>
            </a:r>
            <a:r>
              <a:rPr lang="en-US" sz="2400" b="1" dirty="0">
                <a:solidFill>
                  <a:srgbClr val="EF4136"/>
                </a:solidFill>
                <a:latin typeface="Century Gothic" panose="020F0302020204030204"/>
              </a:rPr>
              <a:t>(loin du)</a:t>
            </a:r>
            <a:endPar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F4136"/>
                </a:solidFill>
                <a:latin typeface="Century Gothic" panose="020F0302020204030204"/>
              </a:rPr>
              <a:t>La </a:t>
            </a:r>
            <a:r>
              <a:rPr lang="en-US" sz="2400" dirty="0" err="1">
                <a:solidFill>
                  <a:srgbClr val="EF4136"/>
                </a:solidFill>
                <a:latin typeface="Century Gothic" panose="020F0302020204030204"/>
              </a:rPr>
              <a:t>banque</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est</a:t>
            </a:r>
            <a:r>
              <a:rPr lang="en-US" sz="2400" dirty="0">
                <a:solidFill>
                  <a:srgbClr val="EF4136"/>
                </a:solidFill>
                <a:latin typeface="Century Gothic" panose="020F0302020204030204"/>
              </a:rPr>
              <a:t> </a:t>
            </a:r>
            <a:r>
              <a:rPr lang="en-US" sz="2400" b="1" dirty="0">
                <a:solidFill>
                  <a:srgbClr val="EF4136"/>
                </a:solidFill>
                <a:latin typeface="Century Gothic" panose="020F0302020204030204"/>
              </a:rPr>
              <a:t>à </a:t>
            </a:r>
            <a:r>
              <a:rPr lang="en-US" sz="2400" b="1" dirty="0" err="1">
                <a:solidFill>
                  <a:srgbClr val="EF4136"/>
                </a:solidFill>
                <a:latin typeface="Century Gothic" panose="020F0302020204030204"/>
              </a:rPr>
              <a:t>côté</a:t>
            </a:r>
            <a:r>
              <a:rPr lang="en-US" sz="2400" b="1" dirty="0">
                <a:solidFill>
                  <a:srgbClr val="EF4136"/>
                </a:solidFill>
                <a:latin typeface="Century Gothic" panose="020F0302020204030204"/>
              </a:rPr>
              <a:t> de la </a:t>
            </a:r>
            <a:r>
              <a:rPr lang="en-US" sz="2400" dirty="0" err="1">
                <a:solidFill>
                  <a:srgbClr val="EF4136"/>
                </a:solidFill>
                <a:latin typeface="Century Gothic" panose="020F0302020204030204"/>
              </a:rPr>
              <a:t>maison</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d’Amir</a:t>
            </a:r>
            <a:r>
              <a:rPr lang="en-US" sz="2400" dirty="0">
                <a:solidFill>
                  <a:srgbClr val="EF4136"/>
                </a:solidFill>
                <a:latin typeface="Century Gothic" panose="020F0302020204030204"/>
              </a:rPr>
              <a:t>.</a:t>
            </a:r>
          </a:p>
          <a:p>
            <a:pPr marL="457200" lvl="0" indent="-457200">
              <a:buFont typeface="+mj-lt"/>
              <a:buAutoNum type="arabicPeriod"/>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loin de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école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a:t>
            </a:r>
            <a:r>
              <a:rPr lang="en-US" sz="2400" b="1" dirty="0" err="1">
                <a:solidFill>
                  <a:srgbClr val="EF4136"/>
                </a:solidFill>
              </a:rPr>
              <a:t>près</a:t>
            </a:r>
            <a:r>
              <a:rPr lang="en-US" sz="2400" b="1" dirty="0">
                <a:solidFill>
                  <a:srgbClr val="EF4136"/>
                </a:solidFill>
              </a:rPr>
              <a:t> de l’)</a:t>
            </a:r>
            <a:endPar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endParaRPr>
          </a:p>
          <a:p>
            <a:pPr marL="457200" lvl="0" indent="-457200">
              <a:buFont typeface="+mj-lt"/>
              <a:buAutoNum type="arabicPeriod"/>
              <a:defRPr/>
            </a:pPr>
            <a:r>
              <a:rPr lang="en-US" sz="2400" dirty="0" err="1">
                <a:solidFill>
                  <a:srgbClr val="EF4136"/>
                </a:solidFill>
                <a:latin typeface="Century Gothic" panose="020F0302020204030204"/>
              </a:rPr>
              <a:t>L’h</a:t>
            </a:r>
            <a:r>
              <a:rPr lang="en-GB" sz="2400" dirty="0" err="1">
                <a:solidFill>
                  <a:srgbClr val="EF4136"/>
                </a:solidFill>
                <a:latin typeface="Century Gothic" panose="020F0302020204030204"/>
              </a:rPr>
              <a:t>ôtel</a:t>
            </a:r>
            <a:r>
              <a:rPr lang="en-GB" sz="2400" dirty="0">
                <a:solidFill>
                  <a:srgbClr val="EF4136"/>
                </a:solidFill>
                <a:latin typeface="Century Gothic" panose="020F0302020204030204"/>
              </a:rPr>
              <a:t> </a:t>
            </a:r>
            <a:r>
              <a:rPr lang="en-GB" sz="2400" dirty="0" err="1">
                <a:solidFill>
                  <a:srgbClr val="EF4136"/>
                </a:solidFill>
                <a:latin typeface="Century Gothic" panose="020F0302020204030204"/>
              </a:rPr>
              <a:t>est</a:t>
            </a:r>
            <a:r>
              <a:rPr lang="en-GB" sz="2400" dirty="0">
                <a:solidFill>
                  <a:srgbClr val="EF4136"/>
                </a:solidFill>
                <a:latin typeface="Century Gothic" panose="020F0302020204030204"/>
              </a:rPr>
              <a:t> </a:t>
            </a:r>
            <a:r>
              <a:rPr lang="en-GB" sz="2400" b="1" dirty="0">
                <a:solidFill>
                  <a:srgbClr val="EF4136"/>
                </a:solidFill>
                <a:latin typeface="Century Gothic" panose="020F0302020204030204"/>
              </a:rPr>
              <a:t>à droite de la </a:t>
            </a:r>
            <a:r>
              <a:rPr lang="en-GB" sz="2400" dirty="0">
                <a:solidFill>
                  <a:srgbClr val="EF4136"/>
                </a:solidFill>
                <a:latin typeface="Century Gothic" panose="020F0302020204030204"/>
              </a:rPr>
              <a:t>poste.          </a:t>
            </a:r>
            <a:r>
              <a:rPr lang="en-GB" sz="2400" b="1" dirty="0">
                <a:solidFill>
                  <a:srgbClr val="EF4136"/>
                </a:solidFill>
              </a:rPr>
              <a:t>(à gauche de la)</a:t>
            </a:r>
            <a:endParaRPr lang="en-US" sz="2400" dirty="0">
              <a:solidFill>
                <a:srgbClr val="EF4136"/>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La poste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 de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hôtel</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EF4136"/>
                </a:solidFill>
                <a:latin typeface="Century Gothic" panose="020F0302020204030204"/>
              </a:rPr>
              <a:t>Le </a:t>
            </a:r>
            <a:r>
              <a:rPr lang="en-US" sz="2400" dirty="0" err="1">
                <a:solidFill>
                  <a:srgbClr val="EF4136"/>
                </a:solidFill>
                <a:latin typeface="Century Gothic" panose="020F0302020204030204"/>
              </a:rPr>
              <a:t>musée</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est</a:t>
            </a:r>
            <a:r>
              <a:rPr lang="en-US" sz="2400" dirty="0">
                <a:solidFill>
                  <a:srgbClr val="EF4136"/>
                </a:solidFill>
                <a:latin typeface="Century Gothic" panose="020F0302020204030204"/>
              </a:rPr>
              <a:t> à </a:t>
            </a:r>
            <a:r>
              <a:rPr lang="en-US" sz="2400" b="1" dirty="0">
                <a:solidFill>
                  <a:srgbClr val="EF4136"/>
                </a:solidFill>
                <a:latin typeface="Century Gothic" panose="020F0302020204030204"/>
              </a:rPr>
              <a:t>gauche de la </a:t>
            </a:r>
            <a:r>
              <a:rPr lang="en-US" sz="2400" dirty="0" err="1">
                <a:solidFill>
                  <a:srgbClr val="EF4136"/>
                </a:solidFill>
                <a:latin typeface="Century Gothic" panose="020F0302020204030204"/>
              </a:rPr>
              <a:t>maison</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d’Océane</a:t>
            </a:r>
            <a:r>
              <a:rPr lang="en-US" sz="2400" dirty="0">
                <a:solidFill>
                  <a:srgbClr val="EF4136"/>
                </a:solidFill>
                <a:latin typeface="Century Gothic" panose="020F0302020204030204"/>
              </a:rPr>
              <a:t>.        </a:t>
            </a:r>
            <a:r>
              <a:rPr lang="en-US" sz="2400" b="1" dirty="0">
                <a:solidFill>
                  <a:srgbClr val="EF4136"/>
                </a:solidFill>
              </a:rPr>
              <a:t>(loin de la)</a:t>
            </a:r>
            <a:endParaRPr lang="en-US" sz="2400" dirty="0">
              <a:solidFill>
                <a:srgbClr val="EF4136"/>
              </a:solidFill>
              <a:latin typeface="Century Gothic" panose="020F0302020204030204"/>
            </a:endParaRPr>
          </a:p>
          <a:p>
            <a:pPr marL="457200" indent="-457200">
              <a:buFont typeface="+mj-lt"/>
              <a:buAutoNum type="arabicPeriod"/>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café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loin de la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lang="en-US" sz="2400" b="1" dirty="0">
                <a:solidFill>
                  <a:srgbClr val="EF4136"/>
                </a:solidFill>
              </a:rPr>
              <a:t>(</a:t>
            </a:r>
            <a:r>
              <a:rPr lang="en-US" sz="2400" b="1" dirty="0" err="1">
                <a:solidFill>
                  <a:srgbClr val="EF4136"/>
                </a:solidFill>
              </a:rPr>
              <a:t>près</a:t>
            </a:r>
            <a:r>
              <a:rPr lang="en-US" sz="2400" b="1" dirty="0">
                <a:solidFill>
                  <a:srgbClr val="EF4136"/>
                </a:solidFill>
              </a:rPr>
              <a:t> de la)</a:t>
            </a:r>
            <a:endPar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err="1">
                <a:solidFill>
                  <a:srgbClr val="EF4136"/>
                </a:solidFill>
                <a:latin typeface="Century Gothic" panose="020F0302020204030204"/>
              </a:rPr>
              <a:t>L’école</a:t>
            </a:r>
            <a:r>
              <a:rPr lang="en-US" sz="2400" dirty="0">
                <a:solidFill>
                  <a:srgbClr val="EF4136"/>
                </a:solidFill>
                <a:latin typeface="Century Gothic" panose="020F0302020204030204"/>
              </a:rPr>
              <a:t> </a:t>
            </a:r>
            <a:r>
              <a:rPr lang="en-US" sz="2400" dirty="0" err="1">
                <a:solidFill>
                  <a:srgbClr val="EF4136"/>
                </a:solidFill>
                <a:latin typeface="Century Gothic" panose="020F0302020204030204"/>
              </a:rPr>
              <a:t>est</a:t>
            </a:r>
            <a:r>
              <a:rPr lang="en-US" sz="2400" dirty="0">
                <a:solidFill>
                  <a:srgbClr val="EF4136"/>
                </a:solidFill>
                <a:latin typeface="Century Gothic" panose="020F0302020204030204"/>
              </a:rPr>
              <a:t> </a:t>
            </a:r>
            <a:r>
              <a:rPr lang="en-US" sz="2400" b="1" dirty="0">
                <a:solidFill>
                  <a:srgbClr val="EF4136"/>
                </a:solidFill>
                <a:latin typeface="Century Gothic" panose="020F0302020204030204"/>
              </a:rPr>
              <a:t>à droite du </a:t>
            </a:r>
            <a:r>
              <a:rPr lang="en-US" sz="2400" dirty="0">
                <a:solidFill>
                  <a:srgbClr val="EF4136"/>
                </a:solidFill>
                <a:latin typeface="Century Gothic" panose="020F0302020204030204"/>
              </a:rPr>
              <a:t>café.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Le parc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F4136"/>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EF4136"/>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EF4136"/>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F4136"/>
                </a:solidFill>
                <a:effectLst/>
                <a:uLnTx/>
                <a:uFillTx/>
                <a:latin typeface="Century Gothic" panose="020F0302020204030204"/>
                <a:ea typeface="+mn-ea"/>
                <a:cs typeface="+mn-cs"/>
              </a:rPr>
              <a:t>.</a:t>
            </a:r>
          </a:p>
        </p:txBody>
      </p:sp>
      <p:pic>
        <p:nvPicPr>
          <p:cNvPr id="18" name="Picture 17">
            <a:extLst>
              <a:ext uri="{FF2B5EF4-FFF2-40B4-BE49-F238E27FC236}">
                <a16:creationId xmlns:a16="http://schemas.microsoft.com/office/drawing/2014/main" id="{0BA47591-3954-4434-B9CE-D24349900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1374" y="1698805"/>
            <a:ext cx="345600" cy="360000"/>
          </a:xfrm>
          <a:prstGeom prst="rect">
            <a:avLst/>
          </a:prstGeom>
        </p:spPr>
      </p:pic>
      <p:pic>
        <p:nvPicPr>
          <p:cNvPr id="33" name="Picture 32">
            <a:extLst>
              <a:ext uri="{FF2B5EF4-FFF2-40B4-BE49-F238E27FC236}">
                <a16:creationId xmlns:a16="http://schemas.microsoft.com/office/drawing/2014/main" id="{697D0B5A-2BE3-435E-B180-EA53EB023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334" y="3527605"/>
            <a:ext cx="345600" cy="360000"/>
          </a:xfrm>
          <a:prstGeom prst="rect">
            <a:avLst/>
          </a:prstGeom>
        </p:spPr>
      </p:pic>
      <p:pic>
        <p:nvPicPr>
          <p:cNvPr id="34" name="Picture 33">
            <a:extLst>
              <a:ext uri="{FF2B5EF4-FFF2-40B4-BE49-F238E27FC236}">
                <a16:creationId xmlns:a16="http://schemas.microsoft.com/office/drawing/2014/main" id="{AFBF0A76-05E0-4D64-A1FC-9543B1A51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484" y="4642405"/>
            <a:ext cx="345600" cy="360000"/>
          </a:xfrm>
          <a:prstGeom prst="rect">
            <a:avLst/>
          </a:prstGeom>
        </p:spPr>
      </p:pic>
      <p:pic>
        <p:nvPicPr>
          <p:cNvPr id="35" name="Picture 34">
            <a:extLst>
              <a:ext uri="{FF2B5EF4-FFF2-40B4-BE49-F238E27FC236}">
                <a16:creationId xmlns:a16="http://schemas.microsoft.com/office/drawing/2014/main" id="{875C2DA1-B66F-49BB-B368-F6B5A53CC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658" y="2441755"/>
            <a:ext cx="345600" cy="360000"/>
          </a:xfrm>
          <a:prstGeom prst="rect">
            <a:avLst/>
          </a:prstGeom>
        </p:spPr>
      </p:pic>
      <p:pic>
        <p:nvPicPr>
          <p:cNvPr id="36" name="Picture 35">
            <a:extLst>
              <a:ext uri="{FF2B5EF4-FFF2-40B4-BE49-F238E27FC236}">
                <a16:creationId xmlns:a16="http://schemas.microsoft.com/office/drawing/2014/main" id="{87567462-3DB1-46BC-B0B8-68D0EBA8C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458" y="5090984"/>
            <a:ext cx="345600" cy="360000"/>
          </a:xfrm>
          <a:prstGeom prst="rect">
            <a:avLst/>
          </a:prstGeom>
        </p:spPr>
      </p:pic>
      <p:pic>
        <p:nvPicPr>
          <p:cNvPr id="20" name="Picture 19">
            <a:extLst>
              <a:ext uri="{FF2B5EF4-FFF2-40B4-BE49-F238E27FC236}">
                <a16:creationId xmlns:a16="http://schemas.microsoft.com/office/drawing/2014/main" id="{B0B897EC-025D-455E-8302-24CAF6AC0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058" y="2081755"/>
            <a:ext cx="262588" cy="360000"/>
          </a:xfrm>
          <a:prstGeom prst="rect">
            <a:avLst/>
          </a:prstGeom>
        </p:spPr>
      </p:pic>
      <p:pic>
        <p:nvPicPr>
          <p:cNvPr id="39" name="Picture 38">
            <a:extLst>
              <a:ext uri="{FF2B5EF4-FFF2-40B4-BE49-F238E27FC236}">
                <a16:creationId xmlns:a16="http://schemas.microsoft.com/office/drawing/2014/main" id="{5C0FDA58-F692-4ABA-BC77-62BA8F934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901" y="2834018"/>
            <a:ext cx="262588" cy="360000"/>
          </a:xfrm>
          <a:prstGeom prst="rect">
            <a:avLst/>
          </a:prstGeom>
        </p:spPr>
      </p:pic>
      <p:pic>
        <p:nvPicPr>
          <p:cNvPr id="40" name="Picture 39">
            <a:extLst>
              <a:ext uri="{FF2B5EF4-FFF2-40B4-BE49-F238E27FC236}">
                <a16:creationId xmlns:a16="http://schemas.microsoft.com/office/drawing/2014/main" id="{72120E4B-973C-41B0-B6C5-94E14C2B2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34" y="3215597"/>
            <a:ext cx="262588" cy="360000"/>
          </a:xfrm>
          <a:prstGeom prst="rect">
            <a:avLst/>
          </a:prstGeom>
        </p:spPr>
      </p:pic>
      <p:pic>
        <p:nvPicPr>
          <p:cNvPr id="41" name="Picture 40">
            <a:extLst>
              <a:ext uri="{FF2B5EF4-FFF2-40B4-BE49-F238E27FC236}">
                <a16:creationId xmlns:a16="http://schemas.microsoft.com/office/drawing/2014/main" id="{1DF31561-C0FF-4A07-B447-0FD46888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324" y="3909968"/>
            <a:ext cx="262588" cy="360000"/>
          </a:xfrm>
          <a:prstGeom prst="rect">
            <a:avLst/>
          </a:prstGeom>
        </p:spPr>
      </p:pic>
      <p:pic>
        <p:nvPicPr>
          <p:cNvPr id="42" name="Picture 41">
            <a:extLst>
              <a:ext uri="{FF2B5EF4-FFF2-40B4-BE49-F238E27FC236}">
                <a16:creationId xmlns:a16="http://schemas.microsoft.com/office/drawing/2014/main" id="{2433722A-B198-4E74-9275-4070FDD1E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6286" y="4282405"/>
            <a:ext cx="262588" cy="360000"/>
          </a:xfrm>
          <a:prstGeom prst="rect">
            <a:avLst/>
          </a:prstGeom>
        </p:spPr>
      </p:pic>
      <p:sp>
        <p:nvSpPr>
          <p:cNvPr id="2" name="Rectangle 1">
            <a:extLst>
              <a:ext uri="{FF2B5EF4-FFF2-40B4-BE49-F238E27FC236}">
                <a16:creationId xmlns:a16="http://schemas.microsoft.com/office/drawing/2014/main" id="{E7745B21-8A02-478E-9237-2A6198DF2B28}"/>
              </a:ext>
            </a:extLst>
          </p:cNvPr>
          <p:cNvSpPr/>
          <p:nvPr/>
        </p:nvSpPr>
        <p:spPr>
          <a:xfrm>
            <a:off x="5702300" y="2081755"/>
            <a:ext cx="1539358"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4965ED2-2903-4F15-88CE-A701917A6B3A}"/>
              </a:ext>
            </a:extLst>
          </p:cNvPr>
          <p:cNvSpPr/>
          <p:nvPr/>
        </p:nvSpPr>
        <p:spPr>
          <a:xfrm>
            <a:off x="6739624" y="2816960"/>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EE46E9A-3C3E-4AA1-92A2-7D04DD5BF1F2}"/>
              </a:ext>
            </a:extLst>
          </p:cNvPr>
          <p:cNvSpPr/>
          <p:nvPr/>
        </p:nvSpPr>
        <p:spPr>
          <a:xfrm>
            <a:off x="6096000" y="3167690"/>
            <a:ext cx="2606527" cy="48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F28EE6-8522-45FC-B36F-293F37145099}"/>
              </a:ext>
            </a:extLst>
          </p:cNvPr>
          <p:cNvSpPr/>
          <p:nvPr/>
        </p:nvSpPr>
        <p:spPr>
          <a:xfrm>
            <a:off x="8509000" y="3909968"/>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31866DF-8278-4C15-9966-04734C10BDF8}"/>
              </a:ext>
            </a:extLst>
          </p:cNvPr>
          <p:cNvSpPr/>
          <p:nvPr/>
        </p:nvSpPr>
        <p:spPr>
          <a:xfrm>
            <a:off x="5851008" y="4298136"/>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95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26</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29.01.24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fr-FR" sz="2400" dirty="0">
                <a:solidFill>
                  <a:prstClr val="white"/>
                </a:solidFill>
              </a:rPr>
              <a:t>prepositions taking ‘de’</a:t>
            </a:r>
          </a:p>
          <a:p>
            <a:pPr algn="l"/>
            <a:r>
              <a:rPr lang="fr-FR" sz="2400" dirty="0">
                <a:solidFill>
                  <a:prstClr val="white"/>
                </a:solidFill>
              </a:rPr>
              <a:t>forms of 'de' with definite article</a:t>
            </a:r>
          </a:p>
          <a:p>
            <a:pPr lvl="0" algn="l"/>
            <a:endParaRPr lang="fr-FR" dirty="0">
              <a:solidFill>
                <a:prstClr val="white"/>
              </a:solidFill>
            </a:endParaRPr>
          </a:p>
          <a:p>
            <a:r>
              <a:rPr lang="en-GB" sz="2400" dirty="0">
                <a:solidFill>
                  <a:prstClr val="white"/>
                </a:solidFill>
              </a:rPr>
              <a:t>SSC closed [-s-]</a:t>
            </a:r>
          </a:p>
          <a:p>
            <a:pPr lvl="0" algn="l"/>
            <a:endParaRPr lang="fr-FR"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Free time activities</a:t>
            </a:r>
            <a:br>
              <a:rPr lang="en-GB" sz="3200" b="1" dirty="0">
                <a:solidFill>
                  <a:prstClr val="white"/>
                </a:solidFill>
              </a:rPr>
            </a:br>
            <a:r>
              <a:rPr lang="en-GB" sz="2400" b="0" dirty="0">
                <a:solidFill>
                  <a:prstClr val="white"/>
                </a:solidFill>
              </a:rPr>
              <a:t>What you do and where</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9" name="Picture 2" descr="Free Playing Card Pics, Download Free Clip Art, Free Clip Art on ...">
            <a:extLst>
              <a:ext uri="{FF2B5EF4-FFF2-40B4-BE49-F238E27FC236}">
                <a16:creationId xmlns:a16="http://schemas.microsoft.com/office/drawing/2014/main" id="{0F90F6BC-4F6F-4C8F-B294-9BEFF65BE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6670" y="3869229"/>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ootball clip art free - Clip Art Library">
            <a:extLst>
              <a:ext uri="{FF2B5EF4-FFF2-40B4-BE49-F238E27FC236}">
                <a16:creationId xmlns:a16="http://schemas.microsoft.com/office/drawing/2014/main" id="{A319831A-E13E-417F-AF6A-88DB12A36B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8532" y="5248478"/>
            <a:ext cx="1234221" cy="1162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Piano Cartoon, Download Free Clip Art, Free Clip Art on ...">
            <a:extLst>
              <a:ext uri="{FF2B5EF4-FFF2-40B4-BE49-F238E27FC236}">
                <a16:creationId xmlns:a16="http://schemas.microsoft.com/office/drawing/2014/main" id="{ECE30080-A44E-4D36-B45D-3357A6CFEE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4980" y="3167456"/>
            <a:ext cx="211416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lipart - Boule - Clip Art Library">
            <a:extLst>
              <a:ext uri="{FF2B5EF4-FFF2-40B4-BE49-F238E27FC236}">
                <a16:creationId xmlns:a16="http://schemas.microsoft.com/office/drawing/2014/main" id="{783005EA-8DF2-46A3-9A0D-3C7D1EC803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0547" y="527986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Pictures Of Guitars, Download Free Clip Art, Free Clip Art on ...">
            <a:extLst>
              <a:ext uri="{FF2B5EF4-FFF2-40B4-BE49-F238E27FC236}">
                <a16:creationId xmlns:a16="http://schemas.microsoft.com/office/drawing/2014/main" id="{877C5BBE-DC08-4114-B1BC-40FA89E630E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78769">
            <a:off x="8116017" y="3075211"/>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What are the rules?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rgbClr val="0055A5"/>
          </a:solidFill>
          <a:ln>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p:txBody>
          <a:bodyPr>
            <a:normAutofit/>
          </a:bodyPr>
          <a:lstStyle/>
          <a:p>
            <a:r>
              <a:rPr lang="fr-FR" sz="2800" dirty="0" err="1"/>
              <a:t>Closed</a:t>
            </a:r>
            <a:r>
              <a:rPr lang="fr-FR" sz="2800" dirty="0"/>
              <a:t> or open [o] ?</a:t>
            </a: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16660"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8567603" y="153505"/>
            <a:ext cx="3461939" cy="1849611"/>
          </a:xfrm>
          <a:prstGeom prst="wedgeRoundRectCallout">
            <a:avLst>
              <a:gd name="adj1" fmla="val -21853"/>
              <a:gd name="adj2" fmla="val 64273"/>
              <a:gd name="adj3" fmla="val 16667"/>
            </a:avLst>
          </a:prstGeom>
          <a:solidFill>
            <a:srgbClr val="0055A5"/>
          </a:solidFill>
          <a:ln>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3CE2ED5D-8D13-49C6-BA47-529D9B305726}"/>
              </a:ext>
            </a:extLst>
          </p:cNvPr>
          <p:cNvSpPr/>
          <p:nvPr/>
        </p:nvSpPr>
        <p:spPr>
          <a:xfrm>
            <a:off x="609600" y="2790092"/>
            <a:ext cx="6518031"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1</a:t>
            </a:r>
          </a:p>
        </p:txBody>
      </p:sp>
      <p:sp>
        <p:nvSpPr>
          <p:cNvPr id="12" name="Rectangle 11">
            <a:extLst>
              <a:ext uri="{FF2B5EF4-FFF2-40B4-BE49-F238E27FC236}">
                <a16:creationId xmlns:a16="http://schemas.microsoft.com/office/drawing/2014/main" id="{B02E13AC-CBE8-40F4-9258-96F0F138641F}"/>
              </a:ext>
            </a:extLst>
          </p:cNvPr>
          <p:cNvSpPr/>
          <p:nvPr/>
        </p:nvSpPr>
        <p:spPr>
          <a:xfrm>
            <a:off x="593511" y="4104239"/>
            <a:ext cx="6084278"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2</a:t>
            </a:r>
          </a:p>
        </p:txBody>
      </p:sp>
      <p:sp>
        <p:nvSpPr>
          <p:cNvPr id="14" name="Rectangle 13">
            <a:extLst>
              <a:ext uri="{FF2B5EF4-FFF2-40B4-BE49-F238E27FC236}">
                <a16:creationId xmlns:a16="http://schemas.microsoft.com/office/drawing/2014/main" id="{2F3B0A18-A8A9-4D3A-A39D-44E92A6DCD23}"/>
              </a:ext>
            </a:extLst>
          </p:cNvPr>
          <p:cNvSpPr/>
          <p:nvPr/>
        </p:nvSpPr>
        <p:spPr>
          <a:xfrm>
            <a:off x="593511" y="4500429"/>
            <a:ext cx="4655784"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3</a:t>
            </a:r>
          </a:p>
        </p:txBody>
      </p:sp>
      <p:sp>
        <p:nvSpPr>
          <p:cNvPr id="15" name="Rectangle 14">
            <a:extLst>
              <a:ext uri="{FF2B5EF4-FFF2-40B4-BE49-F238E27FC236}">
                <a16:creationId xmlns:a16="http://schemas.microsoft.com/office/drawing/2014/main" id="{356E9CCC-67D7-4239-AFA3-6F8A3BDC0A51}"/>
              </a:ext>
            </a:extLst>
          </p:cNvPr>
          <p:cNvSpPr/>
          <p:nvPr/>
        </p:nvSpPr>
        <p:spPr>
          <a:xfrm>
            <a:off x="593512" y="4896619"/>
            <a:ext cx="2996283" cy="318458"/>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4</a:t>
            </a:r>
          </a:p>
        </p:txBody>
      </p:sp>
      <p:sp>
        <p:nvSpPr>
          <p:cNvPr id="16" name="Rectangle 15">
            <a:extLst>
              <a:ext uri="{FF2B5EF4-FFF2-40B4-BE49-F238E27FC236}">
                <a16:creationId xmlns:a16="http://schemas.microsoft.com/office/drawing/2014/main" id="{2DFB6AC7-2517-4B40-87E7-7A5FD8266B1C}"/>
              </a:ext>
            </a:extLst>
          </p:cNvPr>
          <p:cNvSpPr/>
          <p:nvPr/>
        </p:nvSpPr>
        <p:spPr>
          <a:xfrm>
            <a:off x="593511" y="5251268"/>
            <a:ext cx="3638520"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5</a:t>
            </a:r>
          </a:p>
        </p:txBody>
      </p:sp>
    </p:spTree>
    <p:extLst>
      <p:ext uri="{BB962C8B-B14F-4D97-AF65-F5344CB8AC3E}">
        <p14:creationId xmlns:p14="http://schemas.microsoft.com/office/powerpoint/2010/main" val="29292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P spid="4" grpId="1" animBg="1"/>
      <p:bldP spid="12" grpId="0" animBg="1"/>
      <p:bldP spid="12" grpId="1" animBg="1"/>
      <p:bldP spid="14" grpId="0" animBg="1"/>
      <p:bldP spid="14" grpId="1"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88599"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2" name="TextBox 1">
            <a:hlinkClick r:id="" action="ppaction://noaction">
              <a:snd r:embed="rId3" name="hausse.wav"/>
            </a:hlinkClick>
            <a:extLst>
              <a:ext uri="{FF2B5EF4-FFF2-40B4-BE49-F238E27FC236}">
                <a16:creationId xmlns:a16="http://schemas.microsoft.com/office/drawing/2014/main" id="{F5AEF9DF-2FD5-1442-9E84-D31130754D83}"/>
              </a:ext>
            </a:extLst>
          </p:cNvPr>
          <p:cNvSpPr txBox="1"/>
          <p:nvPr/>
        </p:nvSpPr>
        <p:spPr>
          <a:xfrm>
            <a:off x="111384" y="1163992"/>
            <a:ext cx="3828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hau</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(an increase)</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7EE96102-394B-43B1-B9E2-B7309CCBB7F6}"/>
              </a:ext>
            </a:extLst>
          </p:cNvPr>
          <p:cNvSpPr/>
          <p:nvPr/>
        </p:nvSpPr>
        <p:spPr>
          <a:xfrm>
            <a:off x="10639168" y="249870"/>
            <a:ext cx="1270752"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8">
            <a:extLst>
              <a:ext uri="{FF2B5EF4-FFF2-40B4-BE49-F238E27FC236}">
                <a16:creationId xmlns:a16="http://schemas.microsoft.com/office/drawing/2014/main" id="{808E0981-DFB4-479E-A619-0F4E99B28DB1}"/>
              </a:ext>
            </a:extLst>
          </p:cNvPr>
          <p:cNvGraphicFramePr>
            <a:graphicFrameLocks noGrp="1"/>
          </p:cNvGraphicFramePr>
          <p:nvPr>
            <p:extLst>
              <p:ext uri="{D42A27DB-BD31-4B8C-83A1-F6EECF244321}">
                <p14:modId xmlns:p14="http://schemas.microsoft.com/office/powerpoint/2010/main" val="2886226066"/>
              </p:ext>
            </p:extLst>
          </p:nvPr>
        </p:nvGraphicFramePr>
        <p:xfrm>
          <a:off x="6044720" y="1004713"/>
          <a:ext cx="5865200" cy="4485865"/>
        </p:xfrm>
        <a:graphic>
          <a:graphicData uri="http://schemas.openxmlformats.org/drawingml/2006/table">
            <a:tbl>
              <a:tblPr firstRow="1" bandRow="1">
                <a:tableStyleId>{5C22544A-7EE6-4342-B048-85BDC9FD1C3A}</a:tableStyleId>
              </a:tblPr>
              <a:tblGrid>
                <a:gridCol w="2932600">
                  <a:extLst>
                    <a:ext uri="{9D8B030D-6E8A-4147-A177-3AD203B41FA5}">
                      <a16:colId xmlns:a16="http://schemas.microsoft.com/office/drawing/2014/main" val="2850456548"/>
                    </a:ext>
                  </a:extLst>
                </a:gridCol>
                <a:gridCol w="2932600">
                  <a:extLst>
                    <a:ext uri="{9D8B030D-6E8A-4147-A177-3AD203B41FA5}">
                      <a16:colId xmlns:a16="http://schemas.microsoft.com/office/drawing/2014/main" val="556862868"/>
                    </a:ext>
                  </a:extLst>
                </a:gridCol>
              </a:tblGrid>
              <a:tr h="897173">
                <a:tc>
                  <a:txBody>
                    <a:bodyPr/>
                    <a:lstStyle/>
                    <a:p>
                      <a:pPr algn="ctr"/>
                      <a:r>
                        <a:rPr lang="fr-FR" sz="3000" dirty="0">
                          <a:solidFill>
                            <a:srgbClr val="115076"/>
                          </a:solidFill>
                          <a:latin typeface="+mn-lt"/>
                        </a:rPr>
                        <a:t>hard [s]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latin typeface="+mn-lt"/>
                        </a:rPr>
                        <a:t>soft [s]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9058604"/>
                  </a:ext>
                </a:extLst>
              </a:tr>
              <a:tr h="897173">
                <a:tc>
                  <a:txBody>
                    <a:bodyPr/>
                    <a:lstStyle/>
                    <a:p>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fr-F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477421526"/>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20263672"/>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45611189"/>
                  </a:ext>
                </a:extLst>
              </a:tr>
              <a:tr h="897173">
                <a:tc>
                  <a:txBody>
                    <a:bodyPr/>
                    <a:lstStyle/>
                    <a:p>
                      <a:endParaRPr lang="fr-FR" dirty="0"/>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23733811"/>
                  </a:ext>
                </a:extLst>
              </a:tr>
            </a:tbl>
          </a:graphicData>
        </a:graphic>
      </p:graphicFrame>
      <p:sp>
        <p:nvSpPr>
          <p:cNvPr id="10" name="TextBox 9">
            <a:hlinkClick r:id="" action="ppaction://noaction">
              <a:snd r:embed="rId4" name="sale.wav"/>
            </a:hlinkClick>
            <a:extLst>
              <a:ext uri="{FF2B5EF4-FFF2-40B4-BE49-F238E27FC236}">
                <a16:creationId xmlns:a16="http://schemas.microsoft.com/office/drawing/2014/main" id="{77350301-4366-48DF-9DCC-65297F76625E}"/>
              </a:ext>
            </a:extLst>
          </p:cNvPr>
          <p:cNvSpPr txBox="1"/>
          <p:nvPr/>
        </p:nvSpPr>
        <p:spPr>
          <a:xfrm>
            <a:off x="2804264" y="185826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ale </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(dirty)</a:t>
            </a:r>
          </a:p>
        </p:txBody>
      </p:sp>
      <p:sp>
        <p:nvSpPr>
          <p:cNvPr id="12" name="TextBox 11">
            <a:hlinkClick r:id="" action="ppaction://noaction">
              <a:snd r:embed="rId5" name="episode.wav"/>
            </a:hlinkClick>
            <a:extLst>
              <a:ext uri="{FF2B5EF4-FFF2-40B4-BE49-F238E27FC236}">
                <a16:creationId xmlns:a16="http://schemas.microsoft.com/office/drawing/2014/main" id="{5A9F35AD-4599-4349-BE2E-B2DDBA6F3C14}"/>
              </a:ext>
            </a:extLst>
          </p:cNvPr>
          <p:cNvSpPr txBox="1"/>
          <p:nvPr/>
        </p:nvSpPr>
        <p:spPr>
          <a:xfrm>
            <a:off x="282080" y="209474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épi</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ode</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a:hlinkClick r:id="" action="ppaction://noaction">
              <a:snd r:embed="rId6" name="baisse.wav"/>
            </a:hlinkClick>
            <a:extLst>
              <a:ext uri="{FF2B5EF4-FFF2-40B4-BE49-F238E27FC236}">
                <a16:creationId xmlns:a16="http://schemas.microsoft.com/office/drawing/2014/main" id="{49E3672C-54BB-4E99-B1D9-A2BDFE0EDE8D}"/>
              </a:ext>
            </a:extLst>
          </p:cNvPr>
          <p:cNvSpPr txBox="1"/>
          <p:nvPr/>
        </p:nvSpPr>
        <p:spPr>
          <a:xfrm>
            <a:off x="2403671" y="2708050"/>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bai</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(drop)</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hlinkClick r:id="" action="ppaction://noaction">
              <a:snd r:embed="rId7" name="esclave.wav"/>
            </a:hlinkClick>
            <a:extLst>
              <a:ext uri="{FF2B5EF4-FFF2-40B4-BE49-F238E27FC236}">
                <a16:creationId xmlns:a16="http://schemas.microsoft.com/office/drawing/2014/main" id="{D4285E1E-09C0-4591-ACC3-D4AF2B71BD3E}"/>
              </a:ext>
            </a:extLst>
          </p:cNvPr>
          <p:cNvSpPr txBox="1"/>
          <p:nvPr/>
        </p:nvSpPr>
        <p:spPr>
          <a:xfrm>
            <a:off x="215664" y="3271097"/>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clave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(slave)</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hlinkClick r:id="" action="ppaction://noaction">
              <a:snd r:embed="rId8" name="vision.wav"/>
            </a:hlinkClick>
            <a:extLst>
              <a:ext uri="{FF2B5EF4-FFF2-40B4-BE49-F238E27FC236}">
                <a16:creationId xmlns:a16="http://schemas.microsoft.com/office/drawing/2014/main" id="{DDED2767-89D8-458C-B0FD-9797E1CDC4CF}"/>
              </a:ext>
            </a:extLst>
          </p:cNvPr>
          <p:cNvSpPr txBox="1"/>
          <p:nvPr/>
        </p:nvSpPr>
        <p:spPr>
          <a:xfrm>
            <a:off x="2403671" y="380142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ion</a:t>
            </a:r>
          </a:p>
        </p:txBody>
      </p:sp>
      <p:sp>
        <p:nvSpPr>
          <p:cNvPr id="20" name="TextBox 19">
            <a:hlinkClick r:id="" action="ppaction://noaction">
              <a:snd r:embed="rId9" name="besoin.wav"/>
            </a:hlinkClick>
            <a:extLst>
              <a:ext uri="{FF2B5EF4-FFF2-40B4-BE49-F238E27FC236}">
                <a16:creationId xmlns:a16="http://schemas.microsoft.com/office/drawing/2014/main" id="{F84A64FC-6F88-4172-B889-C63AB30ED453}"/>
              </a:ext>
            </a:extLst>
          </p:cNvPr>
          <p:cNvSpPr txBox="1"/>
          <p:nvPr/>
        </p:nvSpPr>
        <p:spPr>
          <a:xfrm>
            <a:off x="215664" y="431514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be</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oin</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(need)</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a:hlinkClick r:id="" action="ppaction://noaction">
              <a:snd r:embed="rId10" name="preciser.wav"/>
            </a:hlinkClick>
            <a:extLst>
              <a:ext uri="{FF2B5EF4-FFF2-40B4-BE49-F238E27FC236}">
                <a16:creationId xmlns:a16="http://schemas.microsoft.com/office/drawing/2014/main" id="{90EE7F04-8CD6-4989-B599-DFE3BAF87CC7}"/>
              </a:ext>
            </a:extLst>
          </p:cNvPr>
          <p:cNvSpPr txBox="1"/>
          <p:nvPr/>
        </p:nvSpPr>
        <p:spPr>
          <a:xfrm>
            <a:off x="2324905" y="4912310"/>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préci</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(to specify)</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a:hlinkClick r:id="" action="ppaction://noaction">
              <a:snd r:embed="rId11" name="ouest.wav"/>
            </a:hlinkClick>
            <a:extLst>
              <a:ext uri="{FF2B5EF4-FFF2-40B4-BE49-F238E27FC236}">
                <a16:creationId xmlns:a16="http://schemas.microsoft.com/office/drawing/2014/main" id="{F3E780FE-2238-4C48-8909-6D604AE5CA2B}"/>
              </a:ext>
            </a:extLst>
          </p:cNvPr>
          <p:cNvSpPr txBox="1"/>
          <p:nvPr/>
        </p:nvSpPr>
        <p:spPr>
          <a:xfrm>
            <a:off x="-1" y="539617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oue</a:t>
            </a:r>
            <a:r>
              <a:rPr kumimoji="0" lang="en-US"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hlinkClick r:id="" action="ppaction://noaction">
              <a:snd r:embed="rId12" name="excuse.wav"/>
            </a:hlinkClick>
            <a:extLst>
              <a:ext uri="{FF2B5EF4-FFF2-40B4-BE49-F238E27FC236}">
                <a16:creationId xmlns:a16="http://schemas.microsoft.com/office/drawing/2014/main" id="{2BD612D1-53B1-47BE-9943-072BA051C71F}"/>
              </a:ext>
            </a:extLst>
          </p:cNvPr>
          <p:cNvSpPr txBox="1"/>
          <p:nvPr/>
        </p:nvSpPr>
        <p:spPr>
          <a:xfrm>
            <a:off x="2175071" y="5762094"/>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excu</a:t>
            </a:r>
            <a:r>
              <a:rPr kumimoji="0" lang="en-US" sz="28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26866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4.16667E-6 -3.7037E-7 L 0.06653 0.03866 C 0.08046 0.04745 0.15364 0.16505 0.24075 0.18056 C 0.3289 0.1963 0.57877 0.14167 0.59257 0.13264 C 0.6151 0.11944 0.72018 0.13264 0.74205 0.11944 " pathEditMode="relative" rAng="0" ptsTypes="AAAAA">
                                      <p:cBhvr>
                                        <p:cTn id="6" dur="2000" fill="hold"/>
                                        <p:tgtEl>
                                          <p:spTgt spid="2"/>
                                        </p:tgtEl>
                                        <p:attrNameLst>
                                          <p:attrName>ppt_x</p:attrName>
                                          <p:attrName>ppt_y</p:attrName>
                                        </p:attrNameLst>
                                      </p:cBhvr>
                                      <p:rCtr x="37109" y="9167"/>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29167E-6 2.22222E-6 C 0.022 0.01296 0.06367 -0.05509 0.08581 -0.0419 C 0.1 -0.03287 0.13359 0.01342 0.1763 0.05324 C 0.21927 0.09282 0.32877 0.2044 0.34284 0.19583 C 0.3681 0.20555 0.54804 0.16736 0.57018 0.15393 " pathEditMode="relative" rAng="0" ptsTypes="AAAAA">
                                      <p:cBhvr>
                                        <p:cTn id="10" dur="2000" fill="hold"/>
                                        <p:tgtEl>
                                          <p:spTgt spid="10"/>
                                        </p:tgtEl>
                                        <p:attrNameLst>
                                          <p:attrName>ppt_x</p:attrName>
                                          <p:attrName>ppt_y</p:attrName>
                                        </p:attrNameLst>
                                      </p:cBhvr>
                                      <p:rCtr x="28503" y="7662"/>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782 0.02129 L 0.05911 0.06134 C 0.07317 0.06991 0.13984 0.11342 0.19687 0.12754 C 0.2539 0.14143 0.38724 0.15347 0.4013 0.14491 C 0.42513 0.12106 0.45794 -0.00509 0.48047 -0.01736 " pathEditMode="relative" rAng="0" ptsTypes="AAAAA">
                                      <p:cBhvr>
                                        <p:cTn id="14" dur="2000" fill="hold"/>
                                        <p:tgtEl>
                                          <p:spTgt spid="12"/>
                                        </p:tgtEl>
                                        <p:attrNameLst>
                                          <p:attrName>ppt_x</p:attrName>
                                          <p:attrName>ppt_y</p:attrName>
                                        </p:attrNameLst>
                                      </p:cBhvr>
                                      <p:rCtr x="24414" y="4375"/>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4.79167E-6 -3.7037E-7 L 0.06679 0.04005 C 0.08072 0.04884 0.12317 0.04514 0.16341 0.04051 C 0.20351 0.03565 0.29362 0.02014 0.30755 0.01111 C 0.3302 -0.00231 0.54908 0.11366 0.57174 0.10023 " pathEditMode="relative" rAng="0" ptsTypes="AAAAA">
                                      <p:cBhvr>
                                        <p:cTn id="18" dur="2000" fill="hold"/>
                                        <p:tgtEl>
                                          <p:spTgt spid="14"/>
                                        </p:tgtEl>
                                        <p:attrNameLst>
                                          <p:attrName>ppt_x</p:attrName>
                                          <p:attrName>ppt_y</p:attrName>
                                        </p:attrNameLst>
                                      </p:cBhvr>
                                      <p:rCtr x="28581" y="5046"/>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0" nodeType="clickEffect">
                                  <p:stCondLst>
                                    <p:cond delay="0"/>
                                  </p:stCondLst>
                                  <p:childTnLst>
                                    <p:animMotion origin="layout" path="M 1.875E-6 3.7037E-6 C 0.02226 0.01319 0.13125 0.00578 0.15937 0.00347 C 0.17305 0.0125 0.35755 -0.04723 0.42943 -0.00371 C 0.50091 0.03981 0.56575 0.23402 0.5901 0.26435 C 0.65482 0.30856 0.70833 0.13912 0.73086 0.12569 " pathEditMode="relative" rAng="0" ptsTypes="AAAAA">
                                      <p:cBhvr>
                                        <p:cTn id="22" dur="2000" fill="hold"/>
                                        <p:tgtEl>
                                          <p:spTgt spid="16"/>
                                        </p:tgtEl>
                                        <p:attrNameLst>
                                          <p:attrName>ppt_x</p:attrName>
                                          <p:attrName>ppt_y</p:attrName>
                                        </p:attrNameLst>
                                      </p:cBhvr>
                                      <p:rCtr x="36536" y="12593"/>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grpId="0" nodeType="clickEffect">
                                  <p:stCondLst>
                                    <p:cond delay="0"/>
                                  </p:stCondLst>
                                  <p:childTnLst>
                                    <p:animMotion origin="layout" path="M 4.79167E-6 -0.00023 L 0.06692 0.03982 C 0.08085 0.04908 0.10117 0.05509 0.12395 0.05394 C 0.14661 0.05255 0.18945 0.0412 0.20351 0.03195 C 0.22578 0.01875 0.30117 -0.17245 0.32356 -0.18565 " pathEditMode="relative" rAng="0" ptsTypes="AAAAA">
                                      <p:cBhvr>
                                        <p:cTn id="26" dur="2000" fill="hold"/>
                                        <p:tgtEl>
                                          <p:spTgt spid="18"/>
                                        </p:tgtEl>
                                        <p:attrNameLst>
                                          <p:attrName>ppt_x</p:attrName>
                                          <p:attrName>ppt_y</p:attrName>
                                        </p:attrNameLst>
                                      </p:cBhvr>
                                      <p:rCtr x="16172" y="-657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grpId="0" nodeType="clickEffect">
                                  <p:stCondLst>
                                    <p:cond delay="0"/>
                                  </p:stCondLst>
                                  <p:childTnLst>
                                    <p:animMotion origin="layout" path="M 1.875E-6 -1.11111E-6 C 0.02226 0.01343 0.06771 -0.05417 0.09166 -0.07477 C 0.11015 -0.09954 0.16653 -0.23935 0.20898 -0.22801 C 0.25104 -0.21597 0.33177 0.00509 0.34583 -0.00393 C 0.36797 -0.01736 0.45846 -0.13727 0.48099 -0.15046 " pathEditMode="relative" rAng="0" ptsTypes="AAAAA">
                                      <p:cBhvr>
                                        <p:cTn id="30" dur="2000" fill="hold"/>
                                        <p:tgtEl>
                                          <p:spTgt spid="20"/>
                                        </p:tgtEl>
                                        <p:attrNameLst>
                                          <p:attrName>ppt_x</p:attrName>
                                          <p:attrName>ppt_y</p:attrName>
                                        </p:attrNameLst>
                                      </p:cBhvr>
                                      <p:rCtr x="24049" y="-11366"/>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grpId="0" nodeType="clickEffect">
                                  <p:stCondLst>
                                    <p:cond delay="0"/>
                                  </p:stCondLst>
                                  <p:childTnLst>
                                    <p:animMotion origin="layout" path="M 5E-6 -0.00023 L 0.06693 0.03981 C 0.08099 0.04884 0.10183 0.05393 0.12383 0.05393 C 0.14883 0.05393 0.16889 0.04884 0.18295 0.03981 C 0.20521 0.02662 0.27761 -0.10718 0.30001 -0.12037 " pathEditMode="relative" rAng="0" ptsTypes="AAAAA">
                                      <p:cBhvr>
                                        <p:cTn id="34" dur="2000" fill="hold"/>
                                        <p:tgtEl>
                                          <p:spTgt spid="22"/>
                                        </p:tgtEl>
                                        <p:attrNameLst>
                                          <p:attrName>ppt_x</p:attrName>
                                          <p:attrName>ppt_y</p:attrName>
                                        </p:attrNameLst>
                                      </p:cBhvr>
                                      <p:rCtr x="15000" y="-3310"/>
                                    </p:animMotion>
                                  </p:childTnLst>
                                </p:cTn>
                              </p:par>
                            </p:childTnLst>
                          </p:cTn>
                        </p:par>
                      </p:childTnLst>
                    </p:cTn>
                  </p:par>
                  <p:par>
                    <p:cTn id="35" fill="hold">
                      <p:stCondLst>
                        <p:cond delay="indefinite"/>
                      </p:stCondLst>
                      <p:childTnLst>
                        <p:par>
                          <p:cTn id="36" fill="hold">
                            <p:stCondLst>
                              <p:cond delay="0"/>
                            </p:stCondLst>
                            <p:childTnLst>
                              <p:par>
                                <p:cTn id="37" presetID="37" presetClass="path" presetSubtype="0" accel="50000" decel="50000" fill="hold" grpId="0" nodeType="clickEffect">
                                  <p:stCondLst>
                                    <p:cond delay="0"/>
                                  </p:stCondLst>
                                  <p:childTnLst>
                                    <p:animMotion origin="layout" path="M 2.08333E-7 -0.00023 C 0.02227 0.01319 0.35091 0.07616 0.37474 0.05556 C 0.39336 0.03079 0.44961 -0.10903 0.49219 -0.09769 C 0.53424 -0.08542 0.6151 0.13542 0.62917 0.12639 C 0.65117 0.11296 0.71419 -0.07731 0.73659 -0.09051 " pathEditMode="relative" rAng="0" ptsTypes="AAAAA">
                                      <p:cBhvr>
                                        <p:cTn id="38" dur="2000" fill="hold"/>
                                        <p:tgtEl>
                                          <p:spTgt spid="15"/>
                                        </p:tgtEl>
                                        <p:attrNameLst>
                                          <p:attrName>ppt_x</p:attrName>
                                          <p:attrName>ppt_y</p:attrName>
                                        </p:attrNameLst>
                                      </p:cBhvr>
                                      <p:rCtr x="36823" y="1435"/>
                                    </p:animMotion>
                                  </p:childTnLst>
                                </p:cTn>
                              </p:par>
                            </p:childTnLst>
                          </p:cTn>
                        </p:par>
                      </p:childTnLst>
                    </p:cTn>
                  </p:par>
                  <p:par>
                    <p:cTn id="39" fill="hold">
                      <p:stCondLst>
                        <p:cond delay="indefinite"/>
                      </p:stCondLst>
                      <p:childTnLst>
                        <p:par>
                          <p:cTn id="40" fill="hold">
                            <p:stCondLst>
                              <p:cond delay="0"/>
                            </p:stCondLst>
                            <p:childTnLst>
                              <p:par>
                                <p:cTn id="41" presetID="37" presetClass="path" presetSubtype="0" accel="50000" decel="50000" fill="hold" grpId="0" nodeType="clickEffect">
                                  <p:stCondLst>
                                    <p:cond delay="0"/>
                                  </p:stCondLst>
                                  <p:childTnLst>
                                    <p:animMotion origin="layout" path="M 4.79167E-6 -7.40741E-7 C 0.02226 0.0132 0.06119 -0.02222 0.08359 -0.0088 C 0.09765 0.00023 0.11848 0.00532 0.14049 0.00532 C 0.16549 0.00532 0.18554 0.00023 0.1996 -0.0088 C 0.22187 -0.02199 0.2927 -0.13958 0.31523 -0.15255 " pathEditMode="relative" rAng="0" ptsTypes="AAAAA">
                                      <p:cBhvr>
                                        <p:cTn id="42" dur="2000" fill="hold"/>
                                        <p:tgtEl>
                                          <p:spTgt spid="17"/>
                                        </p:tgtEl>
                                        <p:attrNameLst>
                                          <p:attrName>ppt_x</p:attrName>
                                          <p:attrName>ppt_y</p:attrName>
                                        </p:attrNameLst>
                                      </p:cBhvr>
                                      <p:rCtr x="15755"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6" grpId="0"/>
      <p:bldP spid="18" grpId="0"/>
      <p:bldP spid="20" grpId="0"/>
      <p:bldP spid="22"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81550" cy="647577"/>
          </a:xfrm>
        </p:spPr>
        <p:txBody>
          <a:bodyPr>
            <a:normAutofit/>
          </a:bodyPr>
          <a:lstStyle/>
          <a:p>
            <a:r>
              <a:rPr lang="en-GB" sz="2400" b="1" dirty="0">
                <a:solidFill>
                  <a:schemeClr val="bg1"/>
                </a:solidFill>
              </a:rPr>
              <a:t>Les </a:t>
            </a:r>
            <a:r>
              <a:rPr lang="en-GB" sz="2400" dirty="0" err="1"/>
              <a:t>activités</a:t>
            </a:r>
            <a:r>
              <a:rPr lang="en-GB" sz="2400" dirty="0"/>
              <a:t> de vacances</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Océane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dit</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ses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histoires</a:t>
            </a:r>
            <a:r>
              <a:rPr lang="en-US" sz="2400" dirty="0">
                <a:solidFill>
                  <a:srgbClr val="002060"/>
                </a:solidFill>
                <a:latin typeface="Century Gothic" panose="020F0302020204030204"/>
              </a:rPr>
              <a:t> de </a:t>
            </a:r>
            <a:r>
              <a:rPr lang="en-US" sz="2400" dirty="0" err="1">
                <a:solidFill>
                  <a:srgbClr val="002060"/>
                </a:solidFill>
                <a:latin typeface="Century Gothic" panose="020F0302020204030204"/>
              </a:rPr>
              <a:t>vacances</a:t>
            </a:r>
            <a:r>
              <a:rPr lang="en-US" sz="2400" dirty="0">
                <a:solidFill>
                  <a:srgbClr val="002060"/>
                </a:solidFill>
                <a:latin typeface="Century Gothic" panose="020F0302020204030204"/>
              </a:rPr>
              <a:t> à Amir. </a:t>
            </a:r>
            <a:r>
              <a:rPr lang="en-US" sz="2400" dirty="0" err="1">
                <a:solidFill>
                  <a:srgbClr val="002060"/>
                </a:solidFill>
                <a:latin typeface="Century Gothic" panose="020F0302020204030204"/>
              </a:rPr>
              <a:t>Complète</a:t>
            </a:r>
            <a:r>
              <a:rPr lang="en-US" sz="2400" dirty="0">
                <a:solidFill>
                  <a:srgbClr val="002060"/>
                </a:solidFill>
                <a:latin typeface="Century Gothic" panose="020F0302020204030204"/>
              </a:rPr>
              <a:t> les phrases.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 name="Speech Bubble: Rectangle with Corners Rounded 4">
            <a:extLst>
              <a:ext uri="{FF2B5EF4-FFF2-40B4-BE49-F238E27FC236}">
                <a16:creationId xmlns:a16="http://schemas.microsoft.com/office/drawing/2014/main" id="{06C6D3B8-9572-496B-969E-909C2B99881F}"/>
              </a:ext>
            </a:extLst>
          </p:cNvPr>
          <p:cNvSpPr/>
          <p:nvPr/>
        </p:nvSpPr>
        <p:spPr>
          <a:xfrm>
            <a:off x="2345046" y="1962000"/>
            <a:ext cx="9360000" cy="324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pPr>
            <a:r>
              <a:rPr lang="fr-FR" sz="2000" dirty="0">
                <a:solidFill>
                  <a:srgbClr val="002060"/>
                </a:solidFill>
              </a:rPr>
              <a:t>J’ai visité </a:t>
            </a:r>
            <a:r>
              <a:rPr lang="fr-FR" sz="2000" b="1" dirty="0">
                <a:solidFill>
                  <a:srgbClr val="002060"/>
                </a:solidFill>
              </a:rPr>
              <a:t>Bruxelles</a:t>
            </a:r>
            <a:r>
              <a:rPr lang="fr-FR" sz="2000" dirty="0">
                <a:solidFill>
                  <a:srgbClr val="002060"/>
                </a:solidFill>
              </a:rPr>
              <a:t>  en décembre </a:t>
            </a:r>
            <a:r>
              <a:rPr lang="fr-FR" sz="2000" b="1" dirty="0">
                <a:solidFill>
                  <a:srgbClr val="002060"/>
                </a:solidFill>
              </a:rPr>
              <a:t>dernier     </a:t>
            </a:r>
            <a:r>
              <a:rPr lang="fr-FR" sz="2000" dirty="0">
                <a:solidFill>
                  <a:srgbClr val="002060"/>
                </a:solidFill>
              </a:rPr>
              <a:t>. Une visite en </a:t>
            </a:r>
            <a:r>
              <a:rPr lang="fr-FR" sz="2000" b="1" dirty="0">
                <a:solidFill>
                  <a:srgbClr val="002060"/>
                </a:solidFill>
              </a:rPr>
              <a:t>Belgique</a:t>
            </a:r>
            <a:r>
              <a:rPr lang="fr-FR" sz="2000" dirty="0">
                <a:solidFill>
                  <a:srgbClr val="002060"/>
                </a:solidFill>
              </a:rPr>
              <a:t>  en    </a:t>
            </a:r>
            <a:r>
              <a:rPr lang="fr-FR" sz="2000" b="1" dirty="0">
                <a:solidFill>
                  <a:srgbClr val="002060"/>
                </a:solidFill>
              </a:rPr>
              <a:t>hiver        </a:t>
            </a:r>
            <a:r>
              <a:rPr lang="fr-FR" sz="2000" dirty="0">
                <a:solidFill>
                  <a:srgbClr val="002060"/>
                </a:solidFill>
              </a:rPr>
              <a:t>, c’est une mauvaise idée ! La ville </a:t>
            </a:r>
            <a:r>
              <a:rPr lang="fr-FR" sz="2000" b="1" dirty="0">
                <a:solidFill>
                  <a:srgbClr val="002060"/>
                </a:solidFill>
              </a:rPr>
              <a:t>ressemble</a:t>
            </a:r>
            <a:r>
              <a:rPr lang="fr-FR" sz="2000" dirty="0">
                <a:solidFill>
                  <a:srgbClr val="002060"/>
                </a:solidFill>
              </a:rPr>
              <a:t> à une scène de Noël, mais il fait très mauvais. Les rues sont </a:t>
            </a:r>
            <a:r>
              <a:rPr lang="fr-FR" sz="2000" b="1" dirty="0">
                <a:solidFill>
                  <a:srgbClr val="002060"/>
                </a:solidFill>
              </a:rPr>
              <a:t>blanches </a:t>
            </a:r>
            <a:r>
              <a:rPr lang="fr-FR" sz="2000" dirty="0">
                <a:solidFill>
                  <a:srgbClr val="002060"/>
                </a:solidFill>
              </a:rPr>
              <a:t>, et le ciel devient </a:t>
            </a:r>
            <a:r>
              <a:rPr lang="fr-FR" sz="2000" b="1" dirty="0">
                <a:solidFill>
                  <a:srgbClr val="002060"/>
                </a:solidFill>
              </a:rPr>
              <a:t>noir</a:t>
            </a:r>
            <a:r>
              <a:rPr lang="fr-FR" sz="2000" dirty="0">
                <a:solidFill>
                  <a:srgbClr val="002060"/>
                </a:solidFill>
              </a:rPr>
              <a:t>          très tôt. On ne peut pas rester dehors sur la </a:t>
            </a:r>
            <a:r>
              <a:rPr lang="fr-FR" sz="2000" b="1" dirty="0">
                <a:solidFill>
                  <a:srgbClr val="002060"/>
                </a:solidFill>
              </a:rPr>
              <a:t>place        </a:t>
            </a:r>
            <a:r>
              <a:rPr lang="fr-FR" sz="2000" dirty="0">
                <a:solidFill>
                  <a:srgbClr val="002060"/>
                </a:solidFill>
              </a:rPr>
              <a:t>, on doit visiter les </a:t>
            </a:r>
            <a:r>
              <a:rPr lang="fr-FR" sz="2000" b="1" dirty="0">
                <a:solidFill>
                  <a:srgbClr val="002060"/>
                </a:solidFill>
              </a:rPr>
              <a:t>musées    </a:t>
            </a:r>
            <a:r>
              <a:rPr lang="fr-FR" sz="2000" dirty="0">
                <a:solidFill>
                  <a:srgbClr val="002060"/>
                </a:solidFill>
              </a:rPr>
              <a:t>. Mon ami </a:t>
            </a:r>
            <a:r>
              <a:rPr lang="fr-FR" sz="2000" b="1" dirty="0">
                <a:solidFill>
                  <a:srgbClr val="002060"/>
                </a:solidFill>
              </a:rPr>
              <a:t>belge</a:t>
            </a:r>
            <a:r>
              <a:rPr lang="fr-FR" sz="2000" dirty="0">
                <a:solidFill>
                  <a:srgbClr val="002060"/>
                </a:solidFill>
              </a:rPr>
              <a:t>        dit que je dois venir au </a:t>
            </a:r>
            <a:r>
              <a:rPr lang="fr-FR" sz="2000" b="1" dirty="0">
                <a:solidFill>
                  <a:srgbClr val="002060"/>
                </a:solidFill>
              </a:rPr>
              <a:t>printemps</a:t>
            </a:r>
            <a:r>
              <a:rPr lang="fr-FR" sz="2000" dirty="0">
                <a:solidFill>
                  <a:srgbClr val="002060"/>
                </a:solidFill>
              </a:rPr>
              <a:t> ou en </a:t>
            </a:r>
            <a:r>
              <a:rPr lang="fr-FR" sz="2000" b="1" dirty="0">
                <a:solidFill>
                  <a:srgbClr val="002060"/>
                </a:solidFill>
              </a:rPr>
              <a:t>automne </a:t>
            </a:r>
            <a:r>
              <a:rPr lang="fr-FR" sz="2000" dirty="0">
                <a:solidFill>
                  <a:srgbClr val="002060"/>
                </a:solidFill>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8">
            <a:extLst>
              <a:ext uri="{FF2B5EF4-FFF2-40B4-BE49-F238E27FC236}">
                <a16:creationId xmlns:a16="http://schemas.microsoft.com/office/drawing/2014/main" id="{23381598-3FEF-4BC5-AFB3-60E47458F832}"/>
              </a:ext>
            </a:extLst>
          </p:cNvPr>
          <p:cNvGraphicFramePr>
            <a:graphicFrameLocks noGrp="1"/>
          </p:cNvGraphicFramePr>
          <p:nvPr>
            <p:extLst>
              <p:ext uri="{D42A27DB-BD31-4B8C-83A1-F6EECF244321}">
                <p14:modId xmlns:p14="http://schemas.microsoft.com/office/powerpoint/2010/main" val="3501141969"/>
              </p:ext>
            </p:extLst>
          </p:nvPr>
        </p:nvGraphicFramePr>
        <p:xfrm>
          <a:off x="2628884" y="5415410"/>
          <a:ext cx="8640000" cy="79248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533956925"/>
                    </a:ext>
                  </a:extLst>
                </a:gridCol>
                <a:gridCol w="1440000">
                  <a:extLst>
                    <a:ext uri="{9D8B030D-6E8A-4147-A177-3AD203B41FA5}">
                      <a16:colId xmlns:a16="http://schemas.microsoft.com/office/drawing/2014/main" val="2200856361"/>
                    </a:ext>
                  </a:extLst>
                </a:gridCol>
                <a:gridCol w="1440000">
                  <a:extLst>
                    <a:ext uri="{9D8B030D-6E8A-4147-A177-3AD203B41FA5}">
                      <a16:colId xmlns:a16="http://schemas.microsoft.com/office/drawing/2014/main" val="2911207422"/>
                    </a:ext>
                  </a:extLst>
                </a:gridCol>
                <a:gridCol w="1440000">
                  <a:extLst>
                    <a:ext uri="{9D8B030D-6E8A-4147-A177-3AD203B41FA5}">
                      <a16:colId xmlns:a16="http://schemas.microsoft.com/office/drawing/2014/main" val="891556901"/>
                    </a:ext>
                  </a:extLst>
                </a:gridCol>
                <a:gridCol w="1440000">
                  <a:extLst>
                    <a:ext uri="{9D8B030D-6E8A-4147-A177-3AD203B41FA5}">
                      <a16:colId xmlns:a16="http://schemas.microsoft.com/office/drawing/2014/main" val="1979998441"/>
                    </a:ext>
                  </a:extLst>
                </a:gridCol>
                <a:gridCol w="1440000">
                  <a:extLst>
                    <a:ext uri="{9D8B030D-6E8A-4147-A177-3AD203B41FA5}">
                      <a16:colId xmlns:a16="http://schemas.microsoft.com/office/drawing/2014/main" val="3296467603"/>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52726882"/>
                  </a:ext>
                </a:extLst>
              </a:tr>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pic>
        <p:nvPicPr>
          <p:cNvPr id="12" name="Picture 11">
            <a:extLst>
              <a:ext uri="{FF2B5EF4-FFF2-40B4-BE49-F238E27FC236}">
                <a16:creationId xmlns:a16="http://schemas.microsoft.com/office/drawing/2014/main" id="{455395AB-CFE8-44F3-A948-91126EC6B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45" y="3249972"/>
            <a:ext cx="2880000" cy="2880000"/>
          </a:xfrm>
          <a:prstGeom prst="rect">
            <a:avLst/>
          </a:prstGeom>
        </p:spPr>
      </p:pic>
      <p:sp>
        <p:nvSpPr>
          <p:cNvPr id="20" name="Rectangle 19">
            <a:extLst>
              <a:ext uri="{FF2B5EF4-FFF2-40B4-BE49-F238E27FC236}">
                <a16:creationId xmlns:a16="http://schemas.microsoft.com/office/drawing/2014/main" id="{A4FAAACE-9E2E-48B5-85D4-5537B7495AA2}"/>
              </a:ext>
            </a:extLst>
          </p:cNvPr>
          <p:cNvSpPr/>
          <p:nvPr/>
        </p:nvSpPr>
        <p:spPr>
          <a:xfrm>
            <a:off x="2724521" y="5415410"/>
            <a:ext cx="1306768" cy="400110"/>
          </a:xfrm>
          <a:prstGeom prst="rect">
            <a:avLst/>
          </a:prstGeom>
        </p:spPr>
        <p:txBody>
          <a:bodyPr wrap="none">
            <a:spAutoFit/>
          </a:bodyPr>
          <a:lstStyle/>
          <a:p>
            <a:r>
              <a:rPr lang="fr-FR" sz="2000" b="1" dirty="0">
                <a:solidFill>
                  <a:srgbClr val="EF4136"/>
                </a:solidFill>
              </a:rPr>
              <a:t>automne</a:t>
            </a:r>
            <a:endParaRPr lang="en-GB" dirty="0">
              <a:solidFill>
                <a:srgbClr val="EF4136"/>
              </a:solidFill>
            </a:endParaRPr>
          </a:p>
        </p:txBody>
      </p:sp>
      <p:sp>
        <p:nvSpPr>
          <p:cNvPr id="24" name="Rectangle 23">
            <a:extLst>
              <a:ext uri="{FF2B5EF4-FFF2-40B4-BE49-F238E27FC236}">
                <a16:creationId xmlns:a16="http://schemas.microsoft.com/office/drawing/2014/main" id="{E3B69D6F-DB1E-47AC-92E6-2FC3287E3CDD}"/>
              </a:ext>
            </a:extLst>
          </p:cNvPr>
          <p:cNvSpPr/>
          <p:nvPr/>
        </p:nvSpPr>
        <p:spPr>
          <a:xfrm>
            <a:off x="4340964" y="5411540"/>
            <a:ext cx="912429" cy="400110"/>
          </a:xfrm>
          <a:prstGeom prst="rect">
            <a:avLst/>
          </a:prstGeom>
        </p:spPr>
        <p:txBody>
          <a:bodyPr wrap="none">
            <a:spAutoFit/>
          </a:bodyPr>
          <a:lstStyle/>
          <a:p>
            <a:r>
              <a:rPr lang="fr-FR" sz="2000" b="1" dirty="0">
                <a:solidFill>
                  <a:srgbClr val="EF4136"/>
                </a:solidFill>
              </a:rPr>
              <a:t>belge</a:t>
            </a:r>
            <a:endParaRPr lang="en-GB" dirty="0">
              <a:solidFill>
                <a:srgbClr val="EF4136"/>
              </a:solidFill>
            </a:endParaRPr>
          </a:p>
        </p:txBody>
      </p:sp>
      <p:sp>
        <p:nvSpPr>
          <p:cNvPr id="28" name="Rectangle 27">
            <a:extLst>
              <a:ext uri="{FF2B5EF4-FFF2-40B4-BE49-F238E27FC236}">
                <a16:creationId xmlns:a16="http://schemas.microsoft.com/office/drawing/2014/main" id="{A9101129-5E94-4E4B-877E-A88768280FA6}"/>
              </a:ext>
            </a:extLst>
          </p:cNvPr>
          <p:cNvSpPr/>
          <p:nvPr/>
        </p:nvSpPr>
        <p:spPr>
          <a:xfrm>
            <a:off x="5590476" y="5411540"/>
            <a:ext cx="1276311" cy="400110"/>
          </a:xfrm>
          <a:prstGeom prst="rect">
            <a:avLst/>
          </a:prstGeom>
        </p:spPr>
        <p:txBody>
          <a:bodyPr wrap="none">
            <a:spAutoFit/>
          </a:bodyPr>
          <a:lstStyle/>
          <a:p>
            <a:r>
              <a:rPr lang="fr-FR" sz="2000" b="1" dirty="0">
                <a:solidFill>
                  <a:srgbClr val="EF4136"/>
                </a:solidFill>
              </a:rPr>
              <a:t>Belgique</a:t>
            </a:r>
            <a:endParaRPr lang="en-GB" dirty="0">
              <a:solidFill>
                <a:srgbClr val="EF4136"/>
              </a:solidFill>
            </a:endParaRPr>
          </a:p>
        </p:txBody>
      </p:sp>
      <p:sp>
        <p:nvSpPr>
          <p:cNvPr id="32" name="Rectangle 31">
            <a:extLst>
              <a:ext uri="{FF2B5EF4-FFF2-40B4-BE49-F238E27FC236}">
                <a16:creationId xmlns:a16="http://schemas.microsoft.com/office/drawing/2014/main" id="{E9A29D44-56AB-418B-B64B-E0BECC24BEFA}"/>
              </a:ext>
            </a:extLst>
          </p:cNvPr>
          <p:cNvSpPr/>
          <p:nvPr/>
        </p:nvSpPr>
        <p:spPr>
          <a:xfrm>
            <a:off x="8472066" y="5420435"/>
            <a:ext cx="1274708" cy="400110"/>
          </a:xfrm>
          <a:prstGeom prst="rect">
            <a:avLst/>
          </a:prstGeom>
        </p:spPr>
        <p:txBody>
          <a:bodyPr wrap="none">
            <a:spAutoFit/>
          </a:bodyPr>
          <a:lstStyle/>
          <a:p>
            <a:r>
              <a:rPr lang="fr-FR" sz="2000" b="1" dirty="0">
                <a:solidFill>
                  <a:srgbClr val="EF4136"/>
                </a:solidFill>
              </a:rPr>
              <a:t>Bruxelles</a:t>
            </a:r>
            <a:endParaRPr lang="en-GB" dirty="0">
              <a:solidFill>
                <a:srgbClr val="EF4136"/>
              </a:solidFill>
            </a:endParaRPr>
          </a:p>
        </p:txBody>
      </p:sp>
      <p:sp>
        <p:nvSpPr>
          <p:cNvPr id="42" name="Rectangle 41">
            <a:extLst>
              <a:ext uri="{FF2B5EF4-FFF2-40B4-BE49-F238E27FC236}">
                <a16:creationId xmlns:a16="http://schemas.microsoft.com/office/drawing/2014/main" id="{C5376B66-91EF-4467-8E09-694DDC220DD7}"/>
              </a:ext>
            </a:extLst>
          </p:cNvPr>
          <p:cNvSpPr/>
          <p:nvPr/>
        </p:nvSpPr>
        <p:spPr>
          <a:xfrm>
            <a:off x="6982426" y="5420435"/>
            <a:ext cx="1332416" cy="400110"/>
          </a:xfrm>
          <a:prstGeom prst="rect">
            <a:avLst/>
          </a:prstGeom>
        </p:spPr>
        <p:txBody>
          <a:bodyPr wrap="none">
            <a:spAutoFit/>
          </a:bodyPr>
          <a:lstStyle/>
          <a:p>
            <a:r>
              <a:rPr lang="fr-FR" sz="2000" b="1" dirty="0">
                <a:solidFill>
                  <a:srgbClr val="EF4136"/>
                </a:solidFill>
              </a:rPr>
              <a:t>blanches</a:t>
            </a:r>
            <a:endParaRPr lang="en-GB" dirty="0">
              <a:solidFill>
                <a:srgbClr val="EF4136"/>
              </a:solidFill>
            </a:endParaRPr>
          </a:p>
        </p:txBody>
      </p:sp>
      <p:sp>
        <p:nvSpPr>
          <p:cNvPr id="44" name="Rectangle 43">
            <a:extLst>
              <a:ext uri="{FF2B5EF4-FFF2-40B4-BE49-F238E27FC236}">
                <a16:creationId xmlns:a16="http://schemas.microsoft.com/office/drawing/2014/main" id="{B5F4C719-3CD7-4417-A9FF-0490D6EFD7D1}"/>
              </a:ext>
            </a:extLst>
          </p:cNvPr>
          <p:cNvSpPr/>
          <p:nvPr/>
        </p:nvSpPr>
        <p:spPr>
          <a:xfrm>
            <a:off x="2969646" y="5803910"/>
            <a:ext cx="788999" cy="400110"/>
          </a:xfrm>
          <a:prstGeom prst="rect">
            <a:avLst/>
          </a:prstGeom>
        </p:spPr>
        <p:txBody>
          <a:bodyPr wrap="none">
            <a:spAutoFit/>
          </a:bodyPr>
          <a:lstStyle/>
          <a:p>
            <a:r>
              <a:rPr lang="fr-FR" sz="2000" b="1" dirty="0">
                <a:solidFill>
                  <a:srgbClr val="EF4136"/>
                </a:solidFill>
              </a:rPr>
              <a:t>hiver</a:t>
            </a:r>
            <a:endParaRPr lang="en-GB" dirty="0">
              <a:solidFill>
                <a:srgbClr val="EF4136"/>
              </a:solidFill>
            </a:endParaRPr>
          </a:p>
        </p:txBody>
      </p:sp>
      <p:sp>
        <p:nvSpPr>
          <p:cNvPr id="46" name="Rectangle 45">
            <a:extLst>
              <a:ext uri="{FF2B5EF4-FFF2-40B4-BE49-F238E27FC236}">
                <a16:creationId xmlns:a16="http://schemas.microsoft.com/office/drawing/2014/main" id="{1B4BA42F-F9F5-4D76-B036-D265EA553136}"/>
              </a:ext>
            </a:extLst>
          </p:cNvPr>
          <p:cNvSpPr/>
          <p:nvPr/>
        </p:nvSpPr>
        <p:spPr>
          <a:xfrm>
            <a:off x="10043875" y="5420435"/>
            <a:ext cx="1059906" cy="400110"/>
          </a:xfrm>
          <a:prstGeom prst="rect">
            <a:avLst/>
          </a:prstGeom>
        </p:spPr>
        <p:txBody>
          <a:bodyPr wrap="none">
            <a:spAutoFit/>
          </a:bodyPr>
          <a:lstStyle/>
          <a:p>
            <a:r>
              <a:rPr lang="fr-FR" sz="2000" b="1" dirty="0">
                <a:solidFill>
                  <a:srgbClr val="EF4136"/>
                </a:solidFill>
              </a:rPr>
              <a:t>dernier</a:t>
            </a:r>
            <a:endParaRPr lang="en-GB" dirty="0">
              <a:solidFill>
                <a:srgbClr val="EF4136"/>
              </a:solidFill>
            </a:endParaRPr>
          </a:p>
        </p:txBody>
      </p:sp>
      <p:sp>
        <p:nvSpPr>
          <p:cNvPr id="48" name="Rectangle 47">
            <a:extLst>
              <a:ext uri="{FF2B5EF4-FFF2-40B4-BE49-F238E27FC236}">
                <a16:creationId xmlns:a16="http://schemas.microsoft.com/office/drawing/2014/main" id="{9331FE69-5732-4483-A55A-1C218E37F60A}"/>
              </a:ext>
            </a:extLst>
          </p:cNvPr>
          <p:cNvSpPr/>
          <p:nvPr/>
        </p:nvSpPr>
        <p:spPr>
          <a:xfrm>
            <a:off x="4252796" y="5803910"/>
            <a:ext cx="1130438" cy="400110"/>
          </a:xfrm>
          <a:prstGeom prst="rect">
            <a:avLst/>
          </a:prstGeom>
        </p:spPr>
        <p:txBody>
          <a:bodyPr wrap="none">
            <a:spAutoFit/>
          </a:bodyPr>
          <a:lstStyle/>
          <a:p>
            <a:r>
              <a:rPr lang="fr-FR" sz="2000" b="1" dirty="0">
                <a:solidFill>
                  <a:srgbClr val="EF4136"/>
                </a:solidFill>
              </a:rPr>
              <a:t>musées</a:t>
            </a:r>
            <a:endParaRPr lang="en-GB" dirty="0">
              <a:solidFill>
                <a:srgbClr val="EF4136"/>
              </a:solidFill>
            </a:endParaRPr>
          </a:p>
        </p:txBody>
      </p:sp>
      <p:sp>
        <p:nvSpPr>
          <p:cNvPr id="50" name="Rectangle 49">
            <a:extLst>
              <a:ext uri="{FF2B5EF4-FFF2-40B4-BE49-F238E27FC236}">
                <a16:creationId xmlns:a16="http://schemas.microsoft.com/office/drawing/2014/main" id="{1EB5275B-B74C-4646-9F57-B5467FF1841C}"/>
              </a:ext>
            </a:extLst>
          </p:cNvPr>
          <p:cNvSpPr/>
          <p:nvPr/>
        </p:nvSpPr>
        <p:spPr>
          <a:xfrm>
            <a:off x="5981792" y="5803910"/>
            <a:ext cx="644728" cy="400110"/>
          </a:xfrm>
          <a:prstGeom prst="rect">
            <a:avLst/>
          </a:prstGeom>
        </p:spPr>
        <p:txBody>
          <a:bodyPr wrap="none">
            <a:spAutoFit/>
          </a:bodyPr>
          <a:lstStyle/>
          <a:p>
            <a:r>
              <a:rPr lang="fr-FR" sz="2000" b="1" dirty="0">
                <a:solidFill>
                  <a:srgbClr val="EF4136"/>
                </a:solidFill>
              </a:rPr>
              <a:t>noir</a:t>
            </a:r>
            <a:endParaRPr lang="en-GB" dirty="0">
              <a:solidFill>
                <a:srgbClr val="EF4136"/>
              </a:solidFill>
            </a:endParaRPr>
          </a:p>
        </p:txBody>
      </p:sp>
      <p:sp>
        <p:nvSpPr>
          <p:cNvPr id="52" name="Rectangle 51">
            <a:extLst>
              <a:ext uri="{FF2B5EF4-FFF2-40B4-BE49-F238E27FC236}">
                <a16:creationId xmlns:a16="http://schemas.microsoft.com/office/drawing/2014/main" id="{D419D51A-AA00-4E85-85B6-A9F5AE892AA2}"/>
              </a:ext>
            </a:extLst>
          </p:cNvPr>
          <p:cNvSpPr/>
          <p:nvPr/>
        </p:nvSpPr>
        <p:spPr>
          <a:xfrm>
            <a:off x="7297234" y="5801398"/>
            <a:ext cx="912429" cy="400110"/>
          </a:xfrm>
          <a:prstGeom prst="rect">
            <a:avLst/>
          </a:prstGeom>
        </p:spPr>
        <p:txBody>
          <a:bodyPr wrap="none">
            <a:spAutoFit/>
          </a:bodyPr>
          <a:lstStyle/>
          <a:p>
            <a:r>
              <a:rPr lang="fr-FR" sz="2000" b="1" dirty="0">
                <a:solidFill>
                  <a:srgbClr val="EF4136"/>
                </a:solidFill>
              </a:rPr>
              <a:t>place</a:t>
            </a:r>
            <a:endParaRPr lang="en-GB" dirty="0">
              <a:solidFill>
                <a:srgbClr val="EF4136"/>
              </a:solidFill>
            </a:endParaRPr>
          </a:p>
        </p:txBody>
      </p:sp>
      <p:sp>
        <p:nvSpPr>
          <p:cNvPr id="54" name="Rectangle 53">
            <a:extLst>
              <a:ext uri="{FF2B5EF4-FFF2-40B4-BE49-F238E27FC236}">
                <a16:creationId xmlns:a16="http://schemas.microsoft.com/office/drawing/2014/main" id="{E7DE2B99-8F74-42A8-87F2-98E445BC8F84}"/>
              </a:ext>
            </a:extLst>
          </p:cNvPr>
          <p:cNvSpPr/>
          <p:nvPr/>
        </p:nvSpPr>
        <p:spPr>
          <a:xfrm>
            <a:off x="8406671" y="5801398"/>
            <a:ext cx="1414170" cy="400110"/>
          </a:xfrm>
          <a:prstGeom prst="rect">
            <a:avLst/>
          </a:prstGeom>
        </p:spPr>
        <p:txBody>
          <a:bodyPr wrap="none">
            <a:spAutoFit/>
          </a:bodyPr>
          <a:lstStyle/>
          <a:p>
            <a:r>
              <a:rPr lang="fr-FR" sz="2000" b="1" dirty="0">
                <a:solidFill>
                  <a:srgbClr val="EF4136"/>
                </a:solidFill>
              </a:rPr>
              <a:t>printemps</a:t>
            </a:r>
            <a:endParaRPr lang="en-GB" dirty="0">
              <a:solidFill>
                <a:srgbClr val="EF4136"/>
              </a:solidFill>
            </a:endParaRPr>
          </a:p>
        </p:txBody>
      </p:sp>
      <p:sp>
        <p:nvSpPr>
          <p:cNvPr id="56" name="Rectangle 55">
            <a:extLst>
              <a:ext uri="{FF2B5EF4-FFF2-40B4-BE49-F238E27FC236}">
                <a16:creationId xmlns:a16="http://schemas.microsoft.com/office/drawing/2014/main" id="{8EC3907C-ECF9-4953-A66F-010A33A25B90}"/>
              </a:ext>
            </a:extLst>
          </p:cNvPr>
          <p:cNvSpPr/>
          <p:nvPr/>
        </p:nvSpPr>
        <p:spPr>
          <a:xfrm>
            <a:off x="9862281" y="5801398"/>
            <a:ext cx="1452642" cy="400110"/>
          </a:xfrm>
          <a:prstGeom prst="rect">
            <a:avLst/>
          </a:prstGeom>
        </p:spPr>
        <p:txBody>
          <a:bodyPr wrap="none">
            <a:spAutoFit/>
          </a:bodyPr>
          <a:lstStyle/>
          <a:p>
            <a:r>
              <a:rPr lang="fr-FR" sz="2000" b="1" dirty="0">
                <a:solidFill>
                  <a:srgbClr val="EF4136"/>
                </a:solidFill>
              </a:rPr>
              <a:t>ressemble</a:t>
            </a:r>
            <a:endParaRPr lang="en-GB" dirty="0">
              <a:solidFill>
                <a:srgbClr val="EF4136"/>
              </a:solidFill>
            </a:endParaRPr>
          </a:p>
        </p:txBody>
      </p:sp>
      <p:sp>
        <p:nvSpPr>
          <p:cNvPr id="57" name="Rectangle 56">
            <a:extLst>
              <a:ext uri="{FF2B5EF4-FFF2-40B4-BE49-F238E27FC236}">
                <a16:creationId xmlns:a16="http://schemas.microsoft.com/office/drawing/2014/main" id="{FC644B5A-0972-4DBA-8C48-63C3649909C0}"/>
              </a:ext>
            </a:extLst>
          </p:cNvPr>
          <p:cNvSpPr/>
          <p:nvPr/>
        </p:nvSpPr>
        <p:spPr>
          <a:xfrm>
            <a:off x="3685866" y="215777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_____</a:t>
            </a:r>
          </a:p>
        </p:txBody>
      </p:sp>
      <p:sp>
        <p:nvSpPr>
          <p:cNvPr id="58" name="Rectangle 57">
            <a:extLst>
              <a:ext uri="{FF2B5EF4-FFF2-40B4-BE49-F238E27FC236}">
                <a16:creationId xmlns:a16="http://schemas.microsoft.com/office/drawing/2014/main" id="{89EF3FD6-418A-4D56-8DCF-A6715438903D}"/>
              </a:ext>
            </a:extLst>
          </p:cNvPr>
          <p:cNvSpPr/>
          <p:nvPr/>
        </p:nvSpPr>
        <p:spPr>
          <a:xfrm>
            <a:off x="6717808" y="215777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_____</a:t>
            </a:r>
          </a:p>
        </p:txBody>
      </p:sp>
      <p:sp>
        <p:nvSpPr>
          <p:cNvPr id="59" name="Rectangle 58">
            <a:extLst>
              <a:ext uri="{FF2B5EF4-FFF2-40B4-BE49-F238E27FC236}">
                <a16:creationId xmlns:a16="http://schemas.microsoft.com/office/drawing/2014/main" id="{12165A57-8548-4073-8EB9-B3FD8CA92DA0}"/>
              </a:ext>
            </a:extLst>
          </p:cNvPr>
          <p:cNvSpPr/>
          <p:nvPr/>
        </p:nvSpPr>
        <p:spPr>
          <a:xfrm>
            <a:off x="9649662" y="2152491"/>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_____</a:t>
            </a:r>
          </a:p>
        </p:txBody>
      </p:sp>
      <p:sp>
        <p:nvSpPr>
          <p:cNvPr id="60" name="Rectangle 59">
            <a:extLst>
              <a:ext uri="{FF2B5EF4-FFF2-40B4-BE49-F238E27FC236}">
                <a16:creationId xmlns:a16="http://schemas.microsoft.com/office/drawing/2014/main" id="{DB602EA8-34BB-414D-BE34-C9EAB877C696}"/>
              </a:ext>
            </a:extLst>
          </p:cNvPr>
          <p:cNvSpPr/>
          <p:nvPr/>
        </p:nvSpPr>
        <p:spPr>
          <a:xfrm>
            <a:off x="2421724" y="2626417"/>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_____</a:t>
            </a:r>
          </a:p>
        </p:txBody>
      </p:sp>
      <p:sp>
        <p:nvSpPr>
          <p:cNvPr id="61" name="Rectangle 60">
            <a:extLst>
              <a:ext uri="{FF2B5EF4-FFF2-40B4-BE49-F238E27FC236}">
                <a16:creationId xmlns:a16="http://schemas.microsoft.com/office/drawing/2014/main" id="{47EFC000-0416-4559-A27D-C27D3F2CD4AF}"/>
              </a:ext>
            </a:extLst>
          </p:cNvPr>
          <p:cNvSpPr/>
          <p:nvPr/>
        </p:nvSpPr>
        <p:spPr>
          <a:xfrm>
            <a:off x="8039100" y="2631281"/>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_____</a:t>
            </a:r>
          </a:p>
        </p:txBody>
      </p:sp>
      <p:sp>
        <p:nvSpPr>
          <p:cNvPr id="62" name="Rectangle 61">
            <a:extLst>
              <a:ext uri="{FF2B5EF4-FFF2-40B4-BE49-F238E27FC236}">
                <a16:creationId xmlns:a16="http://schemas.microsoft.com/office/drawing/2014/main" id="{6775D030-8AD9-4C2A-97B0-44A04BEE679A}"/>
              </a:ext>
            </a:extLst>
          </p:cNvPr>
          <p:cNvSpPr/>
          <p:nvPr/>
        </p:nvSpPr>
        <p:spPr>
          <a:xfrm>
            <a:off x="7753449" y="3066290"/>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_____</a:t>
            </a:r>
          </a:p>
        </p:txBody>
      </p:sp>
      <p:sp>
        <p:nvSpPr>
          <p:cNvPr id="64" name="Rectangle 63">
            <a:extLst>
              <a:ext uri="{FF2B5EF4-FFF2-40B4-BE49-F238E27FC236}">
                <a16:creationId xmlns:a16="http://schemas.microsoft.com/office/drawing/2014/main" id="{270F17A4-7892-4508-8731-BD321E00A5E2}"/>
              </a:ext>
            </a:extLst>
          </p:cNvPr>
          <p:cNvSpPr/>
          <p:nvPr/>
        </p:nvSpPr>
        <p:spPr>
          <a:xfrm>
            <a:off x="2423510" y="3541129"/>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_____</a:t>
            </a:r>
          </a:p>
        </p:txBody>
      </p:sp>
      <p:sp>
        <p:nvSpPr>
          <p:cNvPr id="65" name="Rectangle 64">
            <a:extLst>
              <a:ext uri="{FF2B5EF4-FFF2-40B4-BE49-F238E27FC236}">
                <a16:creationId xmlns:a16="http://schemas.microsoft.com/office/drawing/2014/main" id="{82B81DB2-4D20-40D5-8F33-6468B32BEC5F}"/>
              </a:ext>
            </a:extLst>
          </p:cNvPr>
          <p:cNvSpPr/>
          <p:nvPr/>
        </p:nvSpPr>
        <p:spPr>
          <a:xfrm>
            <a:off x="9017591" y="354684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_____</a:t>
            </a:r>
          </a:p>
        </p:txBody>
      </p:sp>
      <p:sp>
        <p:nvSpPr>
          <p:cNvPr id="66" name="Rectangle 65">
            <a:extLst>
              <a:ext uri="{FF2B5EF4-FFF2-40B4-BE49-F238E27FC236}">
                <a16:creationId xmlns:a16="http://schemas.microsoft.com/office/drawing/2014/main" id="{1967D4CC-5CC0-4485-9E54-D38BAE3AAF62}"/>
              </a:ext>
            </a:extLst>
          </p:cNvPr>
          <p:cNvSpPr/>
          <p:nvPr/>
        </p:nvSpPr>
        <p:spPr>
          <a:xfrm>
            <a:off x="3666816" y="4011062"/>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[9] _____</a:t>
            </a:r>
          </a:p>
        </p:txBody>
      </p:sp>
      <p:sp>
        <p:nvSpPr>
          <p:cNvPr id="67" name="Rectangle 66">
            <a:extLst>
              <a:ext uri="{FF2B5EF4-FFF2-40B4-BE49-F238E27FC236}">
                <a16:creationId xmlns:a16="http://schemas.microsoft.com/office/drawing/2014/main" id="{85517F9F-460F-441C-9631-DBB8F199FEDB}"/>
              </a:ext>
            </a:extLst>
          </p:cNvPr>
          <p:cNvSpPr/>
          <p:nvPr/>
        </p:nvSpPr>
        <p:spPr>
          <a:xfrm>
            <a:off x="6212326" y="4011062"/>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[10] ____</a:t>
            </a:r>
          </a:p>
        </p:txBody>
      </p:sp>
      <p:sp>
        <p:nvSpPr>
          <p:cNvPr id="68" name="Rectangle 67">
            <a:extLst>
              <a:ext uri="{FF2B5EF4-FFF2-40B4-BE49-F238E27FC236}">
                <a16:creationId xmlns:a16="http://schemas.microsoft.com/office/drawing/2014/main" id="{90115D88-BEA9-4C46-84BB-4A912FDBB66D}"/>
              </a:ext>
            </a:extLst>
          </p:cNvPr>
          <p:cNvSpPr/>
          <p:nvPr/>
        </p:nvSpPr>
        <p:spPr>
          <a:xfrm>
            <a:off x="2556105" y="4475048"/>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[11] ____</a:t>
            </a:r>
          </a:p>
        </p:txBody>
      </p:sp>
      <p:sp>
        <p:nvSpPr>
          <p:cNvPr id="69" name="Rectangle 68">
            <a:extLst>
              <a:ext uri="{FF2B5EF4-FFF2-40B4-BE49-F238E27FC236}">
                <a16:creationId xmlns:a16="http://schemas.microsoft.com/office/drawing/2014/main" id="{DE059524-A1F9-43E5-81F0-E5E44B52BA16}"/>
              </a:ext>
            </a:extLst>
          </p:cNvPr>
          <p:cNvSpPr/>
          <p:nvPr/>
        </p:nvSpPr>
        <p:spPr>
          <a:xfrm>
            <a:off x="4588593" y="4475048"/>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[12] ____</a:t>
            </a:r>
          </a:p>
        </p:txBody>
      </p:sp>
    </p:spTree>
    <p:extLst>
      <p:ext uri="{BB962C8B-B14F-4D97-AF65-F5344CB8AC3E}">
        <p14:creationId xmlns:p14="http://schemas.microsoft.com/office/powerpoint/2010/main" val="21758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9"/>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42" grpId="0"/>
      <p:bldP spid="44" grpId="0"/>
      <p:bldP spid="46" grpId="0"/>
      <p:bldP spid="48" grpId="0"/>
      <p:bldP spid="50" grpId="0"/>
      <p:bldP spid="52" grpId="0"/>
      <p:bldP spid="54" grpId="0"/>
      <p:bldP spid="56" grpId="0"/>
      <p:bldP spid="57" grpId="0" animBg="1"/>
      <p:bldP spid="58"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8130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114"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3114"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1392942" y="2963992"/>
            <a:ext cx="1720343" cy="584775"/>
          </a:xfrm>
          <a:prstGeom prst="rect">
            <a:avLst/>
          </a:prstGeom>
          <a:noFill/>
        </p:spPr>
        <p:txBody>
          <a:bodyPr wrap="none" rtlCol="0">
            <a:spAutoFit/>
          </a:bodyPr>
          <a:lstStyle/>
          <a:p>
            <a:pPr algn="ctr"/>
            <a:r>
              <a:rPr lang="en-GB" sz="3200" b="1" dirty="0">
                <a:solidFill>
                  <a:srgbClr val="002060"/>
                </a:solidFill>
              </a:rPr>
              <a:t>la carte</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algn="ctr"/>
            <a:r>
              <a:rPr lang="en-GB" sz="3200" b="1" dirty="0">
                <a:solidFill>
                  <a:srgbClr val="002060"/>
                </a:solidFill>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algn="ctr"/>
            <a:r>
              <a:rPr lang="en-GB" sz="3200" b="1" dirty="0">
                <a:solidFill>
                  <a:srgbClr val="002060"/>
                </a:solidFill>
              </a:rPr>
              <a:t>la </a:t>
            </a:r>
            <a:r>
              <a:rPr lang="en-GB" sz="3200" b="1" dirty="0" err="1">
                <a:solidFill>
                  <a:srgbClr val="002060"/>
                </a:solidFill>
              </a:rPr>
              <a:t>guitare</a:t>
            </a:r>
            <a:endParaRPr lang="en-GB" sz="3200" b="1" dirty="0">
              <a:solidFill>
                <a:srgbClr val="002060"/>
              </a:solidFill>
            </a:endParaRPr>
          </a:p>
        </p:txBody>
      </p:sp>
      <p:sp>
        <p:nvSpPr>
          <p:cNvPr id="35" name="TextBox 34">
            <a:extLst>
              <a:ext uri="{FF2B5EF4-FFF2-40B4-BE49-F238E27FC236}">
                <a16:creationId xmlns:a16="http://schemas.microsoft.com/office/drawing/2014/main" id="{A47FDD2A-987B-4739-9427-DBA280CA1C40}"/>
              </a:ext>
            </a:extLst>
          </p:cNvPr>
          <p:cNvSpPr txBox="1"/>
          <p:nvPr/>
        </p:nvSpPr>
        <p:spPr>
          <a:xfrm>
            <a:off x="736600" y="5694008"/>
            <a:ext cx="3352799" cy="584775"/>
          </a:xfrm>
          <a:prstGeom prst="rect">
            <a:avLst/>
          </a:prstGeom>
          <a:noFill/>
        </p:spPr>
        <p:txBody>
          <a:bodyPr wrap="square" rtlCol="0">
            <a:spAutoFit/>
          </a:bodyPr>
          <a:lstStyle/>
          <a:p>
            <a:pPr algn="ctr"/>
            <a:r>
              <a:rPr lang="en-GB" sz="3200" b="1" dirty="0" err="1">
                <a:solidFill>
                  <a:srgbClr val="002060"/>
                </a:solidFill>
              </a:rPr>
              <a:t>l’instrument</a:t>
            </a:r>
            <a:r>
              <a:rPr lang="en-GB" sz="3200" b="1" dirty="0">
                <a:solidFill>
                  <a:srgbClr val="002060"/>
                </a:solidFill>
              </a:rPr>
              <a:t> (m)</a:t>
            </a: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algn="ctr"/>
            <a:r>
              <a:rPr lang="en-GB" sz="3200" b="1" dirty="0">
                <a:solidFill>
                  <a:srgbClr val="002060"/>
                </a:solidFill>
              </a:rPr>
              <a:t>la </a:t>
            </a:r>
            <a:r>
              <a:rPr lang="en-GB" sz="3200" b="1" dirty="0" err="1">
                <a:solidFill>
                  <a:srgbClr val="002060"/>
                </a:solidFill>
              </a:rPr>
              <a:t>pétanque</a:t>
            </a:r>
            <a:endParaRPr lang="en-GB" sz="3200" b="1" dirty="0">
              <a:solidFill>
                <a:srgbClr val="002060"/>
              </a:solidFill>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algn="ctr"/>
            <a:r>
              <a:rPr lang="en-GB" sz="3200" b="1" dirty="0">
                <a:solidFill>
                  <a:srgbClr val="002060"/>
                </a:solidFill>
              </a:rPr>
              <a:t>le piano</a:t>
            </a:r>
          </a:p>
        </p:txBody>
      </p:sp>
      <p:pic>
        <p:nvPicPr>
          <p:cNvPr id="2064" name="Picture 16" descr="Clipart - Boule - Clip Art Library">
            <a:extLst>
              <a:ext uri="{FF2B5EF4-FFF2-40B4-BE49-F238E27FC236}">
                <a16:creationId xmlns:a16="http://schemas.microsoft.com/office/drawing/2014/main" id="{8F2525FC-01CC-45C3-AFF7-0F3685B5BF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4"/>
                                        </p:tgtEl>
                                        <p:attrNameLst>
                                          <p:attrName>style.visibility</p:attrName>
                                        </p:attrNameLst>
                                      </p:cBhvr>
                                      <p:to>
                                        <p:strVal val="visible"/>
                                      </p:to>
                                    </p:set>
                                    <p:animEffect transition="in" filter="fade">
                                      <p:cBhvr>
                                        <p:cTn id="47" dur="500"/>
                                        <p:tgtEl>
                                          <p:spTgt spid="20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60"/>
                                        </p:tgtEl>
                                        <p:attrNameLst>
                                          <p:attrName>style.visibility</p:attrName>
                                        </p:attrNameLst>
                                      </p:cBhvr>
                                      <p:to>
                                        <p:strVal val="visible"/>
                                      </p:to>
                                    </p:set>
                                    <p:animEffect transition="in" filter="fade">
                                      <p:cBhvr>
                                        <p:cTn id="57" dur="500"/>
                                        <p:tgtEl>
                                          <p:spTgt spid="20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34" grpId="0"/>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3845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algn="ctr"/>
            <a:r>
              <a:rPr lang="en-GB" sz="3200" b="1" dirty="0">
                <a:solidFill>
                  <a:srgbClr val="115076"/>
                </a:solidFill>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guitare</a:t>
            </a:r>
            <a:endParaRPr lang="en-GB" sz="3200" b="1" dirty="0">
              <a:solidFill>
                <a:srgbClr val="115076"/>
              </a:solidFill>
            </a:endParaRP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pétanque</a:t>
            </a:r>
            <a:endParaRPr lang="en-GB" sz="3200" b="1" dirty="0">
              <a:solidFill>
                <a:srgbClr val="115076"/>
              </a:solidFill>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algn="ctr"/>
            <a:r>
              <a:rPr lang="en-GB" sz="3200" b="1" dirty="0">
                <a:solidFill>
                  <a:srgbClr val="115076"/>
                </a:solidFill>
              </a:rPr>
              <a:t>le piano</a:t>
            </a:r>
          </a:p>
        </p:txBody>
      </p:sp>
      <p:sp>
        <p:nvSpPr>
          <p:cNvPr id="17" name="TextBox 16">
            <a:extLst>
              <a:ext uri="{FF2B5EF4-FFF2-40B4-BE49-F238E27FC236}">
                <a16:creationId xmlns:a16="http://schemas.microsoft.com/office/drawing/2014/main" id="{45328295-BB2E-43D0-B758-34CA2F78AFAE}"/>
              </a:ext>
            </a:extLst>
          </p:cNvPr>
          <p:cNvSpPr txBox="1"/>
          <p:nvPr/>
        </p:nvSpPr>
        <p:spPr>
          <a:xfrm>
            <a:off x="1392942" y="2963992"/>
            <a:ext cx="1720343" cy="584775"/>
          </a:xfrm>
          <a:prstGeom prst="rect">
            <a:avLst/>
          </a:prstGeom>
          <a:noFill/>
        </p:spPr>
        <p:txBody>
          <a:bodyPr wrap="none" rtlCol="0">
            <a:spAutoFit/>
          </a:bodyPr>
          <a:lstStyle/>
          <a:p>
            <a:pPr algn="ctr"/>
            <a:r>
              <a:rPr lang="en-GB" sz="3200" b="1" dirty="0">
                <a:solidFill>
                  <a:srgbClr val="115076"/>
                </a:solidFill>
              </a:rPr>
              <a:t>la carte</a:t>
            </a:r>
          </a:p>
        </p:txBody>
      </p:sp>
      <p:sp>
        <p:nvSpPr>
          <p:cNvPr id="18" name="TextBox 17">
            <a:extLst>
              <a:ext uri="{FF2B5EF4-FFF2-40B4-BE49-F238E27FC236}">
                <a16:creationId xmlns:a16="http://schemas.microsoft.com/office/drawing/2014/main" id="{C6121D70-7130-49B5-A233-A3FA62058F49}"/>
              </a:ext>
            </a:extLst>
          </p:cNvPr>
          <p:cNvSpPr txBox="1"/>
          <p:nvPr/>
        </p:nvSpPr>
        <p:spPr>
          <a:xfrm>
            <a:off x="1030664" y="5694008"/>
            <a:ext cx="3388936" cy="584775"/>
          </a:xfrm>
          <a:prstGeom prst="rect">
            <a:avLst/>
          </a:prstGeom>
          <a:noFill/>
        </p:spPr>
        <p:txBody>
          <a:bodyPr wrap="square" rtlCol="0">
            <a:spAutoFit/>
          </a:bodyPr>
          <a:lstStyle/>
          <a:p>
            <a:pPr algn="ctr"/>
            <a:r>
              <a:rPr lang="en-GB" sz="3200" b="1" dirty="0" err="1">
                <a:solidFill>
                  <a:srgbClr val="115076"/>
                </a:solidFill>
              </a:rPr>
              <a:t>l’instrument</a:t>
            </a:r>
            <a:r>
              <a:rPr lang="en-GB" sz="3200" b="1" dirty="0">
                <a:solidFill>
                  <a:srgbClr val="115076"/>
                </a:solidFill>
              </a:rPr>
              <a:t> (m)</a:t>
            </a:r>
          </a:p>
        </p:txBody>
      </p:sp>
    </p:spTree>
    <p:extLst>
      <p:ext uri="{BB962C8B-B14F-4D97-AF65-F5344CB8AC3E}">
        <p14:creationId xmlns:p14="http://schemas.microsoft.com/office/powerpoint/2010/main" val="7874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0035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309"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5309"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2019776" y="2963992"/>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981620" y="2963992"/>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4" name="TextBox 33">
            <a:extLst>
              <a:ext uri="{FF2B5EF4-FFF2-40B4-BE49-F238E27FC236}">
                <a16:creationId xmlns:a16="http://schemas.microsoft.com/office/drawing/2014/main" id="{4106798E-AD7C-4819-A3A0-6DBD9165169F}"/>
              </a:ext>
            </a:extLst>
          </p:cNvPr>
          <p:cNvSpPr txBox="1"/>
          <p:nvPr/>
        </p:nvSpPr>
        <p:spPr>
          <a:xfrm>
            <a:off x="10157783" y="2963992"/>
            <a:ext cx="603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5" name="TextBox 34">
            <a:extLst>
              <a:ext uri="{FF2B5EF4-FFF2-40B4-BE49-F238E27FC236}">
                <a16:creationId xmlns:a16="http://schemas.microsoft.com/office/drawing/2014/main" id="{A47FDD2A-987B-4739-9427-DBA280CA1C40}"/>
              </a:ext>
            </a:extLst>
          </p:cNvPr>
          <p:cNvSpPr txBox="1"/>
          <p:nvPr/>
        </p:nvSpPr>
        <p:spPr>
          <a:xfrm>
            <a:off x="2019775" y="5694008"/>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36" name="TextBox 35">
            <a:extLst>
              <a:ext uri="{FF2B5EF4-FFF2-40B4-BE49-F238E27FC236}">
                <a16:creationId xmlns:a16="http://schemas.microsoft.com/office/drawing/2014/main" id="{91ACE28B-7DC9-4CE2-817F-76FC54AC5408}"/>
              </a:ext>
            </a:extLst>
          </p:cNvPr>
          <p:cNvSpPr txBox="1"/>
          <p:nvPr/>
        </p:nvSpPr>
        <p:spPr>
          <a:xfrm>
            <a:off x="6155721" y="5694008"/>
            <a:ext cx="603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7" name="TextBox 36">
            <a:extLst>
              <a:ext uri="{FF2B5EF4-FFF2-40B4-BE49-F238E27FC236}">
                <a16:creationId xmlns:a16="http://schemas.microsoft.com/office/drawing/2014/main" id="{19D2E00A-7E3C-4609-9BB7-168106B595C6}"/>
              </a:ext>
            </a:extLst>
          </p:cNvPr>
          <p:cNvSpPr txBox="1"/>
          <p:nvPr/>
        </p:nvSpPr>
        <p:spPr>
          <a:xfrm>
            <a:off x="9818255" y="5694008"/>
            <a:ext cx="45557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17" name="Rounded Rectangle 46">
            <a:extLst>
              <a:ext uri="{FF2B5EF4-FFF2-40B4-BE49-F238E27FC236}">
                <a16:creationId xmlns:a16="http://schemas.microsoft.com/office/drawing/2014/main" id="{E1632C9E-5B67-482E-A451-5AF684069B89}"/>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snd r:embed="rId8" name="1.wav"/>
            </a:hlinkClick>
            <a:extLst>
              <a:ext uri="{FF2B5EF4-FFF2-40B4-BE49-F238E27FC236}">
                <a16:creationId xmlns:a16="http://schemas.microsoft.com/office/drawing/2014/main" id="{800F5C83-B67F-4577-8039-D975C84E2EFE}"/>
              </a:ext>
            </a:extLst>
          </p:cNvPr>
          <p:cNvSpPr/>
          <p:nvPr/>
        </p:nvSpPr>
        <p:spPr>
          <a:xfrm>
            <a:off x="230842" y="1513303"/>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9" name="2.wav"/>
            </a:hlinkClick>
            <a:extLst>
              <a:ext uri="{FF2B5EF4-FFF2-40B4-BE49-F238E27FC236}">
                <a16:creationId xmlns:a16="http://schemas.microsoft.com/office/drawing/2014/main" id="{271864BC-C9A1-4267-B750-58678FCDB566}"/>
              </a:ext>
            </a:extLst>
          </p:cNvPr>
          <p:cNvSpPr/>
          <p:nvPr/>
        </p:nvSpPr>
        <p:spPr>
          <a:xfrm>
            <a:off x="222618" y="230084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10" name="3.wav"/>
            </a:hlinkClick>
            <a:extLst>
              <a:ext uri="{FF2B5EF4-FFF2-40B4-BE49-F238E27FC236}">
                <a16:creationId xmlns:a16="http://schemas.microsoft.com/office/drawing/2014/main" id="{98CA57F0-1D3C-4D64-9659-F7D048624831}"/>
              </a:ext>
            </a:extLst>
          </p:cNvPr>
          <p:cNvSpPr/>
          <p:nvPr/>
        </p:nvSpPr>
        <p:spPr>
          <a:xfrm>
            <a:off x="230842" y="3088379"/>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11" name="4.wav"/>
            </a:hlinkClick>
            <a:extLst>
              <a:ext uri="{FF2B5EF4-FFF2-40B4-BE49-F238E27FC236}">
                <a16:creationId xmlns:a16="http://schemas.microsoft.com/office/drawing/2014/main" id="{AB6E6869-5AC0-479D-864C-79695F432DC8}"/>
              </a:ext>
            </a:extLst>
          </p:cNvPr>
          <p:cNvSpPr/>
          <p:nvPr/>
        </p:nvSpPr>
        <p:spPr>
          <a:xfrm>
            <a:off x="222618" y="387591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2" name="5.wav"/>
            </a:hlinkClick>
            <a:extLst>
              <a:ext uri="{FF2B5EF4-FFF2-40B4-BE49-F238E27FC236}">
                <a16:creationId xmlns:a16="http://schemas.microsoft.com/office/drawing/2014/main" id="{582F038D-91AC-41DE-A4EC-83D80A5BE183}"/>
              </a:ext>
            </a:extLst>
          </p:cNvPr>
          <p:cNvSpPr/>
          <p:nvPr/>
        </p:nvSpPr>
        <p:spPr>
          <a:xfrm>
            <a:off x="222618" y="466115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3" name="6.wav"/>
            </a:hlinkClick>
            <a:extLst>
              <a:ext uri="{FF2B5EF4-FFF2-40B4-BE49-F238E27FC236}">
                <a16:creationId xmlns:a16="http://schemas.microsoft.com/office/drawing/2014/main" id="{9EBD0372-7C69-4FA7-9A1A-B7B95A3249F6}"/>
              </a:ext>
            </a:extLst>
          </p:cNvPr>
          <p:cNvSpPr/>
          <p:nvPr/>
        </p:nvSpPr>
        <p:spPr>
          <a:xfrm>
            <a:off x="222618" y="544639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a:extLst>
              <a:ext uri="{FF2B5EF4-FFF2-40B4-BE49-F238E27FC236}">
                <a16:creationId xmlns:a16="http://schemas.microsoft.com/office/drawing/2014/main" id="{735B737B-7AAE-4D98-9A2A-210741C5C3FF}"/>
              </a:ext>
            </a:extLst>
          </p:cNvPr>
          <p:cNvSpPr txBox="1"/>
          <p:nvPr/>
        </p:nvSpPr>
        <p:spPr>
          <a:xfrm>
            <a:off x="9743888"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25" name="TextBox 24">
            <a:extLst>
              <a:ext uri="{FF2B5EF4-FFF2-40B4-BE49-F238E27FC236}">
                <a16:creationId xmlns:a16="http://schemas.microsoft.com/office/drawing/2014/main" id="{F84A1301-3E6C-4451-99DB-1663128018F7}"/>
              </a:ext>
            </a:extLst>
          </p:cNvPr>
          <p:cNvSpPr txBox="1"/>
          <p:nvPr/>
        </p:nvSpPr>
        <p:spPr>
          <a:xfrm>
            <a:off x="1605880" y="5694007"/>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26" name="TextBox 25">
            <a:extLst>
              <a:ext uri="{FF2B5EF4-FFF2-40B4-BE49-F238E27FC236}">
                <a16:creationId xmlns:a16="http://schemas.microsoft.com/office/drawing/2014/main" id="{E4DAA01C-E469-4A93-89C9-F46CA3E4656C}"/>
              </a:ext>
            </a:extLst>
          </p:cNvPr>
          <p:cNvSpPr txBox="1"/>
          <p:nvPr/>
        </p:nvSpPr>
        <p:spPr>
          <a:xfrm>
            <a:off x="5561941"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3</a:t>
            </a:r>
          </a:p>
        </p:txBody>
      </p:sp>
      <p:sp>
        <p:nvSpPr>
          <p:cNvPr id="27" name="TextBox 26">
            <a:extLst>
              <a:ext uri="{FF2B5EF4-FFF2-40B4-BE49-F238E27FC236}">
                <a16:creationId xmlns:a16="http://schemas.microsoft.com/office/drawing/2014/main" id="{DE0CCF9D-E300-4C8B-891D-C25CD8EB8CD5}"/>
              </a:ext>
            </a:extLst>
          </p:cNvPr>
          <p:cNvSpPr txBox="1"/>
          <p:nvPr/>
        </p:nvSpPr>
        <p:spPr>
          <a:xfrm>
            <a:off x="9404360" y="5694006"/>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4</a:t>
            </a:r>
          </a:p>
        </p:txBody>
      </p:sp>
      <p:sp>
        <p:nvSpPr>
          <p:cNvPr id="28" name="TextBox 27">
            <a:extLst>
              <a:ext uri="{FF2B5EF4-FFF2-40B4-BE49-F238E27FC236}">
                <a16:creationId xmlns:a16="http://schemas.microsoft.com/office/drawing/2014/main" id="{C6256B60-2A3F-4AC2-8B16-7DC0F3ACEBD9}"/>
              </a:ext>
            </a:extLst>
          </p:cNvPr>
          <p:cNvSpPr txBox="1"/>
          <p:nvPr/>
        </p:nvSpPr>
        <p:spPr>
          <a:xfrm>
            <a:off x="1605880"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5</a:t>
            </a:r>
          </a:p>
        </p:txBody>
      </p:sp>
      <p:sp>
        <p:nvSpPr>
          <p:cNvPr id="29" name="TextBox 28">
            <a:extLst>
              <a:ext uri="{FF2B5EF4-FFF2-40B4-BE49-F238E27FC236}">
                <a16:creationId xmlns:a16="http://schemas.microsoft.com/office/drawing/2014/main" id="{8C9994D6-CC97-41F6-9E52-8C3A5C3D3A7A}"/>
              </a:ext>
            </a:extLst>
          </p:cNvPr>
          <p:cNvSpPr txBox="1"/>
          <p:nvPr/>
        </p:nvSpPr>
        <p:spPr>
          <a:xfrm>
            <a:off x="5737480" y="5694005"/>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6</a:t>
            </a:r>
          </a:p>
        </p:txBody>
      </p:sp>
      <p:pic>
        <p:nvPicPr>
          <p:cNvPr id="31" name="Picture 16" descr="Clipart - Boule - Clip Art Library">
            <a:extLst>
              <a:ext uri="{FF2B5EF4-FFF2-40B4-BE49-F238E27FC236}">
                <a16:creationId xmlns:a16="http://schemas.microsoft.com/office/drawing/2014/main" id="{29CCB4D4-24A4-4C25-9541-FBE66940640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FD5D83D-E48E-48C1-BD0E-C2F6FB9C1FE3}"/>
              </a:ext>
            </a:extLst>
          </p:cNvPr>
          <p:cNvSpPr txBox="1"/>
          <p:nvPr/>
        </p:nvSpPr>
        <p:spPr>
          <a:xfrm>
            <a:off x="2092885" y="3008767"/>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32" name="TextBox 31">
            <a:extLst>
              <a:ext uri="{FF2B5EF4-FFF2-40B4-BE49-F238E27FC236}">
                <a16:creationId xmlns:a16="http://schemas.microsoft.com/office/drawing/2014/main" id="{546E316D-7E91-46FB-A29F-AE3C52FB4653}"/>
              </a:ext>
            </a:extLst>
          </p:cNvPr>
          <p:cNvSpPr txBox="1"/>
          <p:nvPr/>
        </p:nvSpPr>
        <p:spPr>
          <a:xfrm>
            <a:off x="6054729" y="3008767"/>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38" name="TextBox 37">
            <a:extLst>
              <a:ext uri="{FF2B5EF4-FFF2-40B4-BE49-F238E27FC236}">
                <a16:creationId xmlns:a16="http://schemas.microsoft.com/office/drawing/2014/main" id="{39A35B7E-BF73-45EC-9761-B63BA28B8C8C}"/>
              </a:ext>
            </a:extLst>
          </p:cNvPr>
          <p:cNvSpPr txBox="1"/>
          <p:nvPr/>
        </p:nvSpPr>
        <p:spPr>
          <a:xfrm>
            <a:off x="10230892" y="3008767"/>
            <a:ext cx="603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39" name="TextBox 38">
            <a:extLst>
              <a:ext uri="{FF2B5EF4-FFF2-40B4-BE49-F238E27FC236}">
                <a16:creationId xmlns:a16="http://schemas.microsoft.com/office/drawing/2014/main" id="{B9C29B42-300A-46A1-A27B-4E76D81F9C8A}"/>
              </a:ext>
            </a:extLst>
          </p:cNvPr>
          <p:cNvSpPr txBox="1"/>
          <p:nvPr/>
        </p:nvSpPr>
        <p:spPr>
          <a:xfrm>
            <a:off x="9891364" y="5738783"/>
            <a:ext cx="45557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Tree>
    <p:extLst>
      <p:ext uri="{BB962C8B-B14F-4D97-AF65-F5344CB8AC3E}">
        <p14:creationId xmlns:p14="http://schemas.microsoft.com/office/powerpoint/2010/main" val="10317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114"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3114"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1392942" y="2963992"/>
            <a:ext cx="17203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la carte</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n-GB" sz="3200" b="1" i="0" u="none" strike="noStrike" kern="1200" cap="none" spc="0" normalizeH="0" baseline="0" noProof="0" dirty="0" err="1">
                <a:ln>
                  <a:noFill/>
                </a:ln>
                <a:solidFill>
                  <a:srgbClr val="002060"/>
                </a:solidFill>
                <a:effectLst/>
                <a:uLnTx/>
                <a:uFillTx/>
                <a:latin typeface="Century Gothic" panose="020F0302020204030204"/>
                <a:ea typeface="+mn-ea"/>
                <a:cs typeface="+mn-cs"/>
              </a:rPr>
              <a:t>guitare</a:t>
            </a:r>
            <a:endPar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47FDD2A-987B-4739-9427-DBA280CA1C40}"/>
              </a:ext>
            </a:extLst>
          </p:cNvPr>
          <p:cNvSpPr txBox="1"/>
          <p:nvPr/>
        </p:nvSpPr>
        <p:spPr>
          <a:xfrm>
            <a:off x="832692" y="5694008"/>
            <a:ext cx="284084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un instrument</a:t>
            </a: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n-GB" sz="3200" b="1" i="0" u="none" strike="noStrike" kern="1200" cap="none" spc="0" normalizeH="0" baseline="0" noProof="0" dirty="0" err="1">
                <a:ln>
                  <a:noFill/>
                </a:ln>
                <a:solidFill>
                  <a:srgbClr val="002060"/>
                </a:solidFill>
                <a:effectLst/>
                <a:uLnTx/>
                <a:uFillTx/>
                <a:latin typeface="Century Gothic" panose="020F0302020204030204"/>
                <a:ea typeface="+mn-ea"/>
                <a:cs typeface="+mn-cs"/>
              </a:rPr>
              <a:t>pétanque</a:t>
            </a:r>
            <a:endPar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F0302020204030204"/>
                <a:ea typeface="+mn-ea"/>
                <a:cs typeface="+mn-cs"/>
              </a:rPr>
              <a:t>le piano</a:t>
            </a:r>
          </a:p>
        </p:txBody>
      </p:sp>
      <p:sp>
        <p:nvSpPr>
          <p:cNvPr id="17" name="Rounded Rectangle 46">
            <a:extLst>
              <a:ext uri="{FF2B5EF4-FFF2-40B4-BE49-F238E27FC236}">
                <a16:creationId xmlns:a16="http://schemas.microsoft.com/office/drawing/2014/main" id="{2EBB3E40-7CA5-4650-A540-4466137CF0A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6" descr="Clipart - Boule - Clip Art Library">
            <a:extLst>
              <a:ext uri="{FF2B5EF4-FFF2-40B4-BE49-F238E27FC236}">
                <a16:creationId xmlns:a16="http://schemas.microsoft.com/office/drawing/2014/main" id="{D36AE8D7-3705-4E5F-9F26-186ECE43F5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3A301C6-586F-4BA3-A186-170543FBDFBA}"/>
              </a:ext>
            </a:extLst>
          </p:cNvPr>
          <p:cNvSpPr>
            <a:spLocks noGrp="1"/>
          </p:cNvSpPr>
          <p:nvPr>
            <p:ph type="title"/>
          </p:nvPr>
        </p:nvSpPr>
        <p:spPr>
          <a:xfrm>
            <a:off x="0" y="213557"/>
            <a:ext cx="2840842" cy="647577"/>
          </a:xfrm>
        </p:spPr>
        <p:txBody>
          <a:bodyPr>
            <a:normAutofit/>
          </a:bodyPr>
          <a:lstStyle/>
          <a:p>
            <a:r>
              <a:rPr lang="en-GB" sz="2800" dirty="0" err="1"/>
              <a:t>Vocabulaire</a:t>
            </a:r>
            <a:endParaRPr lang="en-GB" sz="2800" dirty="0"/>
          </a:p>
        </p:txBody>
      </p:sp>
    </p:spTree>
    <p:extLst>
      <p:ext uri="{BB962C8B-B14F-4D97-AF65-F5344CB8AC3E}">
        <p14:creationId xmlns:p14="http://schemas.microsoft.com/office/powerpoint/2010/main" val="3630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4"/>
                                        </p:tgtEl>
                                      </p:cBhvr>
                                    </p:animEffect>
                                    <p:set>
                                      <p:cBhvr>
                                        <p:cTn id="24" dur="1" fill="hold">
                                          <p:stCondLst>
                                            <p:cond delay="499"/>
                                          </p:stCondLst>
                                        </p:cTn>
                                        <p:tgtEl>
                                          <p:spTgt spid="20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500"/>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5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6"/>
                                        </p:tgtEl>
                                      </p:cBhvr>
                                    </p:animEffect>
                                    <p:set>
                                      <p:cBhvr>
                                        <p:cTn id="58" dur="1" fill="hold">
                                          <p:stCondLst>
                                            <p:cond delay="499"/>
                                          </p:stCondLst>
                                        </p:cTn>
                                        <p:tgtEl>
                                          <p:spTgt spid="20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2056"/>
                                        </p:tgtEl>
                                        <p:attrNameLst>
                                          <p:attrName>style.visibility</p:attrName>
                                        </p:attrNameLst>
                                      </p:cBhvr>
                                      <p:to>
                                        <p:strVal val="visible"/>
                                      </p:to>
                                    </p:set>
                                    <p:animEffect transition="in" filter="fade">
                                      <p:cBhvr>
                                        <p:cTn id="66" dur="500"/>
                                        <p:tgtEl>
                                          <p:spTgt spid="205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060"/>
                                        </p:tgtEl>
                                      </p:cBhvr>
                                    </p:animEffect>
                                    <p:set>
                                      <p:cBhvr>
                                        <p:cTn id="75" dur="1" fill="hold">
                                          <p:stCondLst>
                                            <p:cond delay="499"/>
                                          </p:stCondLst>
                                        </p:cTn>
                                        <p:tgtEl>
                                          <p:spTgt spid="206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nodeType="withEffect">
                                  <p:stCondLst>
                                    <p:cond delay="0"/>
                                  </p:stCondLst>
                                  <p:childTnLst>
                                    <p:set>
                                      <p:cBhvr>
                                        <p:cTn id="82" dur="1" fill="hold">
                                          <p:stCondLst>
                                            <p:cond delay="0"/>
                                          </p:stCondLst>
                                        </p:cTn>
                                        <p:tgtEl>
                                          <p:spTgt spid="2060"/>
                                        </p:tgtEl>
                                        <p:attrNameLst>
                                          <p:attrName>style.visibility</p:attrName>
                                        </p:attrNameLst>
                                      </p:cBhvr>
                                      <p:to>
                                        <p:strVal val="visible"/>
                                      </p:to>
                                    </p:set>
                                    <p:animEffect transition="in" filter="fade">
                                      <p:cBhvr>
                                        <p:cTn id="83" dur="500"/>
                                        <p:tgtEl>
                                          <p:spTgt spid="2060"/>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52"/>
                                        </p:tgtEl>
                                      </p:cBhvr>
                                    </p:animEffect>
                                    <p:set>
                                      <p:cBhvr>
                                        <p:cTn id="92" dur="1" fill="hold">
                                          <p:stCondLst>
                                            <p:cond delay="499"/>
                                          </p:stCondLst>
                                        </p:cTn>
                                        <p:tgtEl>
                                          <p:spTgt spid="205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par>
                                <p:cTn id="98" presetID="10" presetClass="entr" presetSubtype="0" fill="hold" nodeType="withEffect">
                                  <p:stCondLst>
                                    <p:cond delay="0"/>
                                  </p:stCondLst>
                                  <p:childTnLst>
                                    <p:set>
                                      <p:cBhvr>
                                        <p:cTn id="99" dur="1" fill="hold">
                                          <p:stCondLst>
                                            <p:cond delay="0"/>
                                          </p:stCondLst>
                                        </p:cTn>
                                        <p:tgtEl>
                                          <p:spTgt spid="2052"/>
                                        </p:tgtEl>
                                        <p:attrNameLst>
                                          <p:attrName>style.visibility</p:attrName>
                                        </p:attrNameLst>
                                      </p:cBhvr>
                                      <p:to>
                                        <p:strVal val="visible"/>
                                      </p:to>
                                    </p:set>
                                    <p:animEffect transition="in" filter="fade">
                                      <p:cBhvr>
                                        <p:cTn id="100" dur="500"/>
                                        <p:tgtEl>
                                          <p:spTgt spid="2052"/>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22568" cy="647577"/>
          </a:xfrm>
        </p:spPr>
        <p:txBody>
          <a:bodyPr>
            <a:noAutofit/>
          </a:bodyPr>
          <a:lstStyle/>
          <a:p>
            <a:r>
              <a:rPr lang="en-GB" sz="2400" b="1" dirty="0">
                <a:solidFill>
                  <a:schemeClr val="bg1"/>
                </a:solidFill>
              </a:rPr>
              <a:t>Les </a:t>
            </a:r>
            <a:r>
              <a:rPr lang="en-GB" sz="2400" dirty="0" err="1"/>
              <a:t>activités</a:t>
            </a:r>
            <a:r>
              <a:rPr lang="en-GB" sz="2400" dirty="0"/>
              <a:t> de vacances</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histoires</a:t>
            </a:r>
            <a:r>
              <a:rPr lang="en-US" sz="2400" dirty="0">
                <a:solidFill>
                  <a:srgbClr val="4472C4">
                    <a:lumMod val="50000"/>
                  </a:srgbClr>
                </a:solidFill>
                <a:latin typeface="Century Gothic" panose="020F0302020204030204"/>
              </a:rPr>
              <a:t>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98B1E90E-BFCF-4EF7-9271-DC37E3F36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08" y="3429000"/>
            <a:ext cx="2880000" cy="2880000"/>
          </a:xfrm>
          <a:prstGeom prst="rect">
            <a:avLst/>
          </a:prstGeom>
        </p:spPr>
      </p:pic>
      <p:sp>
        <p:nvSpPr>
          <p:cNvPr id="5" name="Speech Bubble: Rectangle with Corners Rounded 4">
            <a:extLst>
              <a:ext uri="{FF2B5EF4-FFF2-40B4-BE49-F238E27FC236}">
                <a16:creationId xmlns:a16="http://schemas.microsoft.com/office/drawing/2014/main" id="{06C6D3B8-9572-496B-969E-909C2B99881F}"/>
              </a:ext>
            </a:extLst>
          </p:cNvPr>
          <p:cNvSpPr/>
          <p:nvPr/>
        </p:nvSpPr>
        <p:spPr>
          <a:xfrm>
            <a:off x="2345046" y="1962000"/>
            <a:ext cx="7560000" cy="360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fr-FR" sz="2000" dirty="0">
                <a:solidFill>
                  <a:srgbClr val="115076"/>
                </a:solidFill>
              </a:rPr>
              <a:t>Ma </a:t>
            </a:r>
            <a:r>
              <a:rPr lang="fr-FR" sz="2000" b="1" dirty="0">
                <a:solidFill>
                  <a:srgbClr val="EE6000"/>
                </a:solidFill>
              </a:rPr>
              <a:t>saison</a:t>
            </a:r>
            <a:r>
              <a:rPr lang="fr-FR" sz="2000" dirty="0">
                <a:solidFill>
                  <a:srgbClr val="115076"/>
                </a:solidFill>
              </a:rPr>
              <a:t>   préférée, c’est l’</a:t>
            </a:r>
            <a:r>
              <a:rPr lang="fr-FR" sz="2000" b="1" dirty="0">
                <a:solidFill>
                  <a:srgbClr val="EE6000"/>
                </a:solidFill>
              </a:rPr>
              <a:t>été         </a:t>
            </a:r>
            <a:r>
              <a:rPr lang="fr-FR" sz="2000" dirty="0">
                <a:solidFill>
                  <a:srgbClr val="115076"/>
                </a:solidFill>
              </a:rPr>
              <a:t>. </a:t>
            </a:r>
            <a:r>
              <a:rPr lang="fr-FR" sz="2000" b="1" dirty="0">
                <a:solidFill>
                  <a:srgbClr val="EE6000"/>
                </a:solidFill>
              </a:rPr>
              <a:t>Pendant</a:t>
            </a:r>
            <a:r>
              <a:rPr lang="fr-FR" sz="2000" dirty="0">
                <a:solidFill>
                  <a:srgbClr val="115076"/>
                </a:solidFill>
              </a:rPr>
              <a:t> les vacances, je passe mon </a:t>
            </a:r>
            <a:r>
              <a:rPr lang="fr-FR" sz="2000" b="1" dirty="0">
                <a:solidFill>
                  <a:srgbClr val="EE6000"/>
                </a:solidFill>
              </a:rPr>
              <a:t>temps</a:t>
            </a:r>
            <a:r>
              <a:rPr lang="fr-FR" sz="2000" dirty="0">
                <a:solidFill>
                  <a:srgbClr val="115076"/>
                </a:solidFill>
              </a:rPr>
              <a:t>   dehors. Chaque jour, Noura </a:t>
            </a:r>
            <a:r>
              <a:rPr lang="fr-FR" sz="2000" b="1" dirty="0">
                <a:solidFill>
                  <a:srgbClr val="EE6000"/>
                </a:solidFill>
              </a:rPr>
              <a:t>frappe</a:t>
            </a:r>
            <a:r>
              <a:rPr lang="fr-FR" sz="2000" dirty="0">
                <a:solidFill>
                  <a:srgbClr val="115076"/>
                </a:solidFill>
              </a:rPr>
              <a:t>   à la porte de ma chambre, et nous allons au parc </a:t>
            </a:r>
            <a:r>
              <a:rPr lang="fr-FR" sz="2000" b="1" dirty="0">
                <a:solidFill>
                  <a:srgbClr val="EE6000"/>
                </a:solidFill>
              </a:rPr>
              <a:t>pour</a:t>
            </a:r>
            <a:r>
              <a:rPr lang="fr-FR" sz="2000" dirty="0">
                <a:solidFill>
                  <a:srgbClr val="115076"/>
                </a:solidFill>
              </a:rPr>
              <a:t>       jouer à la pétanque avec la famille. La pétanque, c’est une tradition qui vient de Provence, la région près de Nice. </a:t>
            </a:r>
            <a:r>
              <a:rPr lang="fr-FR" sz="2000" b="1" dirty="0">
                <a:solidFill>
                  <a:srgbClr val="EE6000"/>
                </a:solidFill>
              </a:rPr>
              <a:t>Si</a:t>
            </a:r>
            <a:r>
              <a:rPr lang="fr-FR" sz="2000" dirty="0">
                <a:solidFill>
                  <a:srgbClr val="115076"/>
                </a:solidFill>
              </a:rPr>
              <a:t>            on vient d’ </a:t>
            </a:r>
            <a:r>
              <a:rPr lang="fr-FR" sz="2000" b="1" dirty="0">
                <a:solidFill>
                  <a:srgbClr val="EE6000"/>
                </a:solidFill>
              </a:rPr>
              <a:t>ici          </a:t>
            </a:r>
            <a:r>
              <a:rPr lang="fr-FR" sz="2000" dirty="0">
                <a:solidFill>
                  <a:srgbClr val="115076"/>
                </a:solidFill>
              </a:rPr>
              <a:t>, la pétanque est dans son </a:t>
            </a:r>
            <a:r>
              <a:rPr lang="fr-FR" sz="2000" b="1" dirty="0">
                <a:solidFill>
                  <a:srgbClr val="EE6000"/>
                </a:solidFill>
              </a:rPr>
              <a:t>cœur</a:t>
            </a:r>
            <a:r>
              <a:rPr lang="fr-FR" sz="2000" dirty="0">
                <a:solidFill>
                  <a:srgbClr val="115076"/>
                </a:solidFill>
              </a:rPr>
              <a:t>      !</a:t>
            </a:r>
            <a:endParaRPr lang="en-GB" sz="2000" dirty="0">
              <a:solidFill>
                <a:srgbClr val="115076"/>
              </a:solidFill>
            </a:endParaRPr>
          </a:p>
        </p:txBody>
      </p:sp>
      <p:graphicFrame>
        <p:nvGraphicFramePr>
          <p:cNvPr id="9" name="Table 8">
            <a:extLst>
              <a:ext uri="{FF2B5EF4-FFF2-40B4-BE49-F238E27FC236}">
                <a16:creationId xmlns:a16="http://schemas.microsoft.com/office/drawing/2014/main" id="{23381598-3FEF-4BC5-AFB3-60E47458F832}"/>
              </a:ext>
            </a:extLst>
          </p:cNvPr>
          <p:cNvGraphicFramePr>
            <a:graphicFrameLocks noGrp="1"/>
          </p:cNvGraphicFramePr>
          <p:nvPr>
            <p:extLst>
              <p:ext uri="{D42A27DB-BD31-4B8C-83A1-F6EECF244321}">
                <p14:modId xmlns:p14="http://schemas.microsoft.com/office/powerpoint/2010/main" val="2857205128"/>
              </p:ext>
            </p:extLst>
          </p:nvPr>
        </p:nvGraphicFramePr>
        <p:xfrm>
          <a:off x="2345046" y="5766335"/>
          <a:ext cx="7710172" cy="396240"/>
        </p:xfrm>
        <a:graphic>
          <a:graphicData uri="http://schemas.openxmlformats.org/drawingml/2006/table">
            <a:tbl>
              <a:tblPr firstRow="1" bandRow="1">
                <a:tableStyleId>{2D5ABB26-0587-4C30-8999-92F81FD0307C}</a:tableStyleId>
              </a:tblPr>
              <a:tblGrid>
                <a:gridCol w="924242">
                  <a:extLst>
                    <a:ext uri="{9D8B030D-6E8A-4147-A177-3AD203B41FA5}">
                      <a16:colId xmlns:a16="http://schemas.microsoft.com/office/drawing/2014/main" val="1098608994"/>
                    </a:ext>
                  </a:extLst>
                </a:gridCol>
                <a:gridCol w="654368">
                  <a:extLst>
                    <a:ext uri="{9D8B030D-6E8A-4147-A177-3AD203B41FA5}">
                      <a16:colId xmlns:a16="http://schemas.microsoft.com/office/drawing/2014/main" val="1948366518"/>
                    </a:ext>
                  </a:extLst>
                </a:gridCol>
                <a:gridCol w="1073468">
                  <a:extLst>
                    <a:ext uri="{9D8B030D-6E8A-4147-A177-3AD203B41FA5}">
                      <a16:colId xmlns:a16="http://schemas.microsoft.com/office/drawing/2014/main" val="533956925"/>
                    </a:ext>
                  </a:extLst>
                </a:gridCol>
                <a:gridCol w="482918">
                  <a:extLst>
                    <a:ext uri="{9D8B030D-6E8A-4147-A177-3AD203B41FA5}">
                      <a16:colId xmlns:a16="http://schemas.microsoft.com/office/drawing/2014/main" val="2200856361"/>
                    </a:ext>
                  </a:extLst>
                </a:gridCol>
                <a:gridCol w="1302068">
                  <a:extLst>
                    <a:ext uri="{9D8B030D-6E8A-4147-A177-3AD203B41FA5}">
                      <a16:colId xmlns:a16="http://schemas.microsoft.com/office/drawing/2014/main" val="2911207422"/>
                    </a:ext>
                  </a:extLst>
                </a:gridCol>
                <a:gridCol w="817880">
                  <a:extLst>
                    <a:ext uri="{9D8B030D-6E8A-4147-A177-3AD203B41FA5}">
                      <a16:colId xmlns:a16="http://schemas.microsoft.com/office/drawing/2014/main" val="891556901"/>
                    </a:ext>
                  </a:extLst>
                </a:gridCol>
                <a:gridCol w="1019492">
                  <a:extLst>
                    <a:ext uri="{9D8B030D-6E8A-4147-A177-3AD203B41FA5}">
                      <a16:colId xmlns:a16="http://schemas.microsoft.com/office/drawing/2014/main" val="1979998441"/>
                    </a:ext>
                  </a:extLst>
                </a:gridCol>
                <a:gridCol w="425768">
                  <a:extLst>
                    <a:ext uri="{9D8B030D-6E8A-4147-A177-3AD203B41FA5}">
                      <a16:colId xmlns:a16="http://schemas.microsoft.com/office/drawing/2014/main" val="3296467603"/>
                    </a:ext>
                  </a:extLst>
                </a:gridCol>
                <a:gridCol w="1009968">
                  <a:extLst>
                    <a:ext uri="{9D8B030D-6E8A-4147-A177-3AD203B41FA5}">
                      <a16:colId xmlns:a16="http://schemas.microsoft.com/office/drawing/2014/main" val="3218827777"/>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pic>
        <p:nvPicPr>
          <p:cNvPr id="10" name="Picture 2" descr="Image illustrative de l’article Pétanque">
            <a:extLst>
              <a:ext uri="{FF2B5EF4-FFF2-40B4-BE49-F238E27FC236}">
                <a16:creationId xmlns:a16="http://schemas.microsoft.com/office/drawing/2014/main" id="{8EBC0CB1-FFA3-4B8F-A6B8-4A26E0144D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7650">
            <a:off x="10467301" y="1907495"/>
            <a:ext cx="12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https://upload.wikimedia.org/wikipedia/commons/thumb/4/4b/Boules_set.jpg/800px-Boules_set.jpg">
            <a:extLst>
              <a:ext uri="{FF2B5EF4-FFF2-40B4-BE49-F238E27FC236}">
                <a16:creationId xmlns:a16="http://schemas.microsoft.com/office/drawing/2014/main" id="{53DDBFFE-3C15-48E7-9C42-47B2B669FF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53515">
            <a:off x="10420698" y="4006946"/>
            <a:ext cx="1366667"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A5A71FB4-2931-4993-9438-5217FE8BE828}"/>
              </a:ext>
            </a:extLst>
          </p:cNvPr>
          <p:cNvSpPr/>
          <p:nvPr/>
        </p:nvSpPr>
        <p:spPr>
          <a:xfrm>
            <a:off x="2372386" y="5762465"/>
            <a:ext cx="861133" cy="400110"/>
          </a:xfrm>
          <a:prstGeom prst="rect">
            <a:avLst/>
          </a:prstGeom>
        </p:spPr>
        <p:txBody>
          <a:bodyPr wrap="none">
            <a:spAutoFit/>
          </a:bodyPr>
          <a:lstStyle/>
          <a:p>
            <a:pPr lvl="0" algn="ctr"/>
            <a:r>
              <a:rPr lang="en-GB" sz="2000" b="1" dirty="0" err="1">
                <a:solidFill>
                  <a:srgbClr val="EF4136"/>
                </a:solidFill>
              </a:rPr>
              <a:t>cœur</a:t>
            </a:r>
            <a:endParaRPr lang="en-GB" sz="2000" b="1" dirty="0">
              <a:solidFill>
                <a:srgbClr val="EF4136"/>
              </a:solidFill>
            </a:endParaRPr>
          </a:p>
        </p:txBody>
      </p:sp>
      <p:sp>
        <p:nvSpPr>
          <p:cNvPr id="15" name="Rectangle 14">
            <a:extLst>
              <a:ext uri="{FF2B5EF4-FFF2-40B4-BE49-F238E27FC236}">
                <a16:creationId xmlns:a16="http://schemas.microsoft.com/office/drawing/2014/main" id="{F866FD37-8CF7-40C2-BAE7-ED0E656B34E3}"/>
              </a:ext>
            </a:extLst>
          </p:cNvPr>
          <p:cNvSpPr/>
          <p:nvPr/>
        </p:nvSpPr>
        <p:spPr>
          <a:xfrm>
            <a:off x="3298959" y="5762465"/>
            <a:ext cx="588623" cy="400110"/>
          </a:xfrm>
          <a:prstGeom prst="rect">
            <a:avLst/>
          </a:prstGeom>
        </p:spPr>
        <p:txBody>
          <a:bodyPr wrap="none">
            <a:spAutoFit/>
          </a:bodyPr>
          <a:lstStyle/>
          <a:p>
            <a:r>
              <a:rPr lang="en-GB" sz="2000" b="1" dirty="0" err="1">
                <a:solidFill>
                  <a:srgbClr val="EF4136"/>
                </a:solidFill>
              </a:rPr>
              <a:t>été</a:t>
            </a:r>
            <a:endParaRPr lang="en-GB" dirty="0">
              <a:solidFill>
                <a:srgbClr val="EF4136"/>
              </a:solidFill>
            </a:endParaRPr>
          </a:p>
        </p:txBody>
      </p:sp>
      <p:sp>
        <p:nvSpPr>
          <p:cNvPr id="17" name="Rectangle 16">
            <a:extLst>
              <a:ext uri="{FF2B5EF4-FFF2-40B4-BE49-F238E27FC236}">
                <a16:creationId xmlns:a16="http://schemas.microsoft.com/office/drawing/2014/main" id="{C6837FE9-D99C-4818-966C-22D1FFB7C603}"/>
              </a:ext>
            </a:extLst>
          </p:cNvPr>
          <p:cNvSpPr/>
          <p:nvPr/>
        </p:nvSpPr>
        <p:spPr>
          <a:xfrm>
            <a:off x="3950678" y="5755872"/>
            <a:ext cx="1011815" cy="400110"/>
          </a:xfrm>
          <a:prstGeom prst="rect">
            <a:avLst/>
          </a:prstGeom>
        </p:spPr>
        <p:txBody>
          <a:bodyPr wrap="none">
            <a:spAutoFit/>
          </a:bodyPr>
          <a:lstStyle/>
          <a:p>
            <a:r>
              <a:rPr lang="en-GB" sz="2000" b="1" dirty="0">
                <a:solidFill>
                  <a:srgbClr val="EF4136"/>
                </a:solidFill>
              </a:rPr>
              <a:t>frappe</a:t>
            </a:r>
            <a:endParaRPr lang="en-GB" dirty="0">
              <a:solidFill>
                <a:srgbClr val="EF4136"/>
              </a:solidFill>
            </a:endParaRPr>
          </a:p>
        </p:txBody>
      </p:sp>
      <p:sp>
        <p:nvSpPr>
          <p:cNvPr id="19" name="Rectangle 18">
            <a:extLst>
              <a:ext uri="{FF2B5EF4-FFF2-40B4-BE49-F238E27FC236}">
                <a16:creationId xmlns:a16="http://schemas.microsoft.com/office/drawing/2014/main" id="{6CB0D874-FDE8-4D6C-83B9-AC6016C087AB}"/>
              </a:ext>
            </a:extLst>
          </p:cNvPr>
          <p:cNvSpPr/>
          <p:nvPr/>
        </p:nvSpPr>
        <p:spPr>
          <a:xfrm>
            <a:off x="5035747" y="5762465"/>
            <a:ext cx="470000" cy="400110"/>
          </a:xfrm>
          <a:prstGeom prst="rect">
            <a:avLst/>
          </a:prstGeom>
        </p:spPr>
        <p:txBody>
          <a:bodyPr wrap="none">
            <a:spAutoFit/>
          </a:bodyPr>
          <a:lstStyle/>
          <a:p>
            <a:r>
              <a:rPr lang="en-GB" sz="2000" b="1" dirty="0" err="1">
                <a:solidFill>
                  <a:srgbClr val="EF4136"/>
                </a:solidFill>
              </a:rPr>
              <a:t>ici</a:t>
            </a:r>
            <a:endParaRPr lang="en-GB" dirty="0">
              <a:solidFill>
                <a:srgbClr val="EF4136"/>
              </a:solidFill>
            </a:endParaRPr>
          </a:p>
        </p:txBody>
      </p:sp>
      <p:sp>
        <p:nvSpPr>
          <p:cNvPr id="21" name="Rectangle 20">
            <a:extLst>
              <a:ext uri="{FF2B5EF4-FFF2-40B4-BE49-F238E27FC236}">
                <a16:creationId xmlns:a16="http://schemas.microsoft.com/office/drawing/2014/main" id="{38AF0AD8-9FA8-4688-A683-F367408C5E4C}"/>
              </a:ext>
            </a:extLst>
          </p:cNvPr>
          <p:cNvSpPr/>
          <p:nvPr/>
        </p:nvSpPr>
        <p:spPr>
          <a:xfrm>
            <a:off x="5498722" y="5762465"/>
            <a:ext cx="1242648" cy="400110"/>
          </a:xfrm>
          <a:prstGeom prst="rect">
            <a:avLst/>
          </a:prstGeom>
        </p:spPr>
        <p:txBody>
          <a:bodyPr wrap="none">
            <a:spAutoFit/>
          </a:bodyPr>
          <a:lstStyle/>
          <a:p>
            <a:r>
              <a:rPr lang="en-GB" sz="2000" b="1" dirty="0">
                <a:solidFill>
                  <a:srgbClr val="EF4136"/>
                </a:solidFill>
              </a:rPr>
              <a:t>pendant</a:t>
            </a:r>
            <a:endParaRPr lang="en-GB" dirty="0">
              <a:solidFill>
                <a:srgbClr val="EF4136"/>
              </a:solidFill>
            </a:endParaRPr>
          </a:p>
        </p:txBody>
      </p:sp>
      <p:sp>
        <p:nvSpPr>
          <p:cNvPr id="23" name="Rectangle 22">
            <a:extLst>
              <a:ext uri="{FF2B5EF4-FFF2-40B4-BE49-F238E27FC236}">
                <a16:creationId xmlns:a16="http://schemas.microsoft.com/office/drawing/2014/main" id="{9F2DDC8B-EF4A-4ED4-B94D-2A1ABB979754}"/>
              </a:ext>
            </a:extLst>
          </p:cNvPr>
          <p:cNvSpPr/>
          <p:nvPr/>
        </p:nvSpPr>
        <p:spPr>
          <a:xfrm>
            <a:off x="6807897" y="5762465"/>
            <a:ext cx="753732" cy="400110"/>
          </a:xfrm>
          <a:prstGeom prst="rect">
            <a:avLst/>
          </a:prstGeom>
        </p:spPr>
        <p:txBody>
          <a:bodyPr wrap="none">
            <a:spAutoFit/>
          </a:bodyPr>
          <a:lstStyle/>
          <a:p>
            <a:r>
              <a:rPr lang="en-GB" sz="2000" b="1" dirty="0">
                <a:solidFill>
                  <a:srgbClr val="EF4136"/>
                </a:solidFill>
              </a:rPr>
              <a:t>pour</a:t>
            </a:r>
            <a:endParaRPr lang="en-GB" dirty="0">
              <a:solidFill>
                <a:srgbClr val="EF4136"/>
              </a:solidFill>
            </a:endParaRPr>
          </a:p>
        </p:txBody>
      </p:sp>
      <p:sp>
        <p:nvSpPr>
          <p:cNvPr id="25" name="Rectangle 24">
            <a:extLst>
              <a:ext uri="{FF2B5EF4-FFF2-40B4-BE49-F238E27FC236}">
                <a16:creationId xmlns:a16="http://schemas.microsoft.com/office/drawing/2014/main" id="{891CD7EF-3B33-4B14-8623-6F2F89FE0953}"/>
              </a:ext>
            </a:extLst>
          </p:cNvPr>
          <p:cNvSpPr/>
          <p:nvPr/>
        </p:nvSpPr>
        <p:spPr>
          <a:xfrm>
            <a:off x="7637038" y="5762465"/>
            <a:ext cx="957313" cy="400110"/>
          </a:xfrm>
          <a:prstGeom prst="rect">
            <a:avLst/>
          </a:prstGeom>
        </p:spPr>
        <p:txBody>
          <a:bodyPr wrap="none">
            <a:spAutoFit/>
          </a:bodyPr>
          <a:lstStyle/>
          <a:p>
            <a:r>
              <a:rPr lang="en-GB" sz="2000" b="1" dirty="0" err="1">
                <a:solidFill>
                  <a:srgbClr val="EF4136"/>
                </a:solidFill>
              </a:rPr>
              <a:t>saison</a:t>
            </a:r>
            <a:endParaRPr lang="en-GB" dirty="0">
              <a:solidFill>
                <a:srgbClr val="EF4136"/>
              </a:solidFill>
            </a:endParaRPr>
          </a:p>
        </p:txBody>
      </p:sp>
      <p:sp>
        <p:nvSpPr>
          <p:cNvPr id="27" name="Rectangle 26">
            <a:extLst>
              <a:ext uri="{FF2B5EF4-FFF2-40B4-BE49-F238E27FC236}">
                <a16:creationId xmlns:a16="http://schemas.microsoft.com/office/drawing/2014/main" id="{68DDFA98-C888-4AD1-B0EE-9760FCCA1DE6}"/>
              </a:ext>
            </a:extLst>
          </p:cNvPr>
          <p:cNvSpPr/>
          <p:nvPr/>
        </p:nvSpPr>
        <p:spPr>
          <a:xfrm>
            <a:off x="8653619" y="5762465"/>
            <a:ext cx="357790" cy="400110"/>
          </a:xfrm>
          <a:prstGeom prst="rect">
            <a:avLst/>
          </a:prstGeom>
        </p:spPr>
        <p:txBody>
          <a:bodyPr wrap="none">
            <a:spAutoFit/>
          </a:bodyPr>
          <a:lstStyle/>
          <a:p>
            <a:r>
              <a:rPr lang="en-GB" sz="2000" b="1" dirty="0" err="1">
                <a:solidFill>
                  <a:srgbClr val="EF4136"/>
                </a:solidFill>
              </a:rPr>
              <a:t>si</a:t>
            </a:r>
            <a:endParaRPr lang="en-GB" dirty="0">
              <a:solidFill>
                <a:srgbClr val="EF4136"/>
              </a:solidFill>
            </a:endParaRPr>
          </a:p>
        </p:txBody>
      </p:sp>
      <p:sp>
        <p:nvSpPr>
          <p:cNvPr id="29" name="Rectangle 28">
            <a:extLst>
              <a:ext uri="{FF2B5EF4-FFF2-40B4-BE49-F238E27FC236}">
                <a16:creationId xmlns:a16="http://schemas.microsoft.com/office/drawing/2014/main" id="{870F7BEE-AAFC-420E-BE8D-0CD18E2A8547}"/>
              </a:ext>
            </a:extLst>
          </p:cNvPr>
          <p:cNvSpPr/>
          <p:nvPr/>
        </p:nvSpPr>
        <p:spPr>
          <a:xfrm>
            <a:off x="9085437" y="5770955"/>
            <a:ext cx="947695" cy="400110"/>
          </a:xfrm>
          <a:prstGeom prst="rect">
            <a:avLst/>
          </a:prstGeom>
        </p:spPr>
        <p:txBody>
          <a:bodyPr wrap="none">
            <a:spAutoFit/>
          </a:bodyPr>
          <a:lstStyle/>
          <a:p>
            <a:r>
              <a:rPr lang="en-GB" sz="2000" b="1" dirty="0">
                <a:solidFill>
                  <a:srgbClr val="EF4136"/>
                </a:solidFill>
              </a:rPr>
              <a:t>temps</a:t>
            </a:r>
            <a:endParaRPr lang="en-GB" dirty="0">
              <a:solidFill>
                <a:srgbClr val="EF4136"/>
              </a:solidFill>
            </a:endParaRPr>
          </a:p>
        </p:txBody>
      </p:sp>
      <p:sp>
        <p:nvSpPr>
          <p:cNvPr id="30" name="Rectangle 29">
            <a:extLst>
              <a:ext uri="{FF2B5EF4-FFF2-40B4-BE49-F238E27FC236}">
                <a16:creationId xmlns:a16="http://schemas.microsoft.com/office/drawing/2014/main" id="{A1E056A3-CC9B-4D74-8C7B-4CC4950310B1}"/>
              </a:ext>
            </a:extLst>
          </p:cNvPr>
          <p:cNvSpPr/>
          <p:nvPr/>
        </p:nvSpPr>
        <p:spPr>
          <a:xfrm>
            <a:off x="3022585"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___</a:t>
            </a:r>
          </a:p>
        </p:txBody>
      </p:sp>
      <p:sp>
        <p:nvSpPr>
          <p:cNvPr id="34" name="Rectangle 33">
            <a:extLst>
              <a:ext uri="{FF2B5EF4-FFF2-40B4-BE49-F238E27FC236}">
                <a16:creationId xmlns:a16="http://schemas.microsoft.com/office/drawing/2014/main" id="{E5711052-3F8D-4C04-A966-A7440C3F08FE}"/>
              </a:ext>
            </a:extLst>
          </p:cNvPr>
          <p:cNvSpPr/>
          <p:nvPr/>
        </p:nvSpPr>
        <p:spPr>
          <a:xfrm>
            <a:off x="6085392"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___</a:t>
            </a:r>
          </a:p>
        </p:txBody>
      </p:sp>
      <p:sp>
        <p:nvSpPr>
          <p:cNvPr id="35" name="Rectangle 34">
            <a:extLst>
              <a:ext uri="{FF2B5EF4-FFF2-40B4-BE49-F238E27FC236}">
                <a16:creationId xmlns:a16="http://schemas.microsoft.com/office/drawing/2014/main" id="{F2FF396F-A8A1-49D4-8BF8-64C8B98F6A45}"/>
              </a:ext>
            </a:extLst>
          </p:cNvPr>
          <p:cNvSpPr/>
          <p:nvPr/>
        </p:nvSpPr>
        <p:spPr>
          <a:xfrm>
            <a:off x="7249241"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___</a:t>
            </a:r>
          </a:p>
        </p:txBody>
      </p:sp>
      <p:sp>
        <p:nvSpPr>
          <p:cNvPr id="36" name="Rectangle 35">
            <a:extLst>
              <a:ext uri="{FF2B5EF4-FFF2-40B4-BE49-F238E27FC236}">
                <a16:creationId xmlns:a16="http://schemas.microsoft.com/office/drawing/2014/main" id="{559366D0-6E2C-4D4B-AB1F-42315A5CD5B1}"/>
              </a:ext>
            </a:extLst>
          </p:cNvPr>
          <p:cNvSpPr/>
          <p:nvPr/>
        </p:nvSpPr>
        <p:spPr>
          <a:xfrm>
            <a:off x="5605397" y="2709971"/>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___</a:t>
            </a:r>
          </a:p>
        </p:txBody>
      </p:sp>
      <p:sp>
        <p:nvSpPr>
          <p:cNvPr id="37" name="Rectangle 36">
            <a:extLst>
              <a:ext uri="{FF2B5EF4-FFF2-40B4-BE49-F238E27FC236}">
                <a16:creationId xmlns:a16="http://schemas.microsoft.com/office/drawing/2014/main" id="{C031DEE5-C967-409F-B1C7-34030A259DE4}"/>
              </a:ext>
            </a:extLst>
          </p:cNvPr>
          <p:cNvSpPr/>
          <p:nvPr/>
        </p:nvSpPr>
        <p:spPr>
          <a:xfrm>
            <a:off x="3390569" y="3186379"/>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___</a:t>
            </a:r>
          </a:p>
        </p:txBody>
      </p:sp>
      <p:sp>
        <p:nvSpPr>
          <p:cNvPr id="38" name="Rectangle 37">
            <a:extLst>
              <a:ext uri="{FF2B5EF4-FFF2-40B4-BE49-F238E27FC236}">
                <a16:creationId xmlns:a16="http://schemas.microsoft.com/office/drawing/2014/main" id="{FE2C283B-886C-481F-A0D0-D2F8924922DC}"/>
              </a:ext>
            </a:extLst>
          </p:cNvPr>
          <p:cNvSpPr/>
          <p:nvPr/>
        </p:nvSpPr>
        <p:spPr>
          <a:xfrm>
            <a:off x="3593270" y="3628573"/>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___</a:t>
            </a:r>
          </a:p>
        </p:txBody>
      </p:sp>
      <p:sp>
        <p:nvSpPr>
          <p:cNvPr id="39" name="Rectangle 38">
            <a:extLst>
              <a:ext uri="{FF2B5EF4-FFF2-40B4-BE49-F238E27FC236}">
                <a16:creationId xmlns:a16="http://schemas.microsoft.com/office/drawing/2014/main" id="{AD6B75A9-0664-4E86-BF63-4FBEE0EE9BA9}"/>
              </a:ext>
            </a:extLst>
          </p:cNvPr>
          <p:cNvSpPr/>
          <p:nvPr/>
        </p:nvSpPr>
        <p:spPr>
          <a:xfrm>
            <a:off x="512850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___</a:t>
            </a:r>
          </a:p>
        </p:txBody>
      </p:sp>
      <p:sp>
        <p:nvSpPr>
          <p:cNvPr id="40" name="Rectangle 39">
            <a:extLst>
              <a:ext uri="{FF2B5EF4-FFF2-40B4-BE49-F238E27FC236}">
                <a16:creationId xmlns:a16="http://schemas.microsoft.com/office/drawing/2014/main" id="{CA73C967-8F5F-4311-80EB-F57245A4F6BA}"/>
              </a:ext>
            </a:extLst>
          </p:cNvPr>
          <p:cNvSpPr/>
          <p:nvPr/>
        </p:nvSpPr>
        <p:spPr>
          <a:xfrm>
            <a:off x="751677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___</a:t>
            </a:r>
          </a:p>
        </p:txBody>
      </p:sp>
      <p:sp>
        <p:nvSpPr>
          <p:cNvPr id="41" name="Rectangle 40">
            <a:extLst>
              <a:ext uri="{FF2B5EF4-FFF2-40B4-BE49-F238E27FC236}">
                <a16:creationId xmlns:a16="http://schemas.microsoft.com/office/drawing/2014/main" id="{444707D0-427A-452D-8D3D-023BB4230F93}"/>
              </a:ext>
            </a:extLst>
          </p:cNvPr>
          <p:cNvSpPr/>
          <p:nvPr/>
        </p:nvSpPr>
        <p:spPr>
          <a:xfrm>
            <a:off x="5479640" y="4993634"/>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[9] ___</a:t>
            </a:r>
          </a:p>
        </p:txBody>
      </p:sp>
    </p:spTree>
    <p:extLst>
      <p:ext uri="{BB962C8B-B14F-4D97-AF65-F5344CB8AC3E}">
        <p14:creationId xmlns:p14="http://schemas.microsoft.com/office/powerpoint/2010/main" val="23770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1" grpId="0"/>
      <p:bldP spid="23" grpId="0"/>
      <p:bldP spid="25" grpId="0"/>
      <p:bldP spid="27" grpId="0"/>
      <p:bldP spid="29" grpId="0"/>
      <p:bldP spid="30"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800" y="26172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0603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181600" cy="647577"/>
          </a:xfrm>
        </p:spPr>
        <p:txBody>
          <a:bodyPr>
            <a:noAutofit/>
          </a:bodyPr>
          <a:lstStyle/>
          <a:p>
            <a:r>
              <a:rPr lang="en-GB" sz="2800" b="1" dirty="0">
                <a:solidFill>
                  <a:schemeClr val="bg1"/>
                </a:solidFill>
              </a:rPr>
              <a:t>Using the preposition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already know that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changes to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aux</a:t>
            </a:r>
            <a:r>
              <a:rPr lang="en-US" sz="2400" b="1" dirty="0">
                <a:solidFill>
                  <a:srgbClr val="002060"/>
                </a:solidFill>
                <a:latin typeface="Century Gothic" panose="020F0302020204030204"/>
              </a:rPr>
              <a:t> </a:t>
            </a:r>
            <a:r>
              <a:rPr lang="en-US" sz="2400" dirty="0">
                <a:solidFill>
                  <a:srgbClr val="002060"/>
                </a:solidFill>
                <a:latin typeface="Century Gothic" panose="020F0302020204030204"/>
              </a:rPr>
              <a:t>before plural nouns with </a:t>
            </a:r>
            <a:r>
              <a:rPr lang="en-US" sz="2400" i="1" dirty="0">
                <a:solidFill>
                  <a:srgbClr val="002060"/>
                </a:solidFill>
                <a:latin typeface="Century Gothic" panose="020F0302020204030204"/>
              </a:rPr>
              <a:t>les</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vais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preposition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changes to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des </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before plural nouns with </a:t>
            </a:r>
            <a:r>
              <a:rPr kumimoji="0" lang="en-US" sz="2400" i="1" u="none" strike="noStrike" kern="1200" cap="none" spc="0" normalizeH="0" baseline="0" noProof="0" dirty="0">
                <a:ln>
                  <a:noFill/>
                </a:ln>
                <a:solidFill>
                  <a:srgbClr val="002060"/>
                </a:solidFill>
                <a:effectLst/>
                <a:uLnTx/>
                <a:uFillTx/>
                <a:latin typeface="Century Gothic" panose="020F0302020204030204"/>
                <a:ea typeface="+mn-ea"/>
                <a:cs typeface="+mn-cs"/>
              </a:rPr>
              <a:t>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This is </a:t>
            </a:r>
            <a:r>
              <a:rPr lang="en-US" sz="2400" b="1" dirty="0">
                <a:solidFill>
                  <a:srgbClr val="002060"/>
                </a:solidFill>
                <a:latin typeface="Century Gothic" panose="020F0302020204030204"/>
              </a:rPr>
              <a:t>different</a:t>
            </a:r>
            <a:r>
              <a:rPr lang="en-US" sz="2400" dirty="0">
                <a:solidFill>
                  <a:srgbClr val="002060"/>
                </a:solidFill>
                <a:latin typeface="Century Gothic" panose="020F0302020204030204"/>
              </a:rPr>
              <a:t> from the </a:t>
            </a:r>
            <a:r>
              <a:rPr lang="en-US" sz="2400" b="1" dirty="0">
                <a:solidFill>
                  <a:srgbClr val="002060"/>
                </a:solidFill>
                <a:latin typeface="Century Gothic" panose="020F0302020204030204"/>
              </a:rPr>
              <a:t>article</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des</a:t>
            </a:r>
            <a:r>
              <a:rPr lang="en-US" sz="2400" dirty="0">
                <a:solidFill>
                  <a:srgbClr val="002060"/>
                </a:solidFill>
                <a:latin typeface="Century Gothic" panose="020F0302020204030204"/>
              </a:rPr>
              <a:t>, which means ‘some’ (</a:t>
            </a:r>
            <a:r>
              <a:rPr lang="en-US" sz="2400" dirty="0" err="1">
                <a:solidFill>
                  <a:srgbClr val="002060"/>
                </a:solidFill>
                <a:latin typeface="Century Gothic" panose="020F0302020204030204"/>
              </a:rPr>
              <a:t>eg.</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Il y a des </a:t>
            </a:r>
            <a:r>
              <a:rPr lang="en-US" sz="2400" b="1" dirty="0" err="1">
                <a:solidFill>
                  <a:srgbClr val="002060"/>
                </a:solidFill>
                <a:latin typeface="Century Gothic" panose="020F0302020204030204"/>
              </a:rPr>
              <a:t>caisses</a:t>
            </a:r>
            <a:r>
              <a:rPr lang="en-US" sz="2400" dirty="0">
                <a:solidFill>
                  <a:srgbClr val="002060"/>
                </a:solidFill>
                <a:latin typeface="Century Gothic" panose="020F0302020204030204"/>
              </a:rPr>
              <a:t>).</a:t>
            </a:r>
          </a:p>
        </p:txBody>
      </p:sp>
      <p:sp>
        <p:nvSpPr>
          <p:cNvPr id="2" name="TextBox 1">
            <a:extLst>
              <a:ext uri="{FF2B5EF4-FFF2-40B4-BE49-F238E27FC236}">
                <a16:creationId xmlns:a16="http://schemas.microsoft.com/office/drawing/2014/main" id="{80D073C9-3C35-4FFE-8EE8-38ECB9878C2C}"/>
              </a:ext>
            </a:extLst>
          </p:cNvPr>
          <p:cNvSpPr txBox="1"/>
          <p:nvPr/>
        </p:nvSpPr>
        <p:spPr>
          <a:xfrm>
            <a:off x="2632692" y="2034664"/>
            <a:ext cx="226376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singular noun:</a:t>
            </a:r>
          </a:p>
        </p:txBody>
      </p:sp>
      <p:sp>
        <p:nvSpPr>
          <p:cNvPr id="9" name="TextBox 8">
            <a:extLst>
              <a:ext uri="{FF2B5EF4-FFF2-40B4-BE49-F238E27FC236}">
                <a16:creationId xmlns:a16="http://schemas.microsoft.com/office/drawing/2014/main" id="{024AD549-0860-45C7-85B2-60D7F2833029}"/>
              </a:ext>
            </a:extLst>
          </p:cNvPr>
          <p:cNvSpPr txBox="1"/>
          <p:nvPr/>
        </p:nvSpPr>
        <p:spPr>
          <a:xfrm>
            <a:off x="5584530" y="2034662"/>
            <a:ext cx="194476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plural noun:</a:t>
            </a:r>
          </a:p>
        </p:txBody>
      </p:sp>
      <p:sp>
        <p:nvSpPr>
          <p:cNvPr id="11" name="TextBox 10">
            <a:extLst>
              <a:ext uri="{FF2B5EF4-FFF2-40B4-BE49-F238E27FC236}">
                <a16:creationId xmlns:a16="http://schemas.microsoft.com/office/drawing/2014/main" id="{6703E21C-23DD-445C-9402-B37D8DE54C31}"/>
              </a:ext>
            </a:extLst>
          </p:cNvPr>
          <p:cNvSpPr txBox="1"/>
          <p:nvPr/>
        </p:nvSpPr>
        <p:spPr>
          <a:xfrm>
            <a:off x="2632692" y="2403995"/>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73A649F-4991-47BF-ABFA-2DB0C7683035}"/>
              </a:ext>
            </a:extLst>
          </p:cNvPr>
          <p:cNvSpPr txBox="1"/>
          <p:nvPr/>
        </p:nvSpPr>
        <p:spPr>
          <a:xfrm>
            <a:off x="5584530" y="2403994"/>
            <a:ext cx="210666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aux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2CDA49D-E256-4243-9A0B-6B42E670901F}"/>
              </a:ext>
            </a:extLst>
          </p:cNvPr>
          <p:cNvSpPr txBox="1"/>
          <p:nvPr/>
        </p:nvSpPr>
        <p:spPr>
          <a:xfrm>
            <a:off x="2632692" y="4204489"/>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8CD1758-45A8-40DB-B864-A8BE71FE8E2F}"/>
              </a:ext>
            </a:extLst>
          </p:cNvPr>
          <p:cNvSpPr txBox="1"/>
          <p:nvPr/>
        </p:nvSpPr>
        <p:spPr>
          <a:xfrm>
            <a:off x="5584530" y="4204487"/>
            <a:ext cx="208101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30FEAFE-49D9-453B-99C6-BBC3D9B949D3}"/>
              </a:ext>
            </a:extLst>
          </p:cNvPr>
          <p:cNvSpPr txBox="1"/>
          <p:nvPr/>
        </p:nvSpPr>
        <p:spPr>
          <a:xfrm>
            <a:off x="2632692" y="4573821"/>
            <a:ext cx="197682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EE6000"/>
                </a:solidFill>
                <a:effectLst/>
                <a:uLnTx/>
                <a:uFillTx/>
                <a:latin typeface="Century Gothic" panose="020F0302020204030204"/>
                <a:ea typeface="+mn-ea"/>
                <a:cs typeface="+mn-cs"/>
              </a:rPr>
              <a:t>de la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DCCA5BD-C60E-4B8F-835E-F41AD936DB0E}"/>
              </a:ext>
            </a:extLst>
          </p:cNvPr>
          <p:cNvSpPr txBox="1"/>
          <p:nvPr/>
        </p:nvSpPr>
        <p:spPr>
          <a:xfrm>
            <a:off x="5584530" y="4573819"/>
            <a:ext cx="188224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caisses</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B12D352-03A6-47FF-BCFA-D122CDF12053}"/>
              </a:ext>
            </a:extLst>
          </p:cNvPr>
          <p:cNvSpPr txBox="1"/>
          <p:nvPr/>
        </p:nvSpPr>
        <p:spPr>
          <a:xfrm>
            <a:off x="2632692" y="2773328"/>
            <a:ext cx="177965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à la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984E95B-92F9-499D-BA37-16AB724CF7B0}"/>
              </a:ext>
            </a:extLst>
          </p:cNvPr>
          <p:cNvSpPr txBox="1"/>
          <p:nvPr/>
        </p:nvSpPr>
        <p:spPr>
          <a:xfrm>
            <a:off x="5584530" y="2773327"/>
            <a:ext cx="1907895"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aux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caisses</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4E858CA7-A419-42EB-B6DB-B2E836928F4C}"/>
              </a:ext>
            </a:extLst>
          </p:cNvPr>
          <p:cNvSpPr txBox="1"/>
          <p:nvPr/>
        </p:nvSpPr>
        <p:spPr>
          <a:xfrm>
            <a:off x="5584530" y="2443669"/>
            <a:ext cx="689270" cy="369332"/>
          </a:xfrm>
          <a:prstGeom prst="rect">
            <a:avLst/>
          </a:prstGeom>
          <a:solidFill>
            <a:schemeClr val="bg1"/>
          </a:solidFill>
        </p:spPr>
        <p:txBody>
          <a:bodyPr wrap="square" lIns="0" tIns="0" rIns="0" bIns="0" rtlCol="0">
            <a:spAutoFit/>
          </a:bodyPr>
          <a:lstStyle/>
          <a:p>
            <a:pPr algn="ctr"/>
            <a:r>
              <a:rPr lang="en-GB" sz="2400" dirty="0">
                <a:solidFill>
                  <a:schemeClr val="accent1">
                    <a:lumMod val="50000"/>
                  </a:schemeClr>
                </a:solidFill>
              </a:rPr>
              <a:t>___</a:t>
            </a:r>
          </a:p>
        </p:txBody>
      </p:sp>
      <p:sp>
        <p:nvSpPr>
          <p:cNvPr id="5" name="TextBox 4">
            <a:extLst>
              <a:ext uri="{FF2B5EF4-FFF2-40B4-BE49-F238E27FC236}">
                <a16:creationId xmlns:a16="http://schemas.microsoft.com/office/drawing/2014/main" id="{FCE76089-F2D3-4E66-BF43-C14176EDC391}"/>
              </a:ext>
            </a:extLst>
          </p:cNvPr>
          <p:cNvSpPr txBox="1"/>
          <p:nvPr/>
        </p:nvSpPr>
        <p:spPr>
          <a:xfrm>
            <a:off x="5584530" y="2836261"/>
            <a:ext cx="689270" cy="369332"/>
          </a:xfrm>
          <a:prstGeom prst="rect">
            <a:avLst/>
          </a:prstGeom>
          <a:solidFill>
            <a:schemeClr val="bg1"/>
          </a:solidFill>
        </p:spPr>
        <p:txBody>
          <a:bodyPr wrap="square" lIns="0" tIns="0" rIns="0" bIns="0" rtlCol="0">
            <a:spAutoFit/>
          </a:bodyPr>
          <a:lstStyle/>
          <a:p>
            <a:pPr algn="ctr"/>
            <a:r>
              <a:rPr lang="en-GB" sz="2400" dirty="0">
                <a:solidFill>
                  <a:schemeClr val="accent1">
                    <a:lumMod val="50000"/>
                  </a:schemeClr>
                </a:solidFill>
              </a:rPr>
              <a:t>___</a:t>
            </a:r>
          </a:p>
        </p:txBody>
      </p:sp>
    </p:spTree>
    <p:extLst>
      <p:ext uri="{BB962C8B-B14F-4D97-AF65-F5344CB8AC3E}">
        <p14:creationId xmlns:p14="http://schemas.microsoft.com/office/powerpoint/2010/main" val="17733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7" grpId="0"/>
      <p:bldP spid="19" grpId="0"/>
      <p:bldP spid="21" grpId="0"/>
      <p:bldP spid="22" grpId="0"/>
      <p:bldP spid="3" grpId="0" animBg="1"/>
      <p:bldP spid="3" grpId="1"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6">
            <a:extLst>
              <a:ext uri="{FF2B5EF4-FFF2-40B4-BE49-F238E27FC236}">
                <a16:creationId xmlns:a16="http://schemas.microsoft.com/office/drawing/2014/main" id="{0ED79668-846B-4F4A-96C5-34C86B6B1BCF}"/>
              </a:ext>
            </a:extLst>
          </p:cNvPr>
          <p:cNvGraphicFramePr>
            <a:graphicFrameLocks noGrp="1"/>
          </p:cNvGraphicFramePr>
          <p:nvPr>
            <p:extLst>
              <p:ext uri="{D42A27DB-BD31-4B8C-83A1-F6EECF244321}">
                <p14:modId xmlns:p14="http://schemas.microsoft.com/office/powerpoint/2010/main" val="1052568659"/>
              </p:ext>
            </p:extLst>
          </p:nvPr>
        </p:nvGraphicFramePr>
        <p:xfrm>
          <a:off x="7692001" y="1296000"/>
          <a:ext cx="4320000" cy="409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a:xfrm>
            <a:off x="0" y="213557"/>
            <a:ext cx="2523944"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5239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des directions à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426567102"/>
              </p:ext>
            </p:extLst>
          </p:nvPr>
        </p:nvGraphicFramePr>
        <p:xfrm>
          <a:off x="3036049" y="1296000"/>
          <a:ext cx="4320000" cy="409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9" name="Action Button: Custom 16">
            <a:hlinkClick r:id="" action="ppaction://noaction" highlightClick="1">
              <a:snd r:embed="rId3" name="1beep.wav"/>
            </a:hlinkClick>
            <a:extLst>
              <a:ext uri="{FF2B5EF4-FFF2-40B4-BE49-F238E27FC236}">
                <a16:creationId xmlns:a16="http://schemas.microsoft.com/office/drawing/2014/main" id="{00B3E4C1-DFF4-46C3-8013-784275E7AA6B}"/>
              </a:ext>
            </a:extLst>
          </p:cNvPr>
          <p:cNvSpPr/>
          <p:nvPr/>
        </p:nvSpPr>
        <p:spPr>
          <a:xfrm>
            <a:off x="3121219" y="194212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beep.wav"/>
            </a:hlinkClick>
            <a:extLst>
              <a:ext uri="{FF2B5EF4-FFF2-40B4-BE49-F238E27FC236}">
                <a16:creationId xmlns:a16="http://schemas.microsoft.com/office/drawing/2014/main" id="{5B92A95F-523A-4E36-B65E-94DAE9FBB368}"/>
              </a:ext>
            </a:extLst>
          </p:cNvPr>
          <p:cNvSpPr/>
          <p:nvPr/>
        </p:nvSpPr>
        <p:spPr>
          <a:xfrm>
            <a:off x="3121219" y="284337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beep.wav"/>
            </a:hlinkClick>
            <a:extLst>
              <a:ext uri="{FF2B5EF4-FFF2-40B4-BE49-F238E27FC236}">
                <a16:creationId xmlns:a16="http://schemas.microsoft.com/office/drawing/2014/main" id="{D4B491BE-DEE1-4BAB-B62E-08BEC8F84C2F}"/>
              </a:ext>
            </a:extLst>
          </p:cNvPr>
          <p:cNvSpPr/>
          <p:nvPr/>
        </p:nvSpPr>
        <p:spPr>
          <a:xfrm>
            <a:off x="3121219" y="374462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beep.wav"/>
            </a:hlinkClick>
            <a:extLst>
              <a:ext uri="{FF2B5EF4-FFF2-40B4-BE49-F238E27FC236}">
                <a16:creationId xmlns:a16="http://schemas.microsoft.com/office/drawing/2014/main" id="{7C5D1C98-B338-48C7-A0D6-9CC93C596CA9}"/>
              </a:ext>
            </a:extLst>
          </p:cNvPr>
          <p:cNvSpPr/>
          <p:nvPr/>
        </p:nvSpPr>
        <p:spPr>
          <a:xfrm>
            <a:off x="3121219" y="465499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beep.wav"/>
            </a:hlinkClick>
            <a:extLst>
              <a:ext uri="{FF2B5EF4-FFF2-40B4-BE49-F238E27FC236}">
                <a16:creationId xmlns:a16="http://schemas.microsoft.com/office/drawing/2014/main" id="{735F5EA0-D015-4C01-9444-94092DE5E112}"/>
              </a:ext>
            </a:extLst>
          </p:cNvPr>
          <p:cNvSpPr/>
          <p:nvPr/>
        </p:nvSpPr>
        <p:spPr>
          <a:xfrm>
            <a:off x="7783092" y="197927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5" name="Picture 34">
            <a:extLst>
              <a:ext uri="{FF2B5EF4-FFF2-40B4-BE49-F238E27FC236}">
                <a16:creationId xmlns:a16="http://schemas.microsoft.com/office/drawing/2014/main" id="{117CF0D9-C2EB-43A6-BF66-4A9AB48C89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999" y="4474996"/>
            <a:ext cx="1440000" cy="1440000"/>
          </a:xfrm>
          <a:prstGeom prst="rect">
            <a:avLst/>
          </a:prstGeom>
        </p:spPr>
      </p:pic>
      <p:pic>
        <p:nvPicPr>
          <p:cNvPr id="36" name="Picture 35">
            <a:extLst>
              <a:ext uri="{FF2B5EF4-FFF2-40B4-BE49-F238E27FC236}">
                <a16:creationId xmlns:a16="http://schemas.microsoft.com/office/drawing/2014/main" id="{7B8F79F5-B91A-44C6-8592-A08C7DD7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2692" y="4474996"/>
            <a:ext cx="1440000" cy="1440000"/>
          </a:xfrm>
          <a:prstGeom prst="rect">
            <a:avLst/>
          </a:prstGeom>
        </p:spPr>
      </p:pic>
      <p:sp>
        <p:nvSpPr>
          <p:cNvPr id="37" name="Action Button: Custom 16">
            <a:hlinkClick r:id="" action="ppaction://noaction" highlightClick="1">
              <a:snd r:embed="rId10" name="6bbeep.wav"/>
            </a:hlinkClick>
            <a:extLst>
              <a:ext uri="{FF2B5EF4-FFF2-40B4-BE49-F238E27FC236}">
                <a16:creationId xmlns:a16="http://schemas.microsoft.com/office/drawing/2014/main" id="{5C51E756-8718-4B61-9033-7DD30CD82B1D}"/>
              </a:ext>
            </a:extLst>
          </p:cNvPr>
          <p:cNvSpPr/>
          <p:nvPr/>
        </p:nvSpPr>
        <p:spPr>
          <a:xfrm>
            <a:off x="7804493" y="282836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7beep.wav"/>
            </a:hlinkClick>
            <a:extLst>
              <a:ext uri="{FF2B5EF4-FFF2-40B4-BE49-F238E27FC236}">
                <a16:creationId xmlns:a16="http://schemas.microsoft.com/office/drawing/2014/main" id="{5E1CF0FA-A757-464B-905C-F236E1CE2F2E}"/>
              </a:ext>
            </a:extLst>
          </p:cNvPr>
          <p:cNvSpPr/>
          <p:nvPr/>
        </p:nvSpPr>
        <p:spPr>
          <a:xfrm>
            <a:off x="7804493" y="372961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8beep.wav"/>
            </a:hlinkClick>
            <a:extLst>
              <a:ext uri="{FF2B5EF4-FFF2-40B4-BE49-F238E27FC236}">
                <a16:creationId xmlns:a16="http://schemas.microsoft.com/office/drawing/2014/main" id="{EDCBFFA0-382B-4470-8B97-4E3A0018477F}"/>
              </a:ext>
            </a:extLst>
          </p:cNvPr>
          <p:cNvSpPr/>
          <p:nvPr/>
        </p:nvSpPr>
        <p:spPr>
          <a:xfrm>
            <a:off x="7804493" y="4630862"/>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074" name="Picture 2" descr="Free Picture Of A House, Download Free Clip Art, Free Clip Art on ...">
            <a:extLst>
              <a:ext uri="{FF2B5EF4-FFF2-40B4-BE49-F238E27FC236}">
                <a16:creationId xmlns:a16="http://schemas.microsoft.com/office/drawing/2014/main" id="{B3CD3E00-3BD6-44C8-8EAB-74F0009A18C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8796"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Picture Of A House, Download Free Clip Art, Free Clip Art on ...">
            <a:extLst>
              <a:ext uri="{FF2B5EF4-FFF2-40B4-BE49-F238E27FC236}">
                <a16:creationId xmlns:a16="http://schemas.microsoft.com/office/drawing/2014/main" id="{391F7766-3C2F-4258-98E6-5A7EA35D5F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4061"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Picture Of A House, Download Free Clip Art, Free Clip Art on ...">
            <a:extLst>
              <a:ext uri="{FF2B5EF4-FFF2-40B4-BE49-F238E27FC236}">
                <a16:creationId xmlns:a16="http://schemas.microsoft.com/office/drawing/2014/main" id="{1B05A19C-372B-436B-9881-3229BD92442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0055"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Market Stall Cliparts, Download Free Clip Art, Free Clip Art ...">
            <a:extLst>
              <a:ext uri="{FF2B5EF4-FFF2-40B4-BE49-F238E27FC236}">
                <a16:creationId xmlns:a16="http://schemas.microsoft.com/office/drawing/2014/main" id="{31CF72ED-62C2-4AF6-A825-96E58DE357D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058"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Market Stall Cliparts, Download Free Clip Art, Free Clip Art ...">
            <a:extLst>
              <a:ext uri="{FF2B5EF4-FFF2-40B4-BE49-F238E27FC236}">
                <a16:creationId xmlns:a16="http://schemas.microsoft.com/office/drawing/2014/main" id="{A57DDA16-C81D-45E5-9F47-476B93B98FED}"/>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1323"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ree Market Stall Cliparts, Download Free Clip Art, Free Clip Art ...">
            <a:extLst>
              <a:ext uri="{FF2B5EF4-FFF2-40B4-BE49-F238E27FC236}">
                <a16:creationId xmlns:a16="http://schemas.microsoft.com/office/drawing/2014/main" id="{444595E3-CAF4-426B-A050-03D29B50B0F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4171"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hristian Church Parish YouTube Christian ministry Altar - Church ...">
            <a:extLst>
              <a:ext uri="{FF2B5EF4-FFF2-40B4-BE49-F238E27FC236}">
                <a16:creationId xmlns:a16="http://schemas.microsoft.com/office/drawing/2014/main" id="{374A1380-1EF6-4B53-948B-282CC311E6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1379"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Christian Church Parish YouTube Christian ministry Altar - Church ...">
            <a:extLst>
              <a:ext uri="{FF2B5EF4-FFF2-40B4-BE49-F238E27FC236}">
                <a16:creationId xmlns:a16="http://schemas.microsoft.com/office/drawing/2014/main" id="{CA01D145-94DF-4F40-A94C-B251D93A81A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3644"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hristian Church Parish YouTube Christian ministry Altar - Church ...">
            <a:extLst>
              <a:ext uri="{FF2B5EF4-FFF2-40B4-BE49-F238E27FC236}">
                <a16:creationId xmlns:a16="http://schemas.microsoft.com/office/drawing/2014/main" id="{325F6F0A-177F-4F26-B004-CC7FA7A5366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38174" y="365462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ost office building clipart - Clip Art Library">
            <a:extLst>
              <a:ext uri="{FF2B5EF4-FFF2-40B4-BE49-F238E27FC236}">
                <a16:creationId xmlns:a16="http://schemas.microsoft.com/office/drawing/2014/main" id="{562503E1-843C-425A-B064-77716E54DBF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84456"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descr="post office building clipart - Clip Art Library">
            <a:extLst>
              <a:ext uri="{FF2B5EF4-FFF2-40B4-BE49-F238E27FC236}">
                <a16:creationId xmlns:a16="http://schemas.microsoft.com/office/drawing/2014/main" id="{FDB405C6-E200-4419-B430-2967D8ECBC1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40562"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post office building clipart - Clip Art Library">
            <a:extLst>
              <a:ext uri="{FF2B5EF4-FFF2-40B4-BE49-F238E27FC236}">
                <a16:creationId xmlns:a16="http://schemas.microsoft.com/office/drawing/2014/main" id="{FDB1262D-AFFC-439A-B641-648598D4B4A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0055"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nk clipart the cliparts - Clip Art Library">
            <a:extLst>
              <a:ext uri="{FF2B5EF4-FFF2-40B4-BE49-F238E27FC236}">
                <a16:creationId xmlns:a16="http://schemas.microsoft.com/office/drawing/2014/main" id="{0E5CA57C-800A-412A-8FCB-E94A9184BF8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63252" y="189107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descr="Bank clipart the cliparts - Clip Art Library">
            <a:extLst>
              <a:ext uri="{FF2B5EF4-FFF2-40B4-BE49-F238E27FC236}">
                <a16:creationId xmlns:a16="http://schemas.microsoft.com/office/drawing/2014/main" id="{B050849B-B7F7-4374-8E92-4EE9DEBFB7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315517" y="189107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ank clipart the cliparts - Clip Art Library">
            <a:extLst>
              <a:ext uri="{FF2B5EF4-FFF2-40B4-BE49-F238E27FC236}">
                <a16:creationId xmlns:a16="http://schemas.microsoft.com/office/drawing/2014/main" id="{56AF5692-EC76-4BCB-B650-193EAC3A06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31928" y="189107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bridge clipart - Clip Art Library">
            <a:extLst>
              <a:ext uri="{FF2B5EF4-FFF2-40B4-BE49-F238E27FC236}">
                <a16:creationId xmlns:a16="http://schemas.microsoft.com/office/drawing/2014/main" id="{2752A014-3816-4F3B-9EB8-D6BD68576E0B}"/>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11738" y="2757416"/>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2" descr="bridge clipart - Clip Art Library">
            <a:extLst>
              <a:ext uri="{FF2B5EF4-FFF2-40B4-BE49-F238E27FC236}">
                <a16:creationId xmlns:a16="http://schemas.microsoft.com/office/drawing/2014/main" id="{74319CE7-AAE5-4B5B-8F59-838C5F447948}"/>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7335" y="2757416"/>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bridge clipart - Clip Art Library">
            <a:extLst>
              <a:ext uri="{FF2B5EF4-FFF2-40B4-BE49-F238E27FC236}">
                <a16:creationId xmlns:a16="http://schemas.microsoft.com/office/drawing/2014/main" id="{62FAD99A-54FB-4668-9A79-61123A8DCA77}"/>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4840" y="2757416"/>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Free Cafe Building Cliparts, Download Free Clip Art, Free Clip Art ...">
            <a:extLst>
              <a:ext uri="{FF2B5EF4-FFF2-40B4-BE49-F238E27FC236}">
                <a16:creationId xmlns:a16="http://schemas.microsoft.com/office/drawing/2014/main" id="{CB48CDA0-F1E6-4434-829B-A77B3D73CB0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95914" y="368844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Free Cafe Building Cliparts, Download Free Clip Art, Free Clip Art ...">
            <a:extLst>
              <a:ext uri="{FF2B5EF4-FFF2-40B4-BE49-F238E27FC236}">
                <a16:creationId xmlns:a16="http://schemas.microsoft.com/office/drawing/2014/main" id="{33449013-FB76-4098-911F-0B1D2FF227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1511" y="368844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Free Cafe Building Cliparts, Download Free Clip Art, Free Clip Art ...">
            <a:extLst>
              <a:ext uri="{FF2B5EF4-FFF2-40B4-BE49-F238E27FC236}">
                <a16:creationId xmlns:a16="http://schemas.microsoft.com/office/drawing/2014/main" id="{D6F36AC1-8B55-40A8-BA2F-0EECA707B5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79016" y="368844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inema - Clip Art Library">
            <a:extLst>
              <a:ext uri="{FF2B5EF4-FFF2-40B4-BE49-F238E27FC236}">
                <a16:creationId xmlns:a16="http://schemas.microsoft.com/office/drawing/2014/main" id="{8347C6FD-CCFC-46D1-8957-2C5948C8970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29878" y="4540862"/>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inema - Clip Art Library">
            <a:extLst>
              <a:ext uri="{FF2B5EF4-FFF2-40B4-BE49-F238E27FC236}">
                <a16:creationId xmlns:a16="http://schemas.microsoft.com/office/drawing/2014/main" id="{85DCEA4D-3C3C-43A1-A0A2-1D1B8FF2334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85475" y="4540862"/>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Cinema - Clip Art Library">
            <a:extLst>
              <a:ext uri="{FF2B5EF4-FFF2-40B4-BE49-F238E27FC236}">
                <a16:creationId xmlns:a16="http://schemas.microsoft.com/office/drawing/2014/main" id="{CDC06454-E552-4490-9BAA-0B05349720C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04042" y="4542498"/>
            <a:ext cx="852071" cy="7200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AA530013-01E1-4321-A051-8237982D812C}"/>
              </a:ext>
            </a:extLst>
          </p:cNvPr>
          <p:cNvSpPr/>
          <p:nvPr/>
        </p:nvSpPr>
        <p:spPr>
          <a:xfrm>
            <a:off x="5549228"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5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6">
            <a:extLst>
              <a:ext uri="{FF2B5EF4-FFF2-40B4-BE49-F238E27FC236}">
                <a16:creationId xmlns:a16="http://schemas.microsoft.com/office/drawing/2014/main" id="{0ED79668-846B-4F4A-96C5-34C86B6B1BCF}"/>
              </a:ext>
            </a:extLst>
          </p:cNvPr>
          <p:cNvGraphicFramePr>
            <a:graphicFrameLocks noGrp="1"/>
          </p:cNvGraphicFramePr>
          <p:nvPr>
            <p:extLst>
              <p:ext uri="{D42A27DB-BD31-4B8C-83A1-F6EECF244321}">
                <p14:modId xmlns:p14="http://schemas.microsoft.com/office/powerpoint/2010/main" val="4069934222"/>
              </p:ext>
            </p:extLst>
          </p:nvPr>
        </p:nvGraphicFramePr>
        <p:xfrm>
          <a:off x="7692001" y="1296000"/>
          <a:ext cx="4320000" cy="409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a:xfrm>
            <a:off x="0" y="213557"/>
            <a:ext cx="2326278" cy="647577"/>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où</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5239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directions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607049346"/>
              </p:ext>
            </p:extLst>
          </p:nvPr>
        </p:nvGraphicFramePr>
        <p:xfrm>
          <a:off x="3036049" y="1296000"/>
          <a:ext cx="4320000" cy="4097067"/>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121219" y="194212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3121219" y="284337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3121219" y="374462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3121219" y="465499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7811987" y="1960942"/>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5" name="Picture 34">
            <a:extLst>
              <a:ext uri="{FF2B5EF4-FFF2-40B4-BE49-F238E27FC236}">
                <a16:creationId xmlns:a16="http://schemas.microsoft.com/office/drawing/2014/main" id="{117CF0D9-C2EB-43A6-BF66-4A9AB48C89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999" y="4474996"/>
            <a:ext cx="1440000" cy="1440000"/>
          </a:xfrm>
          <a:prstGeom prst="rect">
            <a:avLst/>
          </a:prstGeom>
        </p:spPr>
      </p:pic>
      <p:pic>
        <p:nvPicPr>
          <p:cNvPr id="36" name="Picture 35">
            <a:extLst>
              <a:ext uri="{FF2B5EF4-FFF2-40B4-BE49-F238E27FC236}">
                <a16:creationId xmlns:a16="http://schemas.microsoft.com/office/drawing/2014/main" id="{7B8F79F5-B91A-44C6-8592-A08C7DD7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2692" y="4474996"/>
            <a:ext cx="1440000" cy="1440000"/>
          </a:xfrm>
          <a:prstGeom prst="rect">
            <a:avLst/>
          </a:prstGeom>
        </p:spPr>
      </p:pic>
      <p:sp>
        <p:nvSpPr>
          <p:cNvPr id="37" name="Action Button: Custom 16">
            <a:hlinkClick r:id="" action="ppaction://noaction" highlightClick="1">
              <a:snd r:embed="rId10" name="6.wav"/>
            </a:hlinkClick>
            <a:extLst>
              <a:ext uri="{FF2B5EF4-FFF2-40B4-BE49-F238E27FC236}">
                <a16:creationId xmlns:a16="http://schemas.microsoft.com/office/drawing/2014/main" id="{5C51E756-8718-4B61-9033-7DD30CD82B1D}"/>
              </a:ext>
            </a:extLst>
          </p:cNvPr>
          <p:cNvSpPr/>
          <p:nvPr/>
        </p:nvSpPr>
        <p:spPr>
          <a:xfrm>
            <a:off x="7797394" y="2829880"/>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7.wav"/>
            </a:hlinkClick>
            <a:extLst>
              <a:ext uri="{FF2B5EF4-FFF2-40B4-BE49-F238E27FC236}">
                <a16:creationId xmlns:a16="http://schemas.microsoft.com/office/drawing/2014/main" id="{5E1CF0FA-A757-464B-905C-F236E1CE2F2E}"/>
              </a:ext>
            </a:extLst>
          </p:cNvPr>
          <p:cNvSpPr/>
          <p:nvPr/>
        </p:nvSpPr>
        <p:spPr>
          <a:xfrm>
            <a:off x="7797394" y="3731128"/>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8.wav"/>
            </a:hlinkClick>
            <a:extLst>
              <a:ext uri="{FF2B5EF4-FFF2-40B4-BE49-F238E27FC236}">
                <a16:creationId xmlns:a16="http://schemas.microsoft.com/office/drawing/2014/main" id="{EDCBFFA0-382B-4470-8B97-4E3A0018477F}"/>
              </a:ext>
            </a:extLst>
          </p:cNvPr>
          <p:cNvSpPr/>
          <p:nvPr/>
        </p:nvSpPr>
        <p:spPr>
          <a:xfrm>
            <a:off x="7797394" y="463237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074" name="Picture 2" descr="Free Picture Of A House, Download Free Clip Art, Free Clip Art on ...">
            <a:extLst>
              <a:ext uri="{FF2B5EF4-FFF2-40B4-BE49-F238E27FC236}">
                <a16:creationId xmlns:a16="http://schemas.microsoft.com/office/drawing/2014/main" id="{B3CD3E00-3BD6-44C8-8EAB-74F0009A18C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8796"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Picture Of A House, Download Free Clip Art, Free Clip Art on ...">
            <a:extLst>
              <a:ext uri="{FF2B5EF4-FFF2-40B4-BE49-F238E27FC236}">
                <a16:creationId xmlns:a16="http://schemas.microsoft.com/office/drawing/2014/main" id="{391F7766-3C2F-4258-98E6-5A7EA35D5F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4061"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Picture Of A House, Download Free Clip Art, Free Clip Art on ...">
            <a:extLst>
              <a:ext uri="{FF2B5EF4-FFF2-40B4-BE49-F238E27FC236}">
                <a16:creationId xmlns:a16="http://schemas.microsoft.com/office/drawing/2014/main" id="{1B05A19C-372B-436B-9881-3229BD92442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0055"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Market Stall Cliparts, Download Free Clip Art, Free Clip Art ...">
            <a:extLst>
              <a:ext uri="{FF2B5EF4-FFF2-40B4-BE49-F238E27FC236}">
                <a16:creationId xmlns:a16="http://schemas.microsoft.com/office/drawing/2014/main" id="{31CF72ED-62C2-4AF6-A825-96E58DE357D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058"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Market Stall Cliparts, Download Free Clip Art, Free Clip Art ...">
            <a:extLst>
              <a:ext uri="{FF2B5EF4-FFF2-40B4-BE49-F238E27FC236}">
                <a16:creationId xmlns:a16="http://schemas.microsoft.com/office/drawing/2014/main" id="{A57DDA16-C81D-45E5-9F47-476B93B98FED}"/>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1323"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ree Market Stall Cliparts, Download Free Clip Art, Free Clip Art ...">
            <a:extLst>
              <a:ext uri="{FF2B5EF4-FFF2-40B4-BE49-F238E27FC236}">
                <a16:creationId xmlns:a16="http://schemas.microsoft.com/office/drawing/2014/main" id="{444595E3-CAF4-426B-A050-03D29B50B0FC}"/>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4171"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hristian Church Parish YouTube Christian ministry Altar - Church ...">
            <a:extLst>
              <a:ext uri="{FF2B5EF4-FFF2-40B4-BE49-F238E27FC236}">
                <a16:creationId xmlns:a16="http://schemas.microsoft.com/office/drawing/2014/main" id="{374A1380-1EF6-4B53-948B-282CC311E6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1379"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Christian Church Parish YouTube Christian ministry Altar - Church ...">
            <a:extLst>
              <a:ext uri="{FF2B5EF4-FFF2-40B4-BE49-F238E27FC236}">
                <a16:creationId xmlns:a16="http://schemas.microsoft.com/office/drawing/2014/main" id="{CA01D145-94DF-4F40-A94C-B251D93A81A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3644"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hristian Church Parish YouTube Christian ministry Altar - Church ...">
            <a:extLst>
              <a:ext uri="{FF2B5EF4-FFF2-40B4-BE49-F238E27FC236}">
                <a16:creationId xmlns:a16="http://schemas.microsoft.com/office/drawing/2014/main" id="{325F6F0A-177F-4F26-B004-CC7FA7A5366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38174" y="365462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ost office building clipart - Clip Art Library">
            <a:extLst>
              <a:ext uri="{FF2B5EF4-FFF2-40B4-BE49-F238E27FC236}">
                <a16:creationId xmlns:a16="http://schemas.microsoft.com/office/drawing/2014/main" id="{562503E1-843C-425A-B064-77716E54DBF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84456"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descr="post office building clipart - Clip Art Library">
            <a:extLst>
              <a:ext uri="{FF2B5EF4-FFF2-40B4-BE49-F238E27FC236}">
                <a16:creationId xmlns:a16="http://schemas.microsoft.com/office/drawing/2014/main" id="{FDB405C6-E200-4419-B430-2967D8ECBC1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40562"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post office building clipart - Clip Art Library">
            <a:extLst>
              <a:ext uri="{FF2B5EF4-FFF2-40B4-BE49-F238E27FC236}">
                <a16:creationId xmlns:a16="http://schemas.microsoft.com/office/drawing/2014/main" id="{FDB1262D-AFFC-439A-B641-648598D4B4A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0055"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nk clipart the cliparts - Clip Art Library">
            <a:extLst>
              <a:ext uri="{FF2B5EF4-FFF2-40B4-BE49-F238E27FC236}">
                <a16:creationId xmlns:a16="http://schemas.microsoft.com/office/drawing/2014/main" id="{0E5CA57C-800A-412A-8FCB-E94A9184BF8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92147" y="1872742"/>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descr="Bank clipart the cliparts - Clip Art Library">
            <a:extLst>
              <a:ext uri="{FF2B5EF4-FFF2-40B4-BE49-F238E27FC236}">
                <a16:creationId xmlns:a16="http://schemas.microsoft.com/office/drawing/2014/main" id="{B050849B-B7F7-4374-8E92-4EE9DEBFB7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344412" y="1872742"/>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ank clipart the cliparts - Clip Art Library">
            <a:extLst>
              <a:ext uri="{FF2B5EF4-FFF2-40B4-BE49-F238E27FC236}">
                <a16:creationId xmlns:a16="http://schemas.microsoft.com/office/drawing/2014/main" id="{56AF5692-EC76-4BCB-B650-193EAC3A06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60823" y="1872742"/>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bridge clipart - Clip Art Library">
            <a:extLst>
              <a:ext uri="{FF2B5EF4-FFF2-40B4-BE49-F238E27FC236}">
                <a16:creationId xmlns:a16="http://schemas.microsoft.com/office/drawing/2014/main" id="{2752A014-3816-4F3B-9EB8-D6BD68576E0B}"/>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4639" y="2758930"/>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2" descr="bridge clipart - Clip Art Library">
            <a:extLst>
              <a:ext uri="{FF2B5EF4-FFF2-40B4-BE49-F238E27FC236}">
                <a16:creationId xmlns:a16="http://schemas.microsoft.com/office/drawing/2014/main" id="{74319CE7-AAE5-4B5B-8F59-838C5F447948}"/>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0236" y="2758930"/>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bridge clipart - Clip Art Library">
            <a:extLst>
              <a:ext uri="{FF2B5EF4-FFF2-40B4-BE49-F238E27FC236}">
                <a16:creationId xmlns:a16="http://schemas.microsoft.com/office/drawing/2014/main" id="{62FAD99A-54FB-4668-9A79-61123A8DCA77}"/>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7741" y="2758930"/>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Free Cafe Building Cliparts, Download Free Clip Art, Free Clip Art ...">
            <a:extLst>
              <a:ext uri="{FF2B5EF4-FFF2-40B4-BE49-F238E27FC236}">
                <a16:creationId xmlns:a16="http://schemas.microsoft.com/office/drawing/2014/main" id="{CB48CDA0-F1E6-4434-829B-A77B3D73CB0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88815" y="368996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Free Cafe Building Cliparts, Download Free Clip Art, Free Clip Art ...">
            <a:extLst>
              <a:ext uri="{FF2B5EF4-FFF2-40B4-BE49-F238E27FC236}">
                <a16:creationId xmlns:a16="http://schemas.microsoft.com/office/drawing/2014/main" id="{33449013-FB76-4098-911F-0B1D2FF227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44412" y="368996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Free Cafe Building Cliparts, Download Free Clip Art, Free Clip Art ...">
            <a:extLst>
              <a:ext uri="{FF2B5EF4-FFF2-40B4-BE49-F238E27FC236}">
                <a16:creationId xmlns:a16="http://schemas.microsoft.com/office/drawing/2014/main" id="{D6F36AC1-8B55-40A8-BA2F-0EECA707B5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71917" y="368996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inema - Clip Art Library">
            <a:extLst>
              <a:ext uri="{FF2B5EF4-FFF2-40B4-BE49-F238E27FC236}">
                <a16:creationId xmlns:a16="http://schemas.microsoft.com/office/drawing/2014/main" id="{8347C6FD-CCFC-46D1-8957-2C5948C8970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22779" y="4542376"/>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inema - Clip Art Library">
            <a:extLst>
              <a:ext uri="{FF2B5EF4-FFF2-40B4-BE49-F238E27FC236}">
                <a16:creationId xmlns:a16="http://schemas.microsoft.com/office/drawing/2014/main" id="{85DCEA4D-3C3C-43A1-A0A2-1D1B8FF2334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78376" y="4542376"/>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Cinema - Clip Art Library">
            <a:extLst>
              <a:ext uri="{FF2B5EF4-FFF2-40B4-BE49-F238E27FC236}">
                <a16:creationId xmlns:a16="http://schemas.microsoft.com/office/drawing/2014/main" id="{CDC06454-E552-4490-9BAA-0B05349720C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96943" y="4544012"/>
            <a:ext cx="852071"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3A41BB4-F5FF-4FC0-B798-B77459399323}"/>
              </a:ext>
            </a:extLst>
          </p:cNvPr>
          <p:cNvSpPr/>
          <p:nvPr/>
        </p:nvSpPr>
        <p:spPr>
          <a:xfrm>
            <a:off x="5549228"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B1D402A-59AA-4E54-9CEB-4D47CD1E0EDB}"/>
              </a:ext>
            </a:extLst>
          </p:cNvPr>
          <p:cNvSpPr/>
          <p:nvPr/>
        </p:nvSpPr>
        <p:spPr>
          <a:xfrm>
            <a:off x="3758068" y="27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456239D3-D5B3-4570-BEAC-4290654482CA}"/>
              </a:ext>
            </a:extLst>
          </p:cNvPr>
          <p:cNvSpPr/>
          <p:nvPr/>
        </p:nvSpPr>
        <p:spPr>
          <a:xfrm>
            <a:off x="3758068" y="3585252"/>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12DFB443-E16E-4D41-8F6F-501D11E29EAE}"/>
              </a:ext>
            </a:extLst>
          </p:cNvPr>
          <p:cNvSpPr/>
          <p:nvPr/>
        </p:nvSpPr>
        <p:spPr>
          <a:xfrm>
            <a:off x="3774329" y="447703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16F48D43-A97A-44ED-89FD-F0D93F11F81A}"/>
              </a:ext>
            </a:extLst>
          </p:cNvPr>
          <p:cNvSpPr/>
          <p:nvPr/>
        </p:nvSpPr>
        <p:spPr>
          <a:xfrm>
            <a:off x="8448836" y="179644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F9C7531D-D904-4913-BC87-8A2C00EB1E9A}"/>
              </a:ext>
            </a:extLst>
          </p:cNvPr>
          <p:cNvSpPr/>
          <p:nvPr/>
        </p:nvSpPr>
        <p:spPr>
          <a:xfrm>
            <a:off x="10198926" y="2665190"/>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741DF360-FEDE-4A07-AFC9-3A0F0020312A}"/>
              </a:ext>
            </a:extLst>
          </p:cNvPr>
          <p:cNvSpPr/>
          <p:nvPr/>
        </p:nvSpPr>
        <p:spPr>
          <a:xfrm>
            <a:off x="10198926" y="359662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95CA64B3-E9C6-46C8-BB6A-AFE923D8CA04}"/>
              </a:ext>
            </a:extLst>
          </p:cNvPr>
          <p:cNvSpPr/>
          <p:nvPr/>
        </p:nvSpPr>
        <p:spPr>
          <a:xfrm>
            <a:off x="8412143" y="449662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3B699C13-C18B-4715-B0D8-973A6CDCA4CB}"/>
              </a:ext>
            </a:extLst>
          </p:cNvPr>
          <p:cNvSpPr txBox="1"/>
          <p:nvPr/>
        </p:nvSpPr>
        <p:spPr>
          <a:xfrm>
            <a:off x="2498080" y="141318"/>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14231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5" grpId="0" animBg="1"/>
      <p:bldP spid="56" grpId="0" animBg="1"/>
      <p:bldP spid="57" grpId="0" animBg="1"/>
      <p:bldP spid="60" grpId="0" animBg="1"/>
      <p:bldP spid="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91150" cy="647577"/>
          </a:xfrm>
        </p:spPr>
        <p:txBody>
          <a:bodyPr>
            <a:normAutofit/>
          </a:bodyPr>
          <a:lstStyle/>
          <a:p>
            <a:r>
              <a:rPr lang="en-GB" sz="2800" b="1" dirty="0">
                <a:solidFill>
                  <a:schemeClr val="bg1"/>
                </a:solidFill>
              </a:rPr>
              <a:t>Prepositions with ‘</a:t>
            </a:r>
            <a:r>
              <a:rPr lang="en-GB" sz="2800" b="1" dirty="0" err="1">
                <a:solidFill>
                  <a:schemeClr val="bg1"/>
                </a:solidFill>
              </a:rPr>
              <a:t>jouer</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already</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know some verbs that can be followed by the preposition </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à</a:t>
            </a:r>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baseline="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Je </a:t>
            </a:r>
            <a:r>
              <a:rPr kumimoji="0" lang="en-US" sz="2400" b="1" i="0" u="none" strike="noStrike" kern="1200" cap="none" spc="0" normalizeH="0" noProof="0" dirty="0" err="1">
                <a:ln>
                  <a:noFill/>
                </a:ln>
                <a:solidFill>
                  <a:srgbClr val="002060"/>
                </a:solidFill>
                <a:effectLst/>
                <a:uLnTx/>
                <a:uFillTx/>
                <a:latin typeface="Century Gothic" panose="020F0302020204030204"/>
                <a:ea typeface="+mn-ea"/>
                <a:cs typeface="+mn-cs"/>
              </a:rPr>
              <a:t>demande</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au </a:t>
            </a:r>
            <a:r>
              <a:rPr kumimoji="0" lang="en-US" sz="2400" b="1" i="0" u="none" strike="noStrike" kern="1200" cap="none" spc="0" normalizeH="0" noProof="0" dirty="0" err="1">
                <a:ln>
                  <a:noFill/>
                </a:ln>
                <a:solidFill>
                  <a:srgbClr val="002060"/>
                </a:solidFill>
                <a:effectLst/>
                <a:uLnTx/>
                <a:uFillTx/>
                <a:latin typeface="Century Gothic" panose="020F0302020204030204"/>
                <a:ea typeface="+mn-ea"/>
                <a:cs typeface="+mn-cs"/>
              </a:rPr>
              <a:t>professeur</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noProof="0" dirty="0">
                <a:ln>
                  <a:noFill/>
                </a:ln>
                <a:solidFill>
                  <a:srgbClr val="002060"/>
                </a:solidFill>
                <a:effectLst/>
                <a:uLnTx/>
                <a:uFillTx/>
                <a:latin typeface="Century Gothic" panose="020F0302020204030204"/>
                <a:ea typeface="+mn-ea"/>
                <a:cs typeface="+mn-cs"/>
              </a:rPr>
              <a:t>I ask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noProof="0" dirty="0">
                <a:ln>
                  <a:noFill/>
                </a:ln>
                <a:solidFill>
                  <a:srgbClr val="002060"/>
                </a:solidFill>
                <a:effectLst/>
                <a:uLnTx/>
                <a:uFillTx/>
                <a:latin typeface="Century Gothic" panose="020F0302020204030204"/>
                <a:ea typeface="+mn-ea"/>
                <a:cs typeface="+mn-cs"/>
              </a:rPr>
              <a:t>The verb </a:t>
            </a:r>
            <a:r>
              <a:rPr kumimoji="0" lang="en-US" sz="2400" b="1" u="none" strike="noStrike" kern="1200" cap="none" spc="0" normalizeH="0" noProof="0" dirty="0" err="1">
                <a:ln>
                  <a:noFill/>
                </a:ln>
                <a:solidFill>
                  <a:srgbClr val="EF4136"/>
                </a:solidFill>
                <a:effectLst/>
                <a:uLnTx/>
                <a:uFillTx/>
                <a:latin typeface="Century Gothic" panose="020F0302020204030204"/>
                <a:ea typeface="+mn-ea"/>
                <a:cs typeface="+mn-cs"/>
              </a:rPr>
              <a:t>jouer</a:t>
            </a:r>
            <a:r>
              <a:rPr kumimoji="0" lang="en-US" sz="2400" strike="noStrike" kern="1200" cap="none" spc="0" normalizeH="0" noProof="0" dirty="0">
                <a:ln>
                  <a:noFill/>
                </a:ln>
                <a:solidFill>
                  <a:srgbClr val="EF4136"/>
                </a:solidFill>
                <a:effectLst/>
                <a:uLnTx/>
                <a:uFillTx/>
                <a:latin typeface="Century Gothic" panose="020F0302020204030204"/>
                <a:ea typeface="+mn-ea"/>
                <a:cs typeface="+mn-cs"/>
              </a:rPr>
              <a:t> </a:t>
            </a:r>
            <a:r>
              <a:rPr kumimoji="0" lang="en-US" sz="2400" strike="noStrike" kern="1200" cap="none" spc="0" normalizeH="0" noProof="0" dirty="0">
                <a:ln>
                  <a:noFill/>
                </a:ln>
                <a:solidFill>
                  <a:srgbClr val="002060"/>
                </a:solidFill>
                <a:effectLst/>
                <a:uLnTx/>
                <a:uFillTx/>
                <a:latin typeface="Century Gothic" panose="020F0302020204030204"/>
                <a:ea typeface="+mn-ea"/>
                <a:cs typeface="+mn-cs"/>
              </a:rPr>
              <a:t>can be followed by the preposition </a:t>
            </a:r>
            <a:r>
              <a:rPr lang="en-US" sz="2400" b="1" noProof="0" dirty="0">
                <a:solidFill>
                  <a:srgbClr val="EF4136"/>
                </a:solidFill>
                <a:latin typeface="Century Gothic" panose="020F0302020204030204"/>
              </a:rPr>
              <a:t>à</a:t>
            </a:r>
            <a:r>
              <a:rPr lang="en-US" sz="2400" b="1" noProof="0" dirty="0">
                <a:solidFill>
                  <a:srgbClr val="002060"/>
                </a:solidFill>
                <a:latin typeface="Century Gothic" panose="020F0302020204030204"/>
              </a:rPr>
              <a:t> or</a:t>
            </a:r>
            <a:r>
              <a:rPr lang="en-US" sz="2400" noProof="0" dirty="0">
                <a:solidFill>
                  <a:srgbClr val="002060"/>
                </a:solidFill>
                <a:latin typeface="Century Gothic" panose="020F0302020204030204"/>
              </a:rPr>
              <a:t> the preposition </a:t>
            </a:r>
            <a:r>
              <a:rPr lang="en-US" sz="2400" b="1" noProof="0" dirty="0">
                <a:solidFill>
                  <a:srgbClr val="EF4136"/>
                </a:solidFill>
                <a:latin typeface="Century Gothic" panose="020F0302020204030204"/>
              </a:rPr>
              <a:t>de</a:t>
            </a:r>
            <a:r>
              <a:rPr lang="en-US" sz="2400" noProof="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dirty="0">
                <a:ln>
                  <a:noFill/>
                </a:ln>
                <a:solidFill>
                  <a:srgbClr val="002060"/>
                </a:solidFill>
                <a:effectLst/>
                <a:uLnTx/>
                <a:uFillTx/>
                <a:latin typeface="Century Gothic" panose="020F0302020204030204"/>
                <a:ea typeface="+mn-ea"/>
                <a:cs typeface="+mn-cs"/>
              </a:rPr>
              <a:t>We use </a:t>
            </a:r>
            <a:r>
              <a:rPr kumimoji="0" lang="en-US" sz="2400" b="1" u="none" strike="noStrike" kern="1200" cap="none" spc="0" normalizeH="0" dirty="0">
                <a:ln>
                  <a:noFill/>
                </a:ln>
                <a:solidFill>
                  <a:srgbClr val="EF4136"/>
                </a:solidFill>
                <a:effectLst/>
                <a:uLnTx/>
                <a:uFillTx/>
                <a:latin typeface="Century Gothic" panose="020F0302020204030204"/>
                <a:ea typeface="+mn-ea"/>
                <a:cs typeface="+mn-cs"/>
              </a:rPr>
              <a:t>à</a:t>
            </a:r>
            <a:r>
              <a:rPr kumimoji="0" lang="en-US" sz="2400" u="none" strike="noStrike" kern="1200" cap="none" spc="0" normalizeH="0" dirty="0">
                <a:ln>
                  <a:noFill/>
                </a:ln>
                <a:solidFill>
                  <a:srgbClr val="002060"/>
                </a:solidFill>
                <a:effectLst/>
                <a:uLnTx/>
                <a:uFillTx/>
                <a:latin typeface="Century Gothic" panose="020F0302020204030204"/>
                <a:ea typeface="+mn-ea"/>
                <a:cs typeface="+mn-cs"/>
              </a:rPr>
              <a:t> for playing a </a:t>
            </a:r>
            <a:r>
              <a:rPr kumimoji="0" lang="en-US" sz="2400" b="1" u="none" strike="noStrike" kern="1200" cap="none" spc="0" normalizeH="0" dirty="0">
                <a:ln>
                  <a:noFill/>
                </a:ln>
                <a:solidFill>
                  <a:srgbClr val="002060"/>
                </a:solidFill>
                <a:effectLst/>
                <a:uLnTx/>
                <a:uFillTx/>
                <a:latin typeface="Century Gothic" panose="020F0302020204030204"/>
                <a:ea typeface="+mn-ea"/>
                <a:cs typeface="+mn-cs"/>
              </a:rPr>
              <a:t>sport</a:t>
            </a:r>
            <a:r>
              <a:rPr kumimoji="0" lang="en-US" sz="2400" u="none" strike="noStrike" kern="1200" cap="none" spc="0" normalizeH="0" dirty="0">
                <a:ln>
                  <a:noFill/>
                </a:ln>
                <a:solidFill>
                  <a:srgbClr val="002060"/>
                </a:solidFill>
                <a:effectLst/>
                <a:uLnTx/>
                <a:uFillTx/>
                <a:latin typeface="Century Gothic" panose="020F0302020204030204"/>
                <a:ea typeface="+mn-ea"/>
                <a:cs typeface="+mn-cs"/>
              </a:rPr>
              <a:t> or </a:t>
            </a:r>
            <a:r>
              <a:rPr kumimoji="0" lang="en-US" sz="2400" b="1" u="none" strike="noStrike" kern="1200" cap="none" spc="0" normalizeH="0" dirty="0">
                <a:ln>
                  <a:noFill/>
                </a:ln>
                <a:solidFill>
                  <a:srgbClr val="002060"/>
                </a:solidFill>
                <a:effectLst/>
                <a:uLnTx/>
                <a:uFillTx/>
                <a:latin typeface="Century Gothic" panose="020F0302020204030204"/>
                <a:ea typeface="+mn-ea"/>
                <a:cs typeface="+mn-cs"/>
              </a:rPr>
              <a:t>game</a:t>
            </a:r>
            <a:r>
              <a:rPr lang="en-US" sz="2400" dirty="0">
                <a:solidFill>
                  <a:srgbClr val="002060"/>
                </a:solidFill>
                <a:latin typeface="Century Gothic" panose="020F0302020204030204"/>
              </a:rPr>
              <a:t>, and </a:t>
            </a:r>
            <a:r>
              <a:rPr lang="en-US" sz="2400" b="1" dirty="0">
                <a:solidFill>
                  <a:srgbClr val="EF4136"/>
                </a:solidFill>
                <a:latin typeface="Century Gothic" panose="020F0302020204030204"/>
              </a:rPr>
              <a:t>de</a:t>
            </a:r>
            <a:r>
              <a:rPr lang="en-US" sz="2400" dirty="0">
                <a:solidFill>
                  <a:srgbClr val="002060"/>
                </a:solidFill>
                <a:latin typeface="Century Gothic" panose="020F0302020204030204"/>
              </a:rPr>
              <a:t> for playing an </a:t>
            </a:r>
            <a:r>
              <a:rPr lang="en-US" sz="2400" b="1" dirty="0">
                <a:solidFill>
                  <a:srgbClr val="002060"/>
                </a:solidFill>
                <a:latin typeface="Century Gothic" panose="020F0302020204030204"/>
              </a:rPr>
              <a:t>instrument</a:t>
            </a:r>
            <a:r>
              <a:rPr lang="en-US" sz="2400" dirty="0">
                <a:solidFill>
                  <a:srgbClr val="002060"/>
                </a:solidFill>
                <a:latin typeface="Century Gothic" panose="020F0302020204030204"/>
              </a:rPr>
              <a:t>:</a:t>
            </a:r>
            <a:endParaRPr kumimoji="0" lang="en-US" sz="2400" b="1" u="none" strike="noStrike" kern="1200" cap="none" spc="0" normalizeH="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dirty="0">
                <a:ln>
                  <a:noFill/>
                </a:ln>
                <a:solidFill>
                  <a:srgbClr val="002060"/>
                </a:solidFill>
                <a:effectLst/>
                <a:uLnTx/>
                <a:uFillTx/>
                <a:latin typeface="Century Gothic" panose="020F0302020204030204"/>
                <a:ea typeface="+mn-ea"/>
                <a:cs typeface="+mn-cs"/>
              </a:rPr>
              <a:t>Je </a:t>
            </a:r>
            <a:r>
              <a:rPr kumimoji="0" lang="en-US" sz="2400" b="1" u="none" strike="noStrike" kern="1200" cap="none" spc="0" normalizeH="0" dirty="0" err="1">
                <a:ln>
                  <a:noFill/>
                </a:ln>
                <a:solidFill>
                  <a:srgbClr val="002060"/>
                </a:solidFill>
                <a:effectLst/>
                <a:uLnTx/>
                <a:uFillTx/>
                <a:latin typeface="Century Gothic" panose="020F0302020204030204"/>
                <a:ea typeface="+mn-ea"/>
                <a:cs typeface="+mn-cs"/>
              </a:rPr>
              <a:t>joue</a:t>
            </a:r>
            <a:r>
              <a:rPr kumimoji="0" lang="en-US" sz="2400" b="1" u="none" strike="noStrike" kern="1200" cap="none" spc="0" normalizeH="0" dirty="0">
                <a:ln>
                  <a:noFill/>
                </a:ln>
                <a:solidFill>
                  <a:srgbClr val="EF4136"/>
                </a:solidFill>
                <a:effectLst/>
                <a:uLnTx/>
                <a:uFillTx/>
                <a:latin typeface="Century Gothic" panose="020F0302020204030204"/>
                <a:ea typeface="+mn-ea"/>
                <a:cs typeface="+mn-cs"/>
              </a:rPr>
              <a:t> au </a:t>
            </a:r>
            <a:r>
              <a:rPr kumimoji="0" lang="en-US" sz="2400" b="1" u="none" strike="noStrike" kern="1200" cap="none" spc="0" normalizeH="0" dirty="0">
                <a:ln>
                  <a:noFill/>
                </a:ln>
                <a:solidFill>
                  <a:srgbClr val="002060"/>
                </a:solidFill>
                <a:effectLst/>
                <a:uLnTx/>
                <a:uFillTx/>
                <a:latin typeface="Century Gothic" panose="020F0302020204030204"/>
                <a:ea typeface="+mn-ea"/>
                <a:cs typeface="+mn-cs"/>
              </a:rPr>
              <a:t>foot.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002060"/>
                </a:solidFill>
                <a:latin typeface="Century Gothic" panose="020F0302020204030204"/>
              </a:rPr>
              <a:t>I play football.</a:t>
            </a:r>
            <a:endParaRPr kumimoji="0" lang="en-US" sz="2400" i="1" u="none" strike="noStrike" kern="1200" cap="none" spc="0" normalizeH="0" dirty="0">
              <a:ln>
                <a:noFill/>
              </a:ln>
              <a:solidFill>
                <a:srgbClr val="002060"/>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9D028E47-A1B9-499A-9239-6B453BF33429}"/>
              </a:ext>
            </a:extLst>
          </p:cNvPr>
          <p:cNvSpPr txBox="1"/>
          <p:nvPr/>
        </p:nvSpPr>
        <p:spPr>
          <a:xfrm>
            <a:off x="4715264" y="2025728"/>
            <a:ext cx="2723823"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parle</a:t>
            </a:r>
            <a:r>
              <a:rPr lang="en-GB" sz="2400" b="1" dirty="0">
                <a:solidFill>
                  <a:srgbClr val="115076"/>
                </a:solidFill>
              </a:rPr>
              <a:t> à la </a:t>
            </a:r>
            <a:r>
              <a:rPr lang="en-GB" sz="2400" b="1" dirty="0" err="1">
                <a:solidFill>
                  <a:srgbClr val="115076"/>
                </a:solidFill>
              </a:rPr>
              <a:t>fille</a:t>
            </a:r>
            <a:r>
              <a:rPr lang="en-GB" sz="2400" b="1" dirty="0">
                <a:solidFill>
                  <a:srgbClr val="115076"/>
                </a:solidFill>
              </a:rPr>
              <a:t>.</a:t>
            </a:r>
          </a:p>
        </p:txBody>
      </p:sp>
      <p:sp>
        <p:nvSpPr>
          <p:cNvPr id="26" name="TextBox 25">
            <a:extLst>
              <a:ext uri="{FF2B5EF4-FFF2-40B4-BE49-F238E27FC236}">
                <a16:creationId xmlns:a16="http://schemas.microsoft.com/office/drawing/2014/main" id="{31522712-BAEB-4FC7-9795-0F7CD2C0F489}"/>
              </a:ext>
            </a:extLst>
          </p:cNvPr>
          <p:cNvSpPr txBox="1"/>
          <p:nvPr/>
        </p:nvSpPr>
        <p:spPr>
          <a:xfrm>
            <a:off x="4715264" y="2403995"/>
            <a:ext cx="3643946" cy="461665"/>
          </a:xfrm>
          <a:prstGeom prst="rect">
            <a:avLst/>
          </a:prstGeom>
          <a:noFill/>
        </p:spPr>
        <p:txBody>
          <a:bodyPr wrap="none" rtlCol="0">
            <a:spAutoFit/>
          </a:bodyPr>
          <a:lstStyle/>
          <a:p>
            <a:pPr algn="l"/>
            <a:r>
              <a:rPr lang="en-GB" sz="2400" i="1" dirty="0">
                <a:solidFill>
                  <a:srgbClr val="115076"/>
                </a:solidFill>
              </a:rPr>
              <a:t>I’m speaking to the girl.</a:t>
            </a:r>
          </a:p>
        </p:txBody>
      </p:sp>
      <p:sp>
        <p:nvSpPr>
          <p:cNvPr id="27" name="TextBox 26">
            <a:extLst>
              <a:ext uri="{FF2B5EF4-FFF2-40B4-BE49-F238E27FC236}">
                <a16:creationId xmlns:a16="http://schemas.microsoft.com/office/drawing/2014/main" id="{5FD65CD5-8D12-47D6-9F86-D4150B6659E5}"/>
              </a:ext>
            </a:extLst>
          </p:cNvPr>
          <p:cNvSpPr txBox="1"/>
          <p:nvPr/>
        </p:nvSpPr>
        <p:spPr>
          <a:xfrm>
            <a:off x="8505757" y="2025728"/>
            <a:ext cx="2643672"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pense</a:t>
            </a:r>
            <a:r>
              <a:rPr lang="en-GB" sz="2400" b="1" dirty="0">
                <a:solidFill>
                  <a:srgbClr val="115076"/>
                </a:solidFill>
              </a:rPr>
              <a:t> à </a:t>
            </a:r>
            <a:r>
              <a:rPr lang="en-GB" sz="2400" b="1" dirty="0" err="1">
                <a:solidFill>
                  <a:srgbClr val="115076"/>
                </a:solidFill>
              </a:rPr>
              <a:t>l’été</a:t>
            </a:r>
            <a:r>
              <a:rPr lang="en-GB" sz="2400" b="1" dirty="0">
                <a:solidFill>
                  <a:srgbClr val="115076"/>
                </a:solidFill>
              </a:rPr>
              <a:t>.</a:t>
            </a:r>
          </a:p>
        </p:txBody>
      </p:sp>
      <p:sp>
        <p:nvSpPr>
          <p:cNvPr id="28" name="TextBox 27">
            <a:extLst>
              <a:ext uri="{FF2B5EF4-FFF2-40B4-BE49-F238E27FC236}">
                <a16:creationId xmlns:a16="http://schemas.microsoft.com/office/drawing/2014/main" id="{33E0BCF6-4A3F-4004-AC01-36AE46573891}"/>
              </a:ext>
            </a:extLst>
          </p:cNvPr>
          <p:cNvSpPr txBox="1"/>
          <p:nvPr/>
        </p:nvSpPr>
        <p:spPr>
          <a:xfrm>
            <a:off x="8505757" y="2403995"/>
            <a:ext cx="3379451" cy="461665"/>
          </a:xfrm>
          <a:prstGeom prst="rect">
            <a:avLst/>
          </a:prstGeom>
          <a:noFill/>
        </p:spPr>
        <p:txBody>
          <a:bodyPr wrap="none" rtlCol="0">
            <a:spAutoFit/>
          </a:bodyPr>
          <a:lstStyle/>
          <a:p>
            <a:pPr algn="l"/>
            <a:r>
              <a:rPr lang="en-GB" sz="2400" i="1" dirty="0">
                <a:solidFill>
                  <a:srgbClr val="115076"/>
                </a:solidFill>
              </a:rPr>
              <a:t>I think about summer.</a:t>
            </a:r>
          </a:p>
        </p:txBody>
      </p:sp>
      <p:sp>
        <p:nvSpPr>
          <p:cNvPr id="31" name="TextBox 30">
            <a:extLst>
              <a:ext uri="{FF2B5EF4-FFF2-40B4-BE49-F238E27FC236}">
                <a16:creationId xmlns:a16="http://schemas.microsoft.com/office/drawing/2014/main" id="{ECB033BD-9093-4DCC-8605-0B8714428D5F}"/>
              </a:ext>
            </a:extLst>
          </p:cNvPr>
          <p:cNvSpPr txBox="1"/>
          <p:nvPr/>
        </p:nvSpPr>
        <p:spPr>
          <a:xfrm>
            <a:off x="4715264" y="4619987"/>
            <a:ext cx="2784737"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joue</a:t>
            </a:r>
            <a:r>
              <a:rPr lang="en-GB" sz="2400" b="1" dirty="0">
                <a:solidFill>
                  <a:srgbClr val="115076"/>
                </a:solidFill>
              </a:rPr>
              <a:t> </a:t>
            </a:r>
            <a:r>
              <a:rPr lang="en-GB" sz="2400" b="1" dirty="0">
                <a:solidFill>
                  <a:srgbClr val="EF4136"/>
                </a:solidFill>
              </a:rPr>
              <a:t>du</a:t>
            </a:r>
            <a:r>
              <a:rPr lang="en-GB" sz="2400" b="1" dirty="0">
                <a:solidFill>
                  <a:srgbClr val="115076"/>
                </a:solidFill>
              </a:rPr>
              <a:t> piano.</a:t>
            </a:r>
          </a:p>
        </p:txBody>
      </p:sp>
      <p:sp>
        <p:nvSpPr>
          <p:cNvPr id="33" name="TextBox 32">
            <a:extLst>
              <a:ext uri="{FF2B5EF4-FFF2-40B4-BE49-F238E27FC236}">
                <a16:creationId xmlns:a16="http://schemas.microsoft.com/office/drawing/2014/main" id="{196B2582-F689-4EAC-9BED-A6FE1BA864FA}"/>
              </a:ext>
            </a:extLst>
          </p:cNvPr>
          <p:cNvSpPr txBox="1"/>
          <p:nvPr/>
        </p:nvSpPr>
        <p:spPr>
          <a:xfrm>
            <a:off x="4715264" y="4989319"/>
            <a:ext cx="2601994" cy="461665"/>
          </a:xfrm>
          <a:prstGeom prst="rect">
            <a:avLst/>
          </a:prstGeom>
          <a:noFill/>
        </p:spPr>
        <p:txBody>
          <a:bodyPr wrap="none" rtlCol="0">
            <a:spAutoFit/>
          </a:bodyPr>
          <a:lstStyle/>
          <a:p>
            <a:pPr algn="l"/>
            <a:r>
              <a:rPr lang="en-GB" sz="2400" i="1" dirty="0">
                <a:solidFill>
                  <a:srgbClr val="115076"/>
                </a:solidFill>
              </a:rPr>
              <a:t>I play the piano.</a:t>
            </a:r>
          </a:p>
        </p:txBody>
      </p:sp>
      <p:sp>
        <p:nvSpPr>
          <p:cNvPr id="5" name="TextBox 4">
            <a:extLst>
              <a:ext uri="{FF2B5EF4-FFF2-40B4-BE49-F238E27FC236}">
                <a16:creationId xmlns:a16="http://schemas.microsoft.com/office/drawing/2014/main" id="{8CAD44E6-C01F-427B-A310-E5FABC78BE7A}"/>
              </a:ext>
            </a:extLst>
          </p:cNvPr>
          <p:cNvSpPr txBox="1"/>
          <p:nvPr/>
        </p:nvSpPr>
        <p:spPr>
          <a:xfrm>
            <a:off x="6457245" y="1027329"/>
            <a:ext cx="5427963" cy="783193"/>
          </a:xfrm>
          <a:prstGeom prst="wedgeRoundRectCallout">
            <a:avLst>
              <a:gd name="adj1" fmla="val 22221"/>
              <a:gd name="adj2" fmla="val 64932"/>
              <a:gd name="adj3" fmla="val 16667"/>
            </a:avLst>
          </a:prstGeom>
          <a:solidFill>
            <a:srgbClr val="0055A5"/>
          </a:solidFill>
          <a:ln>
            <a:solidFill>
              <a:srgbClr val="EE6000"/>
            </a:solidFill>
          </a:ln>
        </p:spPr>
        <p:txBody>
          <a:bodyPr wrap="square" rtlCol="0">
            <a:spAutoFit/>
          </a:bodyPr>
          <a:lstStyle/>
          <a:p>
            <a:pPr algn="ctr"/>
            <a:r>
              <a:rPr lang="en-GB" sz="2000" dirty="0">
                <a:solidFill>
                  <a:schemeClr val="bg1"/>
                </a:solidFill>
              </a:rPr>
              <a:t>The same preposition can be translated into English in different ways, or not at all!</a:t>
            </a:r>
          </a:p>
        </p:txBody>
      </p:sp>
      <p:sp>
        <p:nvSpPr>
          <p:cNvPr id="34" name="TextBox 33">
            <a:extLst>
              <a:ext uri="{FF2B5EF4-FFF2-40B4-BE49-F238E27FC236}">
                <a16:creationId xmlns:a16="http://schemas.microsoft.com/office/drawing/2014/main" id="{7B8F1100-AD28-4487-8304-4E19B337BB51}"/>
              </a:ext>
            </a:extLst>
          </p:cNvPr>
          <p:cNvSpPr txBox="1"/>
          <p:nvPr/>
        </p:nvSpPr>
        <p:spPr>
          <a:xfrm>
            <a:off x="7699175" y="4658295"/>
            <a:ext cx="3131252" cy="1123712"/>
          </a:xfrm>
          <a:prstGeom prst="wedgeRoundRectCallout">
            <a:avLst>
              <a:gd name="adj1" fmla="val -54847"/>
              <a:gd name="adj2" fmla="val -21527"/>
              <a:gd name="adj3" fmla="val 16667"/>
            </a:avLst>
          </a:prstGeom>
          <a:solidFill>
            <a:srgbClr val="0055A5"/>
          </a:solidFill>
          <a:ln>
            <a:solidFill>
              <a:srgbClr val="EE6000"/>
            </a:solidFill>
          </a:ln>
        </p:spPr>
        <p:txBody>
          <a:bodyPr wrap="square" rtlCol="0">
            <a:spAutoFit/>
          </a:bodyPr>
          <a:lstStyle/>
          <a:p>
            <a:pPr algn="ctr"/>
            <a:r>
              <a:rPr lang="en-GB" sz="2000" dirty="0">
                <a:solidFill>
                  <a:schemeClr val="bg1"/>
                </a:solidFill>
              </a:rPr>
              <a:t>With </a:t>
            </a:r>
            <a:r>
              <a:rPr lang="en-GB" sz="2000" b="1" dirty="0" err="1">
                <a:solidFill>
                  <a:schemeClr val="bg1"/>
                </a:solidFill>
              </a:rPr>
              <a:t>jouer</a:t>
            </a:r>
            <a:r>
              <a:rPr lang="en-GB" sz="2000" b="1" dirty="0">
                <a:solidFill>
                  <a:schemeClr val="bg1"/>
                </a:solidFill>
              </a:rPr>
              <a:t> à</a:t>
            </a:r>
            <a:r>
              <a:rPr lang="en-GB" sz="2000" dirty="0">
                <a:solidFill>
                  <a:schemeClr val="bg1"/>
                </a:solidFill>
              </a:rPr>
              <a:t> / </a:t>
            </a:r>
            <a:r>
              <a:rPr lang="en-GB" sz="2000" b="1" dirty="0" err="1">
                <a:solidFill>
                  <a:schemeClr val="bg1"/>
                </a:solidFill>
              </a:rPr>
              <a:t>jouer</a:t>
            </a:r>
            <a:r>
              <a:rPr lang="en-GB" sz="2000" b="1" dirty="0">
                <a:solidFill>
                  <a:schemeClr val="bg1"/>
                </a:solidFill>
              </a:rPr>
              <a:t> de</a:t>
            </a:r>
            <a:r>
              <a:rPr lang="en-GB" sz="2000" dirty="0">
                <a:solidFill>
                  <a:schemeClr val="bg1"/>
                </a:solidFill>
              </a:rPr>
              <a:t>, the prepositions are </a:t>
            </a:r>
            <a:r>
              <a:rPr lang="en-GB" sz="2000" b="1" dirty="0">
                <a:solidFill>
                  <a:schemeClr val="bg1"/>
                </a:solidFill>
              </a:rPr>
              <a:t>not</a:t>
            </a:r>
            <a:r>
              <a:rPr lang="en-GB" sz="2000" dirty="0">
                <a:solidFill>
                  <a:schemeClr val="bg1"/>
                </a:solidFill>
              </a:rPr>
              <a:t> </a:t>
            </a:r>
            <a:r>
              <a:rPr lang="en-GB" sz="2000" b="1" dirty="0">
                <a:solidFill>
                  <a:schemeClr val="bg1"/>
                </a:solidFill>
              </a:rPr>
              <a:t>translated</a:t>
            </a:r>
            <a:r>
              <a:rPr lang="en-GB" sz="2000" dirty="0">
                <a:solidFill>
                  <a:schemeClr val="bg1"/>
                </a:solidFill>
              </a:rPr>
              <a:t>.</a:t>
            </a:r>
          </a:p>
        </p:txBody>
      </p:sp>
    </p:spTree>
    <p:extLst>
      <p:ext uri="{BB962C8B-B14F-4D97-AF65-F5344CB8AC3E}">
        <p14:creationId xmlns:p14="http://schemas.microsoft.com/office/powerpoint/2010/main" val="17976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P spid="33" grpId="0"/>
      <p:bldP spid="5"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52750" cy="647577"/>
          </a:xfrm>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apprend</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préférées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collège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Qui fait quoi ? </a:t>
            </a:r>
            <a:r>
              <a:rPr lang="en-US" sz="2400" dirty="0" err="1">
                <a:solidFill>
                  <a:srgbClr val="002060"/>
                </a:solidFill>
                <a:latin typeface="Century Gothic" panose="020F0302020204030204"/>
              </a:rPr>
              <a:t>Écris</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a</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a:t>
            </a:r>
            <a:r>
              <a:rPr lang="en-US" sz="2400" b="1" dirty="0">
                <a:solidFill>
                  <a:srgbClr val="002060"/>
                </a:solidFill>
                <a:latin typeface="Century Gothic" panose="020F0302020204030204"/>
              </a:rPr>
              <a:t>b</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740380430"/>
              </p:ext>
            </p:extLst>
          </p:nvPr>
        </p:nvGraphicFramePr>
        <p:xfrm>
          <a:off x="4709920" y="2342130"/>
          <a:ext cx="7200000" cy="3566160"/>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288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370840">
                <a:tc>
                  <a:txBody>
                    <a:bodyPr/>
                    <a:lstStyle/>
                    <a:p>
                      <a:endParaRPr lang="en-GB"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lnT w="12700" cap="flat" cmpd="sng" algn="ctr">
                      <a:solidFill>
                        <a:schemeClr val="tx1"/>
                      </a:solidFill>
                      <a:prstDash val="sysDot"/>
                      <a:round/>
                      <a:headEnd type="none" w="med" len="med"/>
                      <a:tailEnd type="none" w="med" len="med"/>
                    </a:lnT>
                  </a:tcPr>
                </a:tc>
                <a:tc>
                  <a:txBody>
                    <a:bodyPr/>
                    <a:lstStyle/>
                    <a:p>
                      <a:r>
                        <a:rPr lang="en-GB" sz="2000" dirty="0">
                          <a:solidFill>
                            <a:schemeClr val="accent1">
                              <a:lumMod val="50000"/>
                            </a:schemeClr>
                          </a:solidFill>
                        </a:rPr>
                        <a:t>Marc </a:t>
                      </a:r>
                      <a:r>
                        <a:rPr lang="en-GB" sz="2000" dirty="0" err="1">
                          <a:solidFill>
                            <a:schemeClr val="accent1">
                              <a:lumMod val="50000"/>
                            </a:schemeClr>
                          </a:solidFill>
                        </a:rPr>
                        <a:t>joue</a:t>
                      </a:r>
                      <a:r>
                        <a:rPr lang="en-GB" sz="2000" dirty="0">
                          <a:solidFill>
                            <a:schemeClr val="accent1">
                              <a:lumMod val="50000"/>
                            </a:schemeClr>
                          </a:solidFill>
                        </a:rPr>
                        <a:t> aux...</a:t>
                      </a:r>
                    </a:p>
                  </a:txBody>
                  <a:tcPr>
                    <a:lnT w="12700" cap="flat" cmpd="sng" algn="ctr">
                      <a:solidFill>
                        <a:schemeClr val="tx1"/>
                      </a:solidFill>
                      <a:prstDash val="sysDot"/>
                      <a:round/>
                      <a:headEnd type="none" w="med" len="med"/>
                      <a:tailEnd type="none" w="med" len="med"/>
                    </a:lnT>
                  </a:tcPr>
                </a:tc>
                <a:tc>
                  <a:txBody>
                    <a:bodyPr/>
                    <a:lstStyle/>
                    <a:p>
                      <a:r>
                        <a:rPr lang="en-GB" sz="2000" b="1" dirty="0" err="1">
                          <a:solidFill>
                            <a:srgbClr val="115076"/>
                          </a:solidFill>
                        </a:rPr>
                        <a:t>cartes</a:t>
                      </a:r>
                      <a:endParaRPr lang="en-GB" sz="2000" b="1" dirty="0">
                        <a:solidFill>
                          <a:srgbClr val="115076"/>
                        </a:solidFill>
                      </a:endParaRPr>
                    </a:p>
                  </a:txBody>
                  <a:tcPr>
                    <a:lnT w="12700" cap="flat" cmpd="sng" algn="ctr">
                      <a:solidFill>
                        <a:schemeClr val="tx1"/>
                      </a:solidFill>
                      <a:prstDash val="sysDot"/>
                      <a:round/>
                      <a:headEnd type="none" w="med" len="med"/>
                      <a:tailEnd type="none" w="med" len="med"/>
                    </a:lnT>
                  </a:tcPr>
                </a:tc>
                <a:tc>
                  <a:txBody>
                    <a:bodyPr/>
                    <a:lstStyle/>
                    <a:p>
                      <a:r>
                        <a:rPr lang="en-GB" sz="2000" b="1" dirty="0">
                          <a:solidFill>
                            <a:srgbClr val="115076"/>
                          </a:solidFill>
                        </a:rPr>
                        <a:t>instruments</a:t>
                      </a:r>
                    </a:p>
                  </a:txBody>
                  <a:tcP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Yann </a:t>
                      </a:r>
                      <a:r>
                        <a:rPr lang="en-GB" sz="2000" dirty="0" err="1">
                          <a:solidFill>
                            <a:schemeClr val="accent1">
                              <a:lumMod val="50000"/>
                            </a:schemeClr>
                          </a:solidFill>
                        </a:rPr>
                        <a:t>joue</a:t>
                      </a:r>
                      <a:r>
                        <a:rPr lang="en-GB" sz="2000" dirty="0">
                          <a:solidFill>
                            <a:schemeClr val="accent1">
                              <a:lumMod val="50000"/>
                            </a:schemeClr>
                          </a:solidFill>
                        </a:rPr>
                        <a:t> au...</a:t>
                      </a:r>
                    </a:p>
                  </a:txBody>
                  <a:tcPr/>
                </a:tc>
                <a:tc>
                  <a:txBody>
                    <a:bodyPr/>
                    <a:lstStyle/>
                    <a:p>
                      <a:r>
                        <a:rPr lang="en-GB" sz="2000" b="1" dirty="0">
                          <a:solidFill>
                            <a:srgbClr val="115076"/>
                          </a:solidFill>
                        </a:rPr>
                        <a:t>foot</a:t>
                      </a:r>
                    </a:p>
                  </a:txBody>
                  <a:tcPr/>
                </a:tc>
                <a:tc>
                  <a:txBody>
                    <a:bodyPr/>
                    <a:lstStyle/>
                    <a:p>
                      <a:r>
                        <a:rPr lang="en-GB" sz="2000" b="1" dirty="0">
                          <a:solidFill>
                            <a:srgbClr val="115076"/>
                          </a:solidFill>
                        </a:rPr>
                        <a:t>piano</a:t>
                      </a:r>
                    </a:p>
                  </a:txBody>
                  <a:tcP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Julien </a:t>
                      </a:r>
                      <a:r>
                        <a:rPr lang="en-GB" sz="2000" dirty="0" err="1">
                          <a:solidFill>
                            <a:schemeClr val="accent1">
                              <a:lumMod val="50000"/>
                            </a:schemeClr>
                          </a:solidFill>
                        </a:rPr>
                        <a:t>joue</a:t>
                      </a:r>
                      <a:r>
                        <a:rPr lang="en-GB" sz="2000" dirty="0">
                          <a:solidFill>
                            <a:schemeClr val="accent1">
                              <a:lumMod val="50000"/>
                            </a:schemeClr>
                          </a:solidFill>
                        </a:rPr>
                        <a:t> de la..</a:t>
                      </a:r>
                    </a:p>
                  </a:txBody>
                  <a:tcPr/>
                </a:tc>
                <a:tc>
                  <a:txBody>
                    <a:bodyPr/>
                    <a:lstStyle/>
                    <a:p>
                      <a:r>
                        <a:rPr lang="en-GB" sz="2000" b="1" dirty="0" err="1">
                          <a:solidFill>
                            <a:srgbClr val="115076"/>
                          </a:solidFill>
                        </a:rPr>
                        <a:t>pétanque</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tc>
                <a:tc>
                  <a:txBody>
                    <a:bodyPr/>
                    <a:lstStyle/>
                    <a:p>
                      <a:r>
                        <a:rPr lang="en-GB" sz="2000" dirty="0">
                          <a:solidFill>
                            <a:schemeClr val="accent1">
                              <a:lumMod val="50000"/>
                            </a:schemeClr>
                          </a:solidFill>
                        </a:rPr>
                        <a:t>Il </a:t>
                      </a:r>
                      <a:r>
                        <a:rPr lang="en-GB" sz="2000" dirty="0" err="1">
                          <a:solidFill>
                            <a:schemeClr val="accent1">
                              <a:lumMod val="50000"/>
                            </a:schemeClr>
                          </a:solidFill>
                        </a:rPr>
                        <a:t>joue</a:t>
                      </a:r>
                      <a:r>
                        <a:rPr lang="en-GB" sz="2000" dirty="0">
                          <a:solidFill>
                            <a:schemeClr val="accent1">
                              <a:lumMod val="50000"/>
                            </a:schemeClr>
                          </a:solidFill>
                        </a:rPr>
                        <a:t> bien de l’...</a:t>
                      </a:r>
                    </a:p>
                  </a:txBody>
                  <a:tcPr/>
                </a:tc>
                <a:tc>
                  <a:txBody>
                    <a:bodyPr/>
                    <a:lstStyle/>
                    <a:p>
                      <a:r>
                        <a:rPr lang="en-GB" sz="2000" b="1" dirty="0" err="1">
                          <a:solidFill>
                            <a:srgbClr val="115076"/>
                          </a:solidFill>
                        </a:rPr>
                        <a:t>ordinateur</a:t>
                      </a:r>
                      <a:endParaRPr lang="en-GB" sz="2000" b="1" dirty="0">
                        <a:solidFill>
                          <a:srgbClr val="115076"/>
                        </a:solidFill>
                      </a:endParaRPr>
                    </a:p>
                  </a:txBody>
                  <a:tcPr/>
                </a:tc>
                <a:tc>
                  <a:txBody>
                    <a:bodyPr/>
                    <a:lstStyle/>
                    <a:p>
                      <a:r>
                        <a:rPr lang="en-GB" sz="2000" b="1" dirty="0">
                          <a:solidFill>
                            <a:srgbClr val="115076"/>
                          </a:solidFill>
                        </a:rPr>
                        <a:t>instrument</a:t>
                      </a:r>
                    </a:p>
                  </a:txBody>
                  <a:tcPr/>
                </a:tc>
                <a:extLst>
                  <a:ext uri="{0D108BD9-81ED-4DB2-BD59-A6C34878D82A}">
                    <a16:rowId xmlns:a16="http://schemas.microsoft.com/office/drawing/2014/main" val="2344197191"/>
                  </a:ext>
                </a:extLst>
              </a:tr>
              <a:tr h="370840">
                <a:tc>
                  <a:txBody>
                    <a:bodyPr/>
                    <a:lstStyle/>
                    <a:p>
                      <a:pPr algn="ctr"/>
                      <a:r>
                        <a:rPr lang="en-GB" sz="2000" b="1" dirty="0">
                          <a:solidFill>
                            <a:schemeClr val="accent1">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Laura </a:t>
                      </a:r>
                      <a:r>
                        <a:rPr lang="en-GB" sz="2000" dirty="0" err="1">
                          <a:solidFill>
                            <a:schemeClr val="accent1">
                              <a:lumMod val="50000"/>
                            </a:schemeClr>
                          </a:solidFill>
                        </a:rPr>
                        <a:t>joue</a:t>
                      </a:r>
                      <a:r>
                        <a:rPr lang="en-GB" sz="2000" dirty="0">
                          <a:solidFill>
                            <a:schemeClr val="accent1">
                              <a:lumMod val="50000"/>
                            </a:schemeClr>
                          </a:solidFill>
                        </a:rPr>
                        <a:t> </a:t>
                      </a:r>
                      <a:r>
                        <a:rPr lang="en-GB" sz="2000" dirty="0" err="1">
                          <a:solidFill>
                            <a:schemeClr val="accent1">
                              <a:lumMod val="50000"/>
                            </a:schemeClr>
                          </a:solidFill>
                        </a:rPr>
                        <a:t>aussi</a:t>
                      </a:r>
                      <a:r>
                        <a:rPr lang="en-GB" sz="2000" dirty="0">
                          <a:solidFill>
                            <a:schemeClr val="accent1">
                              <a:lumMod val="50000"/>
                            </a:schemeClr>
                          </a:solidFill>
                        </a:rPr>
                        <a:t> des...</a:t>
                      </a:r>
                    </a:p>
                  </a:txBody>
                  <a:tcPr/>
                </a:tc>
                <a:tc>
                  <a:txBody>
                    <a:bodyPr/>
                    <a:lstStyle/>
                    <a:p>
                      <a:r>
                        <a:rPr lang="en-GB" sz="2000" b="1" dirty="0" err="1">
                          <a:solidFill>
                            <a:srgbClr val="115076"/>
                          </a:solidFill>
                        </a:rPr>
                        <a:t>ordinateurs</a:t>
                      </a:r>
                      <a:endParaRPr lang="en-GB" sz="2000" b="1" dirty="0">
                        <a:solidFill>
                          <a:srgbClr val="115076"/>
                        </a:solidFill>
                      </a:endParaRPr>
                    </a:p>
                  </a:txBody>
                  <a:tcPr/>
                </a:tc>
                <a:tc>
                  <a:txBody>
                    <a:bodyPr/>
                    <a:lstStyle/>
                    <a:p>
                      <a:r>
                        <a:rPr lang="en-GB" sz="2000" b="1" dirty="0">
                          <a:solidFill>
                            <a:srgbClr val="115076"/>
                          </a:solidFill>
                        </a:rPr>
                        <a:t>instruments</a:t>
                      </a:r>
                    </a:p>
                  </a:txBody>
                  <a:tcPr/>
                </a:tc>
                <a:extLst>
                  <a:ext uri="{0D108BD9-81ED-4DB2-BD59-A6C34878D82A}">
                    <a16:rowId xmlns:a16="http://schemas.microsoft.com/office/drawing/2014/main" val="1972389626"/>
                  </a:ext>
                </a:extLst>
              </a:tr>
              <a:tr h="370840">
                <a:tc>
                  <a:txBody>
                    <a:bodyPr/>
                    <a:lstStyle/>
                    <a:p>
                      <a:pPr algn="ctr"/>
                      <a:r>
                        <a:rPr lang="en-GB" sz="2000" b="1"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Pablo </a:t>
                      </a:r>
                      <a:r>
                        <a:rPr lang="en-GB" sz="2000" dirty="0" err="1">
                          <a:solidFill>
                            <a:schemeClr val="accent1">
                              <a:lumMod val="50000"/>
                            </a:schemeClr>
                          </a:solidFill>
                        </a:rPr>
                        <a:t>joue</a:t>
                      </a:r>
                      <a:r>
                        <a:rPr lang="en-GB" sz="2000" dirty="0">
                          <a:solidFill>
                            <a:schemeClr val="accent1">
                              <a:lumMod val="50000"/>
                            </a:schemeClr>
                          </a:solidFill>
                        </a:rPr>
                        <a:t> à l’...</a:t>
                      </a:r>
                    </a:p>
                  </a:txBody>
                  <a:tcPr/>
                </a:tc>
                <a:tc>
                  <a:txBody>
                    <a:bodyPr/>
                    <a:lstStyle/>
                    <a:p>
                      <a:r>
                        <a:rPr lang="en-GB" sz="2000" b="1" dirty="0" err="1">
                          <a:solidFill>
                            <a:srgbClr val="115076"/>
                          </a:solidFill>
                        </a:rPr>
                        <a:t>ordinateur</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Lilia </a:t>
                      </a:r>
                      <a:r>
                        <a:rPr lang="en-GB" sz="2000" dirty="0" err="1">
                          <a:solidFill>
                            <a:schemeClr val="accent1">
                              <a:lumMod val="50000"/>
                            </a:schemeClr>
                          </a:solidFill>
                        </a:rPr>
                        <a:t>joue</a:t>
                      </a:r>
                      <a:r>
                        <a:rPr lang="en-GB" sz="2000" dirty="0">
                          <a:solidFill>
                            <a:schemeClr val="accent1">
                              <a:lumMod val="50000"/>
                            </a:schemeClr>
                          </a:solidFill>
                        </a:rPr>
                        <a:t> à la...</a:t>
                      </a:r>
                    </a:p>
                  </a:txBody>
                  <a:tcPr/>
                </a:tc>
                <a:tc>
                  <a:txBody>
                    <a:bodyPr/>
                    <a:lstStyle/>
                    <a:p>
                      <a:r>
                        <a:rPr lang="en-GB" sz="2000" b="1" dirty="0" err="1">
                          <a:solidFill>
                            <a:srgbClr val="115076"/>
                          </a:solidFill>
                        </a:rPr>
                        <a:t>pétanque</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Salhia</a:t>
                      </a:r>
                      <a:r>
                        <a:rPr lang="en-GB" sz="2000" dirty="0">
                          <a:solidFill>
                            <a:schemeClr val="accent1">
                              <a:lumMod val="50000"/>
                            </a:schemeClr>
                          </a:solidFill>
                        </a:rPr>
                        <a:t> </a:t>
                      </a:r>
                      <a:r>
                        <a:rPr lang="en-GB" sz="2000" dirty="0" err="1">
                          <a:solidFill>
                            <a:schemeClr val="accent1">
                              <a:lumMod val="50000"/>
                            </a:schemeClr>
                          </a:solidFill>
                        </a:rPr>
                        <a:t>joue</a:t>
                      </a:r>
                      <a:r>
                        <a:rPr lang="en-GB" sz="2000" dirty="0">
                          <a:solidFill>
                            <a:schemeClr val="accent1">
                              <a:lumMod val="50000"/>
                            </a:schemeClr>
                          </a:solidFill>
                        </a:rPr>
                        <a:t> du...</a:t>
                      </a:r>
                      <a:endParaRPr lang="en-GB" sz="2000" u="none" dirty="0">
                        <a:solidFill>
                          <a:schemeClr val="accent1">
                            <a:lumMod val="50000"/>
                          </a:schemeClr>
                        </a:solidFill>
                      </a:endParaRPr>
                    </a:p>
                  </a:txBody>
                  <a:tcPr/>
                </a:tc>
                <a:tc>
                  <a:txBody>
                    <a:bodyPr/>
                    <a:lstStyle/>
                    <a:p>
                      <a:r>
                        <a:rPr lang="en-GB" sz="2000" b="1" dirty="0">
                          <a:solidFill>
                            <a:srgbClr val="115076"/>
                          </a:solidFill>
                        </a:rPr>
                        <a:t>foot</a:t>
                      </a:r>
                    </a:p>
                  </a:txBody>
                  <a:tcPr/>
                </a:tc>
                <a:tc>
                  <a:txBody>
                    <a:bodyPr/>
                    <a:lstStyle/>
                    <a:p>
                      <a:r>
                        <a:rPr lang="en-GB" sz="2000" b="1" dirty="0">
                          <a:solidFill>
                            <a:srgbClr val="115076"/>
                          </a:solidFill>
                        </a:rPr>
                        <a:t>piano</a:t>
                      </a:r>
                    </a:p>
                  </a:txBody>
                  <a:tcPr/>
                </a:tc>
                <a:extLst>
                  <a:ext uri="{0D108BD9-81ED-4DB2-BD59-A6C34878D82A}">
                    <a16:rowId xmlns:a16="http://schemas.microsoft.com/office/drawing/2014/main" val="1736239533"/>
                  </a:ext>
                </a:extLst>
              </a:tr>
            </a:tbl>
          </a:graphicData>
        </a:graphic>
      </p:graphicFrame>
      <p:pic>
        <p:nvPicPr>
          <p:cNvPr id="28" name="Picture 27">
            <a:extLst>
              <a:ext uri="{FF2B5EF4-FFF2-40B4-BE49-F238E27FC236}">
                <a16:creationId xmlns:a16="http://schemas.microsoft.com/office/drawing/2014/main" id="{92F88FC7-0289-4699-820B-3EB48218A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 y="4097217"/>
            <a:ext cx="1800000" cy="1800000"/>
          </a:xfrm>
          <a:prstGeom prst="rect">
            <a:avLst/>
          </a:prstGeom>
        </p:spPr>
      </p:pic>
      <p:sp>
        <p:nvSpPr>
          <p:cNvPr id="29" name="Rectangle: Rounded Corners 28">
            <a:extLst>
              <a:ext uri="{FF2B5EF4-FFF2-40B4-BE49-F238E27FC236}">
                <a16:creationId xmlns:a16="http://schemas.microsoft.com/office/drawing/2014/main" id="{4CA41F9B-348F-46F9-8339-74CE70C086DD}"/>
              </a:ext>
            </a:extLst>
          </p:cNvPr>
          <p:cNvSpPr/>
          <p:nvPr/>
        </p:nvSpPr>
        <p:spPr>
          <a:xfrm>
            <a:off x="8309920" y="2736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19C77CD-5EEB-45DA-BE91-17F087BC4881}"/>
              </a:ext>
            </a:extLst>
          </p:cNvPr>
          <p:cNvSpPr/>
          <p:nvPr/>
        </p:nvSpPr>
        <p:spPr>
          <a:xfrm>
            <a:off x="8309920" y="3132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6587DC2B-9584-471C-8FE6-14178751AE72}"/>
              </a:ext>
            </a:extLst>
          </p:cNvPr>
          <p:cNvSpPr/>
          <p:nvPr/>
        </p:nvSpPr>
        <p:spPr>
          <a:xfrm>
            <a:off x="10109920" y="35209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07419E5-A6F1-4ECF-96A2-369A8A7D4E56}"/>
              </a:ext>
            </a:extLst>
          </p:cNvPr>
          <p:cNvSpPr/>
          <p:nvPr/>
        </p:nvSpPr>
        <p:spPr>
          <a:xfrm>
            <a:off x="10109920" y="3909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8FC2B984-3D1D-4670-B790-79D2CA9D36BF}"/>
              </a:ext>
            </a:extLst>
          </p:cNvPr>
          <p:cNvSpPr/>
          <p:nvPr/>
        </p:nvSpPr>
        <p:spPr>
          <a:xfrm>
            <a:off x="10109920" y="4322379"/>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7D1554D-1151-411D-8144-A2EFD6363D1E}"/>
              </a:ext>
            </a:extLst>
          </p:cNvPr>
          <p:cNvSpPr/>
          <p:nvPr/>
        </p:nvSpPr>
        <p:spPr>
          <a:xfrm>
            <a:off x="8309920" y="4699806"/>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DB84C257-1A3B-44C5-8CBB-F78B84ED4A28}"/>
              </a:ext>
            </a:extLst>
          </p:cNvPr>
          <p:cNvSpPr/>
          <p:nvPr/>
        </p:nvSpPr>
        <p:spPr>
          <a:xfrm>
            <a:off x="8309920" y="5112717"/>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1B12F90A-F291-44E3-8E8E-A43BF0FAB354}"/>
              </a:ext>
            </a:extLst>
          </p:cNvPr>
          <p:cNvSpPr/>
          <p:nvPr/>
        </p:nvSpPr>
        <p:spPr>
          <a:xfrm>
            <a:off x="10120204" y="5501217"/>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hought Bubble: Cloud 25">
            <a:extLst>
              <a:ext uri="{FF2B5EF4-FFF2-40B4-BE49-F238E27FC236}">
                <a16:creationId xmlns:a16="http://schemas.microsoft.com/office/drawing/2014/main" id="{BE7D446D-5D46-4E54-AFBB-A617B3C7E95A}"/>
              </a:ext>
            </a:extLst>
          </p:cNvPr>
          <p:cNvSpPr/>
          <p:nvPr/>
        </p:nvSpPr>
        <p:spPr>
          <a:xfrm>
            <a:off x="900980" y="2733186"/>
            <a:ext cx="3600000" cy="1800000"/>
          </a:xfrm>
          <a:prstGeom prst="cloudCallout">
            <a:avLst>
              <a:gd name="adj1" fmla="val -36417"/>
              <a:gd name="adj2" fmla="val 60383"/>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8" name="Picture 10" descr="school friends clipart - Clip Art Library">
            <a:extLst>
              <a:ext uri="{FF2B5EF4-FFF2-40B4-BE49-F238E27FC236}">
                <a16:creationId xmlns:a16="http://schemas.microsoft.com/office/drawing/2014/main" id="{5E43C832-8CD9-4C01-A9F7-C7C7F95D9E3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5841" y="3273186"/>
            <a:ext cx="2050278"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Asking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19808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As you know, there are three ways to ask questions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EF413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F4136"/>
                </a:solidFill>
                <a:latin typeface="Century Gothic" panose="020F0302020204030204"/>
              </a:rPr>
              <a:t>1) intonation:</a:t>
            </a:r>
            <a:r>
              <a:rPr lang="en-US" sz="2400" b="1" dirty="0">
                <a:solidFill>
                  <a:srgbClr val="002060"/>
                </a:solidFill>
                <a:latin typeface="Century Gothic" panose="020F0302020204030204"/>
              </a:rPr>
              <a:t> r</a:t>
            </a:r>
            <a:r>
              <a:rPr kumimoji="0" lang="en-US" sz="2400" b="1" i="0" u="none" strike="noStrike" kern="1200" cap="none" spc="0" normalizeH="0" baseline="0" noProof="0" dirty="0">
                <a:ln>
                  <a:noFill/>
                </a:ln>
                <a:solidFill>
                  <a:srgbClr val="002060"/>
                </a:solidFill>
                <a:effectLst/>
                <a:uLnTx/>
                <a:uFillTx/>
                <a:latin typeface="Century Gothic" panose="020F0302020204030204"/>
              </a:rPr>
              <a:t>a</a:t>
            </a:r>
            <a:r>
              <a:rPr lang="en-US" sz="2400" b="1" dirty="0" err="1">
                <a:solidFill>
                  <a:srgbClr val="002060"/>
                </a:solidFill>
                <a:latin typeface="Century Gothic" panose="020F0302020204030204"/>
              </a:rPr>
              <a:t>ise</a:t>
            </a:r>
            <a:r>
              <a:rPr lang="en-US" sz="2400" dirty="0">
                <a:solidFill>
                  <a:srgbClr val="002060"/>
                </a:solidFill>
                <a:latin typeface="Century Gothic" panose="020F0302020204030204"/>
              </a:rPr>
              <a:t> the pitch of your voice at the end of the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Tu </a:t>
            </a:r>
            <a:r>
              <a:rPr lang="en-US" sz="2400" b="1" dirty="0" err="1">
                <a:solidFill>
                  <a:srgbClr val="002060"/>
                </a:solidFill>
                <a:latin typeface="Century Gothic" panose="020F0302020204030204"/>
              </a:rPr>
              <a:t>joues</a:t>
            </a:r>
            <a:r>
              <a:rPr lang="en-US" sz="2400" b="1" dirty="0">
                <a:solidFill>
                  <a:srgbClr val="002060"/>
                </a:solidFill>
                <a:latin typeface="Century Gothic" panose="020F0302020204030204"/>
              </a:rPr>
              <a:t> au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F4136"/>
                </a:solidFill>
                <a:latin typeface="Century Gothic" panose="020F0302020204030204"/>
              </a:rPr>
              <a:t>2) inversion: </a:t>
            </a:r>
            <a:r>
              <a:rPr lang="en-US" sz="2400" b="1" dirty="0">
                <a:solidFill>
                  <a:srgbClr val="002060"/>
                </a:solidFill>
                <a:latin typeface="Century Gothic" panose="020F0302020204030204"/>
              </a:rPr>
              <a:t>swap</a:t>
            </a:r>
            <a:r>
              <a:rPr lang="en-US" sz="2400" dirty="0">
                <a:solidFill>
                  <a:srgbClr val="002060"/>
                </a:solidFill>
                <a:latin typeface="Century Gothic" panose="020F0302020204030204"/>
              </a:rPr>
              <a:t> the order of the subject and the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entury Gothic" panose="020F0302020204030204"/>
              </a:rPr>
              <a:t>Joues-tu</a:t>
            </a:r>
            <a:r>
              <a:rPr lang="en-US" sz="2400" b="1" dirty="0">
                <a:solidFill>
                  <a:srgbClr val="002060"/>
                </a:solidFill>
                <a:latin typeface="Century Gothic" panose="020F0302020204030204"/>
              </a:rPr>
              <a:t> au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F4136"/>
                </a:solidFill>
                <a:latin typeface="Century Gothic" panose="020F0302020204030204"/>
              </a:rPr>
              <a:t>3) </a:t>
            </a:r>
            <a:r>
              <a:rPr lang="en-US" sz="2400" b="1" dirty="0" err="1">
                <a:solidFill>
                  <a:srgbClr val="EF4136"/>
                </a:solidFill>
                <a:latin typeface="Century Gothic" panose="020F0302020204030204"/>
              </a:rPr>
              <a:t>est-ce</a:t>
            </a:r>
            <a:r>
              <a:rPr lang="en-US" sz="2400" b="1" dirty="0">
                <a:solidFill>
                  <a:srgbClr val="EF4136"/>
                </a:solidFill>
                <a:latin typeface="Century Gothic" panose="020F0302020204030204"/>
              </a:rPr>
              <a:t> que: </a:t>
            </a:r>
            <a:r>
              <a:rPr lang="en-US" sz="2400" b="1" dirty="0">
                <a:solidFill>
                  <a:srgbClr val="002060"/>
                </a:solidFill>
                <a:latin typeface="Century Gothic" panose="020F0302020204030204"/>
              </a:rPr>
              <a:t>add</a:t>
            </a:r>
            <a:r>
              <a:rPr lang="en-US" sz="2400" dirty="0">
                <a:solidFill>
                  <a:srgbClr val="002060"/>
                </a:solidFill>
                <a:latin typeface="Century Gothic" panose="020F0302020204030204"/>
              </a:rPr>
              <a:t> </a:t>
            </a:r>
            <a:r>
              <a:rPr lang="en-US" sz="2400" i="1" dirty="0" err="1">
                <a:solidFill>
                  <a:srgbClr val="002060"/>
                </a:solidFill>
                <a:latin typeface="Century Gothic" panose="020F0302020204030204"/>
              </a:rPr>
              <a:t>est-ce</a:t>
            </a:r>
            <a:r>
              <a:rPr lang="en-US" sz="2400" i="1" dirty="0">
                <a:solidFill>
                  <a:srgbClr val="002060"/>
                </a:solidFill>
                <a:latin typeface="Century Gothic" panose="020F0302020204030204"/>
              </a:rPr>
              <a:t> que </a:t>
            </a:r>
            <a:r>
              <a:rPr lang="en-US" sz="2400" dirty="0">
                <a:solidFill>
                  <a:srgbClr val="002060"/>
                </a:solidFill>
                <a:latin typeface="Century Gothic" panose="020F0302020204030204"/>
              </a:rPr>
              <a:t>to the beginning of the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Est-</a:t>
            </a:r>
            <a:r>
              <a:rPr lang="en-US" sz="2400" b="1" dirty="0" err="1">
                <a:solidFill>
                  <a:srgbClr val="002060"/>
                </a:solidFill>
                <a:latin typeface="Century Gothic" panose="020F0302020204030204"/>
              </a:rPr>
              <a:t>ce</a:t>
            </a:r>
            <a:r>
              <a:rPr lang="en-US" sz="2400" b="1" dirty="0">
                <a:solidFill>
                  <a:srgbClr val="002060"/>
                </a:solidFill>
                <a:latin typeface="Century Gothic" panose="020F0302020204030204"/>
              </a:rPr>
              <a:t> que </a:t>
            </a:r>
            <a:r>
              <a:rPr lang="en-US" sz="2400" b="1" dirty="0" err="1">
                <a:solidFill>
                  <a:srgbClr val="002060"/>
                </a:solidFill>
                <a:latin typeface="Century Gothic" panose="020F0302020204030204"/>
              </a:rPr>
              <a:t>tu</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joues</a:t>
            </a:r>
            <a:r>
              <a:rPr lang="en-US" sz="2400" b="1" dirty="0">
                <a:solidFill>
                  <a:srgbClr val="002060"/>
                </a:solidFill>
                <a:latin typeface="Century Gothic" panose="020F0302020204030204"/>
              </a:rPr>
              <a:t> au foot ?</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p:txBody>
      </p:sp>
      <p:cxnSp>
        <p:nvCxnSpPr>
          <p:cNvPr id="3" name="Straight Arrow Connector 2">
            <a:extLst>
              <a:ext uri="{FF2B5EF4-FFF2-40B4-BE49-F238E27FC236}">
                <a16:creationId xmlns:a16="http://schemas.microsoft.com/office/drawing/2014/main" id="{0C726B44-CA90-4707-AB5A-A5132435FED1}"/>
              </a:ext>
            </a:extLst>
          </p:cNvPr>
          <p:cNvCxnSpPr/>
          <p:nvPr/>
        </p:nvCxnSpPr>
        <p:spPr>
          <a:xfrm flipV="1">
            <a:off x="6173445" y="2571750"/>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72B8489-64DC-41E5-83D4-0E22BA24CEBC}"/>
              </a:ext>
            </a:extLst>
          </p:cNvPr>
          <p:cNvGrpSpPr/>
          <p:nvPr/>
        </p:nvGrpSpPr>
        <p:grpSpPr>
          <a:xfrm>
            <a:off x="4911018" y="4098939"/>
            <a:ext cx="695316" cy="98439"/>
            <a:chOff x="4911018" y="4098939"/>
            <a:chExt cx="695316" cy="98439"/>
          </a:xfrm>
        </p:grpSpPr>
        <p:cxnSp>
          <p:nvCxnSpPr>
            <p:cNvPr id="14" name="Straight Arrow Connector 13">
              <a:extLst>
                <a:ext uri="{FF2B5EF4-FFF2-40B4-BE49-F238E27FC236}">
                  <a16:creationId xmlns:a16="http://schemas.microsoft.com/office/drawing/2014/main" id="{65E98615-7764-4BB9-A50B-B77130A9D144}"/>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F41A22-C03C-4F74-BA7F-06436DB79601}"/>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A8425414-E1AF-496F-B1F1-96ED8AC2BC26}"/>
              </a:ext>
            </a:extLst>
          </p:cNvPr>
          <p:cNvSpPr/>
          <p:nvPr/>
        </p:nvSpPr>
        <p:spPr>
          <a:xfrm>
            <a:off x="4219222" y="542865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067300" cy="647577"/>
          </a:xfrm>
        </p:spPr>
        <p:txBody>
          <a:bodyPr>
            <a:noAutofit/>
          </a:bodyPr>
          <a:lstStyle/>
          <a:p>
            <a:r>
              <a:rPr lang="en-GB" sz="2800" b="1" dirty="0">
                <a:solidFill>
                  <a:schemeClr val="bg1"/>
                </a:solidFill>
              </a:rPr>
              <a:t>Qui </a:t>
            </a:r>
            <a:r>
              <a:rPr lang="en-GB" sz="2800" b="1" dirty="0" err="1">
                <a:solidFill>
                  <a:schemeClr val="bg1"/>
                </a:solidFill>
              </a:rPr>
              <a:t>aime</a:t>
            </a:r>
            <a:r>
              <a:rPr lang="en-GB" sz="2800" b="1" dirty="0">
                <a:solidFill>
                  <a:schemeClr val="bg1"/>
                </a:solidFill>
              </a:rPr>
              <a:t> faire quoi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Qui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sp>
        <p:nvSpPr>
          <p:cNvPr id="3" name="Rectangle 2">
            <a:extLst>
              <a:ext uri="{FF2B5EF4-FFF2-40B4-BE49-F238E27FC236}">
                <a16:creationId xmlns:a16="http://schemas.microsoft.com/office/drawing/2014/main" id="{1E845FF2-8DC2-4726-8377-269C024F571A}"/>
              </a:ext>
            </a:extLst>
          </p:cNvPr>
          <p:cNvSpPr/>
          <p:nvPr/>
        </p:nvSpPr>
        <p:spPr>
          <a:xfrm>
            <a:off x="180000" y="1889673"/>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dirty="0">
                <a:solidFill>
                  <a:srgbClr val="002060"/>
                </a:solidFill>
                <a:latin typeface="Century Gothic" panose="020F0302020204030204"/>
              </a:rPr>
              <a:t>Chaque semaine, mon père joue </a:t>
            </a:r>
            <a:r>
              <a:rPr lang="fr-FR" sz="2000" b="1" dirty="0">
                <a:solidFill>
                  <a:srgbClr val="002060"/>
                </a:solidFill>
                <a:latin typeface="Century Gothic" panose="020F0302020204030204"/>
              </a:rPr>
              <a:t>au</a:t>
            </a:r>
            <a:r>
              <a:rPr lang="fr-FR" sz="2000" dirty="0">
                <a:solidFill>
                  <a:srgbClr val="002060"/>
                </a:solidFill>
                <a:latin typeface="Century Gothic" panose="020F0302020204030204"/>
              </a:rPr>
              <a:t> …</a:t>
            </a:r>
          </a:p>
          <a:p>
            <a:pPr marL="457200" lvl="0" indent="-457200">
              <a:lnSpc>
                <a:spcPct val="150000"/>
              </a:lnSpc>
              <a:buFont typeface="+mj-lt"/>
              <a:buAutoNum type="arabicPeriod"/>
              <a:defRPr/>
            </a:pPr>
            <a:r>
              <a:rPr kumimoji="0" lang="fr-FR" sz="2000" i="0" u="none" strike="noStrike" kern="1200" cap="none" spc="0" normalizeH="0" baseline="0" noProof="0" dirty="0">
                <a:ln>
                  <a:noFill/>
                </a:ln>
                <a:solidFill>
                  <a:srgbClr val="002060"/>
                </a:solidFill>
                <a:effectLst/>
                <a:uLnTx/>
                <a:uFillTx/>
                <a:latin typeface="Century Gothic" panose="020F0302020204030204"/>
              </a:rPr>
              <a:t>… </a:t>
            </a:r>
            <a:r>
              <a:rPr lang="fr-FR" sz="2000" b="1" dirty="0">
                <a:solidFill>
                  <a:srgbClr val="EF4136"/>
                </a:solidFill>
              </a:rPr>
              <a:t>cartes</a:t>
            </a:r>
            <a:r>
              <a:rPr lang="fr-FR" sz="2000" b="1" dirty="0">
                <a:solidFill>
                  <a:srgbClr val="002060"/>
                </a:solidFill>
              </a:rPr>
              <a:t> / </a:t>
            </a:r>
            <a:r>
              <a:rPr lang="fr-FR" sz="2000" b="1" dirty="0">
                <a:solidFill>
                  <a:srgbClr val="EF4136"/>
                </a:solidFill>
              </a:rPr>
              <a:t>pétanque</a:t>
            </a:r>
            <a:r>
              <a:rPr lang="fr-FR" sz="2000" b="1" dirty="0">
                <a:solidFill>
                  <a:srgbClr val="002060"/>
                </a:solidFill>
              </a:rPr>
              <a:t> </a:t>
            </a:r>
            <a:r>
              <a:rPr lang="fr-FR" sz="2000" dirty="0">
                <a:solidFill>
                  <a:srgbClr val="002060"/>
                </a:solidFill>
              </a:rPr>
              <a:t>ensemble. Ma mère n’aime pas ça. Elle veut jouer </a:t>
            </a:r>
            <a:r>
              <a:rPr lang="fr-FR" sz="2000" b="1" dirty="0">
                <a:solidFill>
                  <a:srgbClr val="002060"/>
                </a:solidFill>
              </a:rPr>
              <a:t>au</a:t>
            </a:r>
            <a:r>
              <a:rPr lang="fr-FR" sz="2000" dirty="0">
                <a:solidFill>
                  <a:srgbClr val="002060"/>
                </a:solidFill>
              </a:rPr>
              <a:t> …</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Monopoly </a:t>
            </a:r>
            <a:r>
              <a:rPr lang="fr-FR" sz="2000" b="1" dirty="0">
                <a:solidFill>
                  <a:srgbClr val="002060"/>
                </a:solidFill>
              </a:rPr>
              <a:t>/ </a:t>
            </a:r>
            <a:r>
              <a:rPr lang="fr-FR" sz="2000" b="1" dirty="0">
                <a:solidFill>
                  <a:srgbClr val="EF4136"/>
                </a:solidFill>
              </a:rPr>
              <a:t>piano</a:t>
            </a:r>
            <a:r>
              <a:rPr lang="fr-FR" sz="2000" b="1" dirty="0">
                <a:solidFill>
                  <a:srgbClr val="002060"/>
                </a:solidFill>
              </a:rPr>
              <a:t> </a:t>
            </a:r>
            <a:r>
              <a:rPr lang="fr-FR" sz="2000" dirty="0">
                <a:solidFill>
                  <a:srgbClr val="002060"/>
                </a:solidFill>
              </a:rPr>
              <a:t>le week-end.</a:t>
            </a:r>
            <a:r>
              <a:rPr lang="fr-FR" sz="2000" b="1" dirty="0">
                <a:solidFill>
                  <a:srgbClr val="002060"/>
                </a:solidFill>
              </a:rPr>
              <a:t> </a:t>
            </a:r>
            <a:r>
              <a:rPr lang="fr-FR" sz="2000" dirty="0">
                <a:solidFill>
                  <a:srgbClr val="002060"/>
                </a:solidFill>
              </a:rPr>
              <a:t>Elle joue très bien ! À l’école, elle apprend jouer </a:t>
            </a:r>
            <a:r>
              <a:rPr lang="fr-FR" sz="2000" b="1" dirty="0">
                <a:solidFill>
                  <a:srgbClr val="002060"/>
                </a:solidFill>
              </a:rPr>
              <a:t>de la …</a:t>
            </a:r>
          </a:p>
          <a:p>
            <a:pPr marL="457200" lvl="0" indent="-457200">
              <a:lnSpc>
                <a:spcPct val="150000"/>
              </a:lnSpc>
              <a:buFont typeface="+mj-lt"/>
              <a:buAutoNum type="arabicPeriod"/>
              <a:defRPr/>
            </a:pPr>
            <a:r>
              <a:rPr kumimoji="0" lang="fr-FR" sz="2000" i="0" u="none" strike="noStrike" kern="1200" cap="none" spc="0" normalizeH="0" baseline="0" noProof="0" dirty="0">
                <a:ln>
                  <a:noFill/>
                </a:ln>
                <a:solidFill>
                  <a:srgbClr val="002060"/>
                </a:solidFill>
                <a:effectLst/>
                <a:uLnTx/>
                <a:uFillTx/>
                <a:latin typeface="Century Gothic" panose="020F0302020204030204"/>
              </a:rPr>
              <a:t>… </a:t>
            </a:r>
            <a:r>
              <a:rPr kumimoji="0" lang="fr-FR" sz="2000" b="1" i="0" u="none" strike="noStrike" kern="1200" cap="none" spc="0" normalizeH="0" baseline="0" noProof="0" dirty="0">
                <a:ln>
                  <a:noFill/>
                </a:ln>
                <a:solidFill>
                  <a:srgbClr val="EF4136"/>
                </a:solidFill>
                <a:effectLst/>
                <a:uLnTx/>
                <a:uFillTx/>
                <a:latin typeface="Century Gothic" panose="020F0302020204030204"/>
              </a:rPr>
              <a:t>percussions </a:t>
            </a:r>
            <a:r>
              <a:rPr kumimoji="0" lang="fr-FR" sz="2000" b="1" i="0" u="none" strike="noStrike" kern="1200" cap="none" spc="0" normalizeH="0" baseline="0" noProof="0" dirty="0">
                <a:ln>
                  <a:noFill/>
                </a:ln>
                <a:solidFill>
                  <a:srgbClr val="002060"/>
                </a:solidFill>
                <a:effectLst/>
                <a:uLnTx/>
                <a:uFillTx/>
                <a:latin typeface="Century Gothic" panose="020F0302020204030204"/>
              </a:rPr>
              <a:t>(f pl) / </a:t>
            </a:r>
            <a:r>
              <a:rPr kumimoji="0" lang="fr-FR" sz="2000" b="1" i="0" u="none" strike="noStrike" kern="1200" cap="none" spc="0" normalizeH="0" baseline="0" noProof="0" dirty="0">
                <a:ln>
                  <a:noFill/>
                </a:ln>
                <a:solidFill>
                  <a:srgbClr val="EF4136"/>
                </a:solidFill>
                <a:effectLst/>
                <a:uLnTx/>
                <a:uFillTx/>
                <a:latin typeface="Century Gothic" panose="020F0302020204030204"/>
              </a:rPr>
              <a:t>trompette</a:t>
            </a:r>
            <a:r>
              <a:rPr kumimoji="0" lang="fr-FR" sz="2000" b="1" i="0" u="none" strike="noStrike" kern="1200" cap="none" spc="0" normalizeH="0" baseline="0" noProof="0" dirty="0">
                <a:ln>
                  <a:noFill/>
                </a:ln>
                <a:solidFill>
                  <a:srgbClr val="002060"/>
                </a:solidFill>
                <a:effectLst/>
                <a:uLnTx/>
                <a:uFillTx/>
                <a:latin typeface="Century Gothic" panose="020F0302020204030204"/>
              </a:rPr>
              <a:t> (f) </a:t>
            </a:r>
            <a:r>
              <a:rPr kumimoji="0" lang="fr-FR" sz="2000" i="0" u="none" strike="noStrike" kern="1200" cap="none" spc="0" normalizeH="0" baseline="0" noProof="0" dirty="0">
                <a:ln>
                  <a:noFill/>
                </a:ln>
                <a:solidFill>
                  <a:srgbClr val="002060"/>
                </a:solidFill>
                <a:effectLst/>
                <a:uLnTx/>
                <a:uFillTx/>
                <a:latin typeface="Century Gothic" panose="020F0302020204030204"/>
              </a:rPr>
              <a:t>pour jouer dans l’orchestre aussi. Ma </a:t>
            </a:r>
            <a:r>
              <a:rPr lang="fr-FR" sz="2000" dirty="0">
                <a:solidFill>
                  <a:srgbClr val="002060"/>
                </a:solidFill>
              </a:rPr>
              <a:t>mère pense que c’est une bonne idée. Elle ne joue pas </a:t>
            </a:r>
            <a:r>
              <a:rPr lang="fr-FR" sz="2000" b="1" dirty="0">
                <a:solidFill>
                  <a:srgbClr val="002060"/>
                </a:solidFill>
              </a:rPr>
              <a:t>d’ </a:t>
            </a:r>
            <a:r>
              <a:rPr lang="fr-FR" sz="2000" dirty="0">
                <a:solidFill>
                  <a:srgbClr val="002060"/>
                </a:solidFill>
              </a:rPr>
              <a:t>…</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violon </a:t>
            </a:r>
            <a:r>
              <a:rPr lang="fr-FR" sz="2000" b="1" dirty="0">
                <a:solidFill>
                  <a:srgbClr val="002060"/>
                </a:solidFill>
              </a:rPr>
              <a:t>(m) / </a:t>
            </a:r>
            <a:r>
              <a:rPr lang="fr-FR" sz="2000" b="1" dirty="0">
                <a:solidFill>
                  <a:srgbClr val="EF4136"/>
                </a:solidFill>
              </a:rPr>
              <a:t>clarinette </a:t>
            </a:r>
            <a:r>
              <a:rPr lang="fr-FR" sz="2000" b="1" dirty="0">
                <a:solidFill>
                  <a:srgbClr val="002060"/>
                </a:solidFill>
              </a:rPr>
              <a:t>(f)</a:t>
            </a:r>
            <a:r>
              <a:rPr lang="fr-FR" sz="2000" dirty="0">
                <a:solidFill>
                  <a:srgbClr val="002060"/>
                </a:solidFill>
              </a:rPr>
              <a:t>,</a:t>
            </a:r>
            <a:r>
              <a:rPr lang="fr-FR" sz="2000" b="1" dirty="0">
                <a:solidFill>
                  <a:srgbClr val="002060"/>
                </a:solidFill>
              </a:rPr>
              <a:t> </a:t>
            </a:r>
            <a:r>
              <a:rPr lang="fr-FR" sz="2000" dirty="0">
                <a:solidFill>
                  <a:srgbClr val="002060"/>
                </a:solidFill>
              </a:rPr>
              <a:t>mais c’est un instrument difficile. Mon chien Apollon, il aime jouer aussi. Il joue très bien </a:t>
            </a:r>
            <a:r>
              <a:rPr lang="fr-FR" sz="2000" b="1" dirty="0">
                <a:solidFill>
                  <a:srgbClr val="002060"/>
                </a:solidFill>
              </a:rPr>
              <a:t>au</a:t>
            </a:r>
            <a:r>
              <a:rPr lang="fr-FR" sz="2000" dirty="0">
                <a:solidFill>
                  <a:srgbClr val="002060"/>
                </a:solidFill>
              </a:rPr>
              <a:t> …</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piano</a:t>
            </a:r>
            <a:r>
              <a:rPr lang="fr-FR" sz="2000" b="1" dirty="0">
                <a:solidFill>
                  <a:srgbClr val="002060"/>
                </a:solidFill>
              </a:rPr>
              <a:t> / </a:t>
            </a:r>
            <a:r>
              <a:rPr lang="fr-FR" sz="2000" b="1" dirty="0">
                <a:solidFill>
                  <a:srgbClr val="EF4136"/>
                </a:solidFill>
              </a:rPr>
              <a:t>rugby </a:t>
            </a:r>
            <a:r>
              <a:rPr lang="fr-FR" sz="2000" b="1" dirty="0">
                <a:solidFill>
                  <a:srgbClr val="002060"/>
                </a:solidFill>
              </a:rPr>
              <a:t>(m) </a:t>
            </a:r>
            <a:r>
              <a:rPr lang="fr-FR" sz="2000" dirty="0">
                <a:solidFill>
                  <a:srgbClr val="002060"/>
                </a:solidFill>
              </a:rPr>
              <a:t>aussi !</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671" y="-44672"/>
            <a:ext cx="1208664" cy="1208664"/>
          </a:xfrm>
          <a:prstGeom prst="rect">
            <a:avLst/>
          </a:prstGeom>
        </p:spPr>
      </p:pic>
    </p:spTree>
    <p:extLst>
      <p:ext uri="{BB962C8B-B14F-4D97-AF65-F5344CB8AC3E}">
        <p14:creationId xmlns:p14="http://schemas.microsoft.com/office/powerpoint/2010/main" val="271724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26D1F-7677-49F6-A691-1785E0912A83}"/>
              </a:ext>
            </a:extLst>
          </p:cNvPr>
          <p:cNvSpPr/>
          <p:nvPr/>
        </p:nvSpPr>
        <p:spPr>
          <a:xfrm>
            <a:off x="180000" y="1889673"/>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Person B</a:t>
            </a:r>
          </a:p>
          <a:p>
            <a:pPr marL="457200" lvl="0" indent="-457200">
              <a:lnSpc>
                <a:spcPct val="150000"/>
              </a:lnSpc>
              <a:buFont typeface="+mj-lt"/>
              <a:buAutoNum type="arabicPeriod"/>
              <a:defRPr/>
            </a:pPr>
            <a:r>
              <a:rPr lang="fr-FR" sz="2000" dirty="0">
                <a:solidFill>
                  <a:srgbClr val="002060"/>
                </a:solidFill>
              </a:rPr>
              <a:t>…</a:t>
            </a:r>
            <a:r>
              <a:rPr lang="fr-FR" sz="2000" dirty="0">
                <a:solidFill>
                  <a:srgbClr val="EF4136"/>
                </a:solidFill>
              </a:rPr>
              <a:t> </a:t>
            </a:r>
            <a:r>
              <a:rPr lang="fr-FR" sz="2000" b="1" dirty="0">
                <a:solidFill>
                  <a:srgbClr val="EF4136"/>
                </a:solidFill>
              </a:rPr>
              <a:t>tennis </a:t>
            </a:r>
            <a:r>
              <a:rPr lang="fr-FR" sz="2000" b="1" dirty="0">
                <a:solidFill>
                  <a:srgbClr val="002060"/>
                </a:solidFill>
              </a:rPr>
              <a:t>(m) / </a:t>
            </a:r>
            <a:r>
              <a:rPr lang="fr-FR" sz="2000" b="1" dirty="0">
                <a:solidFill>
                  <a:srgbClr val="EF4136"/>
                </a:solidFill>
              </a:rPr>
              <a:t>console</a:t>
            </a:r>
            <a:r>
              <a:rPr lang="fr-FR" sz="2000" b="1" dirty="0">
                <a:solidFill>
                  <a:srgbClr val="002060"/>
                </a:solidFill>
              </a:rPr>
              <a:t> (f) </a:t>
            </a:r>
            <a:r>
              <a:rPr lang="fr-FR" sz="2000" dirty="0">
                <a:solidFill>
                  <a:srgbClr val="002060"/>
                </a:solidFill>
              </a:rPr>
              <a:t>avec ses amis. Le week-end, ils jouent </a:t>
            </a:r>
            <a:r>
              <a:rPr lang="fr-FR" sz="2000" b="1" dirty="0">
                <a:solidFill>
                  <a:srgbClr val="002060"/>
                </a:solidFill>
              </a:rPr>
              <a:t>aux</a:t>
            </a:r>
            <a:r>
              <a:rPr lang="fr-FR" sz="2000" dirty="0">
                <a:solidFill>
                  <a:srgbClr val="002060"/>
                </a:solidFill>
              </a:rPr>
              <a:t> …</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Cluedo</a:t>
            </a:r>
            <a:r>
              <a:rPr lang="fr-FR" sz="2000" b="1" dirty="0">
                <a:solidFill>
                  <a:srgbClr val="002060"/>
                </a:solidFill>
              </a:rPr>
              <a:t> / </a:t>
            </a:r>
            <a:r>
              <a:rPr lang="fr-FR" sz="2000" b="1" dirty="0">
                <a:solidFill>
                  <a:srgbClr val="EF4136"/>
                </a:solidFill>
              </a:rPr>
              <a:t>guitare</a:t>
            </a:r>
            <a:r>
              <a:rPr lang="fr-FR" sz="2000" b="1" dirty="0">
                <a:solidFill>
                  <a:srgbClr val="002060"/>
                </a:solidFill>
              </a:rPr>
              <a:t> </a:t>
            </a:r>
            <a:r>
              <a:rPr lang="fr-FR" sz="2000" dirty="0">
                <a:solidFill>
                  <a:srgbClr val="002060"/>
                </a:solidFill>
              </a:rPr>
              <a:t>avec la famille entière ! Ma sœur Noura, elle n’aime pas le Cluedo. Elle préfère jouer </a:t>
            </a:r>
            <a:r>
              <a:rPr lang="fr-FR" sz="2000" b="1" dirty="0">
                <a:solidFill>
                  <a:srgbClr val="002060"/>
                </a:solidFill>
              </a:rPr>
              <a:t>du …</a:t>
            </a:r>
            <a:r>
              <a:rPr lang="fr-FR" sz="2000" dirty="0">
                <a:solidFill>
                  <a:srgbClr val="002060"/>
                </a:solidFill>
              </a:rPr>
              <a:t>   </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flûte</a:t>
            </a:r>
            <a:r>
              <a:rPr lang="fr-FR" sz="2000" b="1" dirty="0">
                <a:solidFill>
                  <a:srgbClr val="002060"/>
                </a:solidFill>
              </a:rPr>
              <a:t> (f) / </a:t>
            </a:r>
            <a:r>
              <a:rPr lang="fr-FR" sz="2000" b="1" dirty="0">
                <a:solidFill>
                  <a:srgbClr val="EF4136"/>
                </a:solidFill>
              </a:rPr>
              <a:t>saxophone</a:t>
            </a:r>
            <a:r>
              <a:rPr lang="fr-FR" sz="2000" b="1" dirty="0">
                <a:solidFill>
                  <a:srgbClr val="002060"/>
                </a:solidFill>
              </a:rPr>
              <a:t> (m) </a:t>
            </a:r>
            <a:r>
              <a:rPr lang="fr-FR" sz="2000" dirty="0">
                <a:solidFill>
                  <a:srgbClr val="002060"/>
                </a:solidFill>
              </a:rPr>
              <a:t>aussi. C’est cool – elle joue dans un orchestre ! Je veux apprendre jouer </a:t>
            </a:r>
            <a:r>
              <a:rPr lang="fr-FR" sz="2000" b="1" dirty="0">
                <a:solidFill>
                  <a:srgbClr val="002060"/>
                </a:solidFill>
              </a:rPr>
              <a:t>des </a:t>
            </a:r>
            <a:r>
              <a:rPr lang="fr-FR" sz="2000" dirty="0">
                <a:solidFill>
                  <a:srgbClr val="002060"/>
                </a:solidFill>
              </a:rPr>
              <a:t>…</a:t>
            </a:r>
          </a:p>
          <a:p>
            <a:pPr marL="457200" lvl="0" indent="-457200">
              <a:lnSpc>
                <a:spcPct val="150000"/>
              </a:lnSpc>
              <a:buFont typeface="+mj-lt"/>
              <a:buAutoNum type="arabicPeriod"/>
              <a:defRPr/>
            </a:pPr>
            <a:r>
              <a:rPr lang="fr-FR" sz="2000" dirty="0">
                <a:solidFill>
                  <a:srgbClr val="002060"/>
                </a:solidFill>
              </a:rPr>
              <a:t>…</a:t>
            </a:r>
            <a:r>
              <a:rPr lang="fr-FR" sz="2000" dirty="0">
                <a:solidFill>
                  <a:srgbClr val="EF4136"/>
                </a:solidFill>
              </a:rPr>
              <a:t> </a:t>
            </a:r>
            <a:r>
              <a:rPr lang="fr-FR" sz="2000" b="1" dirty="0">
                <a:solidFill>
                  <a:srgbClr val="EF4136"/>
                </a:solidFill>
              </a:rPr>
              <a:t>instrument </a:t>
            </a:r>
            <a:r>
              <a:rPr lang="fr-FR" sz="2000" b="1" dirty="0">
                <a:solidFill>
                  <a:srgbClr val="002060"/>
                </a:solidFill>
              </a:rPr>
              <a:t>/</a:t>
            </a:r>
            <a:r>
              <a:rPr lang="fr-FR" sz="2000" b="1" dirty="0">
                <a:solidFill>
                  <a:srgbClr val="EF4136"/>
                </a:solidFill>
              </a:rPr>
              <a:t> flûte </a:t>
            </a:r>
            <a:r>
              <a:rPr lang="fr-FR" sz="2000" b="1" dirty="0">
                <a:solidFill>
                  <a:srgbClr val="002060"/>
                </a:solidFill>
              </a:rPr>
              <a:t>(f)</a:t>
            </a:r>
            <a:r>
              <a:rPr lang="fr-FR" sz="2000" dirty="0">
                <a:solidFill>
                  <a:srgbClr val="002060"/>
                </a:solidFill>
              </a:rPr>
              <a:t>.  Elle veut jouer </a:t>
            </a:r>
            <a:r>
              <a:rPr lang="fr-FR" sz="2000" b="1" dirty="0">
                <a:solidFill>
                  <a:srgbClr val="002060"/>
                </a:solidFill>
              </a:rPr>
              <a:t>du </a:t>
            </a:r>
            <a:r>
              <a:rPr lang="fr-FR" sz="2000" dirty="0">
                <a:solidFill>
                  <a:srgbClr val="002060"/>
                </a:solidFill>
              </a:rPr>
              <a:t>…</a:t>
            </a:r>
          </a:p>
          <a:p>
            <a:pPr marL="457200" lvl="0" indent="-457200">
              <a:lnSpc>
                <a:spcPct val="150000"/>
              </a:lnSpc>
              <a:buFont typeface="+mj-lt"/>
              <a:buAutoNum type="arabicPeriod"/>
              <a:defRPr/>
            </a:pPr>
            <a:r>
              <a:rPr lang="fr-FR" sz="2000" dirty="0">
                <a:solidFill>
                  <a:srgbClr val="002060"/>
                </a:solidFill>
              </a:rPr>
              <a:t>...  </a:t>
            </a:r>
            <a:r>
              <a:rPr lang="fr-FR" sz="2000" b="1" dirty="0">
                <a:solidFill>
                  <a:srgbClr val="EF4136"/>
                </a:solidFill>
              </a:rPr>
              <a:t>foot</a:t>
            </a:r>
            <a:r>
              <a:rPr lang="fr-FR" sz="2000" b="1" dirty="0">
                <a:solidFill>
                  <a:srgbClr val="002060"/>
                </a:solidFill>
              </a:rPr>
              <a:t> / </a:t>
            </a:r>
            <a:r>
              <a:rPr lang="fr-FR" sz="2000" b="1" dirty="0">
                <a:solidFill>
                  <a:srgbClr val="EF4136"/>
                </a:solidFill>
              </a:rPr>
              <a:t>pétanque</a:t>
            </a:r>
            <a:r>
              <a:rPr lang="fr-FR" sz="2000" b="1" dirty="0">
                <a:solidFill>
                  <a:srgbClr val="002060"/>
                </a:solidFill>
              </a:rPr>
              <a:t> </a:t>
            </a:r>
            <a:r>
              <a:rPr lang="fr-FR" sz="2000" dirty="0">
                <a:solidFill>
                  <a:srgbClr val="002060"/>
                </a:solidFill>
              </a:rPr>
              <a:t>dans le jardin et il aime jouer </a:t>
            </a:r>
            <a:r>
              <a:rPr lang="fr-FR" sz="2000" b="1" dirty="0">
                <a:solidFill>
                  <a:srgbClr val="002060"/>
                </a:solidFill>
              </a:rPr>
              <a:t>du </a:t>
            </a:r>
            <a:r>
              <a:rPr lang="fr-FR" sz="2000" dirty="0">
                <a:solidFill>
                  <a:srgbClr val="002060"/>
                </a:solidFill>
              </a:rPr>
              <a:t>…</a:t>
            </a:r>
          </a:p>
        </p:txBody>
      </p:sp>
      <p:sp>
        <p:nvSpPr>
          <p:cNvPr id="4" name="Title 3"/>
          <p:cNvSpPr>
            <a:spLocks noGrp="1"/>
          </p:cNvSpPr>
          <p:nvPr>
            <p:ph type="title"/>
          </p:nvPr>
        </p:nvSpPr>
        <p:spPr>
          <a:xfrm>
            <a:off x="0" y="213557"/>
            <a:ext cx="5886450" cy="647577"/>
          </a:xfrm>
        </p:spPr>
        <p:txBody>
          <a:bodyPr>
            <a:normAutofit/>
          </a:bodyPr>
          <a:lstStyle/>
          <a:p>
            <a:r>
              <a:rPr lang="en-GB" b="1" dirty="0">
                <a:solidFill>
                  <a:schemeClr val="bg1"/>
                </a:solidFill>
              </a:rPr>
              <a:t>Qui </a:t>
            </a:r>
            <a:r>
              <a:rPr lang="en-GB" b="1" dirty="0" err="1">
                <a:solidFill>
                  <a:schemeClr val="bg1"/>
                </a:solidFill>
              </a:rPr>
              <a:t>aime</a:t>
            </a:r>
            <a:r>
              <a:rPr lang="en-GB" b="1" dirty="0">
                <a:solidFill>
                  <a:schemeClr val="bg1"/>
                </a:solidFill>
              </a:rPr>
              <a:t> faire quoi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Qui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671" y="-44672"/>
            <a:ext cx="1208664" cy="1208664"/>
          </a:xfrm>
          <a:prstGeom prst="rect">
            <a:avLst/>
          </a:prstGeom>
        </p:spPr>
      </p:pic>
    </p:spTree>
    <p:extLst>
      <p:ext uri="{BB962C8B-B14F-4D97-AF65-F5344CB8AC3E}">
        <p14:creationId xmlns:p14="http://schemas.microsoft.com/office/powerpoint/2010/main" val="289986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26D1F-7677-49F6-A691-1785E0912A83}"/>
              </a:ext>
            </a:extLst>
          </p:cNvPr>
          <p:cNvSpPr/>
          <p:nvPr/>
        </p:nvSpPr>
        <p:spPr>
          <a:xfrm>
            <a:off x="168000" y="1420442"/>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defRPr/>
            </a:pPr>
            <a:r>
              <a:rPr lang="fr-FR" sz="2000" dirty="0">
                <a:solidFill>
                  <a:srgbClr val="002060"/>
                </a:solidFill>
              </a:rPr>
              <a:t>Chaque semaine, mon père joue </a:t>
            </a:r>
            <a:r>
              <a:rPr lang="fr-FR" sz="2000" b="1" dirty="0">
                <a:solidFill>
                  <a:srgbClr val="EF4136"/>
                </a:solidFill>
              </a:rPr>
              <a:t>au</a:t>
            </a:r>
            <a:r>
              <a:rPr lang="fr-FR" sz="2000" dirty="0">
                <a:solidFill>
                  <a:srgbClr val="EF4136"/>
                </a:solidFill>
              </a:rPr>
              <a:t> </a:t>
            </a:r>
            <a:r>
              <a:rPr lang="fr-FR" sz="2000" b="1" dirty="0">
                <a:solidFill>
                  <a:srgbClr val="EF4136"/>
                </a:solidFill>
              </a:rPr>
              <a:t>tennis </a:t>
            </a:r>
            <a:r>
              <a:rPr lang="fr-FR" sz="2000" b="1" dirty="0">
                <a:solidFill>
                  <a:srgbClr val="002060"/>
                </a:solidFill>
              </a:rPr>
              <a:t>(m) </a:t>
            </a:r>
            <a:r>
              <a:rPr lang="fr-FR" sz="2000" dirty="0">
                <a:solidFill>
                  <a:srgbClr val="002060"/>
                </a:solidFill>
              </a:rPr>
              <a:t>avec ses amis. Le week-end, ils jouent </a:t>
            </a:r>
            <a:r>
              <a:rPr lang="fr-FR" sz="2000" b="1" dirty="0">
                <a:solidFill>
                  <a:srgbClr val="EF4136"/>
                </a:solidFill>
              </a:rPr>
              <a:t>aux</a:t>
            </a:r>
            <a:r>
              <a:rPr lang="fr-FR" sz="2000" dirty="0">
                <a:solidFill>
                  <a:srgbClr val="EF4136"/>
                </a:solidFill>
              </a:rPr>
              <a:t> </a:t>
            </a:r>
            <a:r>
              <a:rPr lang="fr-FR" sz="2000" b="1" dirty="0">
                <a:solidFill>
                  <a:srgbClr val="EF4136"/>
                </a:solidFill>
              </a:rPr>
              <a:t>cartes </a:t>
            </a:r>
            <a:r>
              <a:rPr lang="fr-FR" sz="2000" dirty="0">
                <a:solidFill>
                  <a:srgbClr val="002060"/>
                </a:solidFill>
              </a:rPr>
              <a:t>ensemble. Ma mère n’aime pas ça. Elle veut jouer </a:t>
            </a:r>
            <a:r>
              <a:rPr lang="fr-FR" sz="2000" b="1" dirty="0">
                <a:solidFill>
                  <a:srgbClr val="EF4136"/>
                </a:solidFill>
              </a:rPr>
              <a:t>au</a:t>
            </a:r>
            <a:r>
              <a:rPr lang="fr-FR" sz="2000" dirty="0">
                <a:solidFill>
                  <a:srgbClr val="EF4136"/>
                </a:solidFill>
              </a:rPr>
              <a:t> </a:t>
            </a:r>
            <a:r>
              <a:rPr lang="fr-FR" sz="2000" b="1" dirty="0">
                <a:solidFill>
                  <a:srgbClr val="EF4136"/>
                </a:solidFill>
              </a:rPr>
              <a:t>Cluedo </a:t>
            </a:r>
            <a:r>
              <a:rPr lang="fr-FR" sz="2000" dirty="0">
                <a:solidFill>
                  <a:srgbClr val="002060"/>
                </a:solidFill>
              </a:rPr>
              <a:t>avec la famille entière ! Ma sœur Noura, elle n’aime pas le Cluedo. Elle préfère jouer </a:t>
            </a:r>
            <a:r>
              <a:rPr lang="fr-FR" sz="2000" b="1" dirty="0">
                <a:solidFill>
                  <a:srgbClr val="EF4136"/>
                </a:solidFill>
              </a:rPr>
              <a:t>du piano </a:t>
            </a:r>
            <a:r>
              <a:rPr lang="fr-FR" sz="2000" dirty="0">
                <a:solidFill>
                  <a:srgbClr val="002060"/>
                </a:solidFill>
              </a:rPr>
              <a:t>le week-end.</a:t>
            </a:r>
            <a:r>
              <a:rPr lang="fr-FR" sz="2000" b="1" dirty="0">
                <a:solidFill>
                  <a:srgbClr val="002060"/>
                </a:solidFill>
              </a:rPr>
              <a:t> </a:t>
            </a:r>
            <a:r>
              <a:rPr lang="fr-FR" sz="2000" dirty="0">
                <a:solidFill>
                  <a:srgbClr val="002060"/>
                </a:solidFill>
              </a:rPr>
              <a:t>Elle joue très bien ! À l’école, elle apprend jouer </a:t>
            </a:r>
            <a:r>
              <a:rPr lang="fr-FR" sz="2000" b="1" dirty="0">
                <a:solidFill>
                  <a:srgbClr val="EF4136"/>
                </a:solidFill>
              </a:rPr>
              <a:t>de la flûte </a:t>
            </a:r>
            <a:r>
              <a:rPr lang="fr-FR" sz="2000" b="1" dirty="0">
                <a:solidFill>
                  <a:srgbClr val="002060"/>
                </a:solidFill>
              </a:rPr>
              <a:t>(f) </a:t>
            </a:r>
            <a:r>
              <a:rPr lang="fr-FR" sz="2000" dirty="0">
                <a:solidFill>
                  <a:srgbClr val="002060"/>
                </a:solidFill>
              </a:rPr>
              <a:t>aussi. C’est cool – elle joue dans un orchestre ! Je veux apprendre jouer </a:t>
            </a:r>
            <a:r>
              <a:rPr lang="fr-FR" sz="2000" b="1" dirty="0">
                <a:solidFill>
                  <a:srgbClr val="EF4136"/>
                </a:solidFill>
              </a:rPr>
              <a:t>des percussions </a:t>
            </a:r>
            <a:r>
              <a:rPr lang="fr-FR" sz="2000" dirty="0">
                <a:solidFill>
                  <a:srgbClr val="002060"/>
                </a:solidFill>
              </a:rPr>
              <a:t>pour jouer dans l’orchestre aussi. Ma mère pense que c’est une bonne idée. Elle ne joue pas </a:t>
            </a:r>
            <a:r>
              <a:rPr lang="fr-FR" sz="2000" b="1" dirty="0">
                <a:solidFill>
                  <a:srgbClr val="EF4136"/>
                </a:solidFill>
              </a:rPr>
              <a:t>d’ instrument</a:t>
            </a:r>
            <a:r>
              <a:rPr lang="fr-FR" sz="2000" dirty="0">
                <a:solidFill>
                  <a:srgbClr val="002060"/>
                </a:solidFill>
              </a:rPr>
              <a:t>. Elle veut jouer </a:t>
            </a:r>
            <a:r>
              <a:rPr lang="fr-FR" sz="2000" b="1" dirty="0">
                <a:solidFill>
                  <a:srgbClr val="EF4136"/>
                </a:solidFill>
              </a:rPr>
              <a:t>du violon</a:t>
            </a:r>
            <a:r>
              <a:rPr lang="fr-FR" sz="2000" dirty="0">
                <a:solidFill>
                  <a:srgbClr val="002060"/>
                </a:solidFill>
              </a:rPr>
              <a:t>, mais c’est un instrument difficile. Mon chien Apollon, il aime jouer aussi. Il joue très bien </a:t>
            </a:r>
            <a:r>
              <a:rPr lang="fr-FR" sz="2000" b="1" dirty="0">
                <a:solidFill>
                  <a:srgbClr val="EF4136"/>
                </a:solidFill>
              </a:rPr>
              <a:t>au</a:t>
            </a:r>
            <a:r>
              <a:rPr lang="fr-FR" sz="2000" dirty="0">
                <a:solidFill>
                  <a:srgbClr val="EF4136"/>
                </a:solidFill>
              </a:rPr>
              <a:t> </a:t>
            </a:r>
            <a:r>
              <a:rPr lang="fr-FR" sz="2000" b="1" dirty="0">
                <a:solidFill>
                  <a:srgbClr val="EF4136"/>
                </a:solidFill>
              </a:rPr>
              <a:t>foot </a:t>
            </a:r>
            <a:r>
              <a:rPr lang="fr-FR" sz="2000" dirty="0">
                <a:solidFill>
                  <a:srgbClr val="002060"/>
                </a:solidFill>
              </a:rPr>
              <a:t>et il aime jouer </a:t>
            </a:r>
            <a:r>
              <a:rPr lang="fr-FR" sz="2000" b="1" dirty="0">
                <a:solidFill>
                  <a:srgbClr val="EF4136"/>
                </a:solidFill>
              </a:rPr>
              <a:t>du piano </a:t>
            </a:r>
            <a:r>
              <a:rPr lang="fr-FR" sz="2000" dirty="0">
                <a:solidFill>
                  <a:srgbClr val="002060"/>
                </a:solidFill>
              </a:rPr>
              <a:t>aussi !</a:t>
            </a:r>
          </a:p>
        </p:txBody>
      </p:sp>
      <p:sp>
        <p:nvSpPr>
          <p:cNvPr id="4" name="Title 3"/>
          <p:cNvSpPr>
            <a:spLocks noGrp="1"/>
          </p:cNvSpPr>
          <p:nvPr>
            <p:ph type="title"/>
          </p:nvPr>
        </p:nvSpPr>
        <p:spPr/>
        <p:txBody>
          <a:bodyPr>
            <a:normAutofit/>
          </a:bodyPr>
          <a:lstStyle/>
          <a:p>
            <a:r>
              <a:rPr lang="en-GB" sz="2800" b="1" dirty="0">
                <a:solidFill>
                  <a:schemeClr val="bg1"/>
                </a:solidFill>
              </a:rPr>
              <a:t>Qui </a:t>
            </a:r>
            <a:r>
              <a:rPr lang="en-GB" sz="2800" b="1" dirty="0" err="1">
                <a:solidFill>
                  <a:schemeClr val="bg1"/>
                </a:solidFill>
              </a:rPr>
              <a:t>aime</a:t>
            </a:r>
            <a:r>
              <a:rPr lang="en-GB" sz="2800" b="1" dirty="0">
                <a:solidFill>
                  <a:schemeClr val="bg1"/>
                </a:solidFill>
              </a:rPr>
              <a:t> faire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805800A-C88B-4C3D-9F08-CE4A4A49C186}"/>
              </a:ext>
            </a:extLst>
          </p:cNvPr>
          <p:cNvSpPr txBox="1"/>
          <p:nvPr/>
        </p:nvSpPr>
        <p:spPr>
          <a:xfrm>
            <a:off x="4427580" y="171292"/>
            <a:ext cx="2122697" cy="646331"/>
          </a:xfrm>
          <a:prstGeom prst="rect">
            <a:avLst/>
          </a:prstGeom>
          <a:noFill/>
        </p:spPr>
        <p:txBody>
          <a:bodyPr wrap="none" rtlCol="0">
            <a:spAutoFit/>
          </a:bodyPr>
          <a:lstStyle/>
          <a:p>
            <a:pPr algn="l"/>
            <a:r>
              <a:rPr lang="en-GB" sz="3600" b="1" dirty="0" err="1">
                <a:solidFill>
                  <a:srgbClr val="EE6000"/>
                </a:solidFill>
              </a:rPr>
              <a:t>Réponse</a:t>
            </a:r>
            <a:endParaRPr lang="en-GB" sz="3600" b="1" dirty="0">
              <a:solidFill>
                <a:srgbClr val="EE6000"/>
              </a:solidFill>
            </a:endParaRPr>
          </a:p>
        </p:txBody>
      </p:sp>
      <p:grpSp>
        <p:nvGrpSpPr>
          <p:cNvPr id="16" name="Group 15">
            <a:extLst>
              <a:ext uri="{FF2B5EF4-FFF2-40B4-BE49-F238E27FC236}">
                <a16:creationId xmlns:a16="http://schemas.microsoft.com/office/drawing/2014/main" id="{2646265B-07B2-4F59-ACEC-8CEFB38D01B0}"/>
              </a:ext>
            </a:extLst>
          </p:cNvPr>
          <p:cNvGrpSpPr/>
          <p:nvPr/>
        </p:nvGrpSpPr>
        <p:grpSpPr>
          <a:xfrm>
            <a:off x="9107905" y="4840442"/>
            <a:ext cx="2434585" cy="1800000"/>
            <a:chOff x="9107905" y="4840442"/>
            <a:chExt cx="2434585" cy="1800000"/>
          </a:xfrm>
        </p:grpSpPr>
        <p:pic>
          <p:nvPicPr>
            <p:cNvPr id="12" name="Picture 12" descr="Free Piano Cartoon, Download Free Clip Art, Free Clip Art on ...">
              <a:extLst>
                <a:ext uri="{FF2B5EF4-FFF2-40B4-BE49-F238E27FC236}">
                  <a16:creationId xmlns:a16="http://schemas.microsoft.com/office/drawing/2014/main" id="{471FEC69-4AEC-44D1-B6D5-6444882BA7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7905" y="4840442"/>
              <a:ext cx="243458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A3078045-1D9A-4586-82E0-3E2FC0150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41997">
              <a:off x="9484135" y="4932947"/>
              <a:ext cx="1406418" cy="817481"/>
            </a:xfrm>
            <a:prstGeom prst="rect">
              <a:avLst/>
            </a:prstGeom>
          </p:spPr>
        </p:pic>
      </p:grpSp>
    </p:spTree>
    <p:extLst>
      <p:ext uri="{BB962C8B-B14F-4D97-AF65-F5344CB8AC3E}">
        <p14:creationId xmlns:p14="http://schemas.microsoft.com/office/powerpoint/2010/main" val="406467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2534194" cy="461666"/>
          </a:xfrm>
        </p:spPr>
        <p:txBody>
          <a:bodyPr>
            <a:noAutofit/>
          </a:bodyPr>
          <a:lstStyle/>
          <a:p>
            <a:r>
              <a:rPr lang="en-GB" sz="1400" b="1" dirty="0">
                <a:solidFill>
                  <a:srgbClr val="002060"/>
                </a:solidFill>
                <a:latin typeface="Century Gothic" panose="020B0502020202020204" pitchFamily="34" charset="0"/>
              </a:rPr>
              <a:t>Qui </a:t>
            </a:r>
            <a:r>
              <a:rPr lang="en-GB" sz="1400" b="1" dirty="0" err="1">
                <a:solidFill>
                  <a:srgbClr val="002060"/>
                </a:solidFill>
                <a:latin typeface="Century Gothic" panose="020B0502020202020204" pitchFamily="34" charset="0"/>
              </a:rPr>
              <a:t>aime</a:t>
            </a:r>
            <a:r>
              <a:rPr lang="en-GB" sz="1400" b="1" dirty="0">
                <a:solidFill>
                  <a:srgbClr val="002060"/>
                </a:solidFill>
                <a:latin typeface="Century Gothic" panose="020B0502020202020204" pitchFamily="34" charset="0"/>
              </a:rPr>
              <a:t> faire quoi ? (A)</a:t>
            </a:r>
          </a:p>
        </p:txBody>
      </p:sp>
      <p:sp>
        <p:nvSpPr>
          <p:cNvPr id="6" name="TextBox 5">
            <a:extLst>
              <a:ext uri="{FF2B5EF4-FFF2-40B4-BE49-F238E27FC236}">
                <a16:creationId xmlns:a16="http://schemas.microsoft.com/office/drawing/2014/main" id="{3FF39D30-4649-CC4D-B004-F55757FC4AEF}"/>
              </a:ext>
            </a:extLst>
          </p:cNvPr>
          <p:cNvSpPr txBox="1"/>
          <p:nvPr/>
        </p:nvSpPr>
        <p:spPr>
          <a:xfrm>
            <a:off x="664414" y="417494"/>
            <a:ext cx="3803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Amir parle de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sp>
        <p:nvSpPr>
          <p:cNvPr id="3" name="Rectangle 2">
            <a:extLst>
              <a:ext uri="{FF2B5EF4-FFF2-40B4-BE49-F238E27FC236}">
                <a16:creationId xmlns:a16="http://schemas.microsoft.com/office/drawing/2014/main" id="{1E845FF2-8DC2-4726-8377-269C024F571A}"/>
              </a:ext>
            </a:extLst>
          </p:cNvPr>
          <p:cNvSpPr/>
          <p:nvPr/>
        </p:nvSpPr>
        <p:spPr>
          <a:xfrm>
            <a:off x="110331" y="1067784"/>
            <a:ext cx="10514126" cy="2020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Chaque semaine, mon père joue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cartes</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pétanque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ensemble. Ma mère n’aime pas ça. Elle veut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Monopoly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piano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week-end.</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joue très bien ! À l’école, elle apprend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percussions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trompette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jouer dans l’orchestre aussi. Ma mère pense que c’est une bonne idée. Elle ne joue pas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violon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clarinette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c’est un instrument difficile. Mon chien Apollon, il aime jouer aussi. Il joue très bien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piano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rugby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aussi !</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013"/>
            <a:ext cx="783771" cy="783771"/>
          </a:xfrm>
          <a:prstGeom prst="rect">
            <a:avLst/>
          </a:prstGeom>
        </p:spPr>
      </p:pic>
      <p:sp>
        <p:nvSpPr>
          <p:cNvPr id="8" name="Title 3">
            <a:extLst>
              <a:ext uri="{FF2B5EF4-FFF2-40B4-BE49-F238E27FC236}">
                <a16:creationId xmlns:a16="http://schemas.microsoft.com/office/drawing/2014/main" id="{09AC915E-F7EB-4CDE-BD5E-6F889827A122}"/>
              </a:ext>
            </a:extLst>
          </p:cNvPr>
          <p:cNvSpPr txBox="1">
            <a:spLocks/>
          </p:cNvSpPr>
          <p:nvPr/>
        </p:nvSpPr>
        <p:spPr>
          <a:xfrm>
            <a:off x="0" y="3609703"/>
            <a:ext cx="2534194"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Qui aime faire quoi ? (A)</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9380572A-02A8-42A6-BF6D-622E8ADB8F4F}"/>
              </a:ext>
            </a:extLst>
          </p:cNvPr>
          <p:cNvSpPr txBox="1"/>
          <p:nvPr/>
        </p:nvSpPr>
        <p:spPr>
          <a:xfrm>
            <a:off x="664414" y="4027197"/>
            <a:ext cx="3803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Amir parle de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sp>
        <p:nvSpPr>
          <p:cNvPr id="11" name="Rectangle 10">
            <a:extLst>
              <a:ext uri="{FF2B5EF4-FFF2-40B4-BE49-F238E27FC236}">
                <a16:creationId xmlns:a16="http://schemas.microsoft.com/office/drawing/2014/main" id="{6203B4A7-1CEB-480C-A716-FA85ADF371F8}"/>
              </a:ext>
            </a:extLst>
          </p:cNvPr>
          <p:cNvSpPr/>
          <p:nvPr/>
        </p:nvSpPr>
        <p:spPr>
          <a:xfrm>
            <a:off x="110331" y="4677487"/>
            <a:ext cx="10514126" cy="20204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Chaque semaine, mon père joue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cartes</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pétanque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ensemble. Ma mère n’aime pas ça. Elle veut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Monopoly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piano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week-end.</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joue très bien ! À l’école, elle apprend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percussions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trompette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jouer dans l’orchestre aussi. Ma mère pense que c’est une bonne idée. Elle ne joue pas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violon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clarinette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c’est un instrument difficile. Mon chien Apollon, il aime jouer aussi. Il joue très bien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piano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rugby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aussi !</a:t>
            </a:r>
          </a:p>
        </p:txBody>
      </p:sp>
      <p:pic>
        <p:nvPicPr>
          <p:cNvPr id="12" name="Picture 11">
            <a:extLst>
              <a:ext uri="{FF2B5EF4-FFF2-40B4-BE49-F238E27FC236}">
                <a16:creationId xmlns:a16="http://schemas.microsoft.com/office/drawing/2014/main" id="{BA069D91-D482-4087-A4B0-CA60B00A2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3716"/>
            <a:ext cx="783771" cy="783771"/>
          </a:xfrm>
          <a:prstGeom prst="rect">
            <a:avLst/>
          </a:prstGeom>
        </p:spPr>
      </p:pic>
      <p:cxnSp>
        <p:nvCxnSpPr>
          <p:cNvPr id="5" name="Straight Connector 4">
            <a:extLst>
              <a:ext uri="{FF2B5EF4-FFF2-40B4-BE49-F238E27FC236}">
                <a16:creationId xmlns:a16="http://schemas.microsoft.com/office/drawing/2014/main" id="{86BEA798-0A79-473E-A80A-59C7F0C4A766}"/>
              </a:ext>
            </a:extLst>
          </p:cNvPr>
          <p:cNvCxnSpPr/>
          <p:nvPr/>
        </p:nvCxnSpPr>
        <p:spPr>
          <a:xfrm>
            <a:off x="0" y="3429000"/>
            <a:ext cx="12192000"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812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21219"/>
            <a:ext cx="10515600" cy="1325563"/>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2534194" cy="461666"/>
          </a:xfrm>
        </p:spPr>
        <p:txBody>
          <a:bodyPr>
            <a:noAutofit/>
          </a:bodyPr>
          <a:lstStyle/>
          <a:p>
            <a:r>
              <a:rPr lang="en-GB" sz="1400" b="1" dirty="0">
                <a:solidFill>
                  <a:srgbClr val="002060"/>
                </a:solidFill>
                <a:latin typeface="Century Gothic" panose="020B0502020202020204" pitchFamily="34" charset="0"/>
              </a:rPr>
              <a:t>Qui </a:t>
            </a:r>
            <a:r>
              <a:rPr lang="en-GB" sz="1400" b="1" dirty="0" err="1">
                <a:solidFill>
                  <a:srgbClr val="002060"/>
                </a:solidFill>
                <a:latin typeface="Century Gothic" panose="020B0502020202020204" pitchFamily="34" charset="0"/>
              </a:rPr>
              <a:t>aime</a:t>
            </a:r>
            <a:r>
              <a:rPr lang="en-GB" sz="1400" b="1" dirty="0">
                <a:solidFill>
                  <a:srgbClr val="002060"/>
                </a:solidFill>
                <a:latin typeface="Century Gothic" panose="020B0502020202020204" pitchFamily="34" charset="0"/>
              </a:rPr>
              <a:t> faire quoi ? (B)</a:t>
            </a:r>
          </a:p>
        </p:txBody>
      </p:sp>
      <p:sp>
        <p:nvSpPr>
          <p:cNvPr id="6" name="TextBox 5">
            <a:extLst>
              <a:ext uri="{FF2B5EF4-FFF2-40B4-BE49-F238E27FC236}">
                <a16:creationId xmlns:a16="http://schemas.microsoft.com/office/drawing/2014/main" id="{3FF39D30-4649-CC4D-B004-F55757FC4AEF}"/>
              </a:ext>
            </a:extLst>
          </p:cNvPr>
          <p:cNvSpPr txBox="1"/>
          <p:nvPr/>
        </p:nvSpPr>
        <p:spPr>
          <a:xfrm>
            <a:off x="664414" y="417494"/>
            <a:ext cx="3803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Amir parle de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sp>
        <p:nvSpPr>
          <p:cNvPr id="3" name="Rectangle 2">
            <a:extLst>
              <a:ext uri="{FF2B5EF4-FFF2-40B4-BE49-F238E27FC236}">
                <a16:creationId xmlns:a16="http://schemas.microsoft.com/office/drawing/2014/main" id="{1E845FF2-8DC2-4726-8377-269C024F571A}"/>
              </a:ext>
            </a:extLst>
          </p:cNvPr>
          <p:cNvSpPr/>
          <p:nvPr/>
        </p:nvSpPr>
        <p:spPr>
          <a:xfrm>
            <a:off x="110331" y="1067784"/>
            <a:ext cx="10514126" cy="17630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tennis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console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 ses amis. Le week-end, ils jouent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Cluedo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guitare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 la famille entière ! Ma sœur Noura, elle n’aime pas le Cluedo. Elle préfère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flûte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saxophone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aussi. C’est cool – elle joue dans un orchestre ! Je veux apprendre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instrument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flûte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veut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foot</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pétanque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 le jardin et il aime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4013"/>
            <a:ext cx="783771" cy="783771"/>
          </a:xfrm>
          <a:prstGeom prst="rect">
            <a:avLst/>
          </a:prstGeom>
        </p:spPr>
      </p:pic>
      <p:sp>
        <p:nvSpPr>
          <p:cNvPr id="8" name="Title 3">
            <a:extLst>
              <a:ext uri="{FF2B5EF4-FFF2-40B4-BE49-F238E27FC236}">
                <a16:creationId xmlns:a16="http://schemas.microsoft.com/office/drawing/2014/main" id="{09AC915E-F7EB-4CDE-BD5E-6F889827A122}"/>
              </a:ext>
            </a:extLst>
          </p:cNvPr>
          <p:cNvSpPr txBox="1">
            <a:spLocks/>
          </p:cNvSpPr>
          <p:nvPr/>
        </p:nvSpPr>
        <p:spPr>
          <a:xfrm>
            <a:off x="0" y="3609703"/>
            <a:ext cx="2534194" cy="461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Qui </a:t>
            </a:r>
            <a:r>
              <a:rPr kumimoji="0" lang="en-GB" sz="1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aime</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faire quoi ? (B)</a:t>
            </a:r>
          </a:p>
        </p:txBody>
      </p:sp>
      <p:sp>
        <p:nvSpPr>
          <p:cNvPr id="9" name="TextBox 8">
            <a:extLst>
              <a:ext uri="{FF2B5EF4-FFF2-40B4-BE49-F238E27FC236}">
                <a16:creationId xmlns:a16="http://schemas.microsoft.com/office/drawing/2014/main" id="{9380572A-02A8-42A6-BF6D-622E8ADB8F4F}"/>
              </a:ext>
            </a:extLst>
          </p:cNvPr>
          <p:cNvSpPr txBox="1"/>
          <p:nvPr/>
        </p:nvSpPr>
        <p:spPr>
          <a:xfrm>
            <a:off x="664414" y="4027197"/>
            <a:ext cx="3803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Amir parle de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Qui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faire quoi ?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Lisez</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texte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p>
        </p:txBody>
      </p:sp>
      <p:pic>
        <p:nvPicPr>
          <p:cNvPr id="12" name="Picture 11">
            <a:extLst>
              <a:ext uri="{FF2B5EF4-FFF2-40B4-BE49-F238E27FC236}">
                <a16:creationId xmlns:a16="http://schemas.microsoft.com/office/drawing/2014/main" id="{BA069D91-D482-4087-A4B0-CA60B00A2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3716"/>
            <a:ext cx="783771" cy="783771"/>
          </a:xfrm>
          <a:prstGeom prst="rect">
            <a:avLst/>
          </a:prstGeom>
        </p:spPr>
      </p:pic>
      <p:sp>
        <p:nvSpPr>
          <p:cNvPr id="13" name="Rectangle 12">
            <a:extLst>
              <a:ext uri="{FF2B5EF4-FFF2-40B4-BE49-F238E27FC236}">
                <a16:creationId xmlns:a16="http://schemas.microsoft.com/office/drawing/2014/main" id="{70E2997B-0B5A-48C9-9408-F1B091F2F13A}"/>
              </a:ext>
            </a:extLst>
          </p:cNvPr>
          <p:cNvSpPr/>
          <p:nvPr/>
        </p:nvSpPr>
        <p:spPr>
          <a:xfrm>
            <a:off x="110331" y="4677487"/>
            <a:ext cx="10514126" cy="17630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tennis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console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 ses amis. Le week-end, ils jouent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Cluedo</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guitare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 la famille entière ! Ma sœur Noura, elle n’aime pas le Cluedo. Elle préfère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flûte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saxophone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aussi. C’est cool – elle joue dans un orchestre ! Je veux apprendre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instrument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flûte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veut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foot</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pétanque</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 le jardin et il aime jouer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1" name="Straight Connector 10">
            <a:extLst>
              <a:ext uri="{FF2B5EF4-FFF2-40B4-BE49-F238E27FC236}">
                <a16:creationId xmlns:a16="http://schemas.microsoft.com/office/drawing/2014/main" id="{704C78A0-B5EC-4182-B58C-431746845C92}"/>
              </a:ext>
            </a:extLst>
          </p:cNvPr>
          <p:cNvCxnSpPr/>
          <p:nvPr/>
        </p:nvCxnSpPr>
        <p:spPr>
          <a:xfrm>
            <a:off x="0" y="3429000"/>
            <a:ext cx="12192000"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472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39D30-4649-CC4D-B004-F55757FC4AEF}"/>
              </a:ext>
            </a:extLst>
          </p:cNvPr>
          <p:cNvSpPr txBox="1"/>
          <p:nvPr/>
        </p:nvSpPr>
        <p:spPr>
          <a:xfrm>
            <a:off x="-56666" y="503310"/>
            <a:ext cx="5600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Demande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si</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ton / ta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fait les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donne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nvGraphicFramePr>
        <p:xfrm>
          <a:off x="15365" y="864635"/>
          <a:ext cx="5400000" cy="4160303"/>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594329">
                <a:tc>
                  <a:txBody>
                    <a:bodyPr/>
                    <a:lstStyle/>
                    <a:p>
                      <a:pPr algn="ctr"/>
                      <a:endParaRPr lang="en-GB"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latin typeface="Century Gothic" panose="020B0502020202020204" pitchFamily="34" charset="0"/>
                        </a:rPr>
                        <a:t>A</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B</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594329">
                <a:tc>
                  <a:txBody>
                    <a:bodyPr/>
                    <a:lstStyle/>
                    <a:p>
                      <a:pPr algn="ctr"/>
                      <a:r>
                        <a:rPr lang="en-GB" sz="1800" b="1"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594329">
                <a:tc>
                  <a:txBody>
                    <a:bodyPr/>
                    <a:lstStyle/>
                    <a:p>
                      <a:pPr algn="ctr"/>
                      <a:r>
                        <a:rPr lang="en-GB" sz="1800" b="1"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594329">
                <a:tc>
                  <a:txBody>
                    <a:bodyPr/>
                    <a:lstStyle/>
                    <a:p>
                      <a:pPr algn="ctr"/>
                      <a:r>
                        <a:rPr lang="en-GB" sz="1800" b="1"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594329">
                <a:tc>
                  <a:txBody>
                    <a:bodyPr/>
                    <a:lstStyle/>
                    <a:p>
                      <a:pPr algn="ctr"/>
                      <a:r>
                        <a:rPr lang="en-GB" sz="1800" b="1"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02050266"/>
                  </a:ext>
                </a:extLst>
              </a:tr>
              <a:tr h="594329">
                <a:tc>
                  <a:txBody>
                    <a:bodyPr/>
                    <a:lstStyle/>
                    <a:p>
                      <a:pPr algn="ctr"/>
                      <a:r>
                        <a:rPr lang="en-GB" sz="1800" b="1"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52251704"/>
                  </a:ext>
                </a:extLst>
              </a:tr>
              <a:tr h="594329">
                <a:tc>
                  <a:txBody>
                    <a:bodyPr/>
                    <a:lstStyle/>
                    <a:p>
                      <a:pPr algn="ctr"/>
                      <a:r>
                        <a:rPr lang="en-GB" sz="1800" b="1"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90598964"/>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392930" y="2803153"/>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2352184" y="4711453"/>
            <a:ext cx="750077" cy="101665"/>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2557474" y="1635581"/>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2296955" y="3490359"/>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2596879" y="4047220"/>
            <a:ext cx="260689" cy="260689"/>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427297" y="2228988"/>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400" y="1995581"/>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8527">
            <a:off x="1334229" y="3208405"/>
            <a:ext cx="651723" cy="651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3796" y="3863527"/>
            <a:ext cx="579005" cy="5790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4229" y="2736886"/>
            <a:ext cx="598234" cy="5093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8532" y="1331581"/>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1390254" y="4516793"/>
            <a:ext cx="475374" cy="416595"/>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6194" y="2180261"/>
            <a:ext cx="371515" cy="386994"/>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7480" y="1525594"/>
            <a:ext cx="360001" cy="49355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0176" y="3399764"/>
            <a:ext cx="338534" cy="35264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1723" y="3943409"/>
            <a:ext cx="371516" cy="386995"/>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0176" y="2719344"/>
            <a:ext cx="371515" cy="509336"/>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3263" y="4514071"/>
            <a:ext cx="364446" cy="499644"/>
          </a:xfrm>
          <a:prstGeom prst="rect">
            <a:avLst/>
          </a:prstGeom>
        </p:spPr>
      </p:pic>
      <p:sp>
        <p:nvSpPr>
          <p:cNvPr id="37" name="TextBox 36">
            <a:extLst>
              <a:ext uri="{FF2B5EF4-FFF2-40B4-BE49-F238E27FC236}">
                <a16:creationId xmlns:a16="http://schemas.microsoft.com/office/drawing/2014/main" id="{50D29474-FD31-456D-B79A-5D67163F1D57}"/>
              </a:ext>
            </a:extLst>
          </p:cNvPr>
          <p:cNvSpPr txBox="1"/>
          <p:nvPr/>
        </p:nvSpPr>
        <p:spPr>
          <a:xfrm>
            <a:off x="1379897" y="4144498"/>
            <a:ext cx="579005" cy="276999"/>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(sing.)</a:t>
            </a:r>
          </a:p>
        </p:txBody>
      </p:sp>
      <p:sp>
        <p:nvSpPr>
          <p:cNvPr id="10" name="Title 9">
            <a:extLst>
              <a:ext uri="{FF2B5EF4-FFF2-40B4-BE49-F238E27FC236}">
                <a16:creationId xmlns:a16="http://schemas.microsoft.com/office/drawing/2014/main" id="{788ED4FA-001E-42CE-971D-75B79FB03102}"/>
              </a:ext>
            </a:extLst>
          </p:cNvPr>
          <p:cNvSpPr>
            <a:spLocks noGrp="1"/>
          </p:cNvSpPr>
          <p:nvPr>
            <p:ph type="title"/>
          </p:nvPr>
        </p:nvSpPr>
        <p:spPr>
          <a:xfrm>
            <a:off x="-6750" y="141870"/>
            <a:ext cx="2436992" cy="399601"/>
          </a:xfrm>
        </p:spPr>
        <p:txBody>
          <a:bodyPr>
            <a:normAutofit fontScale="90000"/>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Qui fait quoi?</a:t>
            </a:r>
          </a:p>
        </p:txBody>
      </p:sp>
      <p:sp>
        <p:nvSpPr>
          <p:cNvPr id="38" name="TextBox 37">
            <a:extLst>
              <a:ext uri="{FF2B5EF4-FFF2-40B4-BE49-F238E27FC236}">
                <a16:creationId xmlns:a16="http://schemas.microsoft.com/office/drawing/2014/main" id="{EAB659D0-00D5-4705-BAD9-3AC4B3776841}"/>
              </a:ext>
            </a:extLst>
          </p:cNvPr>
          <p:cNvSpPr txBox="1"/>
          <p:nvPr/>
        </p:nvSpPr>
        <p:spPr>
          <a:xfrm>
            <a:off x="6720557" y="505221"/>
            <a:ext cx="5600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Demande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si</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ton / ta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fait les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donne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9" name="Title 9">
            <a:extLst>
              <a:ext uri="{FF2B5EF4-FFF2-40B4-BE49-F238E27FC236}">
                <a16:creationId xmlns:a16="http://schemas.microsoft.com/office/drawing/2014/main" id="{506D3DB9-F04A-4E77-AC5F-B174E6EF9808}"/>
              </a:ext>
            </a:extLst>
          </p:cNvPr>
          <p:cNvSpPr txBox="1">
            <a:spLocks/>
          </p:cNvSpPr>
          <p:nvPr/>
        </p:nvSpPr>
        <p:spPr>
          <a:xfrm>
            <a:off x="6770473" y="143781"/>
            <a:ext cx="2436992" cy="39960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Qui fait quoi?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40" name="Table 6">
            <a:extLst>
              <a:ext uri="{FF2B5EF4-FFF2-40B4-BE49-F238E27FC236}">
                <a16:creationId xmlns:a16="http://schemas.microsoft.com/office/drawing/2014/main" id="{07EFF993-E060-4F5B-8CF4-4CA5F05EB04C}"/>
              </a:ext>
            </a:extLst>
          </p:cNvPr>
          <p:cNvGraphicFramePr>
            <a:graphicFrameLocks noGrp="1"/>
          </p:cNvGraphicFramePr>
          <p:nvPr/>
        </p:nvGraphicFramePr>
        <p:xfrm>
          <a:off x="6783156" y="870658"/>
          <a:ext cx="5400000" cy="4160303"/>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594329">
                <a:tc>
                  <a:txBody>
                    <a:bodyPr/>
                    <a:lstStyle/>
                    <a:p>
                      <a:pPr algn="ctr"/>
                      <a:endParaRPr lang="en-GB"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latin typeface="Century Gothic" panose="020B0502020202020204" pitchFamily="34" charset="0"/>
                        </a:rPr>
                        <a:t>A</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B</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594329">
                <a:tc>
                  <a:txBody>
                    <a:bodyPr/>
                    <a:lstStyle/>
                    <a:p>
                      <a:pPr algn="ctr"/>
                      <a:r>
                        <a:rPr lang="en-GB" sz="1800" b="1"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594329">
                <a:tc>
                  <a:txBody>
                    <a:bodyPr/>
                    <a:lstStyle/>
                    <a:p>
                      <a:pPr algn="ctr"/>
                      <a:r>
                        <a:rPr lang="en-GB" sz="1800" b="1"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594329">
                <a:tc>
                  <a:txBody>
                    <a:bodyPr/>
                    <a:lstStyle/>
                    <a:p>
                      <a:pPr algn="ctr"/>
                      <a:r>
                        <a:rPr lang="en-GB" sz="1800" b="1"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594329">
                <a:tc>
                  <a:txBody>
                    <a:bodyPr/>
                    <a:lstStyle/>
                    <a:p>
                      <a:pPr algn="ctr"/>
                      <a:r>
                        <a:rPr lang="en-GB" sz="1800" b="1"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50266"/>
                  </a:ext>
                </a:extLst>
              </a:tr>
              <a:tr h="594329">
                <a:tc>
                  <a:txBody>
                    <a:bodyPr/>
                    <a:lstStyle/>
                    <a:p>
                      <a:pPr algn="ctr"/>
                      <a:r>
                        <a:rPr lang="en-GB" sz="1800" b="1"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2251704"/>
                  </a:ext>
                </a:extLst>
              </a:tr>
              <a:tr h="594329">
                <a:tc>
                  <a:txBody>
                    <a:bodyPr/>
                    <a:lstStyle/>
                    <a:p>
                      <a:pPr algn="ctr"/>
                      <a:r>
                        <a:rPr lang="en-GB" sz="1800" b="1"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598964"/>
                  </a:ext>
                </a:extLst>
              </a:tr>
            </a:tbl>
          </a:graphicData>
        </a:graphic>
      </p:graphicFrame>
      <p:cxnSp>
        <p:nvCxnSpPr>
          <p:cNvPr id="41" name="Straight Arrow Connector 40">
            <a:extLst>
              <a:ext uri="{FF2B5EF4-FFF2-40B4-BE49-F238E27FC236}">
                <a16:creationId xmlns:a16="http://schemas.microsoft.com/office/drawing/2014/main" id="{E47EC717-4292-42FF-9DA5-77408D8A9731}"/>
              </a:ext>
            </a:extLst>
          </p:cNvPr>
          <p:cNvCxnSpPr/>
          <p:nvPr/>
        </p:nvCxnSpPr>
        <p:spPr>
          <a:xfrm flipV="1">
            <a:off x="9160721" y="2809176"/>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0302227E-DFD1-494F-A662-3AEB4ED59F94}"/>
              </a:ext>
            </a:extLst>
          </p:cNvPr>
          <p:cNvGrpSpPr/>
          <p:nvPr/>
        </p:nvGrpSpPr>
        <p:grpSpPr>
          <a:xfrm>
            <a:off x="9119975" y="4717476"/>
            <a:ext cx="750077" cy="101665"/>
            <a:chOff x="4911018" y="4098939"/>
            <a:chExt cx="695316" cy="98439"/>
          </a:xfrm>
        </p:grpSpPr>
        <p:cxnSp>
          <p:nvCxnSpPr>
            <p:cNvPr id="43" name="Straight Arrow Connector 42">
              <a:extLst>
                <a:ext uri="{FF2B5EF4-FFF2-40B4-BE49-F238E27FC236}">
                  <a16:creationId xmlns:a16="http://schemas.microsoft.com/office/drawing/2014/main" id="{BCEAF6D7-C64C-4B0D-8B7F-9815B9516A97}"/>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CFAF864-04FC-43F8-A25F-8E5FEFB1F10F}"/>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Plus Sign 44">
            <a:extLst>
              <a:ext uri="{FF2B5EF4-FFF2-40B4-BE49-F238E27FC236}">
                <a16:creationId xmlns:a16="http://schemas.microsoft.com/office/drawing/2014/main" id="{DF5D6FFA-1F72-499A-83F8-0242B730B8CF}"/>
              </a:ext>
            </a:extLst>
          </p:cNvPr>
          <p:cNvSpPr/>
          <p:nvPr/>
        </p:nvSpPr>
        <p:spPr>
          <a:xfrm>
            <a:off x="9325265" y="1641604"/>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Arrow Connector 45">
            <a:extLst>
              <a:ext uri="{FF2B5EF4-FFF2-40B4-BE49-F238E27FC236}">
                <a16:creationId xmlns:a16="http://schemas.microsoft.com/office/drawing/2014/main" id="{ECEDE301-C217-4E33-8A77-73FEBC1B57E1}"/>
              </a:ext>
            </a:extLst>
          </p:cNvPr>
          <p:cNvCxnSpPr/>
          <p:nvPr/>
        </p:nvCxnSpPr>
        <p:spPr>
          <a:xfrm flipV="1">
            <a:off x="9064746" y="3496382"/>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47" name="Plus Sign 46">
            <a:extLst>
              <a:ext uri="{FF2B5EF4-FFF2-40B4-BE49-F238E27FC236}">
                <a16:creationId xmlns:a16="http://schemas.microsoft.com/office/drawing/2014/main" id="{9CC880E3-B1E8-4C63-AA00-95C5E38BE79E}"/>
              </a:ext>
            </a:extLst>
          </p:cNvPr>
          <p:cNvSpPr/>
          <p:nvPr/>
        </p:nvSpPr>
        <p:spPr>
          <a:xfrm>
            <a:off x="9364670" y="4053243"/>
            <a:ext cx="260689" cy="260689"/>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06B77ADC-6D5B-4E17-9829-360659B1E1AE}"/>
              </a:ext>
            </a:extLst>
          </p:cNvPr>
          <p:cNvGrpSpPr/>
          <p:nvPr/>
        </p:nvGrpSpPr>
        <p:grpSpPr>
          <a:xfrm>
            <a:off x="9195088" y="2235011"/>
            <a:ext cx="695316" cy="98439"/>
            <a:chOff x="4911018" y="4098939"/>
            <a:chExt cx="695316" cy="98439"/>
          </a:xfrm>
        </p:grpSpPr>
        <p:cxnSp>
          <p:nvCxnSpPr>
            <p:cNvPr id="49" name="Straight Arrow Connector 48">
              <a:extLst>
                <a:ext uri="{FF2B5EF4-FFF2-40B4-BE49-F238E27FC236}">
                  <a16:creationId xmlns:a16="http://schemas.microsoft.com/office/drawing/2014/main" id="{F535A41B-7BE4-4CB6-873C-B192B3F66510}"/>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CBB5C86-8AE6-4D59-A3E8-3D6BFD696061}"/>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 name="Picture 2" descr="Free Playing Card Pics, Download Free Clip Art, Free Clip Art on ...">
            <a:extLst>
              <a:ext uri="{FF2B5EF4-FFF2-40B4-BE49-F238E27FC236}">
                <a16:creationId xmlns:a16="http://schemas.microsoft.com/office/drawing/2014/main" id="{F52D66EE-96A2-4B34-8AF3-724B582554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7191" y="2001604"/>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Free Pictures Of Guitars, Download Free Clip Art, Free Clip Art on ...">
            <a:extLst>
              <a:ext uri="{FF2B5EF4-FFF2-40B4-BE49-F238E27FC236}">
                <a16:creationId xmlns:a16="http://schemas.microsoft.com/office/drawing/2014/main" id="{EC8D988E-7F49-41B0-B920-03646CE8312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8527">
            <a:off x="8102020" y="3214428"/>
            <a:ext cx="651723" cy="65172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importance of musical instruments - Clip Art Library">
            <a:extLst>
              <a:ext uri="{FF2B5EF4-FFF2-40B4-BE49-F238E27FC236}">
                <a16:creationId xmlns:a16="http://schemas.microsoft.com/office/drawing/2014/main" id="{BFD3897C-A8E9-48FD-BEFB-B8287D5D700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1587" y="3869550"/>
            <a:ext cx="579005" cy="57900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Free Piano Cartoon, Download Free Clip Art, Free Clip Art on ...">
            <a:extLst>
              <a:ext uri="{FF2B5EF4-FFF2-40B4-BE49-F238E27FC236}">
                <a16:creationId xmlns:a16="http://schemas.microsoft.com/office/drawing/2014/main" id="{80108CC4-D8F2-4887-BD84-A898B52C04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2020" y="2742909"/>
            <a:ext cx="598234" cy="5093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Clipart - Boule - Clip Art Library">
            <a:extLst>
              <a:ext uri="{FF2B5EF4-FFF2-40B4-BE49-F238E27FC236}">
                <a16:creationId xmlns:a16="http://schemas.microsoft.com/office/drawing/2014/main" id="{D7D2118F-7AEA-4DB6-AF92-A5AD4AAF53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66323" y="1337604"/>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642EE474-DF1B-4207-80D4-D06039756EDA}"/>
              </a:ext>
            </a:extLst>
          </p:cNvPr>
          <p:cNvGrpSpPr/>
          <p:nvPr/>
        </p:nvGrpSpPr>
        <p:grpSpPr>
          <a:xfrm>
            <a:off x="8158045" y="4522816"/>
            <a:ext cx="475374" cy="416595"/>
            <a:chOff x="-1738415" y="1507782"/>
            <a:chExt cx="906945" cy="848731"/>
          </a:xfrm>
        </p:grpSpPr>
        <p:sp>
          <p:nvSpPr>
            <p:cNvPr id="57" name="Rectangle 1">
              <a:extLst>
                <a:ext uri="{FF2B5EF4-FFF2-40B4-BE49-F238E27FC236}">
                  <a16:creationId xmlns:a16="http://schemas.microsoft.com/office/drawing/2014/main" id="{82BF61C7-B4C6-4BA0-A7E6-6A26D426B8DA}"/>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4" descr="football clip art free - Clip Art Library">
              <a:extLst>
                <a:ext uri="{FF2B5EF4-FFF2-40B4-BE49-F238E27FC236}">
                  <a16:creationId xmlns:a16="http://schemas.microsoft.com/office/drawing/2014/main" id="{DBC1D632-8FAF-49CA-A687-E3DF7685E53C}"/>
                </a:ext>
              </a:extLst>
            </p:cNvPr>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9" name="Picture 58">
            <a:extLst>
              <a:ext uri="{FF2B5EF4-FFF2-40B4-BE49-F238E27FC236}">
                <a16:creationId xmlns:a16="http://schemas.microsoft.com/office/drawing/2014/main" id="{99F1A961-6EE8-46A5-BE12-FC81E5F28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3985" y="2186284"/>
            <a:ext cx="371515" cy="386994"/>
          </a:xfrm>
          <a:prstGeom prst="rect">
            <a:avLst/>
          </a:prstGeom>
        </p:spPr>
      </p:pic>
      <p:pic>
        <p:nvPicPr>
          <p:cNvPr id="60" name="Picture 59">
            <a:extLst>
              <a:ext uri="{FF2B5EF4-FFF2-40B4-BE49-F238E27FC236}">
                <a16:creationId xmlns:a16="http://schemas.microsoft.com/office/drawing/2014/main" id="{2E83D43C-1AA5-4BBE-A2A0-9D853B802F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5271" y="1531617"/>
            <a:ext cx="360001" cy="493550"/>
          </a:xfrm>
          <a:prstGeom prst="rect">
            <a:avLst/>
          </a:prstGeom>
        </p:spPr>
      </p:pic>
      <p:pic>
        <p:nvPicPr>
          <p:cNvPr id="61" name="Picture 60">
            <a:extLst>
              <a:ext uri="{FF2B5EF4-FFF2-40B4-BE49-F238E27FC236}">
                <a16:creationId xmlns:a16="http://schemas.microsoft.com/office/drawing/2014/main" id="{2A1E06F8-1D60-4BE6-AEA7-1F2755EF9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7967" y="3405787"/>
            <a:ext cx="338534" cy="352640"/>
          </a:xfrm>
          <a:prstGeom prst="rect">
            <a:avLst/>
          </a:prstGeom>
        </p:spPr>
      </p:pic>
      <p:pic>
        <p:nvPicPr>
          <p:cNvPr id="62" name="Picture 61">
            <a:extLst>
              <a:ext uri="{FF2B5EF4-FFF2-40B4-BE49-F238E27FC236}">
                <a16:creationId xmlns:a16="http://schemas.microsoft.com/office/drawing/2014/main" id="{56752CA5-91E3-46F6-B36F-E3AD9E8BFF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79514" y="3949432"/>
            <a:ext cx="371516" cy="386995"/>
          </a:xfrm>
          <a:prstGeom prst="rect">
            <a:avLst/>
          </a:prstGeom>
        </p:spPr>
      </p:pic>
      <p:pic>
        <p:nvPicPr>
          <p:cNvPr id="63" name="Picture 62">
            <a:extLst>
              <a:ext uri="{FF2B5EF4-FFF2-40B4-BE49-F238E27FC236}">
                <a16:creationId xmlns:a16="http://schemas.microsoft.com/office/drawing/2014/main" id="{924301C8-574C-4770-91D0-F5F1DBF13F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7967" y="2725367"/>
            <a:ext cx="371515" cy="509336"/>
          </a:xfrm>
          <a:prstGeom prst="rect">
            <a:avLst/>
          </a:prstGeom>
        </p:spPr>
      </p:pic>
      <p:pic>
        <p:nvPicPr>
          <p:cNvPr id="64" name="Picture 63">
            <a:extLst>
              <a:ext uri="{FF2B5EF4-FFF2-40B4-BE49-F238E27FC236}">
                <a16:creationId xmlns:a16="http://schemas.microsoft.com/office/drawing/2014/main" id="{F689B4FB-1803-4C9A-BA67-1D67D4B457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1054" y="4520094"/>
            <a:ext cx="364446" cy="499644"/>
          </a:xfrm>
          <a:prstGeom prst="rect">
            <a:avLst/>
          </a:prstGeom>
        </p:spPr>
      </p:pic>
      <p:sp>
        <p:nvSpPr>
          <p:cNvPr id="65" name="TextBox 64">
            <a:extLst>
              <a:ext uri="{FF2B5EF4-FFF2-40B4-BE49-F238E27FC236}">
                <a16:creationId xmlns:a16="http://schemas.microsoft.com/office/drawing/2014/main" id="{891E5621-5677-4489-BA60-0AB45B2150B4}"/>
              </a:ext>
            </a:extLst>
          </p:cNvPr>
          <p:cNvSpPr txBox="1"/>
          <p:nvPr/>
        </p:nvSpPr>
        <p:spPr>
          <a:xfrm>
            <a:off x="8147688" y="4150521"/>
            <a:ext cx="579005" cy="276999"/>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(sing.)</a:t>
            </a:r>
          </a:p>
        </p:txBody>
      </p:sp>
      <p:cxnSp>
        <p:nvCxnSpPr>
          <p:cNvPr id="31" name="Straight Connector 30">
            <a:extLst>
              <a:ext uri="{FF2B5EF4-FFF2-40B4-BE49-F238E27FC236}">
                <a16:creationId xmlns:a16="http://schemas.microsoft.com/office/drawing/2014/main" id="{0B6FA0DB-7D00-4301-AEB6-8C704FD7046F}"/>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855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39D30-4649-CC4D-B004-F55757FC4AEF}"/>
              </a:ext>
            </a:extLst>
          </p:cNvPr>
          <p:cNvSpPr txBox="1"/>
          <p:nvPr/>
        </p:nvSpPr>
        <p:spPr>
          <a:xfrm>
            <a:off x="-56666" y="503310"/>
            <a:ext cx="5600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Demande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si</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ton / ta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fait les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donne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nvGraphicFramePr>
        <p:xfrm>
          <a:off x="15365" y="864635"/>
          <a:ext cx="5400000" cy="4160303"/>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594329">
                <a:tc>
                  <a:txBody>
                    <a:bodyPr/>
                    <a:lstStyle/>
                    <a:p>
                      <a:pPr algn="ctr"/>
                      <a:endParaRPr lang="en-GB"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latin typeface="Century Gothic" panose="020B0502020202020204" pitchFamily="34" charset="0"/>
                        </a:rPr>
                        <a:t>B</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594329">
                <a:tc>
                  <a:txBody>
                    <a:bodyPr/>
                    <a:lstStyle/>
                    <a:p>
                      <a:pPr algn="ctr"/>
                      <a:r>
                        <a:rPr lang="en-GB" sz="1800" b="1"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594329">
                <a:tc>
                  <a:txBody>
                    <a:bodyPr/>
                    <a:lstStyle/>
                    <a:p>
                      <a:pPr algn="ctr"/>
                      <a:r>
                        <a:rPr lang="en-GB" sz="1800" b="1"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594329">
                <a:tc>
                  <a:txBody>
                    <a:bodyPr/>
                    <a:lstStyle/>
                    <a:p>
                      <a:pPr algn="ctr"/>
                      <a:r>
                        <a:rPr lang="en-GB" sz="1800" b="1"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594329">
                <a:tc>
                  <a:txBody>
                    <a:bodyPr/>
                    <a:lstStyle/>
                    <a:p>
                      <a:pPr algn="ctr"/>
                      <a:r>
                        <a:rPr lang="en-GB" sz="1800" b="1"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02050266"/>
                  </a:ext>
                </a:extLst>
              </a:tr>
              <a:tr h="594329">
                <a:tc>
                  <a:txBody>
                    <a:bodyPr/>
                    <a:lstStyle/>
                    <a:p>
                      <a:pPr algn="ctr"/>
                      <a:r>
                        <a:rPr lang="en-GB" sz="1800" b="1"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52251704"/>
                  </a:ext>
                </a:extLst>
              </a:tr>
              <a:tr h="594329">
                <a:tc>
                  <a:txBody>
                    <a:bodyPr/>
                    <a:lstStyle/>
                    <a:p>
                      <a:pPr algn="ctr"/>
                      <a:r>
                        <a:rPr lang="en-GB" sz="1800" b="1"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90598964"/>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387924" y="1565230"/>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2353825" y="4108219"/>
            <a:ext cx="750077" cy="101665"/>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2526943" y="276573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2369623" y="4564081"/>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2526944" y="3393706"/>
            <a:ext cx="360000" cy="338565"/>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427297" y="2228988"/>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664" y="2571900"/>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8527">
            <a:off x="1397006" y="2013243"/>
            <a:ext cx="651723" cy="651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894" y="4457807"/>
            <a:ext cx="579005" cy="5790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5040" y="3252245"/>
            <a:ext cx="598234" cy="5093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0090" y="3683856"/>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1372626" y="1524701"/>
            <a:ext cx="475374" cy="416595"/>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3263" y="1553697"/>
            <a:ext cx="371515" cy="386994"/>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6508" y="2093692"/>
            <a:ext cx="360001" cy="49355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6620" y="2765730"/>
            <a:ext cx="338534" cy="35264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0750" y="3296861"/>
            <a:ext cx="371516" cy="386995"/>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1723" y="3904384"/>
            <a:ext cx="371515" cy="509336"/>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3263" y="4514071"/>
            <a:ext cx="364446" cy="499644"/>
          </a:xfrm>
          <a:prstGeom prst="rect">
            <a:avLst/>
          </a:prstGeom>
        </p:spPr>
      </p:pic>
      <p:sp>
        <p:nvSpPr>
          <p:cNvPr id="37" name="TextBox 36">
            <a:extLst>
              <a:ext uri="{FF2B5EF4-FFF2-40B4-BE49-F238E27FC236}">
                <a16:creationId xmlns:a16="http://schemas.microsoft.com/office/drawing/2014/main" id="{50D29474-FD31-456D-B79A-5D67163F1D57}"/>
              </a:ext>
            </a:extLst>
          </p:cNvPr>
          <p:cNvSpPr txBox="1"/>
          <p:nvPr/>
        </p:nvSpPr>
        <p:spPr>
          <a:xfrm>
            <a:off x="1374995" y="4738778"/>
            <a:ext cx="579005" cy="276999"/>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(sing.)</a:t>
            </a:r>
          </a:p>
        </p:txBody>
      </p:sp>
      <p:sp>
        <p:nvSpPr>
          <p:cNvPr id="10" name="Title 9">
            <a:extLst>
              <a:ext uri="{FF2B5EF4-FFF2-40B4-BE49-F238E27FC236}">
                <a16:creationId xmlns:a16="http://schemas.microsoft.com/office/drawing/2014/main" id="{788ED4FA-001E-42CE-971D-75B79FB03102}"/>
              </a:ext>
            </a:extLst>
          </p:cNvPr>
          <p:cNvSpPr>
            <a:spLocks noGrp="1"/>
          </p:cNvSpPr>
          <p:nvPr>
            <p:ph type="title"/>
          </p:nvPr>
        </p:nvSpPr>
        <p:spPr>
          <a:xfrm>
            <a:off x="-6750" y="141870"/>
            <a:ext cx="2436992" cy="399601"/>
          </a:xfrm>
        </p:spPr>
        <p:txBody>
          <a:bodyPr>
            <a:normAutofit fontScale="90000"/>
          </a:bodyPr>
          <a:lstStyle/>
          <a:p>
            <a:r>
              <a:rPr lang="en-GB" sz="24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Qui fait quoi?</a:t>
            </a:r>
          </a:p>
        </p:txBody>
      </p:sp>
      <p:sp>
        <p:nvSpPr>
          <p:cNvPr id="38" name="TextBox 37">
            <a:extLst>
              <a:ext uri="{FF2B5EF4-FFF2-40B4-BE49-F238E27FC236}">
                <a16:creationId xmlns:a16="http://schemas.microsoft.com/office/drawing/2014/main" id="{EAB659D0-00D5-4705-BAD9-3AC4B3776841}"/>
              </a:ext>
            </a:extLst>
          </p:cNvPr>
          <p:cNvSpPr txBox="1"/>
          <p:nvPr/>
        </p:nvSpPr>
        <p:spPr>
          <a:xfrm>
            <a:off x="6720557" y="505221"/>
            <a:ext cx="5600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Demande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si</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ton / ta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fait les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activités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donne</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12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r>
              <a:rPr kumimoji="0" lang="en-US" sz="1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9" name="Title 9">
            <a:extLst>
              <a:ext uri="{FF2B5EF4-FFF2-40B4-BE49-F238E27FC236}">
                <a16:creationId xmlns:a16="http://schemas.microsoft.com/office/drawing/2014/main" id="{506D3DB9-F04A-4E77-AC5F-B174E6EF9808}"/>
              </a:ext>
            </a:extLst>
          </p:cNvPr>
          <p:cNvSpPr txBox="1">
            <a:spLocks/>
          </p:cNvSpPr>
          <p:nvPr/>
        </p:nvSpPr>
        <p:spPr>
          <a:xfrm>
            <a:off x="6770473" y="143781"/>
            <a:ext cx="2436992" cy="3996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Qui fait quoi?</a:t>
            </a:r>
          </a:p>
        </p:txBody>
      </p:sp>
      <p:cxnSp>
        <p:nvCxnSpPr>
          <p:cNvPr id="31" name="Straight Connector 30">
            <a:extLst>
              <a:ext uri="{FF2B5EF4-FFF2-40B4-BE49-F238E27FC236}">
                <a16:creationId xmlns:a16="http://schemas.microsoft.com/office/drawing/2014/main" id="{0B6FA0DB-7D00-4301-AEB6-8C704FD7046F}"/>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6" name="Table 6">
            <a:extLst>
              <a:ext uri="{FF2B5EF4-FFF2-40B4-BE49-F238E27FC236}">
                <a16:creationId xmlns:a16="http://schemas.microsoft.com/office/drawing/2014/main" id="{6AE64647-5361-417E-A61F-DAFA85348301}"/>
              </a:ext>
            </a:extLst>
          </p:cNvPr>
          <p:cNvGraphicFramePr>
            <a:graphicFrameLocks noGrp="1"/>
          </p:cNvGraphicFramePr>
          <p:nvPr/>
        </p:nvGraphicFramePr>
        <p:xfrm>
          <a:off x="6792000" y="864635"/>
          <a:ext cx="5400000" cy="4160303"/>
        </p:xfrm>
        <a:graphic>
          <a:graphicData uri="http://schemas.openxmlformats.org/drawingml/2006/table">
            <a:tbl>
              <a:tblPr firstRow="1" bandRow="1">
                <a:tableStyleId>{5940675A-B579-460E-94D1-54222C63F5DA}</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594329">
                <a:tc>
                  <a:txBody>
                    <a:bodyPr/>
                    <a:lstStyle/>
                    <a:p>
                      <a:pPr algn="ctr"/>
                      <a:endParaRPr lang="en-GB"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latin typeface="Century Gothic" panose="020B0502020202020204" pitchFamily="34" charset="0"/>
                        </a:rPr>
                        <a:t>B</a:t>
                      </a: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594329">
                <a:tc>
                  <a:txBody>
                    <a:bodyPr/>
                    <a:lstStyle/>
                    <a:p>
                      <a:pPr algn="ctr"/>
                      <a:r>
                        <a:rPr lang="en-GB" sz="1800" b="1"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594329">
                <a:tc>
                  <a:txBody>
                    <a:bodyPr/>
                    <a:lstStyle/>
                    <a:p>
                      <a:pPr algn="ctr"/>
                      <a:r>
                        <a:rPr lang="en-GB" sz="1800" b="1"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594329">
                <a:tc>
                  <a:txBody>
                    <a:bodyPr/>
                    <a:lstStyle/>
                    <a:p>
                      <a:pPr algn="ctr"/>
                      <a:r>
                        <a:rPr lang="en-GB" sz="1800" b="1"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594329">
                <a:tc>
                  <a:txBody>
                    <a:bodyPr/>
                    <a:lstStyle/>
                    <a:p>
                      <a:pPr algn="ctr"/>
                      <a:r>
                        <a:rPr lang="en-GB" sz="1800" b="1"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02050266"/>
                  </a:ext>
                </a:extLst>
              </a:tr>
              <a:tr h="594329">
                <a:tc>
                  <a:txBody>
                    <a:bodyPr/>
                    <a:lstStyle/>
                    <a:p>
                      <a:pPr algn="ctr"/>
                      <a:r>
                        <a:rPr lang="en-GB" sz="1800" b="1"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52251704"/>
                  </a:ext>
                </a:extLst>
              </a:tr>
              <a:tr h="594329">
                <a:tc>
                  <a:txBody>
                    <a:bodyPr/>
                    <a:lstStyle/>
                    <a:p>
                      <a:pPr algn="ctr"/>
                      <a:r>
                        <a:rPr lang="en-GB" sz="1800" b="1"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90598964"/>
                  </a:ext>
                </a:extLst>
              </a:tr>
            </a:tbl>
          </a:graphicData>
        </a:graphic>
      </p:graphicFrame>
      <p:cxnSp>
        <p:nvCxnSpPr>
          <p:cNvPr id="67" name="Straight Arrow Connector 66">
            <a:extLst>
              <a:ext uri="{FF2B5EF4-FFF2-40B4-BE49-F238E27FC236}">
                <a16:creationId xmlns:a16="http://schemas.microsoft.com/office/drawing/2014/main" id="{25C33E28-DDE6-453D-ABA7-9030FFF85E33}"/>
              </a:ext>
            </a:extLst>
          </p:cNvPr>
          <p:cNvCxnSpPr/>
          <p:nvPr/>
        </p:nvCxnSpPr>
        <p:spPr>
          <a:xfrm flipV="1">
            <a:off x="9164559" y="1565230"/>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6FA1D077-4D13-4DAB-86D1-74054A7BCAD6}"/>
              </a:ext>
            </a:extLst>
          </p:cNvPr>
          <p:cNvGrpSpPr/>
          <p:nvPr/>
        </p:nvGrpSpPr>
        <p:grpSpPr>
          <a:xfrm>
            <a:off x="9130460" y="4108219"/>
            <a:ext cx="750077" cy="101665"/>
            <a:chOff x="4911018" y="4098939"/>
            <a:chExt cx="695316" cy="98439"/>
          </a:xfrm>
        </p:grpSpPr>
        <p:cxnSp>
          <p:nvCxnSpPr>
            <p:cNvPr id="69" name="Straight Arrow Connector 68">
              <a:extLst>
                <a:ext uri="{FF2B5EF4-FFF2-40B4-BE49-F238E27FC236}">
                  <a16:creationId xmlns:a16="http://schemas.microsoft.com/office/drawing/2014/main" id="{ABC87862-9617-4DA4-9BFE-3782333BCAA6}"/>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854A3B-4A49-40E0-BDE4-AFD4EC01D435}"/>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Plus Sign 70">
            <a:extLst>
              <a:ext uri="{FF2B5EF4-FFF2-40B4-BE49-F238E27FC236}">
                <a16:creationId xmlns:a16="http://schemas.microsoft.com/office/drawing/2014/main" id="{B0AE1FBF-5CCC-49AF-ADEE-8D3C69747951}"/>
              </a:ext>
            </a:extLst>
          </p:cNvPr>
          <p:cNvSpPr/>
          <p:nvPr/>
        </p:nvSpPr>
        <p:spPr>
          <a:xfrm>
            <a:off x="9303578" y="276573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B486FEBC-D490-43BA-ACB4-852BF7D64A53}"/>
              </a:ext>
            </a:extLst>
          </p:cNvPr>
          <p:cNvCxnSpPr/>
          <p:nvPr/>
        </p:nvCxnSpPr>
        <p:spPr>
          <a:xfrm flipV="1">
            <a:off x="9146258" y="4564081"/>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73" name="Plus Sign 72">
            <a:extLst>
              <a:ext uri="{FF2B5EF4-FFF2-40B4-BE49-F238E27FC236}">
                <a16:creationId xmlns:a16="http://schemas.microsoft.com/office/drawing/2014/main" id="{3BEF3B0C-79D3-4DA1-A84C-CDFA938A67EC}"/>
              </a:ext>
            </a:extLst>
          </p:cNvPr>
          <p:cNvSpPr/>
          <p:nvPr/>
        </p:nvSpPr>
        <p:spPr>
          <a:xfrm>
            <a:off x="9303579" y="3393706"/>
            <a:ext cx="360000" cy="338565"/>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C79A250A-F4A4-493A-A42A-D297989730A3}"/>
              </a:ext>
            </a:extLst>
          </p:cNvPr>
          <p:cNvGrpSpPr/>
          <p:nvPr/>
        </p:nvGrpSpPr>
        <p:grpSpPr>
          <a:xfrm>
            <a:off x="9203932" y="2228988"/>
            <a:ext cx="695316" cy="98439"/>
            <a:chOff x="4911018" y="4098939"/>
            <a:chExt cx="695316" cy="98439"/>
          </a:xfrm>
        </p:grpSpPr>
        <p:cxnSp>
          <p:nvCxnSpPr>
            <p:cNvPr id="75" name="Straight Arrow Connector 74">
              <a:extLst>
                <a:ext uri="{FF2B5EF4-FFF2-40B4-BE49-F238E27FC236}">
                  <a16:creationId xmlns:a16="http://schemas.microsoft.com/office/drawing/2014/main" id="{2F6F7044-937F-4584-B54B-1703A9F8F30E}"/>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8B104F5-A6A8-4540-98C2-8D9B95189A6E}"/>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77" name="Picture 2" descr="Free Playing Card Pics, Download Free Clip Art, Free Clip Art on ...">
            <a:extLst>
              <a:ext uri="{FF2B5EF4-FFF2-40B4-BE49-F238E27FC236}">
                <a16:creationId xmlns:a16="http://schemas.microsoft.com/office/drawing/2014/main" id="{F026A6D8-3BF9-4A60-978D-25BA35A255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299" y="2571900"/>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Free Pictures Of Guitars, Download Free Clip Art, Free Clip Art on ...">
            <a:extLst>
              <a:ext uri="{FF2B5EF4-FFF2-40B4-BE49-F238E27FC236}">
                <a16:creationId xmlns:a16="http://schemas.microsoft.com/office/drawing/2014/main" id="{FBB606D2-F14E-47CE-9603-3588E651480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98527">
            <a:off x="8173641" y="2013243"/>
            <a:ext cx="651723" cy="65172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importance of musical instruments - Clip Art Library">
            <a:extLst>
              <a:ext uri="{FF2B5EF4-FFF2-40B4-BE49-F238E27FC236}">
                <a16:creationId xmlns:a16="http://schemas.microsoft.com/office/drawing/2014/main" id="{44133D13-4AC2-4433-A76E-6D4CFAD62EF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5529" y="4457807"/>
            <a:ext cx="579005" cy="5790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2" descr="Free Piano Cartoon, Download Free Clip Art, Free Clip Art on ...">
            <a:extLst>
              <a:ext uri="{FF2B5EF4-FFF2-40B4-BE49-F238E27FC236}">
                <a16:creationId xmlns:a16="http://schemas.microsoft.com/office/drawing/2014/main" id="{E8B80059-91EB-4857-B6AC-111C922068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1675" y="3252245"/>
            <a:ext cx="598234" cy="50933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6" descr="Clipart - Boule - Clip Art Library">
            <a:extLst>
              <a:ext uri="{FF2B5EF4-FFF2-40B4-BE49-F238E27FC236}">
                <a16:creationId xmlns:a16="http://schemas.microsoft.com/office/drawing/2014/main" id="{BB7309BD-366A-4260-9C6E-68932B38E5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6725" y="3683856"/>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1722C369-9670-4AFF-8BCB-053851D56757}"/>
              </a:ext>
            </a:extLst>
          </p:cNvPr>
          <p:cNvGrpSpPr/>
          <p:nvPr/>
        </p:nvGrpSpPr>
        <p:grpSpPr>
          <a:xfrm>
            <a:off x="8149261" y="1524701"/>
            <a:ext cx="475374" cy="416595"/>
            <a:chOff x="-1738415" y="1507782"/>
            <a:chExt cx="906945" cy="848731"/>
          </a:xfrm>
        </p:grpSpPr>
        <p:sp>
          <p:nvSpPr>
            <p:cNvPr id="83" name="Rectangle 1">
              <a:extLst>
                <a:ext uri="{FF2B5EF4-FFF2-40B4-BE49-F238E27FC236}">
                  <a16:creationId xmlns:a16="http://schemas.microsoft.com/office/drawing/2014/main" id="{97045217-5339-484B-B81A-FCC0132DFE88}"/>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4" descr="football clip art free - Clip Art Library">
              <a:extLst>
                <a:ext uri="{FF2B5EF4-FFF2-40B4-BE49-F238E27FC236}">
                  <a16:creationId xmlns:a16="http://schemas.microsoft.com/office/drawing/2014/main" id="{DA1B403A-1F74-45F8-9E71-974A5EDAD825}"/>
                </a:ext>
              </a:extLst>
            </p:cNvPr>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85" name="Picture 84">
            <a:extLst>
              <a:ext uri="{FF2B5EF4-FFF2-40B4-BE49-F238E27FC236}">
                <a16:creationId xmlns:a16="http://schemas.microsoft.com/office/drawing/2014/main" id="{F26EB197-CEB0-4087-9E20-10178CD9B1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98" y="1553697"/>
            <a:ext cx="371515" cy="386994"/>
          </a:xfrm>
          <a:prstGeom prst="rect">
            <a:avLst/>
          </a:prstGeom>
        </p:spPr>
      </p:pic>
      <p:pic>
        <p:nvPicPr>
          <p:cNvPr id="86" name="Picture 85">
            <a:extLst>
              <a:ext uri="{FF2B5EF4-FFF2-40B4-BE49-F238E27FC236}">
                <a16:creationId xmlns:a16="http://schemas.microsoft.com/office/drawing/2014/main" id="{83563EFB-9946-4694-8D3E-CA954CF1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03143" y="2093692"/>
            <a:ext cx="360001" cy="493550"/>
          </a:xfrm>
          <a:prstGeom prst="rect">
            <a:avLst/>
          </a:prstGeom>
        </p:spPr>
      </p:pic>
      <p:pic>
        <p:nvPicPr>
          <p:cNvPr id="87" name="Picture 86">
            <a:extLst>
              <a:ext uri="{FF2B5EF4-FFF2-40B4-BE49-F238E27FC236}">
                <a16:creationId xmlns:a16="http://schemas.microsoft.com/office/drawing/2014/main" id="{BD72F533-60FB-4E6D-A7E7-944E248FA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255" y="2765730"/>
            <a:ext cx="338534" cy="352640"/>
          </a:xfrm>
          <a:prstGeom prst="rect">
            <a:avLst/>
          </a:prstGeom>
        </p:spPr>
      </p:pic>
      <p:pic>
        <p:nvPicPr>
          <p:cNvPr id="88" name="Picture 87">
            <a:extLst>
              <a:ext uri="{FF2B5EF4-FFF2-40B4-BE49-F238E27FC236}">
                <a16:creationId xmlns:a16="http://schemas.microsoft.com/office/drawing/2014/main" id="{D8C4C836-D07B-4EBB-80E6-76CC8A73E2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7385" y="3296861"/>
            <a:ext cx="371516" cy="386995"/>
          </a:xfrm>
          <a:prstGeom prst="rect">
            <a:avLst/>
          </a:prstGeom>
        </p:spPr>
      </p:pic>
      <p:pic>
        <p:nvPicPr>
          <p:cNvPr id="89" name="Picture 88">
            <a:extLst>
              <a:ext uri="{FF2B5EF4-FFF2-40B4-BE49-F238E27FC236}">
                <a16:creationId xmlns:a16="http://schemas.microsoft.com/office/drawing/2014/main" id="{E00DF0DD-B2FC-4745-9677-1801AEAF26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8358" y="3904384"/>
            <a:ext cx="371515" cy="509336"/>
          </a:xfrm>
          <a:prstGeom prst="rect">
            <a:avLst/>
          </a:prstGeom>
        </p:spPr>
      </p:pic>
      <p:pic>
        <p:nvPicPr>
          <p:cNvPr id="90" name="Picture 89">
            <a:extLst>
              <a:ext uri="{FF2B5EF4-FFF2-40B4-BE49-F238E27FC236}">
                <a16:creationId xmlns:a16="http://schemas.microsoft.com/office/drawing/2014/main" id="{A90067FB-5E59-49F2-93CF-E036097923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9898" y="4514071"/>
            <a:ext cx="364446" cy="499644"/>
          </a:xfrm>
          <a:prstGeom prst="rect">
            <a:avLst/>
          </a:prstGeom>
        </p:spPr>
      </p:pic>
      <p:sp>
        <p:nvSpPr>
          <p:cNvPr id="91" name="TextBox 90">
            <a:extLst>
              <a:ext uri="{FF2B5EF4-FFF2-40B4-BE49-F238E27FC236}">
                <a16:creationId xmlns:a16="http://schemas.microsoft.com/office/drawing/2014/main" id="{8987267B-5A8D-475B-9722-9072C84689BF}"/>
              </a:ext>
            </a:extLst>
          </p:cNvPr>
          <p:cNvSpPr txBox="1"/>
          <p:nvPr/>
        </p:nvSpPr>
        <p:spPr>
          <a:xfrm>
            <a:off x="8151630" y="4738778"/>
            <a:ext cx="579005" cy="276999"/>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(sing.)</a:t>
            </a:r>
          </a:p>
        </p:txBody>
      </p:sp>
    </p:spTree>
    <p:extLst>
      <p:ext uri="{BB962C8B-B14F-4D97-AF65-F5344CB8AC3E}">
        <p14:creationId xmlns:p14="http://schemas.microsoft.com/office/powerpoint/2010/main" val="1550344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57550" cy="647577"/>
          </a:xfrm>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en-US" sz="2400" dirty="0">
                <a:solidFill>
                  <a:srgbClr val="002060"/>
                </a:solidFill>
                <a:latin typeface="Century Gothic" panose="020F0302020204030204"/>
              </a:rPr>
              <a:t>Parle à ton/ta </a:t>
            </a:r>
            <a:r>
              <a:rPr lang="en-US" sz="2400" dirty="0" err="1">
                <a:solidFill>
                  <a:srgbClr val="002060"/>
                </a:solidFill>
                <a:latin typeface="Century Gothic" panose="020F0302020204030204"/>
              </a:rPr>
              <a:t>partenaire</a:t>
            </a:r>
            <a:r>
              <a:rPr lang="en-US" sz="2400" dirty="0">
                <a:solidFill>
                  <a:srgbClr val="002060"/>
                </a:solidFill>
                <a:latin typeface="Century Gothic" panose="020F0302020204030204"/>
              </a:rPr>
              <a:t>. </a:t>
            </a:r>
            <a:r>
              <a:rPr lang="en-US" sz="2400" dirty="0" err="1">
                <a:solidFill>
                  <a:srgbClr val="002060"/>
                </a:solidFill>
              </a:rPr>
              <a:t>Faites-vous</a:t>
            </a:r>
            <a:r>
              <a:rPr lang="en-US" sz="2400" dirty="0">
                <a:solidFill>
                  <a:srgbClr val="002060"/>
                </a:solidFill>
              </a:rPr>
              <a:t> des </a:t>
            </a:r>
            <a:r>
              <a:rPr lang="en-US" sz="2400" dirty="0" err="1">
                <a:solidFill>
                  <a:srgbClr val="002060"/>
                </a:solidFill>
              </a:rPr>
              <a:t>activités</a:t>
            </a:r>
            <a:r>
              <a:rPr lang="en-US" sz="2400" dirty="0">
                <a:solidFill>
                  <a:srgbClr val="002060"/>
                </a:solidFill>
              </a:rPr>
              <a:t> </a:t>
            </a:r>
            <a:r>
              <a:rPr lang="en-US" sz="2400" dirty="0" err="1">
                <a:solidFill>
                  <a:srgbClr val="002060"/>
                </a:solidFill>
              </a:rPr>
              <a:t>similaires</a:t>
            </a:r>
            <a:r>
              <a:rPr lang="en-US" sz="2400" dirty="0">
                <a:solidFill>
                  <a:srgbClr val="002060"/>
                </a:solidFill>
              </a:rPr>
              <a:t> ? </a:t>
            </a:r>
            <a:endParaRPr lang="en-US" sz="2400" dirty="0">
              <a:solidFill>
                <a:srgbClr val="002060"/>
              </a:solidFill>
              <a:latin typeface="Century Gothic"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Écris</a:t>
            </a:r>
            <a:r>
              <a:rPr lang="en-US" sz="2400" dirty="0">
                <a:solidFill>
                  <a:srgbClr val="002060"/>
                </a:solidFill>
                <a:latin typeface="Century Gothic" panose="020F0302020204030204"/>
              </a:rPr>
              <a:t> des phrases </a:t>
            </a:r>
            <a:r>
              <a:rPr lang="en-US" sz="2400" dirty="0" err="1">
                <a:solidFill>
                  <a:srgbClr val="002060"/>
                </a:solidFill>
                <a:latin typeface="Century Gothic" panose="020F0302020204030204"/>
              </a:rPr>
              <a:t>en</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français</a:t>
            </a:r>
            <a:r>
              <a:rPr lang="en-US" sz="2400" dirty="0">
                <a:solidFill>
                  <a:srgbClr val="002060"/>
                </a:solidFill>
                <a:latin typeface="Century Gothic" panose="020F0302020204030204"/>
              </a:rPr>
              <a:t> avec </a:t>
            </a:r>
            <a:r>
              <a:rPr lang="en-US" sz="2400" b="1" dirty="0">
                <a:solidFill>
                  <a:srgbClr val="002060"/>
                </a:solidFill>
                <a:latin typeface="Century Gothic" panose="020F0302020204030204"/>
              </a:rPr>
              <a:t>je</a:t>
            </a:r>
            <a:r>
              <a:rPr lang="en-US" sz="2400" dirty="0">
                <a:solidFill>
                  <a:srgbClr val="002060"/>
                </a:solidFill>
                <a:latin typeface="Century Gothic" panose="020F0302020204030204"/>
              </a:rPr>
              <a:t> et </a:t>
            </a:r>
            <a:r>
              <a:rPr lang="en-US" sz="2400" b="1" dirty="0" err="1">
                <a:solidFill>
                  <a:srgbClr val="002060"/>
                </a:solidFill>
                <a:latin typeface="Century Gothic" panose="020F0302020204030204"/>
              </a:rPr>
              <a:t>il</a:t>
            </a:r>
            <a:r>
              <a:rPr lang="en-US" sz="2400" dirty="0">
                <a:solidFill>
                  <a:srgbClr val="002060"/>
                </a:solidFill>
                <a:latin typeface="Century Gothic" panose="020F0302020204030204"/>
              </a:rPr>
              <a:t> / </a:t>
            </a:r>
            <a:r>
              <a:rPr lang="en-US" sz="2400" b="1" dirty="0" err="1">
                <a:solidFill>
                  <a:srgbClr val="002060"/>
                </a:solidFill>
                <a:latin typeface="Century Gothic" panose="020F0302020204030204"/>
              </a:rPr>
              <a:t>elle</a:t>
            </a:r>
            <a:r>
              <a:rPr lang="en-US" sz="2400" dirty="0">
                <a:solidFill>
                  <a:srgbClr val="002060"/>
                </a:solidFill>
                <a:latin typeface="Century Gothic" panose="020F0302020204030204"/>
              </a:rPr>
              <a:t>.</a:t>
            </a:r>
          </a:p>
        </p:txBody>
      </p:sp>
      <p:sp>
        <p:nvSpPr>
          <p:cNvPr id="13" name="Rectangle 12">
            <a:extLst>
              <a:ext uri="{FF2B5EF4-FFF2-40B4-BE49-F238E27FC236}">
                <a16:creationId xmlns:a16="http://schemas.microsoft.com/office/drawing/2014/main" id="{21B003D3-8831-4F22-84D4-7C7A737BFEB1}"/>
              </a:ext>
            </a:extLst>
          </p:cNvPr>
          <p:cNvSpPr/>
          <p:nvPr/>
        </p:nvSpPr>
        <p:spPr>
          <a:xfrm>
            <a:off x="180000" y="2330346"/>
            <a:ext cx="5400000" cy="3231654"/>
          </a:xfrm>
          <a:prstGeom prst="rect">
            <a:avLst/>
          </a:prstGeom>
          <a:ln>
            <a:solidFill>
              <a:srgbClr val="EE6000"/>
            </a:solidFill>
          </a:ln>
        </p:spPr>
        <p:txBody>
          <a:bodyPr wrap="square">
            <a:spAutoFit/>
          </a:bodyPr>
          <a:lstStyle/>
          <a:p>
            <a:pPr lvl="0">
              <a:defRPr/>
            </a:pPr>
            <a:r>
              <a:rPr lang="en-US" sz="3600" b="1" dirty="0" err="1">
                <a:solidFill>
                  <a:srgbClr val="EF4136"/>
                </a:solidFill>
              </a:rPr>
              <a:t>Partenaire</a:t>
            </a:r>
            <a:r>
              <a:rPr lang="en-US" sz="3600" b="1" dirty="0">
                <a:solidFill>
                  <a:srgbClr val="EF4136"/>
                </a:solidFill>
              </a:rPr>
              <a:t> A:</a:t>
            </a:r>
          </a:p>
          <a:p>
            <a:pPr lvl="0">
              <a:defRPr/>
            </a:pPr>
            <a:endParaRPr lang="en-US" sz="2400" b="1" dirty="0">
              <a:solidFill>
                <a:srgbClr val="EF4136"/>
              </a:solidFill>
            </a:endParaRP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à la </a:t>
            </a:r>
            <a:r>
              <a:rPr lang="en-US" sz="2400" dirty="0" err="1">
                <a:solidFill>
                  <a:srgbClr val="EF4136"/>
                </a:solidFill>
              </a:rPr>
              <a:t>pétanque</a:t>
            </a:r>
            <a:r>
              <a:rPr lang="en-US" sz="2400" dirty="0">
                <a:solidFill>
                  <a:srgbClr val="EF4136"/>
                </a:solidFill>
              </a:rPr>
              <a:t>.</a:t>
            </a: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aux </a:t>
            </a:r>
            <a:r>
              <a:rPr lang="en-US" sz="2400" dirty="0" err="1">
                <a:solidFill>
                  <a:srgbClr val="EF4136"/>
                </a:solidFill>
              </a:rPr>
              <a:t>cartes</a:t>
            </a:r>
            <a:r>
              <a:rPr lang="en-US" sz="2400" dirty="0">
                <a:solidFill>
                  <a:srgbClr val="EF4136"/>
                </a:solidFill>
              </a:rPr>
              <a:t>.</a:t>
            </a: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du piano.</a:t>
            </a: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de la </a:t>
            </a:r>
            <a:r>
              <a:rPr lang="en-US" sz="2400" dirty="0" err="1">
                <a:solidFill>
                  <a:srgbClr val="EF4136"/>
                </a:solidFill>
              </a:rPr>
              <a:t>guitare</a:t>
            </a:r>
            <a:r>
              <a:rPr lang="en-US" sz="2400" dirty="0">
                <a:solidFill>
                  <a:srgbClr val="EF4136"/>
                </a:solidFill>
              </a:rPr>
              <a:t>.</a:t>
            </a: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d’un / de </a:t>
            </a:r>
            <a:r>
              <a:rPr lang="en-US" sz="2400" dirty="0" err="1">
                <a:solidFill>
                  <a:srgbClr val="EF4136"/>
                </a:solidFill>
              </a:rPr>
              <a:t>l’instrument</a:t>
            </a:r>
            <a:r>
              <a:rPr lang="en-US" sz="2400" dirty="0">
                <a:solidFill>
                  <a:srgbClr val="EF4136"/>
                </a:solidFill>
              </a:rPr>
              <a:t>.</a:t>
            </a: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au foot.</a:t>
            </a:r>
          </a:p>
        </p:txBody>
      </p:sp>
      <p:sp>
        <p:nvSpPr>
          <p:cNvPr id="14" name="Rectangle 13">
            <a:extLst>
              <a:ext uri="{FF2B5EF4-FFF2-40B4-BE49-F238E27FC236}">
                <a16:creationId xmlns:a16="http://schemas.microsoft.com/office/drawing/2014/main" id="{8B8E9EF4-5A6B-433C-B487-B1E58A970064}"/>
              </a:ext>
            </a:extLst>
          </p:cNvPr>
          <p:cNvSpPr/>
          <p:nvPr/>
        </p:nvSpPr>
        <p:spPr>
          <a:xfrm>
            <a:off x="5779042" y="2330346"/>
            <a:ext cx="5927683" cy="3231654"/>
          </a:xfrm>
          <a:prstGeom prst="rect">
            <a:avLst/>
          </a:prstGeom>
          <a:ln>
            <a:solidFill>
              <a:srgbClr val="EE6000"/>
            </a:solidFill>
          </a:ln>
        </p:spPr>
        <p:txBody>
          <a:bodyPr wrap="square">
            <a:spAutoFit/>
          </a:bodyPr>
          <a:lstStyle/>
          <a:p>
            <a:pPr lvl="0">
              <a:defRPr/>
            </a:pPr>
            <a:r>
              <a:rPr lang="en-US" sz="3600" b="1" dirty="0" err="1">
                <a:solidFill>
                  <a:srgbClr val="EF4136"/>
                </a:solidFill>
              </a:rPr>
              <a:t>Partenaire</a:t>
            </a:r>
            <a:r>
              <a:rPr lang="en-US" sz="3600" b="1" dirty="0">
                <a:solidFill>
                  <a:srgbClr val="EF4136"/>
                </a:solidFill>
              </a:rPr>
              <a:t> B:</a:t>
            </a:r>
          </a:p>
          <a:p>
            <a:pPr lvl="0">
              <a:defRPr/>
            </a:pPr>
            <a:endParaRPr lang="en-US" sz="2400" b="1" dirty="0">
              <a:solidFill>
                <a:srgbClr val="EF4136"/>
              </a:solidFill>
            </a:endParaRP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au foot.</a:t>
            </a: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de la </a:t>
            </a:r>
            <a:r>
              <a:rPr lang="en-US" sz="2400" dirty="0" err="1">
                <a:solidFill>
                  <a:srgbClr val="EF4136"/>
                </a:solidFill>
              </a:rPr>
              <a:t>guitare</a:t>
            </a:r>
            <a:r>
              <a:rPr lang="en-US" sz="2400" dirty="0">
                <a:solidFill>
                  <a:srgbClr val="EF4136"/>
                </a:solidFill>
              </a:rPr>
              <a:t>.</a:t>
            </a: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aux </a:t>
            </a:r>
            <a:r>
              <a:rPr lang="en-US" sz="2400" dirty="0" err="1">
                <a:solidFill>
                  <a:srgbClr val="EF4136"/>
                </a:solidFill>
              </a:rPr>
              <a:t>cartes</a:t>
            </a:r>
            <a:r>
              <a:rPr lang="en-US" sz="2400" dirty="0">
                <a:solidFill>
                  <a:srgbClr val="EF4136"/>
                </a:solidFill>
              </a:rPr>
              <a:t>.</a:t>
            </a:r>
          </a:p>
          <a:p>
            <a:pPr marL="457200" lvl="0" indent="-457200">
              <a:buFontTx/>
              <a:buAutoNum type="arabicPeriod"/>
              <a:defRPr/>
            </a:pPr>
            <a:r>
              <a:rPr lang="en-US" sz="2400" dirty="0">
                <a:solidFill>
                  <a:srgbClr val="EF4136"/>
                </a:solidFill>
              </a:rPr>
              <a:t>Je </a:t>
            </a:r>
            <a:r>
              <a:rPr lang="en-US" sz="2400" dirty="0" err="1">
                <a:solidFill>
                  <a:srgbClr val="EF4136"/>
                </a:solidFill>
              </a:rPr>
              <a:t>joue</a:t>
            </a:r>
            <a:r>
              <a:rPr lang="en-US" sz="2400" dirty="0">
                <a:solidFill>
                  <a:srgbClr val="EF4136"/>
                </a:solidFill>
              </a:rPr>
              <a:t> du piano.</a:t>
            </a: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à la </a:t>
            </a:r>
            <a:r>
              <a:rPr lang="en-US" sz="2400" dirty="0" err="1">
                <a:solidFill>
                  <a:srgbClr val="EF4136"/>
                </a:solidFill>
              </a:rPr>
              <a:t>pétanque</a:t>
            </a:r>
            <a:r>
              <a:rPr lang="en-US" sz="2400" dirty="0">
                <a:solidFill>
                  <a:srgbClr val="EF4136"/>
                </a:solidFill>
              </a:rPr>
              <a:t>.</a:t>
            </a:r>
          </a:p>
          <a:p>
            <a:pPr marL="457200" lvl="0" indent="-457200">
              <a:buFontTx/>
              <a:buAutoNum type="arabicPeriod"/>
              <a:defRPr/>
            </a:pPr>
            <a:r>
              <a:rPr lang="en-US" sz="2400" dirty="0">
                <a:solidFill>
                  <a:srgbClr val="EF4136"/>
                </a:solidFill>
              </a:rPr>
              <a:t>Je ne </a:t>
            </a:r>
            <a:r>
              <a:rPr lang="en-US" sz="2400" dirty="0" err="1">
                <a:solidFill>
                  <a:srgbClr val="EF4136"/>
                </a:solidFill>
              </a:rPr>
              <a:t>joue</a:t>
            </a:r>
            <a:r>
              <a:rPr lang="en-US" sz="2400" dirty="0">
                <a:solidFill>
                  <a:srgbClr val="EF4136"/>
                </a:solidFill>
              </a:rPr>
              <a:t> pas de l’ / </a:t>
            </a:r>
            <a:r>
              <a:rPr lang="en-US" sz="2400" dirty="0" err="1">
                <a:solidFill>
                  <a:srgbClr val="EF4136"/>
                </a:solidFill>
              </a:rPr>
              <a:t>d’instrument</a:t>
            </a:r>
            <a:r>
              <a:rPr lang="en-US" sz="2400" dirty="0">
                <a:solidFill>
                  <a:srgbClr val="EF4136"/>
                </a:solidFill>
              </a:rPr>
              <a:t>.</a:t>
            </a:r>
          </a:p>
        </p:txBody>
      </p:sp>
      <p:sp>
        <p:nvSpPr>
          <p:cNvPr id="15" name="TextBox 14">
            <a:extLst>
              <a:ext uri="{FF2B5EF4-FFF2-40B4-BE49-F238E27FC236}">
                <a16:creationId xmlns:a16="http://schemas.microsoft.com/office/drawing/2014/main" id="{4FDCB58C-8A4D-44E7-BC8C-7BA0C1881082}"/>
              </a:ext>
            </a:extLst>
          </p:cNvPr>
          <p:cNvSpPr txBox="1"/>
          <p:nvPr/>
        </p:nvSpPr>
        <p:spPr>
          <a:xfrm>
            <a:off x="9324591" y="1716928"/>
            <a:ext cx="2629154" cy="1464231"/>
          </a:xfrm>
          <a:prstGeom prst="wedgeRoundRectCallout">
            <a:avLst>
              <a:gd name="adj1" fmla="val -53804"/>
              <a:gd name="adj2" fmla="val 21814"/>
              <a:gd name="adj3" fmla="val 16667"/>
            </a:avLst>
          </a:prstGeom>
          <a:solidFill>
            <a:srgbClr val="0055A5"/>
          </a:solidFill>
          <a:ln>
            <a:solidFill>
              <a:srgbClr val="EE6000"/>
            </a:solidFill>
          </a:ln>
        </p:spPr>
        <p:txBody>
          <a:bodyPr wrap="square" rtlCol="0">
            <a:spAutoFit/>
          </a:bodyPr>
          <a:lstStyle/>
          <a:p>
            <a:pPr algn="l"/>
            <a:r>
              <a:rPr lang="en-GB" sz="2000" dirty="0">
                <a:solidFill>
                  <a:schemeClr val="bg1"/>
                </a:solidFill>
              </a:rPr>
              <a:t>Use linking words like </a:t>
            </a:r>
            <a:r>
              <a:rPr lang="en-GB" sz="2000" b="1" dirty="0" err="1">
                <a:solidFill>
                  <a:schemeClr val="bg1"/>
                </a:solidFill>
              </a:rPr>
              <a:t>aussi</a:t>
            </a:r>
            <a:r>
              <a:rPr lang="en-GB" sz="2000" b="1" dirty="0">
                <a:solidFill>
                  <a:schemeClr val="bg1"/>
                </a:solidFill>
              </a:rPr>
              <a:t> </a:t>
            </a:r>
            <a:r>
              <a:rPr lang="en-GB" sz="2000" dirty="0">
                <a:solidFill>
                  <a:schemeClr val="bg1"/>
                </a:solidFill>
              </a:rPr>
              <a:t>and </a:t>
            </a:r>
            <a:r>
              <a:rPr lang="en-GB" sz="2000" b="1" dirty="0" err="1">
                <a:solidFill>
                  <a:schemeClr val="bg1"/>
                </a:solidFill>
              </a:rPr>
              <a:t>mais</a:t>
            </a:r>
            <a:r>
              <a:rPr lang="en-GB" sz="2000" dirty="0">
                <a:solidFill>
                  <a:schemeClr val="bg1"/>
                </a:solidFill>
              </a:rPr>
              <a:t> to compare your activities.</a:t>
            </a:r>
          </a:p>
        </p:txBody>
      </p:sp>
      <p:sp>
        <p:nvSpPr>
          <p:cNvPr id="17" name="TextBox 16">
            <a:extLst>
              <a:ext uri="{FF2B5EF4-FFF2-40B4-BE49-F238E27FC236}">
                <a16:creationId xmlns:a16="http://schemas.microsoft.com/office/drawing/2014/main" id="{59DD7562-1CA2-4023-9545-74A1F1E6FD93}"/>
              </a:ext>
            </a:extLst>
          </p:cNvPr>
          <p:cNvSpPr txBox="1"/>
          <p:nvPr/>
        </p:nvSpPr>
        <p:spPr>
          <a:xfrm>
            <a:off x="3253722" y="126504"/>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5701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4" grpId="0" uiExpand="1" build="p" animBg="1"/>
      <p:bldP spid="15"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76550" cy="647577"/>
          </a:xfrm>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63150" y="249870"/>
            <a:ext cx="1946770" cy="396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Trouve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une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personne</a:t>
            </a:r>
            <a:r>
              <a:rPr lang="en-US" sz="2400" dirty="0">
                <a:solidFill>
                  <a:srgbClr val="002060"/>
                </a:solidFill>
                <a:latin typeface="Century Gothic" panose="020F0302020204030204"/>
              </a:rPr>
              <a:t> dans la </a:t>
            </a:r>
            <a:r>
              <a:rPr lang="en-US" sz="2400" dirty="0" err="1">
                <a:solidFill>
                  <a:srgbClr val="002060"/>
                </a:solidFill>
                <a:latin typeface="Century Gothic" panose="020F0302020204030204"/>
              </a:rPr>
              <a:t>classe</a:t>
            </a:r>
            <a:r>
              <a:rPr lang="en-US" sz="2400" dirty="0">
                <a:solidFill>
                  <a:srgbClr val="002060"/>
                </a:solidFill>
                <a:latin typeface="Century Gothic" panose="020F0302020204030204"/>
              </a:rPr>
              <a:t> qui fait </a:t>
            </a:r>
            <a:r>
              <a:rPr lang="en-US" sz="2400" dirty="0" err="1">
                <a:solidFill>
                  <a:srgbClr val="002060"/>
                </a:solidFill>
                <a:latin typeface="Century Gothic" panose="020F0302020204030204"/>
              </a:rPr>
              <a:t>chaque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activité</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Écris</a:t>
            </a:r>
            <a:r>
              <a:rPr lang="en-US" sz="2400" dirty="0">
                <a:solidFill>
                  <a:srgbClr val="002060"/>
                </a:solidFill>
                <a:latin typeface="Century Gothic" panose="020F0302020204030204"/>
              </a:rPr>
              <a:t> des phrases.</a:t>
            </a:r>
          </a:p>
        </p:txBody>
      </p:sp>
      <p:graphicFrame>
        <p:nvGraphicFramePr>
          <p:cNvPr id="9" name="Table 6">
            <a:extLst>
              <a:ext uri="{FF2B5EF4-FFF2-40B4-BE49-F238E27FC236}">
                <a16:creationId xmlns:a16="http://schemas.microsoft.com/office/drawing/2014/main" id="{A29B56A3-1369-4AF7-8872-AF85ADD69C48}"/>
              </a:ext>
            </a:extLst>
          </p:cNvPr>
          <p:cNvGraphicFramePr>
            <a:graphicFrameLocks noGrp="1"/>
          </p:cNvGraphicFramePr>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3240000">
                  <a:extLst>
                    <a:ext uri="{9D8B030D-6E8A-4147-A177-3AD203B41FA5}">
                      <a16:colId xmlns:a16="http://schemas.microsoft.com/office/drawing/2014/main" val="3621409591"/>
                    </a:ext>
                  </a:extLst>
                </a:gridCol>
              </a:tblGrid>
              <a:tr h="497067">
                <a:tc>
                  <a:txBody>
                    <a:bodyPr/>
                    <a:lstStyle/>
                    <a:p>
                      <a:pPr algn="ctr"/>
                      <a:endParaRPr lang="en-GB"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1.</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2.</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3.</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10" name="Table 6">
            <a:extLst>
              <a:ext uri="{FF2B5EF4-FFF2-40B4-BE49-F238E27FC236}">
                <a16:creationId xmlns:a16="http://schemas.microsoft.com/office/drawing/2014/main" id="{50428AA2-EFC5-41A7-A388-F33BDA3228B0}"/>
              </a:ext>
            </a:extLst>
          </p:cNvPr>
          <p:cNvGraphicFramePr>
            <a:graphicFrameLocks noGrp="1"/>
          </p:cNvGraphicFramePr>
          <p:nvPr/>
        </p:nvGraphicFramePr>
        <p:xfrm>
          <a:off x="6248209" y="2231581"/>
          <a:ext cx="5400005" cy="3737067"/>
        </p:xfrm>
        <a:graphic>
          <a:graphicData uri="http://schemas.openxmlformats.org/drawingml/2006/table">
            <a:tbl>
              <a:tblPr firstRow="1" bandRow="1">
                <a:tableStyleId>{21E4AEA4-8DFA-4A89-87EB-49C32662AFE0}</a:tableStyleId>
              </a:tblPr>
              <a:tblGrid>
                <a:gridCol w="1080001">
                  <a:extLst>
                    <a:ext uri="{9D8B030D-6E8A-4147-A177-3AD203B41FA5}">
                      <a16:colId xmlns:a16="http://schemas.microsoft.com/office/drawing/2014/main" val="2607353726"/>
                    </a:ext>
                  </a:extLst>
                </a:gridCol>
                <a:gridCol w="1080001">
                  <a:extLst>
                    <a:ext uri="{9D8B030D-6E8A-4147-A177-3AD203B41FA5}">
                      <a16:colId xmlns:a16="http://schemas.microsoft.com/office/drawing/2014/main" val="576138944"/>
                    </a:ext>
                  </a:extLst>
                </a:gridCol>
                <a:gridCol w="3240003">
                  <a:extLst>
                    <a:ext uri="{9D8B030D-6E8A-4147-A177-3AD203B41FA5}">
                      <a16:colId xmlns:a16="http://schemas.microsoft.com/office/drawing/2014/main" val="4133197098"/>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4.</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5.</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6.</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pic>
        <p:nvPicPr>
          <p:cNvPr id="11" name="Picture 2" descr="Free Playing Card Pics, Download Free Clip Art, Free Clip Art on ...">
            <a:extLst>
              <a:ext uri="{FF2B5EF4-FFF2-40B4-BE49-F238E27FC236}">
                <a16:creationId xmlns:a16="http://schemas.microsoft.com/office/drawing/2014/main" id="{7367DF18-6129-4471-B254-502B22961B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2841" y="2990600"/>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Pictures Of Guitars, Download Free Clip Art, Free Clip Art on ...">
            <a:extLst>
              <a:ext uri="{FF2B5EF4-FFF2-40B4-BE49-F238E27FC236}">
                <a16:creationId xmlns:a16="http://schemas.microsoft.com/office/drawing/2014/main" id="{33627FF3-250C-4631-A6ED-ACC4DDA250C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2841" y="499004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portance of musical instruments - Clip Art Library">
            <a:extLst>
              <a:ext uri="{FF2B5EF4-FFF2-40B4-BE49-F238E27FC236}">
                <a16:creationId xmlns:a16="http://schemas.microsoft.com/office/drawing/2014/main" id="{A0153056-8856-4D33-A61C-3C3A34B2BC4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5326" y="284207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ree Piano Cartoon, Download Free Clip Art, Free Clip Art on ...">
            <a:extLst>
              <a:ext uri="{FF2B5EF4-FFF2-40B4-BE49-F238E27FC236}">
                <a16:creationId xmlns:a16="http://schemas.microsoft.com/office/drawing/2014/main" id="{03F3FB8D-00A8-41AA-B826-F5A184B5D1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5326" y="5056915"/>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lipart - Boule - Clip Art Library">
            <a:extLst>
              <a:ext uri="{FF2B5EF4-FFF2-40B4-BE49-F238E27FC236}">
                <a16:creationId xmlns:a16="http://schemas.microsoft.com/office/drawing/2014/main" id="{3F0176EE-1030-40F1-B1EB-F8E17C1547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5326" y="3878642"/>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A0EC518-9B3F-4C3F-B4AD-48B4FEAD4AF9}"/>
              </a:ext>
            </a:extLst>
          </p:cNvPr>
          <p:cNvGrpSpPr/>
          <p:nvPr/>
        </p:nvGrpSpPr>
        <p:grpSpPr>
          <a:xfrm>
            <a:off x="1674887" y="3904073"/>
            <a:ext cx="906945" cy="848731"/>
            <a:chOff x="-1738415" y="1507782"/>
            <a:chExt cx="906945" cy="848731"/>
          </a:xfrm>
        </p:grpSpPr>
        <p:sp>
          <p:nvSpPr>
            <p:cNvPr id="20" name="Rectangle 1">
              <a:extLst>
                <a:ext uri="{FF2B5EF4-FFF2-40B4-BE49-F238E27FC236}">
                  <a16:creationId xmlns:a16="http://schemas.microsoft.com/office/drawing/2014/main" id="{34854AAC-285C-4A58-843A-C0B6CE7B7AE4}"/>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4" descr="football clip art free - Clip Art Library">
              <a:extLst>
                <a:ext uri="{FF2B5EF4-FFF2-40B4-BE49-F238E27FC236}">
                  <a16:creationId xmlns:a16="http://schemas.microsoft.com/office/drawing/2014/main" id="{9599DC90-9BB4-4F7F-A868-0DE054E80982}"/>
                </a:ext>
              </a:extLst>
            </p:cNvPr>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9B15AE7B-A576-4E1C-A69D-D46FF7AB2DA7}"/>
              </a:ext>
            </a:extLst>
          </p:cNvPr>
          <p:cNvSpPr txBox="1"/>
          <p:nvPr/>
        </p:nvSpPr>
        <p:spPr>
          <a:xfrm>
            <a:off x="7533726" y="3339396"/>
            <a:ext cx="683200"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(pl.)</a:t>
            </a:r>
          </a:p>
        </p:txBody>
      </p:sp>
    </p:spTree>
    <p:extLst>
      <p:ext uri="{BB962C8B-B14F-4D97-AF65-F5344CB8AC3E}">
        <p14:creationId xmlns:p14="http://schemas.microsoft.com/office/powerpoint/2010/main" val="392993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3 | Y8 Term 1.1 Week 2</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8E767E6-4337-134C-AC0D-5ECF3F6D436B}"/>
              </a:ext>
            </a:extLst>
          </p:cNvPr>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se 12 Clip Art">
            <a:extLst>
              <a:ext uri="{FF2B5EF4-FFF2-40B4-BE49-F238E27FC236}">
                <a16:creationId xmlns:a16="http://schemas.microsoft.com/office/drawing/2014/main" id="{E0AE7337-D689-4F21-88CF-7012A2403F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s églis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s désol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s 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ouse 12 Clip Art">
            <a:extLst>
              <a:ext uri="{FF2B5EF4-FFF2-40B4-BE49-F238E27FC236}">
                <a16:creationId xmlns:a16="http://schemas.microsoft.com/office/drawing/2014/main" id="{E3644059-874B-4B8C-AB08-0790C533B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extLst>
              <p:ext uri="{D42A27DB-BD31-4B8C-83A1-F6EECF244321}">
                <p14:modId xmlns:p14="http://schemas.microsoft.com/office/powerpoint/2010/main" val="2360993592"/>
              </p:ext>
            </p:extLst>
          </p:nvPr>
        </p:nvGraphicFramePr>
        <p:xfrm>
          <a:off x="162686" y="1256683"/>
          <a:ext cx="5636455" cy="2192241"/>
        </p:xfrm>
        <a:graphic>
          <a:graphicData uri="http://schemas.openxmlformats.org/drawingml/2006/table">
            <a:tbl>
              <a:tblPr firstRow="1" bandRow="1">
                <a:tableStyleId>{7DF18680-E054-41AD-8BC1-D1AEF772440D}</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0671">
                <a:tc>
                  <a:txBody>
                    <a:bodyPr/>
                    <a:lstStyle/>
                    <a:p>
                      <a:endParaRPr lang="en-GB" sz="20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20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(cho</a:t>
                      </a:r>
                      <a:r>
                        <a:rPr lang="en-GB" sz="2000" b="1" dirty="0">
                          <a:solidFill>
                            <a:srgbClr val="002060"/>
                          </a:solidFill>
                        </a:rPr>
                        <a:t>s</a:t>
                      </a:r>
                      <a:r>
                        <a:rPr lang="en-GB" sz="2000" b="0" dirty="0">
                          <a:solidFill>
                            <a:srgbClr val="002060"/>
                          </a:solidFill>
                        </a:rPr>
                        <a:t>e)</a:t>
                      </a:r>
                    </a:p>
                  </a:txBody>
                  <a:tcPr>
                    <a:lnL w="12700" cmpd="sng">
                      <a:noFill/>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a:t>
                      </a:r>
                      <a:r>
                        <a:rPr lang="en-GB" sz="2000" b="1" dirty="0" err="1">
                          <a:solidFill>
                            <a:srgbClr val="002060"/>
                          </a:solidFill>
                        </a:rPr>
                        <a:t>s</a:t>
                      </a:r>
                      <a:r>
                        <a:rPr lang="en-GB" sz="2000" b="0" dirty="0" err="1">
                          <a:solidFill>
                            <a:srgbClr val="002060"/>
                          </a:solidFill>
                        </a:rPr>
                        <a:t>uis</a:t>
                      </a:r>
                      <a:r>
                        <a:rPr lang="en-GB" sz="2000" b="0" dirty="0">
                          <a:solidFill>
                            <a:srgbClr val="002060"/>
                          </a:solidFill>
                        </a:rPr>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lnT w="38100" cmpd="sng">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s</a:t>
                      </a:r>
                      <a:r>
                        <a:rPr lang="en-GB" sz="2000" b="0" dirty="0" err="1">
                          <a:solidFill>
                            <a:srgbClr val="002060"/>
                          </a:solidFill>
                        </a:rPr>
                        <a:t>oupe</a:t>
                      </a:r>
                      <a:r>
                        <a:rPr lang="en-GB" sz="2000" dirty="0">
                          <a:solidFill>
                            <a:srgbClr val="002060"/>
                          </a:solidFill>
                        </a:rPr>
                        <a:t>     </a:t>
                      </a:r>
                    </a:p>
                  </a:txBody>
                  <a:tcPr anchor="ctr">
                    <a:lnT w="38100" cmpd="sng">
                      <a:noFill/>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err="1">
                          <a:solidFill>
                            <a:srgbClr val="002060"/>
                          </a:solidFill>
                        </a:rPr>
                        <a:t>fil</a:t>
                      </a:r>
                      <a:r>
                        <a:rPr lang="en-GB" sz="2000" b="1" dirty="0" err="1">
                          <a:solidFill>
                            <a:srgbClr val="002060"/>
                          </a:solidFill>
                        </a:rPr>
                        <a:t>s</a:t>
                      </a:r>
                      <a:endParaRPr lang="en-GB" sz="2000" b="0" dirty="0">
                        <a:solidFill>
                          <a:srgbClr val="00206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il</a:t>
                      </a:r>
                      <a:r>
                        <a:rPr lang="fr-FR" sz="2000" b="1" dirty="0">
                          <a:solidFill>
                            <a:srgbClr val="002060"/>
                          </a:solidFill>
                        </a:rPr>
                        <a:t>s</a:t>
                      </a:r>
                      <a:r>
                        <a:rPr lang="fr-FR" sz="2000" dirty="0">
                          <a:solidFill>
                            <a:srgbClr val="002060"/>
                          </a:solidFill>
                        </a:rPr>
                        <a:t> 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4" name="Title 3"/>
          <p:cNvSpPr>
            <a:spLocks noGrp="1"/>
          </p:cNvSpPr>
          <p:nvPr>
            <p:ph type="title"/>
          </p:nvPr>
        </p:nvSpPr>
        <p:spPr/>
        <p:txBody>
          <a:bodyPr>
            <a:normAutofit/>
          </a:bodyPr>
          <a:lstStyle/>
          <a:p>
            <a:r>
              <a:rPr lang="en-GB" sz="3600" b="1" dirty="0">
                <a:solidFill>
                  <a:schemeClr val="bg1"/>
                </a:solidFill>
              </a:rPr>
              <a:t>Hard or soft [-s-]?  </a:t>
            </a:r>
          </a:p>
        </p:txBody>
      </p:sp>
      <p:sp>
        <p:nvSpPr>
          <p:cNvPr id="13" name="Action Button: Custom 16">
            <a:hlinkClick r:id="" action="ppaction://noaction" highlightClick="1">
              <a:snd r:embed="rId3" name="soupe.wav"/>
            </a:hlinkClick>
            <a:extLst>
              <a:ext uri="{FF2B5EF4-FFF2-40B4-BE49-F238E27FC236}">
                <a16:creationId xmlns:a16="http://schemas.microsoft.com/office/drawing/2014/main" id="{A677B72F-6A94-4B62-9006-C72055254111}"/>
              </a:ext>
            </a:extLst>
          </p:cNvPr>
          <p:cNvSpPr/>
          <p:nvPr/>
        </p:nvSpPr>
        <p:spPr>
          <a:xfrm>
            <a:off x="342728" y="20095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4" name="fils.wav"/>
            </a:hlinkClick>
            <a:extLst>
              <a:ext uri="{FF2B5EF4-FFF2-40B4-BE49-F238E27FC236}">
                <a16:creationId xmlns:a16="http://schemas.microsoft.com/office/drawing/2014/main" id="{96867C31-E73E-46AC-9917-3E4CB1D2042A}"/>
              </a:ext>
            </a:extLst>
          </p:cNvPr>
          <p:cNvSpPr/>
          <p:nvPr/>
        </p:nvSpPr>
        <p:spPr>
          <a:xfrm>
            <a:off x="342728" y="249741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799" y="2053299"/>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366" y="2551194"/>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3781" y="3036120"/>
            <a:ext cx="282522" cy="294294"/>
          </a:xfrm>
          <a:prstGeom prst="rect">
            <a:avLst/>
          </a:prstGeom>
        </p:spPr>
      </p:pic>
      <p:sp>
        <p:nvSpPr>
          <p:cNvPr id="25" name="Action Button: Custom 16">
            <a:hlinkClick r:id="" action="ppaction://noaction" highlightClick="1">
              <a:snd r:embed="rId6" name="ils ont.wav"/>
            </a:hlinkClick>
            <a:extLst>
              <a:ext uri="{FF2B5EF4-FFF2-40B4-BE49-F238E27FC236}">
                <a16:creationId xmlns:a16="http://schemas.microsoft.com/office/drawing/2014/main" id="{586F76D6-5559-4B6C-B8C4-8ADFAFC9DD6E}"/>
              </a:ext>
            </a:extLst>
          </p:cNvPr>
          <p:cNvSpPr/>
          <p:nvPr/>
        </p:nvSpPr>
        <p:spPr>
          <a:xfrm>
            <a:off x="342728" y="298526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47562" y="4859848"/>
            <a:ext cx="11462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a:t>
            </a:r>
          </a:p>
        </p:txBody>
      </p:sp>
      <p:cxnSp>
        <p:nvCxnSpPr>
          <p:cNvPr id="43" name="Straight Connector 42">
            <a:extLst>
              <a:ext uri="{FF2B5EF4-FFF2-40B4-BE49-F238E27FC236}">
                <a16:creationId xmlns:a16="http://schemas.microsoft.com/office/drawing/2014/main" id="{548780CA-3F21-4B3C-BD99-F1490A063528}"/>
              </a:ext>
            </a:extLst>
          </p:cNvPr>
          <p:cNvCxnSpPr/>
          <p:nvPr/>
        </p:nvCxnSpPr>
        <p:spPr>
          <a:xfrm>
            <a:off x="1132128" y="3345478"/>
            <a:ext cx="297712"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D36D93DB-7631-41A6-91A3-AC99B445F458}"/>
              </a:ext>
            </a:extLst>
          </p:cNvPr>
          <p:cNvGraphicFramePr>
            <a:graphicFrameLocks noGrp="1"/>
          </p:cNvGraphicFramePr>
          <p:nvPr>
            <p:extLst>
              <p:ext uri="{D42A27DB-BD31-4B8C-83A1-F6EECF244321}">
                <p14:modId xmlns:p14="http://schemas.microsoft.com/office/powerpoint/2010/main" val="3559007639"/>
              </p:ext>
            </p:extLst>
          </p:nvPr>
        </p:nvGraphicFramePr>
        <p:xfrm>
          <a:off x="5929589" y="2096041"/>
          <a:ext cx="5580048" cy="2192241"/>
        </p:xfrm>
        <a:graphic>
          <a:graphicData uri="http://schemas.openxmlformats.org/drawingml/2006/table">
            <a:tbl>
              <a:tblPr firstRow="1" bandRow="1">
                <a:tableStyleId>{7DF18680-E054-41AD-8BC1-D1AEF772440D}</a:tableStyleId>
              </a:tblPr>
              <a:tblGrid>
                <a:gridCol w="754459">
                  <a:extLst>
                    <a:ext uri="{9D8B030D-6E8A-4147-A177-3AD203B41FA5}">
                      <a16:colId xmlns:a16="http://schemas.microsoft.com/office/drawing/2014/main" val="1852231969"/>
                    </a:ext>
                  </a:extLst>
                </a:gridCol>
                <a:gridCol w="2483739">
                  <a:extLst>
                    <a:ext uri="{9D8B030D-6E8A-4147-A177-3AD203B41FA5}">
                      <a16:colId xmlns:a16="http://schemas.microsoft.com/office/drawing/2014/main" val="2019125647"/>
                    </a:ext>
                  </a:extLst>
                </a:gridCol>
                <a:gridCol w="1208082">
                  <a:extLst>
                    <a:ext uri="{9D8B030D-6E8A-4147-A177-3AD203B41FA5}">
                      <a16:colId xmlns:a16="http://schemas.microsoft.com/office/drawing/2014/main" val="1266228251"/>
                    </a:ext>
                  </a:extLst>
                </a:gridCol>
                <a:gridCol w="1133768">
                  <a:extLst>
                    <a:ext uri="{9D8B030D-6E8A-4147-A177-3AD203B41FA5}">
                      <a16:colId xmlns:a16="http://schemas.microsoft.com/office/drawing/2014/main" val="2538268697"/>
                    </a:ext>
                  </a:extLst>
                </a:gridCol>
              </a:tblGrid>
              <a:tr h="497067">
                <a:tc>
                  <a:txBody>
                    <a:bodyPr/>
                    <a:lstStyle/>
                    <a:p>
                      <a:endParaRPr lang="en-GB" sz="2000" dirty="0"/>
                    </a:p>
                  </a:txBody>
                  <a:tcPr>
                    <a:noFill/>
                  </a:tcPr>
                </a:tc>
                <a:tc>
                  <a:txBody>
                    <a:bodyPr/>
                    <a:lstStyle/>
                    <a:p>
                      <a:endParaRPr lang="en-GB" sz="20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(cho</a:t>
                      </a:r>
                      <a:r>
                        <a:rPr lang="en-GB" sz="2000" b="1" dirty="0">
                          <a:solidFill>
                            <a:srgbClr val="002060"/>
                          </a:solidFill>
                        </a:rPr>
                        <a:t>s</a:t>
                      </a:r>
                      <a:r>
                        <a:rPr lang="en-GB" sz="2000" b="0" dirty="0">
                          <a:solidFill>
                            <a:srgbClr val="002060"/>
                          </a:solidFill>
                        </a:rPr>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a:t>
                      </a:r>
                      <a:r>
                        <a:rPr lang="en-GB" sz="2000" b="1" dirty="0" err="1">
                          <a:solidFill>
                            <a:srgbClr val="002060"/>
                          </a:solidFill>
                        </a:rPr>
                        <a:t>s</a:t>
                      </a:r>
                      <a:r>
                        <a:rPr lang="en-GB" sz="2000" b="0" dirty="0" err="1">
                          <a:solidFill>
                            <a:srgbClr val="002060"/>
                          </a:solidFill>
                        </a:rPr>
                        <a:t>uis</a:t>
                      </a:r>
                      <a:r>
                        <a:rPr lang="en-GB" sz="2000" b="0" dirty="0">
                          <a:solidFill>
                            <a:srgbClr val="002060"/>
                          </a:solidFill>
                        </a:rPr>
                        <a:t>)</a:t>
                      </a:r>
                    </a:p>
                  </a:txBody>
                  <a:tcPr/>
                </a:tc>
                <a:extLst>
                  <a:ext uri="{0D108BD9-81ED-4DB2-BD59-A6C34878D82A}">
                    <a16:rowId xmlns:a16="http://schemas.microsoft.com/office/drawing/2014/main" val="280436331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poi</a:t>
                      </a:r>
                      <a:r>
                        <a:rPr lang="en-GB" sz="2000" b="1" dirty="0" err="1">
                          <a:solidFill>
                            <a:srgbClr val="002060"/>
                          </a:solidFill>
                        </a:rPr>
                        <a:t>ss</a:t>
                      </a:r>
                      <a:r>
                        <a:rPr lang="en-GB" sz="2000" b="0" dirty="0" err="1">
                          <a:solidFill>
                            <a:srgbClr val="002060"/>
                          </a:solidFill>
                        </a:rPr>
                        <a:t>on</a:t>
                      </a:r>
                      <a:r>
                        <a:rPr lang="en-GB" sz="2000" b="0" dirty="0">
                          <a:solidFill>
                            <a:srgbClr val="002060"/>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6240008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vi</a:t>
                      </a:r>
                      <a:r>
                        <a:rPr lang="en-GB" sz="2000" b="1" dirty="0">
                          <a:solidFill>
                            <a:srgbClr val="002060"/>
                          </a:solidFill>
                        </a:rPr>
                        <a:t>s</a:t>
                      </a:r>
                      <a:r>
                        <a:rPr lang="en-GB" sz="2000" b="0" dirty="0">
                          <a:solidFill>
                            <a:srgbClr val="002060"/>
                          </a:solidFill>
                        </a:rPr>
                        <a:t>age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27423127"/>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per</a:t>
                      </a:r>
                      <a:r>
                        <a:rPr lang="en-GB" sz="2000" b="1" dirty="0" err="1">
                          <a:solidFill>
                            <a:srgbClr val="002060"/>
                          </a:solidFill>
                        </a:rPr>
                        <a:t>s</a:t>
                      </a:r>
                      <a:r>
                        <a:rPr lang="en-GB" sz="2000" b="0" dirty="0" err="1">
                          <a:solidFill>
                            <a:srgbClr val="002060"/>
                          </a:solidFill>
                        </a:rPr>
                        <a:t>onne</a:t>
                      </a:r>
                      <a:r>
                        <a:rPr lang="en-GB" sz="2000" b="0" dirty="0">
                          <a:solidFill>
                            <a:srgbClr val="002060"/>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52695465"/>
                  </a:ext>
                </a:extLst>
              </a:tr>
            </a:tbl>
          </a:graphicData>
        </a:graphic>
      </p:graphicFrame>
      <p:sp>
        <p:nvSpPr>
          <p:cNvPr id="95" name="Action Button: Custom 16">
            <a:hlinkClick r:id="" action="ppaction://noaction" highlightClick="1">
              <a:snd r:embed="rId7" name="poisson.wav"/>
            </a:hlinkClick>
            <a:extLst>
              <a:ext uri="{FF2B5EF4-FFF2-40B4-BE49-F238E27FC236}">
                <a16:creationId xmlns:a16="http://schemas.microsoft.com/office/drawing/2014/main" id="{294B81A8-CA89-43E7-8B5D-19826F44F205}"/>
              </a:ext>
            </a:extLst>
          </p:cNvPr>
          <p:cNvSpPr/>
          <p:nvPr/>
        </p:nvSpPr>
        <p:spPr>
          <a:xfrm>
            <a:off x="6096197" y="2791150"/>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8" name="visage.wav"/>
            </a:hlinkClick>
            <a:extLst>
              <a:ext uri="{FF2B5EF4-FFF2-40B4-BE49-F238E27FC236}">
                <a16:creationId xmlns:a16="http://schemas.microsoft.com/office/drawing/2014/main" id="{DA4FBE51-7463-4265-BB30-C2B7E29E0361}"/>
              </a:ext>
            </a:extLst>
          </p:cNvPr>
          <p:cNvSpPr/>
          <p:nvPr/>
        </p:nvSpPr>
        <p:spPr>
          <a:xfrm>
            <a:off x="6081637" y="3281489"/>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Action Button: Custom 16">
            <a:hlinkClick r:id="" action="ppaction://noaction" highlightClick="1">
              <a:snd r:embed="rId9" name="personne.wav"/>
            </a:hlinkClick>
            <a:extLst>
              <a:ext uri="{FF2B5EF4-FFF2-40B4-BE49-F238E27FC236}">
                <a16:creationId xmlns:a16="http://schemas.microsoft.com/office/drawing/2014/main" id="{098B8524-EAAC-42D1-A5EE-7C97FAA7E63B}"/>
              </a:ext>
            </a:extLst>
          </p:cNvPr>
          <p:cNvSpPr/>
          <p:nvPr/>
        </p:nvSpPr>
        <p:spPr>
          <a:xfrm>
            <a:off x="6081637" y="3801921"/>
            <a:ext cx="421428" cy="41547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1817" y="2865172"/>
            <a:ext cx="282522" cy="294294"/>
          </a:xfrm>
          <a:prstGeom prst="rect">
            <a:avLst/>
          </a:prstGeom>
        </p:spPr>
      </p:pic>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867" y="3351815"/>
            <a:ext cx="282522" cy="294294"/>
          </a:xfrm>
          <a:prstGeom prst="rect">
            <a:avLst/>
          </a:prstGeom>
        </p:spPr>
      </p:pic>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8759" y="3862510"/>
            <a:ext cx="282522" cy="294294"/>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a:t>
            </a:r>
            <a:r>
              <a:rPr kumimoji="0" lang="en-GB" sz="24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rgbClr val="0055A5"/>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p:txBody>
          <a:bodyPr>
            <a:normAutofit/>
          </a:bodyPr>
          <a:lstStyle/>
          <a:p>
            <a:r>
              <a:rPr lang="fr-FR" sz="2800" dirty="0" err="1"/>
              <a:t>Closed</a:t>
            </a:r>
            <a:r>
              <a:rPr lang="fr-FR" sz="2800" dirty="0"/>
              <a:t> or open [o] ?</a:t>
            </a: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04937"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6394615" y="249870"/>
            <a:ext cx="3461939" cy="1849611"/>
          </a:xfrm>
          <a:prstGeom prst="wedgeRoundRectCallout">
            <a:avLst>
              <a:gd name="adj1" fmla="val -21853"/>
              <a:gd name="adj2" fmla="val 64273"/>
              <a:gd name="adj3" fmla="val 16667"/>
            </a:avLst>
          </a:prstGeom>
          <a:solidFill>
            <a:srgbClr val="0055A5"/>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3477</TotalTime>
  <Words>8751</Words>
  <Application>Microsoft Office PowerPoint</Application>
  <PresentationFormat>Widescreen</PresentationFormat>
  <Paragraphs>1219</Paragraphs>
  <Slides>45</Slides>
  <Notes>45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Calibri Light</vt:lpstr>
      <vt:lpstr>Century Gothic</vt:lpstr>
      <vt:lpstr>Segoe UI</vt:lpstr>
      <vt:lpstr>Tw Cen MT</vt:lpstr>
      <vt:lpstr>NCELP_German_2022</vt:lpstr>
      <vt:lpstr>Office Theme</vt:lpstr>
      <vt:lpstr>Bitmap Image</vt:lpstr>
      <vt:lpstr>PowerPoint Presentation</vt:lpstr>
      <vt:lpstr>-s-</vt:lpstr>
      <vt:lpstr>-s-</vt:lpstr>
      <vt:lpstr>-s-</vt:lpstr>
      <vt:lpstr>-s-</vt:lpstr>
      <vt:lpstr>-s-</vt:lpstr>
      <vt:lpstr>-s-</vt:lpstr>
      <vt:lpstr>Hard or soft [-s-]?  </vt:lpstr>
      <vt:lpstr>Closed or open [o] ?</vt:lpstr>
      <vt:lpstr>Vocabulaire</vt:lpstr>
      <vt:lpstr>Qui est où ?</vt:lpstr>
      <vt:lpstr>Qui est où ?</vt:lpstr>
      <vt:lpstr>Using the preposition ‘de’</vt:lpstr>
      <vt:lpstr>C’est où ?</vt:lpstr>
      <vt:lpstr>Qui habite où ?</vt:lpstr>
      <vt:lpstr>Qui habite où ?</vt:lpstr>
      <vt:lpstr>C’est où ?</vt:lpstr>
      <vt:lpstr>C’est où ?</vt:lpstr>
      <vt:lpstr>Vrai ou faux ?</vt:lpstr>
      <vt:lpstr>Vrai ou faux ?</vt:lpstr>
      <vt:lpstr>PowerPoint Presentation</vt:lpstr>
      <vt:lpstr>Closed or open [o] ?</vt:lpstr>
      <vt:lpstr>Phonétique  </vt:lpstr>
      <vt:lpstr>Les activités de vacances</vt:lpstr>
      <vt:lpstr>Vocabulaire</vt:lpstr>
      <vt:lpstr>Vocabulaire</vt:lpstr>
      <vt:lpstr>Vocabulaire</vt:lpstr>
      <vt:lpstr>Vocabulaire</vt:lpstr>
      <vt:lpstr>Les activités de vacances</vt:lpstr>
      <vt:lpstr>Using the preposition ‘de’</vt:lpstr>
      <vt:lpstr>C’est où ?</vt:lpstr>
      <vt:lpstr>C’est où ?</vt:lpstr>
      <vt:lpstr>Prepositions with ‘jouer’</vt:lpstr>
      <vt:lpstr>Qui fait quoi ?</vt:lpstr>
      <vt:lpstr>Asking questions</vt:lpstr>
      <vt:lpstr>Qui aime faire quoi ? (A)</vt:lpstr>
      <vt:lpstr>Qui aime faire quoi ? (B)</vt:lpstr>
      <vt:lpstr>Qui aime faire quoi ? </vt:lpstr>
      <vt:lpstr>Qui aime faire quoi ? (A)</vt:lpstr>
      <vt:lpstr>Qui aime faire quoi ? (B)</vt:lpstr>
      <vt:lpstr>A. Qui fait quoi?</vt:lpstr>
      <vt:lpstr>B. Qui fait quoi?</vt:lpstr>
      <vt:lpstr>Qui fait quoi ?</vt:lpstr>
      <vt:lpstr>Qui fait quoi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2024-01-29T09:16:38Z</dcterms:created>
  <dcterms:modified xsi:type="dcterms:W3CDTF">2024-01-31T19:13:43Z</dcterms:modified>
</cp:coreProperties>
</file>