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7"/>
  </p:notesMasterIdLst>
  <p:sldIdLst>
    <p:sldId id="264" r:id="rId3"/>
    <p:sldId id="606" r:id="rId4"/>
    <p:sldId id="405" r:id="rId5"/>
    <p:sldId id="406" r:id="rId6"/>
    <p:sldId id="407" r:id="rId7"/>
    <p:sldId id="410" r:id="rId8"/>
    <p:sldId id="411" r:id="rId9"/>
    <p:sldId id="607" r:id="rId10"/>
    <p:sldId id="313" r:id="rId11"/>
    <p:sldId id="329" r:id="rId12"/>
    <p:sldId id="273" r:id="rId13"/>
    <p:sldId id="316" r:id="rId14"/>
    <p:sldId id="259" r:id="rId15"/>
    <p:sldId id="496" r:id="rId16"/>
    <p:sldId id="260" r:id="rId17"/>
    <p:sldId id="330" r:id="rId18"/>
    <p:sldId id="323" r:id="rId19"/>
    <p:sldId id="608" r:id="rId20"/>
    <p:sldId id="321" r:id="rId21"/>
    <p:sldId id="322" r:id="rId22"/>
    <p:sldId id="324" r:id="rId23"/>
    <p:sldId id="610" r:id="rId24"/>
    <p:sldId id="509" r:id="rId25"/>
    <p:sldId id="605" r:id="rId26"/>
    <p:sldId id="498" r:id="rId27"/>
    <p:sldId id="499" r:id="rId28"/>
    <p:sldId id="270" r:id="rId29"/>
    <p:sldId id="501" r:id="rId30"/>
    <p:sldId id="500" r:id="rId31"/>
    <p:sldId id="332" r:id="rId32"/>
    <p:sldId id="333" r:id="rId33"/>
    <p:sldId id="334" r:id="rId34"/>
    <p:sldId id="335" r:id="rId35"/>
    <p:sldId id="60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4136"/>
    <a:srgbClr val="0055A5"/>
    <a:srgbClr val="FDF0F0"/>
    <a:srgbClr val="FCE1DF"/>
    <a:srgbClr val="FDE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2409" autoAdjust="0"/>
  </p:normalViewPr>
  <p:slideViewPr>
    <p:cSldViewPr snapToGrid="0">
      <p:cViewPr varScale="1">
        <p:scale>
          <a:sx n="56" d="100"/>
          <a:sy n="56" d="100"/>
        </p:scale>
        <p:origin x="2574" y="66"/>
      </p:cViewPr>
      <p:guideLst/>
    </p:cSldViewPr>
  </p:slideViewPr>
  <p:notesTextViewPr>
    <p:cViewPr>
      <p:scale>
        <a:sx n="1" d="1"/>
        <a:sy n="1" d="1"/>
      </p:scale>
      <p:origin x="0" y="0"/>
    </p:cViewPr>
  </p:notesTextViewPr>
  <p:sorterViewPr>
    <p:cViewPr>
      <p:scale>
        <a:sx n="100" d="100"/>
        <a:sy n="100" d="100"/>
      </p:scale>
      <p:origin x="0" y="-6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31889-891D-44C4-B4C1-506EDC7A665F}" type="datetimeFigureOut">
              <a:rPr lang="en-GB" smtClean="0"/>
              <a:t>31/01/2024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048B2-6457-4863-AC1F-898F78DB1AD7}" type="slidenum">
              <a:rPr lang="en-GB" smtClean="0"/>
              <a:t>‹#›</a:t>
            </a:fld>
            <a:endParaRPr lang="en-GB"/>
          </a:p>
        </p:txBody>
      </p:sp>
    </p:spTree>
    <p:extLst>
      <p:ext uri="{BB962C8B-B14F-4D97-AF65-F5344CB8AC3E}">
        <p14:creationId xmlns:p14="http://schemas.microsoft.com/office/powerpoint/2010/main" val="955347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ranceinter.fr/sciences/le-repas-de-noel-de-thomas-pesquet-dans-l-espa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ranceinter.fr/sciences/le-repas-de-noel-de-thomas-pesquet-dans-l-espa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i="0" u="sng" dirty="0" err="1">
                <a:solidFill>
                  <a:srgbClr val="E6851E"/>
                </a:solidFill>
                <a:effectLst/>
                <a:latin typeface="Segoe UI" panose="020B0502040204020203" pitchFamily="34" charset="0"/>
              </a:rPr>
              <a:t>réveillon</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gérer</a:t>
            </a:r>
            <a:r>
              <a:rPr lang="en-GB" b="1" u="sng" dirty="0">
                <a:solidFill>
                  <a:srgbClr val="FF0000"/>
                </a:solidFill>
              </a:rPr>
              <a:t>, </a:t>
            </a:r>
            <a:r>
              <a:rPr lang="en-GB" b="1" i="0" u="sng" dirty="0">
                <a:solidFill>
                  <a:srgbClr val="E6851E"/>
                </a:solidFill>
                <a:effectLst/>
                <a:latin typeface="Segoe UI" panose="020B0502040204020203" pitchFamily="34" charset="0"/>
              </a:rPr>
              <a:t>Noël</a:t>
            </a:r>
            <a:r>
              <a:rPr lang="en-GB" b="1" i="0" u="sng" dirty="0">
                <a:solidFill>
                  <a:srgbClr val="000000"/>
                </a:solidFill>
                <a:effectLst/>
                <a:latin typeface="Segoe UI" panose="020B0502040204020203" pitchFamily="34" charset="0"/>
              </a:rPr>
              <a:t>, </a:t>
            </a:r>
            <a:r>
              <a:rPr lang="en-GB" b="1" i="0" u="sng" dirty="0" err="1">
                <a:solidFill>
                  <a:srgbClr val="000000"/>
                </a:solidFill>
                <a:effectLst/>
                <a:latin typeface="Segoe UI" panose="020B0502040204020203" pitchFamily="34" charset="0"/>
              </a:rPr>
              <a:t>réveillon</a:t>
            </a:r>
            <a:br>
              <a:rPr lang="en-GB" b="1" i="0" u="sng" dirty="0">
                <a:solidFill>
                  <a:srgbClr val="E6851E"/>
                </a:solidFill>
                <a:effectLst/>
                <a:latin typeface="Segoe UI" panose="020B0502040204020203" pitchFamily="34" charset="0"/>
              </a:rPr>
            </a:b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i="0" u="sng" dirty="0" err="1">
                <a:solidFill>
                  <a:srgbClr val="E6851E"/>
                </a:solidFill>
                <a:effectLst/>
                <a:latin typeface="Segoe UI" panose="020B0502040204020203" pitchFamily="34" charset="0"/>
              </a:rPr>
              <a:t>réveillon</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open [o]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latin typeface="+mn-lt"/>
                <a:ea typeface="Calibri"/>
                <a:cs typeface="Calibri"/>
                <a:sym typeface="Calibri"/>
              </a:rPr>
              <a:t>Identifying the </a:t>
            </a:r>
            <a:r>
              <a:rPr lang="en-US" sz="1200" b="1" i="0" u="none" strike="noStrike" cap="none" dirty="0">
                <a:solidFill>
                  <a:schemeClr val="dk1"/>
                </a:solidFill>
                <a:latin typeface="+mn-lt"/>
                <a:ea typeface="Calibri"/>
                <a:cs typeface="Calibri"/>
                <a:sym typeface="Calibri"/>
              </a:rPr>
              <a:t>type</a:t>
            </a:r>
            <a:r>
              <a:rPr lang="en-US" sz="1200" b="0" i="0" u="none" strike="noStrike" cap="none" dirty="0">
                <a:solidFill>
                  <a:schemeClr val="dk1"/>
                </a:solidFill>
                <a:latin typeface="+mn-lt"/>
                <a:ea typeface="Calibri"/>
                <a:cs typeface="Calibri"/>
                <a:sym typeface="Calibri"/>
              </a:rPr>
              <a:t> of text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latin typeface="+mn-lt"/>
                <a:ea typeface="Calibri"/>
                <a:cs typeface="Calibri"/>
                <a:sym typeface="Calibri"/>
              </a:rPr>
              <a:t>Understanding the </a:t>
            </a:r>
            <a:r>
              <a:rPr lang="en-US" sz="1200" b="1" i="0" u="none" strike="noStrike" cap="none" dirty="0">
                <a:solidFill>
                  <a:schemeClr val="dk1"/>
                </a:solidFill>
                <a:latin typeface="+mn-lt"/>
                <a:ea typeface="Calibri"/>
                <a:cs typeface="Calibri"/>
                <a:sym typeface="Calibri"/>
              </a:rPr>
              <a:t>key ideas </a:t>
            </a:r>
            <a:r>
              <a:rPr lang="en-US" sz="1200" b="0" i="0" u="none" strike="noStrike" cap="none" dirty="0">
                <a:solidFill>
                  <a:schemeClr val="dk1"/>
                </a:solidFill>
                <a:latin typeface="+mn-lt"/>
                <a:ea typeface="Calibri"/>
                <a:cs typeface="Calibri"/>
                <a:sym typeface="Calibri"/>
              </a:rPr>
              <a:t>of the text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(introduce) </a:t>
            </a:r>
            <a:r>
              <a:rPr lang="fr-FR" dirty="0">
                <a:solidFill>
                  <a:srgbClr val="000000"/>
                </a:solidFill>
                <a:latin typeface="Century Gothic" panose="020B0502020202020204" pitchFamily="34" charset="0"/>
              </a:rPr>
              <a:t>gérer [1354], espace [870], goût [1829], langue</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[712], plat [2167], recette [1709], repas [2948] d'abord [326], puis [230], par [21], puisque [528], Noël [&gt;5000], réveillon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apporter [339], dit [dire 37], fait [faire 25], envoyer [526], utiliser [345], maintenant [192], hier [872], appartement [2323], banque [774], marché [280], passé [501]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aider [413], chercher [336],  partager [527], peut [20], peux [20], pouvoir [20], sais [67], sait [67], savoir1 [67], projet [228], désolé [désoler - 2081], peut-être [190]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checking written comprehension of this week’s new vocabulary</a:t>
            </a:r>
            <a:endParaRPr lang="en-US" b="1" dirty="0"/>
          </a:p>
          <a:p>
            <a:endParaRPr lang="en-US" b="1" dirty="0"/>
          </a:p>
          <a:p>
            <a:r>
              <a:rPr lang="en-US" b="1" dirty="0"/>
              <a:t>Procedure:</a:t>
            </a:r>
          </a:p>
          <a:p>
            <a:r>
              <a:rPr lang="en-US" b="0" dirty="0"/>
              <a:t>1. Click to reveal the French words.</a:t>
            </a:r>
          </a:p>
          <a:p>
            <a:r>
              <a:rPr lang="en-US" b="0" dirty="0"/>
              <a:t>2. Elicit the English for each.</a:t>
            </a:r>
          </a:p>
          <a:p>
            <a:r>
              <a:rPr lang="en-US" b="0" dirty="0"/>
              <a:t>3. 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b="0" dirty="0"/>
            </a:br>
            <a:br>
              <a:rPr lang="en-GB" b="1" dirty="0"/>
            </a:br>
            <a:r>
              <a:rPr lang="en-GB" b="1" dirty="0"/>
              <a:t>Aim: </a:t>
            </a:r>
            <a:r>
              <a:rPr lang="en-GB" b="0" dirty="0"/>
              <a:t>checking aural comprehension of this week’s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Give students a few seconds to read the words and try to recall the French before beginning each item.</a:t>
            </a:r>
            <a:br>
              <a:rPr lang="en-GB" b="0" dirty="0"/>
            </a:br>
            <a:r>
              <a:rPr lang="en-GB" b="0" dirty="0"/>
              <a:t>2. Click the numbers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Students write 1-4 and write a, b and c in the order of the French words they hear.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Click to reveal the answers.</a:t>
            </a:r>
            <a:br>
              <a:rPr lang="en-GB" b="0" dirty="0"/>
            </a:br>
            <a:endParaRPr lang="es-ES" sz="1200" b="0" i="0" dirty="0">
              <a:solidFill>
                <a:schemeClr val="dk1"/>
              </a:solidFill>
              <a:latin typeface="+mn-lt"/>
              <a:ea typeface="Calibri"/>
              <a:cs typeface="Calibri"/>
              <a:sym typeface="Calibri"/>
            </a:endParaRPr>
          </a:p>
          <a:p>
            <a:pPr marL="0" lvl="0" indent="0" algn="l" rtl="0">
              <a:spcBef>
                <a:spcPts val="0"/>
              </a:spcBef>
              <a:spcAft>
                <a:spcPts val="0"/>
              </a:spcAft>
              <a:buNone/>
            </a:pPr>
            <a:r>
              <a:rPr lang="es-ES" sz="1200" b="1" i="0" dirty="0" err="1">
                <a:solidFill>
                  <a:schemeClr val="dk1"/>
                </a:solidFill>
                <a:latin typeface="+mn-lt"/>
                <a:ea typeface="Calibri"/>
                <a:cs typeface="Calibri"/>
                <a:sym typeface="Calibri"/>
              </a:rPr>
              <a:t>Transcript</a:t>
            </a:r>
            <a:r>
              <a:rPr lang="es-ES" sz="1200" b="1" i="0" dirty="0">
                <a:solidFill>
                  <a:schemeClr val="dk1"/>
                </a:solidFill>
                <a:latin typeface="+mn-lt"/>
                <a:ea typeface="Calibri"/>
                <a:cs typeface="Calibri"/>
                <a:sym typeface="Calibri"/>
              </a:rPr>
              <a:t>:</a:t>
            </a:r>
          </a:p>
          <a:p>
            <a:pPr marL="228600" indent="-228600">
              <a:buFont typeface="+mj-lt"/>
              <a:buAutoNum type="arabicPeriod"/>
            </a:pPr>
            <a:r>
              <a:rPr lang="en-US" b="0" dirty="0"/>
              <a:t>le </a:t>
            </a:r>
            <a:r>
              <a:rPr lang="en-US" b="0" dirty="0" err="1"/>
              <a:t>go</a:t>
            </a:r>
            <a:r>
              <a:rPr lang="en-US" b="0" dirty="0" err="1">
                <a:latin typeface="Arial" panose="020B0604020202020204" pitchFamily="34" charset="0"/>
                <a:cs typeface="Arial" panose="020B0604020202020204" pitchFamily="34" charset="0"/>
              </a:rPr>
              <a:t>û</a:t>
            </a:r>
            <a:r>
              <a:rPr lang="en-US" b="0" dirty="0" err="1"/>
              <a:t>t</a:t>
            </a:r>
            <a:r>
              <a:rPr lang="en-US" b="0" dirty="0"/>
              <a:t>… la langue… le </a:t>
            </a:r>
            <a:r>
              <a:rPr lang="en-US" b="0" dirty="0" err="1"/>
              <a:t>repas</a:t>
            </a:r>
            <a:endParaRPr lang="en-US" b="0" dirty="0"/>
          </a:p>
          <a:p>
            <a:pPr marL="228600" indent="-228600">
              <a:buFont typeface="+mj-lt"/>
              <a:buAutoNum type="arabicPeriod"/>
            </a:pPr>
            <a:r>
              <a:rPr lang="en-US" b="0" dirty="0" err="1"/>
              <a:t>l’espace</a:t>
            </a:r>
            <a:r>
              <a:rPr lang="en-US" b="0" dirty="0"/>
              <a:t>… la </a:t>
            </a:r>
            <a:r>
              <a:rPr lang="en-US" b="0" dirty="0" err="1"/>
              <a:t>recette</a:t>
            </a:r>
            <a:r>
              <a:rPr lang="en-US" b="0" dirty="0"/>
              <a:t>… le plat</a:t>
            </a:r>
          </a:p>
          <a:p>
            <a:pPr marL="228600" indent="-228600">
              <a:buFont typeface="+mj-lt"/>
              <a:buAutoNum type="arabicPeriod"/>
            </a:pPr>
            <a:r>
              <a:rPr lang="en-US" b="0" dirty="0" err="1"/>
              <a:t>puisque</a:t>
            </a:r>
            <a:r>
              <a:rPr lang="en-US" b="0" dirty="0"/>
              <a:t>… par … </a:t>
            </a:r>
            <a:r>
              <a:rPr lang="en-US" b="0" dirty="0" err="1"/>
              <a:t>puis</a:t>
            </a:r>
            <a:endParaRPr lang="en-US"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le </a:t>
            </a:r>
            <a:r>
              <a:rPr lang="en-US" b="0" dirty="0" err="1"/>
              <a:t>réveillon</a:t>
            </a:r>
            <a:r>
              <a:rPr lang="en-US" b="0" dirty="0"/>
              <a:t>… Noël… </a:t>
            </a:r>
            <a:r>
              <a:rPr lang="en-US" b="0" dirty="0" err="1"/>
              <a:t>d’abord</a:t>
            </a:r>
            <a:r>
              <a:rPr lang="en-US" b="0" dirty="0"/>
              <a:t> … </a:t>
            </a:r>
            <a:r>
              <a:rPr lang="en-GB" sz="1200" b="0" i="0" kern="1200" dirty="0" err="1">
                <a:solidFill>
                  <a:schemeClr val="tx1"/>
                </a:solidFill>
                <a:effectLst/>
                <a:latin typeface="+mn-lt"/>
                <a:ea typeface="+mn-ea"/>
                <a:cs typeface="+mn-cs"/>
              </a:rPr>
              <a:t>gérer</a:t>
            </a:r>
            <a:endParaRPr lang="en-GB"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ordre</a:t>
            </a:r>
            <a:r>
              <a:rPr lang="en-GB" baseline="0" dirty="0"/>
              <a:t> [197]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applying 9 items of this week’s new vocabulary to predict the themes of the text</a:t>
            </a:r>
            <a:endParaRPr lang="en-US" b="1" dirty="0"/>
          </a:p>
          <a:p>
            <a:endParaRPr lang="en-US" b="1" dirty="0"/>
          </a:p>
          <a:p>
            <a:r>
              <a:rPr lang="en-US" b="1" dirty="0"/>
              <a:t>Procedure:</a:t>
            </a:r>
          </a:p>
          <a:p>
            <a:r>
              <a:rPr lang="en-US" b="0" dirty="0"/>
              <a:t>1. Students review the selected words with a partner and try to predict how they are connected by choosing an overall theme from the options provided.</a:t>
            </a:r>
          </a:p>
          <a:p>
            <a:r>
              <a:rPr lang="en-US" b="0" dirty="0"/>
              <a:t>2. Teacher elicits answers from the class (there are no right or wrong answers). Students may suggest more than one theme – ask them to predict how they are connected.</a:t>
            </a:r>
          </a:p>
          <a:p>
            <a:r>
              <a:rPr lang="en-US" b="0" dirty="0"/>
              <a:t>3. Suggested themes appear on clicks.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kern="1200" dirty="0" err="1">
                <a:solidFill>
                  <a:schemeClr val="tx1"/>
                </a:solidFill>
                <a:effectLst/>
                <a:latin typeface="+mn-lt"/>
                <a:ea typeface="+mn-ea"/>
                <a:cs typeface="+mn-cs"/>
              </a:rPr>
              <a:t>texte</a:t>
            </a:r>
            <a:r>
              <a:rPr lang="en-GB" sz="1200" b="0" kern="1200" dirty="0">
                <a:solidFill>
                  <a:schemeClr val="tx1"/>
                </a:solidFill>
                <a:effectLst/>
                <a:latin typeface="+mn-lt"/>
                <a:ea typeface="+mn-ea"/>
                <a:cs typeface="+mn-cs"/>
              </a:rPr>
              <a:t> [631], </a:t>
            </a:r>
            <a:r>
              <a:rPr lang="en-GB" sz="1200" b="0" kern="1200" dirty="0" err="1">
                <a:solidFill>
                  <a:schemeClr val="tx1"/>
                </a:solidFill>
                <a:effectLst/>
                <a:latin typeface="+mn-lt"/>
                <a:ea typeface="+mn-ea"/>
                <a:cs typeface="+mn-cs"/>
              </a:rPr>
              <a:t>astronaute</a:t>
            </a:r>
            <a:r>
              <a:rPr lang="en-GB" sz="1200" b="0" kern="1200" dirty="0">
                <a:solidFill>
                  <a:schemeClr val="tx1"/>
                </a:solidFill>
                <a:effectLst/>
                <a:latin typeface="+mn-lt"/>
                <a:ea typeface="+mn-ea"/>
                <a:cs typeface="+mn-cs"/>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anticipating the key ideas of the text, re-activating prior knowledge and language relevant to the text</a:t>
            </a:r>
            <a:endParaRPr lang="en-US" b="1" dirty="0"/>
          </a:p>
          <a:p>
            <a:endParaRPr lang="en-US" b="1" dirty="0"/>
          </a:p>
          <a:p>
            <a:r>
              <a:rPr lang="en-US" b="1" dirty="0"/>
              <a:t>Procedure:</a:t>
            </a:r>
          </a:p>
          <a:p>
            <a:r>
              <a:rPr lang="en-US" b="0" dirty="0"/>
              <a:t>1. Students work in pairs to discuss possible answers to the questions.</a:t>
            </a:r>
          </a:p>
          <a:p>
            <a:r>
              <a:rPr lang="en-US" b="0" dirty="0"/>
              <a:t>2. Teacher elicits answers from the class – not for the purpose of correction, but to build interest and anticipation.</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bizarre [2756], photo [1412]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r>
              <a:rPr lang="en-US" b="1" dirty="0"/>
              <a:t>Image attribution:</a:t>
            </a:r>
          </a:p>
          <a:p>
            <a:r>
              <a:rPr lang="en-US" b="0" dirty="0"/>
              <a:t>By NASA - https://www.flickr.com/photos/nasa2explore/32421914515/, Public Domain, https://commons.wikimedia.org/w/index.php?curid=55256303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providing background to the text, </a:t>
            </a:r>
            <a:r>
              <a:rPr lang="en-US" b="0" dirty="0" err="1"/>
              <a:t>practising</a:t>
            </a:r>
            <a:r>
              <a:rPr lang="en-US" b="0" dirty="0"/>
              <a:t> aural recognition of dates</a:t>
            </a:r>
            <a:endParaRPr lang="en-US" b="1" dirty="0"/>
          </a:p>
          <a:p>
            <a:endParaRPr lang="en-US" b="1" dirty="0"/>
          </a:p>
          <a:p>
            <a:r>
              <a:rPr lang="en-US" b="1" dirty="0"/>
              <a:t>Procedure:</a:t>
            </a:r>
          </a:p>
          <a:p>
            <a:r>
              <a:rPr lang="en-US" b="0" dirty="0"/>
              <a:t>1. First, orally elicit some descriptions of Thomas </a:t>
            </a:r>
            <a:r>
              <a:rPr lang="en-US" b="0" dirty="0" err="1"/>
              <a:t>Pesquet</a:t>
            </a:r>
            <a:r>
              <a:rPr lang="en-US" b="0" dirty="0"/>
              <a:t> based on the photo. (Descriptions could be physical, or speculation about his mood or personality.)</a:t>
            </a:r>
          </a:p>
          <a:p>
            <a:r>
              <a:rPr lang="en-US" b="0" dirty="0"/>
              <a:t>2. Next, bring up the box with the key events. Students read the events. Elicit any further descriptions based on this information.</a:t>
            </a:r>
          </a:p>
          <a:p>
            <a:r>
              <a:rPr lang="en-US" b="0" dirty="0"/>
              <a:t>3. Finally, click the numbers to play the audio. Students write the dates they hear.</a:t>
            </a:r>
          </a:p>
          <a:p>
            <a:r>
              <a:rPr lang="en-US" b="0" dirty="0"/>
              <a:t>4. Click to reveal the answers and check understanding.</a:t>
            </a:r>
          </a:p>
          <a:p>
            <a:endParaRPr lang="en-US" b="0" dirty="0"/>
          </a:p>
          <a:p>
            <a:r>
              <a:rPr lang="en-US" b="1" dirty="0"/>
              <a:t>Note: Students have not yet encountered ordinal numbers in the format ‘</a:t>
            </a:r>
            <a:r>
              <a:rPr lang="fr-FR" sz="1200" b="1" dirty="0">
                <a:solidFill>
                  <a:schemeClr val="accent5">
                    <a:lumMod val="50000"/>
                  </a:schemeClr>
                </a:solidFill>
              </a:rPr>
              <a:t>39</a:t>
            </a:r>
            <a:r>
              <a:rPr lang="fr-FR" sz="1200" b="1" baseline="30000" dirty="0">
                <a:solidFill>
                  <a:schemeClr val="accent5">
                    <a:lumMod val="50000"/>
                  </a:schemeClr>
                </a:solidFill>
              </a:rPr>
              <a:t>e</a:t>
            </a:r>
            <a:r>
              <a:rPr lang="en-US" b="1" dirty="0"/>
              <a:t>‘. Try to elicit the English equivalent for ‘e’.</a:t>
            </a:r>
          </a:p>
          <a:p>
            <a:endParaRPr lang="en-US" b="0" dirty="0"/>
          </a:p>
          <a:p>
            <a:r>
              <a:rPr lang="en-US" b="1" dirty="0"/>
              <a:t>Transcript:</a:t>
            </a:r>
          </a:p>
          <a:p>
            <a:pPr marL="228600" indent="-228600">
              <a:buAutoNum type="arabicPeriod"/>
            </a:pPr>
            <a:r>
              <a:rPr lang="en-US" b="0" dirty="0"/>
              <a:t>le dix-sept </a:t>
            </a:r>
            <a:r>
              <a:rPr lang="en-US" b="0" dirty="0" err="1"/>
              <a:t>novembre</a:t>
            </a:r>
            <a:endParaRPr lang="en-US" b="0" dirty="0"/>
          </a:p>
          <a:p>
            <a:pPr marL="228600" indent="-228600">
              <a:buAutoNum type="arabicPeriod"/>
            </a:pPr>
            <a:r>
              <a:rPr lang="en-US" b="0" dirty="0"/>
              <a:t>le </a:t>
            </a:r>
            <a:r>
              <a:rPr lang="en-US" b="0" dirty="0" err="1"/>
              <a:t>treize</a:t>
            </a:r>
            <a:r>
              <a:rPr lang="en-US" b="0" dirty="0"/>
              <a:t> </a:t>
            </a:r>
            <a:r>
              <a:rPr lang="en-US" b="0" dirty="0" err="1"/>
              <a:t>janvier</a:t>
            </a:r>
            <a:endParaRPr lang="en-US" b="0" dirty="0"/>
          </a:p>
          <a:p>
            <a:pPr marL="228600" indent="-228600">
              <a:buAutoNum type="arabicPeriod"/>
            </a:pPr>
            <a:r>
              <a:rPr lang="en-US" b="0" dirty="0"/>
              <a:t>le </a:t>
            </a:r>
            <a:r>
              <a:rPr lang="en-US" b="0" dirty="0" err="1"/>
              <a:t>vingt</a:t>
            </a:r>
            <a:r>
              <a:rPr lang="en-US" b="0" dirty="0"/>
              <a:t>-sept </a:t>
            </a:r>
            <a:r>
              <a:rPr lang="en-US" b="0" dirty="0" err="1"/>
              <a:t>février</a:t>
            </a:r>
            <a:endParaRPr lang="en-US" b="0" dirty="0"/>
          </a:p>
          <a:p>
            <a:pPr marL="228600" indent="-228600">
              <a:buAutoNum type="arabicPeriod"/>
            </a:pPr>
            <a:r>
              <a:rPr lang="en-US" b="0" dirty="0"/>
              <a:t>le deux </a:t>
            </a:r>
            <a:r>
              <a:rPr lang="en-US" b="0" dirty="0" err="1"/>
              <a:t>juin</a:t>
            </a:r>
            <a:endParaRPr lang="en-US" b="0" dirty="0"/>
          </a:p>
          <a:p>
            <a:pPr marL="228600" indent="-228600">
              <a:buAutoNum type="arabicPeriod"/>
            </a:pPr>
            <a:r>
              <a:rPr lang="en-US" b="0" dirty="0"/>
              <a:t>le </a:t>
            </a:r>
            <a:r>
              <a:rPr lang="en-US" b="0" dirty="0" err="1"/>
              <a:t>vingt</a:t>
            </a:r>
            <a:r>
              <a:rPr lang="en-US" b="0" dirty="0"/>
              <a:t>-deux </a:t>
            </a:r>
            <a:r>
              <a:rPr lang="en-US" b="0" dirty="0" err="1"/>
              <a:t>janvier</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photo [1412], </a:t>
            </a:r>
            <a:r>
              <a:rPr lang="en-GB" baseline="0" dirty="0" err="1"/>
              <a:t>véhicule</a:t>
            </a:r>
            <a:r>
              <a:rPr lang="en-GB" baseline="0" dirty="0"/>
              <a:t> [1959], mission [627], spatial [2765], </a:t>
            </a:r>
            <a:r>
              <a:rPr lang="en-GB" baseline="0" dirty="0" err="1"/>
              <a:t>sélectionner</a:t>
            </a:r>
            <a:r>
              <a:rPr lang="en-GB" baseline="0" dirty="0"/>
              <a:t> [3671], second [379]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r>
              <a:rPr lang="en-US" b="0" dirty="0"/>
              <a:t>By NASA / BILL STAFFORD - https://www.flickr.com/photos/nasa2explore/27057214603/in/photostream/, Public Domain, https://commons.wikimedia.org/w/index.php?curid=49456677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4 </a:t>
            </a:r>
            <a:r>
              <a:rPr lang="en-US" b="1" dirty="0"/>
              <a:t>minutes</a:t>
            </a:r>
          </a:p>
          <a:p>
            <a:endParaRPr lang="en-US" b="1" dirty="0"/>
          </a:p>
          <a:p>
            <a:r>
              <a:rPr lang="en-US" b="1" dirty="0"/>
              <a:t>Aim:</a:t>
            </a:r>
            <a:r>
              <a:rPr lang="en-US" b="0" dirty="0"/>
              <a:t> identifying the type of text</a:t>
            </a:r>
          </a:p>
          <a:p>
            <a:endParaRPr lang="en-US" b="1" dirty="0"/>
          </a:p>
          <a:p>
            <a:r>
              <a:rPr lang="en-US" b="1" dirty="0"/>
              <a:t>Procedure:</a:t>
            </a:r>
          </a:p>
          <a:p>
            <a:pPr marL="0" indent="0">
              <a:buNone/>
            </a:pPr>
            <a:r>
              <a:rPr lang="en-US" b="0" dirty="0"/>
              <a:t>1. Students look at the format of the extract, containing the headline, date and sub-heading.</a:t>
            </a:r>
          </a:p>
          <a:p>
            <a:pPr marL="0" indent="0">
              <a:buNone/>
            </a:pPr>
            <a:r>
              <a:rPr lang="en-US" b="0" dirty="0"/>
              <a:t>2. Check understanding of the near-cognates used in the answer options.</a:t>
            </a:r>
          </a:p>
          <a:p>
            <a:r>
              <a:rPr lang="en-US" b="0" dirty="0"/>
              <a:t>2. Students discuss the questions in pairs.</a:t>
            </a:r>
          </a:p>
          <a:p>
            <a:r>
              <a:rPr lang="en-US" b="0" dirty="0"/>
              <a:t>3. Teacher elicits answers from the class.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texte</a:t>
            </a:r>
            <a:r>
              <a:rPr lang="en-GB" baseline="0" dirty="0"/>
              <a:t> [631], </a:t>
            </a:r>
            <a:r>
              <a:rPr lang="en-GB" baseline="0" dirty="0" err="1"/>
              <a:t>extrait</a:t>
            </a:r>
            <a:r>
              <a:rPr lang="en-GB" baseline="0" dirty="0"/>
              <a:t> [4283], article [604], titre [399], rime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78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applying knowledge of modal verbs to complete sentences from the text</a:t>
            </a:r>
            <a:endParaRPr lang="en-US" b="1" dirty="0"/>
          </a:p>
          <a:p>
            <a:endParaRPr lang="en-US" b="1" dirty="0"/>
          </a:p>
          <a:p>
            <a:r>
              <a:rPr lang="en-US" b="1" dirty="0"/>
              <a:t>Procedure:</a:t>
            </a:r>
          </a:p>
          <a:p>
            <a:r>
              <a:rPr lang="en-US" b="0" dirty="0"/>
              <a:t>1. Students read the quotations and choose which verb would make the most sense for each.</a:t>
            </a:r>
          </a:p>
          <a:p>
            <a:r>
              <a:rPr lang="en-US" b="0" dirty="0"/>
              <a:t>2. They write 1-5 and complete the sentence with the conjugated form of the verb they chose.</a:t>
            </a:r>
          </a:p>
          <a:p>
            <a:r>
              <a:rPr lang="en-US" b="0" dirty="0"/>
              <a:t>3. Click to reveal the answers as they are in the text. </a:t>
            </a:r>
            <a:r>
              <a:rPr lang="en-US" b="1" dirty="0"/>
              <a:t>Alternative, accurate suggestions should also be accepted </a:t>
            </a:r>
            <a:r>
              <a:rPr lang="en-US" b="0" dirty="0"/>
              <a:t>– elicit how they would change the meaning.</a:t>
            </a:r>
          </a:p>
          <a:p>
            <a:r>
              <a:rPr lang="en-US" b="0" dirty="0"/>
              <a:t>4. Draw attention to the use of </a:t>
            </a:r>
            <a:r>
              <a:rPr lang="en-US" b="0" i="1" dirty="0" err="1"/>
              <a:t>pouvoir</a:t>
            </a:r>
            <a:r>
              <a:rPr lang="en-US" b="0" i="1" dirty="0"/>
              <a:t> </a:t>
            </a:r>
            <a:r>
              <a:rPr lang="en-US" b="0" i="0" dirty="0"/>
              <a:t>vs </a:t>
            </a:r>
            <a:r>
              <a:rPr lang="en-US" b="0" i="1" dirty="0"/>
              <a:t>savoir</a:t>
            </a:r>
            <a:r>
              <a:rPr lang="en-US" b="0" i="0" dirty="0"/>
              <a:t> in particular – elicit an explanation from students.</a:t>
            </a:r>
            <a:endParaRPr lang="en-US" b="0" dirty="0"/>
          </a:p>
          <a:p>
            <a:endParaRPr lang="en-US" b="1" dirty="0"/>
          </a:p>
          <a:p>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peut [20], pouvoir [20], sait [67], savoir</a:t>
            </a:r>
            <a:r>
              <a:rPr lang="fr-FR" sz="1200" b="0" kern="1200" baseline="30000" dirty="0">
                <a:solidFill>
                  <a:schemeClr val="tx1"/>
                </a:solidFill>
                <a:effectLst/>
                <a:latin typeface="+mn-lt"/>
                <a:ea typeface="+mn-ea"/>
                <a:cs typeface="+mn-cs"/>
              </a:rPr>
              <a:t>1</a:t>
            </a:r>
            <a:r>
              <a:rPr lang="fr-FR" sz="1200" b="0" kern="1200" dirty="0">
                <a:solidFill>
                  <a:schemeClr val="tx1"/>
                </a:solidFill>
                <a:effectLst/>
                <a:latin typeface="+mn-lt"/>
                <a:ea typeface="+mn-ea"/>
                <a:cs typeface="+mn-cs"/>
              </a:rPr>
              <a:t> [67]</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journaliste</a:t>
            </a:r>
            <a:r>
              <a:rPr lang="en-GB" baseline="0" dirty="0"/>
              <a:t> [1337], certain [110], </a:t>
            </a:r>
            <a:r>
              <a:rPr lang="en-GB" baseline="0" dirty="0" err="1"/>
              <a:t>verbe</a:t>
            </a:r>
            <a:r>
              <a:rPr lang="en-GB" baseline="0" dirty="0"/>
              <a:t> [&gt;5000], article [604], </a:t>
            </a:r>
            <a:r>
              <a:rPr lang="en-GB" baseline="0" dirty="0" err="1"/>
              <a:t>incomplet</a:t>
            </a:r>
            <a:r>
              <a:rPr lang="en-GB" baseline="0" dirty="0"/>
              <a:t> [&gt;5000], citation [3110], </a:t>
            </a:r>
            <a:r>
              <a:rPr lang="en-GB" baseline="0" dirty="0" err="1"/>
              <a:t>compléter</a:t>
            </a:r>
            <a:r>
              <a:rPr lang="en-GB" baseline="0" dirty="0"/>
              <a:t> [2034], </a:t>
            </a:r>
            <a:r>
              <a:rPr lang="en-GB" baseline="0" dirty="0" err="1"/>
              <a:t>complet</a:t>
            </a:r>
            <a:r>
              <a:rPr lang="en-GB" baseline="0" dirty="0"/>
              <a:t> [965], correct [2617], </a:t>
            </a:r>
            <a:r>
              <a:rPr lang="en-GB" baseline="0" dirty="0" err="1"/>
              <a:t>forme</a:t>
            </a:r>
            <a:r>
              <a:rPr lang="en-GB" baseline="0" dirty="0"/>
              <a:t> [369]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4 slides</a:t>
            </a:r>
            <a:endParaRPr lang="en-US" b="1" dirty="0"/>
          </a:p>
          <a:p>
            <a:endParaRPr lang="en-US" b="1" dirty="0"/>
          </a:p>
          <a:p>
            <a:r>
              <a:rPr lang="en-US" b="1" dirty="0"/>
              <a:t>Aim: </a:t>
            </a:r>
            <a:r>
              <a:rPr lang="en-US" b="0" dirty="0"/>
              <a:t>applying vocabulary and grammar knowledge to understand the order of events in the text</a:t>
            </a:r>
            <a:endParaRPr lang="en-US" b="1" dirty="0"/>
          </a:p>
          <a:p>
            <a:endParaRPr lang="en-US" b="1" dirty="0"/>
          </a:p>
          <a:p>
            <a:r>
              <a:rPr lang="en-US" b="1" dirty="0"/>
              <a:t>Procedure:</a:t>
            </a:r>
          </a:p>
          <a:p>
            <a:pPr marL="228600" indent="-228600">
              <a:buAutoNum type="arabicPeriod"/>
            </a:pPr>
            <a:r>
              <a:rPr lang="en-US" b="0" dirty="0"/>
              <a:t>Teachers distribute the full text (see next slide) to students.</a:t>
            </a:r>
          </a:p>
          <a:p>
            <a:pPr marL="228600" indent="-228600">
              <a:buAutoNum type="arabicPeriod"/>
            </a:pPr>
            <a:r>
              <a:rPr lang="en-US" b="0" dirty="0"/>
              <a:t>Student read the text and use their knowledge of tenses to divide the events into past, future and general activities.</a:t>
            </a:r>
          </a:p>
          <a:p>
            <a:pPr marL="228600" indent="-228600">
              <a:buAutoNum type="arabicPeriod"/>
            </a:pPr>
            <a:r>
              <a:rPr lang="en-US" b="0" dirty="0"/>
              <a:t>Answers are provided on the </a:t>
            </a:r>
            <a:r>
              <a:rPr lang="en-US" b="0" i="1" dirty="0" err="1"/>
              <a:t>réponses</a:t>
            </a:r>
            <a:r>
              <a:rPr lang="en-US" b="0" dirty="0"/>
              <a:t> slide (20).</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ordre</a:t>
            </a:r>
            <a:r>
              <a:rPr lang="en-GB" baseline="0" dirty="0"/>
              <a:t> [197], correct [2617], article [604]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528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Century Gothic" panose="020B0502020202020204" pitchFamily="34" charset="0"/>
                <a:ea typeface="+mn-ea"/>
                <a:cs typeface="+mn-cs"/>
              </a:rPr>
              <a:t>Full text handout (this is two copies to be cut down the middle) </a:t>
            </a:r>
            <a:br>
              <a:rPr lang="en-GB" sz="1200" b="0" kern="1200" dirty="0">
                <a:solidFill>
                  <a:schemeClr val="tx1"/>
                </a:solidFill>
                <a:effectLst/>
                <a:latin typeface="Century Gothic" panose="020B0502020202020204" pitchFamily="34" charset="0"/>
                <a:ea typeface="+mn-ea"/>
                <a:cs typeface="+mn-cs"/>
              </a:rPr>
            </a:br>
            <a:br>
              <a:rPr lang="en-GB" sz="1200" b="0" kern="1200" dirty="0">
                <a:solidFill>
                  <a:schemeClr val="tx1"/>
                </a:solidFill>
                <a:effectLst/>
                <a:latin typeface="Century Gothic" panose="020B0502020202020204" pitchFamily="34" charset="0"/>
                <a:ea typeface="+mn-ea"/>
                <a:cs typeface="+mn-cs"/>
              </a:rPr>
            </a:br>
            <a:r>
              <a:rPr lang="en-GB" sz="1200" b="0" kern="1200" dirty="0">
                <a:solidFill>
                  <a:schemeClr val="tx1"/>
                </a:solidFill>
                <a:effectLst/>
                <a:latin typeface="Century Gothic" panose="020B0502020202020204" pitchFamily="34" charset="0"/>
                <a:ea typeface="+mn-ea"/>
                <a:cs typeface="+mn-cs"/>
              </a:rPr>
              <a:t>Article adapted from: </a:t>
            </a:r>
            <a:r>
              <a:rPr lang="en-GB" dirty="0">
                <a:hlinkClick r:id="rId3"/>
              </a:rPr>
              <a:t>https://www.franceinter.fr/sciences/le-repas-de-noel-de-thomas-pesquet-dans-l-espace</a:t>
            </a:r>
            <a:br>
              <a:rPr lang="en-GB" dirty="0"/>
            </a:br>
            <a:r>
              <a:rPr lang="en-US" b="1" dirty="0"/>
              <a:t>Image attribution:</a:t>
            </a:r>
          </a:p>
          <a:p>
            <a:r>
              <a:rPr lang="en-US" b="0"/>
              <a:t>By NASA - https://www.flickr.com/photos/nasa2explore/32421914515/, Public Domain, https://commons.wikimedia.org/w/index.php?curid=55256303</a:t>
            </a:r>
          </a:p>
          <a:p>
            <a:endParaRPr lang="en-GB" dirty="0"/>
          </a:p>
          <a:p>
            <a:endParaRPr lang="en-GB" dirty="0"/>
          </a:p>
          <a:p>
            <a:r>
              <a:rPr lang="en-GB" b="1" dirty="0"/>
              <a:t>NB: </a:t>
            </a:r>
            <a:r>
              <a:rPr lang="en-GB" b="0" dirty="0"/>
              <a:t>The frequency values noted below relate to unknown vocabulary which features in the </a:t>
            </a:r>
            <a:r>
              <a:rPr lang="en-GB" b="1" dirty="0"/>
              <a:t>full </a:t>
            </a:r>
            <a:r>
              <a:rPr lang="en-GB" b="0" dirty="0"/>
              <a:t>text (i.e. the text which appears on this slide and the next). Glosses are provided for unknown vocabulary items which are a) not cognates or near-cognates, and b) do </a:t>
            </a:r>
            <a:r>
              <a:rPr lang="en-GB" b="1" dirty="0"/>
              <a:t>not</a:t>
            </a:r>
            <a:r>
              <a:rPr lang="en-GB" b="0" dirty="0"/>
              <a:t> feature in the follow-up vocabulary exercises in lesson 2. Any known vocabulary which is </a:t>
            </a:r>
            <a:r>
              <a:rPr lang="en-GB" b="1" dirty="0"/>
              <a:t>not </a:t>
            </a:r>
            <a:r>
              <a:rPr lang="en-GB" b="0" dirty="0"/>
              <a:t>glossed (such as the food items in the first paragraph on the next slide) should not be translated as this stage, as students will be asked to research it in dictionary work as part of the activities that follow.</a:t>
            </a:r>
          </a:p>
          <a:p>
            <a:endParaRPr lang="en-GB" b="0" dirty="0"/>
          </a:p>
          <a:p>
            <a:r>
              <a:rPr lang="en-GB" b="0" dirty="0"/>
              <a:t>One exceptions to this is </a:t>
            </a:r>
            <a:r>
              <a:rPr lang="en-GB" b="0" i="1" dirty="0" err="1"/>
              <a:t>cuisiner</a:t>
            </a:r>
            <a:r>
              <a:rPr lang="en-GB" b="0" i="0" dirty="0"/>
              <a:t>, as students should be able to work out the meaning of this from their knowledge of the phrase </a:t>
            </a:r>
            <a:r>
              <a:rPr lang="en-GB" b="0" i="1" dirty="0"/>
              <a:t>faire la cuisine.</a:t>
            </a:r>
            <a:endParaRPr lang="en-GB" b="1" dirty="0"/>
          </a:p>
          <a:p>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near-cognates used (1 is the most frequent word in French): </a:t>
            </a:r>
            <a:br>
              <a:rPr lang="en-GB" baseline="0" dirty="0"/>
            </a:br>
            <a:r>
              <a:rPr lang="en-GB" baseline="0" dirty="0" err="1"/>
              <a:t>astronaute</a:t>
            </a:r>
            <a:r>
              <a:rPr lang="en-GB" baseline="0" dirty="0"/>
              <a:t> [&gt;5000], chef [386], station [1399], international [282], </a:t>
            </a:r>
            <a:r>
              <a:rPr lang="fr-FR" sz="1200" dirty="0">
                <a:solidFill>
                  <a:srgbClr val="203864"/>
                </a:solidFill>
              </a:rPr>
              <a:t>occasion [423], spécial [726], collègue [1099], russe [1325], américain [374], sélection [2403], traditionnel [1574], menu [3470], dessert [&gt;5000], modifier [1035], texture [&gt;5000], concentrer [856], expert [1557], </a:t>
            </a:r>
            <a:r>
              <a:rPr lang="en-GB" sz="1200" b="0" i="0" u="none" strike="noStrike" kern="1200" dirty="0" err="1">
                <a:solidFill>
                  <a:schemeClr val="tx1"/>
                </a:solidFill>
                <a:effectLst/>
                <a:latin typeface="+mn-lt"/>
                <a:ea typeface="+mn-ea"/>
                <a:cs typeface="+mn-cs"/>
              </a:rPr>
              <a:t>développer</a:t>
            </a:r>
            <a:r>
              <a:rPr lang="en-GB" dirty="0"/>
              <a:t> [892], </a:t>
            </a:r>
            <a:r>
              <a:rPr lang="fr-FR" sz="1200" dirty="0">
                <a:solidFill>
                  <a:srgbClr val="203864"/>
                </a:solidFill>
              </a:rPr>
              <a:t>agence [1481], collaboration [2037], aventure [2090], européen [445]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used (1 is the most frequent word in French): </a:t>
            </a:r>
            <a:br>
              <a:rPr lang="en-GB" baseline="0" dirty="0"/>
            </a:br>
            <a:r>
              <a:rPr lang="en-GB" baseline="0" dirty="0" err="1"/>
              <a:t>cuisiner</a:t>
            </a:r>
            <a:r>
              <a:rPr lang="en-GB" baseline="0" dirty="0"/>
              <a:t> [&gt;5000], spatial [2765], essayer [303], </a:t>
            </a:r>
            <a:r>
              <a:rPr lang="fr-FR" sz="1200" dirty="0">
                <a:solidFill>
                  <a:srgbClr val="203864"/>
                </a:solidFill>
              </a:rPr>
              <a:t>bœuf [3914], foie [4817], gras [4018], poulet [4222], vin [2309], pain [2802], épice [&gt;5000], pomme [2847], contrainte [2250]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375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Century Gothic" panose="020B0502020202020204" pitchFamily="34" charset="0"/>
                <a:ea typeface="+mn-ea"/>
                <a:cs typeface="+mn-cs"/>
              </a:rPr>
              <a:t>Article adapted from: </a:t>
            </a:r>
            <a:r>
              <a:rPr lang="en-GB" dirty="0">
                <a:hlinkClick r:id="rId3"/>
              </a:rPr>
              <a:t>https://www.franceinter.fr/sciences/le-repas-de-noel-de-thomas-pesquet-dans-l-espace</a:t>
            </a:r>
            <a:endParaRPr lang="en-GB" dirty="0"/>
          </a:p>
          <a:p>
            <a:endParaRPr lang="en-GB" dirty="0"/>
          </a:p>
          <a:p>
            <a:r>
              <a:rPr lang="en-GB" b="1" dirty="0"/>
              <a:t>NB: </a:t>
            </a:r>
            <a:r>
              <a:rPr lang="en-GB" b="0" dirty="0"/>
              <a:t>The frequency values noted below relate to unknown vocabulary which features in the </a:t>
            </a:r>
            <a:r>
              <a:rPr lang="en-GB" b="1" dirty="0"/>
              <a:t>full </a:t>
            </a:r>
            <a:r>
              <a:rPr lang="en-GB" b="0" dirty="0"/>
              <a:t>text (i.e. the text which appears on this slide and the next). Glosses are provided for unknown vocabulary items which are a) not cognates or near-cognates, and b) do </a:t>
            </a:r>
            <a:r>
              <a:rPr lang="en-GB" b="1" dirty="0"/>
              <a:t>not</a:t>
            </a:r>
            <a:r>
              <a:rPr lang="en-GB" b="0" dirty="0"/>
              <a:t> feature in the follow-up vocabulary exercises in lesson 2. Any known vocabulary which is </a:t>
            </a:r>
            <a:r>
              <a:rPr lang="en-GB" b="1" dirty="0"/>
              <a:t>not </a:t>
            </a:r>
            <a:r>
              <a:rPr lang="en-GB" b="0" dirty="0"/>
              <a:t>glossed (such as the food items in the first paragraph on the next slide) should not be translated as this stage, as students will be asked to research it in dictionary work as part of the activities that follow.</a:t>
            </a:r>
          </a:p>
          <a:p>
            <a:endParaRPr lang="en-GB" b="0" dirty="0"/>
          </a:p>
          <a:p>
            <a:r>
              <a:rPr lang="en-GB" b="0" dirty="0"/>
              <a:t>One exceptions to this is </a:t>
            </a:r>
            <a:r>
              <a:rPr lang="en-GB" b="0" i="1" dirty="0" err="1"/>
              <a:t>cuisiner</a:t>
            </a:r>
            <a:r>
              <a:rPr lang="en-GB" b="0" i="0" dirty="0"/>
              <a:t>, as students should be able to work out the meaning of this from their knowledge of the phrase </a:t>
            </a:r>
            <a:r>
              <a:rPr lang="en-GB" b="0" i="1" dirty="0"/>
              <a:t>faire la cuisine.</a:t>
            </a:r>
            <a:endParaRPr lang="en-GB" b="1" dirty="0"/>
          </a:p>
          <a:p>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near-cognates used (1 is the most frequent word in French): </a:t>
            </a:r>
            <a:br>
              <a:rPr lang="en-GB" baseline="0" dirty="0"/>
            </a:br>
            <a:r>
              <a:rPr lang="en-GB" baseline="0" dirty="0" err="1"/>
              <a:t>astronaute</a:t>
            </a:r>
            <a:r>
              <a:rPr lang="en-GB" baseline="0" dirty="0"/>
              <a:t> [&gt;5000], chef [386], station [1399], international [282], </a:t>
            </a:r>
            <a:r>
              <a:rPr lang="fr-FR" sz="1200" dirty="0">
                <a:solidFill>
                  <a:srgbClr val="203864"/>
                </a:solidFill>
              </a:rPr>
              <a:t>occasion [423], spécial [726], collègue [1099], russe [1325], américain [374], sélection [2403], traditionnel [1574], menu [3470], dessert [&gt;5000], modifier [1035], texture [&gt;5000], concentrer [856], expert [1557], </a:t>
            </a:r>
            <a:r>
              <a:rPr lang="en-GB" sz="1200" b="0" i="0" u="none" strike="noStrike" kern="1200" dirty="0" err="1">
                <a:solidFill>
                  <a:schemeClr val="tx1"/>
                </a:solidFill>
                <a:effectLst/>
                <a:latin typeface="+mn-lt"/>
                <a:ea typeface="+mn-ea"/>
                <a:cs typeface="+mn-cs"/>
              </a:rPr>
              <a:t>développer</a:t>
            </a:r>
            <a:r>
              <a:rPr lang="en-GB" dirty="0"/>
              <a:t> [892], </a:t>
            </a:r>
            <a:r>
              <a:rPr lang="fr-FR" sz="1200" dirty="0">
                <a:solidFill>
                  <a:srgbClr val="203864"/>
                </a:solidFill>
              </a:rPr>
              <a:t>agence [1481], collaboration [2037], aventure [2090], européen [445]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used (1 is the most frequent word in French): </a:t>
            </a:r>
            <a:br>
              <a:rPr lang="en-GB" baseline="0" dirty="0"/>
            </a:br>
            <a:r>
              <a:rPr lang="en-GB" baseline="0" dirty="0" err="1"/>
              <a:t>cuisiner</a:t>
            </a:r>
            <a:r>
              <a:rPr lang="en-GB" baseline="0" dirty="0"/>
              <a:t> [&gt;5000], spatial [2765], essayer [303], </a:t>
            </a:r>
            <a:r>
              <a:rPr lang="fr-FR" sz="1200" dirty="0">
                <a:solidFill>
                  <a:srgbClr val="203864"/>
                </a:solidFill>
              </a:rPr>
              <a:t>bœuf [3914], foie [4817], gras [4018], poulet [4222], vin [2309], pain [2802], épice [&gt;5000], pomme [2847], contrainte [</a:t>
            </a:r>
            <a:r>
              <a:rPr lang="fr-FR" sz="1200">
                <a:solidFill>
                  <a:srgbClr val="203864"/>
                </a:solidFill>
              </a:rPr>
              <a:t>2250]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37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open [o]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 [o]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porte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porte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porte </a:t>
            </a:r>
            <a:r>
              <a:rPr lang="en-GB" baseline="0" dirty="0"/>
              <a:t>[696].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5767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49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553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i="0" u="sng" dirty="0" err="1">
                <a:solidFill>
                  <a:srgbClr val="E6851E"/>
                </a:solidFill>
                <a:effectLst/>
                <a:latin typeface="Segoe UI" panose="020B0502040204020203" pitchFamily="34" charset="0"/>
              </a:rPr>
              <a:t>réveillon</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gérer</a:t>
            </a:r>
            <a:r>
              <a:rPr lang="en-GB" b="1" u="sng" dirty="0">
                <a:solidFill>
                  <a:srgbClr val="FF0000"/>
                </a:solidFill>
              </a:rPr>
              <a:t>, </a:t>
            </a:r>
            <a:r>
              <a:rPr lang="en-GB" b="1" i="0" u="sng" dirty="0">
                <a:solidFill>
                  <a:srgbClr val="E6851E"/>
                </a:solidFill>
                <a:effectLst/>
                <a:latin typeface="Segoe UI" panose="020B0502040204020203" pitchFamily="34" charset="0"/>
              </a:rPr>
              <a:t>Noël</a:t>
            </a:r>
            <a:r>
              <a:rPr lang="en-GB" b="1" i="0" u="sng" dirty="0">
                <a:solidFill>
                  <a:srgbClr val="000000"/>
                </a:solidFill>
                <a:effectLst/>
                <a:latin typeface="Segoe UI" panose="020B0502040204020203" pitchFamily="34" charset="0"/>
              </a:rPr>
              <a:t>, </a:t>
            </a:r>
            <a:r>
              <a:rPr lang="en-GB" b="1" i="0" u="sng" dirty="0" err="1">
                <a:solidFill>
                  <a:srgbClr val="000000"/>
                </a:solidFill>
                <a:effectLst/>
                <a:latin typeface="Segoe UI" panose="020B0502040204020203" pitchFamily="34" charset="0"/>
              </a:rPr>
              <a:t>réveillon</a:t>
            </a:r>
            <a:br>
              <a:rPr lang="en-GB" b="1" i="0" u="sng" dirty="0">
                <a:solidFill>
                  <a:srgbClr val="E6851E"/>
                </a:solidFill>
                <a:effectLst/>
                <a:latin typeface="Segoe UI" panose="020B0502040204020203" pitchFamily="34" charset="0"/>
              </a:rPr>
            </a:b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i="0" u="sng" dirty="0" err="1">
                <a:solidFill>
                  <a:srgbClr val="E6851E"/>
                </a:solidFill>
                <a:effectLst/>
                <a:latin typeface="Segoe UI" panose="020B0502040204020203" pitchFamily="34" charset="0"/>
              </a:rPr>
              <a:t>réveillon</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open [o]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latin typeface="+mn-lt"/>
                <a:ea typeface="Calibri"/>
                <a:cs typeface="Calibri"/>
                <a:sym typeface="Calibri"/>
              </a:rPr>
              <a:t>Understanding the </a:t>
            </a:r>
            <a:r>
              <a:rPr lang="en-US" sz="1200" b="1" i="0" u="none" strike="noStrike" cap="none" dirty="0">
                <a:solidFill>
                  <a:schemeClr val="dk1"/>
                </a:solidFill>
                <a:latin typeface="+mn-lt"/>
                <a:ea typeface="Calibri"/>
                <a:cs typeface="Calibri"/>
                <a:sym typeface="Calibri"/>
              </a:rPr>
              <a:t>details</a:t>
            </a:r>
            <a:r>
              <a:rPr lang="en-US" sz="1200" b="0" i="0" u="none" strike="noStrike" cap="none" dirty="0">
                <a:solidFill>
                  <a:schemeClr val="dk1"/>
                </a:solidFill>
                <a:latin typeface="+mn-lt"/>
                <a:ea typeface="Calibri"/>
                <a:cs typeface="Calibri"/>
                <a:sym typeface="Calibri"/>
              </a:rPr>
              <a:t> of the text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latin typeface="+mn-lt"/>
                <a:cs typeface="Calibri"/>
                <a:sym typeface="Calibri"/>
              </a:rPr>
              <a:t>Being </a:t>
            </a:r>
            <a:r>
              <a:rPr lang="en-US" sz="1200" b="1" i="0" u="none" strike="noStrike" cap="none" dirty="0">
                <a:solidFill>
                  <a:schemeClr val="dk1"/>
                </a:solidFill>
                <a:latin typeface="+mn-lt"/>
                <a:cs typeface="Calibri"/>
                <a:sym typeface="Calibri"/>
              </a:rPr>
              <a:t>creative</a:t>
            </a:r>
            <a:r>
              <a:rPr lang="en-US" sz="1200" b="0" i="0" u="none" strike="noStrike" cap="none" dirty="0">
                <a:solidFill>
                  <a:schemeClr val="dk1"/>
                </a:solidFill>
                <a:latin typeface="+mn-lt"/>
                <a:cs typeface="Calibri"/>
                <a:sym typeface="Calibri"/>
              </a:rPr>
              <a:t> with the text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(introduce) </a:t>
            </a:r>
            <a:r>
              <a:rPr lang="fr-FR" dirty="0">
                <a:solidFill>
                  <a:srgbClr val="000000"/>
                </a:solidFill>
                <a:latin typeface="Century Gothic" panose="020B0502020202020204" pitchFamily="34" charset="0"/>
              </a:rPr>
              <a:t>gérer [1354], espace [870], goût [1829], langue</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[712], plat [2167], recette [1709], repas [2948] d'abord [326], puis [230], par [21], puisque [528], Noël [&gt;5000], réveillon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apporter [339], dit [dire 37], fait [faire 25], envoyer [526], utiliser [345], maintenant [192], hier [872], appartement [2323], banque [774], marché [280], passé [501]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aider [413], chercher [336],  partager [527], peut [20], peux [20], pouvoir [20], sais [67], sait [67], savoir1 [67], projet [228], désolé [désoler - 2081], peut-être [190]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583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br>
              <a:rPr lang="en-US" b="1" dirty="0"/>
            </a:br>
            <a:br>
              <a:rPr lang="en-US" b="1" dirty="0"/>
            </a:br>
            <a:r>
              <a:rPr lang="en-US" b="1" dirty="0"/>
              <a:t>Aim: </a:t>
            </a:r>
            <a:r>
              <a:rPr lang="en-US" b="0" dirty="0"/>
              <a:t>to recap the rules for closed and open [o] SSC.</a:t>
            </a:r>
            <a:endParaRPr lang="en-US" b="1" dirty="0"/>
          </a:p>
          <a:p>
            <a:endParaRPr lang="en-US" b="1" dirty="0"/>
          </a:p>
          <a:p>
            <a:r>
              <a:rPr lang="en-US" b="1" dirty="0"/>
              <a:t>Procedure:</a:t>
            </a:r>
            <a:br>
              <a:rPr lang="en-US" b="1" dirty="0"/>
            </a:br>
            <a:r>
              <a:rPr lang="en-US" b="0" dirty="0"/>
              <a:t>1. Click through the information.</a:t>
            </a:r>
          </a:p>
          <a:p>
            <a:r>
              <a:rPr lang="en-US" b="0" dirty="0"/>
              <a:t>2. Elicit further examples of words for each of the rules from students.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6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r>
              <a:rPr lang="en-US" b="1" dirty="0">
                <a:latin typeface="+mn-lt"/>
              </a:rPr>
              <a:t>Aim: </a:t>
            </a:r>
            <a:r>
              <a:rPr lang="en-US" b="0" dirty="0">
                <a:latin typeface="+mn-lt"/>
              </a:rPr>
              <a:t>To decide based on spelling whether [o] is open or closed, and to say the word accordingly.</a:t>
            </a:r>
            <a:endParaRPr lang="en-US" b="1" dirty="0">
              <a:latin typeface="+mn-lt"/>
            </a:endParaRPr>
          </a:p>
          <a:p>
            <a:endParaRPr lang="en-US" b="1" dirty="0">
              <a:latin typeface="+mn-lt"/>
            </a:endParaRPr>
          </a:p>
          <a:p>
            <a:r>
              <a:rPr lang="en-US" b="1" dirty="0">
                <a:latin typeface="+mn-lt"/>
              </a:rPr>
              <a:t>Procedure:</a:t>
            </a:r>
          </a:p>
          <a:p>
            <a:r>
              <a:rPr lang="en-US" b="0" dirty="0">
                <a:latin typeface="+mn-lt"/>
              </a:rPr>
              <a:t>1. Students pronounce as many words against the clock as possible.</a:t>
            </a:r>
          </a:p>
          <a:p>
            <a:r>
              <a:rPr lang="en-US" b="0" dirty="0">
                <a:latin typeface="+mn-lt"/>
              </a:rPr>
              <a:t>2. Click ‘début’ to start the timer.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3. Click to check pronunciation.</a:t>
            </a:r>
            <a:endParaRPr lang="en-US" b="1" dirty="0">
              <a:latin typeface="+mn-lt"/>
            </a:endParaRP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(1 is the most frequent word in French): </a:t>
            </a:r>
            <a:br>
              <a:rPr lang="en-GB" baseline="0" dirty="0">
                <a:latin typeface="+mn-lt"/>
              </a:rPr>
            </a:br>
            <a:r>
              <a:rPr lang="en-GB" baseline="0" dirty="0" err="1">
                <a:latin typeface="+mn-lt"/>
              </a:rPr>
              <a:t>exploser</a:t>
            </a:r>
            <a:r>
              <a:rPr lang="en-GB" baseline="0" dirty="0">
                <a:latin typeface="+mn-lt"/>
              </a:rPr>
              <a:t> [2678], </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support [3708], </a:t>
            </a:r>
            <a:r>
              <a:rPr lang="en-US" sz="1200" dirty="0" err="1">
                <a:solidFill>
                  <a:srgbClr val="4472C4">
                    <a:lumMod val="50000"/>
                  </a:srgbClr>
                </a:solidFill>
              </a:rPr>
              <a:t>fant</a:t>
            </a:r>
            <a:r>
              <a:rPr lang="en-US" sz="1200" b="0" dirty="0" err="1">
                <a:solidFill>
                  <a:srgbClr val="ED7D31"/>
                </a:solidFill>
              </a:rPr>
              <a:t>ô</a:t>
            </a:r>
            <a:r>
              <a:rPr lang="en-US" sz="1200" dirty="0" err="1">
                <a:solidFill>
                  <a:srgbClr val="4472C4">
                    <a:lumMod val="50000"/>
                  </a:srgbClr>
                </a:solidFill>
              </a:rPr>
              <a:t>me</a:t>
            </a:r>
            <a:r>
              <a:rPr lang="en-US" sz="1200" dirty="0">
                <a:solidFill>
                  <a:srgbClr val="4472C4">
                    <a:lumMod val="50000"/>
                  </a:srgbClr>
                </a:solidFill>
              </a:rPr>
              <a:t> [4075], </a:t>
            </a:r>
            <a:r>
              <a:rPr lang="en-US" sz="1200" b="0" dirty="0">
                <a:solidFill>
                  <a:srgbClr val="ED7D31"/>
                </a:solidFill>
              </a:rPr>
              <a:t>m</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édiocre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[4125], </a:t>
            </a:r>
            <a:r>
              <a:rPr lang="en-US" sz="1200" b="0" dirty="0">
                <a:solidFill>
                  <a:srgbClr val="ED7D31"/>
                </a:solidFill>
              </a:rPr>
              <a:t>imposer [469], </a:t>
            </a:r>
            <a:r>
              <a:rPr lang="en-US" sz="1200" b="0" dirty="0" err="1">
                <a:solidFill>
                  <a:srgbClr val="ED7D31"/>
                </a:solidFill>
              </a:rPr>
              <a:t>métro</a:t>
            </a:r>
            <a:r>
              <a:rPr lang="en-US" sz="1200" b="0" dirty="0">
                <a:solidFill>
                  <a:srgbClr val="ED7D31"/>
                </a:solidFill>
              </a:rPr>
              <a:t> [3227], </a:t>
            </a:r>
            <a:r>
              <a:rPr lang="en-US" sz="1200" b="0" dirty="0" err="1">
                <a:solidFill>
                  <a:srgbClr val="ED7D31"/>
                </a:solidFill>
              </a:rPr>
              <a:t>optimiste</a:t>
            </a:r>
            <a:r>
              <a:rPr lang="en-US" sz="1200" b="0" dirty="0">
                <a:solidFill>
                  <a:srgbClr val="ED7D31"/>
                </a:solidFill>
              </a:rPr>
              <a:t> [2751],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pétrole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[2157], or [300],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lorsque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[256],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zéro</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[2274],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alors</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[81],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confortable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[3964],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révolte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[2720],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solde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[4622], violent [1119], </a:t>
            </a:r>
            <a:r>
              <a:rPr lang="en-US" sz="1200" dirty="0">
                <a:solidFill>
                  <a:srgbClr val="4472C4">
                    <a:lumMod val="50000"/>
                  </a:srgbClr>
                </a:solidFill>
              </a:rPr>
              <a:t>É</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cosse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[n/a], </a:t>
            </a:r>
            <a:r>
              <a:rPr lang="en-US" sz="1200" b="0" dirty="0" err="1">
                <a:solidFill>
                  <a:srgbClr val="ED7D31"/>
                </a:solidFill>
              </a:rPr>
              <a:t>tantôt</a:t>
            </a:r>
            <a:r>
              <a:rPr lang="en-US" sz="1200" b="0" dirty="0">
                <a:solidFill>
                  <a:srgbClr val="ED7D31"/>
                </a:solidFill>
              </a:rPr>
              <a:t> [3031], </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forte [107]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098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2 slides</a:t>
            </a:r>
            <a:endParaRPr lang="en-US" b="1" dirty="0"/>
          </a:p>
          <a:p>
            <a:endParaRPr lang="en-US" b="1" dirty="0"/>
          </a:p>
          <a:p>
            <a:r>
              <a:rPr lang="en-US" b="1" dirty="0"/>
              <a:t>Aim: </a:t>
            </a:r>
            <a:r>
              <a:rPr lang="en-US" b="0" dirty="0"/>
              <a:t>written and/or spoken recall of 14 items of this week’s new vocabulary, oral production of SSC [r]</a:t>
            </a:r>
            <a:endParaRPr lang="en-US" b="1" dirty="0"/>
          </a:p>
          <a:p>
            <a:endParaRPr lang="en-US" b="1" dirty="0"/>
          </a:p>
          <a:p>
            <a:r>
              <a:rPr lang="en-US" b="1" dirty="0"/>
              <a:t>Procedure:</a:t>
            </a:r>
          </a:p>
          <a:p>
            <a:r>
              <a:rPr lang="en-US" b="0" dirty="0"/>
              <a:t>1. Students translate the words to French, making a note in their exercise books.</a:t>
            </a:r>
          </a:p>
          <a:p>
            <a:r>
              <a:rPr lang="en-US" b="0" dirty="0"/>
              <a:t>2. Answers are revealed on clicks, students should pronounce the words, focusing on [r].</a:t>
            </a:r>
          </a:p>
          <a:p>
            <a:r>
              <a:rPr lang="en-US" b="0" dirty="0"/>
              <a:t>3. The activity continues on the next slide with the words which do not containing SSC [r].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prononcer</a:t>
            </a:r>
            <a:r>
              <a:rPr lang="en-GB" baseline="0" dirty="0"/>
              <a:t> [706]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267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grammatical </a:t>
            </a:r>
            <a:r>
              <a:rPr lang="en-US" b="0" dirty="0" err="1"/>
              <a:t>categorisation</a:t>
            </a:r>
            <a:r>
              <a:rPr lang="en-US" b="0" dirty="0"/>
              <a:t> of items from this week’s revisited vocabulary sets</a:t>
            </a:r>
            <a:endParaRPr lang="en-US" b="1" dirty="0"/>
          </a:p>
          <a:p>
            <a:endParaRPr lang="en-US" b="1" dirty="0"/>
          </a:p>
          <a:p>
            <a:r>
              <a:rPr lang="en-US" b="1" dirty="0"/>
              <a:t>Procedure:</a:t>
            </a:r>
          </a:p>
          <a:p>
            <a:pPr marL="228600" indent="-228600">
              <a:buAutoNum type="arabicPeriod"/>
            </a:pPr>
            <a:r>
              <a:rPr lang="en-US" b="0" dirty="0"/>
              <a:t>Students use grammar knowledge to identify the odd one out.</a:t>
            </a:r>
          </a:p>
          <a:p>
            <a:pPr marL="228600" indent="-228600">
              <a:buAutoNum type="arabicPeriod"/>
            </a:pPr>
            <a:r>
              <a:rPr lang="en-US" b="0" dirty="0"/>
              <a:t>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semantic </a:t>
            </a:r>
            <a:r>
              <a:rPr lang="en-US" b="0" dirty="0" err="1"/>
              <a:t>categorisation</a:t>
            </a:r>
            <a:r>
              <a:rPr lang="en-US" b="0" dirty="0"/>
              <a:t> of items from this week’s revisited vocabulary sets</a:t>
            </a:r>
            <a:endParaRPr lang="en-US" b="1" dirty="0"/>
          </a:p>
          <a:p>
            <a:endParaRPr lang="en-US" b="1" dirty="0"/>
          </a:p>
          <a:p>
            <a:r>
              <a:rPr lang="en-US" b="1" dirty="0"/>
              <a:t>Procedure:</a:t>
            </a:r>
          </a:p>
          <a:p>
            <a:pPr marL="228600" indent="-228600">
              <a:buAutoNum type="arabicPeriod"/>
            </a:pPr>
            <a:r>
              <a:rPr lang="en-US" b="0" dirty="0"/>
              <a:t>Students use knowledge of meaning to identify a connecting theme.</a:t>
            </a:r>
          </a:p>
          <a:p>
            <a:pPr marL="228600" indent="-228600">
              <a:buAutoNum type="arabicPeriod"/>
            </a:pPr>
            <a:r>
              <a:rPr lang="en-US" b="0" dirty="0"/>
              <a:t>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582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Omit this activity to give more time for the writing activity, if time is short.</a:t>
            </a:r>
            <a:br>
              <a:rPr lang="en-US" b="1" dirty="0"/>
            </a:br>
            <a:r>
              <a:rPr lang="en-US" b="1" dirty="0"/>
              <a:t>Timing: 5 minutes</a:t>
            </a:r>
          </a:p>
          <a:p>
            <a:endParaRPr lang="en-US" b="1" dirty="0"/>
          </a:p>
          <a:p>
            <a:r>
              <a:rPr lang="en-US" b="1" dirty="0"/>
              <a:t>Aim: </a:t>
            </a:r>
            <a:r>
              <a:rPr lang="en-US" b="0" dirty="0"/>
              <a:t>applying grammar knowledge to produce the ‘dictionary’ forms of cognates in the text, applying phonics knowledge to accurately pronounce cognates</a:t>
            </a:r>
          </a:p>
          <a:p>
            <a:endParaRPr lang="en-US" b="1" dirty="0"/>
          </a:p>
          <a:p>
            <a:r>
              <a:rPr lang="en-US" b="1" dirty="0"/>
              <a:t>Procedure:</a:t>
            </a:r>
          </a:p>
          <a:p>
            <a:pPr marL="0" indent="0">
              <a:buNone/>
            </a:pPr>
            <a:r>
              <a:rPr lang="en-US" b="0" dirty="0"/>
              <a:t>1. First, students re-read the article on slides 18-19 to find the French words for 1-8.</a:t>
            </a:r>
          </a:p>
          <a:p>
            <a:pPr marL="0" indent="0">
              <a:buNone/>
            </a:pPr>
            <a:r>
              <a:rPr lang="en-US" b="0" dirty="0"/>
              <a:t>2. They use grammar clues in the text to identify the ‘dictionary’ form of the word (</a:t>
            </a:r>
            <a:r>
              <a:rPr lang="en-US" b="0" dirty="0" err="1"/>
              <a:t>ie</a:t>
            </a:r>
            <a:r>
              <a:rPr lang="en-US" b="0" dirty="0"/>
              <a:t>. verb infinitive, noun gender, masculine singular adjective form).</a:t>
            </a:r>
          </a:p>
          <a:p>
            <a:pPr marL="0" indent="0">
              <a:buNone/>
            </a:pPr>
            <a:r>
              <a:rPr lang="en-US" b="0" dirty="0"/>
              <a:t>3. Click to reveal the answers.</a:t>
            </a:r>
          </a:p>
          <a:p>
            <a:pPr marL="0" indent="0">
              <a:buNone/>
            </a:pPr>
            <a:r>
              <a:rPr lang="en-US" b="0" dirty="0"/>
              <a:t>4. Then, they use SSC knowledge to read the words aloud using the French pronunciation.</a:t>
            </a:r>
          </a:p>
          <a:p>
            <a:pPr marL="0" indent="0">
              <a:buNone/>
            </a:pPr>
            <a:r>
              <a:rPr lang="en-US" b="0" dirty="0"/>
              <a:t>5. Click to reveal the play buttons. Click to check pronunciation.</a:t>
            </a:r>
          </a:p>
          <a:p>
            <a:pPr marL="0" indent="0">
              <a:buNone/>
            </a:pPr>
            <a:endParaRPr lang="en-US" b="0" dirty="0"/>
          </a:p>
          <a:p>
            <a:pPr marL="0" indent="0">
              <a:buNone/>
            </a:pPr>
            <a:r>
              <a:rPr lang="en-US" b="1" dirty="0"/>
              <a:t>Transcript:</a:t>
            </a:r>
          </a:p>
          <a:p>
            <a:pPr marL="0" indent="0">
              <a:buNone/>
            </a:pPr>
            <a:r>
              <a:rPr lang="en-US" b="0" dirty="0" err="1"/>
              <a:t>développer</a:t>
            </a:r>
            <a:r>
              <a:rPr lang="en-US" b="0" dirty="0"/>
              <a:t>, </a:t>
            </a:r>
            <a:r>
              <a:rPr lang="en-US" b="0" dirty="0" err="1"/>
              <a:t>une</a:t>
            </a:r>
            <a:r>
              <a:rPr lang="en-US" b="0" dirty="0"/>
              <a:t> </a:t>
            </a:r>
            <a:r>
              <a:rPr lang="en-US" b="0" dirty="0" err="1"/>
              <a:t>agence</a:t>
            </a:r>
            <a:r>
              <a:rPr lang="en-US" b="0" dirty="0"/>
              <a:t>, le </a:t>
            </a:r>
            <a:r>
              <a:rPr lang="en-US" b="0" dirty="0" err="1"/>
              <a:t>collègue</a:t>
            </a:r>
            <a:r>
              <a:rPr lang="en-US" b="0" dirty="0"/>
              <a:t>, le menu, la </a:t>
            </a:r>
            <a:r>
              <a:rPr lang="en-US" b="0" dirty="0" err="1"/>
              <a:t>sélection</a:t>
            </a:r>
            <a:r>
              <a:rPr lang="en-US" b="0" dirty="0"/>
              <a:t>, </a:t>
            </a:r>
            <a:r>
              <a:rPr lang="en-US" b="0" dirty="0" err="1"/>
              <a:t>américain</a:t>
            </a:r>
            <a:r>
              <a:rPr lang="en-US" b="0" dirty="0"/>
              <a:t>, international, </a:t>
            </a:r>
            <a:r>
              <a:rPr lang="en-US" b="0" dirty="0" err="1"/>
              <a:t>russe</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article [604], </a:t>
            </a:r>
            <a:r>
              <a:rPr lang="en-GB" baseline="0" dirty="0" err="1"/>
              <a:t>prononcer</a:t>
            </a:r>
            <a:r>
              <a:rPr lang="en-GB" baseline="0" dirty="0"/>
              <a:t> [706], </a:t>
            </a:r>
            <a:r>
              <a:rPr lang="en-GB" baseline="0" dirty="0" err="1"/>
              <a:t>développer</a:t>
            </a:r>
            <a:r>
              <a:rPr lang="en-GB" baseline="0" dirty="0"/>
              <a:t> [892], </a:t>
            </a:r>
            <a:r>
              <a:rPr lang="en-GB" baseline="0" dirty="0" err="1"/>
              <a:t>agence</a:t>
            </a:r>
            <a:r>
              <a:rPr lang="en-GB" baseline="0" dirty="0"/>
              <a:t> [1481], </a:t>
            </a:r>
            <a:r>
              <a:rPr lang="en-GB" baseline="0" dirty="0" err="1"/>
              <a:t>collègue</a:t>
            </a:r>
            <a:r>
              <a:rPr lang="en-GB" baseline="0" dirty="0"/>
              <a:t> [1099], menu [3470], selection [2403], </a:t>
            </a:r>
            <a:r>
              <a:rPr lang="en-GB" baseline="0" dirty="0" err="1"/>
              <a:t>américain</a:t>
            </a:r>
            <a:r>
              <a:rPr lang="en-GB" baseline="0" dirty="0"/>
              <a:t> [374], international [282], </a:t>
            </a:r>
            <a:r>
              <a:rPr lang="en-GB" baseline="0" dirty="0" err="1"/>
              <a:t>russe</a:t>
            </a:r>
            <a:r>
              <a:rPr lang="en-GB" baseline="0" dirty="0"/>
              <a:t> [1325]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26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0317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Omit this activity to give more time for the writing activity, if time is short.</a:t>
            </a:r>
            <a:br>
              <a:rPr lang="en-US" b="1" dirty="0"/>
            </a:br>
            <a:r>
              <a:rPr lang="en-US" b="1" dirty="0"/>
              <a:t>Timing: 5 minutes</a:t>
            </a:r>
          </a:p>
          <a:p>
            <a:endParaRPr lang="en-US" b="1" dirty="0"/>
          </a:p>
          <a:p>
            <a:r>
              <a:rPr lang="en-US" b="1" dirty="0"/>
              <a:t>Aim:</a:t>
            </a:r>
            <a:r>
              <a:rPr lang="en-US" b="0" dirty="0"/>
              <a:t> working out meaning from context, applying vocabulary knowledge to provide synonyms for words and phrases in the text</a:t>
            </a:r>
            <a:endParaRPr lang="en-US" b="1" dirty="0"/>
          </a:p>
          <a:p>
            <a:endParaRPr lang="en-US" b="1" dirty="0"/>
          </a:p>
          <a:p>
            <a:r>
              <a:rPr lang="en-US" b="1" dirty="0"/>
              <a:t>Procedure:</a:t>
            </a:r>
          </a:p>
          <a:p>
            <a:r>
              <a:rPr lang="en-US" b="0" dirty="0"/>
              <a:t>1. Students write 1-6 and suggest alternative expressions for the words and phrases in orange. It may be helpful to return to the full text for context.</a:t>
            </a:r>
          </a:p>
          <a:p>
            <a:r>
              <a:rPr lang="en-US" b="0" dirty="0"/>
              <a:t>2. Elicit answers from the class. Accept any accurate alternative which is close in meaning to the original.</a:t>
            </a:r>
          </a:p>
          <a:p>
            <a:endParaRPr lang="en-US" b="0" dirty="0"/>
          </a:p>
          <a:p>
            <a:r>
              <a:rPr lang="en-US" b="1" dirty="0"/>
              <a:t>Suggested answers:</a:t>
            </a:r>
          </a:p>
          <a:p>
            <a:pPr marL="228600" indent="-228600">
              <a:buAutoNum type="arabicPeriod"/>
            </a:pPr>
            <a:r>
              <a:rPr lang="en-US" b="0" dirty="0"/>
              <a:t>la cuisine </a:t>
            </a:r>
            <a:r>
              <a:rPr lang="en-US" b="0" dirty="0" err="1"/>
              <a:t>française</a:t>
            </a:r>
            <a:r>
              <a:rPr lang="en-US" b="0" dirty="0"/>
              <a:t>, des plats </a:t>
            </a:r>
            <a:r>
              <a:rPr lang="en-US" b="0" dirty="0" err="1"/>
              <a:t>français</a:t>
            </a:r>
            <a:endParaRPr lang="en-US" b="0" dirty="0"/>
          </a:p>
          <a:p>
            <a:pPr marL="228600" indent="-228600">
              <a:buAutoNum type="arabicPeriod"/>
            </a:pPr>
            <a:r>
              <a:rPr lang="en-US" b="0" dirty="0"/>
              <a:t>des chefs </a:t>
            </a:r>
            <a:r>
              <a:rPr lang="en-US" b="0" dirty="0" err="1"/>
              <a:t>français</a:t>
            </a:r>
            <a:r>
              <a:rPr lang="en-US" b="0" dirty="0"/>
              <a:t> </a:t>
            </a:r>
            <a:r>
              <a:rPr lang="en-US" b="0" dirty="0" err="1"/>
              <a:t>importants</a:t>
            </a:r>
            <a:r>
              <a:rPr lang="en-US" b="0" dirty="0"/>
              <a:t>, </a:t>
            </a:r>
            <a:r>
              <a:rPr lang="en-US" b="0" dirty="0" err="1"/>
              <a:t>excellents</a:t>
            </a:r>
            <a:r>
              <a:rPr lang="en-US" b="0" dirty="0"/>
              <a:t> [highlight the figurative use of </a:t>
            </a:r>
            <a:r>
              <a:rPr lang="en-US" b="0" i="1" dirty="0"/>
              <a:t>grand</a:t>
            </a:r>
            <a:r>
              <a:rPr lang="en-US" b="0" i="0" dirty="0"/>
              <a:t> to mean ‘great’, </a:t>
            </a:r>
            <a:r>
              <a:rPr lang="en-US" b="0" i="0" dirty="0" err="1"/>
              <a:t>ie</a:t>
            </a:r>
            <a:r>
              <a:rPr lang="en-US" b="0" i="0" dirty="0"/>
              <a:t> important, successful]</a:t>
            </a:r>
          </a:p>
          <a:p>
            <a:pPr marL="228600" indent="-228600">
              <a:buAutoNum type="arabicPeriod"/>
            </a:pPr>
            <a:r>
              <a:rPr lang="en-US" b="0" i="0" dirty="0"/>
              <a:t>des fêtes, des </a:t>
            </a:r>
            <a:r>
              <a:rPr lang="en-US" b="0" i="0" dirty="0" err="1"/>
              <a:t>événements</a:t>
            </a:r>
            <a:r>
              <a:rPr lang="en-US" b="0" i="0" dirty="0"/>
              <a:t> </a:t>
            </a:r>
            <a:r>
              <a:rPr lang="en-US" b="0" i="0" dirty="0" err="1"/>
              <a:t>importants</a:t>
            </a:r>
            <a:endParaRPr lang="en-US" b="0" i="0" dirty="0"/>
          </a:p>
          <a:p>
            <a:pPr marL="228600" indent="-228600">
              <a:buAutoNum type="arabicPeriod"/>
            </a:pPr>
            <a:r>
              <a:rPr lang="en-US" b="0" i="0" dirty="0"/>
              <a:t>changer</a:t>
            </a:r>
          </a:p>
          <a:p>
            <a:pPr marL="228600" indent="-228600">
              <a:buAutoNum type="arabicPeriod"/>
            </a:pPr>
            <a:r>
              <a:rPr lang="en-US" b="0" i="0" dirty="0" err="1"/>
              <a:t>parce</a:t>
            </a:r>
            <a:r>
              <a:rPr lang="en-US" b="0" i="0" dirty="0"/>
              <a:t> que</a:t>
            </a:r>
          </a:p>
          <a:p>
            <a:pPr marL="228600" indent="-228600">
              <a:buAutoNum type="arabicPeriod"/>
            </a:pPr>
            <a:r>
              <a:rPr lang="en-US" b="0" i="0" dirty="0"/>
              <a:t>la cuisine </a:t>
            </a:r>
            <a:r>
              <a:rPr lang="en-US" b="0" i="0" dirty="0" err="1"/>
              <a:t>spatiale</a:t>
            </a:r>
            <a:r>
              <a:rPr lang="en-US" b="0" i="0" dirty="0"/>
              <a:t>, faire la cuisine pour </a:t>
            </a:r>
            <a:r>
              <a:rPr lang="en-US" b="0" i="0" dirty="0" err="1"/>
              <a:t>l’espace</a:t>
            </a:r>
            <a:r>
              <a:rPr lang="en-US" b="0" i="0" dirty="0"/>
              <a:t> [highlight that Thierry Marx isn’t going into space himself!]</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journaliste</a:t>
            </a:r>
            <a:r>
              <a:rPr lang="en-GB" baseline="0" dirty="0"/>
              <a:t> [1337], suggestion [3254], orange [3912], </a:t>
            </a:r>
            <a:r>
              <a:rPr lang="en-GB" baseline="0" dirty="0" err="1"/>
              <a:t>gastronomie</a:t>
            </a:r>
            <a:r>
              <a:rPr lang="en-GB" baseline="0" dirty="0"/>
              <a:t> [&gt;5000], occasion [423], </a:t>
            </a:r>
            <a:r>
              <a:rPr lang="en-GB" baseline="0" dirty="0" err="1"/>
              <a:t>spécial</a:t>
            </a:r>
            <a:r>
              <a:rPr lang="en-GB" baseline="0" dirty="0"/>
              <a:t> [726], modifier [1035], </a:t>
            </a:r>
            <a:r>
              <a:rPr lang="en-GB" baseline="0" dirty="0" err="1"/>
              <a:t>aventure</a:t>
            </a:r>
            <a:r>
              <a:rPr lang="en-GB" baseline="0" dirty="0"/>
              <a:t> [2090], spatial [2765]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830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understanding the detail of the text</a:t>
            </a:r>
            <a:endParaRPr lang="en-US" b="1" dirty="0"/>
          </a:p>
          <a:p>
            <a:endParaRPr lang="en-US" b="1" dirty="0"/>
          </a:p>
          <a:p>
            <a:r>
              <a:rPr lang="en-US" b="1" dirty="0"/>
              <a:t>Procedure:</a:t>
            </a:r>
          </a:p>
          <a:p>
            <a:r>
              <a:rPr lang="en-US" b="0" dirty="0"/>
              <a:t>1. Students write 1-5 and answer each question with ‘a’, ‘b’ or ‘c’, based on the information in the full text of the article.</a:t>
            </a:r>
          </a:p>
          <a:p>
            <a:r>
              <a:rPr lang="en-US" b="0" dirty="0"/>
              <a:t>2. Click to reveal the answers. Elicit which sentence(s) in the text they found the answers 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article [604], </a:t>
            </a:r>
            <a:r>
              <a:rPr lang="en-GB" baseline="0" dirty="0" err="1"/>
              <a:t>complet</a:t>
            </a:r>
            <a:r>
              <a:rPr lang="en-GB" baseline="0" dirty="0"/>
              <a:t> [965], </a:t>
            </a:r>
            <a:r>
              <a:rPr lang="en-GB" baseline="0" dirty="0" err="1"/>
              <a:t>répondre</a:t>
            </a:r>
            <a:r>
              <a:rPr lang="en-GB" baseline="0" dirty="0"/>
              <a:t> [200], </a:t>
            </a:r>
            <a:r>
              <a:rPr lang="en-GB" baseline="0" dirty="0" err="1"/>
              <a:t>astronaute</a:t>
            </a:r>
            <a:r>
              <a:rPr lang="en-GB" baseline="0" dirty="0"/>
              <a:t> [&gt;5000], </a:t>
            </a:r>
            <a:r>
              <a:rPr lang="en-GB" baseline="0" dirty="0" err="1"/>
              <a:t>américain</a:t>
            </a:r>
            <a:r>
              <a:rPr lang="en-GB" baseline="0" dirty="0"/>
              <a:t> [374], comparer [1560], normal [833], </a:t>
            </a:r>
            <a:r>
              <a:rPr lang="en-GB" baseline="0" dirty="0" err="1"/>
              <a:t>agence</a:t>
            </a:r>
            <a:r>
              <a:rPr lang="en-GB" baseline="0" dirty="0"/>
              <a:t> [1481], </a:t>
            </a:r>
            <a:r>
              <a:rPr lang="en-GB" baseline="0" dirty="0" err="1"/>
              <a:t>européen</a:t>
            </a:r>
            <a:r>
              <a:rPr lang="en-GB" baseline="0" dirty="0"/>
              <a:t> [445], international [282]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Omit this activity to give more time for the writing activity, if time is short.</a:t>
            </a:r>
            <a:br>
              <a:rPr lang="en-US" b="1" dirty="0"/>
            </a:br>
            <a:br>
              <a:rPr lang="en-US" b="1" dirty="0"/>
            </a:br>
            <a:r>
              <a:rPr lang="en-US" b="1" dirty="0"/>
              <a:t>Timing: 5 minutes</a:t>
            </a:r>
          </a:p>
          <a:p>
            <a:endParaRPr lang="en-US" b="1" dirty="0"/>
          </a:p>
          <a:p>
            <a:r>
              <a:rPr lang="en-US" b="1" dirty="0"/>
              <a:t>Aim: </a:t>
            </a:r>
            <a:r>
              <a:rPr lang="en-US" b="0" dirty="0"/>
              <a:t>introducing a specific use of preposition </a:t>
            </a:r>
            <a:r>
              <a:rPr lang="en-US" b="0" i="1" dirty="0"/>
              <a:t>à</a:t>
            </a:r>
            <a:r>
              <a:rPr lang="en-US" b="0" i="0" dirty="0"/>
              <a:t>, using a dictionary/research to understand</a:t>
            </a:r>
            <a:r>
              <a:rPr lang="en-US" b="0" dirty="0"/>
              <a:t> the detail of the text</a:t>
            </a:r>
            <a:endParaRPr lang="en-US" b="1" dirty="0"/>
          </a:p>
          <a:p>
            <a:endParaRPr lang="en-US" b="1" dirty="0"/>
          </a:p>
          <a:p>
            <a:r>
              <a:rPr lang="en-US" b="1" dirty="0"/>
              <a:t>Procedure:</a:t>
            </a:r>
          </a:p>
          <a:p>
            <a:r>
              <a:rPr lang="en-US" b="0" dirty="0"/>
              <a:t>1. Introduce the specific use of </a:t>
            </a:r>
            <a:r>
              <a:rPr lang="en-US" b="0" i="1" dirty="0"/>
              <a:t>à </a:t>
            </a:r>
            <a:r>
              <a:rPr lang="en-US" b="0" i="0" dirty="0"/>
              <a:t>to indicate ingredients / accompaniments in a dish.</a:t>
            </a:r>
          </a:p>
          <a:p>
            <a:r>
              <a:rPr lang="en-US" b="0" dirty="0"/>
              <a:t>2. Bring up the Christmas menu. Students use dictionaries and/or websites to find out what food types are in each dish.</a:t>
            </a:r>
          </a:p>
          <a:p>
            <a:r>
              <a:rPr lang="en-US" b="0" dirty="0"/>
              <a:t>3. Students pair up pictures a-f, based on the pairings on the menu.</a:t>
            </a:r>
          </a:p>
          <a:p>
            <a:r>
              <a:rPr lang="en-US" b="0" dirty="0"/>
              <a:t>4. Click to reveal the answers (in the order of the menu).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Reactions to the menu can also be elicited – </a:t>
            </a:r>
            <a:r>
              <a:rPr lang="en-US" b="0" dirty="0" err="1"/>
              <a:t>eg.</a:t>
            </a:r>
            <a:r>
              <a:rPr lang="en-US" b="0" dirty="0"/>
              <a:t> </a:t>
            </a:r>
            <a:r>
              <a:rPr lang="en-US" b="0" i="1" dirty="0"/>
              <a:t>‘Qui </a:t>
            </a:r>
            <a:r>
              <a:rPr lang="en-US" b="0" i="1" dirty="0" err="1"/>
              <a:t>aime</a:t>
            </a:r>
            <a:r>
              <a:rPr lang="en-US" b="0" i="1" dirty="0"/>
              <a:t> le menu ?’, ‘Qui </a:t>
            </a:r>
            <a:r>
              <a:rPr lang="en-US" b="0" i="1" dirty="0" err="1"/>
              <a:t>n’aime</a:t>
            </a:r>
            <a:r>
              <a:rPr lang="en-US" b="0" i="1" dirty="0"/>
              <a:t> pas le menu ?’, ‘</a:t>
            </a:r>
            <a:r>
              <a:rPr lang="en-US" b="0" i="1" dirty="0" err="1"/>
              <a:t>Quel</a:t>
            </a:r>
            <a:r>
              <a:rPr lang="en-US" b="0" i="1" dirty="0"/>
              <a:t> plat </a:t>
            </a:r>
            <a:r>
              <a:rPr lang="en-US" b="0" i="1" dirty="0" err="1"/>
              <a:t>aimes-tu</a:t>
            </a:r>
            <a:r>
              <a:rPr lang="en-US" b="0" i="1" dirty="0"/>
              <a:t> ?’, ‘</a:t>
            </a:r>
            <a:r>
              <a:rPr lang="en-US" b="0" i="1" dirty="0" err="1"/>
              <a:t>Pourquoi</a:t>
            </a:r>
            <a:r>
              <a:rPr lang="en-US"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menu [4370], </a:t>
            </a:r>
            <a:r>
              <a:rPr lang="en-GB" baseline="0" dirty="0" err="1"/>
              <a:t>paire</a:t>
            </a:r>
            <a:r>
              <a:rPr lang="en-GB" baseline="0" dirty="0"/>
              <a:t> [3926]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bœuf</a:t>
            </a:r>
            <a:r>
              <a:rPr lang="en-GB" baseline="0" dirty="0"/>
              <a:t> [3914], foie [4817], </a:t>
            </a:r>
            <a:r>
              <a:rPr lang="en-GB" baseline="0" dirty="0" err="1"/>
              <a:t>gras</a:t>
            </a:r>
            <a:r>
              <a:rPr lang="en-GB" baseline="0" dirty="0"/>
              <a:t> [4018], </a:t>
            </a:r>
            <a:r>
              <a:rPr lang="en-GB" baseline="0" dirty="0" err="1"/>
              <a:t>poulet</a:t>
            </a:r>
            <a:r>
              <a:rPr lang="en-GB" baseline="0" dirty="0"/>
              <a:t> [4222], vin [2309], pain [2802], </a:t>
            </a:r>
            <a:r>
              <a:rPr lang="en-GB" baseline="0" dirty="0" err="1"/>
              <a:t>épice</a:t>
            </a:r>
            <a:r>
              <a:rPr lang="en-GB" baseline="0" dirty="0"/>
              <a:t> [&gt;5000], </a:t>
            </a:r>
            <a:r>
              <a:rPr lang="en-GB" baseline="0" dirty="0" err="1"/>
              <a:t>pomme</a:t>
            </a:r>
            <a:r>
              <a:rPr lang="en-GB" baseline="0" dirty="0"/>
              <a:t> [2847]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820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(Note that if the three identified activities have been omitted, there will be an additional 15 minutes for the writing task).</a:t>
            </a:r>
          </a:p>
          <a:p>
            <a:endParaRPr lang="en-US" b="1" dirty="0"/>
          </a:p>
          <a:p>
            <a:r>
              <a:rPr lang="en-US" b="1" dirty="0"/>
              <a:t>Aim: </a:t>
            </a:r>
            <a:r>
              <a:rPr lang="en-US" b="0" dirty="0"/>
              <a:t>responding creatively to the text</a:t>
            </a:r>
            <a:endParaRPr lang="en-US" b="1" dirty="0"/>
          </a:p>
          <a:p>
            <a:endParaRPr lang="en-US" b="1" dirty="0"/>
          </a:p>
          <a:p>
            <a:r>
              <a:rPr lang="en-US" b="1" dirty="0"/>
              <a:t>Procedure:</a:t>
            </a:r>
          </a:p>
          <a:p>
            <a:r>
              <a:rPr lang="en-US" b="0" dirty="0"/>
              <a:t>1. Students choose whether to write an article about themselves, or write an interview with Thomas </a:t>
            </a:r>
            <a:r>
              <a:rPr lang="en-US" b="0" dirty="0" err="1"/>
              <a:t>Pesquet</a:t>
            </a:r>
            <a:r>
              <a:rPr lang="en-US" b="0" dirty="0"/>
              <a:t>.</a:t>
            </a:r>
          </a:p>
          <a:p>
            <a:r>
              <a:rPr lang="en-US" b="0" dirty="0"/>
              <a:t>2. They can use dictionaries and do research online to inform their writing.</a:t>
            </a:r>
          </a:p>
          <a:p>
            <a:r>
              <a:rPr lang="en-US" b="0" dirty="0"/>
              <a:t>3. The activity can be extended by using their writing as scripts for a TV news report / chat show interview, to be recorded or performed in class.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tour [523], article [604], </a:t>
            </a:r>
            <a:r>
              <a:rPr lang="en-GB" baseline="0" dirty="0" err="1"/>
              <a:t>similaire</a:t>
            </a:r>
            <a:r>
              <a:rPr lang="en-GB" baseline="0" dirty="0"/>
              <a:t> [2632], imaginer [840], </a:t>
            </a:r>
            <a:r>
              <a:rPr lang="en-GB" baseline="0" dirty="0" err="1"/>
              <a:t>astronaute</a:t>
            </a:r>
            <a:r>
              <a:rPr lang="en-GB" baseline="0" dirty="0"/>
              <a:t> [&gt;5000], menu [3470], </a:t>
            </a:r>
            <a:r>
              <a:rPr lang="en-GB" baseline="0" dirty="0" err="1"/>
              <a:t>idéal</a:t>
            </a:r>
            <a:r>
              <a:rPr lang="en-GB" baseline="0" dirty="0"/>
              <a:t> [1429], occasion [423], </a:t>
            </a:r>
            <a:r>
              <a:rPr lang="en-GB" baseline="0" dirty="0" err="1"/>
              <a:t>spécial</a:t>
            </a:r>
            <a:r>
              <a:rPr lang="en-GB" baseline="0" dirty="0"/>
              <a:t> [726], restaurant [2336], interview [3186], </a:t>
            </a:r>
            <a:r>
              <a:rPr lang="en-GB" baseline="0" dirty="0" err="1"/>
              <a:t>traditionnel</a:t>
            </a:r>
            <a:r>
              <a:rPr lang="en-GB" baseline="0" dirty="0"/>
              <a:t> [1574]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 answer sheet for the Y8, Term 1.2, Week 6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https://rachelhawkes.com/LDPresources/Yr8French/French_Y8_Term1ii_Wk6_audio_HW_sheet_answers.docx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(past))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(past))</a:t>
            </a:r>
          </a:p>
          <a:p>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686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open [o]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open [o] </a:t>
            </a:r>
            <a:r>
              <a:rPr lang="en-GB" baseline="0" dirty="0"/>
              <a:t>and then the </a:t>
            </a:r>
            <a:r>
              <a:rPr lang="en-GB" b="1" baseline="0" dirty="0"/>
              <a:t>source</a:t>
            </a:r>
            <a:r>
              <a:rPr lang="en-GB" baseline="0" dirty="0"/>
              <a:t> word again ‘</a:t>
            </a:r>
            <a:r>
              <a:rPr lang="en-GB" b="1" baseline="0" dirty="0" err="1"/>
              <a:t>porte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porte </a:t>
            </a:r>
            <a:r>
              <a:rPr lang="en-GB" baseline="0" dirty="0"/>
              <a:t>[696]; </a:t>
            </a:r>
            <a:r>
              <a:rPr lang="en-GB" b="1" baseline="0" dirty="0" err="1"/>
              <a:t>d’accord</a:t>
            </a:r>
            <a:r>
              <a:rPr lang="en-GB" b="1" baseline="0" dirty="0"/>
              <a:t> </a:t>
            </a:r>
            <a:r>
              <a:rPr lang="en-GB" b="0" baseline="0" dirty="0"/>
              <a:t>[736];</a:t>
            </a:r>
            <a:r>
              <a:rPr lang="en-GB" baseline="0" dirty="0"/>
              <a:t> </a:t>
            </a:r>
            <a:r>
              <a:rPr lang="en-GB" b="1" baseline="0" dirty="0" err="1"/>
              <a:t>personne</a:t>
            </a:r>
            <a:r>
              <a:rPr lang="en-GB" baseline="0" dirty="0"/>
              <a:t> [84]; </a:t>
            </a:r>
            <a:r>
              <a:rPr lang="en-GB" b="1" baseline="0" dirty="0" err="1"/>
              <a:t>dormir</a:t>
            </a:r>
            <a:r>
              <a:rPr lang="en-GB" baseline="0" dirty="0"/>
              <a:t> [39]; </a:t>
            </a:r>
            <a:r>
              <a:rPr lang="en-GB" sz="1200" b="1" dirty="0">
                <a:solidFill>
                  <a:srgbClr val="115076"/>
                </a:solidFill>
                <a:latin typeface="Century Gothic" panose="020B0502020202020204" pitchFamily="34" charset="0"/>
                <a:cs typeface="Calibri" panose="020F0502020204030204" pitchFamily="34" charset="0"/>
              </a:rPr>
              <a:t>éc</a:t>
            </a:r>
            <a:r>
              <a:rPr lang="en-GB" sz="1200" b="1" dirty="0">
                <a:solidFill>
                  <a:srgbClr val="F66400"/>
                </a:solidFill>
                <a:latin typeface="Century Gothic" panose="020B0502020202020204" pitchFamily="34" charset="0"/>
                <a:cs typeface="Calibri" panose="020F0502020204030204" pitchFamily="34" charset="0"/>
              </a:rPr>
              <a:t>o</a:t>
            </a:r>
            <a:r>
              <a:rPr lang="en-GB" sz="1200" b="1" dirty="0">
                <a:solidFill>
                  <a:srgbClr val="115076"/>
                </a:solidFill>
                <a:latin typeface="Century Gothic" panose="020B0502020202020204" pitchFamily="34" charset="0"/>
                <a:cs typeface="Calibri" panose="020F0502020204030204" pitchFamily="34" charset="0"/>
              </a:rPr>
              <a:t>le</a:t>
            </a:r>
            <a:r>
              <a:rPr lang="en-GB" b="1" baseline="0" dirty="0"/>
              <a:t> </a:t>
            </a:r>
            <a:r>
              <a:rPr lang="en-GB" baseline="0" dirty="0"/>
              <a:t>[477]; </a:t>
            </a:r>
            <a:r>
              <a:rPr lang="en-GB" b="1" baseline="0" dirty="0"/>
              <a:t>poste </a:t>
            </a:r>
            <a:r>
              <a:rPr lang="en-GB" baseline="0" dirty="0"/>
              <a:t>[489].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6976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3488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35397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the difference in sound between closed and open [o]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67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of open and closed </a:t>
            </a:r>
            <a:r>
              <a:rPr lang="en-GB" sz="1200" b="0" dirty="0">
                <a:solidFill>
                  <a:schemeClr val="bg1"/>
                </a:solidFill>
              </a:rPr>
              <a:t>[o]. Awareness of spelling rules governing the pronunciation of these SSCs.</a:t>
            </a:r>
          </a:p>
          <a:p>
            <a:endParaRPr lang="en-GB" sz="1200" b="0" dirty="0">
              <a:solidFill>
                <a:schemeClr val="bg1"/>
              </a:solidFill>
            </a:endParaRPr>
          </a:p>
          <a:p>
            <a:r>
              <a:rPr lang="en-GB" sz="1200" b="1" dirty="0">
                <a:solidFill>
                  <a:schemeClr val="bg1"/>
                </a:solidFill>
              </a:rPr>
              <a:t>NB: </a:t>
            </a:r>
            <a:r>
              <a:rPr lang="en-GB" sz="1200" b="0" dirty="0">
                <a:solidFill>
                  <a:schemeClr val="bg1"/>
                </a:solidFill>
              </a:rPr>
              <a:t>The difference between these two sounds is subtle!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Students might say that the only ones that really sound different to them are open [o] followed by ‘r’, and that the [o] in some other words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soldat</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atmosph</a:t>
            </a:r>
            <a:r>
              <a:rPr lang="en-GB" sz="1800" b="0" dirty="0" err="1">
                <a:solidFill>
                  <a:schemeClr val="accent5">
                    <a:lumMod val="50000"/>
                  </a:schemeClr>
                </a:solidFill>
              </a:rPr>
              <a:t>è</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re</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sounds like closed [o].</a:t>
            </a:r>
            <a:r>
              <a:rPr lang="en-GB" sz="1200" b="0" dirty="0">
                <a:solidFill>
                  <a:schemeClr val="bg1"/>
                </a:solidFill>
              </a:rPr>
              <a:t> If students are unsure, try getting them to repeat the words and focus on the position of the mouth and tongue when they do. For open [o], the </a:t>
            </a:r>
            <a:r>
              <a:rPr lang="en-GB" b="0" i="0" dirty="0">
                <a:solidFill>
                  <a:srgbClr val="000000"/>
                </a:solidFill>
                <a:effectLst/>
                <a:latin typeface="Noto Serif"/>
              </a:rPr>
              <a:t>tongue </a:t>
            </a:r>
            <a:r>
              <a:rPr lang="en-GB" sz="1200" b="0" dirty="0">
                <a:solidFill>
                  <a:schemeClr val="bg1"/>
                </a:solidFill>
              </a:rPr>
              <a:t>is</a:t>
            </a:r>
            <a:r>
              <a:rPr lang="en-GB" b="0" i="0" dirty="0">
                <a:solidFill>
                  <a:srgbClr val="000000"/>
                </a:solidFill>
                <a:effectLst/>
                <a:latin typeface="Noto Serif"/>
              </a:rPr>
              <a:t> far from the roof of the mouth. For closed [o], the tongue touches the roof of the mouth.</a:t>
            </a:r>
            <a:br>
              <a:rPr lang="en-GB" b="0" i="0" dirty="0">
                <a:solidFill>
                  <a:srgbClr val="000000"/>
                </a:solidFill>
                <a:effectLst/>
                <a:latin typeface="Noto Serif"/>
              </a:rPr>
            </a:br>
            <a:r>
              <a:rPr lang="en-GB" b="1" i="0" dirty="0">
                <a:solidFill>
                  <a:srgbClr val="000000"/>
                </a:solidFill>
                <a:effectLst/>
                <a:latin typeface="Noto Serif"/>
              </a:rPr>
              <a:t>They will notice the difference in shape if they alternate saying </a:t>
            </a:r>
            <a:r>
              <a:rPr lang="en-GB" b="0" i="0" dirty="0">
                <a:solidFill>
                  <a:srgbClr val="000000"/>
                </a:solidFill>
                <a:effectLst/>
                <a:latin typeface="Noto Serif"/>
              </a:rPr>
              <a:t>‘ch</a:t>
            </a:r>
            <a:r>
              <a:rPr lang="en-GB" b="1" i="0" dirty="0">
                <a:solidFill>
                  <a:srgbClr val="000000"/>
                </a:solidFill>
                <a:effectLst/>
                <a:latin typeface="Noto Serif"/>
              </a:rPr>
              <a:t>o</a:t>
            </a:r>
            <a:r>
              <a:rPr lang="en-GB" b="0" i="0" dirty="0">
                <a:solidFill>
                  <a:srgbClr val="000000"/>
                </a:solidFill>
                <a:effectLst/>
                <a:latin typeface="Noto Serif"/>
              </a:rPr>
              <a:t>se’ and ‘</a:t>
            </a:r>
            <a:r>
              <a:rPr lang="en-GB" b="0" i="0" dirty="0" err="1">
                <a:solidFill>
                  <a:srgbClr val="000000"/>
                </a:solidFill>
                <a:effectLst/>
                <a:latin typeface="Noto Serif"/>
              </a:rPr>
              <a:t>atm</a:t>
            </a:r>
            <a:r>
              <a:rPr lang="en-GB" b="1" i="0" dirty="0" err="1">
                <a:solidFill>
                  <a:srgbClr val="000000"/>
                </a:solidFill>
                <a:effectLst/>
                <a:latin typeface="Noto Serif"/>
              </a:rPr>
              <a:t>o</a:t>
            </a:r>
            <a:r>
              <a:rPr lang="en-GB" b="0" i="0" dirty="0" err="1">
                <a:solidFill>
                  <a:srgbClr val="000000"/>
                </a:solidFill>
                <a:effectLst/>
                <a:latin typeface="Noto Serif"/>
              </a:rPr>
              <a:t>sphère</a:t>
            </a:r>
            <a:r>
              <a:rPr lang="en-GB" b="0" i="0" dirty="0">
                <a:solidFill>
                  <a:srgbClr val="000000"/>
                </a:solidFill>
                <a:effectLst/>
                <a:latin typeface="Noto Serif"/>
              </a:rPr>
              <a:t>’.</a:t>
            </a:r>
            <a:endParaRPr lang="en-US" b="1" dirty="0"/>
          </a:p>
          <a:p>
            <a:endParaRPr lang="en-US" b="1" dirty="0"/>
          </a:p>
          <a:p>
            <a:r>
              <a:rPr lang="en-US" b="1" dirty="0"/>
              <a:t>Procedure:</a:t>
            </a:r>
          </a:p>
          <a:p>
            <a:r>
              <a:rPr lang="en-US" b="0" dirty="0"/>
              <a:t>1. Click on numbers to hear words. Student decide if </a:t>
            </a:r>
            <a:r>
              <a:rPr lang="en-GB" sz="1200" b="0" dirty="0">
                <a:solidFill>
                  <a:schemeClr val="bg1"/>
                </a:solidFill>
              </a:rPr>
              <a:t>[o] is open or closed.</a:t>
            </a:r>
            <a:endParaRPr lang="en-US" b="0" dirty="0"/>
          </a:p>
          <a:p>
            <a:r>
              <a:rPr lang="en-US" b="0" dirty="0"/>
              <a:t>2. Click to reveal answers.</a:t>
            </a:r>
          </a:p>
          <a:p>
            <a:r>
              <a:rPr lang="en-US" b="0" dirty="0"/>
              <a:t>3. Click again to reveal the question about spelling. Students consider in pairs. They might say things like ‘the sound occurs near the end’ or ‘some of the words have a ‘hat’ symbol. You could guide the students by explaining that there are three rules in total to spot. </a:t>
            </a:r>
          </a:p>
          <a:p>
            <a:r>
              <a:rPr lang="en-US" b="0" i="0" dirty="0"/>
              <a:t>4. Click to reveal the answers and again to reveal the rule.</a:t>
            </a:r>
          </a:p>
          <a:p>
            <a:r>
              <a:rPr lang="en-US" b="0" i="0" dirty="0"/>
              <a:t>5. Click to reveal the info bubble about the </a:t>
            </a:r>
            <a:r>
              <a:rPr lang="en-US" b="0" i="0" dirty="0" err="1"/>
              <a:t>the</a:t>
            </a:r>
            <a:r>
              <a:rPr lang="en-US" b="0" i="0" dirty="0"/>
              <a:t> circumflex.</a:t>
            </a:r>
          </a:p>
          <a:p>
            <a:r>
              <a:rPr lang="en-US" b="0" i="0" dirty="0"/>
              <a:t>6. Students try to say the words.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(1 is the most frequent word in French): </a:t>
            </a:r>
            <a:br>
              <a:rPr lang="en-GB" baseline="0" dirty="0">
                <a:latin typeface="+mn-lt"/>
              </a:rPr>
            </a:br>
            <a:r>
              <a:rPr lang="en-GB" baseline="0" dirty="0">
                <a:latin typeface="+mn-lt"/>
              </a:rPr>
              <a:t>corps [561], </a:t>
            </a:r>
            <a:r>
              <a:rPr lang="en-GB" sz="1200" b="0" dirty="0">
                <a:solidFill>
                  <a:schemeClr val="accent5">
                    <a:lumMod val="50000"/>
                  </a:schemeClr>
                </a:solidFill>
              </a:rPr>
              <a:t>repos</a:t>
            </a:r>
            <a:r>
              <a:rPr lang="en-GB" baseline="0" dirty="0">
                <a:latin typeface="+mn-lt"/>
              </a:rPr>
              <a:t> [2731], </a:t>
            </a:r>
            <a:r>
              <a:rPr lang="fr-FR" sz="1200" dirty="0">
                <a:solidFill>
                  <a:schemeClr val="accent5">
                    <a:lumMod val="50000"/>
                  </a:schemeClr>
                </a:solidFill>
              </a:rPr>
              <a:t>p</a:t>
            </a:r>
            <a:r>
              <a:rPr lang="fr-FR" sz="1200" b="0" dirty="0">
                <a:solidFill>
                  <a:schemeClr val="accent5">
                    <a:lumMod val="50000"/>
                  </a:schemeClr>
                </a:solidFill>
              </a:rPr>
              <a:t>ô</a:t>
            </a:r>
            <a:r>
              <a:rPr lang="fr-FR" sz="1200" dirty="0">
                <a:solidFill>
                  <a:schemeClr val="accent5">
                    <a:lumMod val="50000"/>
                  </a:schemeClr>
                </a:solidFill>
              </a:rPr>
              <a:t>le</a:t>
            </a:r>
            <a:r>
              <a:rPr lang="en-GB" sz="1200" b="0" i="0" kern="1200" dirty="0">
                <a:solidFill>
                  <a:schemeClr val="tx1"/>
                </a:solidFill>
                <a:effectLst/>
                <a:latin typeface="+mn-lt"/>
                <a:ea typeface="+mn-ea"/>
                <a:cs typeface="+mn-cs"/>
              </a:rPr>
              <a:t> [3165],</a:t>
            </a:r>
            <a:r>
              <a:rPr lang="en-GB" b="0" baseline="0" dirty="0">
                <a:latin typeface="+mn-lt"/>
              </a:rPr>
              <a:t> </a:t>
            </a:r>
            <a:r>
              <a:rPr lang="en-GB" sz="1200" b="0" dirty="0" err="1">
                <a:solidFill>
                  <a:schemeClr val="accent5">
                    <a:lumMod val="50000"/>
                  </a:schemeClr>
                </a:solidFill>
              </a:rPr>
              <a:t>soldat</a:t>
            </a:r>
            <a:r>
              <a:rPr lang="en-GB" sz="1200" b="0" dirty="0">
                <a:solidFill>
                  <a:schemeClr val="accent5">
                    <a:lumMod val="50000"/>
                  </a:schemeClr>
                </a:solidFill>
              </a:rPr>
              <a:t> </a:t>
            </a:r>
            <a:r>
              <a:rPr lang="en-GB" baseline="0" dirty="0">
                <a:latin typeface="+mn-lt"/>
              </a:rPr>
              <a:t>[1098], </a:t>
            </a:r>
            <a:r>
              <a:rPr lang="en-GB" sz="1200" b="0" dirty="0">
                <a:solidFill>
                  <a:schemeClr val="accent5">
                    <a:lumMod val="50000"/>
                  </a:schemeClr>
                </a:solidFill>
              </a:rPr>
              <a:t>atmosphere </a:t>
            </a:r>
            <a:r>
              <a:rPr lang="en-GB" baseline="0" dirty="0">
                <a:latin typeface="+mn-lt"/>
              </a:rPr>
              <a:t>[2493], chose [125],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85623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3455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98792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106148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15390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059220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673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94977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0089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DDB5-3CB8-407E-9C83-BD600C829C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5893D73-FBA8-4ABC-AD27-235ED1282A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8CED13A-A6AC-4EE4-BC69-92606B083375}"/>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5" name="Footer Placeholder 4">
            <a:extLst>
              <a:ext uri="{FF2B5EF4-FFF2-40B4-BE49-F238E27FC236}">
                <a16:creationId xmlns:a16="http://schemas.microsoft.com/office/drawing/2014/main" id="{C59C5670-3327-47BD-9691-D0CD421B3D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4A8949-50AF-4139-ACA0-0DED10D9BF4F}"/>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3686500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652B7-C5DD-4E79-AFE3-233A2CBFABF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48E6FD0-1811-4D33-A467-EBB884191E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256E49-FA21-45BD-9440-BFD952757FB1}"/>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5" name="Footer Placeholder 4">
            <a:extLst>
              <a:ext uri="{FF2B5EF4-FFF2-40B4-BE49-F238E27FC236}">
                <a16:creationId xmlns:a16="http://schemas.microsoft.com/office/drawing/2014/main" id="{6CE06FA7-06DF-4763-BD3A-E2FD9DD280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975B14-CC64-4701-B0B6-C92FA2763A84}"/>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117718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54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9225-7C45-46F7-A81A-184E3C2AFEF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8D3A527-7E54-4C61-B738-B3A65DDD65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77943FF-8A47-4A9F-9996-D5ADD0BFB93D}"/>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5" name="Footer Placeholder 4">
            <a:extLst>
              <a:ext uri="{FF2B5EF4-FFF2-40B4-BE49-F238E27FC236}">
                <a16:creationId xmlns:a16="http://schemas.microsoft.com/office/drawing/2014/main" id="{638688EC-E6E1-491C-BB62-F9E30B1C72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4F42C6-96C9-48EF-B97E-1D1684BEA520}"/>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2078008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1FB0-5DA4-4077-AD03-039D67150D1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36A8EF4-45B2-4979-916B-A71CF513C8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3E94A0-B88E-4300-8CD9-E861AFF5444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B5E98FF-755D-4CE5-877F-76A1B451CF55}"/>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6" name="Footer Placeholder 5">
            <a:extLst>
              <a:ext uri="{FF2B5EF4-FFF2-40B4-BE49-F238E27FC236}">
                <a16:creationId xmlns:a16="http://schemas.microsoft.com/office/drawing/2014/main" id="{DF473BE3-29FE-4D03-9972-74EA0B3657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D204CD-4248-4858-8AC5-276712D61CB3}"/>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1602652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05D5-45C5-423C-976D-936C72A0297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C610203-7E5D-482B-ACA9-38612F9699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42DBFA8-158C-4332-AB92-67C0DD0E0CB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934A04F-ECE4-4EBC-B823-B7DF06B02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DD42C8-FCD8-427F-AB34-D174F72B42D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81147FA-2267-4BDB-8FA3-F4720E420872}"/>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8" name="Footer Placeholder 7">
            <a:extLst>
              <a:ext uri="{FF2B5EF4-FFF2-40B4-BE49-F238E27FC236}">
                <a16:creationId xmlns:a16="http://schemas.microsoft.com/office/drawing/2014/main" id="{9990B88D-FDE3-4488-BA44-E6FE93D163D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84AF88-C797-4626-9B76-C6A11F74C007}"/>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3340874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A070-D672-453A-AAD1-52BC18B9122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36E6C19-3121-4392-99D3-7BD462997582}"/>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4" name="Footer Placeholder 3">
            <a:extLst>
              <a:ext uri="{FF2B5EF4-FFF2-40B4-BE49-F238E27FC236}">
                <a16:creationId xmlns:a16="http://schemas.microsoft.com/office/drawing/2014/main" id="{34EE28FF-E263-42FB-9EB5-E77080568A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95AB7F-B76E-449C-9CD5-78205106D6FF}"/>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3814518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931E6-2A45-4408-84A4-39371B8BD187}"/>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3" name="Footer Placeholder 2">
            <a:extLst>
              <a:ext uri="{FF2B5EF4-FFF2-40B4-BE49-F238E27FC236}">
                <a16:creationId xmlns:a16="http://schemas.microsoft.com/office/drawing/2014/main" id="{E382CBA5-DD8A-4CC7-BD2D-276A2229C6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A01B81-92A9-44DC-B7EB-0FFD22E5E599}"/>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2176055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97A6D-0206-487B-9D85-485323D2DD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CB5DB9C-DE39-43B8-ACCA-4CB6430BD1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FFED421-0F14-411A-ACCE-FE5D627C9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65AFA82-9618-477B-8098-6D2A6CA1EFCA}"/>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6" name="Footer Placeholder 5">
            <a:extLst>
              <a:ext uri="{FF2B5EF4-FFF2-40B4-BE49-F238E27FC236}">
                <a16:creationId xmlns:a16="http://schemas.microsoft.com/office/drawing/2014/main" id="{9CFCDC88-85CF-4615-A262-60EC884E2D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7E157D-163D-4296-82DD-178C504015CB}"/>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146669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37F7-8D53-42E3-82D4-37D3B238A7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195053A-37AC-4D8C-B394-C5A3D1E2E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9A739B-EAA9-4EFB-842C-705E1240B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638737-3182-4B45-9429-B377271297C8}"/>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6" name="Footer Placeholder 5">
            <a:extLst>
              <a:ext uri="{FF2B5EF4-FFF2-40B4-BE49-F238E27FC236}">
                <a16:creationId xmlns:a16="http://schemas.microsoft.com/office/drawing/2014/main" id="{74AB5348-0BF2-4B1F-A04B-18C5E67E37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72A2F1-8BA5-4DA6-AD14-460327EC2E68}"/>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3161147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EA5C2-F70A-44D3-BE7B-9B04BA74141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57ECB7C-EB57-44B0-A5AD-A359D05BEA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A2E6391-4E3B-46C0-A849-1B0CF50C9300}"/>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5" name="Footer Placeholder 4">
            <a:extLst>
              <a:ext uri="{FF2B5EF4-FFF2-40B4-BE49-F238E27FC236}">
                <a16:creationId xmlns:a16="http://schemas.microsoft.com/office/drawing/2014/main" id="{0A500CB8-1EC3-4467-96D6-AC14050EE8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FF9737-AD59-46D1-8384-888474D1BD53}"/>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21841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377626-8B39-413E-BBE5-19BC131E62D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5CCE12A-4EEA-46FE-8013-1D57F52B8EC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2CB50FC-7695-4C22-A971-B29E128119FC}"/>
              </a:ext>
            </a:extLst>
          </p:cNvPr>
          <p:cNvSpPr>
            <a:spLocks noGrp="1"/>
          </p:cNvSpPr>
          <p:nvPr>
            <p:ph type="dt" sz="half" idx="10"/>
          </p:nvPr>
        </p:nvSpPr>
        <p:spPr/>
        <p:txBody>
          <a:bodyPr/>
          <a:lstStyle/>
          <a:p>
            <a:fld id="{A6394880-2F01-400C-81E1-7DC204F6922A}" type="datetimeFigureOut">
              <a:rPr lang="en-GB" smtClean="0"/>
              <a:t>01/02/2024</a:t>
            </a:fld>
            <a:endParaRPr lang="en-GB"/>
          </a:p>
        </p:txBody>
      </p:sp>
      <p:sp>
        <p:nvSpPr>
          <p:cNvPr id="5" name="Footer Placeholder 4">
            <a:extLst>
              <a:ext uri="{FF2B5EF4-FFF2-40B4-BE49-F238E27FC236}">
                <a16:creationId xmlns:a16="http://schemas.microsoft.com/office/drawing/2014/main" id="{4702E9FF-B9F6-40BD-BB72-B54C23894C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CD13D5-4540-499B-864B-EBBFFF7E3DFC}"/>
              </a:ext>
            </a:extLst>
          </p:cNvPr>
          <p:cNvSpPr>
            <a:spLocks noGrp="1"/>
          </p:cNvSpPr>
          <p:nvPr>
            <p:ph type="sldNum" sz="quarter" idx="12"/>
          </p:nvPr>
        </p:nvSpPr>
        <p:spPr/>
        <p:txBody>
          <a:bodyPr/>
          <a:lstStyle/>
          <a:p>
            <a:fld id="{39E0420B-9890-44FF-B528-7997469C7F9D}" type="slidenum">
              <a:rPr lang="en-GB" smtClean="0"/>
              <a:t>‹#›</a:t>
            </a:fld>
            <a:endParaRPr lang="en-GB"/>
          </a:p>
        </p:txBody>
      </p:sp>
    </p:spTree>
    <p:extLst>
      <p:ext uri="{BB962C8B-B14F-4D97-AF65-F5344CB8AC3E}">
        <p14:creationId xmlns:p14="http://schemas.microsoft.com/office/powerpoint/2010/main" val="1532272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4880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47723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4973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9585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545095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63727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00639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65585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40960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023AB-4566-4976-BC11-44A0C8D36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51CAACD-B415-4FEE-9D07-EF5ECF8D02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061825B-2CE2-449C-8DE4-BB292B20A4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94880-2F01-400C-81E1-7DC204F6922A}" type="datetimeFigureOut">
              <a:rPr lang="en-GB" smtClean="0"/>
              <a:t>01/02/2024</a:t>
            </a:fld>
            <a:endParaRPr lang="en-GB"/>
          </a:p>
        </p:txBody>
      </p:sp>
      <p:sp>
        <p:nvSpPr>
          <p:cNvPr id="5" name="Footer Placeholder 4">
            <a:extLst>
              <a:ext uri="{FF2B5EF4-FFF2-40B4-BE49-F238E27FC236}">
                <a16:creationId xmlns:a16="http://schemas.microsoft.com/office/drawing/2014/main" id="{B6BF37A7-AD68-45B8-B0FA-CE7C869C7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FA02439-F5CB-40B8-8F09-C6049462F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E0420B-9890-44FF-B528-7997469C7F9D}" type="slidenum">
              <a:rPr lang="en-GB" smtClean="0"/>
              <a:t>‹#›</a:t>
            </a:fld>
            <a:endParaRPr lang="en-GB"/>
          </a:p>
        </p:txBody>
      </p:sp>
    </p:spTree>
    <p:extLst>
      <p:ext uri="{BB962C8B-B14F-4D97-AF65-F5344CB8AC3E}">
        <p14:creationId xmlns:p14="http://schemas.microsoft.com/office/powerpoint/2010/main" val="234501830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17.jpeg"/><Relationship Id="rId7"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3.png"/><Relationship Id="rId18" Type="http://schemas.openxmlformats.org/officeDocument/2006/relationships/image" Target="../media/image26.png"/><Relationship Id="rId26" Type="http://schemas.openxmlformats.org/officeDocument/2006/relationships/audio" Target="../media/audio41.wav"/><Relationship Id="rId3" Type="http://schemas.openxmlformats.org/officeDocument/2006/relationships/audio" Target="../media/audio25.wav"/><Relationship Id="rId21" Type="http://schemas.openxmlformats.org/officeDocument/2006/relationships/audio" Target="../media/audio36.wav"/><Relationship Id="rId7" Type="http://schemas.openxmlformats.org/officeDocument/2006/relationships/audio" Target="../media/audio29.wav"/><Relationship Id="rId12" Type="http://schemas.openxmlformats.org/officeDocument/2006/relationships/image" Target="../media/image22.png"/><Relationship Id="rId17" Type="http://schemas.openxmlformats.org/officeDocument/2006/relationships/audio" Target="../media/audio33.wav"/><Relationship Id="rId25" Type="http://schemas.openxmlformats.org/officeDocument/2006/relationships/audio" Target="../media/audio40.wav"/><Relationship Id="rId2" Type="http://schemas.openxmlformats.org/officeDocument/2006/relationships/notesSlide" Target="../notesSlides/notesSlide24.xml"/><Relationship Id="rId16" Type="http://schemas.openxmlformats.org/officeDocument/2006/relationships/image" Target="../media/image25.png"/><Relationship Id="rId20" Type="http://schemas.openxmlformats.org/officeDocument/2006/relationships/audio" Target="../media/audio35.wav"/><Relationship Id="rId29" Type="http://schemas.openxmlformats.org/officeDocument/2006/relationships/audio" Target="../media/audio43.wav"/><Relationship Id="rId1" Type="http://schemas.openxmlformats.org/officeDocument/2006/relationships/slideLayout" Target="../slideLayouts/slideLayout3.xml"/><Relationship Id="rId6" Type="http://schemas.openxmlformats.org/officeDocument/2006/relationships/audio" Target="../media/audio28.wav"/><Relationship Id="rId11" Type="http://schemas.openxmlformats.org/officeDocument/2006/relationships/image" Target="../media/image21.png"/><Relationship Id="rId24" Type="http://schemas.openxmlformats.org/officeDocument/2006/relationships/audio" Target="../media/audio39.wav"/><Relationship Id="rId5" Type="http://schemas.openxmlformats.org/officeDocument/2006/relationships/audio" Target="../media/audio27.wav"/><Relationship Id="rId15" Type="http://schemas.openxmlformats.org/officeDocument/2006/relationships/audio" Target="../media/audio32.wav"/><Relationship Id="rId23" Type="http://schemas.openxmlformats.org/officeDocument/2006/relationships/audio" Target="../media/audio38.wav"/><Relationship Id="rId28" Type="http://schemas.openxmlformats.org/officeDocument/2006/relationships/audio" Target="../media/audio42.wav"/><Relationship Id="rId10" Type="http://schemas.openxmlformats.org/officeDocument/2006/relationships/image" Target="../media/image20.png"/><Relationship Id="rId19" Type="http://schemas.openxmlformats.org/officeDocument/2006/relationships/audio" Target="../media/audio34.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24.png"/><Relationship Id="rId22" Type="http://schemas.openxmlformats.org/officeDocument/2006/relationships/audio" Target="../media/audio37.wav"/><Relationship Id="rId27" Type="http://schemas.openxmlformats.org/officeDocument/2006/relationships/image" Target="../media/image27.png"/><Relationship Id="rId30" Type="http://schemas.openxmlformats.org/officeDocument/2006/relationships/audio" Target="../media/audio44.wav"/></Relationships>
</file>

<file path=ppt/slides/_rels/slide25.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45.wav"/><Relationship Id="rId7" Type="http://schemas.openxmlformats.org/officeDocument/2006/relationships/audio" Target="../media/audio49.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48.wav"/><Relationship Id="rId5" Type="http://schemas.openxmlformats.org/officeDocument/2006/relationships/audio" Target="../media/audio47.wav"/><Relationship Id="rId4" Type="http://schemas.openxmlformats.org/officeDocument/2006/relationships/audio" Target="../media/audio46.wav"/><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audio" Target="../media/audio51.wav"/><Relationship Id="rId7" Type="http://schemas.openxmlformats.org/officeDocument/2006/relationships/audio" Target="../media/audio55.wav"/><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54.wav"/><Relationship Id="rId5" Type="http://schemas.openxmlformats.org/officeDocument/2006/relationships/audio" Target="../media/audio53.wav"/><Relationship Id="rId10" Type="http://schemas.openxmlformats.org/officeDocument/2006/relationships/image" Target="../media/image28.png"/><Relationship Id="rId4" Type="http://schemas.openxmlformats.org/officeDocument/2006/relationships/audio" Target="../media/audio52.wav"/><Relationship Id="rId9" Type="http://schemas.openxmlformats.org/officeDocument/2006/relationships/audio" Target="../media/audio57.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58.wav"/><Relationship Id="rId7" Type="http://schemas.openxmlformats.org/officeDocument/2006/relationships/audio" Target="../media/audio62.wav"/><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audio" Target="../media/audio61.wav"/><Relationship Id="rId11" Type="http://schemas.openxmlformats.org/officeDocument/2006/relationships/image" Target="../media/image28.png"/><Relationship Id="rId5" Type="http://schemas.openxmlformats.org/officeDocument/2006/relationships/audio" Target="../media/audio60.wav"/><Relationship Id="rId10" Type="http://schemas.openxmlformats.org/officeDocument/2006/relationships/audio" Target="../media/audio65.wav"/><Relationship Id="rId4" Type="http://schemas.openxmlformats.org/officeDocument/2006/relationships/audio" Target="../media/audio59.wav"/><Relationship Id="rId9" Type="http://schemas.openxmlformats.org/officeDocument/2006/relationships/audio" Target="../media/audio64.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www.rachelhawkes.com/LDPresources/Yr8French/French_Y8_Term1ii_Wk6_audio_HW_sheet.docx" TargetMode="External"/><Relationship Id="rId4" Type="http://schemas.openxmlformats.org/officeDocument/2006/relationships/hyperlink" Target="https://www.rachelhawkes.com/LDPresources/Yr8French/French_Y8_Term1ii_Wk6_audio.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0.wav"/><Relationship Id="rId7" Type="http://schemas.openxmlformats.org/officeDocument/2006/relationships/audio" Target="../media/audio13.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audio" Target="../media/audio11.wav"/><Relationship Id="rId9"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1"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5 - Lesson 23</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Catherine Morris / Natalie Finlayson</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a:bodyPr>
          <a:lstStyle/>
          <a:p>
            <a:pPr algn="l"/>
            <a:r>
              <a:rPr lang="fr-FR" sz="2400" dirty="0">
                <a:solidFill>
                  <a:prstClr val="white"/>
                </a:solidFill>
              </a:rPr>
              <a:t>Extended reading</a:t>
            </a:r>
          </a:p>
          <a:p>
            <a:pPr lvl="0" algn="l"/>
            <a:endParaRPr lang="fr-FR" dirty="0">
              <a:solidFill>
                <a:prstClr val="white"/>
              </a:solidFill>
            </a:endParaRPr>
          </a:p>
          <a:p>
            <a:r>
              <a:rPr lang="en-GB" sz="2400" dirty="0">
                <a:solidFill>
                  <a:prstClr val="white"/>
                </a:solidFill>
              </a:rPr>
              <a:t>SSC open [o]</a:t>
            </a:r>
          </a:p>
          <a:p>
            <a:pPr lvl="0" algn="l"/>
            <a:endParaRPr lang="fr-FR"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fontScale="92500" lnSpcReduction="10000"/>
          </a:bodyPr>
          <a:lstStyle/>
          <a:p>
            <a:r>
              <a:rPr lang="fr-FR" sz="3200" b="1" dirty="0">
                <a:solidFill>
                  <a:prstClr val="white"/>
                </a:solidFill>
              </a:rPr>
              <a:t>Au réveillon de Noël sur l’ISS, la gastronomie française au menu</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4E7EDEBB-32E4-484B-94E4-A14B24FD5E81}"/>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le plat</a:t>
            </a:r>
          </a:p>
        </p:txBody>
      </p:sp>
      <p:sp>
        <p:nvSpPr>
          <p:cNvPr id="34" name="Rectangle: Rounded Corners 33">
            <a:extLst>
              <a:ext uri="{FF2B5EF4-FFF2-40B4-BE49-F238E27FC236}">
                <a16:creationId xmlns:a16="http://schemas.microsoft.com/office/drawing/2014/main" id="{1B2A368E-4617-4682-B898-6789725B30D2}"/>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puisque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BD275591-113E-4F77-93D4-0861218A8D38}"/>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recette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0A1CB6B9-747A-4ED5-A3F3-4EBB661ECEE3}"/>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réveillon</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98285F31-7983-4094-9FDE-3C4CB461A067}"/>
              </a:ext>
            </a:extLst>
          </p:cNvPr>
          <p:cNvSpPr/>
          <p:nvPr/>
        </p:nvSpPr>
        <p:spPr>
          <a:xfrm>
            <a:off x="4656000" y="2709000"/>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puis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213557"/>
            <a:ext cx="2846717"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D8A04018-0310-43C3-9113-09185AA2B79D}"/>
              </a:ext>
            </a:extLst>
          </p:cNvPr>
          <p:cNvSpPr txBox="1"/>
          <p:nvPr/>
        </p:nvSpPr>
        <p:spPr>
          <a:xfrm>
            <a:off x="7906707" y="4400875"/>
            <a:ext cx="3998210" cy="95410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manage someone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something</a:t>
            </a:r>
          </a:p>
        </p:txBody>
      </p:sp>
      <p:sp>
        <p:nvSpPr>
          <p:cNvPr id="9" name="TextBox 8">
            <a:extLst>
              <a:ext uri="{FF2B5EF4-FFF2-40B4-BE49-F238E27FC236}">
                <a16:creationId xmlns:a16="http://schemas.microsoft.com/office/drawing/2014/main" id="{CF6C10F5-985D-4DD4-AB71-CCE03DAB8E38}"/>
              </a:ext>
            </a:extLst>
          </p:cNvPr>
          <p:cNvSpPr txBox="1"/>
          <p:nvPr/>
        </p:nvSpPr>
        <p:spPr>
          <a:xfrm>
            <a:off x="5368076" y="4665076"/>
            <a:ext cx="1455848"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tongue</a:t>
            </a:r>
          </a:p>
        </p:txBody>
      </p:sp>
      <p:sp>
        <p:nvSpPr>
          <p:cNvPr id="10" name="TextBox 9">
            <a:extLst>
              <a:ext uri="{FF2B5EF4-FFF2-40B4-BE49-F238E27FC236}">
                <a16:creationId xmlns:a16="http://schemas.microsoft.com/office/drawing/2014/main" id="{C85517F3-D45D-4826-968D-838267416848}"/>
              </a:ext>
            </a:extLst>
          </p:cNvPr>
          <p:cNvSpPr txBox="1"/>
          <p:nvPr/>
        </p:nvSpPr>
        <p:spPr>
          <a:xfrm>
            <a:off x="8176570" y="621170"/>
            <a:ext cx="1047083"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taste</a:t>
            </a:r>
          </a:p>
        </p:txBody>
      </p:sp>
      <p:sp>
        <p:nvSpPr>
          <p:cNvPr id="11" name="TextBox 10">
            <a:extLst>
              <a:ext uri="{FF2B5EF4-FFF2-40B4-BE49-F238E27FC236}">
                <a16:creationId xmlns:a16="http://schemas.microsoft.com/office/drawing/2014/main" id="{B7DB58EA-44B0-433A-9BC6-00054D195BB3}"/>
              </a:ext>
            </a:extLst>
          </p:cNvPr>
          <p:cNvSpPr txBox="1"/>
          <p:nvPr/>
        </p:nvSpPr>
        <p:spPr>
          <a:xfrm>
            <a:off x="3300423" y="5477394"/>
            <a:ext cx="1309974"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recipe</a:t>
            </a:r>
          </a:p>
        </p:txBody>
      </p:sp>
      <p:sp>
        <p:nvSpPr>
          <p:cNvPr id="12" name="TextBox 11">
            <a:extLst>
              <a:ext uri="{FF2B5EF4-FFF2-40B4-BE49-F238E27FC236}">
                <a16:creationId xmlns:a16="http://schemas.microsoft.com/office/drawing/2014/main" id="{BAEC6CFD-1A24-4A42-B8B7-6677E2C4511A}"/>
              </a:ext>
            </a:extLst>
          </p:cNvPr>
          <p:cNvSpPr txBox="1"/>
          <p:nvPr/>
        </p:nvSpPr>
        <p:spPr>
          <a:xfrm>
            <a:off x="669965" y="5188296"/>
            <a:ext cx="1281120"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space</a:t>
            </a:r>
          </a:p>
        </p:txBody>
      </p:sp>
      <p:sp>
        <p:nvSpPr>
          <p:cNvPr id="15" name="TextBox 14">
            <a:extLst>
              <a:ext uri="{FF2B5EF4-FFF2-40B4-BE49-F238E27FC236}">
                <a16:creationId xmlns:a16="http://schemas.microsoft.com/office/drawing/2014/main" id="{0F17ED9E-738D-4259-B2F1-4108537D561A}"/>
              </a:ext>
            </a:extLst>
          </p:cNvPr>
          <p:cNvSpPr txBox="1"/>
          <p:nvPr/>
        </p:nvSpPr>
        <p:spPr>
          <a:xfrm>
            <a:off x="6979395" y="1602240"/>
            <a:ext cx="861134"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dish</a:t>
            </a:r>
          </a:p>
        </p:txBody>
      </p:sp>
      <p:sp>
        <p:nvSpPr>
          <p:cNvPr id="16" name="TextBox 15">
            <a:extLst>
              <a:ext uri="{FF2B5EF4-FFF2-40B4-BE49-F238E27FC236}">
                <a16:creationId xmlns:a16="http://schemas.microsoft.com/office/drawing/2014/main" id="{522FCAA4-2E15-4C98-923C-8A86E5F2DBC0}"/>
              </a:ext>
            </a:extLst>
          </p:cNvPr>
          <p:cNvSpPr txBox="1"/>
          <p:nvPr/>
        </p:nvSpPr>
        <p:spPr>
          <a:xfrm>
            <a:off x="4823370" y="5678988"/>
            <a:ext cx="4892686"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 of all, firstly, to</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start with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875538E9-775A-41F4-B581-EDA3783EDF10}"/>
              </a:ext>
            </a:extLst>
          </p:cNvPr>
          <p:cNvSpPr txBox="1"/>
          <p:nvPr/>
        </p:nvSpPr>
        <p:spPr>
          <a:xfrm>
            <a:off x="10119882" y="1763919"/>
            <a:ext cx="1858201"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Christmas</a:t>
            </a:r>
          </a:p>
        </p:txBody>
      </p:sp>
      <p:sp>
        <p:nvSpPr>
          <p:cNvPr id="18" name="TextBox 17">
            <a:extLst>
              <a:ext uri="{FF2B5EF4-FFF2-40B4-BE49-F238E27FC236}">
                <a16:creationId xmlns:a16="http://schemas.microsoft.com/office/drawing/2014/main" id="{73722AB8-744D-46F6-821C-378919B3B10B}"/>
              </a:ext>
            </a:extLst>
          </p:cNvPr>
          <p:cNvSpPr txBox="1"/>
          <p:nvPr/>
        </p:nvSpPr>
        <p:spPr>
          <a:xfrm>
            <a:off x="674844" y="1416727"/>
            <a:ext cx="2980303" cy="138499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Christmas eve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New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a:t>
            </a:r>
          </a:p>
        </p:txBody>
      </p:sp>
      <p:sp>
        <p:nvSpPr>
          <p:cNvPr id="19" name="TextBox 18">
            <a:extLst>
              <a:ext uri="{FF2B5EF4-FFF2-40B4-BE49-F238E27FC236}">
                <a16:creationId xmlns:a16="http://schemas.microsoft.com/office/drawing/2014/main" id="{647FCB62-DE7C-4346-BAC6-5332216E54DE}"/>
              </a:ext>
            </a:extLst>
          </p:cNvPr>
          <p:cNvSpPr txBox="1"/>
          <p:nvPr/>
        </p:nvSpPr>
        <p:spPr>
          <a:xfrm>
            <a:off x="944880" y="3882586"/>
            <a:ext cx="1072731"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meal</a:t>
            </a:r>
          </a:p>
        </p:txBody>
      </p:sp>
      <p:sp>
        <p:nvSpPr>
          <p:cNvPr id="20" name="TextBox 19">
            <a:extLst>
              <a:ext uri="{FF2B5EF4-FFF2-40B4-BE49-F238E27FC236}">
                <a16:creationId xmlns:a16="http://schemas.microsoft.com/office/drawing/2014/main" id="{79D3D0E6-A1C3-4854-B498-DF13A58EF604}"/>
              </a:ext>
            </a:extLst>
          </p:cNvPr>
          <p:cNvSpPr txBox="1"/>
          <p:nvPr/>
        </p:nvSpPr>
        <p:spPr>
          <a:xfrm>
            <a:off x="4938888" y="1452357"/>
            <a:ext cx="622286"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by</a:t>
            </a:r>
          </a:p>
        </p:txBody>
      </p:sp>
      <p:sp>
        <p:nvSpPr>
          <p:cNvPr id="21" name="TextBox 20">
            <a:extLst>
              <a:ext uri="{FF2B5EF4-FFF2-40B4-BE49-F238E27FC236}">
                <a16:creationId xmlns:a16="http://schemas.microsoft.com/office/drawing/2014/main" id="{9596C835-A360-40EB-B01A-9E03842758C6}"/>
              </a:ext>
            </a:extLst>
          </p:cNvPr>
          <p:cNvSpPr txBox="1"/>
          <p:nvPr/>
        </p:nvSpPr>
        <p:spPr>
          <a:xfrm>
            <a:off x="8453448" y="2988076"/>
            <a:ext cx="3524635"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because</a:t>
            </a:r>
          </a:p>
        </p:txBody>
      </p:sp>
      <p:sp>
        <p:nvSpPr>
          <p:cNvPr id="22" name="TextBox 21">
            <a:extLst>
              <a:ext uri="{FF2B5EF4-FFF2-40B4-BE49-F238E27FC236}">
                <a16:creationId xmlns:a16="http://schemas.microsoft.com/office/drawing/2014/main" id="{D90A7EE7-7A03-414B-94A4-DC4AB8F5626C}"/>
              </a:ext>
            </a:extLst>
          </p:cNvPr>
          <p:cNvSpPr txBox="1"/>
          <p:nvPr/>
        </p:nvSpPr>
        <p:spPr>
          <a:xfrm>
            <a:off x="2975655" y="3223370"/>
            <a:ext cx="979755"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a:t>
            </a:r>
          </a:p>
        </p:txBody>
      </p:sp>
      <p:sp>
        <p:nvSpPr>
          <p:cNvPr id="3" name="Rectangle: Rounded Corners 2">
            <a:extLst>
              <a:ext uri="{FF2B5EF4-FFF2-40B4-BE49-F238E27FC236}">
                <a16:creationId xmlns:a16="http://schemas.microsoft.com/office/drawing/2014/main" id="{04847268-365B-4C3D-8947-335F89F5F77B}"/>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l’espace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7CD89CA1-1578-4918-8621-881A45340D07}"/>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gérer</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D95BA6A5-808F-4A6B-A8A7-510F139301C7}"/>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Noël</a:t>
            </a:r>
          </a:p>
        </p:txBody>
      </p:sp>
      <p:sp>
        <p:nvSpPr>
          <p:cNvPr id="27" name="Rectangle: Rounded Corners 26">
            <a:extLst>
              <a:ext uri="{FF2B5EF4-FFF2-40B4-BE49-F238E27FC236}">
                <a16:creationId xmlns:a16="http://schemas.microsoft.com/office/drawing/2014/main" id="{D59C0B10-600F-4755-9CE0-836C7EBDCD0A}"/>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goût</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7C9B49F9-BACC-45F3-A33E-16AB6BF64B06}"/>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repas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8C02E4BE-065D-4700-9258-DE59623FA9B8}"/>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par</a:t>
            </a:r>
          </a:p>
        </p:txBody>
      </p:sp>
      <p:sp>
        <p:nvSpPr>
          <p:cNvPr id="30" name="Rectangle: Rounded Corners 29">
            <a:extLst>
              <a:ext uri="{FF2B5EF4-FFF2-40B4-BE49-F238E27FC236}">
                <a16:creationId xmlns:a16="http://schemas.microsoft.com/office/drawing/2014/main" id="{125A1449-CF2A-4F47-B36E-FFA94C8F656A}"/>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la langue</a:t>
            </a:r>
          </a:p>
        </p:txBody>
      </p:sp>
      <p:sp>
        <p:nvSpPr>
          <p:cNvPr id="31" name="Rectangle: Rounded Corners 30">
            <a:extLst>
              <a:ext uri="{FF2B5EF4-FFF2-40B4-BE49-F238E27FC236}">
                <a16:creationId xmlns:a16="http://schemas.microsoft.com/office/drawing/2014/main" id="{9CE6CCA3-5533-480C-B284-75808ACC849F}"/>
              </a:ext>
            </a:extLst>
          </p:cNvPr>
          <p:cNvSpPr/>
          <p:nvPr/>
        </p:nvSpPr>
        <p:spPr>
          <a:xfrm>
            <a:off x="4656000" y="2704196"/>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d’abord</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5430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2000" fill="hold"/>
                                        <p:tgtEl>
                                          <p:spTgt spid="17"/>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grpId="0" nodeType="clickEffect">
                                  <p:stCondLst>
                                    <p:cond delay="0"/>
                                  </p:stCondLst>
                                  <p:childTnLst>
                                    <p:animRot by="21600000">
                                      <p:cBhvr>
                                        <p:cTn id="46" dur="2000" fill="hold"/>
                                        <p:tgtEl>
                                          <p:spTgt spid="10"/>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grpId="0" nodeType="clickEffect">
                                  <p:stCondLst>
                                    <p:cond delay="0"/>
                                  </p:stCondLst>
                                  <p:childTnLst>
                                    <p:animRot by="21600000">
                                      <p:cBhvr>
                                        <p:cTn id="58" dur="2000" fill="hold"/>
                                        <p:tgtEl>
                                          <p:spTgt spid="19"/>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grpId="0" nodeType="clickEffect">
                                  <p:stCondLst>
                                    <p:cond delay="0"/>
                                  </p:stCondLst>
                                  <p:childTnLst>
                                    <p:animRot by="21600000">
                                      <p:cBhvr>
                                        <p:cTn id="70" dur="2000" fill="hold"/>
                                        <p:tgtEl>
                                          <p:spTgt spid="20"/>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8" presetClass="emph" presetSubtype="0" fill="hold" grpId="0" nodeType="clickEffect">
                                  <p:stCondLst>
                                    <p:cond delay="0"/>
                                  </p:stCondLst>
                                  <p:childTnLst>
                                    <p:animRot by="21600000">
                                      <p:cBhvr>
                                        <p:cTn id="82" dur="2000" fill="hold"/>
                                        <p:tgtEl>
                                          <p:spTgt spid="9"/>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8" presetClass="emph" presetSubtype="0" fill="hold" grpId="0" nodeType="clickEffect">
                                  <p:stCondLst>
                                    <p:cond delay="0"/>
                                  </p:stCondLst>
                                  <p:childTnLst>
                                    <p:animRot by="21600000">
                                      <p:cBhvr>
                                        <p:cTn id="94" dur="2000" fill="hold"/>
                                        <p:tgtEl>
                                          <p:spTgt spid="16"/>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3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8" presetClass="emph" presetSubtype="0" fill="hold" grpId="0" nodeType="clickEffect">
                                  <p:stCondLst>
                                    <p:cond delay="0"/>
                                  </p:stCondLst>
                                  <p:childTnLst>
                                    <p:animRot by="21600000">
                                      <p:cBhvr>
                                        <p:cTn id="106" dur="2000" fill="hold"/>
                                        <p:tgtEl>
                                          <p:spTgt spid="15"/>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grpId="0" nodeType="clickEffect">
                                  <p:stCondLst>
                                    <p:cond delay="0"/>
                                  </p:stCondLst>
                                  <p:childTnLst>
                                    <p:animRot by="21600000">
                                      <p:cBhvr>
                                        <p:cTn id="118" dur="2000" fill="hold"/>
                                        <p:tgtEl>
                                          <p:spTgt spid="21"/>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3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8" presetClass="emph" presetSubtype="0" fill="hold" grpId="0" nodeType="clickEffect">
                                  <p:stCondLst>
                                    <p:cond delay="0"/>
                                  </p:stCondLst>
                                  <p:childTnLst>
                                    <p:animRot by="21600000">
                                      <p:cBhvr>
                                        <p:cTn id="130" dur="2000" fill="hold"/>
                                        <p:tgtEl>
                                          <p:spTgt spid="11"/>
                                        </p:tgtEl>
                                        <p:attrNameLst>
                                          <p:attrName>r</p:attrName>
                                        </p:attrNameLst>
                                      </p:cBhvr>
                                    </p:animRo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3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8" presetClass="emph" presetSubtype="0" fill="hold" grpId="0" nodeType="clickEffect">
                                  <p:stCondLst>
                                    <p:cond delay="0"/>
                                  </p:stCondLst>
                                  <p:childTnLst>
                                    <p:animRot by="21600000">
                                      <p:cBhvr>
                                        <p:cTn id="142" dur="2000" fill="hold"/>
                                        <p:tgtEl>
                                          <p:spTgt spid="18"/>
                                        </p:tgtEl>
                                        <p:attrNameLst>
                                          <p:attrName>r</p:attrName>
                                        </p:attrNameLst>
                                      </p:cBhvr>
                                    </p:animRo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3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3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8" presetClass="emph" presetSubtype="0" fill="hold" grpId="0" nodeType="clickEffect">
                                  <p:stCondLst>
                                    <p:cond delay="0"/>
                                  </p:stCondLst>
                                  <p:childTnLst>
                                    <p:animRot by="21600000">
                                      <p:cBhvr>
                                        <p:cTn id="154" dur="2000" fill="hold"/>
                                        <p:tgtEl>
                                          <p:spTgt spid="22"/>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37" grpId="0" animBg="1"/>
      <p:bldP spid="37" grpId="1" animBg="1"/>
      <p:bldP spid="38" grpId="0" animBg="1"/>
      <p:bldP spid="38" grpId="1" animBg="1"/>
      <p:bldP spid="2" grpId="0"/>
      <p:bldP spid="9" grpId="0"/>
      <p:bldP spid="10" grpId="0"/>
      <p:bldP spid="11" grpId="0"/>
      <p:bldP spid="12" grpId="0"/>
      <p:bldP spid="15" grpId="0"/>
      <p:bldP spid="16" grpId="0"/>
      <p:bldP spid="17" grpId="0"/>
      <p:bldP spid="18" grpId="0"/>
      <p:bldP spid="19" grpId="0"/>
      <p:bldP spid="20" grpId="0"/>
      <p:bldP spid="21" grpId="0"/>
      <p:bldP spid="22" grpId="0"/>
      <p:bldP spid="3" grpId="0" animBg="1"/>
      <p:bldP spid="3"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descr="Table for exercises">
            <a:extLst>
              <a:ext uri="{FF2B5EF4-FFF2-40B4-BE49-F238E27FC236}">
                <a16:creationId xmlns:a16="http://schemas.microsoft.com/office/drawing/2014/main" id="{FFFDDFB0-79D6-4AD9-B713-2007D8754105}"/>
              </a:ext>
            </a:extLst>
          </p:cNvPr>
          <p:cNvGraphicFramePr>
            <a:graphicFrameLocks noGrp="1"/>
          </p:cNvGraphicFramePr>
          <p:nvPr>
            <p:extLst>
              <p:ext uri="{D42A27DB-BD31-4B8C-83A1-F6EECF244321}">
                <p14:modId xmlns:p14="http://schemas.microsoft.com/office/powerpoint/2010/main" val="1781999159"/>
              </p:ext>
            </p:extLst>
          </p:nvPr>
        </p:nvGraphicFramePr>
        <p:xfrm>
          <a:off x="267650" y="1259242"/>
          <a:ext cx="11656700" cy="4878140"/>
        </p:xfrm>
        <a:graphic>
          <a:graphicData uri="http://schemas.openxmlformats.org/drawingml/2006/table">
            <a:tbl>
              <a:tblPr firstRow="1" bandRow="1">
                <a:tableStyleId>{5940675A-B579-460E-94D1-54222C63F5DA}</a:tableStyleId>
              </a:tblPr>
              <a:tblGrid>
                <a:gridCol w="576198">
                  <a:extLst>
                    <a:ext uri="{9D8B030D-6E8A-4147-A177-3AD203B41FA5}">
                      <a16:colId xmlns:a16="http://schemas.microsoft.com/office/drawing/2014/main" val="20000"/>
                    </a:ext>
                  </a:extLst>
                </a:gridCol>
                <a:gridCol w="3508986">
                  <a:extLst>
                    <a:ext uri="{9D8B030D-6E8A-4147-A177-3AD203B41FA5}">
                      <a16:colId xmlns:a16="http://schemas.microsoft.com/office/drawing/2014/main" val="2718503455"/>
                    </a:ext>
                  </a:extLst>
                </a:gridCol>
                <a:gridCol w="3785758">
                  <a:extLst>
                    <a:ext uri="{9D8B030D-6E8A-4147-A177-3AD203B41FA5}">
                      <a16:colId xmlns:a16="http://schemas.microsoft.com/office/drawing/2014/main" val="418573384"/>
                    </a:ext>
                  </a:extLst>
                </a:gridCol>
                <a:gridCol w="3785758">
                  <a:extLst>
                    <a:ext uri="{9D8B030D-6E8A-4147-A177-3AD203B41FA5}">
                      <a16:colId xmlns:a16="http://schemas.microsoft.com/office/drawing/2014/main" val="20001"/>
                    </a:ext>
                  </a:extLst>
                </a:gridCol>
              </a:tblGrid>
              <a:tr h="975628">
                <a:tc>
                  <a:txBody>
                    <a:bodyPr/>
                    <a:lstStyle/>
                    <a:p>
                      <a:pPr algn="ctr"/>
                      <a:endParaRPr lang="en-GB" sz="35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002060"/>
                          </a:solidFill>
                          <a:latin typeface="Century Gothic" panose="020B0502020202020204" pitchFamily="34" charset="0"/>
                        </a:rPr>
                        <a:t>meal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tongue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taste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975628">
                <a:tc>
                  <a:txBody>
                    <a:bodyPr/>
                    <a:lstStyle/>
                    <a:p>
                      <a:pPr algn="ctr"/>
                      <a:endParaRPr lang="en-GB" sz="35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002060"/>
                          </a:solidFill>
                          <a:latin typeface="Century Gothic" panose="020B0502020202020204" pitchFamily="34" charset="0"/>
                        </a:rPr>
                        <a:t>recipe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space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plate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975628">
                <a:tc>
                  <a:txBody>
                    <a:bodyPr/>
                    <a:lstStyle/>
                    <a:p>
                      <a:pPr algn="ctr"/>
                      <a:endParaRPr lang="en-GB" sz="35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002060"/>
                          </a:solidFill>
                          <a:latin typeface="Century Gothic" panose="020B0502020202020204" pitchFamily="34" charset="0"/>
                        </a:rPr>
                        <a:t>as/because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then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by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75628">
                <a:tc>
                  <a:txBody>
                    <a:bodyPr/>
                    <a:lstStyle/>
                    <a:p>
                      <a:pPr algn="ctr"/>
                      <a:endParaRPr lang="en-GB" sz="35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002060"/>
                          </a:solidFill>
                          <a:latin typeface="Century Gothic" panose="020B0502020202020204" pitchFamily="34" charset="0"/>
                        </a:rPr>
                        <a:t>first of all, firstly, </a:t>
                      </a:r>
                    </a:p>
                    <a:p>
                      <a:pPr algn="ctr"/>
                      <a:r>
                        <a:rPr lang="en-GB" sz="2800" dirty="0">
                          <a:solidFill>
                            <a:srgbClr val="002060"/>
                          </a:solidFill>
                          <a:latin typeface="Century Gothic" panose="020B0502020202020204" pitchFamily="34" charset="0"/>
                        </a:rPr>
                        <a:t>to start with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to manage someone /something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Christmas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75628">
                <a:tc>
                  <a:txBody>
                    <a:bodyPr/>
                    <a:lstStyle/>
                    <a:p>
                      <a:pPr algn="ctr"/>
                      <a:endParaRPr lang="en-GB" sz="35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Christmas/New Year’s Eve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4" name="Title 3"/>
          <p:cNvSpPr>
            <a:spLocks noGrp="1"/>
          </p:cNvSpPr>
          <p:nvPr>
            <p:ph type="title"/>
          </p:nvPr>
        </p:nvSpPr>
        <p:spPr/>
        <p:txBody>
          <a:bodyPr>
            <a:normAutofit/>
          </a:bodyPr>
          <a:lstStyle/>
          <a:p>
            <a:r>
              <a:rPr lang="en-GB" sz="2800" b="1" dirty="0" err="1">
                <a:solidFill>
                  <a:schemeClr val="bg1"/>
                </a:solidFill>
              </a:rPr>
              <a:t>Écris</a:t>
            </a:r>
            <a:r>
              <a:rPr lang="en-GB" sz="2800" b="1" dirty="0">
                <a:solidFill>
                  <a:schemeClr val="bg1"/>
                </a:solidFill>
              </a:rPr>
              <a:t> </a:t>
            </a:r>
            <a:r>
              <a:rPr lang="en-GB" sz="2800" b="1" dirty="0" err="1">
                <a:solidFill>
                  <a:schemeClr val="bg1"/>
                </a:solidFill>
              </a:rPr>
              <a:t>l’ordre</a:t>
            </a:r>
            <a:r>
              <a:rPr lang="en-GB" sz="2800" b="1" dirty="0">
                <a:solidFill>
                  <a:schemeClr val="bg1"/>
                </a:solidFill>
              </a:rPr>
              <a:t> correct !</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34551" y="249867"/>
            <a:ext cx="2175370"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Action Button: Custom 66" descr="number 1">
            <a:hlinkClick r:id="" action="ppaction://noaction" highlightClick="1">
              <a:snd r:embed="rId3" name="1.wav"/>
            </a:hlinkClick>
            <a:extLst>
              <a:ext uri="{FF2B5EF4-FFF2-40B4-BE49-F238E27FC236}">
                <a16:creationId xmlns:a16="http://schemas.microsoft.com/office/drawing/2014/main" id="{46D8954D-2148-4980-878C-9620A4B3AE53}"/>
              </a:ext>
            </a:extLst>
          </p:cNvPr>
          <p:cNvSpPr/>
          <p:nvPr/>
        </p:nvSpPr>
        <p:spPr>
          <a:xfrm>
            <a:off x="190843" y="1481860"/>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69" descr="number 2">
            <a:hlinkClick r:id="" action="ppaction://noaction" highlightClick="1">
              <a:snd r:embed="rId4" name="2.wav"/>
            </a:hlinkClick>
            <a:extLst>
              <a:ext uri="{FF2B5EF4-FFF2-40B4-BE49-F238E27FC236}">
                <a16:creationId xmlns:a16="http://schemas.microsoft.com/office/drawing/2014/main" id="{751550A2-6CCB-49FB-B7B9-D4C0DD19FBA0}"/>
              </a:ext>
            </a:extLst>
          </p:cNvPr>
          <p:cNvSpPr/>
          <p:nvPr/>
        </p:nvSpPr>
        <p:spPr>
          <a:xfrm>
            <a:off x="190844" y="2479802"/>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72" descr="number 3">
            <a:hlinkClick r:id="" action="ppaction://noaction" highlightClick="1">
              <a:snd r:embed="rId5" name="3.wav"/>
            </a:hlinkClick>
            <a:extLst>
              <a:ext uri="{FF2B5EF4-FFF2-40B4-BE49-F238E27FC236}">
                <a16:creationId xmlns:a16="http://schemas.microsoft.com/office/drawing/2014/main" id="{5204E4BA-3D01-4CC4-94EB-A38AFC1D4E0F}"/>
              </a:ext>
            </a:extLst>
          </p:cNvPr>
          <p:cNvSpPr/>
          <p:nvPr/>
        </p:nvSpPr>
        <p:spPr>
          <a:xfrm>
            <a:off x="189595" y="3436733"/>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75" descr="number 4">
            <a:hlinkClick r:id="" action="ppaction://noaction" highlightClick="1">
              <a:snd r:embed="rId6" name="4.wav"/>
            </a:hlinkClick>
            <a:extLst>
              <a:ext uri="{FF2B5EF4-FFF2-40B4-BE49-F238E27FC236}">
                <a16:creationId xmlns:a16="http://schemas.microsoft.com/office/drawing/2014/main" id="{02A30CCD-ACAA-4B38-B62A-16F83AB900BE}"/>
              </a:ext>
            </a:extLst>
          </p:cNvPr>
          <p:cNvSpPr/>
          <p:nvPr/>
        </p:nvSpPr>
        <p:spPr>
          <a:xfrm>
            <a:off x="189596" y="4410811"/>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TextBox 14">
            <a:extLst>
              <a:ext uri="{FF2B5EF4-FFF2-40B4-BE49-F238E27FC236}">
                <a16:creationId xmlns:a16="http://schemas.microsoft.com/office/drawing/2014/main" id="{D15E318C-96AB-41EE-B4E1-7CA637597BA8}"/>
              </a:ext>
            </a:extLst>
          </p:cNvPr>
          <p:cNvSpPr txBox="1"/>
          <p:nvPr/>
        </p:nvSpPr>
        <p:spPr>
          <a:xfrm>
            <a:off x="3854962" y="1718498"/>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16" name="TextBox 15">
            <a:extLst>
              <a:ext uri="{FF2B5EF4-FFF2-40B4-BE49-F238E27FC236}">
                <a16:creationId xmlns:a16="http://schemas.microsoft.com/office/drawing/2014/main" id="{DFD61986-53C9-4BC7-BB4A-F345C65BE936}"/>
              </a:ext>
            </a:extLst>
          </p:cNvPr>
          <p:cNvSpPr txBox="1"/>
          <p:nvPr/>
        </p:nvSpPr>
        <p:spPr>
          <a:xfrm>
            <a:off x="7632242" y="1712410"/>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17" name="TextBox 16">
            <a:extLst>
              <a:ext uri="{FF2B5EF4-FFF2-40B4-BE49-F238E27FC236}">
                <a16:creationId xmlns:a16="http://schemas.microsoft.com/office/drawing/2014/main" id="{36355255-AC73-46EB-9AFB-2687393FBAE9}"/>
              </a:ext>
            </a:extLst>
          </p:cNvPr>
          <p:cNvSpPr txBox="1"/>
          <p:nvPr/>
        </p:nvSpPr>
        <p:spPr>
          <a:xfrm>
            <a:off x="11392961" y="1712410"/>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8" name="TextBox 17">
            <a:extLst>
              <a:ext uri="{FF2B5EF4-FFF2-40B4-BE49-F238E27FC236}">
                <a16:creationId xmlns:a16="http://schemas.microsoft.com/office/drawing/2014/main" id="{57AA290F-3CFA-4552-A955-7A8419724B8B}"/>
              </a:ext>
            </a:extLst>
          </p:cNvPr>
          <p:cNvSpPr txBox="1"/>
          <p:nvPr/>
        </p:nvSpPr>
        <p:spPr>
          <a:xfrm>
            <a:off x="3860248" y="2706269"/>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19" name="TextBox 18">
            <a:extLst>
              <a:ext uri="{FF2B5EF4-FFF2-40B4-BE49-F238E27FC236}">
                <a16:creationId xmlns:a16="http://schemas.microsoft.com/office/drawing/2014/main" id="{3885FC32-C34A-433D-9CE3-AB81CCA965F4}"/>
              </a:ext>
            </a:extLst>
          </p:cNvPr>
          <p:cNvSpPr txBox="1"/>
          <p:nvPr/>
        </p:nvSpPr>
        <p:spPr>
          <a:xfrm>
            <a:off x="7619531" y="2700418"/>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 name="TextBox 19">
            <a:extLst>
              <a:ext uri="{FF2B5EF4-FFF2-40B4-BE49-F238E27FC236}">
                <a16:creationId xmlns:a16="http://schemas.microsoft.com/office/drawing/2014/main" id="{DB048F83-8D53-43D8-94E1-EE7BEAB3A598}"/>
              </a:ext>
            </a:extLst>
          </p:cNvPr>
          <p:cNvSpPr txBox="1"/>
          <p:nvPr/>
        </p:nvSpPr>
        <p:spPr>
          <a:xfrm>
            <a:off x="11392961" y="2683009"/>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21" name="TextBox 20">
            <a:extLst>
              <a:ext uri="{FF2B5EF4-FFF2-40B4-BE49-F238E27FC236}">
                <a16:creationId xmlns:a16="http://schemas.microsoft.com/office/drawing/2014/main" id="{80FD4A10-3417-4A44-ABB4-70C386DAAB65}"/>
              </a:ext>
            </a:extLst>
          </p:cNvPr>
          <p:cNvSpPr txBox="1"/>
          <p:nvPr/>
        </p:nvSpPr>
        <p:spPr>
          <a:xfrm>
            <a:off x="3854962" y="3640107"/>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 name="TextBox 21">
            <a:extLst>
              <a:ext uri="{FF2B5EF4-FFF2-40B4-BE49-F238E27FC236}">
                <a16:creationId xmlns:a16="http://schemas.microsoft.com/office/drawing/2014/main" id="{D18949C4-B2AD-4CE7-9997-61B50108AB21}"/>
              </a:ext>
            </a:extLst>
          </p:cNvPr>
          <p:cNvSpPr txBox="1"/>
          <p:nvPr/>
        </p:nvSpPr>
        <p:spPr>
          <a:xfrm>
            <a:off x="7623230" y="3649733"/>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23" name="TextBox 22">
            <a:extLst>
              <a:ext uri="{FF2B5EF4-FFF2-40B4-BE49-F238E27FC236}">
                <a16:creationId xmlns:a16="http://schemas.microsoft.com/office/drawing/2014/main" id="{53F79E12-86BC-45BB-862C-778D7FADFDFE}"/>
              </a:ext>
            </a:extLst>
          </p:cNvPr>
          <p:cNvSpPr txBox="1"/>
          <p:nvPr/>
        </p:nvSpPr>
        <p:spPr>
          <a:xfrm>
            <a:off x="11409007" y="3649226"/>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24" name="TextBox 23">
            <a:extLst>
              <a:ext uri="{FF2B5EF4-FFF2-40B4-BE49-F238E27FC236}">
                <a16:creationId xmlns:a16="http://schemas.microsoft.com/office/drawing/2014/main" id="{D3DA7152-AE59-47DB-82E3-EF2B6CD0FEF9}"/>
              </a:ext>
            </a:extLst>
          </p:cNvPr>
          <p:cNvSpPr txBox="1"/>
          <p:nvPr/>
        </p:nvSpPr>
        <p:spPr>
          <a:xfrm>
            <a:off x="3840614" y="4652954"/>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25" name="TextBox 24">
            <a:extLst>
              <a:ext uri="{FF2B5EF4-FFF2-40B4-BE49-F238E27FC236}">
                <a16:creationId xmlns:a16="http://schemas.microsoft.com/office/drawing/2014/main" id="{75EA0780-9C1E-4AA3-BB57-87D6F5DA2DB4}"/>
              </a:ext>
            </a:extLst>
          </p:cNvPr>
          <p:cNvSpPr txBox="1"/>
          <p:nvPr/>
        </p:nvSpPr>
        <p:spPr>
          <a:xfrm>
            <a:off x="7624854" y="4634483"/>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26" name="TextBox 25">
            <a:extLst>
              <a:ext uri="{FF2B5EF4-FFF2-40B4-BE49-F238E27FC236}">
                <a16:creationId xmlns:a16="http://schemas.microsoft.com/office/drawing/2014/main" id="{727A9CC5-92E2-4963-8AFB-457D5FD9B194}"/>
              </a:ext>
            </a:extLst>
          </p:cNvPr>
          <p:cNvSpPr txBox="1"/>
          <p:nvPr/>
        </p:nvSpPr>
        <p:spPr>
          <a:xfrm>
            <a:off x="11409007" y="4634388"/>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27" name="TextBox 26">
            <a:extLst>
              <a:ext uri="{FF2B5EF4-FFF2-40B4-BE49-F238E27FC236}">
                <a16:creationId xmlns:a16="http://schemas.microsoft.com/office/drawing/2014/main" id="{5441BA8E-9BD4-4D4B-9FC7-8D609D56E4C8}"/>
              </a:ext>
            </a:extLst>
          </p:cNvPr>
          <p:cNvSpPr txBox="1"/>
          <p:nvPr/>
        </p:nvSpPr>
        <p:spPr>
          <a:xfrm>
            <a:off x="3846100" y="5627032"/>
            <a:ext cx="422268" cy="400110"/>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 name="Rectangle 2">
            <a:extLst>
              <a:ext uri="{FF2B5EF4-FFF2-40B4-BE49-F238E27FC236}">
                <a16:creationId xmlns:a16="http://schemas.microsoft.com/office/drawing/2014/main" id="{434AF783-E2C1-4333-94C2-7E58A154CA92}"/>
              </a:ext>
            </a:extLst>
          </p:cNvPr>
          <p:cNvSpPr/>
          <p:nvPr/>
        </p:nvSpPr>
        <p:spPr>
          <a:xfrm>
            <a:off x="11469095" y="179102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8667DEA0-1007-4D05-B797-9F37C50CADAE}"/>
              </a:ext>
            </a:extLst>
          </p:cNvPr>
          <p:cNvSpPr/>
          <p:nvPr/>
        </p:nvSpPr>
        <p:spPr>
          <a:xfrm>
            <a:off x="7706627" y="1796515"/>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B5904C0F-83E0-45DF-A45E-F9CA3DA75D05}"/>
              </a:ext>
            </a:extLst>
          </p:cNvPr>
          <p:cNvSpPr/>
          <p:nvPr/>
        </p:nvSpPr>
        <p:spPr>
          <a:xfrm>
            <a:off x="3936700" y="1776729"/>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F4E896A4-A06D-4E5F-A3C4-92196498E363}"/>
              </a:ext>
            </a:extLst>
          </p:cNvPr>
          <p:cNvSpPr/>
          <p:nvPr/>
        </p:nvSpPr>
        <p:spPr>
          <a:xfrm>
            <a:off x="7740114" y="2791912"/>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08DAC43B-4734-438F-9087-E728752183FD}"/>
              </a:ext>
            </a:extLst>
          </p:cNvPr>
          <p:cNvSpPr/>
          <p:nvPr/>
        </p:nvSpPr>
        <p:spPr>
          <a:xfrm>
            <a:off x="3973832" y="2774083"/>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Rectangle 38">
            <a:extLst>
              <a:ext uri="{FF2B5EF4-FFF2-40B4-BE49-F238E27FC236}">
                <a16:creationId xmlns:a16="http://schemas.microsoft.com/office/drawing/2014/main" id="{8836C943-5993-4F5C-B538-2EAB69CBF89D}"/>
              </a:ext>
            </a:extLst>
          </p:cNvPr>
          <p:cNvSpPr/>
          <p:nvPr/>
        </p:nvSpPr>
        <p:spPr>
          <a:xfrm>
            <a:off x="11464790" y="277654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Rectangle 39">
            <a:extLst>
              <a:ext uri="{FF2B5EF4-FFF2-40B4-BE49-F238E27FC236}">
                <a16:creationId xmlns:a16="http://schemas.microsoft.com/office/drawing/2014/main" id="{CC37ACC2-E385-4386-A188-BF73A814519D}"/>
              </a:ext>
            </a:extLst>
          </p:cNvPr>
          <p:cNvSpPr/>
          <p:nvPr/>
        </p:nvSpPr>
        <p:spPr>
          <a:xfrm>
            <a:off x="3936700" y="3714281"/>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1950AAA7-859E-4D2F-91EF-DC2FFBD6C068}"/>
              </a:ext>
            </a:extLst>
          </p:cNvPr>
          <p:cNvSpPr/>
          <p:nvPr/>
        </p:nvSpPr>
        <p:spPr>
          <a:xfrm>
            <a:off x="11485141" y="3727381"/>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6B85D153-39C7-4FD5-A655-7070DF6B8F6F}"/>
              </a:ext>
            </a:extLst>
          </p:cNvPr>
          <p:cNvSpPr/>
          <p:nvPr/>
        </p:nvSpPr>
        <p:spPr>
          <a:xfrm>
            <a:off x="7678565" y="3728602"/>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3" name="Rectangle 42">
            <a:extLst>
              <a:ext uri="{FF2B5EF4-FFF2-40B4-BE49-F238E27FC236}">
                <a16:creationId xmlns:a16="http://schemas.microsoft.com/office/drawing/2014/main" id="{053D754C-8999-43C2-A298-010F76099096}"/>
              </a:ext>
            </a:extLst>
          </p:cNvPr>
          <p:cNvSpPr/>
          <p:nvPr/>
        </p:nvSpPr>
        <p:spPr>
          <a:xfrm>
            <a:off x="11485141" y="4699443"/>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Rectangle 43">
            <a:extLst>
              <a:ext uri="{FF2B5EF4-FFF2-40B4-BE49-F238E27FC236}">
                <a16:creationId xmlns:a16="http://schemas.microsoft.com/office/drawing/2014/main" id="{FEEE3258-1FF1-4ECF-AD6B-2DE2292907B8}"/>
              </a:ext>
            </a:extLst>
          </p:cNvPr>
          <p:cNvSpPr/>
          <p:nvPr/>
        </p:nvSpPr>
        <p:spPr>
          <a:xfrm>
            <a:off x="3924715" y="4698085"/>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Rectangle 44">
            <a:extLst>
              <a:ext uri="{FF2B5EF4-FFF2-40B4-BE49-F238E27FC236}">
                <a16:creationId xmlns:a16="http://schemas.microsoft.com/office/drawing/2014/main" id="{DF22B6C2-348C-441E-A2AD-326903ACEDC4}"/>
              </a:ext>
            </a:extLst>
          </p:cNvPr>
          <p:cNvSpPr/>
          <p:nvPr/>
        </p:nvSpPr>
        <p:spPr>
          <a:xfrm>
            <a:off x="7710829" y="4698085"/>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Rectangle 47">
            <a:extLst>
              <a:ext uri="{FF2B5EF4-FFF2-40B4-BE49-F238E27FC236}">
                <a16:creationId xmlns:a16="http://schemas.microsoft.com/office/drawing/2014/main" id="{7DA07B0A-C7F3-4974-884F-0BDE6AFD5CA3}"/>
              </a:ext>
            </a:extLst>
          </p:cNvPr>
          <p:cNvSpPr/>
          <p:nvPr/>
        </p:nvSpPr>
        <p:spPr>
          <a:xfrm>
            <a:off x="3931096" y="569208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0E1E4255-654A-4D5C-8755-9ABAB4D5B176}"/>
              </a:ext>
            </a:extLst>
          </p:cNvPr>
          <p:cNvSpPr txBox="1"/>
          <p:nvPr/>
        </p:nvSpPr>
        <p:spPr>
          <a:xfrm>
            <a:off x="903683" y="1560195"/>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a:t>
            </a:r>
          </a:p>
        </p:txBody>
      </p:sp>
      <p:sp>
        <p:nvSpPr>
          <p:cNvPr id="49" name="TextBox 48">
            <a:extLst>
              <a:ext uri="{FF2B5EF4-FFF2-40B4-BE49-F238E27FC236}">
                <a16:creationId xmlns:a16="http://schemas.microsoft.com/office/drawing/2014/main" id="{B86082DD-EC71-4DD6-B690-8EAFA1EE5AB4}"/>
              </a:ext>
            </a:extLst>
          </p:cNvPr>
          <p:cNvSpPr txBox="1"/>
          <p:nvPr/>
        </p:nvSpPr>
        <p:spPr>
          <a:xfrm>
            <a:off x="903683" y="2518513"/>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a:t>
            </a:r>
          </a:p>
        </p:txBody>
      </p:sp>
      <p:sp>
        <p:nvSpPr>
          <p:cNvPr id="50" name="TextBox 49">
            <a:extLst>
              <a:ext uri="{FF2B5EF4-FFF2-40B4-BE49-F238E27FC236}">
                <a16:creationId xmlns:a16="http://schemas.microsoft.com/office/drawing/2014/main" id="{149FF1C4-50CB-4A18-9951-CFC61A8E378C}"/>
              </a:ext>
            </a:extLst>
          </p:cNvPr>
          <p:cNvSpPr txBox="1"/>
          <p:nvPr/>
        </p:nvSpPr>
        <p:spPr>
          <a:xfrm>
            <a:off x="903683" y="3483448"/>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a:t>
            </a:r>
          </a:p>
        </p:txBody>
      </p:sp>
      <p:sp>
        <p:nvSpPr>
          <p:cNvPr id="51" name="TextBox 50">
            <a:extLst>
              <a:ext uri="{FF2B5EF4-FFF2-40B4-BE49-F238E27FC236}">
                <a16:creationId xmlns:a16="http://schemas.microsoft.com/office/drawing/2014/main" id="{14C04C8D-C8B7-4AFD-9823-036B533531C3}"/>
              </a:ext>
            </a:extLst>
          </p:cNvPr>
          <p:cNvSpPr txBox="1"/>
          <p:nvPr/>
        </p:nvSpPr>
        <p:spPr>
          <a:xfrm>
            <a:off x="903683" y="4455055"/>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a:t>
            </a:r>
          </a:p>
        </p:txBody>
      </p:sp>
      <p:sp>
        <p:nvSpPr>
          <p:cNvPr id="52" name="TextBox 51">
            <a:extLst>
              <a:ext uri="{FF2B5EF4-FFF2-40B4-BE49-F238E27FC236}">
                <a16:creationId xmlns:a16="http://schemas.microsoft.com/office/drawing/2014/main" id="{ED093697-D518-43F5-90B7-3720624FF1C7}"/>
              </a:ext>
            </a:extLst>
          </p:cNvPr>
          <p:cNvSpPr txBox="1"/>
          <p:nvPr/>
        </p:nvSpPr>
        <p:spPr>
          <a:xfrm>
            <a:off x="903683" y="5426662"/>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d)</a:t>
            </a:r>
          </a:p>
        </p:txBody>
      </p:sp>
      <p:sp>
        <p:nvSpPr>
          <p:cNvPr id="53" name="TextBox 52">
            <a:extLst>
              <a:ext uri="{FF2B5EF4-FFF2-40B4-BE49-F238E27FC236}">
                <a16:creationId xmlns:a16="http://schemas.microsoft.com/office/drawing/2014/main" id="{A09326F9-5860-4C03-B863-7B8772A81E29}"/>
              </a:ext>
            </a:extLst>
          </p:cNvPr>
          <p:cNvSpPr txBox="1"/>
          <p:nvPr/>
        </p:nvSpPr>
        <p:spPr>
          <a:xfrm>
            <a:off x="4409257" y="1560195"/>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a:t>
            </a:r>
          </a:p>
        </p:txBody>
      </p:sp>
      <p:sp>
        <p:nvSpPr>
          <p:cNvPr id="54" name="TextBox 53">
            <a:extLst>
              <a:ext uri="{FF2B5EF4-FFF2-40B4-BE49-F238E27FC236}">
                <a16:creationId xmlns:a16="http://schemas.microsoft.com/office/drawing/2014/main" id="{525F23E3-493C-4996-BC4D-35C031292FC4}"/>
              </a:ext>
            </a:extLst>
          </p:cNvPr>
          <p:cNvSpPr txBox="1"/>
          <p:nvPr/>
        </p:nvSpPr>
        <p:spPr>
          <a:xfrm>
            <a:off x="4409257" y="2537228"/>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a:t>
            </a:r>
          </a:p>
        </p:txBody>
      </p:sp>
      <p:sp>
        <p:nvSpPr>
          <p:cNvPr id="55" name="TextBox 54">
            <a:extLst>
              <a:ext uri="{FF2B5EF4-FFF2-40B4-BE49-F238E27FC236}">
                <a16:creationId xmlns:a16="http://schemas.microsoft.com/office/drawing/2014/main" id="{9CE42825-1C88-49C9-9AB4-05AFDD4A4836}"/>
              </a:ext>
            </a:extLst>
          </p:cNvPr>
          <p:cNvSpPr txBox="1"/>
          <p:nvPr/>
        </p:nvSpPr>
        <p:spPr>
          <a:xfrm>
            <a:off x="4409257" y="3483448"/>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a:t>
            </a:r>
          </a:p>
        </p:txBody>
      </p:sp>
      <p:sp>
        <p:nvSpPr>
          <p:cNvPr id="56" name="TextBox 55">
            <a:extLst>
              <a:ext uri="{FF2B5EF4-FFF2-40B4-BE49-F238E27FC236}">
                <a16:creationId xmlns:a16="http://schemas.microsoft.com/office/drawing/2014/main" id="{AF72A003-2D18-438A-822A-ED6E62276282}"/>
              </a:ext>
            </a:extLst>
          </p:cNvPr>
          <p:cNvSpPr txBox="1"/>
          <p:nvPr/>
        </p:nvSpPr>
        <p:spPr>
          <a:xfrm>
            <a:off x="4409257" y="4455055"/>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a:t>
            </a:r>
          </a:p>
        </p:txBody>
      </p:sp>
      <p:sp>
        <p:nvSpPr>
          <p:cNvPr id="58" name="TextBox 57">
            <a:extLst>
              <a:ext uri="{FF2B5EF4-FFF2-40B4-BE49-F238E27FC236}">
                <a16:creationId xmlns:a16="http://schemas.microsoft.com/office/drawing/2014/main" id="{478F5828-079D-44DD-9EC2-3C90CFDE8222}"/>
              </a:ext>
            </a:extLst>
          </p:cNvPr>
          <p:cNvSpPr txBox="1"/>
          <p:nvPr/>
        </p:nvSpPr>
        <p:spPr>
          <a:xfrm>
            <a:off x="8252975" y="1560195"/>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a:t>
            </a:r>
          </a:p>
        </p:txBody>
      </p:sp>
      <p:sp>
        <p:nvSpPr>
          <p:cNvPr id="59" name="TextBox 58">
            <a:extLst>
              <a:ext uri="{FF2B5EF4-FFF2-40B4-BE49-F238E27FC236}">
                <a16:creationId xmlns:a16="http://schemas.microsoft.com/office/drawing/2014/main" id="{FDEB81F6-9524-4F3B-A532-00C992D7C188}"/>
              </a:ext>
            </a:extLst>
          </p:cNvPr>
          <p:cNvSpPr txBox="1"/>
          <p:nvPr/>
        </p:nvSpPr>
        <p:spPr>
          <a:xfrm>
            <a:off x="8252975" y="2545707"/>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a:t>
            </a:r>
          </a:p>
        </p:txBody>
      </p:sp>
      <p:sp>
        <p:nvSpPr>
          <p:cNvPr id="60" name="TextBox 59">
            <a:extLst>
              <a:ext uri="{FF2B5EF4-FFF2-40B4-BE49-F238E27FC236}">
                <a16:creationId xmlns:a16="http://schemas.microsoft.com/office/drawing/2014/main" id="{6BE9C56B-FCD2-4EFA-9AC5-08E5EFE426A9}"/>
              </a:ext>
            </a:extLst>
          </p:cNvPr>
          <p:cNvSpPr txBox="1"/>
          <p:nvPr/>
        </p:nvSpPr>
        <p:spPr>
          <a:xfrm>
            <a:off x="8252975" y="3483448"/>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a:t>
            </a:r>
          </a:p>
        </p:txBody>
      </p:sp>
      <p:sp>
        <p:nvSpPr>
          <p:cNvPr id="61" name="TextBox 60">
            <a:extLst>
              <a:ext uri="{FF2B5EF4-FFF2-40B4-BE49-F238E27FC236}">
                <a16:creationId xmlns:a16="http://schemas.microsoft.com/office/drawing/2014/main" id="{3DD850D0-97A0-4048-B7FF-D5BC861A81AA}"/>
              </a:ext>
            </a:extLst>
          </p:cNvPr>
          <p:cNvSpPr txBox="1"/>
          <p:nvPr/>
        </p:nvSpPr>
        <p:spPr>
          <a:xfrm>
            <a:off x="8252975" y="4455055"/>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a:t>
            </a:r>
          </a:p>
        </p:txBody>
      </p:sp>
    </p:spTree>
    <p:extLst>
      <p:ext uri="{BB962C8B-B14F-4D97-AF65-F5344CB8AC3E}">
        <p14:creationId xmlns:p14="http://schemas.microsoft.com/office/powerpoint/2010/main" val="1732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95467"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10" name="TextBox 9">
            <a:extLst>
              <a:ext uri="{FF2B5EF4-FFF2-40B4-BE49-F238E27FC236}">
                <a16:creationId xmlns:a16="http://schemas.microsoft.com/office/drawing/2014/main" id="{0A088006-BED4-4FFF-AF6F-0969BC778557}"/>
              </a:ext>
            </a:extLst>
          </p:cNvPr>
          <p:cNvSpPr txBox="1"/>
          <p:nvPr/>
        </p:nvSpPr>
        <p:spPr>
          <a:xfrm>
            <a:off x="6304733" y="1455452"/>
            <a:ext cx="5605187" cy="4401205"/>
          </a:xfrm>
          <a:prstGeom prst="rect">
            <a:avLst/>
          </a:prstGeom>
          <a:noFill/>
        </p:spPr>
        <p:txBody>
          <a:bodyPr wrap="square" rtlCol="0">
            <a:spAutoFit/>
          </a:bodyPr>
          <a:lstStyle/>
          <a:p>
            <a:r>
              <a:rPr lang="en-US" sz="2400" dirty="0" err="1">
                <a:solidFill>
                  <a:srgbClr val="002060"/>
                </a:solidFill>
              </a:rPr>
              <a:t>Aujourd’hui</a:t>
            </a:r>
            <a:r>
              <a:rPr lang="en-US" sz="2400" dirty="0">
                <a:solidFill>
                  <a:srgbClr val="002060"/>
                </a:solidFill>
              </a:rPr>
              <a:t> nous </a:t>
            </a:r>
            <a:r>
              <a:rPr lang="en-US" sz="2400" dirty="0" err="1">
                <a:solidFill>
                  <a:srgbClr val="002060"/>
                </a:solidFill>
              </a:rPr>
              <a:t>allons</a:t>
            </a:r>
            <a:r>
              <a:rPr lang="en-US" sz="2400" dirty="0">
                <a:solidFill>
                  <a:srgbClr val="002060"/>
                </a:solidFill>
              </a:rPr>
              <a:t> lire un </a:t>
            </a:r>
            <a:r>
              <a:rPr lang="en-US" sz="2400" dirty="0" err="1">
                <a:solidFill>
                  <a:srgbClr val="002060"/>
                </a:solidFill>
              </a:rPr>
              <a:t>texte</a:t>
            </a:r>
            <a:r>
              <a:rPr lang="en-US" sz="2400" dirty="0">
                <a:solidFill>
                  <a:srgbClr val="002060"/>
                </a:solidFill>
              </a:rPr>
              <a:t>.</a:t>
            </a:r>
          </a:p>
          <a:p>
            <a:endParaRPr lang="en-US" sz="2400" b="1" dirty="0">
              <a:solidFill>
                <a:srgbClr val="002060"/>
              </a:solidFill>
            </a:endParaRPr>
          </a:p>
          <a:p>
            <a:r>
              <a:rPr lang="en-US" sz="2400" b="1" dirty="0" err="1">
                <a:solidFill>
                  <a:srgbClr val="002060"/>
                </a:solidFill>
              </a:rPr>
              <a:t>Regarde</a:t>
            </a:r>
            <a:r>
              <a:rPr lang="en-US" sz="2400" b="1" dirty="0">
                <a:solidFill>
                  <a:srgbClr val="002060"/>
                </a:solidFill>
              </a:rPr>
              <a:t> le </a:t>
            </a:r>
            <a:r>
              <a:rPr lang="en-US" sz="2400" b="1" dirty="0" err="1">
                <a:solidFill>
                  <a:srgbClr val="002060"/>
                </a:solidFill>
              </a:rPr>
              <a:t>vocabulaire</a:t>
            </a:r>
            <a:r>
              <a:rPr lang="en-US" sz="2400" b="1" dirty="0">
                <a:solidFill>
                  <a:srgbClr val="002060"/>
                </a:solidFill>
              </a:rPr>
              <a:t> et </a:t>
            </a:r>
            <a:r>
              <a:rPr lang="en-US" sz="2400" b="1" dirty="0" err="1">
                <a:solidFill>
                  <a:srgbClr val="002060"/>
                </a:solidFill>
              </a:rPr>
              <a:t>parle</a:t>
            </a:r>
            <a:r>
              <a:rPr lang="en-US" sz="2400" b="1" dirty="0">
                <a:solidFill>
                  <a:srgbClr val="002060"/>
                </a:solidFill>
              </a:rPr>
              <a:t> avec un(e) </a:t>
            </a:r>
            <a:r>
              <a:rPr lang="en-US" sz="2400" b="1" dirty="0" err="1">
                <a:solidFill>
                  <a:srgbClr val="002060"/>
                </a:solidFill>
              </a:rPr>
              <a:t>partenaire</a:t>
            </a:r>
            <a:r>
              <a:rPr lang="en-US" sz="2400" b="1" dirty="0">
                <a:solidFill>
                  <a:srgbClr val="002060"/>
                </a:solidFill>
              </a:rPr>
              <a:t> :</a:t>
            </a:r>
            <a:endParaRPr lang="en-GB" sz="2400" b="1" dirty="0">
              <a:solidFill>
                <a:srgbClr val="002060"/>
              </a:solidFill>
            </a:endParaRPr>
          </a:p>
          <a:p>
            <a:pPr algn="l"/>
            <a:endParaRPr lang="en-GB" sz="2400" b="1" dirty="0">
              <a:solidFill>
                <a:srgbClr val="002060"/>
              </a:solidFill>
            </a:endParaRPr>
          </a:p>
          <a:p>
            <a:pPr algn="l"/>
            <a:r>
              <a:rPr lang="en-GB" sz="3200" b="1" dirty="0">
                <a:solidFill>
                  <a:srgbClr val="002060"/>
                </a:solidFill>
              </a:rPr>
              <a:t>Le </a:t>
            </a:r>
            <a:r>
              <a:rPr lang="en-GB" sz="3200" b="1" dirty="0" err="1">
                <a:solidFill>
                  <a:srgbClr val="002060"/>
                </a:solidFill>
              </a:rPr>
              <a:t>sujet</a:t>
            </a:r>
            <a:r>
              <a:rPr lang="en-GB" sz="3200" b="1" dirty="0">
                <a:solidFill>
                  <a:srgbClr val="002060"/>
                </a:solidFill>
              </a:rPr>
              <a:t> de </a:t>
            </a:r>
            <a:r>
              <a:rPr lang="en-GB" sz="3200" b="1" dirty="0" err="1">
                <a:solidFill>
                  <a:srgbClr val="002060"/>
                </a:solidFill>
              </a:rPr>
              <a:t>ce</a:t>
            </a:r>
            <a:r>
              <a:rPr lang="en-GB" sz="3200" b="1" dirty="0">
                <a:solidFill>
                  <a:srgbClr val="002060"/>
                </a:solidFill>
              </a:rPr>
              <a:t> </a:t>
            </a:r>
            <a:r>
              <a:rPr lang="en-GB" sz="3200" b="1" dirty="0" err="1">
                <a:solidFill>
                  <a:srgbClr val="002060"/>
                </a:solidFill>
              </a:rPr>
              <a:t>texte</a:t>
            </a:r>
            <a:r>
              <a:rPr lang="en-GB" sz="3200" b="1" dirty="0">
                <a:solidFill>
                  <a:srgbClr val="002060"/>
                </a:solidFill>
              </a:rPr>
              <a:t> </a:t>
            </a:r>
            <a:r>
              <a:rPr lang="en-GB" sz="3200" b="1" dirty="0" err="1">
                <a:solidFill>
                  <a:srgbClr val="002060"/>
                </a:solidFill>
              </a:rPr>
              <a:t>est</a:t>
            </a:r>
            <a:r>
              <a:rPr lang="en-GB" sz="3200" b="1" dirty="0">
                <a:solidFill>
                  <a:srgbClr val="002060"/>
                </a:solidFill>
              </a:rPr>
              <a:t>…</a:t>
            </a:r>
          </a:p>
          <a:p>
            <a:pPr marL="514350" indent="-514350" algn="l">
              <a:buAutoNum type="alphaLcParenR"/>
            </a:pPr>
            <a:r>
              <a:rPr lang="en-GB" sz="3200" dirty="0">
                <a:solidFill>
                  <a:srgbClr val="002060"/>
                </a:solidFill>
              </a:rPr>
              <a:t>la cuisine</a:t>
            </a:r>
          </a:p>
          <a:p>
            <a:pPr marL="514350" indent="-514350" algn="l">
              <a:buAutoNum type="alphaLcParenR"/>
            </a:pPr>
            <a:r>
              <a:rPr lang="en-GB" sz="3200" dirty="0">
                <a:solidFill>
                  <a:srgbClr val="002060"/>
                </a:solidFill>
              </a:rPr>
              <a:t>les fêtes</a:t>
            </a:r>
          </a:p>
          <a:p>
            <a:pPr marL="514350" indent="-514350" algn="l">
              <a:buAutoNum type="alphaLcParenR"/>
            </a:pPr>
            <a:r>
              <a:rPr lang="en-GB" sz="3200" dirty="0">
                <a:solidFill>
                  <a:srgbClr val="002060"/>
                </a:solidFill>
              </a:rPr>
              <a:t>les </a:t>
            </a:r>
            <a:r>
              <a:rPr lang="en-GB" sz="3200" dirty="0" err="1">
                <a:solidFill>
                  <a:srgbClr val="002060"/>
                </a:solidFill>
              </a:rPr>
              <a:t>emplois</a:t>
            </a:r>
            <a:endParaRPr lang="en-GB" sz="3200" dirty="0">
              <a:solidFill>
                <a:srgbClr val="002060"/>
              </a:solidFill>
            </a:endParaRPr>
          </a:p>
          <a:p>
            <a:pPr marL="514350" indent="-514350" algn="l">
              <a:buAutoNum type="alphaLcParenR"/>
            </a:pPr>
            <a:r>
              <a:rPr lang="en-GB" sz="3200" dirty="0">
                <a:solidFill>
                  <a:srgbClr val="002060"/>
                </a:solidFill>
              </a:rPr>
              <a:t>les </a:t>
            </a:r>
            <a:r>
              <a:rPr lang="en-GB" sz="3200" dirty="0" err="1">
                <a:solidFill>
                  <a:srgbClr val="002060"/>
                </a:solidFill>
              </a:rPr>
              <a:t>astronautes</a:t>
            </a:r>
            <a:endParaRPr lang="en-GB" sz="3200" dirty="0">
              <a:solidFill>
                <a:srgbClr val="002060"/>
              </a:solidFill>
            </a:endParaRPr>
          </a:p>
        </p:txBody>
      </p:sp>
      <p:sp>
        <p:nvSpPr>
          <p:cNvPr id="2" name="Rectangle 1">
            <a:extLst>
              <a:ext uri="{FF2B5EF4-FFF2-40B4-BE49-F238E27FC236}">
                <a16:creationId xmlns:a16="http://schemas.microsoft.com/office/drawing/2014/main" id="{DA6C90FC-0BFC-4610-B939-3140141EE4F1}"/>
              </a:ext>
            </a:extLst>
          </p:cNvPr>
          <p:cNvSpPr/>
          <p:nvPr/>
        </p:nvSpPr>
        <p:spPr>
          <a:xfrm>
            <a:off x="304800" y="1455452"/>
            <a:ext cx="5760000" cy="4320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82A7EBE-14B5-400F-9C8D-AE388E751EB9}"/>
              </a:ext>
            </a:extLst>
          </p:cNvPr>
          <p:cNvSpPr txBox="1"/>
          <p:nvPr/>
        </p:nvSpPr>
        <p:spPr>
          <a:xfrm>
            <a:off x="707162" y="1709964"/>
            <a:ext cx="1713931" cy="523220"/>
          </a:xfrm>
          <a:prstGeom prst="rect">
            <a:avLst/>
          </a:prstGeom>
          <a:noFill/>
        </p:spPr>
        <p:txBody>
          <a:bodyPr wrap="none" rtlCol="0">
            <a:spAutoFit/>
          </a:bodyPr>
          <a:lstStyle/>
          <a:p>
            <a:pPr algn="l"/>
            <a:r>
              <a:rPr lang="en-GB" sz="2800" dirty="0" err="1">
                <a:solidFill>
                  <a:srgbClr val="002060"/>
                </a:solidFill>
              </a:rPr>
              <a:t>l’espace</a:t>
            </a:r>
            <a:endParaRPr lang="en-GB" sz="2800" dirty="0">
              <a:solidFill>
                <a:srgbClr val="002060"/>
              </a:solidFill>
            </a:endParaRPr>
          </a:p>
        </p:txBody>
      </p:sp>
      <p:sp>
        <p:nvSpPr>
          <p:cNvPr id="12" name="TextBox 11">
            <a:extLst>
              <a:ext uri="{FF2B5EF4-FFF2-40B4-BE49-F238E27FC236}">
                <a16:creationId xmlns:a16="http://schemas.microsoft.com/office/drawing/2014/main" id="{70614E29-8CCF-4D8C-89BA-6340C090F94D}"/>
              </a:ext>
            </a:extLst>
          </p:cNvPr>
          <p:cNvSpPr txBox="1"/>
          <p:nvPr/>
        </p:nvSpPr>
        <p:spPr>
          <a:xfrm>
            <a:off x="946810" y="4146592"/>
            <a:ext cx="1407758" cy="523220"/>
          </a:xfrm>
          <a:prstGeom prst="rect">
            <a:avLst/>
          </a:prstGeom>
          <a:noFill/>
        </p:spPr>
        <p:txBody>
          <a:bodyPr wrap="none" rtlCol="0">
            <a:spAutoFit/>
          </a:bodyPr>
          <a:lstStyle/>
          <a:p>
            <a:pPr algn="l"/>
            <a:r>
              <a:rPr lang="en-GB" sz="2800" dirty="0">
                <a:solidFill>
                  <a:srgbClr val="002060"/>
                </a:solidFill>
              </a:rPr>
              <a:t>le </a:t>
            </a:r>
            <a:r>
              <a:rPr lang="en-GB" sz="2800" dirty="0" err="1">
                <a:solidFill>
                  <a:srgbClr val="002060"/>
                </a:solidFill>
              </a:rPr>
              <a:t>goût</a:t>
            </a:r>
            <a:endParaRPr lang="en-GB" sz="2800" dirty="0">
              <a:solidFill>
                <a:srgbClr val="002060"/>
              </a:solidFill>
            </a:endParaRPr>
          </a:p>
        </p:txBody>
      </p:sp>
      <p:sp>
        <p:nvSpPr>
          <p:cNvPr id="13" name="TextBox 12">
            <a:extLst>
              <a:ext uri="{FF2B5EF4-FFF2-40B4-BE49-F238E27FC236}">
                <a16:creationId xmlns:a16="http://schemas.microsoft.com/office/drawing/2014/main" id="{793B5F24-BB92-435A-8F72-EF9833A23E8D}"/>
              </a:ext>
            </a:extLst>
          </p:cNvPr>
          <p:cNvSpPr txBox="1"/>
          <p:nvPr/>
        </p:nvSpPr>
        <p:spPr>
          <a:xfrm>
            <a:off x="3245468" y="4512822"/>
            <a:ext cx="992579" cy="523220"/>
          </a:xfrm>
          <a:prstGeom prst="rect">
            <a:avLst/>
          </a:prstGeom>
          <a:noFill/>
        </p:spPr>
        <p:txBody>
          <a:bodyPr wrap="none" rtlCol="0">
            <a:spAutoFit/>
          </a:bodyPr>
          <a:lstStyle/>
          <a:p>
            <a:pPr algn="l"/>
            <a:r>
              <a:rPr lang="en-GB" sz="2800" dirty="0">
                <a:solidFill>
                  <a:srgbClr val="002060"/>
                </a:solidFill>
              </a:rPr>
              <a:t>Noël</a:t>
            </a:r>
          </a:p>
        </p:txBody>
      </p:sp>
      <p:sp>
        <p:nvSpPr>
          <p:cNvPr id="14" name="TextBox 13">
            <a:extLst>
              <a:ext uri="{FF2B5EF4-FFF2-40B4-BE49-F238E27FC236}">
                <a16:creationId xmlns:a16="http://schemas.microsoft.com/office/drawing/2014/main" id="{2C06E916-6D2A-4F99-BEC3-EA43E0409A92}"/>
              </a:ext>
            </a:extLst>
          </p:cNvPr>
          <p:cNvSpPr txBox="1"/>
          <p:nvPr/>
        </p:nvSpPr>
        <p:spPr>
          <a:xfrm>
            <a:off x="2695467" y="3353842"/>
            <a:ext cx="1274708" cy="523220"/>
          </a:xfrm>
          <a:prstGeom prst="rect">
            <a:avLst/>
          </a:prstGeom>
          <a:noFill/>
        </p:spPr>
        <p:txBody>
          <a:bodyPr wrap="none" rtlCol="0">
            <a:spAutoFit/>
          </a:bodyPr>
          <a:lstStyle/>
          <a:p>
            <a:pPr algn="l"/>
            <a:r>
              <a:rPr lang="en-GB" sz="2800" dirty="0">
                <a:solidFill>
                  <a:srgbClr val="002060"/>
                </a:solidFill>
              </a:rPr>
              <a:t>le plat</a:t>
            </a:r>
          </a:p>
        </p:txBody>
      </p:sp>
      <p:sp>
        <p:nvSpPr>
          <p:cNvPr id="15" name="TextBox 14">
            <a:extLst>
              <a:ext uri="{FF2B5EF4-FFF2-40B4-BE49-F238E27FC236}">
                <a16:creationId xmlns:a16="http://schemas.microsoft.com/office/drawing/2014/main" id="{6758C1F5-EF5F-4BBB-A839-5ED36B6451E0}"/>
              </a:ext>
            </a:extLst>
          </p:cNvPr>
          <p:cNvSpPr txBox="1"/>
          <p:nvPr/>
        </p:nvSpPr>
        <p:spPr>
          <a:xfrm>
            <a:off x="620599" y="2704308"/>
            <a:ext cx="1887055" cy="523220"/>
          </a:xfrm>
          <a:prstGeom prst="rect">
            <a:avLst/>
          </a:prstGeom>
          <a:noFill/>
        </p:spPr>
        <p:txBody>
          <a:bodyPr wrap="none" rtlCol="0">
            <a:spAutoFit/>
          </a:bodyPr>
          <a:lstStyle/>
          <a:p>
            <a:pPr algn="l"/>
            <a:r>
              <a:rPr lang="en-GB" sz="2800" dirty="0">
                <a:solidFill>
                  <a:srgbClr val="002060"/>
                </a:solidFill>
              </a:rPr>
              <a:t>la </a:t>
            </a:r>
            <a:r>
              <a:rPr lang="en-GB" sz="2800" dirty="0" err="1">
                <a:solidFill>
                  <a:srgbClr val="002060"/>
                </a:solidFill>
              </a:rPr>
              <a:t>recette</a:t>
            </a:r>
            <a:endParaRPr lang="en-GB" sz="2800" dirty="0">
              <a:solidFill>
                <a:srgbClr val="002060"/>
              </a:solidFill>
            </a:endParaRPr>
          </a:p>
        </p:txBody>
      </p:sp>
      <p:sp>
        <p:nvSpPr>
          <p:cNvPr id="16" name="TextBox 15">
            <a:extLst>
              <a:ext uri="{FF2B5EF4-FFF2-40B4-BE49-F238E27FC236}">
                <a16:creationId xmlns:a16="http://schemas.microsoft.com/office/drawing/2014/main" id="{E590B05B-5DC2-4BE0-B6D3-21BFACA1CF61}"/>
              </a:ext>
            </a:extLst>
          </p:cNvPr>
          <p:cNvSpPr txBox="1"/>
          <p:nvPr/>
        </p:nvSpPr>
        <p:spPr>
          <a:xfrm>
            <a:off x="3079848" y="1863988"/>
            <a:ext cx="1561646" cy="523220"/>
          </a:xfrm>
          <a:prstGeom prst="rect">
            <a:avLst/>
          </a:prstGeom>
          <a:noFill/>
        </p:spPr>
        <p:txBody>
          <a:bodyPr wrap="none" rtlCol="0">
            <a:spAutoFit/>
          </a:bodyPr>
          <a:lstStyle/>
          <a:p>
            <a:pPr algn="l"/>
            <a:r>
              <a:rPr lang="en-GB" sz="2800" dirty="0">
                <a:solidFill>
                  <a:srgbClr val="002060"/>
                </a:solidFill>
              </a:rPr>
              <a:t>le </a:t>
            </a:r>
            <a:r>
              <a:rPr lang="en-GB" sz="2800" dirty="0" err="1">
                <a:solidFill>
                  <a:srgbClr val="002060"/>
                </a:solidFill>
              </a:rPr>
              <a:t>repas</a:t>
            </a:r>
            <a:endParaRPr lang="en-GB" sz="2800" dirty="0">
              <a:solidFill>
                <a:srgbClr val="002060"/>
              </a:solidFill>
            </a:endParaRPr>
          </a:p>
        </p:txBody>
      </p:sp>
      <p:sp>
        <p:nvSpPr>
          <p:cNvPr id="17" name="TextBox 16">
            <a:extLst>
              <a:ext uri="{FF2B5EF4-FFF2-40B4-BE49-F238E27FC236}">
                <a16:creationId xmlns:a16="http://schemas.microsoft.com/office/drawing/2014/main" id="{B56B06CA-5309-4D25-B0F0-F1A5F65CC3F2}"/>
              </a:ext>
            </a:extLst>
          </p:cNvPr>
          <p:cNvSpPr txBox="1"/>
          <p:nvPr/>
        </p:nvSpPr>
        <p:spPr>
          <a:xfrm>
            <a:off x="520948" y="5140936"/>
            <a:ext cx="2036135" cy="523220"/>
          </a:xfrm>
          <a:prstGeom prst="rect">
            <a:avLst/>
          </a:prstGeom>
          <a:noFill/>
        </p:spPr>
        <p:txBody>
          <a:bodyPr wrap="none" rtlCol="0">
            <a:spAutoFit/>
          </a:bodyPr>
          <a:lstStyle/>
          <a:p>
            <a:pPr algn="l"/>
            <a:r>
              <a:rPr lang="en-GB" sz="2800" dirty="0">
                <a:solidFill>
                  <a:srgbClr val="002060"/>
                </a:solidFill>
              </a:rPr>
              <a:t>le </a:t>
            </a:r>
            <a:r>
              <a:rPr lang="en-GB" sz="2800" dirty="0" err="1">
                <a:solidFill>
                  <a:srgbClr val="002060"/>
                </a:solidFill>
              </a:rPr>
              <a:t>réveillon</a:t>
            </a:r>
            <a:endParaRPr lang="en-GB" sz="2800" dirty="0">
              <a:solidFill>
                <a:srgbClr val="002060"/>
              </a:solidFill>
            </a:endParaRPr>
          </a:p>
        </p:txBody>
      </p:sp>
      <p:sp>
        <p:nvSpPr>
          <p:cNvPr id="18" name="TextBox 17">
            <a:extLst>
              <a:ext uri="{FF2B5EF4-FFF2-40B4-BE49-F238E27FC236}">
                <a16:creationId xmlns:a16="http://schemas.microsoft.com/office/drawing/2014/main" id="{88062AEE-241C-472D-A192-D7B876109993}"/>
              </a:ext>
            </a:extLst>
          </p:cNvPr>
          <p:cNvSpPr txBox="1"/>
          <p:nvPr/>
        </p:nvSpPr>
        <p:spPr>
          <a:xfrm>
            <a:off x="4596624" y="4879326"/>
            <a:ext cx="1109599" cy="523220"/>
          </a:xfrm>
          <a:prstGeom prst="rect">
            <a:avLst/>
          </a:prstGeom>
          <a:noFill/>
        </p:spPr>
        <p:txBody>
          <a:bodyPr wrap="none" rtlCol="0">
            <a:spAutoFit/>
          </a:bodyPr>
          <a:lstStyle/>
          <a:p>
            <a:pPr algn="l"/>
            <a:r>
              <a:rPr lang="en-GB" sz="2800" dirty="0" err="1">
                <a:solidFill>
                  <a:srgbClr val="002060"/>
                </a:solidFill>
              </a:rPr>
              <a:t>gérer</a:t>
            </a:r>
            <a:endParaRPr lang="en-GB" sz="2800" dirty="0">
              <a:solidFill>
                <a:srgbClr val="002060"/>
              </a:solidFill>
            </a:endParaRPr>
          </a:p>
        </p:txBody>
      </p:sp>
      <p:sp>
        <p:nvSpPr>
          <p:cNvPr id="19" name="TextBox 18">
            <a:extLst>
              <a:ext uri="{FF2B5EF4-FFF2-40B4-BE49-F238E27FC236}">
                <a16:creationId xmlns:a16="http://schemas.microsoft.com/office/drawing/2014/main" id="{FFBBCFA6-76D8-48C5-9691-F1CC47059C18}"/>
              </a:ext>
            </a:extLst>
          </p:cNvPr>
          <p:cNvSpPr txBox="1"/>
          <p:nvPr/>
        </p:nvSpPr>
        <p:spPr>
          <a:xfrm>
            <a:off x="4071426" y="3028428"/>
            <a:ext cx="1832553" cy="523220"/>
          </a:xfrm>
          <a:prstGeom prst="rect">
            <a:avLst/>
          </a:prstGeom>
          <a:noFill/>
        </p:spPr>
        <p:txBody>
          <a:bodyPr wrap="none" rtlCol="0">
            <a:spAutoFit/>
          </a:bodyPr>
          <a:lstStyle/>
          <a:p>
            <a:pPr algn="l"/>
            <a:r>
              <a:rPr lang="en-GB" sz="2800" dirty="0">
                <a:solidFill>
                  <a:srgbClr val="002060"/>
                </a:solidFill>
              </a:rPr>
              <a:t>la langue</a:t>
            </a:r>
          </a:p>
        </p:txBody>
      </p:sp>
      <p:sp>
        <p:nvSpPr>
          <p:cNvPr id="21" name="Rounded Rectangle 46">
            <a:extLst>
              <a:ext uri="{FF2B5EF4-FFF2-40B4-BE49-F238E27FC236}">
                <a16:creationId xmlns:a16="http://schemas.microsoft.com/office/drawing/2014/main" id="{92ACD3A5-51FA-4335-AE61-D55BD7B5E7F3}"/>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795623" cy="647577"/>
          </a:xfrm>
        </p:spPr>
        <p:txBody>
          <a:bodyPr>
            <a:normAutofit/>
          </a:bodyPr>
          <a:lstStyle/>
          <a:p>
            <a:r>
              <a:rPr lang="en-GB" sz="2800" b="1" dirty="0">
                <a:solidFill>
                  <a:schemeClr val="bg1"/>
                </a:solidFill>
              </a:rPr>
              <a:t>Une photo bizarre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File:ISS-50 crew members celebrate Christmas Eve.jpg">
            <a:extLst>
              <a:ext uri="{FF2B5EF4-FFF2-40B4-BE49-F238E27FC236}">
                <a16:creationId xmlns:a16="http://schemas.microsoft.com/office/drawing/2014/main" id="{ECBE3F79-0741-41A7-BD2C-54221F81B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1" y="1545882"/>
            <a:ext cx="6496241" cy="43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9F951F-2941-4FEA-B29A-97340A85ACDA}"/>
              </a:ext>
            </a:extLst>
          </p:cNvPr>
          <p:cNvSpPr txBox="1"/>
          <p:nvPr/>
        </p:nvSpPr>
        <p:spPr>
          <a:xfrm>
            <a:off x="7124700" y="1443724"/>
            <a:ext cx="4785220" cy="4524315"/>
          </a:xfrm>
          <a:prstGeom prst="rect">
            <a:avLst/>
          </a:prstGeom>
          <a:noFill/>
        </p:spPr>
        <p:txBody>
          <a:bodyPr wrap="square" rtlCol="0">
            <a:spAutoFit/>
          </a:bodyPr>
          <a:lstStyle/>
          <a:p>
            <a:pPr algn="l"/>
            <a:r>
              <a:rPr lang="en-GB" sz="2400" b="1" dirty="0" err="1">
                <a:solidFill>
                  <a:srgbClr val="002060"/>
                </a:solidFill>
              </a:rPr>
              <a:t>Regarde</a:t>
            </a:r>
            <a:r>
              <a:rPr lang="en-GB" sz="2400" b="1" dirty="0">
                <a:solidFill>
                  <a:srgbClr val="002060"/>
                </a:solidFill>
              </a:rPr>
              <a:t> la photo et </a:t>
            </a:r>
            <a:r>
              <a:rPr lang="en-GB" sz="2400" b="1" dirty="0" err="1">
                <a:solidFill>
                  <a:srgbClr val="002060"/>
                </a:solidFill>
              </a:rPr>
              <a:t>parle</a:t>
            </a:r>
            <a:r>
              <a:rPr lang="en-GB" sz="2400" b="1" dirty="0">
                <a:solidFill>
                  <a:srgbClr val="002060"/>
                </a:solidFill>
              </a:rPr>
              <a:t> avec un(e) </a:t>
            </a:r>
            <a:r>
              <a:rPr lang="en-GB" sz="2400" b="1" dirty="0" err="1">
                <a:solidFill>
                  <a:srgbClr val="002060"/>
                </a:solidFill>
              </a:rPr>
              <a:t>partenaire</a:t>
            </a:r>
            <a:r>
              <a:rPr lang="en-GB" sz="2400" b="1" dirty="0">
                <a:solidFill>
                  <a:srgbClr val="002060"/>
                </a:solidFill>
              </a:rPr>
              <a:t> :</a:t>
            </a:r>
          </a:p>
          <a:p>
            <a:pPr algn="l"/>
            <a:endParaRPr lang="en-GB" sz="2400" dirty="0">
              <a:solidFill>
                <a:srgbClr val="002060"/>
              </a:solidFill>
            </a:endParaRPr>
          </a:p>
          <a:p>
            <a:pPr algn="l"/>
            <a:r>
              <a:rPr lang="en-GB" sz="2400" dirty="0">
                <a:solidFill>
                  <a:srgbClr val="002060"/>
                </a:solidFill>
              </a:rPr>
              <a:t>1) </a:t>
            </a:r>
            <a:r>
              <a:rPr lang="en-GB" sz="2400" dirty="0" err="1">
                <a:solidFill>
                  <a:srgbClr val="002060"/>
                </a:solidFill>
              </a:rPr>
              <a:t>C’est</a:t>
            </a:r>
            <a:r>
              <a:rPr lang="en-GB" sz="2400" dirty="0">
                <a:solidFill>
                  <a:srgbClr val="002060"/>
                </a:solidFill>
              </a:rPr>
              <a:t> </a:t>
            </a:r>
            <a:r>
              <a:rPr lang="en-GB" sz="2400" dirty="0" err="1">
                <a:solidFill>
                  <a:srgbClr val="002060"/>
                </a:solidFill>
              </a:rPr>
              <a:t>quel</a:t>
            </a:r>
            <a:r>
              <a:rPr lang="en-GB" sz="2400" dirty="0">
                <a:solidFill>
                  <a:srgbClr val="002060"/>
                </a:solidFill>
              </a:rPr>
              <a:t> </a:t>
            </a:r>
            <a:r>
              <a:rPr lang="en-GB" sz="2400" dirty="0" err="1">
                <a:solidFill>
                  <a:srgbClr val="002060"/>
                </a:solidFill>
              </a:rPr>
              <a:t>mois</a:t>
            </a:r>
            <a:r>
              <a:rPr lang="en-GB" sz="2400" dirty="0">
                <a:solidFill>
                  <a:srgbClr val="002060"/>
                </a:solidFill>
              </a:rPr>
              <a:t> ?</a:t>
            </a:r>
          </a:p>
          <a:p>
            <a:pPr algn="l"/>
            <a:endParaRPr lang="en-GB" sz="2400" dirty="0">
              <a:solidFill>
                <a:srgbClr val="002060"/>
              </a:solidFill>
            </a:endParaRPr>
          </a:p>
          <a:p>
            <a:pPr algn="l"/>
            <a:r>
              <a:rPr lang="en-GB" sz="2400" dirty="0">
                <a:solidFill>
                  <a:srgbClr val="002060"/>
                </a:solidFill>
              </a:rPr>
              <a:t>2) Que font-</a:t>
            </a:r>
            <a:r>
              <a:rPr lang="en-GB" sz="2400" dirty="0" err="1">
                <a:solidFill>
                  <a:srgbClr val="002060"/>
                </a:solidFill>
              </a:rPr>
              <a:t>ils</a:t>
            </a:r>
            <a:r>
              <a:rPr lang="en-GB" sz="2400" dirty="0">
                <a:solidFill>
                  <a:srgbClr val="002060"/>
                </a:solidFill>
              </a:rPr>
              <a:t> ?</a:t>
            </a:r>
          </a:p>
          <a:p>
            <a:pPr algn="l"/>
            <a:endParaRPr lang="en-GB" sz="2400" dirty="0">
              <a:solidFill>
                <a:srgbClr val="002060"/>
              </a:solidFill>
            </a:endParaRPr>
          </a:p>
          <a:p>
            <a:pPr algn="l"/>
            <a:r>
              <a:rPr lang="en-GB" sz="2400" dirty="0">
                <a:solidFill>
                  <a:srgbClr val="002060"/>
                </a:solidFill>
              </a:rPr>
              <a:t>3) Qui </a:t>
            </a:r>
            <a:r>
              <a:rPr lang="en-GB" sz="2400" dirty="0" err="1">
                <a:solidFill>
                  <a:srgbClr val="002060"/>
                </a:solidFill>
              </a:rPr>
              <a:t>sont-ils</a:t>
            </a:r>
            <a:r>
              <a:rPr lang="en-GB" sz="2400" dirty="0">
                <a:solidFill>
                  <a:srgbClr val="002060"/>
                </a:solidFill>
              </a:rPr>
              <a:t> ?</a:t>
            </a:r>
          </a:p>
          <a:p>
            <a:pPr algn="l"/>
            <a:endParaRPr lang="en-GB" sz="2400" dirty="0">
              <a:solidFill>
                <a:srgbClr val="002060"/>
              </a:solidFill>
            </a:endParaRPr>
          </a:p>
          <a:p>
            <a:pPr algn="l"/>
            <a:r>
              <a:rPr lang="en-GB" sz="2400" dirty="0">
                <a:solidFill>
                  <a:srgbClr val="002060"/>
                </a:solidFill>
              </a:rPr>
              <a:t>4) </a:t>
            </a:r>
            <a:r>
              <a:rPr lang="en-GB" sz="2400" dirty="0" err="1">
                <a:solidFill>
                  <a:srgbClr val="002060"/>
                </a:solidFill>
              </a:rPr>
              <a:t>Où</a:t>
            </a:r>
            <a:r>
              <a:rPr lang="en-GB" sz="2400" dirty="0">
                <a:solidFill>
                  <a:srgbClr val="002060"/>
                </a:solidFill>
              </a:rPr>
              <a:t> </a:t>
            </a:r>
            <a:r>
              <a:rPr lang="en-GB" sz="2400" dirty="0" err="1">
                <a:solidFill>
                  <a:srgbClr val="002060"/>
                </a:solidFill>
              </a:rPr>
              <a:t>sont-ils</a:t>
            </a:r>
            <a:r>
              <a:rPr lang="en-GB" sz="2400" dirty="0">
                <a:solidFill>
                  <a:srgbClr val="002060"/>
                </a:solidFill>
              </a:rPr>
              <a:t> ?</a:t>
            </a:r>
          </a:p>
          <a:p>
            <a:pPr algn="l"/>
            <a:endParaRPr lang="en-GB" sz="2400" dirty="0">
              <a:solidFill>
                <a:srgbClr val="002060"/>
              </a:solidFill>
            </a:endParaRPr>
          </a:p>
          <a:p>
            <a:pPr algn="l"/>
            <a:r>
              <a:rPr lang="en-GB" sz="2400" dirty="0">
                <a:solidFill>
                  <a:srgbClr val="002060"/>
                </a:solidFill>
              </a:rPr>
              <a:t>5) Comment </a:t>
            </a:r>
            <a:r>
              <a:rPr lang="en-GB" sz="2400" dirty="0" err="1">
                <a:solidFill>
                  <a:srgbClr val="002060"/>
                </a:solidFill>
              </a:rPr>
              <a:t>sont-ils</a:t>
            </a:r>
            <a:r>
              <a:rPr lang="en-GB" sz="2400" dirty="0">
                <a:solidFill>
                  <a:srgbClr val="002060"/>
                </a:solidFill>
              </a:rPr>
              <a:t> ?</a:t>
            </a:r>
          </a:p>
        </p:txBody>
      </p:sp>
    </p:spTree>
    <p:extLst>
      <p:ext uri="{BB962C8B-B14F-4D97-AF65-F5344CB8AC3E}">
        <p14:creationId xmlns:p14="http://schemas.microsoft.com/office/powerpoint/2010/main" val="418816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709358" cy="647577"/>
          </a:xfrm>
        </p:spPr>
        <p:txBody>
          <a:bodyPr>
            <a:normAutofit/>
          </a:bodyPr>
          <a:lstStyle/>
          <a:p>
            <a:r>
              <a:rPr lang="en-GB" sz="2800" b="1" dirty="0">
                <a:solidFill>
                  <a:schemeClr val="bg1"/>
                </a:solidFill>
              </a:rPr>
              <a:t>Thomas </a:t>
            </a:r>
            <a:r>
              <a:rPr lang="en-GB" sz="2800" b="1" dirty="0" err="1">
                <a:solidFill>
                  <a:schemeClr val="bg1"/>
                </a:solidFill>
              </a:rPr>
              <a:t>Pesquet</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124950" y="249868"/>
            <a:ext cx="2784970"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70337" y="1361174"/>
            <a:ext cx="1032166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Thomas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Pesquet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astronaute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Il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vient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 Normandie.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comment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Voici</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des moments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importants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dans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vie.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Écoute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les dates.</a:t>
            </a:r>
          </a:p>
        </p:txBody>
      </p:sp>
      <p:sp>
        <p:nvSpPr>
          <p:cNvPr id="2" name="TextBox 1">
            <a:extLst>
              <a:ext uri="{FF2B5EF4-FFF2-40B4-BE49-F238E27FC236}">
                <a16:creationId xmlns:a16="http://schemas.microsoft.com/office/drawing/2014/main" id="{8D7F632B-3E33-4C78-ABB5-D8FD6E917CFF}"/>
              </a:ext>
            </a:extLst>
          </p:cNvPr>
          <p:cNvSpPr txBox="1"/>
          <p:nvPr/>
        </p:nvSpPr>
        <p:spPr>
          <a:xfrm>
            <a:off x="156001" y="3557834"/>
            <a:ext cx="11880000" cy="267765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2016 :	</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part pour son premier voyage dans l’espace.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le dix-sept novembre</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2017 :	</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sort de le véhicule dans l’espace.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le treize janvier</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célèbre son 39</a:t>
            </a:r>
            <a:r>
              <a:rPr kumimoji="0" lang="fr-FR" sz="2400" b="0" i="0" u="none" strike="noStrike" kern="1200" cap="none" spc="0" normalizeH="0" baseline="30000" noProof="0" dirty="0">
                <a:ln>
                  <a:noFill/>
                </a:ln>
                <a:solidFill>
                  <a:srgbClr val="002060"/>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anniversaire dans l’espace.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le vingt-sept février</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Il revient de la mission spatiale.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le deux juin</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2019 : </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est sélectionné pour une seconde mission.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le vingt-deux janvier</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050" name="Picture 2" descr="Thomas Pesquet 2016.jpg">
            <a:extLst>
              <a:ext uri="{FF2B5EF4-FFF2-40B4-BE49-F238E27FC236}">
                <a16:creationId xmlns:a16="http://schemas.microsoft.com/office/drawing/2014/main" id="{7A63DBBC-DC2D-46DF-92CC-7F7CE090C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37" y="1280913"/>
            <a:ext cx="1728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6366C4B-F558-473D-83F2-D0033710D891}"/>
              </a:ext>
            </a:extLst>
          </p:cNvPr>
          <p:cNvSpPr/>
          <p:nvPr/>
        </p:nvSpPr>
        <p:spPr>
          <a:xfrm>
            <a:off x="8661338" y="3608177"/>
            <a:ext cx="3219450" cy="35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________________</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6EF2E28E-1E24-4EA3-B3F2-A5CD1AE2229E}"/>
              </a:ext>
            </a:extLst>
          </p:cNvPr>
          <p:cNvSpPr/>
          <p:nvPr/>
        </p:nvSpPr>
        <p:spPr>
          <a:xfrm>
            <a:off x="8661338" y="4372556"/>
            <a:ext cx="3219450" cy="35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________________</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303EFB64-088A-4403-ADE5-5241DCE994ED}"/>
              </a:ext>
            </a:extLst>
          </p:cNvPr>
          <p:cNvSpPr/>
          <p:nvPr/>
        </p:nvSpPr>
        <p:spPr>
          <a:xfrm>
            <a:off x="8661338" y="4740048"/>
            <a:ext cx="3219450" cy="35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________________</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9181618C-4D6B-4228-B6A2-0806B4407164}"/>
              </a:ext>
            </a:extLst>
          </p:cNvPr>
          <p:cNvSpPr/>
          <p:nvPr/>
        </p:nvSpPr>
        <p:spPr>
          <a:xfrm>
            <a:off x="8661338" y="5095139"/>
            <a:ext cx="3219450" cy="35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________________</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8C4A3F1F-DD24-4BAF-95BD-58ECC6C547A1}"/>
              </a:ext>
            </a:extLst>
          </p:cNvPr>
          <p:cNvSpPr/>
          <p:nvPr/>
        </p:nvSpPr>
        <p:spPr>
          <a:xfrm>
            <a:off x="8661338" y="5825844"/>
            <a:ext cx="3219450" cy="35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________________</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4" name="1.wav"/>
            </a:hlinkClick>
            <a:extLst>
              <a:ext uri="{FF2B5EF4-FFF2-40B4-BE49-F238E27FC236}">
                <a16:creationId xmlns:a16="http://schemas.microsoft.com/office/drawing/2014/main" id="{986204B7-9488-4328-8AEA-82900C888AED}"/>
              </a:ext>
            </a:extLst>
          </p:cNvPr>
          <p:cNvSpPr/>
          <p:nvPr/>
        </p:nvSpPr>
        <p:spPr>
          <a:xfrm>
            <a:off x="8246700" y="3626754"/>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Rectangle 14">
            <a:hlinkClick r:id="" action="ppaction://noaction">
              <a:snd r:embed="rId5" name="2.wav"/>
            </a:hlinkClick>
            <a:extLst>
              <a:ext uri="{FF2B5EF4-FFF2-40B4-BE49-F238E27FC236}">
                <a16:creationId xmlns:a16="http://schemas.microsoft.com/office/drawing/2014/main" id="{9875CF7A-5A4E-4167-B539-5E416AADF5DE}"/>
              </a:ext>
            </a:extLst>
          </p:cNvPr>
          <p:cNvSpPr/>
          <p:nvPr/>
        </p:nvSpPr>
        <p:spPr>
          <a:xfrm>
            <a:off x="8246700" y="4288631"/>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Rectangle 15">
            <a:hlinkClick r:id="" action="ppaction://noaction">
              <a:snd r:embed="rId6" name="3.wav"/>
            </a:hlinkClick>
            <a:extLst>
              <a:ext uri="{FF2B5EF4-FFF2-40B4-BE49-F238E27FC236}">
                <a16:creationId xmlns:a16="http://schemas.microsoft.com/office/drawing/2014/main" id="{A26372F5-DB4D-4F0A-A8D8-58D24452B14D}"/>
              </a:ext>
            </a:extLst>
          </p:cNvPr>
          <p:cNvSpPr/>
          <p:nvPr/>
        </p:nvSpPr>
        <p:spPr>
          <a:xfrm>
            <a:off x="8246700" y="4685654"/>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Rectangle 16">
            <a:hlinkClick r:id="" action="ppaction://noaction">
              <a:snd r:embed="rId7" name="4.wav"/>
            </a:hlinkClick>
            <a:extLst>
              <a:ext uri="{FF2B5EF4-FFF2-40B4-BE49-F238E27FC236}">
                <a16:creationId xmlns:a16="http://schemas.microsoft.com/office/drawing/2014/main" id="{A7ABA530-51CB-43BC-B900-53E470557F3B}"/>
              </a:ext>
            </a:extLst>
          </p:cNvPr>
          <p:cNvSpPr/>
          <p:nvPr/>
        </p:nvSpPr>
        <p:spPr>
          <a:xfrm>
            <a:off x="8246700" y="5114350"/>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Rectangle 17">
            <a:hlinkClick r:id="" action="ppaction://noaction">
              <a:snd r:embed="rId8" name="5.wav"/>
            </a:hlinkClick>
            <a:extLst>
              <a:ext uri="{FF2B5EF4-FFF2-40B4-BE49-F238E27FC236}">
                <a16:creationId xmlns:a16="http://schemas.microsoft.com/office/drawing/2014/main" id="{B902561B-222E-49A7-9098-EC35020F7AB6}"/>
              </a:ext>
            </a:extLst>
          </p:cNvPr>
          <p:cNvSpPr/>
          <p:nvPr/>
        </p:nvSpPr>
        <p:spPr>
          <a:xfrm>
            <a:off x="8246700" y="5818796"/>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10187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49570" cy="647577"/>
          </a:xfrm>
        </p:spPr>
        <p:txBody>
          <a:bodyPr>
            <a:normAutofit/>
          </a:bodyPr>
          <a:lstStyle/>
          <a:p>
            <a:r>
              <a:rPr lang="en-GB" sz="2800" b="1" dirty="0">
                <a:solidFill>
                  <a:schemeClr val="bg1"/>
                </a:solidFill>
              </a:rPr>
              <a:t>Le </a:t>
            </a:r>
            <a:r>
              <a:rPr lang="en-GB" sz="2800" b="1" dirty="0" err="1">
                <a:solidFill>
                  <a:schemeClr val="bg1"/>
                </a:solidFill>
              </a:rPr>
              <a:t>texte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0E595E1-4AA7-4DFB-A69F-CD9829E45E75}"/>
              </a:ext>
            </a:extLst>
          </p:cNvPr>
          <p:cNvSpPr txBox="1"/>
          <p:nvPr/>
        </p:nvSpPr>
        <p:spPr>
          <a:xfrm>
            <a:off x="282080" y="1670895"/>
            <a:ext cx="5760000" cy="4093428"/>
          </a:xfrm>
          <a:prstGeom prst="rect">
            <a:avLst/>
          </a:prstGeom>
          <a:noFill/>
          <a:ln>
            <a:solidFill>
              <a:srgbClr val="002060"/>
            </a:solidFill>
          </a:ln>
        </p:spPr>
        <p:txBody>
          <a:bodyPr wrap="square" rtlCol="0" anchor="ctr">
            <a:spAutoFit/>
          </a:bodyPr>
          <a:lstStyle/>
          <a:p>
            <a:r>
              <a:rPr lang="fr-FR" sz="2800" b="1" dirty="0">
                <a:solidFill>
                  <a:srgbClr val="002060"/>
                </a:solidFill>
              </a:rPr>
              <a:t>Au réveillon de Noël sur l’ISS, la gastronomie française au menu</a:t>
            </a:r>
          </a:p>
          <a:p>
            <a:endParaRPr lang="fr-FR" sz="2000" dirty="0">
              <a:solidFill>
                <a:srgbClr val="002060"/>
              </a:solidFill>
            </a:endParaRPr>
          </a:p>
          <a:p>
            <a:r>
              <a:rPr lang="fr-FR" sz="2000" dirty="0">
                <a:solidFill>
                  <a:srgbClr val="002060"/>
                </a:solidFill>
              </a:rPr>
              <a:t>24 décembre 2016</a:t>
            </a:r>
          </a:p>
          <a:p>
            <a:endParaRPr lang="fr-FR" sz="2000" dirty="0">
              <a:solidFill>
                <a:srgbClr val="002060"/>
              </a:solidFill>
            </a:endParaRPr>
          </a:p>
          <a:p>
            <a:r>
              <a:rPr lang="fr-FR" sz="2400" dirty="0">
                <a:solidFill>
                  <a:srgbClr val="002060"/>
                </a:solidFill>
              </a:rPr>
              <a:t>On ______ être astronaute et bien manger. Le Français Thomas Pesquet emporte des plats des grands chefs français sur la station spatiale internationale, pour des occasions spéciales.</a:t>
            </a:r>
          </a:p>
        </p:txBody>
      </p:sp>
      <p:sp>
        <p:nvSpPr>
          <p:cNvPr id="11" name="TextBox 10">
            <a:extLst>
              <a:ext uri="{FF2B5EF4-FFF2-40B4-BE49-F238E27FC236}">
                <a16:creationId xmlns:a16="http://schemas.microsoft.com/office/drawing/2014/main" id="{DB75471D-6FFC-480A-A9F9-B2EC893C25C8}"/>
              </a:ext>
            </a:extLst>
          </p:cNvPr>
          <p:cNvSpPr txBox="1"/>
          <p:nvPr/>
        </p:nvSpPr>
        <p:spPr>
          <a:xfrm>
            <a:off x="6419851" y="1455452"/>
            <a:ext cx="5490070" cy="4524315"/>
          </a:xfrm>
          <a:prstGeom prst="rect">
            <a:avLst/>
          </a:prstGeom>
          <a:noFill/>
        </p:spPr>
        <p:txBody>
          <a:bodyPr wrap="square" rtlCol="0">
            <a:spAutoFit/>
          </a:bodyPr>
          <a:lstStyle/>
          <a:p>
            <a:r>
              <a:rPr lang="en-US" sz="2400" b="1" dirty="0" err="1">
                <a:solidFill>
                  <a:srgbClr val="002060"/>
                </a:solidFill>
              </a:rPr>
              <a:t>Regarde</a:t>
            </a:r>
            <a:r>
              <a:rPr lang="en-US" sz="2400" b="1" dirty="0">
                <a:solidFill>
                  <a:srgbClr val="002060"/>
                </a:solidFill>
              </a:rPr>
              <a:t> </a:t>
            </a:r>
            <a:r>
              <a:rPr lang="en-US" sz="2400" b="1" dirty="0" err="1">
                <a:solidFill>
                  <a:srgbClr val="002060"/>
                </a:solidFill>
              </a:rPr>
              <a:t>l’extrait</a:t>
            </a:r>
            <a:r>
              <a:rPr lang="en-US" sz="2400" b="1" dirty="0">
                <a:solidFill>
                  <a:srgbClr val="002060"/>
                </a:solidFill>
              </a:rPr>
              <a:t> et </a:t>
            </a:r>
            <a:r>
              <a:rPr lang="en-US" sz="2400" b="1" dirty="0" err="1">
                <a:solidFill>
                  <a:srgbClr val="002060"/>
                </a:solidFill>
              </a:rPr>
              <a:t>parle</a:t>
            </a:r>
            <a:r>
              <a:rPr lang="en-US" sz="2400" b="1" dirty="0">
                <a:solidFill>
                  <a:srgbClr val="002060"/>
                </a:solidFill>
              </a:rPr>
              <a:t> avec un(e) </a:t>
            </a:r>
            <a:r>
              <a:rPr lang="en-US" sz="2400" b="1" dirty="0" err="1">
                <a:solidFill>
                  <a:srgbClr val="002060"/>
                </a:solidFill>
              </a:rPr>
              <a:t>partenaire</a:t>
            </a:r>
            <a:r>
              <a:rPr lang="en-US" sz="2400" b="1" dirty="0">
                <a:solidFill>
                  <a:srgbClr val="002060"/>
                </a:solidFill>
              </a:rPr>
              <a:t> :</a:t>
            </a:r>
            <a:endParaRPr lang="en-GB" sz="2400" b="1" dirty="0">
              <a:solidFill>
                <a:srgbClr val="002060"/>
              </a:solidFill>
            </a:endParaRPr>
          </a:p>
          <a:p>
            <a:pPr algn="l"/>
            <a:endParaRPr lang="en-GB" sz="2400" b="1" dirty="0">
              <a:solidFill>
                <a:srgbClr val="002060"/>
              </a:solidFill>
            </a:endParaRPr>
          </a:p>
          <a:p>
            <a:pPr algn="l"/>
            <a:r>
              <a:rPr lang="en-GB" sz="2400" b="1" dirty="0">
                <a:solidFill>
                  <a:srgbClr val="002060"/>
                </a:solidFill>
              </a:rPr>
              <a:t>1) Ce </a:t>
            </a:r>
            <a:r>
              <a:rPr lang="en-GB" sz="2400" b="1" dirty="0" err="1">
                <a:solidFill>
                  <a:srgbClr val="002060"/>
                </a:solidFill>
              </a:rPr>
              <a:t>texte</a:t>
            </a:r>
            <a:r>
              <a:rPr lang="en-GB" sz="2400" b="1" dirty="0">
                <a:solidFill>
                  <a:srgbClr val="002060"/>
                </a:solidFill>
              </a:rPr>
              <a:t> </a:t>
            </a:r>
            <a:r>
              <a:rPr lang="en-GB" sz="2400" b="1" dirty="0" err="1">
                <a:solidFill>
                  <a:srgbClr val="002060"/>
                </a:solidFill>
              </a:rPr>
              <a:t>est</a:t>
            </a:r>
            <a:r>
              <a:rPr lang="en-GB" sz="2400" b="1" dirty="0">
                <a:solidFill>
                  <a:srgbClr val="002060"/>
                </a:solidFill>
              </a:rPr>
              <a:t>…</a:t>
            </a:r>
          </a:p>
          <a:p>
            <a:pPr marL="914400" lvl="1" indent="-457200">
              <a:buAutoNum type="alphaLcParenR"/>
            </a:pPr>
            <a:r>
              <a:rPr lang="en-GB" sz="2400" dirty="0">
                <a:solidFill>
                  <a:srgbClr val="002060"/>
                </a:solidFill>
              </a:rPr>
              <a:t>un article</a:t>
            </a:r>
          </a:p>
          <a:p>
            <a:pPr marL="914400" lvl="1" indent="-457200">
              <a:buAutoNum type="alphaLcParenR"/>
            </a:pPr>
            <a:r>
              <a:rPr lang="en-GB" sz="2400" dirty="0" err="1">
                <a:solidFill>
                  <a:srgbClr val="002060"/>
                </a:solidFill>
              </a:rPr>
              <a:t>une</a:t>
            </a:r>
            <a:r>
              <a:rPr lang="en-GB" sz="2400" dirty="0">
                <a:solidFill>
                  <a:srgbClr val="002060"/>
                </a:solidFill>
              </a:rPr>
              <a:t> </a:t>
            </a:r>
            <a:r>
              <a:rPr lang="en-GB" sz="2400" dirty="0" err="1">
                <a:solidFill>
                  <a:srgbClr val="002060"/>
                </a:solidFill>
              </a:rPr>
              <a:t>histoire</a:t>
            </a:r>
            <a:endParaRPr lang="en-GB" sz="2400" dirty="0">
              <a:solidFill>
                <a:srgbClr val="002060"/>
              </a:solidFill>
            </a:endParaRPr>
          </a:p>
          <a:p>
            <a:pPr marL="914400" lvl="1" indent="-457200">
              <a:buAutoNum type="alphaLcParenR"/>
            </a:pPr>
            <a:r>
              <a:rPr lang="en-GB" sz="2400" dirty="0">
                <a:solidFill>
                  <a:srgbClr val="002060"/>
                </a:solidFill>
              </a:rPr>
              <a:t>un </a:t>
            </a:r>
            <a:r>
              <a:rPr lang="en-GB" sz="2400" dirty="0" err="1">
                <a:solidFill>
                  <a:srgbClr val="002060"/>
                </a:solidFill>
              </a:rPr>
              <a:t>poème</a:t>
            </a:r>
            <a:endParaRPr lang="en-GB" sz="2400" dirty="0">
              <a:solidFill>
                <a:srgbClr val="002060"/>
              </a:solidFill>
            </a:endParaRPr>
          </a:p>
          <a:p>
            <a:pPr marL="457200" indent="-457200" algn="l">
              <a:buAutoNum type="alphaLcParenR"/>
            </a:pPr>
            <a:endParaRPr lang="en-GB" sz="2400" dirty="0">
              <a:solidFill>
                <a:srgbClr val="002060"/>
              </a:solidFill>
            </a:endParaRPr>
          </a:p>
          <a:p>
            <a:pPr algn="l"/>
            <a:r>
              <a:rPr lang="en-GB" sz="2400" b="1" dirty="0">
                <a:solidFill>
                  <a:srgbClr val="002060"/>
                </a:solidFill>
              </a:rPr>
              <a:t>2) </a:t>
            </a:r>
            <a:r>
              <a:rPr lang="en-GB" sz="2400" b="1" dirty="0" err="1">
                <a:solidFill>
                  <a:srgbClr val="002060"/>
                </a:solidFill>
              </a:rPr>
              <a:t>Pourquoi</a:t>
            </a:r>
            <a:r>
              <a:rPr lang="en-GB" sz="2400" b="1" dirty="0">
                <a:solidFill>
                  <a:srgbClr val="002060"/>
                </a:solidFill>
              </a:rPr>
              <a:t> ? Il y a…</a:t>
            </a:r>
          </a:p>
          <a:p>
            <a:pPr marL="914400" lvl="1" indent="-457200">
              <a:buAutoNum type="alphaLcParenR"/>
            </a:pPr>
            <a:r>
              <a:rPr lang="en-GB" sz="2400" dirty="0" err="1">
                <a:solidFill>
                  <a:srgbClr val="002060"/>
                </a:solidFill>
              </a:rPr>
              <a:t>une</a:t>
            </a:r>
            <a:r>
              <a:rPr lang="en-GB" sz="2400" dirty="0">
                <a:solidFill>
                  <a:srgbClr val="002060"/>
                </a:solidFill>
              </a:rPr>
              <a:t> date</a:t>
            </a:r>
          </a:p>
          <a:p>
            <a:pPr marL="914400" lvl="1" indent="-457200">
              <a:buAutoNum type="alphaLcParenR"/>
            </a:pPr>
            <a:r>
              <a:rPr lang="en-GB" sz="2400" dirty="0">
                <a:solidFill>
                  <a:srgbClr val="002060"/>
                </a:solidFill>
              </a:rPr>
              <a:t>un titre</a:t>
            </a:r>
          </a:p>
          <a:p>
            <a:pPr marL="914400" lvl="1" indent="-457200">
              <a:buAutoNum type="alphaLcParenR"/>
            </a:pPr>
            <a:r>
              <a:rPr lang="en-GB" sz="2400" dirty="0">
                <a:solidFill>
                  <a:srgbClr val="002060"/>
                </a:solidFill>
              </a:rPr>
              <a:t>des rimes</a:t>
            </a:r>
          </a:p>
        </p:txBody>
      </p:sp>
      <p:pic>
        <p:nvPicPr>
          <p:cNvPr id="10" name="Picture 9" descr="green checkmark">
            <a:extLst>
              <a:ext uri="{FF2B5EF4-FFF2-40B4-BE49-F238E27FC236}">
                <a16:creationId xmlns:a16="http://schemas.microsoft.com/office/drawing/2014/main" id="{2B8936DD-D14C-4DE0-849A-E202A5991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0334" y="2859554"/>
            <a:ext cx="364293" cy="379472"/>
          </a:xfrm>
          <a:prstGeom prst="rect">
            <a:avLst/>
          </a:prstGeom>
        </p:spPr>
      </p:pic>
      <p:pic>
        <p:nvPicPr>
          <p:cNvPr id="12" name="Picture 11" descr="green checkmark">
            <a:extLst>
              <a:ext uri="{FF2B5EF4-FFF2-40B4-BE49-F238E27FC236}">
                <a16:creationId xmlns:a16="http://schemas.microsoft.com/office/drawing/2014/main" id="{83FC34F7-3DD6-478A-873A-F27992E2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2314" y="4723552"/>
            <a:ext cx="364293" cy="379472"/>
          </a:xfrm>
          <a:prstGeom prst="rect">
            <a:avLst/>
          </a:prstGeom>
        </p:spPr>
      </p:pic>
      <p:pic>
        <p:nvPicPr>
          <p:cNvPr id="13" name="Picture 12" descr="green checkmark">
            <a:extLst>
              <a:ext uri="{FF2B5EF4-FFF2-40B4-BE49-F238E27FC236}">
                <a16:creationId xmlns:a16="http://schemas.microsoft.com/office/drawing/2014/main" id="{51BB5A5A-275E-449A-8F9B-97A5CE1D5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4543" y="5103024"/>
            <a:ext cx="364293" cy="379472"/>
          </a:xfrm>
          <a:prstGeom prst="rect">
            <a:avLst/>
          </a:prstGeom>
        </p:spPr>
      </p:pic>
    </p:spTree>
    <p:extLst>
      <p:ext uri="{BB962C8B-B14F-4D97-AF65-F5344CB8AC3E}">
        <p14:creationId xmlns:p14="http://schemas.microsoft.com/office/powerpoint/2010/main" val="302600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985404" cy="647577"/>
          </a:xfrm>
        </p:spPr>
        <p:txBody>
          <a:bodyPr>
            <a:normAutofit/>
          </a:bodyPr>
          <a:lstStyle/>
          <a:p>
            <a:r>
              <a:rPr lang="en-GB" sz="2800" b="1" dirty="0">
                <a:solidFill>
                  <a:schemeClr val="bg1"/>
                </a:solidFill>
              </a:rPr>
              <a:t>Aide la </a:t>
            </a:r>
            <a:r>
              <a:rPr lang="en-GB" sz="2800" b="1" dirty="0" err="1">
                <a:solidFill>
                  <a:schemeClr val="bg1"/>
                </a:solidFill>
              </a:rPr>
              <a:t>journaliste</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44150" y="249870"/>
            <a:ext cx="1565770"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3899850"/>
          </a:xfrm>
          <a:prstGeom prst="rect">
            <a:avLst/>
          </a:prstGeom>
          <a:noFill/>
        </p:spPr>
        <p:txBody>
          <a:bodyPr wrap="square" rtlCol="0">
            <a:spAutoFit/>
          </a:bodyPr>
          <a:lstStyle/>
          <a:p>
            <a:pPr lvl="0">
              <a:defRPr/>
            </a:pPr>
            <a:r>
              <a:rPr kumimoji="0" lang="fr-FR" sz="2400" i="0" u="none" strike="noStrike" kern="1200" cap="none" spc="0" normalizeH="0" baseline="0" dirty="0">
                <a:ln>
                  <a:noFill/>
                </a:ln>
                <a:solidFill>
                  <a:srgbClr val="002060"/>
                </a:solidFill>
                <a:effectLst/>
                <a:uLnTx/>
                <a:uFillTx/>
                <a:latin typeface="Century Gothic" panose="020F0302020204030204"/>
                <a:ea typeface="+mn-ea"/>
                <a:cs typeface="+mn-cs"/>
              </a:rPr>
              <a:t>L’article est incomplet ! </a:t>
            </a:r>
            <a:r>
              <a:rPr kumimoji="0" lang="fr-FR" sz="2400" b="1" i="0" u="none" strike="noStrike" kern="1200" cap="none" spc="0" normalizeH="0" baseline="0" dirty="0">
                <a:ln>
                  <a:noFill/>
                </a:ln>
                <a:solidFill>
                  <a:srgbClr val="002060"/>
                </a:solidFill>
                <a:effectLst/>
                <a:uLnTx/>
                <a:uFillTx/>
                <a:latin typeface="Century Gothic" panose="020F0302020204030204"/>
                <a:ea typeface="+mn-ea"/>
                <a:cs typeface="+mn-cs"/>
              </a:rPr>
              <a:t>Lis les citations. Quel verbe </a:t>
            </a:r>
            <a:r>
              <a:rPr lang="fr-FR" sz="2400" b="1" dirty="0">
                <a:solidFill>
                  <a:srgbClr val="002060"/>
                </a:solidFill>
              </a:rPr>
              <a:t>peut compléter </a:t>
            </a:r>
            <a:r>
              <a:rPr kumimoji="0" lang="fr-FR" sz="2400" b="1" i="0" u="none" strike="noStrike" kern="1200" cap="none" spc="0" normalizeH="0" baseline="0" dirty="0">
                <a:ln>
                  <a:noFill/>
                </a:ln>
                <a:solidFill>
                  <a:srgbClr val="002060"/>
                </a:solidFill>
                <a:effectLst/>
                <a:uLnTx/>
                <a:uFillTx/>
                <a:latin typeface="Century Gothic" panose="020F0302020204030204"/>
                <a:ea typeface="+mn-ea"/>
                <a:cs typeface="+mn-cs"/>
              </a:rPr>
              <a:t>les phrases ? Écris des phrases complètes avec une forme verbale correcte.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rgbClr val="002060"/>
              </a:solidFill>
              <a:latin typeface="Century Gothic" panose="020F0302020204030204"/>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400" i="0" u="none" strike="noStrike" kern="1200" cap="none" spc="0" normalizeH="0" baseline="0" dirty="0">
                <a:ln>
                  <a:noFill/>
                </a:ln>
                <a:solidFill>
                  <a:srgbClr val="002060"/>
                </a:solidFill>
                <a:effectLst/>
                <a:uLnTx/>
                <a:uFillTx/>
                <a:latin typeface="Century Gothic" panose="020F0302020204030204"/>
                <a:ea typeface="+mn-ea"/>
                <a:cs typeface="+mn-cs"/>
              </a:rPr>
              <a:t>«</a:t>
            </a:r>
            <a:r>
              <a:rPr lang="fr-FR" sz="2400" dirty="0">
                <a:solidFill>
                  <a:srgbClr val="002060"/>
                </a:solidFill>
                <a:latin typeface="Century Gothic" panose="020F0302020204030204"/>
              </a:rPr>
              <a:t> </a:t>
            </a:r>
            <a:r>
              <a:rPr kumimoji="0" lang="fr-FR" sz="2400" i="0" u="none" strike="noStrike" kern="1200" cap="none" spc="0" normalizeH="0" baseline="0" dirty="0">
                <a:ln>
                  <a:noFill/>
                </a:ln>
                <a:solidFill>
                  <a:srgbClr val="002060"/>
                </a:solidFill>
                <a:effectLst/>
                <a:uLnTx/>
                <a:uFillTx/>
                <a:latin typeface="Century Gothic" panose="020F0302020204030204"/>
                <a:ea typeface="+mn-ea"/>
                <a:cs typeface="+mn-cs"/>
              </a:rPr>
              <a:t>On </a:t>
            </a:r>
            <a:r>
              <a:rPr kumimoji="0" lang="fr-FR" sz="2400" b="1" i="0" u="none" strike="noStrike" kern="1200" cap="none" spc="0" normalizeH="0" baseline="0" dirty="0">
                <a:ln>
                  <a:noFill/>
                </a:ln>
                <a:solidFill>
                  <a:srgbClr val="002060"/>
                </a:solidFill>
                <a:effectLst/>
                <a:uLnTx/>
                <a:uFillTx/>
                <a:latin typeface="Century Gothic" panose="020F0302020204030204"/>
                <a:ea typeface="+mn-ea"/>
                <a:cs typeface="+mn-cs"/>
              </a:rPr>
              <a:t>peut</a:t>
            </a:r>
            <a:r>
              <a:rPr kumimoji="0" lang="fr-FR" sz="2400" i="0" u="none" strike="noStrike" kern="1200" cap="none" spc="0" normalizeH="0" baseline="0" dirty="0">
                <a:ln>
                  <a:noFill/>
                </a:ln>
                <a:solidFill>
                  <a:srgbClr val="002060"/>
                </a:solidFill>
                <a:effectLst/>
                <a:uLnTx/>
                <a:uFillTx/>
                <a:latin typeface="Century Gothic" panose="020F0302020204030204"/>
                <a:ea typeface="+mn-ea"/>
                <a:cs typeface="+mn-cs"/>
              </a:rPr>
              <a:t> être astronaute et bie</a:t>
            </a:r>
            <a:r>
              <a:rPr lang="fr-FR" sz="2400" dirty="0">
                <a:solidFill>
                  <a:srgbClr val="002060"/>
                </a:solidFill>
                <a:latin typeface="Century Gothic" panose="020F0302020204030204"/>
              </a:rPr>
              <a:t>n manger.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400" dirty="0">
                <a:solidFill>
                  <a:srgbClr val="002060"/>
                </a:solidFill>
                <a:latin typeface="Century Gothic" panose="020F0302020204030204"/>
              </a:rPr>
              <a:t>« Qui dit qu’on ne </a:t>
            </a:r>
            <a:r>
              <a:rPr lang="fr-FR" sz="2400" b="1" dirty="0">
                <a:solidFill>
                  <a:srgbClr val="002060"/>
                </a:solidFill>
                <a:latin typeface="Century Gothic" panose="020F0302020204030204"/>
              </a:rPr>
              <a:t>peut</a:t>
            </a:r>
            <a:r>
              <a:rPr lang="fr-FR" sz="2400" dirty="0">
                <a:solidFill>
                  <a:srgbClr val="002060"/>
                </a:solidFill>
                <a:latin typeface="Century Gothic" panose="020F0302020204030204"/>
              </a:rPr>
              <a:t> pas célébrer Noël dans l’espace ?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400" dirty="0">
                <a:solidFill>
                  <a:srgbClr val="002060"/>
                </a:solidFill>
                <a:latin typeface="Century Gothic" panose="020F0302020204030204"/>
              </a:rPr>
              <a:t>« Dans l’espace, on </a:t>
            </a:r>
            <a:r>
              <a:rPr lang="fr-FR" sz="2400" b="1" dirty="0">
                <a:solidFill>
                  <a:srgbClr val="002060"/>
                </a:solidFill>
                <a:latin typeface="Century Gothic" panose="020F0302020204030204"/>
              </a:rPr>
              <a:t>doit</a:t>
            </a:r>
            <a:r>
              <a:rPr lang="fr-FR" sz="2400" dirty="0">
                <a:solidFill>
                  <a:srgbClr val="002060"/>
                </a:solidFill>
                <a:latin typeface="Century Gothic" panose="020F0302020204030204"/>
              </a:rPr>
              <a:t> modifier la cuisine.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400" dirty="0">
                <a:solidFill>
                  <a:srgbClr val="002060"/>
                </a:solidFill>
                <a:latin typeface="Century Gothic" panose="020F0302020204030204"/>
              </a:rPr>
              <a:t>« On </a:t>
            </a:r>
            <a:r>
              <a:rPr lang="fr-FR" sz="2400" b="1" dirty="0">
                <a:solidFill>
                  <a:srgbClr val="002060"/>
                </a:solidFill>
                <a:latin typeface="Century Gothic" panose="020F0302020204030204"/>
              </a:rPr>
              <a:t>doit</a:t>
            </a:r>
            <a:r>
              <a:rPr lang="fr-FR" sz="2400" dirty="0">
                <a:solidFill>
                  <a:srgbClr val="002060"/>
                </a:solidFill>
                <a:latin typeface="Century Gothic" panose="020F0302020204030204"/>
              </a:rPr>
              <a:t> changer les textures et concentrer les goûts. »</a:t>
            </a:r>
          </a:p>
          <a:p>
            <a:pPr marL="457200" lvl="0" indent="-457200">
              <a:lnSpc>
                <a:spcPct val="150000"/>
              </a:lnSpc>
              <a:buFont typeface="+mj-lt"/>
              <a:buAutoNum type="arabicPeriod"/>
            </a:pPr>
            <a:r>
              <a:rPr lang="fr-FR" sz="2400" dirty="0">
                <a:solidFill>
                  <a:srgbClr val="002060"/>
                </a:solidFill>
              </a:rPr>
              <a:t>« Il </a:t>
            </a:r>
            <a:r>
              <a:rPr lang="fr-FR" sz="2400" b="1" dirty="0">
                <a:solidFill>
                  <a:srgbClr val="002060"/>
                </a:solidFill>
              </a:rPr>
              <a:t>sait</a:t>
            </a:r>
            <a:r>
              <a:rPr lang="fr-FR" sz="2400" dirty="0">
                <a:solidFill>
                  <a:srgbClr val="002060"/>
                </a:solidFill>
              </a:rPr>
              <a:t>  gérer ces contraintes puisqu’il est expert en cuisine spatiale. »</a:t>
            </a:r>
            <a:endParaRPr kumimoji="0" lang="fr-FR" sz="2400" i="0" u="none" strike="noStrike" kern="1200" cap="none" spc="0" normalizeH="0" baseline="0" dirty="0">
              <a:ln>
                <a:noFill/>
              </a:ln>
              <a:solidFill>
                <a:srgbClr val="002060"/>
              </a:solidFill>
              <a:effectLst/>
              <a:uLnTx/>
              <a:uFillTx/>
              <a:latin typeface="Century Gothic" panose="020F0302020204030204"/>
              <a:ea typeface="+mn-ea"/>
              <a:cs typeface="+mn-cs"/>
            </a:endParaRPr>
          </a:p>
        </p:txBody>
      </p:sp>
      <p:graphicFrame>
        <p:nvGraphicFramePr>
          <p:cNvPr id="10" name="Table 9">
            <a:extLst>
              <a:ext uri="{FF2B5EF4-FFF2-40B4-BE49-F238E27FC236}">
                <a16:creationId xmlns:a16="http://schemas.microsoft.com/office/drawing/2014/main" id="{4E14A7B6-C5DF-4AD9-B4C1-C541D66EA0B4}"/>
              </a:ext>
            </a:extLst>
          </p:cNvPr>
          <p:cNvGraphicFramePr>
            <a:graphicFrameLocks noGrp="1"/>
          </p:cNvGraphicFramePr>
          <p:nvPr>
            <p:extLst>
              <p:ext uri="{D42A27DB-BD31-4B8C-83A1-F6EECF244321}">
                <p14:modId xmlns:p14="http://schemas.microsoft.com/office/powerpoint/2010/main" val="2862823899"/>
              </p:ext>
            </p:extLst>
          </p:nvPr>
        </p:nvGraphicFramePr>
        <p:xfrm>
          <a:off x="1809750" y="5603866"/>
          <a:ext cx="8128000" cy="51816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449738581"/>
                    </a:ext>
                  </a:extLst>
                </a:gridCol>
                <a:gridCol w="2032000">
                  <a:extLst>
                    <a:ext uri="{9D8B030D-6E8A-4147-A177-3AD203B41FA5}">
                      <a16:colId xmlns:a16="http://schemas.microsoft.com/office/drawing/2014/main" val="1222576734"/>
                    </a:ext>
                  </a:extLst>
                </a:gridCol>
                <a:gridCol w="2032000">
                  <a:extLst>
                    <a:ext uri="{9D8B030D-6E8A-4147-A177-3AD203B41FA5}">
                      <a16:colId xmlns:a16="http://schemas.microsoft.com/office/drawing/2014/main" val="1626207286"/>
                    </a:ext>
                  </a:extLst>
                </a:gridCol>
                <a:gridCol w="2032000">
                  <a:extLst>
                    <a:ext uri="{9D8B030D-6E8A-4147-A177-3AD203B41FA5}">
                      <a16:colId xmlns:a16="http://schemas.microsoft.com/office/drawing/2014/main" val="1190733176"/>
                    </a:ext>
                  </a:extLst>
                </a:gridCol>
              </a:tblGrid>
              <a:tr h="370840">
                <a:tc>
                  <a:txBody>
                    <a:bodyPr/>
                    <a:lstStyle/>
                    <a:p>
                      <a:pPr algn="ctr"/>
                      <a:r>
                        <a:rPr lang="en-GB" sz="2800" b="1" dirty="0" err="1">
                          <a:solidFill>
                            <a:srgbClr val="EF4136"/>
                          </a:solidFill>
                        </a:rPr>
                        <a:t>vouloir</a:t>
                      </a:r>
                      <a:endParaRPr lang="en-GB" sz="2800" b="1" dirty="0">
                        <a:solidFill>
                          <a:srgbClr val="EF4136"/>
                        </a:solidFill>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EF4136"/>
                          </a:solidFill>
                        </a:rPr>
                        <a:t>devoir</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EF4136"/>
                          </a:solidFill>
                        </a:rPr>
                        <a:t>pouvoir</a:t>
                      </a:r>
                      <a:endParaRPr lang="en-GB" sz="2800" b="1" dirty="0">
                        <a:solidFill>
                          <a:srgbClr val="EF4136"/>
                        </a:solidFill>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EF4136"/>
                          </a:solidFill>
                        </a:rPr>
                        <a:t>savoir</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7166137"/>
                  </a:ext>
                </a:extLst>
              </a:tr>
            </a:tbl>
          </a:graphicData>
        </a:graphic>
      </p:graphicFrame>
      <p:sp>
        <p:nvSpPr>
          <p:cNvPr id="11" name="TextBox 10">
            <a:extLst>
              <a:ext uri="{FF2B5EF4-FFF2-40B4-BE49-F238E27FC236}">
                <a16:creationId xmlns:a16="http://schemas.microsoft.com/office/drawing/2014/main" id="{DEF1251E-06D9-4BCD-B5A7-DE6A10C82700}"/>
              </a:ext>
            </a:extLst>
          </p:cNvPr>
          <p:cNvSpPr txBox="1"/>
          <p:nvPr/>
        </p:nvSpPr>
        <p:spPr>
          <a:xfrm>
            <a:off x="6356715" y="258440"/>
            <a:ext cx="3828685" cy="783193"/>
          </a:xfrm>
          <a:prstGeom prst="wedgeRoundRectCallout">
            <a:avLst>
              <a:gd name="adj1" fmla="val 23009"/>
              <a:gd name="adj2" fmla="val 77611"/>
              <a:gd name="adj3" fmla="val 16667"/>
            </a:avLst>
          </a:prstGeom>
          <a:solidFill>
            <a:srgbClr val="0055A5"/>
          </a:solidFill>
          <a:ln>
            <a:solidFill>
              <a:srgbClr val="EE6000"/>
            </a:solidFill>
          </a:ln>
        </p:spPr>
        <p:txBody>
          <a:bodyPr wrap="square" lIns="0" rIns="0" rtlCol="0">
            <a:spAutoFit/>
          </a:bodyPr>
          <a:lstStyle/>
          <a:p>
            <a:pPr algn="ctr"/>
            <a:r>
              <a:rPr lang="en-GB" sz="2000" dirty="0">
                <a:solidFill>
                  <a:schemeClr val="bg1"/>
                </a:solidFill>
              </a:rPr>
              <a:t>Each verb can be used more than once – or not at all!</a:t>
            </a:r>
          </a:p>
        </p:txBody>
      </p:sp>
      <p:sp>
        <p:nvSpPr>
          <p:cNvPr id="12" name="Rectangle 11">
            <a:extLst>
              <a:ext uri="{FF2B5EF4-FFF2-40B4-BE49-F238E27FC236}">
                <a16:creationId xmlns:a16="http://schemas.microsoft.com/office/drawing/2014/main" id="{3DC0F102-0591-4688-998C-1C2BE1F5465E}"/>
              </a:ext>
            </a:extLst>
          </p:cNvPr>
          <p:cNvSpPr/>
          <p:nvPr/>
        </p:nvSpPr>
        <p:spPr>
          <a:xfrm>
            <a:off x="1447800" y="2516072"/>
            <a:ext cx="7239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a:t>
            </a:r>
          </a:p>
        </p:txBody>
      </p:sp>
      <p:sp>
        <p:nvSpPr>
          <p:cNvPr id="13" name="Rectangle 12">
            <a:extLst>
              <a:ext uri="{FF2B5EF4-FFF2-40B4-BE49-F238E27FC236}">
                <a16:creationId xmlns:a16="http://schemas.microsoft.com/office/drawing/2014/main" id="{5A51D3B7-6461-4CC2-B449-B79423ECE6F4}"/>
              </a:ext>
            </a:extLst>
          </p:cNvPr>
          <p:cNvSpPr/>
          <p:nvPr/>
        </p:nvSpPr>
        <p:spPr>
          <a:xfrm>
            <a:off x="3382350" y="3068522"/>
            <a:ext cx="7239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a:t>
            </a:r>
          </a:p>
        </p:txBody>
      </p:sp>
      <p:sp>
        <p:nvSpPr>
          <p:cNvPr id="14" name="Rectangle 13">
            <a:extLst>
              <a:ext uri="{FF2B5EF4-FFF2-40B4-BE49-F238E27FC236}">
                <a16:creationId xmlns:a16="http://schemas.microsoft.com/office/drawing/2014/main" id="{6EAD0242-5649-435F-B3AE-B8C2F34D5981}"/>
              </a:ext>
            </a:extLst>
          </p:cNvPr>
          <p:cNvSpPr/>
          <p:nvPr/>
        </p:nvSpPr>
        <p:spPr>
          <a:xfrm>
            <a:off x="3625850" y="3656732"/>
            <a:ext cx="7239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a:t>
            </a:r>
          </a:p>
        </p:txBody>
      </p:sp>
      <p:sp>
        <p:nvSpPr>
          <p:cNvPr id="15" name="Rectangle 14">
            <a:extLst>
              <a:ext uri="{FF2B5EF4-FFF2-40B4-BE49-F238E27FC236}">
                <a16:creationId xmlns:a16="http://schemas.microsoft.com/office/drawing/2014/main" id="{438A3266-BD76-4138-9DD5-8792902E886E}"/>
              </a:ext>
            </a:extLst>
          </p:cNvPr>
          <p:cNvSpPr/>
          <p:nvPr/>
        </p:nvSpPr>
        <p:spPr>
          <a:xfrm>
            <a:off x="1409700" y="4171082"/>
            <a:ext cx="7239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a:t>
            </a:r>
          </a:p>
        </p:txBody>
      </p:sp>
      <p:sp>
        <p:nvSpPr>
          <p:cNvPr id="16" name="Rectangle 15">
            <a:extLst>
              <a:ext uri="{FF2B5EF4-FFF2-40B4-BE49-F238E27FC236}">
                <a16:creationId xmlns:a16="http://schemas.microsoft.com/office/drawing/2014/main" id="{7C90E7AE-B3F6-4573-8849-37668117E902}"/>
              </a:ext>
            </a:extLst>
          </p:cNvPr>
          <p:cNvSpPr/>
          <p:nvPr/>
        </p:nvSpPr>
        <p:spPr>
          <a:xfrm>
            <a:off x="1085850" y="4775408"/>
            <a:ext cx="7239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a:t>
            </a:r>
          </a:p>
        </p:txBody>
      </p:sp>
      <p:pic>
        <p:nvPicPr>
          <p:cNvPr id="7170" name="Picture 2" descr="Free Clipart Of Frustrated Woman At Computer - Frustrated Computer ...">
            <a:extLst>
              <a:ext uri="{FF2B5EF4-FFF2-40B4-BE49-F238E27FC236}">
                <a16:creationId xmlns:a16="http://schemas.microsoft.com/office/drawing/2014/main" id="{AFF237C1-A82B-45F7-9E2B-3A53B2BD93A2}"/>
              </a:ext>
            </a:extLst>
          </p:cNvPr>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841667" y="5026860"/>
            <a:ext cx="1350333"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80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Quand</a:t>
            </a:r>
            <a:r>
              <a:rPr lang="en-GB" sz="2800" b="1" dirty="0">
                <a:solidFill>
                  <a:schemeClr val="bg1"/>
                </a:solidFill>
              </a:rPr>
              <a:t> font-</a:t>
            </a:r>
            <a:r>
              <a:rPr lang="en-GB" sz="2800" b="1" dirty="0" err="1">
                <a:solidFill>
                  <a:schemeClr val="bg1"/>
                </a:solidFill>
              </a:rPr>
              <a:t>ils</a:t>
            </a:r>
            <a:r>
              <a:rPr lang="en-GB" sz="28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861C63FE-B7DF-4815-9354-1972AA07599E}"/>
              </a:ext>
            </a:extLst>
          </p:cNvPr>
          <p:cNvSpPr txBox="1"/>
          <p:nvPr/>
        </p:nvSpPr>
        <p:spPr>
          <a:xfrm>
            <a:off x="180000" y="1296000"/>
            <a:ext cx="11573850" cy="4823436"/>
          </a:xfrm>
          <a:prstGeom prst="rect">
            <a:avLst/>
          </a:prstGeom>
          <a:noFill/>
        </p:spPr>
        <p:txBody>
          <a:bodyPr wrap="square" rtlCol="0">
            <a:spAutoFit/>
          </a:bodyPr>
          <a:lstStyle/>
          <a:p>
            <a:r>
              <a:rPr lang="fr-FR" sz="2400" b="1" dirty="0">
                <a:solidFill>
                  <a:srgbClr val="0055A5"/>
                </a:solidFill>
              </a:rPr>
              <a:t>Lis l’article </a:t>
            </a:r>
            <a:r>
              <a:rPr lang="fr-FR" sz="2400" b="1" dirty="0" err="1">
                <a:solidFill>
                  <a:srgbClr val="0055A5"/>
                </a:solidFill>
              </a:rPr>
              <a:t>compl</a:t>
            </a:r>
            <a:r>
              <a:rPr lang="en-GB" sz="2400" b="1" dirty="0">
                <a:solidFill>
                  <a:srgbClr val="0055A5"/>
                </a:solidFill>
              </a:rPr>
              <a:t>et.</a:t>
            </a:r>
            <a:endParaRPr lang="fr-FR" sz="2400" b="1" dirty="0">
              <a:solidFill>
                <a:srgbClr val="0055A5"/>
              </a:solidFill>
            </a:endParaRPr>
          </a:p>
          <a:p>
            <a:endParaRPr lang="fr-FR" sz="2400" b="1" dirty="0">
              <a:solidFill>
                <a:srgbClr val="0055A5"/>
              </a:solidFill>
            </a:endParaRPr>
          </a:p>
          <a:p>
            <a:r>
              <a:rPr lang="fr-FR" sz="2400" b="1" dirty="0">
                <a:solidFill>
                  <a:srgbClr val="0055A5"/>
                </a:solidFill>
              </a:rPr>
              <a:t>Ils font ces activités </a:t>
            </a:r>
            <a:r>
              <a:rPr lang="fr-FR" sz="2400" b="1" dirty="0">
                <a:solidFill>
                  <a:srgbClr val="EF4136"/>
                </a:solidFill>
              </a:rPr>
              <a:t>dans le passé</a:t>
            </a:r>
            <a:r>
              <a:rPr lang="fr-FR" sz="2400" b="1" dirty="0">
                <a:solidFill>
                  <a:srgbClr val="0055A5"/>
                </a:solidFill>
              </a:rPr>
              <a:t>, </a:t>
            </a:r>
            <a:r>
              <a:rPr lang="fr-FR" sz="2400" b="1" dirty="0">
                <a:solidFill>
                  <a:srgbClr val="EF4136"/>
                </a:solidFill>
              </a:rPr>
              <a:t>à l’avenir </a:t>
            </a:r>
            <a:r>
              <a:rPr lang="fr-FR" sz="2400" b="1" dirty="0">
                <a:solidFill>
                  <a:srgbClr val="0055A5"/>
                </a:solidFill>
              </a:rPr>
              <a:t>ou </a:t>
            </a:r>
            <a:r>
              <a:rPr lang="fr-FR" sz="2400" b="1" dirty="0">
                <a:solidFill>
                  <a:srgbClr val="EF4136"/>
                </a:solidFill>
              </a:rPr>
              <a:t>en général </a:t>
            </a:r>
            <a:r>
              <a:rPr lang="fr-FR" sz="2400" b="1" dirty="0">
                <a:solidFill>
                  <a:srgbClr val="0055A5"/>
                </a:solidFill>
              </a:rPr>
              <a:t>? Écris trois listes.</a:t>
            </a:r>
          </a:p>
          <a:p>
            <a:endParaRPr lang="fr-FR" sz="2400" dirty="0">
              <a:solidFill>
                <a:srgbClr val="0055A5"/>
              </a:solidFill>
            </a:endParaRPr>
          </a:p>
          <a:p>
            <a:pPr marL="914400" lvl="1" indent="-457200">
              <a:lnSpc>
                <a:spcPct val="150000"/>
              </a:lnSpc>
              <a:buFont typeface="+mj-lt"/>
              <a:buAutoNum type="alphaUcPeriod"/>
            </a:pPr>
            <a:r>
              <a:rPr lang="fr-FR" sz="2400" dirty="0">
                <a:solidFill>
                  <a:srgbClr val="0055A5"/>
                </a:solidFill>
              </a:rPr>
              <a:t>Les astronautes mangent bien dans l’espace.</a:t>
            </a:r>
          </a:p>
          <a:p>
            <a:pPr marL="914400" lvl="1" indent="-457200">
              <a:lnSpc>
                <a:spcPct val="150000"/>
              </a:lnSpc>
              <a:buFont typeface="+mj-lt"/>
              <a:buAutoNum type="alphaUcPeriod"/>
            </a:pPr>
            <a:r>
              <a:rPr lang="fr-FR" sz="2400" dirty="0">
                <a:solidFill>
                  <a:srgbClr val="0055A5"/>
                </a:solidFill>
              </a:rPr>
              <a:t>Alain Ducasse développe des recettes pour l’espace.</a:t>
            </a:r>
          </a:p>
          <a:p>
            <a:pPr marL="914400" lvl="1" indent="-457200">
              <a:lnSpc>
                <a:spcPct val="150000"/>
              </a:lnSpc>
              <a:buFont typeface="+mj-lt"/>
              <a:buAutoNum type="alphaUcPeriod"/>
            </a:pPr>
            <a:r>
              <a:rPr lang="fr-FR" sz="2400" dirty="0">
                <a:solidFill>
                  <a:srgbClr val="0055A5"/>
                </a:solidFill>
              </a:rPr>
              <a:t>Les astronautes mangent une langue de bœuf.</a:t>
            </a:r>
          </a:p>
          <a:p>
            <a:pPr marL="914400" lvl="1" indent="-457200">
              <a:lnSpc>
                <a:spcPct val="150000"/>
              </a:lnSpc>
              <a:buFont typeface="+mj-lt"/>
              <a:buAutoNum type="alphaUcPeriod"/>
            </a:pPr>
            <a:r>
              <a:rPr lang="fr-FR" sz="2400" dirty="0">
                <a:solidFill>
                  <a:srgbClr val="0055A5"/>
                </a:solidFill>
              </a:rPr>
              <a:t>Les chefs modifient les textures et les goûts des plats.</a:t>
            </a:r>
          </a:p>
          <a:p>
            <a:pPr marL="914400" lvl="1" indent="-457200">
              <a:lnSpc>
                <a:spcPct val="150000"/>
              </a:lnSpc>
              <a:buFont typeface="+mj-lt"/>
              <a:buAutoNum type="alphaUcPeriod"/>
            </a:pPr>
            <a:r>
              <a:rPr lang="fr-FR" sz="2400" dirty="0">
                <a:solidFill>
                  <a:srgbClr val="0055A5"/>
                </a:solidFill>
              </a:rPr>
              <a:t>Thierry Marx crée un menu pour le repas de Noël.</a:t>
            </a:r>
          </a:p>
          <a:p>
            <a:pPr marL="914400" lvl="1" indent="-457200">
              <a:lnSpc>
                <a:spcPct val="150000"/>
              </a:lnSpc>
              <a:buFont typeface="+mj-lt"/>
              <a:buAutoNum type="alphaUcPeriod"/>
            </a:pPr>
            <a:r>
              <a:rPr lang="fr-FR" sz="2400" dirty="0">
                <a:solidFill>
                  <a:srgbClr val="0055A5"/>
                </a:solidFill>
              </a:rPr>
              <a:t>Les astronautes mangent un poulet.</a:t>
            </a:r>
          </a:p>
        </p:txBody>
      </p:sp>
      <p:sp>
        <p:nvSpPr>
          <p:cNvPr id="5" name="Speech Bubble: Rectangle with Corners Rounded 4">
            <a:extLst>
              <a:ext uri="{FF2B5EF4-FFF2-40B4-BE49-F238E27FC236}">
                <a16:creationId xmlns:a16="http://schemas.microsoft.com/office/drawing/2014/main" id="{FFACA40A-FA99-4277-BBFC-8D488AA0663F}"/>
              </a:ext>
            </a:extLst>
          </p:cNvPr>
          <p:cNvSpPr/>
          <p:nvPr/>
        </p:nvSpPr>
        <p:spPr>
          <a:xfrm>
            <a:off x="7429500" y="1004713"/>
            <a:ext cx="4324350" cy="783193"/>
          </a:xfrm>
          <a:prstGeom prst="wedgeRoundRectCallout">
            <a:avLst>
              <a:gd name="adj1" fmla="val 21018"/>
              <a:gd name="adj2" fmla="val 64932"/>
              <a:gd name="adj3" fmla="val 16667"/>
            </a:avLst>
          </a:prstGeom>
          <a:solidFill>
            <a:srgbClr val="0055A5"/>
          </a:solidFill>
          <a:ln>
            <a:solidFill>
              <a:srgbClr val="EE6000"/>
            </a:solidFill>
          </a:ln>
        </p:spPr>
        <p:txBody>
          <a:bodyPr wrap="square">
            <a:spAutoFit/>
          </a:bodyPr>
          <a:lstStyle/>
          <a:p>
            <a:r>
              <a:rPr lang="fr-FR" sz="2000" dirty="0">
                <a:solidFill>
                  <a:schemeClr val="bg1"/>
                </a:solidFill>
              </a:rPr>
              <a:t>Écris les activités dans le </a:t>
            </a:r>
            <a:r>
              <a:rPr lang="fr-FR" sz="2000" b="1" dirty="0">
                <a:solidFill>
                  <a:schemeClr val="bg1"/>
                </a:solidFill>
              </a:rPr>
              <a:t>passé</a:t>
            </a:r>
            <a:r>
              <a:rPr lang="fr-FR" sz="2000" dirty="0">
                <a:solidFill>
                  <a:schemeClr val="bg1"/>
                </a:solidFill>
              </a:rPr>
              <a:t> et à </a:t>
            </a:r>
            <a:r>
              <a:rPr lang="fr-FR" sz="2000" b="1" dirty="0">
                <a:solidFill>
                  <a:schemeClr val="bg1"/>
                </a:solidFill>
              </a:rPr>
              <a:t>l’avenir</a:t>
            </a:r>
            <a:r>
              <a:rPr lang="fr-FR" sz="2000" dirty="0">
                <a:solidFill>
                  <a:schemeClr val="bg1"/>
                </a:solidFill>
              </a:rPr>
              <a:t> dans l’ordre correct.</a:t>
            </a:r>
          </a:p>
        </p:txBody>
      </p:sp>
    </p:spTree>
    <p:extLst>
      <p:ext uri="{BB962C8B-B14F-4D97-AF65-F5344CB8AC3E}">
        <p14:creationId xmlns:p14="http://schemas.microsoft.com/office/powerpoint/2010/main" val="189219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8571"/>
            <a:ext cx="1184366" cy="475497"/>
          </a:xfrm>
        </p:spPr>
        <p:txBody>
          <a:bodyPr>
            <a:normAutofit/>
          </a:bodyPr>
          <a:lstStyle/>
          <a:p>
            <a:r>
              <a:rPr lang="en-GB" sz="1600" b="1" dirty="0" err="1">
                <a:solidFill>
                  <a:srgbClr val="002060"/>
                </a:solidFill>
                <a:latin typeface="Century Gothic" panose="020B0502020202020204" pitchFamily="34" charset="0"/>
              </a:rPr>
              <a:t>Partie</a:t>
            </a:r>
            <a:r>
              <a:rPr lang="en-GB" sz="1600" b="1" dirty="0">
                <a:solidFill>
                  <a:srgbClr val="002060"/>
                </a:solidFill>
                <a:latin typeface="Century Gothic" panose="020B0502020202020204" pitchFamily="34" charset="0"/>
              </a:rPr>
              <a:t> 1</a:t>
            </a:r>
          </a:p>
        </p:txBody>
      </p:sp>
      <p:sp>
        <p:nvSpPr>
          <p:cNvPr id="9" name="TextBox 8">
            <a:extLst>
              <a:ext uri="{FF2B5EF4-FFF2-40B4-BE49-F238E27FC236}">
                <a16:creationId xmlns:a16="http://schemas.microsoft.com/office/drawing/2014/main" id="{F265366D-5312-4EAE-979A-EF68C318C26E}"/>
              </a:ext>
            </a:extLst>
          </p:cNvPr>
          <p:cNvSpPr txBox="1"/>
          <p:nvPr/>
        </p:nvSpPr>
        <p:spPr>
          <a:xfrm>
            <a:off x="0" y="546660"/>
            <a:ext cx="6017623" cy="3108543"/>
          </a:xfrm>
          <a:prstGeom prst="rect">
            <a:avLst/>
          </a:prstGeom>
          <a:noFill/>
          <a:ln>
            <a:solidFill>
              <a:srgbClr val="2038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 réveillon de Noël sur l’ISS, la gastronomie française au menu</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24 décembre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peut être astronaute et bien manger. </a:t>
            </a:r>
            <a:b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Français Thomas Pesquet emporte des plats des grands chefs français sur la station spatiale* internationale, pour des occasions spéciales.</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 dit qu’on ne peut pas célébrer Noël dans l’espace ? L’équipe de la station spatiale internationale va partager un repas de fête cuisiné par des chefs français. Alain Ducasse et Thierry Marx ont préparé un vrai repas de Noël pour le Français Thomas Pesquet et ses collègues russes et américains.</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7B5C3AA6-F29C-4FC0-8214-6BED7336815A}"/>
              </a:ext>
            </a:extLst>
          </p:cNvPr>
          <p:cNvSpPr txBox="1"/>
          <p:nvPr/>
        </p:nvSpPr>
        <p:spPr>
          <a:xfrm>
            <a:off x="4919866" y="113754"/>
            <a:ext cx="1097757" cy="374571"/>
          </a:xfrm>
          <a:prstGeom prst="wedgeRoundRectCallout">
            <a:avLst>
              <a:gd name="adj1" fmla="val -59054"/>
              <a:gd name="adj2" fmla="val 23016"/>
              <a:gd name="adj3" fmla="val 16667"/>
            </a:avLst>
          </a:prstGeom>
          <a:solidFill>
            <a:schemeClr val="bg1"/>
          </a:solidFill>
          <a:ln>
            <a:solidFill>
              <a:srgbClr val="002060"/>
            </a:solidFill>
          </a:ln>
        </p:spPr>
        <p:txBody>
          <a:bodyPr wrap="square"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space (</a:t>
            </a:r>
            <a:r>
              <a:rPr kumimoji="0" lang="en-GB" sz="11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adj</a:t>
            </a:r>
            <a:r>
              <a:rPr kumimoji="0" lang="en-GB" sz="1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1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1734D5B5-EE49-4BD8-8587-BAE292794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1070" y="42591"/>
            <a:ext cx="628797" cy="627458"/>
          </a:xfrm>
          <a:prstGeom prst="rect">
            <a:avLst/>
          </a:prstGeom>
        </p:spPr>
      </p:pic>
      <p:sp>
        <p:nvSpPr>
          <p:cNvPr id="10" name="TextBox 9">
            <a:extLst>
              <a:ext uri="{FF2B5EF4-FFF2-40B4-BE49-F238E27FC236}">
                <a16:creationId xmlns:a16="http://schemas.microsoft.com/office/drawing/2014/main" id="{17FB4570-6592-4516-A42B-CAC9C10571F8}"/>
              </a:ext>
            </a:extLst>
          </p:cNvPr>
          <p:cNvSpPr txBox="1"/>
          <p:nvPr/>
        </p:nvSpPr>
        <p:spPr>
          <a:xfrm>
            <a:off x="0" y="4167664"/>
            <a:ext cx="6017623" cy="2677656"/>
          </a:xfrm>
          <a:prstGeom prst="rect">
            <a:avLst/>
          </a:prstGeom>
          <a:noFill/>
          <a:ln>
            <a:solidFill>
              <a:srgbClr val="2038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a:ea typeface="+mn-ea"/>
                <a:cs typeface="+mn-cs"/>
              </a:rPr>
              <a:t>Les six astronautes vont essayer* une sélection de ses plats préférés. Au menu, des plats français traditionnels : d’abord, une langue de bœuf au foie gras, puis, un poulet au vin jaune*. Pour le dessert, c’est pain d’épice aux pommes.</a:t>
            </a:r>
            <a:endParaRPr kumimoji="0" lang="en-GB" sz="14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a:ea typeface="+mn-ea"/>
                <a:cs typeface="+mn-cs"/>
              </a:rPr>
              <a:t> </a:t>
            </a:r>
            <a:endParaRPr kumimoji="0" lang="en-GB" sz="14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a:ea typeface="+mn-ea"/>
                <a:cs typeface="+mn-cs"/>
              </a:rPr>
              <a:t>Dans l’espace, on doit modifier la cuisine : on doit changer les textures et concentrer les goûts. Alain Ducasse sait gérer ces contraintes puisqu’il est expert en cuisine spatiale. Pendant les dix dernières années, il a développé des recettes pour l’espace avec l’agence spatiale française. Pour Thierry Marx, qui a créé le menu de Noël, l’aventure spatiale est nouvelle. Il a travaillé en collaboration avec l’agence spatiale européenne.</a:t>
            </a:r>
          </a:p>
        </p:txBody>
      </p:sp>
      <p:sp>
        <p:nvSpPr>
          <p:cNvPr id="11" name="Title 3">
            <a:extLst>
              <a:ext uri="{FF2B5EF4-FFF2-40B4-BE49-F238E27FC236}">
                <a16:creationId xmlns:a16="http://schemas.microsoft.com/office/drawing/2014/main" id="{7D057F26-381B-4766-94E9-548C75CEFE3C}"/>
              </a:ext>
            </a:extLst>
          </p:cNvPr>
          <p:cNvSpPr txBox="1">
            <a:spLocks/>
          </p:cNvSpPr>
          <p:nvPr/>
        </p:nvSpPr>
        <p:spPr>
          <a:xfrm>
            <a:off x="0" y="3683775"/>
            <a:ext cx="1184366" cy="47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Partie</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2</a:t>
            </a:r>
          </a:p>
        </p:txBody>
      </p:sp>
      <p:sp>
        <p:nvSpPr>
          <p:cNvPr id="12" name="TextBox 11">
            <a:extLst>
              <a:ext uri="{FF2B5EF4-FFF2-40B4-BE49-F238E27FC236}">
                <a16:creationId xmlns:a16="http://schemas.microsoft.com/office/drawing/2014/main" id="{56F6D98C-6465-451F-8222-D8865FDBE724}"/>
              </a:ext>
            </a:extLst>
          </p:cNvPr>
          <p:cNvSpPr txBox="1"/>
          <p:nvPr/>
        </p:nvSpPr>
        <p:spPr>
          <a:xfrm>
            <a:off x="4941153" y="3735419"/>
            <a:ext cx="1055181" cy="408623"/>
          </a:xfrm>
          <a:prstGeom prst="wedgeRoundRectCallout">
            <a:avLst>
              <a:gd name="adj1" fmla="val -59054"/>
              <a:gd name="adj2" fmla="val 23016"/>
              <a:gd name="adj3" fmla="val 16667"/>
            </a:avLst>
          </a:prstGeom>
          <a:solidFill>
            <a:schemeClr val="bg1"/>
          </a:solidFill>
          <a:ln>
            <a:solidFill>
              <a:srgbClr val="002060"/>
            </a:solidFill>
          </a:ln>
        </p:spPr>
        <p:txBody>
          <a:bodyPr wrap="square"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Century Gothic"/>
                <a:ea typeface="+mn-ea"/>
                <a:cs typeface="+mn-cs"/>
              </a:rPr>
              <a:t>* essayer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a:ea typeface="+mn-ea"/>
                <a:cs typeface="+mn-cs"/>
              </a:rPr>
              <a:t>= to try out</a:t>
            </a:r>
          </a:p>
        </p:txBody>
      </p:sp>
      <p:pic>
        <p:nvPicPr>
          <p:cNvPr id="13" name="Picture 12">
            <a:extLst>
              <a:ext uri="{FF2B5EF4-FFF2-40B4-BE49-F238E27FC236}">
                <a16:creationId xmlns:a16="http://schemas.microsoft.com/office/drawing/2014/main" id="{931E9E7E-30DD-429A-B836-E460E5B2A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9959" y="3628095"/>
            <a:ext cx="635727" cy="634373"/>
          </a:xfrm>
          <a:prstGeom prst="rect">
            <a:avLst/>
          </a:prstGeom>
        </p:spPr>
      </p:pic>
      <p:cxnSp>
        <p:nvCxnSpPr>
          <p:cNvPr id="22" name="Straight Connector 21">
            <a:extLst>
              <a:ext uri="{FF2B5EF4-FFF2-40B4-BE49-F238E27FC236}">
                <a16:creationId xmlns:a16="http://schemas.microsoft.com/office/drawing/2014/main" id="{D211FD9E-936A-449F-989A-669EB65352E3}"/>
              </a:ext>
            </a:extLst>
          </p:cNvPr>
          <p:cNvCxnSpPr/>
          <p:nvPr/>
        </p:nvCxnSpPr>
        <p:spPr>
          <a:xfrm>
            <a:off x="6096000" y="0"/>
            <a:ext cx="0" cy="685800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23" name="Picture 2" descr="File:ISS-50 crew members celebrate Christmas Eve.jpg">
            <a:extLst>
              <a:ext uri="{FF2B5EF4-FFF2-40B4-BE49-F238E27FC236}">
                <a16:creationId xmlns:a16="http://schemas.microsoft.com/office/drawing/2014/main" id="{EDEEF820-61CB-484A-B024-93EF4AFD7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686" y="869018"/>
            <a:ext cx="1184366" cy="78760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3">
            <a:extLst>
              <a:ext uri="{FF2B5EF4-FFF2-40B4-BE49-F238E27FC236}">
                <a16:creationId xmlns:a16="http://schemas.microsoft.com/office/drawing/2014/main" id="{689ADF20-7A79-4BAD-B550-C65A3D470D21}"/>
              </a:ext>
            </a:extLst>
          </p:cNvPr>
          <p:cNvSpPr txBox="1">
            <a:spLocks/>
          </p:cNvSpPr>
          <p:nvPr/>
        </p:nvSpPr>
        <p:spPr>
          <a:xfrm>
            <a:off x="6174377" y="146708"/>
            <a:ext cx="1184366" cy="47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002060"/>
                </a:solidFill>
                <a:latin typeface="Century Gothic" panose="020B0502020202020204" pitchFamily="34" charset="0"/>
              </a:rPr>
              <a:t>Partie 1</a:t>
            </a:r>
            <a:endParaRPr lang="en-GB" sz="16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FB42FC2B-D613-4BF5-B197-79C0B2857B8E}"/>
              </a:ext>
            </a:extLst>
          </p:cNvPr>
          <p:cNvSpPr txBox="1"/>
          <p:nvPr/>
        </p:nvSpPr>
        <p:spPr>
          <a:xfrm>
            <a:off x="6174377" y="574797"/>
            <a:ext cx="6017623" cy="3108543"/>
          </a:xfrm>
          <a:prstGeom prst="rect">
            <a:avLst/>
          </a:prstGeom>
          <a:noFill/>
          <a:ln>
            <a:solidFill>
              <a:srgbClr val="2038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 réveillon de Noël sur l’ISS, la gastronomie française au menu</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24 décembre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peut être astronaute et bien manger. </a:t>
            </a:r>
            <a:b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Français Thomas Pesquet emporte des plats des grands chefs français sur la station spatiale* internationale, pour des occasions spéciales.</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 dit qu’on ne peut pas célébrer Noël dans l’espace ? L’équipe de la station spatiale internationale va partager un repas de fête cuisiné par des chefs français. Alain Ducasse et Thierry Marx ont préparé un vrai repas de Noël pour le Français Thomas Pesquet et ses collègues russes et américains.</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3C6E920E-477C-4622-B9D2-3E3E556E5D33}"/>
              </a:ext>
            </a:extLst>
          </p:cNvPr>
          <p:cNvSpPr txBox="1"/>
          <p:nvPr/>
        </p:nvSpPr>
        <p:spPr>
          <a:xfrm>
            <a:off x="11094243" y="141891"/>
            <a:ext cx="1097757" cy="374571"/>
          </a:xfrm>
          <a:prstGeom prst="wedgeRoundRectCallout">
            <a:avLst>
              <a:gd name="adj1" fmla="val -59054"/>
              <a:gd name="adj2" fmla="val 23016"/>
              <a:gd name="adj3" fmla="val 16667"/>
            </a:avLst>
          </a:prstGeom>
          <a:solidFill>
            <a:schemeClr val="bg1"/>
          </a:solidFill>
          <a:ln>
            <a:solidFill>
              <a:srgbClr val="002060"/>
            </a:solidFill>
          </a:ln>
        </p:spPr>
        <p:txBody>
          <a:bodyPr wrap="square"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space (</a:t>
            </a:r>
            <a:r>
              <a:rPr kumimoji="0" lang="en-GB" sz="11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adj</a:t>
            </a:r>
            <a:r>
              <a:rPr kumimoji="0" lang="en-GB" sz="1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1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D4FA72D5-719F-4AEF-81C9-D33369843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5447" y="70728"/>
            <a:ext cx="628797" cy="627458"/>
          </a:xfrm>
          <a:prstGeom prst="rect">
            <a:avLst/>
          </a:prstGeom>
        </p:spPr>
      </p:pic>
      <p:sp>
        <p:nvSpPr>
          <p:cNvPr id="28" name="TextBox 27">
            <a:extLst>
              <a:ext uri="{FF2B5EF4-FFF2-40B4-BE49-F238E27FC236}">
                <a16:creationId xmlns:a16="http://schemas.microsoft.com/office/drawing/2014/main" id="{5C1871AA-D8F4-453C-92E5-99458C6A1692}"/>
              </a:ext>
            </a:extLst>
          </p:cNvPr>
          <p:cNvSpPr txBox="1"/>
          <p:nvPr/>
        </p:nvSpPr>
        <p:spPr>
          <a:xfrm>
            <a:off x="6174377" y="4195801"/>
            <a:ext cx="6017623" cy="2677656"/>
          </a:xfrm>
          <a:prstGeom prst="rect">
            <a:avLst/>
          </a:prstGeom>
          <a:noFill/>
          <a:ln>
            <a:solidFill>
              <a:srgbClr val="2038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a:ea typeface="+mn-ea"/>
                <a:cs typeface="+mn-cs"/>
              </a:rPr>
              <a:t>Les six astronautes vont essayer* une sélection de ses plats préférés. Au menu, des plats français traditionnels : d’abord, une langue de bœuf au foie gras, puis, un poulet au vin jaune*. Pour le dessert, c’est pain d’épice aux pommes.</a:t>
            </a:r>
            <a:endParaRPr kumimoji="0" lang="en-GB" sz="14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a:ea typeface="+mn-ea"/>
                <a:cs typeface="+mn-cs"/>
              </a:rPr>
              <a:t> </a:t>
            </a:r>
            <a:endParaRPr kumimoji="0" lang="en-GB" sz="14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entury Gothic"/>
                <a:ea typeface="+mn-ea"/>
                <a:cs typeface="+mn-cs"/>
              </a:rPr>
              <a:t>Dans l’espace, on doit modifier la cuisine : on doit changer les textures et concentrer les goûts. Alain Ducasse sait gérer ces contraintes puisqu’il est expert en cuisine spatiale. Pendant les dix dernières années, il a développé des recettes pour l’espace avec l’agence spatiale française. Pour Thierry Marx, qui a créé le menu de Noël, l’aventure spatiale est nouvelle. Il a travaillé en collaboration avec l’agence spatiale européenne.</a:t>
            </a:r>
          </a:p>
        </p:txBody>
      </p:sp>
      <p:sp>
        <p:nvSpPr>
          <p:cNvPr id="29" name="Title 3">
            <a:extLst>
              <a:ext uri="{FF2B5EF4-FFF2-40B4-BE49-F238E27FC236}">
                <a16:creationId xmlns:a16="http://schemas.microsoft.com/office/drawing/2014/main" id="{57F967EA-538D-4306-A8F9-5CC1A07D7B2F}"/>
              </a:ext>
            </a:extLst>
          </p:cNvPr>
          <p:cNvSpPr txBox="1">
            <a:spLocks/>
          </p:cNvSpPr>
          <p:nvPr/>
        </p:nvSpPr>
        <p:spPr>
          <a:xfrm>
            <a:off x="6174377" y="3711912"/>
            <a:ext cx="1184366" cy="47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Partie</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2</a:t>
            </a:r>
          </a:p>
        </p:txBody>
      </p:sp>
      <p:sp>
        <p:nvSpPr>
          <p:cNvPr id="30" name="TextBox 29">
            <a:extLst>
              <a:ext uri="{FF2B5EF4-FFF2-40B4-BE49-F238E27FC236}">
                <a16:creationId xmlns:a16="http://schemas.microsoft.com/office/drawing/2014/main" id="{5B17D9C1-665A-49E6-9442-37586FF0E7EA}"/>
              </a:ext>
            </a:extLst>
          </p:cNvPr>
          <p:cNvSpPr txBox="1"/>
          <p:nvPr/>
        </p:nvSpPr>
        <p:spPr>
          <a:xfrm>
            <a:off x="11115530" y="3763556"/>
            <a:ext cx="1055181" cy="408623"/>
          </a:xfrm>
          <a:prstGeom prst="wedgeRoundRectCallout">
            <a:avLst>
              <a:gd name="adj1" fmla="val -59054"/>
              <a:gd name="adj2" fmla="val 23016"/>
              <a:gd name="adj3" fmla="val 16667"/>
            </a:avLst>
          </a:prstGeom>
          <a:solidFill>
            <a:schemeClr val="bg1"/>
          </a:solidFill>
          <a:ln>
            <a:solidFill>
              <a:srgbClr val="002060"/>
            </a:solidFill>
          </a:ln>
        </p:spPr>
        <p:txBody>
          <a:bodyPr wrap="square"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Century Gothic"/>
                <a:ea typeface="+mn-ea"/>
                <a:cs typeface="+mn-cs"/>
              </a:rPr>
              <a:t>* essayer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a:ea typeface="+mn-ea"/>
                <a:cs typeface="+mn-cs"/>
              </a:rPr>
              <a:t>= to try out</a:t>
            </a:r>
          </a:p>
        </p:txBody>
      </p:sp>
      <p:pic>
        <p:nvPicPr>
          <p:cNvPr id="31" name="Picture 30">
            <a:extLst>
              <a:ext uri="{FF2B5EF4-FFF2-40B4-BE49-F238E27FC236}">
                <a16:creationId xmlns:a16="http://schemas.microsoft.com/office/drawing/2014/main" id="{DB34D030-F714-43A3-A4AD-849A77E1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336" y="3656232"/>
            <a:ext cx="635727" cy="634373"/>
          </a:xfrm>
          <a:prstGeom prst="rect">
            <a:avLst/>
          </a:prstGeom>
        </p:spPr>
      </p:pic>
      <p:pic>
        <p:nvPicPr>
          <p:cNvPr id="32" name="Picture 2" descr="File:ISS-50 crew members celebrate Christmas Eve.jpg">
            <a:extLst>
              <a:ext uri="{FF2B5EF4-FFF2-40B4-BE49-F238E27FC236}">
                <a16:creationId xmlns:a16="http://schemas.microsoft.com/office/drawing/2014/main" id="{65BDFD79-44DE-4880-A5D2-69844E67F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0063" y="897155"/>
            <a:ext cx="1184366" cy="787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83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802859" cy="647577"/>
          </a:xfrm>
        </p:spPr>
        <p:txBody>
          <a:bodyPr>
            <a:normAutofit/>
          </a:bodyPr>
          <a:lstStyle/>
          <a:p>
            <a:r>
              <a:rPr lang="en-GB" sz="2800" b="1" dirty="0" err="1">
                <a:solidFill>
                  <a:schemeClr val="bg1"/>
                </a:solidFill>
              </a:rPr>
              <a:t>Partie</a:t>
            </a:r>
            <a:r>
              <a:rPr lang="en-GB" sz="2800" b="1" dirty="0">
                <a:solidFill>
                  <a:schemeClr val="bg1"/>
                </a:solidFill>
              </a:rPr>
              <a:t> 1</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F265366D-5312-4EAE-979A-EF68C318C26E}"/>
              </a:ext>
            </a:extLst>
          </p:cNvPr>
          <p:cNvSpPr txBox="1"/>
          <p:nvPr/>
        </p:nvSpPr>
        <p:spPr>
          <a:xfrm>
            <a:off x="156000" y="1479191"/>
            <a:ext cx="11880000" cy="4401205"/>
          </a:xfrm>
          <a:prstGeom prst="rect">
            <a:avLst/>
          </a:prstGeom>
          <a:noFill/>
          <a:ln>
            <a:solidFill>
              <a:srgbClr val="203864"/>
            </a:solidFill>
          </a:ln>
        </p:spPr>
        <p:txBody>
          <a:bodyPr wrap="square" rtlCol="0">
            <a:spAutoFit/>
          </a:bodyPr>
          <a:lstStyle/>
          <a:p>
            <a:r>
              <a:rPr lang="fr-FR" sz="2800" b="1" dirty="0">
                <a:solidFill>
                  <a:srgbClr val="002060"/>
                </a:solidFill>
              </a:rPr>
              <a:t>Au réveillon de Noël sur l’ISS, la gastronomie française au menu</a:t>
            </a:r>
            <a:endParaRPr lang="en-GB" sz="2800" dirty="0">
              <a:solidFill>
                <a:srgbClr val="002060"/>
              </a:solidFill>
            </a:endParaRPr>
          </a:p>
          <a:p>
            <a:endParaRPr lang="fr-FR" sz="2000" dirty="0">
              <a:solidFill>
                <a:srgbClr val="002060"/>
              </a:solidFill>
            </a:endParaRPr>
          </a:p>
          <a:p>
            <a:r>
              <a:rPr lang="fr-FR" sz="2000" dirty="0">
                <a:solidFill>
                  <a:srgbClr val="002060"/>
                </a:solidFill>
              </a:rPr>
              <a:t>24 décembre 2016</a:t>
            </a:r>
          </a:p>
          <a:p>
            <a:endParaRPr lang="en-GB" sz="2000" dirty="0">
              <a:solidFill>
                <a:srgbClr val="002060"/>
              </a:solidFill>
            </a:endParaRPr>
          </a:p>
          <a:p>
            <a:r>
              <a:rPr lang="fr-FR" sz="2400" dirty="0">
                <a:solidFill>
                  <a:srgbClr val="002060"/>
                </a:solidFill>
              </a:rPr>
              <a:t>On peut être astronaute et bien manger. Le Français Thomas Pesquet emporte des plats des grands chefs français sur la station spatiale* internationale, pour des occasions spéciales.</a:t>
            </a:r>
            <a:endParaRPr lang="en-GB" sz="2400" dirty="0">
              <a:solidFill>
                <a:srgbClr val="002060"/>
              </a:solidFill>
            </a:endParaRPr>
          </a:p>
          <a:p>
            <a:r>
              <a:rPr lang="fr-FR" sz="2400" dirty="0">
                <a:solidFill>
                  <a:srgbClr val="002060"/>
                </a:solidFill>
              </a:rPr>
              <a:t> </a:t>
            </a:r>
            <a:endParaRPr lang="en-GB" sz="2400" dirty="0">
              <a:solidFill>
                <a:srgbClr val="002060"/>
              </a:solidFill>
            </a:endParaRPr>
          </a:p>
          <a:p>
            <a:r>
              <a:rPr lang="fr-FR" sz="2400" dirty="0">
                <a:solidFill>
                  <a:srgbClr val="002060"/>
                </a:solidFill>
              </a:rPr>
              <a:t>Qui dit qu’on ne peut pas célébrer Noël dans l’espace ? L’équipe de la station spatiale internationale va partager un repas de fête cuisiné par des chefs français. Alain Ducasse et Thierry Marx ont préparé un vrai repas de Noël pour le Français Thomas Pesquet et ses collègues russes et américains.</a:t>
            </a:r>
            <a:endParaRPr lang="en-GB" sz="2400" dirty="0">
              <a:solidFill>
                <a:srgbClr val="002060"/>
              </a:solidFill>
            </a:endParaRPr>
          </a:p>
        </p:txBody>
      </p:sp>
      <p:sp>
        <p:nvSpPr>
          <p:cNvPr id="3" name="TextBox 2">
            <a:extLst>
              <a:ext uri="{FF2B5EF4-FFF2-40B4-BE49-F238E27FC236}">
                <a16:creationId xmlns:a16="http://schemas.microsoft.com/office/drawing/2014/main" id="{7B5C3AA6-F29C-4FC0-8214-6BED7336815A}"/>
              </a:ext>
            </a:extLst>
          </p:cNvPr>
          <p:cNvSpPr txBox="1"/>
          <p:nvPr/>
        </p:nvSpPr>
        <p:spPr>
          <a:xfrm>
            <a:off x="7616492" y="296864"/>
            <a:ext cx="2365708" cy="681038"/>
          </a:xfrm>
          <a:prstGeom prst="wedgeRoundRectCallout">
            <a:avLst>
              <a:gd name="adj1" fmla="val -59054"/>
              <a:gd name="adj2" fmla="val 23016"/>
              <a:gd name="adj3" fmla="val 16667"/>
            </a:avLst>
          </a:prstGeom>
          <a:solidFill>
            <a:srgbClr val="0055A5"/>
          </a:solidFill>
          <a:ln>
            <a:solidFill>
              <a:srgbClr val="EE6000"/>
            </a:solidFill>
          </a:ln>
        </p:spPr>
        <p:txBody>
          <a:bodyPr wrap="square" tIns="0" rIns="36000" bIns="0" rtlCol="0">
            <a:spAutoFit/>
          </a:bodyPr>
          <a:lstStyle/>
          <a:p>
            <a:pPr>
              <a:defRPr/>
            </a:pPr>
            <a:r>
              <a:rPr lang="en-GB" sz="2000" b="1" dirty="0">
                <a:solidFill>
                  <a:prstClr val="white"/>
                </a:solidFill>
              </a:rPr>
              <a:t>* spatial</a:t>
            </a:r>
          </a:p>
          <a:p>
            <a:pPr>
              <a:defRPr/>
            </a:pPr>
            <a:r>
              <a:rPr lang="en-GB" sz="2000" dirty="0">
                <a:solidFill>
                  <a:prstClr val="white"/>
                </a:solidFill>
              </a:rPr>
              <a:t>= space (</a:t>
            </a:r>
            <a:r>
              <a:rPr lang="en-GB" sz="2000" dirty="0" err="1">
                <a:solidFill>
                  <a:prstClr val="white"/>
                </a:solidFill>
              </a:rPr>
              <a:t>adj</a:t>
            </a:r>
            <a:r>
              <a:rPr lang="en-GB" sz="2000" dirty="0">
                <a:solidFill>
                  <a:prstClr val="white"/>
                </a:solidFill>
              </a:rPr>
              <a:t>)</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1734D5B5-EE49-4BD8-8587-BAE292794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7733" y="-18335"/>
            <a:ext cx="1374593" cy="1371666"/>
          </a:xfrm>
          <a:prstGeom prst="rect">
            <a:avLst/>
          </a:prstGeom>
        </p:spPr>
      </p:pic>
    </p:spTree>
    <p:extLst>
      <p:ext uri="{BB962C8B-B14F-4D97-AF65-F5344CB8AC3E}">
        <p14:creationId xmlns:p14="http://schemas.microsoft.com/office/powerpoint/2010/main" val="225070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258231"/>
            <a:ext cx="5549899" cy="2057399"/>
          </a:xfrm>
        </p:spPr>
        <p:txBody>
          <a:bodyPr/>
          <a:lstStyle/>
          <a:p>
            <a:pPr lvl="0" algn="ctr">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open o</a:t>
            </a:r>
            <a:endParaRPr lang="en-US" sz="12000" dirty="0"/>
          </a:p>
        </p:txBody>
      </p:sp>
      <p:pic>
        <p:nvPicPr>
          <p:cNvPr id="7" name="Picture 2" descr="closed 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400205" y="1799168"/>
            <a:ext cx="1391590" cy="2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993502" y="4042533"/>
            <a:ext cx="42049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r>
              <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rte</a:t>
            </a:r>
          </a:p>
        </p:txBody>
      </p:sp>
    </p:spTree>
    <p:extLst>
      <p:ext uri="{BB962C8B-B14F-4D97-AF65-F5344CB8AC3E}">
        <p14:creationId xmlns:p14="http://schemas.microsoft.com/office/powerpoint/2010/main" val="50203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or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por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802859" cy="647577"/>
          </a:xfrm>
        </p:spPr>
        <p:txBody>
          <a:bodyPr>
            <a:normAutofit/>
          </a:bodyPr>
          <a:lstStyle/>
          <a:p>
            <a:r>
              <a:rPr lang="en-GB" sz="2800" b="1" dirty="0" err="1">
                <a:solidFill>
                  <a:schemeClr val="bg1"/>
                </a:solidFill>
              </a:rPr>
              <a:t>Partie</a:t>
            </a:r>
            <a:r>
              <a:rPr lang="en-GB" sz="2800" b="1" dirty="0">
                <a:solidFill>
                  <a:schemeClr val="bg1"/>
                </a:solidFill>
              </a:rPr>
              <a:t> 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F265366D-5312-4EAE-979A-EF68C318C26E}"/>
              </a:ext>
            </a:extLst>
          </p:cNvPr>
          <p:cNvSpPr txBox="1"/>
          <p:nvPr/>
        </p:nvSpPr>
        <p:spPr>
          <a:xfrm>
            <a:off x="156000" y="1413584"/>
            <a:ext cx="11880000" cy="4524315"/>
          </a:xfrm>
          <a:prstGeom prst="rect">
            <a:avLst/>
          </a:prstGeom>
          <a:noFill/>
          <a:ln>
            <a:solidFill>
              <a:srgbClr val="203864"/>
            </a:solidFill>
          </a:ln>
        </p:spPr>
        <p:txBody>
          <a:bodyPr wrap="square" rtlCol="0">
            <a:spAutoFit/>
          </a:bodyPr>
          <a:lstStyle/>
          <a:p>
            <a:endParaRPr lang="fr-FR" sz="2400" dirty="0">
              <a:solidFill>
                <a:srgbClr val="203864"/>
              </a:solidFill>
            </a:endParaRPr>
          </a:p>
          <a:p>
            <a:r>
              <a:rPr lang="fr-FR" sz="2400" dirty="0">
                <a:solidFill>
                  <a:srgbClr val="002060"/>
                </a:solidFill>
              </a:rPr>
              <a:t>Les six astronautes vont essayer* une sélection de ses plats préférés. Au menu, des plats français traditionnels : d’abord, une langue de bœuf au foie gras, puis, un poulet au vin jaune*. Pour le dessert, c’est pain d’épice aux pommes.</a:t>
            </a:r>
            <a:endParaRPr lang="en-GB" sz="2400" dirty="0">
              <a:solidFill>
                <a:srgbClr val="002060"/>
              </a:solidFill>
            </a:endParaRPr>
          </a:p>
          <a:p>
            <a:r>
              <a:rPr lang="fr-FR" sz="2400" dirty="0">
                <a:solidFill>
                  <a:srgbClr val="002060"/>
                </a:solidFill>
              </a:rPr>
              <a:t> </a:t>
            </a:r>
            <a:endParaRPr lang="en-GB" sz="2400" dirty="0">
              <a:solidFill>
                <a:srgbClr val="002060"/>
              </a:solidFill>
            </a:endParaRPr>
          </a:p>
          <a:p>
            <a:r>
              <a:rPr lang="fr-FR" sz="2400" dirty="0">
                <a:solidFill>
                  <a:srgbClr val="002060"/>
                </a:solidFill>
              </a:rPr>
              <a:t>Dans l’espace, on doit modifier la cuisine : on doit changer les textures et concentrer les goûts. Alain Ducasse sait gérer ces contraintes puisqu’il est expert en cuisine spatiale. Pendant les dix dernières années, il a développé des recettes pour l’espace avec l’agence spatiale française. Pour Thierry Marx, qui a créé le menu de Noël, l’aventure spatiale est nouvelle. Il a travaillé en collaboration avec l’agence spatiale européenne.</a:t>
            </a:r>
          </a:p>
          <a:p>
            <a:endParaRPr lang="en-GB" sz="2400" dirty="0">
              <a:solidFill>
                <a:srgbClr val="203864"/>
              </a:solidFill>
            </a:endParaRPr>
          </a:p>
        </p:txBody>
      </p:sp>
      <p:sp>
        <p:nvSpPr>
          <p:cNvPr id="2" name="TextBox 1">
            <a:extLst>
              <a:ext uri="{FF2B5EF4-FFF2-40B4-BE49-F238E27FC236}">
                <a16:creationId xmlns:a16="http://schemas.microsoft.com/office/drawing/2014/main" id="{3156942C-7CDA-4E63-82ED-2EAFD4886964}"/>
              </a:ext>
            </a:extLst>
          </p:cNvPr>
          <p:cNvSpPr txBox="1"/>
          <p:nvPr/>
        </p:nvSpPr>
        <p:spPr>
          <a:xfrm>
            <a:off x="7702435" y="249870"/>
            <a:ext cx="1682198" cy="681038"/>
          </a:xfrm>
          <a:prstGeom prst="wedgeRoundRectCallout">
            <a:avLst>
              <a:gd name="adj1" fmla="val -59054"/>
              <a:gd name="adj2" fmla="val 23016"/>
              <a:gd name="adj3" fmla="val 16667"/>
            </a:avLst>
          </a:prstGeom>
          <a:solidFill>
            <a:srgbClr val="0055A5"/>
          </a:solidFill>
          <a:ln>
            <a:solidFill>
              <a:srgbClr val="EE6000"/>
            </a:solidFill>
          </a:ln>
        </p:spPr>
        <p:txBody>
          <a:bodyPr wrap="square" tIns="0" rIns="36000" bIns="0" rtlCol="0">
            <a:spAutoFit/>
          </a:bodyPr>
          <a:lstStyle/>
          <a:p>
            <a:pPr>
              <a:defRPr/>
            </a:pPr>
            <a:r>
              <a:rPr lang="en-GB" sz="2000" b="1" dirty="0">
                <a:solidFill>
                  <a:prstClr val="white"/>
                </a:solidFill>
              </a:rPr>
              <a:t>* essayer </a:t>
            </a:r>
          </a:p>
          <a:p>
            <a:pPr>
              <a:defRPr/>
            </a:pPr>
            <a:r>
              <a:rPr lang="en-GB" sz="2000" dirty="0">
                <a:solidFill>
                  <a:prstClr val="white"/>
                </a:solidFill>
              </a:rPr>
              <a:t>= to try out</a:t>
            </a:r>
          </a:p>
        </p:txBody>
      </p:sp>
      <p:pic>
        <p:nvPicPr>
          <p:cNvPr id="3" name="Picture 2">
            <a:extLst>
              <a:ext uri="{FF2B5EF4-FFF2-40B4-BE49-F238E27FC236}">
                <a16:creationId xmlns:a16="http://schemas.microsoft.com/office/drawing/2014/main" id="{3CB48C0E-3642-4183-9CC4-52A73D298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7733" y="-18335"/>
            <a:ext cx="1374593" cy="1371666"/>
          </a:xfrm>
          <a:prstGeom prst="rect">
            <a:avLst/>
          </a:prstGeom>
        </p:spPr>
      </p:pic>
    </p:spTree>
    <p:extLst>
      <p:ext uri="{BB962C8B-B14F-4D97-AF65-F5344CB8AC3E}">
        <p14:creationId xmlns:p14="http://schemas.microsoft.com/office/powerpoint/2010/main" val="1510709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Quand</a:t>
            </a:r>
            <a:r>
              <a:rPr lang="en-GB" sz="2800" b="1" dirty="0">
                <a:solidFill>
                  <a:schemeClr val="bg1"/>
                </a:solidFill>
              </a:rPr>
              <a:t> font-</a:t>
            </a:r>
            <a:r>
              <a:rPr lang="en-GB" sz="2800" b="1" dirty="0" err="1">
                <a:solidFill>
                  <a:schemeClr val="bg1"/>
                </a:solidFill>
              </a:rPr>
              <a:t>ils</a:t>
            </a:r>
            <a:r>
              <a:rPr lang="en-GB" sz="28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861C63FE-B7DF-4815-9354-1972AA07599E}"/>
              </a:ext>
            </a:extLst>
          </p:cNvPr>
          <p:cNvSpPr txBox="1"/>
          <p:nvPr/>
        </p:nvSpPr>
        <p:spPr>
          <a:xfrm>
            <a:off x="180000" y="1296000"/>
            <a:ext cx="11573850" cy="461665"/>
          </a:xfrm>
          <a:prstGeom prst="rect">
            <a:avLst/>
          </a:prstGeom>
          <a:noFill/>
        </p:spPr>
        <p:txBody>
          <a:bodyPr wrap="square" rtlCol="0">
            <a:spAutoFit/>
          </a:bodyPr>
          <a:lstStyle/>
          <a:p>
            <a:r>
              <a:rPr lang="fr-FR" sz="2400" b="1" dirty="0">
                <a:solidFill>
                  <a:srgbClr val="002060"/>
                </a:solidFill>
              </a:rPr>
              <a:t>Ils font ces activités </a:t>
            </a:r>
            <a:r>
              <a:rPr lang="fr-FR" sz="2400" b="1" dirty="0">
                <a:solidFill>
                  <a:srgbClr val="EF4136"/>
                </a:solidFill>
              </a:rPr>
              <a:t>dans le passé</a:t>
            </a:r>
            <a:r>
              <a:rPr lang="fr-FR" sz="2400" b="1" dirty="0">
                <a:solidFill>
                  <a:srgbClr val="002060"/>
                </a:solidFill>
              </a:rPr>
              <a:t>, </a:t>
            </a:r>
            <a:r>
              <a:rPr lang="fr-FR" sz="2400" b="1" dirty="0">
                <a:solidFill>
                  <a:srgbClr val="EF4136"/>
                </a:solidFill>
              </a:rPr>
              <a:t>à l’avenir </a:t>
            </a:r>
            <a:r>
              <a:rPr lang="fr-FR" sz="2400" b="1" dirty="0">
                <a:solidFill>
                  <a:srgbClr val="002060"/>
                </a:solidFill>
              </a:rPr>
              <a:t>ou </a:t>
            </a:r>
            <a:r>
              <a:rPr lang="fr-FR" sz="2400" b="1" dirty="0">
                <a:solidFill>
                  <a:srgbClr val="EF4136"/>
                </a:solidFill>
              </a:rPr>
              <a:t>en général </a:t>
            </a:r>
            <a:r>
              <a:rPr lang="fr-FR" sz="2400" b="1" dirty="0">
                <a:solidFill>
                  <a:srgbClr val="002060"/>
                </a:solidFill>
              </a:rPr>
              <a:t>? Écris trois listes.</a:t>
            </a:r>
          </a:p>
        </p:txBody>
      </p:sp>
      <p:graphicFrame>
        <p:nvGraphicFramePr>
          <p:cNvPr id="9" name="Table 6">
            <a:extLst>
              <a:ext uri="{FF2B5EF4-FFF2-40B4-BE49-F238E27FC236}">
                <a16:creationId xmlns:a16="http://schemas.microsoft.com/office/drawing/2014/main" id="{89AA82B1-BA4F-4D36-90EA-96899ECBDA72}"/>
              </a:ext>
            </a:extLst>
          </p:cNvPr>
          <p:cNvGraphicFramePr>
            <a:graphicFrameLocks noGrp="1"/>
          </p:cNvGraphicFramePr>
          <p:nvPr>
            <p:extLst>
              <p:ext uri="{D42A27DB-BD31-4B8C-83A1-F6EECF244321}">
                <p14:modId xmlns:p14="http://schemas.microsoft.com/office/powerpoint/2010/main" val="2591591765"/>
              </p:ext>
            </p:extLst>
          </p:nvPr>
        </p:nvGraphicFramePr>
        <p:xfrm>
          <a:off x="336000" y="2055173"/>
          <a:ext cx="11520000" cy="1371600"/>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10800000">
                  <a:extLst>
                    <a:ext uri="{9D8B030D-6E8A-4147-A177-3AD203B41FA5}">
                      <a16:colId xmlns:a16="http://schemas.microsoft.com/office/drawing/2014/main" val="4128092149"/>
                    </a:ext>
                  </a:extLst>
                </a:gridCol>
              </a:tblGrid>
              <a:tr h="370840">
                <a:tc>
                  <a:txBody>
                    <a:bodyPr/>
                    <a:lstStyle/>
                    <a:p>
                      <a:endParaRPr lang="en-GB" sz="2400" b="1" dirty="0">
                        <a:solidFill>
                          <a:srgbClr val="002060"/>
                        </a:solidFill>
                      </a:endParaRPr>
                    </a:p>
                  </a:txBody>
                  <a:tcP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rPr>
                        <a:t>dans le passé</a:t>
                      </a:r>
                      <a:endParaRPr lang="en-GB" sz="2400" b="1" dirty="0">
                        <a:solidFill>
                          <a:srgbClr val="002060"/>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53431983"/>
                  </a:ext>
                </a:extLst>
              </a:tr>
              <a:tr h="370840">
                <a:tc>
                  <a:txBody>
                    <a:bodyPr/>
                    <a:lstStyle/>
                    <a:p>
                      <a:pPr algn="ctr"/>
                      <a:r>
                        <a:rPr lang="en-GB" sz="2400" b="0" dirty="0">
                          <a:solidFill>
                            <a:srgbClr val="002060"/>
                          </a:solidFill>
                        </a:rPr>
                        <a:t>B.</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Alain Ducasse développe des recettes pour l’espace.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370840">
                <a:tc>
                  <a:txBody>
                    <a:bodyPr/>
                    <a:lstStyle/>
                    <a:p>
                      <a:pPr algn="ctr"/>
                      <a:r>
                        <a:rPr lang="en-GB" sz="2400" b="0" dirty="0">
                          <a:solidFill>
                            <a:srgbClr val="002060"/>
                          </a:solidFill>
                        </a:rPr>
                        <a:t>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Thierry Marx crée un menu pour le repas de Noël.</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bl>
          </a:graphicData>
        </a:graphic>
      </p:graphicFrame>
      <p:graphicFrame>
        <p:nvGraphicFramePr>
          <p:cNvPr id="10" name="Table 6">
            <a:extLst>
              <a:ext uri="{FF2B5EF4-FFF2-40B4-BE49-F238E27FC236}">
                <a16:creationId xmlns:a16="http://schemas.microsoft.com/office/drawing/2014/main" id="{B4E38A39-5ADD-4D78-9FF8-F8C7AC511C40}"/>
              </a:ext>
            </a:extLst>
          </p:cNvPr>
          <p:cNvGraphicFramePr>
            <a:graphicFrameLocks noGrp="1"/>
          </p:cNvGraphicFramePr>
          <p:nvPr>
            <p:extLst>
              <p:ext uri="{D42A27DB-BD31-4B8C-83A1-F6EECF244321}">
                <p14:modId xmlns:p14="http://schemas.microsoft.com/office/powerpoint/2010/main" val="182348324"/>
              </p:ext>
            </p:extLst>
          </p:nvPr>
        </p:nvGraphicFramePr>
        <p:xfrm>
          <a:off x="336000" y="3432017"/>
          <a:ext cx="11520000" cy="1371600"/>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10800000">
                  <a:extLst>
                    <a:ext uri="{9D8B030D-6E8A-4147-A177-3AD203B41FA5}">
                      <a16:colId xmlns:a16="http://schemas.microsoft.com/office/drawing/2014/main" val="4128092149"/>
                    </a:ext>
                  </a:extLst>
                </a:gridCol>
              </a:tblGrid>
              <a:tr h="370840">
                <a:tc>
                  <a:txBody>
                    <a:bodyPr/>
                    <a:lstStyle/>
                    <a:p>
                      <a:endParaRPr lang="en-GB" sz="2400" b="1" dirty="0">
                        <a:solidFill>
                          <a:srgbClr val="002060"/>
                        </a:solidFill>
                      </a:endParaRPr>
                    </a:p>
                  </a:txBody>
                  <a:tcP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rPr>
                        <a:t>à </a:t>
                      </a:r>
                      <a:r>
                        <a:rPr kumimoji="0" lang="en-GB" sz="2400" b="1" u="none" strike="noStrike" kern="1200" cap="none" spc="0" normalizeH="0" baseline="0" noProof="0" dirty="0" err="1">
                          <a:ln>
                            <a:noFill/>
                          </a:ln>
                          <a:solidFill>
                            <a:srgbClr val="002060"/>
                          </a:solidFill>
                          <a:effectLst/>
                          <a:uLnTx/>
                          <a:uFillTx/>
                        </a:rPr>
                        <a:t>l’avenir</a:t>
                      </a:r>
                      <a:endParaRPr lang="en-GB" sz="2400" b="1" dirty="0">
                        <a:solidFill>
                          <a:srgbClr val="002060"/>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53431983"/>
                  </a:ext>
                </a:extLst>
              </a:tr>
              <a:tr h="370840">
                <a:tc>
                  <a:txBody>
                    <a:bodyPr/>
                    <a:lstStyle/>
                    <a:p>
                      <a:pPr algn="ctr"/>
                      <a:r>
                        <a:rPr lang="en-GB" sz="2400" b="0" dirty="0">
                          <a:solidFill>
                            <a:srgbClr val="002060"/>
                          </a:solidFill>
                        </a:rPr>
                        <a:t>C.</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Les astronautes mangent une langue de bœuf.</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370840">
                <a:tc>
                  <a:txBody>
                    <a:bodyPr/>
                    <a:lstStyle/>
                    <a:p>
                      <a:pPr algn="ctr"/>
                      <a:r>
                        <a:rPr lang="en-GB" sz="2400" b="0" dirty="0">
                          <a:solidFill>
                            <a:srgbClr val="002060"/>
                          </a:solidFill>
                        </a:rPr>
                        <a:t>F.</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Les astronautes mangent un poulet.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bl>
          </a:graphicData>
        </a:graphic>
      </p:graphicFrame>
      <p:graphicFrame>
        <p:nvGraphicFramePr>
          <p:cNvPr id="11" name="Table 6">
            <a:extLst>
              <a:ext uri="{FF2B5EF4-FFF2-40B4-BE49-F238E27FC236}">
                <a16:creationId xmlns:a16="http://schemas.microsoft.com/office/drawing/2014/main" id="{7E387175-0514-4C03-A3A2-E5D8BCBD189F}"/>
              </a:ext>
            </a:extLst>
          </p:cNvPr>
          <p:cNvGraphicFramePr>
            <a:graphicFrameLocks noGrp="1"/>
          </p:cNvGraphicFramePr>
          <p:nvPr>
            <p:extLst>
              <p:ext uri="{D42A27DB-BD31-4B8C-83A1-F6EECF244321}">
                <p14:modId xmlns:p14="http://schemas.microsoft.com/office/powerpoint/2010/main" val="232726902"/>
              </p:ext>
            </p:extLst>
          </p:nvPr>
        </p:nvGraphicFramePr>
        <p:xfrm>
          <a:off x="336000" y="4804376"/>
          <a:ext cx="11520000" cy="1371600"/>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10800000">
                  <a:extLst>
                    <a:ext uri="{9D8B030D-6E8A-4147-A177-3AD203B41FA5}">
                      <a16:colId xmlns:a16="http://schemas.microsoft.com/office/drawing/2014/main" val="4128092149"/>
                    </a:ext>
                  </a:extLst>
                </a:gridCol>
              </a:tblGrid>
              <a:tr h="370840">
                <a:tc>
                  <a:txBody>
                    <a:bodyPr/>
                    <a:lstStyle/>
                    <a:p>
                      <a:endParaRPr lang="en-GB" sz="2400" b="1" dirty="0">
                        <a:solidFill>
                          <a:srgbClr val="002060"/>
                        </a:solidFill>
                      </a:endParaRPr>
                    </a:p>
                  </a:txBody>
                  <a:tcP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rgbClr val="002060"/>
                          </a:solidFill>
                          <a:effectLst/>
                          <a:uLnTx/>
                          <a:uFillTx/>
                        </a:rPr>
                        <a:t>en</a:t>
                      </a:r>
                      <a:r>
                        <a:rPr kumimoji="0" lang="en-GB" sz="2400" b="1" u="none" strike="noStrike" kern="1200" cap="none" spc="0" normalizeH="0" baseline="0" noProof="0" dirty="0">
                          <a:ln>
                            <a:noFill/>
                          </a:ln>
                          <a:solidFill>
                            <a:srgbClr val="002060"/>
                          </a:solidFill>
                          <a:effectLst/>
                          <a:uLnTx/>
                          <a:uFillTx/>
                        </a:rPr>
                        <a:t> </a:t>
                      </a:r>
                      <a:r>
                        <a:rPr kumimoji="0" lang="en-GB" sz="2400" b="1" u="none" strike="noStrike" kern="1200" cap="none" spc="0" normalizeH="0" baseline="0" noProof="0" dirty="0" err="1">
                          <a:ln>
                            <a:noFill/>
                          </a:ln>
                          <a:solidFill>
                            <a:srgbClr val="002060"/>
                          </a:solidFill>
                          <a:effectLst/>
                          <a:uLnTx/>
                          <a:uFillTx/>
                        </a:rPr>
                        <a:t>général</a:t>
                      </a:r>
                      <a:endParaRPr lang="en-GB" sz="2400" b="1" dirty="0">
                        <a:solidFill>
                          <a:srgbClr val="002060"/>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53431983"/>
                  </a:ext>
                </a:extLst>
              </a:tr>
              <a:tr h="370840">
                <a:tc>
                  <a:txBody>
                    <a:bodyPr/>
                    <a:lstStyle/>
                    <a:p>
                      <a:pPr algn="ctr"/>
                      <a:r>
                        <a:rPr lang="en-GB" sz="2400" b="0" dirty="0">
                          <a:solidFill>
                            <a:srgbClr val="002060"/>
                          </a:solidFill>
                        </a:rPr>
                        <a:t>A.</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Les astronautes mangent bien dans l’espace.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370840">
                <a:tc>
                  <a:txBody>
                    <a:bodyPr/>
                    <a:lstStyle/>
                    <a:p>
                      <a:pPr algn="ctr"/>
                      <a:r>
                        <a:rPr lang="en-GB" sz="2400" b="0" dirty="0">
                          <a:solidFill>
                            <a:srgbClr val="002060"/>
                          </a:solidFill>
                        </a:rPr>
                        <a:t>D.</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Les chefs modifient les textures et les goûts des plats.</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bl>
          </a:graphicData>
        </a:graphic>
      </p:graphicFrame>
      <p:sp>
        <p:nvSpPr>
          <p:cNvPr id="2" name="Rectangle 1">
            <a:extLst>
              <a:ext uri="{FF2B5EF4-FFF2-40B4-BE49-F238E27FC236}">
                <a16:creationId xmlns:a16="http://schemas.microsoft.com/office/drawing/2014/main" id="{102450AF-C75F-4164-855A-5CDB859645DA}"/>
              </a:ext>
            </a:extLst>
          </p:cNvPr>
          <p:cNvSpPr/>
          <p:nvPr/>
        </p:nvSpPr>
        <p:spPr>
          <a:xfrm>
            <a:off x="495300" y="2576126"/>
            <a:ext cx="476250" cy="310044"/>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BA48047-A1A7-46EF-BD86-75325E41D923}"/>
              </a:ext>
            </a:extLst>
          </p:cNvPr>
          <p:cNvSpPr/>
          <p:nvPr/>
        </p:nvSpPr>
        <p:spPr>
          <a:xfrm>
            <a:off x="495300" y="3972020"/>
            <a:ext cx="476250" cy="310044"/>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706B3ED-BD82-4AE8-A2B6-B3DB85753CB2}"/>
              </a:ext>
            </a:extLst>
          </p:cNvPr>
          <p:cNvSpPr/>
          <p:nvPr/>
        </p:nvSpPr>
        <p:spPr>
          <a:xfrm>
            <a:off x="495300" y="5335154"/>
            <a:ext cx="476250" cy="310044"/>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CAF8DAE-995B-4455-8AAD-02FEB84CA1EB}"/>
              </a:ext>
            </a:extLst>
          </p:cNvPr>
          <p:cNvSpPr/>
          <p:nvPr/>
        </p:nvSpPr>
        <p:spPr>
          <a:xfrm>
            <a:off x="495300" y="3052376"/>
            <a:ext cx="476250" cy="3100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BD25551-3402-492F-906E-EF4C0AE26672}"/>
              </a:ext>
            </a:extLst>
          </p:cNvPr>
          <p:cNvSpPr/>
          <p:nvPr/>
        </p:nvSpPr>
        <p:spPr>
          <a:xfrm>
            <a:off x="495300" y="4386299"/>
            <a:ext cx="476250" cy="3100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5AF52DE-04E0-4079-B758-BEBF485A4D91}"/>
              </a:ext>
            </a:extLst>
          </p:cNvPr>
          <p:cNvSpPr/>
          <p:nvPr/>
        </p:nvSpPr>
        <p:spPr>
          <a:xfrm>
            <a:off x="495300" y="5823875"/>
            <a:ext cx="476250" cy="3100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5C773C3-4F3E-487B-BF37-70B3E7C5BFDC}"/>
              </a:ext>
            </a:extLst>
          </p:cNvPr>
          <p:cNvSpPr/>
          <p:nvPr/>
        </p:nvSpPr>
        <p:spPr>
          <a:xfrm>
            <a:off x="1127550" y="3014699"/>
            <a:ext cx="7406850" cy="361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EDEB48D-2AF7-477D-9C54-3E6BD50E0805}"/>
              </a:ext>
            </a:extLst>
          </p:cNvPr>
          <p:cNvSpPr/>
          <p:nvPr/>
        </p:nvSpPr>
        <p:spPr>
          <a:xfrm>
            <a:off x="1127550" y="4386299"/>
            <a:ext cx="7406850" cy="361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8945C3E-18DE-410C-922E-8973EBC6E180}"/>
              </a:ext>
            </a:extLst>
          </p:cNvPr>
          <p:cNvSpPr/>
          <p:nvPr/>
        </p:nvSpPr>
        <p:spPr>
          <a:xfrm>
            <a:off x="1127550" y="5757899"/>
            <a:ext cx="7864050" cy="376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9AE1E51-8833-48B4-9180-C64C6D5760DE}"/>
              </a:ext>
            </a:extLst>
          </p:cNvPr>
          <p:cNvSpPr/>
          <p:nvPr/>
        </p:nvSpPr>
        <p:spPr>
          <a:xfrm>
            <a:off x="1127550" y="2550173"/>
            <a:ext cx="8111700" cy="409158"/>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F8FD243-A4DB-4754-A33D-47B636C80BC5}"/>
              </a:ext>
            </a:extLst>
          </p:cNvPr>
          <p:cNvSpPr/>
          <p:nvPr/>
        </p:nvSpPr>
        <p:spPr>
          <a:xfrm>
            <a:off x="1127550" y="3942269"/>
            <a:ext cx="8111700" cy="409158"/>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5820B42-F959-4FA1-99CF-E5C14E438CFE}"/>
              </a:ext>
            </a:extLst>
          </p:cNvPr>
          <p:cNvSpPr/>
          <p:nvPr/>
        </p:nvSpPr>
        <p:spPr>
          <a:xfrm>
            <a:off x="1089450" y="5292614"/>
            <a:ext cx="8111700" cy="409158"/>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8F702B72-6544-4675-8661-5F420CE3EF9A}"/>
              </a:ext>
            </a:extLst>
          </p:cNvPr>
          <p:cNvSpPr txBox="1"/>
          <p:nvPr/>
        </p:nvSpPr>
        <p:spPr>
          <a:xfrm>
            <a:off x="4427580" y="137236"/>
            <a:ext cx="2326278" cy="646331"/>
          </a:xfrm>
          <a:prstGeom prst="rect">
            <a:avLst/>
          </a:prstGeom>
          <a:noFill/>
        </p:spPr>
        <p:txBody>
          <a:bodyPr wrap="none" rtlCol="0">
            <a:spAutoFit/>
          </a:bodyPr>
          <a:lstStyle/>
          <a:p>
            <a:r>
              <a:rPr lang="en-GB" sz="3600" b="1" dirty="0" err="1">
                <a:solidFill>
                  <a:srgbClr val="EF4136"/>
                </a:solidFill>
              </a:rPr>
              <a:t>Réponses</a:t>
            </a:r>
            <a:endParaRPr lang="en-GB" sz="3600" b="1" dirty="0">
              <a:solidFill>
                <a:srgbClr val="EF4136"/>
              </a:solidFill>
            </a:endParaRPr>
          </a:p>
        </p:txBody>
      </p:sp>
    </p:spTree>
    <p:extLst>
      <p:ext uri="{BB962C8B-B14F-4D97-AF65-F5344CB8AC3E}">
        <p14:creationId xmlns:p14="http://schemas.microsoft.com/office/powerpoint/2010/main" val="207967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2"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5 - Lesson 24</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Catherine Morris / Natalie Finlayson</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a:bodyPr>
          <a:lstStyle/>
          <a:p>
            <a:pPr algn="l"/>
            <a:r>
              <a:rPr lang="fr-FR" sz="2400" dirty="0">
                <a:solidFill>
                  <a:prstClr val="white"/>
                </a:solidFill>
              </a:rPr>
              <a:t>Extended reading</a:t>
            </a:r>
          </a:p>
          <a:p>
            <a:pPr lvl="0" algn="l"/>
            <a:endParaRPr lang="fr-FR" dirty="0">
              <a:solidFill>
                <a:prstClr val="white"/>
              </a:solidFill>
            </a:endParaRPr>
          </a:p>
          <a:p>
            <a:r>
              <a:rPr lang="en-GB" sz="2400" dirty="0">
                <a:solidFill>
                  <a:prstClr val="white"/>
                </a:solidFill>
              </a:rPr>
              <a:t>SSC open [o]</a:t>
            </a:r>
          </a:p>
          <a:p>
            <a:pPr lvl="0" algn="l"/>
            <a:endParaRPr lang="fr-FR"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fontScale="92500" lnSpcReduction="10000"/>
          </a:bodyPr>
          <a:lstStyle/>
          <a:p>
            <a:r>
              <a:rPr lang="fr-FR" sz="3200" b="1" dirty="0">
                <a:solidFill>
                  <a:prstClr val="white"/>
                </a:solidFill>
              </a:rPr>
              <a:t>Au réveillon de Noël sur l’ISS, la gastronomie française au menu</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114008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68448" y="1256686"/>
            <a:ext cx="976523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open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closed.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closed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when 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is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final sound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in a word (tr</a:t>
            </a:r>
            <a:r>
              <a:rPr kumimoji="0" lang="en-GB" sz="24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p)</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followed by a z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sound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(r</a:t>
            </a:r>
            <a:r>
              <a:rPr kumimoji="0" lang="en-GB" sz="24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se)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has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circumflex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h</a:t>
            </a:r>
            <a:r>
              <a:rPr kumimoji="0" lang="en-GB" sz="2400" b="1"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ô</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SSC [au] and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are also pronounced as a closed [o].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open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when followed by any consonant sound other than ‘z’:</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s</a:t>
            </a:r>
            <a:r>
              <a:rPr kumimoji="0" lang="en-GB" sz="2400" b="1"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nner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(to ring), un </a:t>
            </a:r>
            <a:r>
              <a:rPr kumimoji="0" lang="en-GB" sz="2400" b="1"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rdinateur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v</a:t>
            </a:r>
            <a:r>
              <a:rPr kumimoji="0" lang="en-GB" sz="2400" b="1"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leur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(thief)</a:t>
            </a:r>
          </a:p>
        </p:txBody>
      </p:sp>
      <p:sp>
        <p:nvSpPr>
          <p:cNvPr id="9" name="Rounded Rectangular Callout 6">
            <a:extLst>
              <a:ext uri="{FF2B5EF4-FFF2-40B4-BE49-F238E27FC236}">
                <a16:creationId xmlns:a16="http://schemas.microsoft.com/office/drawing/2014/main" id="{9A66108B-E5FD-464F-BE3E-EDA64D7F706B}"/>
              </a:ext>
            </a:extLst>
          </p:cNvPr>
          <p:cNvSpPr/>
          <p:nvPr/>
        </p:nvSpPr>
        <p:spPr>
          <a:xfrm>
            <a:off x="5029702" y="1978253"/>
            <a:ext cx="922638" cy="493102"/>
          </a:xfrm>
          <a:prstGeom prst="wedgeRoundRectCallout">
            <a:avLst>
              <a:gd name="adj1" fmla="val -22540"/>
              <a:gd name="adj2" fmla="val 83395"/>
              <a:gd name="adj3" fmla="val 16667"/>
            </a:avLst>
          </a:prstGeom>
          <a:solidFill>
            <a:srgbClr val="0055A5"/>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SFC!</a:t>
            </a:r>
          </a:p>
        </p:txBody>
      </p:sp>
      <p:sp>
        <p:nvSpPr>
          <p:cNvPr id="6" name="Title 5">
            <a:extLst>
              <a:ext uri="{FF2B5EF4-FFF2-40B4-BE49-F238E27FC236}">
                <a16:creationId xmlns:a16="http://schemas.microsoft.com/office/drawing/2014/main" id="{FEBA6898-BBB4-481C-8E41-3975479DCF0B}"/>
              </a:ext>
            </a:extLst>
          </p:cNvPr>
          <p:cNvSpPr>
            <a:spLocks noGrp="1"/>
          </p:cNvSpPr>
          <p:nvPr>
            <p:ph type="title"/>
          </p:nvPr>
        </p:nvSpPr>
        <p:spPr/>
        <p:txBody>
          <a:bodyPr>
            <a:normAutofit/>
          </a:bodyPr>
          <a:lstStyle/>
          <a:p>
            <a:r>
              <a:rPr lang="fr-FR" sz="2800" dirty="0" err="1"/>
              <a:t>Closed</a:t>
            </a:r>
            <a:r>
              <a:rPr lang="fr-FR" sz="2800" dirty="0"/>
              <a:t> or open [o] ?</a:t>
            </a:r>
          </a:p>
        </p:txBody>
      </p:sp>
      <p:sp>
        <p:nvSpPr>
          <p:cNvPr id="13" name="Rounded Rectangle 46">
            <a:extLst>
              <a:ext uri="{FF2B5EF4-FFF2-40B4-BE49-F238E27FC236}">
                <a16:creationId xmlns:a16="http://schemas.microsoft.com/office/drawing/2014/main" id="{EB2C7E7D-0536-43EF-ADA2-5F869C3240C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ular Callout 6"/>
          <p:cNvSpPr/>
          <p:nvPr/>
        </p:nvSpPr>
        <p:spPr>
          <a:xfrm>
            <a:off x="8216901" y="957902"/>
            <a:ext cx="3706651" cy="2563443"/>
          </a:xfrm>
          <a:prstGeom prst="wedgeRoundRectCallout">
            <a:avLst>
              <a:gd name="adj1" fmla="val -64922"/>
              <a:gd name="adj2" fmla="val -25121"/>
              <a:gd name="adj3" fmla="val 16667"/>
            </a:avLst>
          </a:prstGeom>
          <a:solidFill>
            <a:srgbClr val="0055A5"/>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Open [o] is a short version of English “or”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Closed [o] sounds similar to English’s long o sound as in “go”</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6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59557"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20843" y="155427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8477" y="155427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8904" y="154284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5695" y="1384996"/>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45129" y="34163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904216" y="1542847"/>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904216" y="569910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21007" y="5518578"/>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3879" y="5857132"/>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22" name="TextBox 21">
            <a:hlinkClick r:id="" action="ppaction://noaction">
              <a:snd r:embed="rId3" name="imposer.wav"/>
            </a:hlinkClick>
            <a:extLst>
              <a:ext uri="{FF2B5EF4-FFF2-40B4-BE49-F238E27FC236}">
                <a16:creationId xmlns:a16="http://schemas.microsoft.com/office/drawing/2014/main" id="{A19AC2C8-73AF-40D6-A615-CDFDE2CD5197}"/>
              </a:ext>
            </a:extLst>
          </p:cNvPr>
          <p:cNvSpPr txBox="1"/>
          <p:nvPr/>
        </p:nvSpPr>
        <p:spPr>
          <a:xfrm>
            <a:off x="2804441" y="2235740"/>
            <a:ext cx="1800000"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enforce]</a:t>
            </a:r>
          </a:p>
        </p:txBody>
      </p:sp>
      <p:sp>
        <p:nvSpPr>
          <p:cNvPr id="24" name="TextBox 23">
            <a:hlinkClick r:id="" action="ppaction://noaction">
              <a:snd r:embed="rId4" name="metro.wav"/>
            </a:hlinkClick>
            <a:extLst>
              <a:ext uri="{FF2B5EF4-FFF2-40B4-BE49-F238E27FC236}">
                <a16:creationId xmlns:a16="http://schemas.microsoft.com/office/drawing/2014/main" id="{EE071520-3683-4567-B693-F1732FFE4A93}"/>
              </a:ext>
            </a:extLst>
          </p:cNvPr>
          <p:cNvSpPr txBox="1"/>
          <p:nvPr/>
        </p:nvSpPr>
        <p:spPr>
          <a:xfrm>
            <a:off x="5251883" y="2158352"/>
            <a:ext cx="1800000"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5" name="tantot.wav"/>
            </a:hlinkClick>
            <a:extLst>
              <a:ext uri="{FF2B5EF4-FFF2-40B4-BE49-F238E27FC236}">
                <a16:creationId xmlns:a16="http://schemas.microsoft.com/office/drawing/2014/main" id="{A1AE636D-F4B2-4DCF-B972-D6AFB6D0E89E}"/>
              </a:ext>
            </a:extLst>
          </p:cNvPr>
          <p:cNvSpPr txBox="1"/>
          <p:nvPr/>
        </p:nvSpPr>
        <p:spPr>
          <a:xfrm>
            <a:off x="5216100" y="5486371"/>
            <a:ext cx="1800000"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tant</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ô</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[sometimes]</a:t>
            </a:r>
          </a:p>
        </p:txBody>
      </p:sp>
      <p:sp>
        <p:nvSpPr>
          <p:cNvPr id="34" name="TextBox 33">
            <a:hlinkClick r:id="" action="ppaction://noaction">
              <a:snd r:embed="rId6" name="mediocre.wav"/>
            </a:hlinkClick>
            <a:extLst>
              <a:ext uri="{FF2B5EF4-FFF2-40B4-BE49-F238E27FC236}">
                <a16:creationId xmlns:a16="http://schemas.microsoft.com/office/drawing/2014/main" id="{20A79B27-102C-4A2F-BAFE-3EED97AF0DC6}"/>
              </a:ext>
            </a:extLst>
          </p:cNvPr>
          <p:cNvSpPr txBox="1"/>
          <p:nvPr/>
        </p:nvSpPr>
        <p:spPr>
          <a:xfrm>
            <a:off x="454322" y="2389628"/>
            <a:ext cx="210523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médi</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hlinkClick r:id="" action="ppaction://noaction">
              <a:snd r:embed="rId7" name="optimiste.wav"/>
            </a:hlinkClick>
            <a:extLst>
              <a:ext uri="{FF2B5EF4-FFF2-40B4-BE49-F238E27FC236}">
                <a16:creationId xmlns:a16="http://schemas.microsoft.com/office/drawing/2014/main" id="{7ACD33BF-3617-4049-BBEC-0F5F027C1101}"/>
              </a:ext>
            </a:extLst>
          </p:cNvPr>
          <p:cNvSpPr txBox="1"/>
          <p:nvPr/>
        </p:nvSpPr>
        <p:spPr>
          <a:xfrm>
            <a:off x="7610067" y="1922997"/>
            <a:ext cx="1800000"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ptimiste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hlinkClick r:id="" action="ppaction://noaction">
              <a:snd r:embed="rId8" name="violent.wav"/>
            </a:hlinkClick>
            <a:extLst>
              <a:ext uri="{FF2B5EF4-FFF2-40B4-BE49-F238E27FC236}">
                <a16:creationId xmlns:a16="http://schemas.microsoft.com/office/drawing/2014/main" id="{833012C4-CB54-444B-80F0-C51A0CAE2FB8}"/>
              </a:ext>
            </a:extLst>
          </p:cNvPr>
          <p:cNvSpPr txBox="1"/>
          <p:nvPr/>
        </p:nvSpPr>
        <p:spPr>
          <a:xfrm>
            <a:off x="306299" y="5556594"/>
            <a:ext cx="1476999"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lent</a:t>
            </a:r>
          </a:p>
        </p:txBody>
      </p:sp>
      <p:sp>
        <p:nvSpPr>
          <p:cNvPr id="18" name="TextBox 17">
            <a:hlinkClick r:id="" action="ppaction://noaction">
              <a:snd r:embed="rId9" name="format.wav"/>
            </a:hlinkClick>
            <a:extLst>
              <a:ext uri="{FF2B5EF4-FFF2-40B4-BE49-F238E27FC236}">
                <a16:creationId xmlns:a16="http://schemas.microsoft.com/office/drawing/2014/main" id="{929C4E15-0977-4581-BEF1-A2D45AD5374B}"/>
              </a:ext>
            </a:extLst>
          </p:cNvPr>
          <p:cNvSpPr txBox="1"/>
          <p:nvPr/>
        </p:nvSpPr>
        <p:spPr>
          <a:xfrm>
            <a:off x="6028987" y="2879935"/>
            <a:ext cx="163194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rmat</a:t>
            </a:r>
          </a:p>
        </p:txBody>
      </p:sp>
      <p:pic>
        <p:nvPicPr>
          <p:cNvPr id="1026" name="Picture 2" descr="Newnhamm Multicolored Sparkle Clip Art">
            <a:extLst>
              <a:ext uri="{FF2B5EF4-FFF2-40B4-BE49-F238E27FC236}">
                <a16:creationId xmlns:a16="http://schemas.microsoft.com/office/drawing/2014/main" id="{6EB8877C-3195-41AC-90B4-E20A5886AB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977" y="1140319"/>
            <a:ext cx="142875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host With Bag Black And White Clip Art">
            <a:extLst>
              <a:ext uri="{FF2B5EF4-FFF2-40B4-BE49-F238E27FC236}">
                <a16:creationId xmlns:a16="http://schemas.microsoft.com/office/drawing/2014/main" id="{A4066905-845F-4E39-8706-44562A8E909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19813" y="213892"/>
            <a:ext cx="785884" cy="10878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tro Logo Clip Art">
            <a:extLst>
              <a:ext uri="{FF2B5EF4-FFF2-40B4-BE49-F238E27FC236}">
                <a16:creationId xmlns:a16="http://schemas.microsoft.com/office/drawing/2014/main" id="{6588C11A-60FC-46CC-90A0-EB927E824C0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39550" y="2081917"/>
            <a:ext cx="529113" cy="6760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ead 10 Clip Art">
            <a:extLst>
              <a:ext uri="{FF2B5EF4-FFF2-40B4-BE49-F238E27FC236}">
                <a16:creationId xmlns:a16="http://schemas.microsoft.com/office/drawing/2014/main" id="{4E26A032-B231-475C-A6EE-5B796FB4E2F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30569" y="2099414"/>
            <a:ext cx="771169" cy="77895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and With Knife Clip Art">
            <a:extLst>
              <a:ext uri="{FF2B5EF4-FFF2-40B4-BE49-F238E27FC236}">
                <a16:creationId xmlns:a16="http://schemas.microsoft.com/office/drawing/2014/main" id="{E3DF1303-D26E-4E06-95BA-31A362415B2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66" y="5093365"/>
            <a:ext cx="768350" cy="62654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654FF17F-D1E7-49A0-AAA8-764540966DC9}"/>
              </a:ext>
            </a:extLst>
          </p:cNvPr>
          <p:cNvGrpSpPr/>
          <p:nvPr/>
        </p:nvGrpSpPr>
        <p:grpSpPr>
          <a:xfrm>
            <a:off x="5498755" y="3669107"/>
            <a:ext cx="1518872" cy="866601"/>
            <a:chOff x="6052435" y="3671590"/>
            <a:chExt cx="1518872" cy="866601"/>
          </a:xfrm>
        </p:grpSpPr>
        <p:sp>
          <p:nvSpPr>
            <p:cNvPr id="42" name="TextBox 41">
              <a:hlinkClick r:id="" action="ppaction://noaction">
                <a:snd r:embed="rId15" name="zero.wav"/>
              </a:hlinkClick>
              <a:extLst>
                <a:ext uri="{FF2B5EF4-FFF2-40B4-BE49-F238E27FC236}">
                  <a16:creationId xmlns:a16="http://schemas.microsoft.com/office/drawing/2014/main" id="{16C3CD32-C227-4BF3-9F6D-D676E3578050}"/>
                </a:ext>
              </a:extLst>
            </p:cNvPr>
            <p:cNvSpPr txBox="1"/>
            <p:nvPr/>
          </p:nvSpPr>
          <p:spPr>
            <a:xfrm>
              <a:off x="6052435" y="3671590"/>
              <a:ext cx="1190654"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zér</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4" name="Picture 20" descr="Seven Segment Clip Art">
              <a:extLst>
                <a:ext uri="{FF2B5EF4-FFF2-40B4-BE49-F238E27FC236}">
                  <a16:creationId xmlns:a16="http://schemas.microsoft.com/office/drawing/2014/main" id="{45CB767A-D980-4ED3-9EBC-56CF976B3D9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45517" y="3708875"/>
              <a:ext cx="425790" cy="829316"/>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hlinkClick r:id="" action="ppaction://noaction">
              <a:snd r:embed="rId17" name="exploser.wav"/>
            </a:hlinkClick>
            <a:extLst>
              <a:ext uri="{FF2B5EF4-FFF2-40B4-BE49-F238E27FC236}">
                <a16:creationId xmlns:a16="http://schemas.microsoft.com/office/drawing/2014/main" id="{FB069857-9764-443B-8EBE-D888C63158DD}"/>
              </a:ext>
            </a:extLst>
          </p:cNvPr>
          <p:cNvSpPr txBox="1"/>
          <p:nvPr/>
        </p:nvSpPr>
        <p:spPr>
          <a:xfrm>
            <a:off x="244106" y="1426020"/>
            <a:ext cx="1772664" cy="523220"/>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exploser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Picture 2" descr="United Kingdom - Scotland Clip Art">
            <a:extLst>
              <a:ext uri="{FF2B5EF4-FFF2-40B4-BE49-F238E27FC236}">
                <a16:creationId xmlns:a16="http://schemas.microsoft.com/office/drawing/2014/main" id="{1AEAFC43-1B14-48A7-BE9C-9D4A5D9C1E4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02374" y="5334394"/>
            <a:ext cx="835388" cy="6265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hlinkClick r:id="" action="ppaction://noaction">
              <a:snd r:embed="rId19" name="alors.wav"/>
            </a:hlinkClick>
            <a:extLst>
              <a:ext uri="{FF2B5EF4-FFF2-40B4-BE49-F238E27FC236}">
                <a16:creationId xmlns:a16="http://schemas.microsoft.com/office/drawing/2014/main" id="{5B5A1A08-5A49-451C-89CA-4F377DF91AC0}"/>
              </a:ext>
            </a:extLst>
          </p:cNvPr>
          <p:cNvSpPr txBox="1"/>
          <p:nvPr/>
        </p:nvSpPr>
        <p:spPr>
          <a:xfrm>
            <a:off x="7985203" y="2987656"/>
            <a:ext cx="1409577"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so]</a:t>
            </a:r>
          </a:p>
        </p:txBody>
      </p:sp>
      <p:sp>
        <p:nvSpPr>
          <p:cNvPr id="23" name="TextBox 22">
            <a:hlinkClick r:id="" action="ppaction://noaction">
              <a:snd r:embed="rId20" name="support.wav"/>
            </a:hlinkClick>
            <a:extLst>
              <a:ext uri="{FF2B5EF4-FFF2-40B4-BE49-F238E27FC236}">
                <a16:creationId xmlns:a16="http://schemas.microsoft.com/office/drawing/2014/main" id="{399672FA-82A2-4082-9AB9-0ACAB03A60AE}"/>
              </a:ext>
            </a:extLst>
          </p:cNvPr>
          <p:cNvSpPr txBox="1"/>
          <p:nvPr/>
        </p:nvSpPr>
        <p:spPr>
          <a:xfrm>
            <a:off x="3217329" y="1367570"/>
            <a:ext cx="210523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supp</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a:t>
            </a:r>
          </a:p>
        </p:txBody>
      </p:sp>
      <p:sp>
        <p:nvSpPr>
          <p:cNvPr id="25" name="TextBox 24">
            <a:hlinkClick r:id="" action="ppaction://noaction">
              <a:snd r:embed="rId21" name="lorsque.wav"/>
            </a:hlinkClick>
            <a:extLst>
              <a:ext uri="{FF2B5EF4-FFF2-40B4-BE49-F238E27FC236}">
                <a16:creationId xmlns:a16="http://schemas.microsoft.com/office/drawing/2014/main" id="{F522E0C6-95D4-4456-93D6-BC89B013B73C}"/>
              </a:ext>
            </a:extLst>
          </p:cNvPr>
          <p:cNvSpPr txBox="1"/>
          <p:nvPr/>
        </p:nvSpPr>
        <p:spPr>
          <a:xfrm>
            <a:off x="3301526" y="3424705"/>
            <a:ext cx="1556463"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rsque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22" name="forte.wav"/>
            </a:hlinkClick>
            <a:extLst>
              <a:ext uri="{FF2B5EF4-FFF2-40B4-BE49-F238E27FC236}">
                <a16:creationId xmlns:a16="http://schemas.microsoft.com/office/drawing/2014/main" id="{1EC151BC-B439-451E-9ABA-DF8D6B1329B4}"/>
              </a:ext>
            </a:extLst>
          </p:cNvPr>
          <p:cNvSpPr txBox="1"/>
          <p:nvPr/>
        </p:nvSpPr>
        <p:spPr>
          <a:xfrm>
            <a:off x="8172777" y="5397127"/>
            <a:ext cx="1569634"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[strong (f)]</a:t>
            </a:r>
          </a:p>
        </p:txBody>
      </p:sp>
      <p:sp>
        <p:nvSpPr>
          <p:cNvPr id="28" name="TextBox 27">
            <a:hlinkClick r:id="" action="ppaction://noaction">
              <a:snd r:embed="rId23" name="confortable.wav"/>
            </a:hlinkClick>
            <a:extLst>
              <a:ext uri="{FF2B5EF4-FFF2-40B4-BE49-F238E27FC236}">
                <a16:creationId xmlns:a16="http://schemas.microsoft.com/office/drawing/2014/main" id="{22BA3F81-DE83-447B-A0C8-AC9FC5C9214A}"/>
              </a:ext>
            </a:extLst>
          </p:cNvPr>
          <p:cNvSpPr txBox="1"/>
          <p:nvPr/>
        </p:nvSpPr>
        <p:spPr>
          <a:xfrm>
            <a:off x="3207269" y="4566425"/>
            <a:ext cx="2222810"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nf</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rtable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24" name="petrole.wav"/>
            </a:hlinkClick>
            <a:extLst>
              <a:ext uri="{FF2B5EF4-FFF2-40B4-BE49-F238E27FC236}">
                <a16:creationId xmlns:a16="http://schemas.microsoft.com/office/drawing/2014/main" id="{CCED483D-CE12-4FA8-8B3C-04DCC50F8B7F}"/>
              </a:ext>
            </a:extLst>
          </p:cNvPr>
          <p:cNvSpPr txBox="1"/>
          <p:nvPr/>
        </p:nvSpPr>
        <p:spPr>
          <a:xfrm>
            <a:off x="141336" y="3235409"/>
            <a:ext cx="163194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pétr</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hlinkClick r:id="" action="ppaction://noaction">
              <a:snd r:embed="rId25" name="solde.wav"/>
            </a:hlinkClick>
            <a:extLst>
              <a:ext uri="{FF2B5EF4-FFF2-40B4-BE49-F238E27FC236}">
                <a16:creationId xmlns:a16="http://schemas.microsoft.com/office/drawing/2014/main" id="{F9B1B53B-3DF2-41F6-A063-755073979F26}"/>
              </a:ext>
            </a:extLst>
          </p:cNvPr>
          <p:cNvSpPr txBox="1"/>
          <p:nvPr/>
        </p:nvSpPr>
        <p:spPr>
          <a:xfrm>
            <a:off x="8197583" y="4150926"/>
            <a:ext cx="1569634"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lde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[sale]</a:t>
            </a:r>
          </a:p>
        </p:txBody>
      </p:sp>
      <p:sp>
        <p:nvSpPr>
          <p:cNvPr id="30" name="TextBox 29">
            <a:hlinkClick r:id="" action="ppaction://noaction">
              <a:snd r:embed="rId26" name="revolte.wav"/>
            </a:hlinkClick>
            <a:extLst>
              <a:ext uri="{FF2B5EF4-FFF2-40B4-BE49-F238E27FC236}">
                <a16:creationId xmlns:a16="http://schemas.microsoft.com/office/drawing/2014/main" id="{3800184C-9688-4BB3-BC23-938EE6A1F680}"/>
              </a:ext>
            </a:extLst>
          </p:cNvPr>
          <p:cNvSpPr txBox="1"/>
          <p:nvPr/>
        </p:nvSpPr>
        <p:spPr>
          <a:xfrm>
            <a:off x="6151883" y="4764788"/>
            <a:ext cx="1569634"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rév</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lte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35" name="Group 34">
            <a:extLst>
              <a:ext uri="{FF2B5EF4-FFF2-40B4-BE49-F238E27FC236}">
                <a16:creationId xmlns:a16="http://schemas.microsoft.com/office/drawing/2014/main" id="{131C4343-5844-4A8F-A72C-07961C78FA21}"/>
              </a:ext>
            </a:extLst>
          </p:cNvPr>
          <p:cNvGrpSpPr/>
          <p:nvPr/>
        </p:nvGrpSpPr>
        <p:grpSpPr>
          <a:xfrm>
            <a:off x="760500" y="3766878"/>
            <a:ext cx="1955296" cy="1412185"/>
            <a:chOff x="1237079" y="3634709"/>
            <a:chExt cx="1955296" cy="1412185"/>
          </a:xfrm>
        </p:grpSpPr>
        <p:pic>
          <p:nvPicPr>
            <p:cNvPr id="33" name="Picture 4" descr="Bullions, Commodity, Investment, Wealth, Gold, Gold Bar">
              <a:extLst>
                <a:ext uri="{FF2B5EF4-FFF2-40B4-BE49-F238E27FC236}">
                  <a16:creationId xmlns:a16="http://schemas.microsoft.com/office/drawing/2014/main" id="{BE8A79A3-741B-416E-96C8-3ACA7644B16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37079" y="3634709"/>
              <a:ext cx="1955296" cy="97764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hlinkClick r:id="" action="ppaction://noaction">
                <a:snd r:embed="rId28" name="or.wav"/>
              </a:hlinkClick>
              <a:extLst>
                <a:ext uri="{FF2B5EF4-FFF2-40B4-BE49-F238E27FC236}">
                  <a16:creationId xmlns:a16="http://schemas.microsoft.com/office/drawing/2014/main" id="{7B23BE8E-AD8D-4E5B-B658-6611A08D1DE6}"/>
                </a:ext>
              </a:extLst>
            </p:cNvPr>
            <p:cNvSpPr txBox="1"/>
            <p:nvPr/>
          </p:nvSpPr>
          <p:spPr>
            <a:xfrm>
              <a:off x="1784573" y="4215897"/>
              <a:ext cx="938858" cy="830997"/>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[gold]</a:t>
              </a:r>
            </a:p>
          </p:txBody>
        </p:sp>
      </p:grpSp>
      <p:sp>
        <p:nvSpPr>
          <p:cNvPr id="38" name="TextBox 37">
            <a:hlinkClick r:id="" action="ppaction://noaction">
              <a:snd r:embed="rId29" name="fantome.wav"/>
            </a:hlinkClick>
            <a:extLst>
              <a:ext uri="{FF2B5EF4-FFF2-40B4-BE49-F238E27FC236}">
                <a16:creationId xmlns:a16="http://schemas.microsoft.com/office/drawing/2014/main" id="{FDB84CCF-E5D1-453F-B688-C77E6797963E}"/>
              </a:ext>
            </a:extLst>
          </p:cNvPr>
          <p:cNvSpPr txBox="1"/>
          <p:nvPr/>
        </p:nvSpPr>
        <p:spPr>
          <a:xfrm>
            <a:off x="5781103" y="1166965"/>
            <a:ext cx="1800000" cy="523220"/>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fant</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ô</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30" name="Ecosse.wav"/>
            </a:hlinkClick>
            <a:extLst>
              <a:ext uri="{FF2B5EF4-FFF2-40B4-BE49-F238E27FC236}">
                <a16:creationId xmlns:a16="http://schemas.microsoft.com/office/drawing/2014/main" id="{7C488BB1-BC20-4E71-B1D2-456D9F21E5EE}"/>
              </a:ext>
            </a:extLst>
          </p:cNvPr>
          <p:cNvSpPr txBox="1"/>
          <p:nvPr/>
        </p:nvSpPr>
        <p:spPr>
          <a:xfrm>
            <a:off x="2219225" y="5710532"/>
            <a:ext cx="1800000" cy="523220"/>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C7D27D3A-213E-46A7-AE22-6011ED0B4315}"/>
              </a:ext>
            </a:extLst>
          </p:cNvPr>
          <p:cNvSpPr/>
          <p:nvPr/>
        </p:nvSpPr>
        <p:spPr>
          <a:xfrm>
            <a:off x="7721517" y="137784"/>
            <a:ext cx="4336351" cy="1269889"/>
          </a:xfrm>
          <a:prstGeom prst="wedgeRoundRectCallout">
            <a:avLst>
              <a:gd name="adj1" fmla="val -19951"/>
              <a:gd name="adj2" fmla="val 67045"/>
              <a:gd name="adj3" fmla="val 16667"/>
            </a:avLst>
          </a:prstGeom>
          <a:solidFill>
            <a:srgbClr val="0055A5"/>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Open [o]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tongue is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far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from the roof of the mouth.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Closed [o]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tongue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touches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roof of the mouth.</a:t>
            </a:r>
          </a:p>
        </p:txBody>
      </p:sp>
    </p:spTree>
    <p:extLst>
      <p:ext uri="{BB962C8B-B14F-4D97-AF65-F5344CB8AC3E}">
        <p14:creationId xmlns:p14="http://schemas.microsoft.com/office/powerpoint/2010/main" val="18969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6"/>
                                        </p:tgtEl>
                                      </p:cBhvr>
                                    </p:animEffect>
                                    <p:set>
                                      <p:cBhvr>
                                        <p:cTn id="12"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916392" cy="647577"/>
          </a:xfrm>
        </p:spPr>
        <p:txBody>
          <a:bodyPr>
            <a:normAutofit/>
          </a:bodyPr>
          <a:lstStyle/>
          <a:p>
            <a:r>
              <a:rPr lang="en-GB" sz="2800" b="1" dirty="0" err="1">
                <a:solidFill>
                  <a:schemeClr val="bg1"/>
                </a:solidFill>
              </a:rPr>
              <a:t>Vocabulaire</a:t>
            </a:r>
            <a:r>
              <a:rPr lang="en-GB" sz="2800" b="1" dirty="0">
                <a:solidFill>
                  <a:schemeClr val="bg1"/>
                </a:solidFill>
              </a:rPr>
              <a:t> (1/2)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41167" y="249868"/>
            <a:ext cx="1968753"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ACD2DC26-213C-4309-9DB2-19F1B83562B9}"/>
              </a:ext>
            </a:extLst>
          </p:cNvPr>
          <p:cNvGraphicFramePr>
            <a:graphicFrameLocks noGrp="1"/>
          </p:cNvGraphicFramePr>
          <p:nvPr>
            <p:extLst>
              <p:ext uri="{D42A27DB-BD31-4B8C-83A1-F6EECF244321}">
                <p14:modId xmlns:p14="http://schemas.microsoft.com/office/powerpoint/2010/main" val="1248564280"/>
              </p:ext>
            </p:extLst>
          </p:nvPr>
        </p:nvGraphicFramePr>
        <p:xfrm>
          <a:off x="5265384" y="1154306"/>
          <a:ext cx="6366510" cy="4053840"/>
        </p:xfrm>
        <a:graphic>
          <a:graphicData uri="http://schemas.openxmlformats.org/drawingml/2006/table">
            <a:tbl>
              <a:tblPr firstRow="1" bandRow="1">
                <a:tableStyleId>{5C22544A-7EE6-4342-B048-85BDC9FD1C3A}</a:tableStyleId>
              </a:tblPr>
              <a:tblGrid>
                <a:gridCol w="4243705">
                  <a:extLst>
                    <a:ext uri="{9D8B030D-6E8A-4147-A177-3AD203B41FA5}">
                      <a16:colId xmlns:a16="http://schemas.microsoft.com/office/drawing/2014/main" val="4100256897"/>
                    </a:ext>
                  </a:extLst>
                </a:gridCol>
                <a:gridCol w="2122805">
                  <a:extLst>
                    <a:ext uri="{9D8B030D-6E8A-4147-A177-3AD203B41FA5}">
                      <a16:colId xmlns:a16="http://schemas.microsoft.com/office/drawing/2014/main" val="2582231871"/>
                    </a:ext>
                  </a:extLst>
                </a:gridCol>
              </a:tblGrid>
              <a:tr h="370840">
                <a:tc>
                  <a:txBody>
                    <a:bodyPr/>
                    <a:lstStyle/>
                    <a:p>
                      <a:pPr algn="ctr"/>
                      <a:r>
                        <a:rPr lang="fr-FR" sz="2800" b="1" dirty="0">
                          <a:solidFill>
                            <a:srgbClr val="002060"/>
                          </a:solidFill>
                          <a:latin typeface="Century Gothic" panose="020B0502020202020204" pitchFamily="34" charset="0"/>
                        </a:rPr>
                        <a:t>anglais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800" b="1" dirty="0">
                          <a:solidFill>
                            <a:srgbClr val="002060"/>
                          </a:solidFill>
                          <a:latin typeface="Century Gothic" panose="020B0502020202020204" pitchFamily="34" charset="0"/>
                        </a:rPr>
                        <a:t>français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843178"/>
                  </a:ext>
                </a:extLst>
              </a:tr>
              <a:tr h="370840">
                <a:tc>
                  <a:txBody>
                    <a:bodyPr/>
                    <a:lstStyle/>
                    <a:p>
                      <a:pPr algn="ctr"/>
                      <a:endParaRPr lang="fr-FR" sz="2800" b="0" dirty="0">
                        <a:solidFill>
                          <a:srgbClr val="002060"/>
                        </a:solidFill>
                        <a:latin typeface="Century Gothic" panose="020B0502020202020204" pitchFamily="34" charset="0"/>
                      </a:endParaRPr>
                    </a:p>
                    <a:p>
                      <a:pPr algn="ctr"/>
                      <a:r>
                        <a:rPr lang="fr-FR" sz="2800" b="0" dirty="0">
                          <a:solidFill>
                            <a:srgbClr val="002060"/>
                          </a:solidFill>
                          <a:latin typeface="Century Gothic" panose="020B0502020202020204" pitchFamily="34" charset="0"/>
                        </a:rPr>
                        <a:t>to manage, </a:t>
                      </a:r>
                      <a:r>
                        <a:rPr lang="fr-FR" sz="2800" b="0" dirty="0" err="1">
                          <a:solidFill>
                            <a:srgbClr val="002060"/>
                          </a:solidFill>
                          <a:latin typeface="Century Gothic" panose="020B0502020202020204" pitchFamily="34" charset="0"/>
                        </a:rPr>
                        <a:t>managing</a:t>
                      </a:r>
                      <a:endParaRPr lang="fr-FR" sz="2800" b="0"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800" b="0"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045377"/>
                  </a:ext>
                </a:extLst>
              </a:tr>
              <a:tr h="370840">
                <a:tc>
                  <a:txBody>
                    <a:bodyPr/>
                    <a:lstStyle/>
                    <a:p>
                      <a:pPr algn="ctr"/>
                      <a:r>
                        <a:rPr lang="fr-FR" sz="2800" b="0" dirty="0" err="1">
                          <a:solidFill>
                            <a:srgbClr val="002060"/>
                          </a:solidFill>
                          <a:latin typeface="Century Gothic" panose="020B0502020202020204" pitchFamily="34" charset="0"/>
                        </a:rPr>
                        <a:t>recipe</a:t>
                      </a: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749953"/>
                  </a:ext>
                </a:extLst>
              </a:tr>
              <a:tr h="370840">
                <a:tc>
                  <a:txBody>
                    <a:bodyPr/>
                    <a:lstStyle/>
                    <a:p>
                      <a:pPr algn="ctr"/>
                      <a:r>
                        <a:rPr lang="fr-FR" sz="2800" b="0" dirty="0" err="1">
                          <a:solidFill>
                            <a:srgbClr val="002060"/>
                          </a:solidFill>
                          <a:latin typeface="Century Gothic" panose="020B0502020202020204" pitchFamily="34" charset="0"/>
                        </a:rPr>
                        <a:t>meal</a:t>
                      </a: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4683252"/>
                  </a:ext>
                </a:extLst>
              </a:tr>
              <a:tr h="370840">
                <a:tc>
                  <a:txBody>
                    <a:bodyPr/>
                    <a:lstStyle/>
                    <a:p>
                      <a:pPr algn="ctr"/>
                      <a:r>
                        <a:rPr lang="fr-FR" sz="2800" b="0" dirty="0">
                          <a:solidFill>
                            <a:srgbClr val="002060"/>
                          </a:solidFill>
                          <a:latin typeface="Century Gothic" panose="020B0502020202020204" pitchFamily="34" charset="0"/>
                        </a:rPr>
                        <a:t>by</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8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8880162"/>
                  </a:ext>
                </a:extLst>
              </a:tr>
              <a:tr h="370840">
                <a:tc>
                  <a:txBody>
                    <a:bodyPr/>
                    <a:lstStyle/>
                    <a:p>
                      <a:pPr algn="ctr"/>
                      <a:r>
                        <a:rPr lang="fr-FR" sz="2800" b="0" dirty="0">
                          <a:solidFill>
                            <a:srgbClr val="002060"/>
                          </a:solidFill>
                          <a:latin typeface="Century Gothic" panose="020B0502020202020204" pitchFamily="34" charset="0"/>
                        </a:rPr>
                        <a:t>(Christmas) </a:t>
                      </a:r>
                      <a:r>
                        <a:rPr lang="fr-FR" sz="2800" b="0" dirty="0" err="1">
                          <a:solidFill>
                            <a:srgbClr val="002060"/>
                          </a:solidFill>
                          <a:latin typeface="Century Gothic" panose="020B0502020202020204" pitchFamily="34" charset="0"/>
                        </a:rPr>
                        <a:t>eve</a:t>
                      </a: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2861497"/>
                  </a:ext>
                </a:extLst>
              </a:tr>
              <a:tr h="370840">
                <a:tc>
                  <a:txBody>
                    <a:bodyPr/>
                    <a:lstStyle/>
                    <a:p>
                      <a:pPr algn="ctr"/>
                      <a:r>
                        <a:rPr lang="fr-FR" sz="2800" b="0" dirty="0">
                          <a:solidFill>
                            <a:srgbClr val="002060"/>
                          </a:solidFill>
                          <a:latin typeface="Century Gothic" panose="020B0502020202020204" pitchFamily="34" charset="0"/>
                        </a:rPr>
                        <a:t>first of all</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6609344"/>
                  </a:ext>
                </a:extLst>
              </a:tr>
            </a:tbl>
          </a:graphicData>
        </a:graphic>
      </p:graphicFrame>
      <p:sp>
        <p:nvSpPr>
          <p:cNvPr id="22" name="TextBox 21">
            <a:extLst>
              <a:ext uri="{FF2B5EF4-FFF2-40B4-BE49-F238E27FC236}">
                <a16:creationId xmlns:a16="http://schemas.microsoft.com/office/drawing/2014/main" id="{C5C832A4-D6C4-4AE5-9626-21B2547DB3ED}"/>
              </a:ext>
            </a:extLst>
          </p:cNvPr>
          <p:cNvSpPr txBox="1"/>
          <p:nvPr/>
        </p:nvSpPr>
        <p:spPr>
          <a:xfrm>
            <a:off x="282080" y="1558414"/>
            <a:ext cx="560518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les mots </a:t>
            </a: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français</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Prononce</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les mots.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attention à la SSC [r].</a:t>
            </a:r>
          </a:p>
        </p:txBody>
      </p:sp>
      <p:pic>
        <p:nvPicPr>
          <p:cNvPr id="5122" name="Picture 2" descr="clipart speaking - Clip Art Library">
            <a:extLst>
              <a:ext uri="{FF2B5EF4-FFF2-40B4-BE49-F238E27FC236}">
                <a16:creationId xmlns:a16="http://schemas.microsoft.com/office/drawing/2014/main" id="{AC951D3D-E7A9-4AA1-817C-CBF0B0BC2389}"/>
              </a:ext>
            </a:extLst>
          </p:cNvPr>
          <p:cNvPicPr>
            <a:picLocks noChangeAspect="1" noChangeArrowheads="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89668" y="3903694"/>
            <a:ext cx="2086047"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AFF18F-865C-4FFB-8C70-B3745DD91CC7}"/>
              </a:ext>
            </a:extLst>
          </p:cNvPr>
          <p:cNvSpPr txBox="1"/>
          <p:nvPr/>
        </p:nvSpPr>
        <p:spPr>
          <a:xfrm>
            <a:off x="9579866" y="2088345"/>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gé</a:t>
            </a:r>
            <a:r>
              <a:rPr kumimoji="0" lang="fr-FR"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r</a:t>
            </a: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er</a:t>
            </a:r>
            <a:endPar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FECDA83B-C50F-4F29-BD15-9956231169B9}"/>
              </a:ext>
            </a:extLst>
          </p:cNvPr>
          <p:cNvSpPr txBox="1"/>
          <p:nvPr/>
        </p:nvSpPr>
        <p:spPr>
          <a:xfrm>
            <a:off x="9579866" y="2615833"/>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la </a:t>
            </a:r>
            <a:r>
              <a:rPr kumimoji="0" lang="fr-FR"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r</a:t>
            </a: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ecette</a:t>
            </a:r>
          </a:p>
        </p:txBody>
      </p:sp>
      <p:sp>
        <p:nvSpPr>
          <p:cNvPr id="16" name="TextBox 15">
            <a:extLst>
              <a:ext uri="{FF2B5EF4-FFF2-40B4-BE49-F238E27FC236}">
                <a16:creationId xmlns:a16="http://schemas.microsoft.com/office/drawing/2014/main" id="{57C275EC-EA33-40E1-9CF2-139700DF05E3}"/>
              </a:ext>
            </a:extLst>
          </p:cNvPr>
          <p:cNvSpPr txBox="1"/>
          <p:nvPr/>
        </p:nvSpPr>
        <p:spPr>
          <a:xfrm>
            <a:off x="9579866" y="3117279"/>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le </a:t>
            </a:r>
            <a:r>
              <a:rPr kumimoji="0" lang="fr-FR"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r</a:t>
            </a: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epas</a:t>
            </a:r>
          </a:p>
        </p:txBody>
      </p:sp>
      <p:sp>
        <p:nvSpPr>
          <p:cNvPr id="17" name="TextBox 16">
            <a:extLst>
              <a:ext uri="{FF2B5EF4-FFF2-40B4-BE49-F238E27FC236}">
                <a16:creationId xmlns:a16="http://schemas.microsoft.com/office/drawing/2014/main" id="{29E09FC8-43FF-4DE5-98DF-979B694F5E65}"/>
              </a:ext>
            </a:extLst>
          </p:cNvPr>
          <p:cNvSpPr txBox="1"/>
          <p:nvPr/>
        </p:nvSpPr>
        <p:spPr>
          <a:xfrm>
            <a:off x="9579866" y="3625717"/>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pa</a:t>
            </a:r>
            <a:r>
              <a:rPr kumimoji="0" lang="fr-FR"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r</a:t>
            </a:r>
            <a:endPar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1E7747E-CA93-4681-B509-8DB0F252682B}"/>
              </a:ext>
            </a:extLst>
          </p:cNvPr>
          <p:cNvSpPr txBox="1"/>
          <p:nvPr/>
        </p:nvSpPr>
        <p:spPr>
          <a:xfrm>
            <a:off x="9572769" y="4146213"/>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le </a:t>
            </a:r>
            <a:r>
              <a:rPr kumimoji="0" lang="fr-FR"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r</a:t>
            </a: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éveillon</a:t>
            </a:r>
          </a:p>
        </p:txBody>
      </p:sp>
      <p:sp>
        <p:nvSpPr>
          <p:cNvPr id="19" name="TextBox 18">
            <a:extLst>
              <a:ext uri="{FF2B5EF4-FFF2-40B4-BE49-F238E27FC236}">
                <a16:creationId xmlns:a16="http://schemas.microsoft.com/office/drawing/2014/main" id="{8844D89F-37A0-4213-BE2D-542C6E56B75A}"/>
              </a:ext>
            </a:extLst>
          </p:cNvPr>
          <p:cNvSpPr txBox="1"/>
          <p:nvPr/>
        </p:nvSpPr>
        <p:spPr>
          <a:xfrm>
            <a:off x="9579866" y="4662734"/>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d’abo</a:t>
            </a:r>
            <a:r>
              <a:rPr kumimoji="0" lang="fr-FR"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r</a:t>
            </a: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a:t>
            </a:r>
          </a:p>
        </p:txBody>
      </p:sp>
    </p:spTree>
    <p:extLst>
      <p:ext uri="{BB962C8B-B14F-4D97-AF65-F5344CB8AC3E}">
        <p14:creationId xmlns:p14="http://schemas.microsoft.com/office/powerpoint/2010/main" val="9245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la recet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5" name="le repa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6" name="pa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7" name="le reveillo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subTnLst>
                                    <p:audio>
                                      <p:cMediaNode>
                                        <p:cTn display="0" masterRel="sameClick">
                                          <p:stCondLst>
                                            <p:cond evt="begin" delay="0">
                                              <p:tn val="30"/>
                                            </p:cond>
                                          </p:stCondLst>
                                          <p:endCondLst>
                                            <p:cond evt="onStopAudio" delay="0">
                                              <p:tgtEl>
                                                <p:sldTgt/>
                                              </p:tgtEl>
                                            </p:cond>
                                          </p:endCondLst>
                                        </p:cTn>
                                        <p:tgtEl>
                                          <p:sndTgt r:embed="rId8" name="d'abo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968151" cy="647577"/>
          </a:xfrm>
        </p:spPr>
        <p:txBody>
          <a:bodyPr>
            <a:normAutofit/>
          </a:bodyPr>
          <a:lstStyle/>
          <a:p>
            <a:r>
              <a:rPr lang="en-GB" sz="2800" b="1" dirty="0" err="1">
                <a:solidFill>
                  <a:schemeClr val="bg1"/>
                </a:solidFill>
              </a:rPr>
              <a:t>Vocabulaire</a:t>
            </a:r>
            <a:r>
              <a:rPr lang="en-GB" sz="2800" b="1" dirty="0">
                <a:solidFill>
                  <a:schemeClr val="bg1"/>
                </a:solidFill>
              </a:rPr>
              <a:t> (2/2)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41167" y="249868"/>
            <a:ext cx="1968753"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ACD2DC26-213C-4309-9DB2-19F1B83562B9}"/>
              </a:ext>
            </a:extLst>
          </p:cNvPr>
          <p:cNvGraphicFramePr>
            <a:graphicFrameLocks noGrp="1"/>
          </p:cNvGraphicFramePr>
          <p:nvPr>
            <p:extLst>
              <p:ext uri="{D42A27DB-BD31-4B8C-83A1-F6EECF244321}">
                <p14:modId xmlns:p14="http://schemas.microsoft.com/office/powerpoint/2010/main" val="979735681"/>
              </p:ext>
            </p:extLst>
          </p:nvPr>
        </p:nvGraphicFramePr>
        <p:xfrm>
          <a:off x="5265384" y="1154306"/>
          <a:ext cx="6366510" cy="4663440"/>
        </p:xfrm>
        <a:graphic>
          <a:graphicData uri="http://schemas.openxmlformats.org/drawingml/2006/table">
            <a:tbl>
              <a:tblPr firstRow="1" bandRow="1">
                <a:tableStyleId>{5C22544A-7EE6-4342-B048-85BDC9FD1C3A}</a:tableStyleId>
              </a:tblPr>
              <a:tblGrid>
                <a:gridCol w="4243705">
                  <a:extLst>
                    <a:ext uri="{9D8B030D-6E8A-4147-A177-3AD203B41FA5}">
                      <a16:colId xmlns:a16="http://schemas.microsoft.com/office/drawing/2014/main" val="4100256897"/>
                    </a:ext>
                  </a:extLst>
                </a:gridCol>
                <a:gridCol w="2122805">
                  <a:extLst>
                    <a:ext uri="{9D8B030D-6E8A-4147-A177-3AD203B41FA5}">
                      <a16:colId xmlns:a16="http://schemas.microsoft.com/office/drawing/2014/main" val="2582231871"/>
                    </a:ext>
                  </a:extLst>
                </a:gridCol>
              </a:tblGrid>
              <a:tr h="370840">
                <a:tc>
                  <a:txBody>
                    <a:bodyPr/>
                    <a:lstStyle/>
                    <a:p>
                      <a:pPr algn="ctr"/>
                      <a:r>
                        <a:rPr lang="fr-FR" sz="2800" b="1" dirty="0">
                          <a:solidFill>
                            <a:srgbClr val="002060"/>
                          </a:solidFill>
                          <a:latin typeface="Century Gothic" panose="020B0502020202020204" pitchFamily="34" charset="0"/>
                        </a:rPr>
                        <a:t>anglais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800" b="1" dirty="0">
                          <a:solidFill>
                            <a:srgbClr val="EF4136"/>
                          </a:solidFill>
                          <a:latin typeface="Century Gothic" panose="020B0502020202020204" pitchFamily="34" charset="0"/>
                        </a:rPr>
                        <a:t>français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843178"/>
                  </a:ext>
                </a:extLst>
              </a:tr>
              <a:tr h="370840">
                <a:tc>
                  <a:txBody>
                    <a:bodyPr/>
                    <a:lstStyle/>
                    <a:p>
                      <a:pPr algn="ctr"/>
                      <a:endParaRPr lang="fr-FR" sz="2800" b="0"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800" b="0" dirty="0">
                        <a:solidFill>
                          <a:srgbClr val="EF4136"/>
                        </a:solidFill>
                        <a:latin typeface="Century Gothic" panose="020B0502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045377"/>
                  </a:ext>
                </a:extLst>
              </a:tr>
              <a:tr h="370840">
                <a:tc>
                  <a:txBody>
                    <a:bodyPr/>
                    <a:lstStyle/>
                    <a:p>
                      <a:pPr algn="ctr"/>
                      <a:r>
                        <a:rPr lang="fr-FR" sz="2800" b="0" dirty="0" err="1">
                          <a:solidFill>
                            <a:srgbClr val="002060"/>
                          </a:solidFill>
                          <a:latin typeface="Century Gothic" panose="020B0502020202020204" pitchFamily="34" charset="0"/>
                        </a:rPr>
                        <a:t>space</a:t>
                      </a: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800" b="0" dirty="0">
                        <a:solidFill>
                          <a:srgbClr val="EF4136"/>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749953"/>
                  </a:ext>
                </a:extLst>
              </a:tr>
              <a:tr h="370840">
                <a:tc>
                  <a:txBody>
                    <a:bodyPr/>
                    <a:lstStyle/>
                    <a:p>
                      <a:pPr algn="ctr"/>
                      <a:r>
                        <a:rPr lang="fr-FR" sz="2800" b="0" dirty="0">
                          <a:solidFill>
                            <a:srgbClr val="002060"/>
                          </a:solidFill>
                          <a:latin typeface="Century Gothic" panose="020B0502020202020204" pitchFamily="34" charset="0"/>
                        </a:rPr>
                        <a:t>taste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800" b="0" dirty="0">
                        <a:solidFill>
                          <a:srgbClr val="EF4136"/>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4683252"/>
                  </a:ext>
                </a:extLst>
              </a:tr>
              <a:tr h="370840">
                <a:tc>
                  <a:txBody>
                    <a:bodyPr/>
                    <a:lstStyle/>
                    <a:p>
                      <a:pPr algn="ctr"/>
                      <a:r>
                        <a:rPr lang="fr-FR" sz="2800" b="0" dirty="0" err="1">
                          <a:solidFill>
                            <a:srgbClr val="002060"/>
                          </a:solidFill>
                          <a:latin typeface="Century Gothic" panose="020B0502020202020204" pitchFamily="34" charset="0"/>
                        </a:rPr>
                        <a:t>tongue</a:t>
                      </a: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800" b="1" dirty="0">
                        <a:solidFill>
                          <a:srgbClr val="EF4136"/>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8880162"/>
                  </a:ext>
                </a:extLst>
              </a:tr>
              <a:tr h="370840">
                <a:tc>
                  <a:txBody>
                    <a:bodyPr/>
                    <a:lstStyle/>
                    <a:p>
                      <a:pPr algn="ctr"/>
                      <a:r>
                        <a:rPr lang="fr-FR" sz="2800" b="0" dirty="0">
                          <a:solidFill>
                            <a:srgbClr val="002060"/>
                          </a:solidFill>
                          <a:latin typeface="Century Gothic" panose="020B0502020202020204" pitchFamily="34" charset="0"/>
                        </a:rPr>
                        <a:t>plate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800" b="0" dirty="0">
                        <a:solidFill>
                          <a:srgbClr val="EF4136"/>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2861497"/>
                  </a:ext>
                </a:extLst>
              </a:tr>
              <a:tr h="370840">
                <a:tc>
                  <a:txBody>
                    <a:bodyPr/>
                    <a:lstStyle/>
                    <a:p>
                      <a:pPr algn="ctr"/>
                      <a:r>
                        <a:rPr lang="fr-FR" sz="2800" b="0" dirty="0" err="1">
                          <a:solidFill>
                            <a:srgbClr val="002060"/>
                          </a:solidFill>
                          <a:latin typeface="Century Gothic" panose="020B0502020202020204" pitchFamily="34" charset="0"/>
                        </a:rPr>
                        <a:t>then</a:t>
                      </a: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fr-FR" sz="2800" b="0" dirty="0">
                        <a:solidFill>
                          <a:srgbClr val="EF4136"/>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6609344"/>
                  </a:ext>
                </a:extLst>
              </a:tr>
              <a:tr h="370840">
                <a:tc>
                  <a:txBody>
                    <a:bodyPr/>
                    <a:lstStyle/>
                    <a:p>
                      <a:pPr algn="ctr"/>
                      <a:r>
                        <a:rPr lang="fr-FR" sz="2800" b="0" dirty="0">
                          <a:solidFill>
                            <a:srgbClr val="002060"/>
                          </a:solidFill>
                          <a:latin typeface="Century Gothic" panose="020B0502020202020204" pitchFamily="34" charset="0"/>
                        </a:rPr>
                        <a:t>as, </a:t>
                      </a:r>
                      <a:r>
                        <a:rPr lang="fr-FR" sz="2800" b="0" dirty="0" err="1">
                          <a:solidFill>
                            <a:srgbClr val="002060"/>
                          </a:solidFill>
                          <a:latin typeface="Century Gothic" panose="020B0502020202020204" pitchFamily="34" charset="0"/>
                        </a:rPr>
                        <a:t>because</a:t>
                      </a:r>
                      <a:endParaRPr lang="fr-FR" sz="2800" b="0"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fr-FR" sz="2800" b="0" dirty="0">
                        <a:solidFill>
                          <a:srgbClr val="EF4136"/>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9429380"/>
                  </a:ext>
                </a:extLst>
              </a:tr>
              <a:tr h="370840">
                <a:tc>
                  <a:txBody>
                    <a:bodyPr/>
                    <a:lstStyle/>
                    <a:p>
                      <a:pPr algn="ctr"/>
                      <a:r>
                        <a:rPr lang="fr-FR" sz="2800" b="0" dirty="0">
                          <a:solidFill>
                            <a:srgbClr val="002060"/>
                          </a:solidFill>
                          <a:latin typeface="Century Gothic" panose="020B0502020202020204" pitchFamily="34" charset="0"/>
                        </a:rPr>
                        <a:t>Christmas</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fr-FR" sz="2800" b="0" dirty="0">
                        <a:solidFill>
                          <a:srgbClr val="EF4136"/>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6641762"/>
                  </a:ext>
                </a:extLst>
              </a:tr>
            </a:tbl>
          </a:graphicData>
        </a:graphic>
      </p:graphicFrame>
      <p:sp>
        <p:nvSpPr>
          <p:cNvPr id="22" name="TextBox 21">
            <a:extLst>
              <a:ext uri="{FF2B5EF4-FFF2-40B4-BE49-F238E27FC236}">
                <a16:creationId xmlns:a16="http://schemas.microsoft.com/office/drawing/2014/main" id="{C5C832A4-D6C4-4AE5-9626-21B2547DB3ED}"/>
              </a:ext>
            </a:extLst>
          </p:cNvPr>
          <p:cNvSpPr txBox="1"/>
          <p:nvPr/>
        </p:nvSpPr>
        <p:spPr>
          <a:xfrm>
            <a:off x="282080" y="1558414"/>
            <a:ext cx="560518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les mots </a:t>
            </a: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français</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Prononce</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les mots.</a:t>
            </a:r>
          </a:p>
        </p:txBody>
      </p:sp>
      <p:pic>
        <p:nvPicPr>
          <p:cNvPr id="5122" name="Picture 2" descr="clipart speaking - Clip Art Library">
            <a:extLst>
              <a:ext uri="{FF2B5EF4-FFF2-40B4-BE49-F238E27FC236}">
                <a16:creationId xmlns:a16="http://schemas.microsoft.com/office/drawing/2014/main" id="{AC951D3D-E7A9-4AA1-817C-CBF0B0BC2389}"/>
              </a:ext>
            </a:extLst>
          </p:cNvPr>
          <p:cNvPicPr>
            <a:picLocks noChangeAspect="1" noChangeArrowheads="1"/>
          </p:cNvPicPr>
          <p:nvPr/>
        </p:nvPicPr>
        <p:blipFill>
          <a:blip r:embed="rId10">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89668" y="3903694"/>
            <a:ext cx="2086047" cy="180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70C4ED0-297F-4483-AF42-086BF7E8968A}"/>
              </a:ext>
            </a:extLst>
          </p:cNvPr>
          <p:cNvSpPr txBox="1"/>
          <p:nvPr/>
        </p:nvSpPr>
        <p:spPr>
          <a:xfrm>
            <a:off x="9562983" y="2179485"/>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l’espace</a:t>
            </a:r>
          </a:p>
        </p:txBody>
      </p:sp>
      <p:sp>
        <p:nvSpPr>
          <p:cNvPr id="18" name="TextBox 17">
            <a:extLst>
              <a:ext uri="{FF2B5EF4-FFF2-40B4-BE49-F238E27FC236}">
                <a16:creationId xmlns:a16="http://schemas.microsoft.com/office/drawing/2014/main" id="{164CED83-BC3B-430E-82E5-04A1F5F9DAF3}"/>
              </a:ext>
            </a:extLst>
          </p:cNvPr>
          <p:cNvSpPr txBox="1"/>
          <p:nvPr/>
        </p:nvSpPr>
        <p:spPr>
          <a:xfrm>
            <a:off x="9562983" y="2680931"/>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le goût</a:t>
            </a:r>
          </a:p>
        </p:txBody>
      </p:sp>
      <p:sp>
        <p:nvSpPr>
          <p:cNvPr id="19" name="TextBox 18">
            <a:extLst>
              <a:ext uri="{FF2B5EF4-FFF2-40B4-BE49-F238E27FC236}">
                <a16:creationId xmlns:a16="http://schemas.microsoft.com/office/drawing/2014/main" id="{4C21DFCA-0822-47E2-8F83-F0975DA210E8}"/>
              </a:ext>
            </a:extLst>
          </p:cNvPr>
          <p:cNvSpPr txBox="1"/>
          <p:nvPr/>
        </p:nvSpPr>
        <p:spPr>
          <a:xfrm>
            <a:off x="9562983" y="3189369"/>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la langue</a:t>
            </a:r>
            <a:endParaRPr kumimoji="0" lang="fr-FR"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B400BE2-7573-404B-A48C-DC63FC9D4104}"/>
              </a:ext>
            </a:extLst>
          </p:cNvPr>
          <p:cNvSpPr txBox="1"/>
          <p:nvPr/>
        </p:nvSpPr>
        <p:spPr>
          <a:xfrm>
            <a:off x="9555886" y="3709865"/>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le plat</a:t>
            </a:r>
          </a:p>
        </p:txBody>
      </p:sp>
      <p:sp>
        <p:nvSpPr>
          <p:cNvPr id="21" name="TextBox 20">
            <a:extLst>
              <a:ext uri="{FF2B5EF4-FFF2-40B4-BE49-F238E27FC236}">
                <a16:creationId xmlns:a16="http://schemas.microsoft.com/office/drawing/2014/main" id="{2D50A643-356D-4BB4-9F7C-C9C9F0CE4EB3}"/>
              </a:ext>
            </a:extLst>
          </p:cNvPr>
          <p:cNvSpPr txBox="1"/>
          <p:nvPr/>
        </p:nvSpPr>
        <p:spPr>
          <a:xfrm>
            <a:off x="9562983" y="4226386"/>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puis</a:t>
            </a:r>
          </a:p>
        </p:txBody>
      </p:sp>
      <p:sp>
        <p:nvSpPr>
          <p:cNvPr id="23" name="TextBox 22">
            <a:extLst>
              <a:ext uri="{FF2B5EF4-FFF2-40B4-BE49-F238E27FC236}">
                <a16:creationId xmlns:a16="http://schemas.microsoft.com/office/drawing/2014/main" id="{6CC6C02A-D9D1-4B58-B1DF-D01F95E00007}"/>
              </a:ext>
            </a:extLst>
          </p:cNvPr>
          <p:cNvSpPr txBox="1"/>
          <p:nvPr/>
        </p:nvSpPr>
        <p:spPr>
          <a:xfrm>
            <a:off x="9586963" y="4740504"/>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puisque</a:t>
            </a:r>
          </a:p>
        </p:txBody>
      </p:sp>
      <p:sp>
        <p:nvSpPr>
          <p:cNvPr id="24" name="TextBox 23">
            <a:extLst>
              <a:ext uri="{FF2B5EF4-FFF2-40B4-BE49-F238E27FC236}">
                <a16:creationId xmlns:a16="http://schemas.microsoft.com/office/drawing/2014/main" id="{73E3A59A-F803-4AF4-ADB8-F79DAA2BE5DB}"/>
              </a:ext>
            </a:extLst>
          </p:cNvPr>
          <p:cNvSpPr txBox="1"/>
          <p:nvPr/>
        </p:nvSpPr>
        <p:spPr>
          <a:xfrm>
            <a:off x="9586963" y="5294526"/>
            <a:ext cx="20449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Noël</a:t>
            </a:r>
          </a:p>
        </p:txBody>
      </p:sp>
    </p:spTree>
    <p:extLst>
      <p:ext uri="{BB962C8B-B14F-4D97-AF65-F5344CB8AC3E}">
        <p14:creationId xmlns:p14="http://schemas.microsoft.com/office/powerpoint/2010/main" val="345093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l'espa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4" name="le gou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5" name="la langu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6" name="le pla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7" name="pui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8" name="puisqu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subTnLst>
                                    <p:audio>
                                      <p:cMediaNode>
                                        <p:cTn display="0" masterRel="sameClick">
                                          <p:stCondLst>
                                            <p:cond evt="begin" delay="0">
                                              <p:tn val="35"/>
                                            </p:cond>
                                          </p:stCondLst>
                                          <p:endCondLst>
                                            <p:cond evt="onStopAudio" delay="0">
                                              <p:tgtEl>
                                                <p:sldTgt/>
                                              </p:tgtEl>
                                            </p:cond>
                                          </p:endCondLst>
                                        </p:cTn>
                                        <p:tgtEl>
                                          <p:sndTgt r:embed="rId9" name="noe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Trouve</a:t>
            </a:r>
            <a:r>
              <a:rPr lang="en-GB" sz="2800" b="1" dirty="0">
                <a:solidFill>
                  <a:schemeClr val="bg1"/>
                </a:solidFill>
              </a:rPr>
              <a:t> </a:t>
            </a:r>
            <a:r>
              <a:rPr lang="en-GB" sz="2800" b="1" dirty="0" err="1">
                <a:solidFill>
                  <a:schemeClr val="bg1"/>
                </a:solidFill>
              </a:rPr>
              <a:t>l’intrus</a:t>
            </a:r>
            <a:r>
              <a:rPr lang="en-GB" sz="2800" b="1" dirty="0">
                <a:solidFill>
                  <a:schemeClr val="bg1"/>
                </a:solidFill>
              </a:rPr>
              <a:t> ! [1]</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AF68C249-0D9F-4D36-94D8-21C4F5B6C334}"/>
              </a:ext>
            </a:extLst>
          </p:cNvPr>
          <p:cNvGraphicFramePr>
            <a:graphicFrameLocks noGrp="1"/>
          </p:cNvGraphicFramePr>
          <p:nvPr>
            <p:extLst>
              <p:ext uri="{D42A27DB-BD31-4B8C-83A1-F6EECF244321}">
                <p14:modId xmlns:p14="http://schemas.microsoft.com/office/powerpoint/2010/main" val="442037607"/>
              </p:ext>
            </p:extLst>
          </p:nvPr>
        </p:nvGraphicFramePr>
        <p:xfrm>
          <a:off x="54326" y="2215732"/>
          <a:ext cx="8640000" cy="3423288"/>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33209997"/>
                    </a:ext>
                  </a:extLst>
                </a:gridCol>
                <a:gridCol w="2700000">
                  <a:extLst>
                    <a:ext uri="{9D8B030D-6E8A-4147-A177-3AD203B41FA5}">
                      <a16:colId xmlns:a16="http://schemas.microsoft.com/office/drawing/2014/main" val="3691643346"/>
                    </a:ext>
                  </a:extLst>
                </a:gridCol>
                <a:gridCol w="2700000">
                  <a:extLst>
                    <a:ext uri="{9D8B030D-6E8A-4147-A177-3AD203B41FA5}">
                      <a16:colId xmlns:a16="http://schemas.microsoft.com/office/drawing/2014/main" val="39307311"/>
                    </a:ext>
                  </a:extLst>
                </a:gridCol>
                <a:gridCol w="2700000">
                  <a:extLst>
                    <a:ext uri="{9D8B030D-6E8A-4147-A177-3AD203B41FA5}">
                      <a16:colId xmlns:a16="http://schemas.microsoft.com/office/drawing/2014/main" val="2331276432"/>
                    </a:ext>
                  </a:extLst>
                </a:gridCol>
              </a:tblGrid>
              <a:tr h="370840">
                <a:tc>
                  <a:txBody>
                    <a:bodyPr/>
                    <a:lstStyle/>
                    <a:p>
                      <a:pPr algn="ctr">
                        <a:lnSpc>
                          <a:spcPct val="150000"/>
                        </a:lnSpc>
                      </a:pPr>
                      <a:r>
                        <a:rPr lang="fr-FR" sz="2400" b="1" dirty="0">
                          <a:solidFill>
                            <a:srgbClr val="002060"/>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dit</a:t>
                      </a: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fait</a:t>
                      </a: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apporter</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002060"/>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hier</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désolé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maintenant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002060"/>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peut-être</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marché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passé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002060"/>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sais</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projet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partager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002060"/>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appartement</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banque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utiliser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002060"/>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peux</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aider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chercher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sp>
        <p:nvSpPr>
          <p:cNvPr id="13" name="Speech Bubble: Rectangle 12">
            <a:extLst>
              <a:ext uri="{FF2B5EF4-FFF2-40B4-BE49-F238E27FC236}">
                <a16:creationId xmlns:a16="http://schemas.microsoft.com/office/drawing/2014/main" id="{A882D91A-9DC9-4261-B70D-A2AD73B3498C}"/>
              </a:ext>
            </a:extLst>
          </p:cNvPr>
          <p:cNvSpPr/>
          <p:nvPr/>
        </p:nvSpPr>
        <p:spPr>
          <a:xfrm>
            <a:off x="9048674" y="2334518"/>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not a </a:t>
            </a:r>
            <a:r>
              <a:rPr lang="fr-FR" sz="2000" noProof="0" dirty="0" err="1">
                <a:solidFill>
                  <a:srgbClr val="002060"/>
                </a:solidFill>
                <a:latin typeface="Century Gothic" panose="020B0502020202020204" pitchFamily="34" charset="0"/>
              </a:rPr>
              <a:t>past</a:t>
            </a:r>
            <a:r>
              <a:rPr lang="fr-FR" sz="2000"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participle</a:t>
            </a:r>
            <a:endParaRPr kumimoji="0" lang="fr-FR" sz="20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DC7CD2EA-248B-4838-8FE6-DD3E8DD2AD18}"/>
              </a:ext>
            </a:extLst>
          </p:cNvPr>
          <p:cNvSpPr txBox="1"/>
          <p:nvPr/>
        </p:nvSpPr>
        <p:spPr>
          <a:xfrm>
            <a:off x="54326" y="1218980"/>
            <a:ext cx="36576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[Odd one out!]</a:t>
            </a:r>
          </a:p>
        </p:txBody>
      </p:sp>
      <p:sp>
        <p:nvSpPr>
          <p:cNvPr id="19" name="Oval 18">
            <a:extLst>
              <a:ext uri="{FF2B5EF4-FFF2-40B4-BE49-F238E27FC236}">
                <a16:creationId xmlns:a16="http://schemas.microsoft.com/office/drawing/2014/main" id="{9C1E7A2D-41BA-48E9-A747-6DA83A4BBB1A}"/>
              </a:ext>
            </a:extLst>
          </p:cNvPr>
          <p:cNvSpPr/>
          <p:nvPr/>
        </p:nvSpPr>
        <p:spPr>
          <a:xfrm>
            <a:off x="6141418" y="2267773"/>
            <a:ext cx="2346890" cy="63730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Oval 19">
            <a:extLst>
              <a:ext uri="{FF2B5EF4-FFF2-40B4-BE49-F238E27FC236}">
                <a16:creationId xmlns:a16="http://schemas.microsoft.com/office/drawing/2014/main" id="{B5F484C6-E630-4824-A530-358B5BF90154}"/>
              </a:ext>
            </a:extLst>
          </p:cNvPr>
          <p:cNvSpPr/>
          <p:nvPr/>
        </p:nvSpPr>
        <p:spPr>
          <a:xfrm>
            <a:off x="3451989" y="2834260"/>
            <a:ext cx="2346890" cy="63730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Oval 20">
            <a:extLst>
              <a:ext uri="{FF2B5EF4-FFF2-40B4-BE49-F238E27FC236}">
                <a16:creationId xmlns:a16="http://schemas.microsoft.com/office/drawing/2014/main" id="{247CE692-2E89-4E87-A408-22F91FFEA56B}"/>
              </a:ext>
            </a:extLst>
          </p:cNvPr>
          <p:cNvSpPr/>
          <p:nvPr/>
        </p:nvSpPr>
        <p:spPr>
          <a:xfrm>
            <a:off x="738942" y="3358410"/>
            <a:ext cx="2346890" cy="63730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Oval 21">
            <a:extLst>
              <a:ext uri="{FF2B5EF4-FFF2-40B4-BE49-F238E27FC236}">
                <a16:creationId xmlns:a16="http://schemas.microsoft.com/office/drawing/2014/main" id="{A0D810E0-C204-4BF2-BA27-C4C88A3B3706}"/>
              </a:ext>
            </a:extLst>
          </p:cNvPr>
          <p:cNvSpPr/>
          <p:nvPr/>
        </p:nvSpPr>
        <p:spPr>
          <a:xfrm>
            <a:off x="3440180" y="3895227"/>
            <a:ext cx="2346890" cy="63730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Oval 22">
            <a:extLst>
              <a:ext uri="{FF2B5EF4-FFF2-40B4-BE49-F238E27FC236}">
                <a16:creationId xmlns:a16="http://schemas.microsoft.com/office/drawing/2014/main" id="{6464F58A-C7BD-4333-9ECF-8CECC3A3BFFC}"/>
              </a:ext>
            </a:extLst>
          </p:cNvPr>
          <p:cNvSpPr/>
          <p:nvPr/>
        </p:nvSpPr>
        <p:spPr>
          <a:xfrm>
            <a:off x="6141418" y="4512444"/>
            <a:ext cx="2346890" cy="63730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Oval 23">
            <a:extLst>
              <a:ext uri="{FF2B5EF4-FFF2-40B4-BE49-F238E27FC236}">
                <a16:creationId xmlns:a16="http://schemas.microsoft.com/office/drawing/2014/main" id="{C35DDBB0-ABA8-41A5-B7D7-9E023BB48039}"/>
              </a:ext>
            </a:extLst>
          </p:cNvPr>
          <p:cNvSpPr/>
          <p:nvPr/>
        </p:nvSpPr>
        <p:spPr>
          <a:xfrm>
            <a:off x="738942" y="5039811"/>
            <a:ext cx="2346890" cy="63730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Speech Bubble: Rectangle 25">
            <a:extLst>
              <a:ext uri="{FF2B5EF4-FFF2-40B4-BE49-F238E27FC236}">
                <a16:creationId xmlns:a16="http://schemas.microsoft.com/office/drawing/2014/main" id="{2E832F7C-8F39-4728-AA87-C7EF56C55C33}"/>
              </a:ext>
            </a:extLst>
          </p:cNvPr>
          <p:cNvSpPr/>
          <p:nvPr/>
        </p:nvSpPr>
        <p:spPr>
          <a:xfrm>
            <a:off x="9048674" y="2905082"/>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not an </a:t>
            </a:r>
            <a:r>
              <a:rPr lang="fr-FR" sz="2000" noProof="0" dirty="0" err="1">
                <a:solidFill>
                  <a:srgbClr val="002060"/>
                </a:solidFill>
                <a:latin typeface="Century Gothic" panose="020B0502020202020204" pitchFamily="34" charset="0"/>
              </a:rPr>
              <a:t>adverb</a:t>
            </a:r>
            <a:endParaRPr kumimoji="0" lang="fr-FR" sz="20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Speech Bubble: Rectangle 27">
            <a:extLst>
              <a:ext uri="{FF2B5EF4-FFF2-40B4-BE49-F238E27FC236}">
                <a16:creationId xmlns:a16="http://schemas.microsoft.com/office/drawing/2014/main" id="{0644C88C-CD05-4D60-97A0-EA58BE583F8B}"/>
              </a:ext>
            </a:extLst>
          </p:cNvPr>
          <p:cNvSpPr/>
          <p:nvPr/>
        </p:nvSpPr>
        <p:spPr>
          <a:xfrm>
            <a:off x="9048674" y="3475647"/>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not a </a:t>
            </a:r>
            <a:r>
              <a:rPr lang="fr-FR" sz="2000" noProof="0" dirty="0" err="1">
                <a:solidFill>
                  <a:srgbClr val="002060"/>
                </a:solidFill>
                <a:latin typeface="Century Gothic" panose="020B0502020202020204" pitchFamily="34" charset="0"/>
              </a:rPr>
              <a:t>noun</a:t>
            </a:r>
            <a:endParaRPr kumimoji="0" lang="fr-FR" sz="20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Speech Bubble: Rectangle 28">
            <a:extLst>
              <a:ext uri="{FF2B5EF4-FFF2-40B4-BE49-F238E27FC236}">
                <a16:creationId xmlns:a16="http://schemas.microsoft.com/office/drawing/2014/main" id="{5DEF9B9D-8758-41FD-A34D-ECE7FC1EBBA8}"/>
              </a:ext>
            </a:extLst>
          </p:cNvPr>
          <p:cNvSpPr/>
          <p:nvPr/>
        </p:nvSpPr>
        <p:spPr>
          <a:xfrm>
            <a:off x="9036865" y="4043135"/>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not a </a:t>
            </a:r>
            <a:r>
              <a:rPr lang="fr-FR" sz="2000" noProof="0" dirty="0" err="1">
                <a:solidFill>
                  <a:srgbClr val="002060"/>
                </a:solidFill>
                <a:latin typeface="Century Gothic" panose="020B0502020202020204" pitchFamily="34" charset="0"/>
              </a:rPr>
              <a:t>verb</a:t>
            </a:r>
            <a:endParaRPr kumimoji="0" lang="fr-FR" sz="20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Speech Bubble: Rectangle 29">
            <a:extLst>
              <a:ext uri="{FF2B5EF4-FFF2-40B4-BE49-F238E27FC236}">
                <a16:creationId xmlns:a16="http://schemas.microsoft.com/office/drawing/2014/main" id="{7FB747ED-4D9B-48B4-A01D-AAC6E5AD82C6}"/>
              </a:ext>
            </a:extLst>
          </p:cNvPr>
          <p:cNvSpPr/>
          <p:nvPr/>
        </p:nvSpPr>
        <p:spPr>
          <a:xfrm>
            <a:off x="9036865" y="4610623"/>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not a </a:t>
            </a:r>
            <a:r>
              <a:rPr lang="fr-FR" sz="2000" noProof="0" dirty="0" err="1">
                <a:solidFill>
                  <a:srgbClr val="002060"/>
                </a:solidFill>
                <a:latin typeface="Century Gothic" panose="020B0502020202020204" pitchFamily="34" charset="0"/>
              </a:rPr>
              <a:t>noun</a:t>
            </a:r>
            <a:endParaRPr kumimoji="0" lang="fr-FR" sz="20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Speech Bubble: Rectangle 30">
            <a:extLst>
              <a:ext uri="{FF2B5EF4-FFF2-40B4-BE49-F238E27FC236}">
                <a16:creationId xmlns:a16="http://schemas.microsoft.com/office/drawing/2014/main" id="{FAB95B18-484F-4157-92D6-61A8253F68B2}"/>
              </a:ext>
            </a:extLst>
          </p:cNvPr>
          <p:cNvSpPr/>
          <p:nvPr/>
        </p:nvSpPr>
        <p:spPr>
          <a:xfrm>
            <a:off x="9048674" y="5177835"/>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not an infinitive</a:t>
            </a:r>
            <a:endParaRPr kumimoji="0" lang="fr-FR" sz="20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70796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2" grpId="0" animBg="1"/>
      <p:bldP spid="23" grpId="0" animBg="1"/>
      <p:bldP spid="24" grpId="0" animBg="1"/>
      <p:bldP spid="26" grpId="0" animBg="1"/>
      <p:bldP spid="28" grpId="0" animBg="1"/>
      <p:bldP spid="29" grpId="0" animBg="1"/>
      <p:bldP spid="30"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003321" cy="647577"/>
          </a:xfrm>
        </p:spPr>
        <p:txBody>
          <a:bodyPr>
            <a:normAutofit/>
          </a:bodyPr>
          <a:lstStyle/>
          <a:p>
            <a:r>
              <a:rPr lang="en-GB" sz="2800" b="1" dirty="0">
                <a:solidFill>
                  <a:schemeClr val="bg1"/>
                </a:solidFill>
              </a:rPr>
              <a:t>Quelle </a:t>
            </a:r>
            <a:r>
              <a:rPr lang="en-GB" sz="2800" b="1" dirty="0" err="1">
                <a:solidFill>
                  <a:schemeClr val="bg1"/>
                </a:solidFill>
              </a:rPr>
              <a:t>est</a:t>
            </a:r>
            <a:r>
              <a:rPr lang="en-GB" sz="2800" b="1" dirty="0">
                <a:solidFill>
                  <a:schemeClr val="bg1"/>
                </a:solidFill>
              </a:rPr>
              <a:t> la </a:t>
            </a:r>
            <a:r>
              <a:rPr lang="en-GB" sz="2800" b="1" dirty="0" err="1">
                <a:solidFill>
                  <a:schemeClr val="bg1"/>
                </a:solidFill>
              </a:rPr>
              <a:t>catégorie</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AF68C249-0D9F-4D36-94D8-21C4F5B6C334}"/>
              </a:ext>
            </a:extLst>
          </p:cNvPr>
          <p:cNvGraphicFramePr>
            <a:graphicFrameLocks noGrp="1"/>
          </p:cNvGraphicFramePr>
          <p:nvPr>
            <p:extLst>
              <p:ext uri="{D42A27DB-BD31-4B8C-83A1-F6EECF244321}">
                <p14:modId xmlns:p14="http://schemas.microsoft.com/office/powerpoint/2010/main" val="1417121284"/>
              </p:ext>
            </p:extLst>
          </p:nvPr>
        </p:nvGraphicFramePr>
        <p:xfrm>
          <a:off x="54326" y="2215732"/>
          <a:ext cx="8640000" cy="3423288"/>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33209997"/>
                    </a:ext>
                  </a:extLst>
                </a:gridCol>
                <a:gridCol w="2700000">
                  <a:extLst>
                    <a:ext uri="{9D8B030D-6E8A-4147-A177-3AD203B41FA5}">
                      <a16:colId xmlns:a16="http://schemas.microsoft.com/office/drawing/2014/main" val="3691643346"/>
                    </a:ext>
                  </a:extLst>
                </a:gridCol>
                <a:gridCol w="2700000">
                  <a:extLst>
                    <a:ext uri="{9D8B030D-6E8A-4147-A177-3AD203B41FA5}">
                      <a16:colId xmlns:a16="http://schemas.microsoft.com/office/drawing/2014/main" val="39307311"/>
                    </a:ext>
                  </a:extLst>
                </a:gridCol>
                <a:gridCol w="2700000">
                  <a:extLst>
                    <a:ext uri="{9D8B030D-6E8A-4147-A177-3AD203B41FA5}">
                      <a16:colId xmlns:a16="http://schemas.microsoft.com/office/drawing/2014/main" val="2331276432"/>
                    </a:ext>
                  </a:extLst>
                </a:gridCol>
              </a:tblGrid>
              <a:tr h="370840">
                <a:tc>
                  <a:txBody>
                    <a:bodyPr/>
                    <a:lstStyle/>
                    <a:p>
                      <a:pPr algn="ctr">
                        <a:lnSpc>
                          <a:spcPct val="150000"/>
                        </a:lnSpc>
                      </a:pPr>
                      <a:r>
                        <a:rPr lang="fr-FR" sz="2400" b="1" dirty="0">
                          <a:solidFill>
                            <a:srgbClr val="002060"/>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écrire</a:t>
                      </a: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la lettre</a:t>
                      </a: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envoyer</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002060"/>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la banque</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le marché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l’église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002060"/>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emporter</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apporter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prendre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002060"/>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le passé</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hier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l'année dernière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002060"/>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maintenant</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en ce moment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aujourd’hui</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002060"/>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l’appartement</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habiter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002060"/>
                          </a:solidFill>
                          <a:latin typeface="Century Gothic" panose="020B0502020202020204" pitchFamily="34" charset="0"/>
                        </a:rPr>
                        <a:t>la maison</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sp>
        <p:nvSpPr>
          <p:cNvPr id="13" name="Speech Bubble: Rectangle 12">
            <a:extLst>
              <a:ext uri="{FF2B5EF4-FFF2-40B4-BE49-F238E27FC236}">
                <a16:creationId xmlns:a16="http://schemas.microsoft.com/office/drawing/2014/main" id="{A882D91A-9DC9-4261-B70D-A2AD73B3498C}"/>
              </a:ext>
            </a:extLst>
          </p:cNvPr>
          <p:cNvSpPr/>
          <p:nvPr/>
        </p:nvSpPr>
        <p:spPr>
          <a:xfrm>
            <a:off x="9048674" y="2334518"/>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err="1">
                <a:solidFill>
                  <a:srgbClr val="002060"/>
                </a:solidFill>
                <a:latin typeface="Century Gothic" panose="020B0502020202020204" pitchFamily="34" charset="0"/>
              </a:rPr>
              <a:t>sending</a:t>
            </a:r>
            <a:r>
              <a:rPr lang="fr-FR" sz="2000" dirty="0">
                <a:solidFill>
                  <a:srgbClr val="002060"/>
                </a:solidFill>
                <a:latin typeface="Century Gothic" panose="020B0502020202020204" pitchFamily="34" charset="0"/>
              </a:rPr>
              <a:t> post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a:extLst>
              <a:ext uri="{FF2B5EF4-FFF2-40B4-BE49-F238E27FC236}">
                <a16:creationId xmlns:a16="http://schemas.microsoft.com/office/drawing/2014/main" id="{DC7CD2EA-248B-4838-8FE6-DD3E8DD2AD18}"/>
              </a:ext>
            </a:extLst>
          </p:cNvPr>
          <p:cNvSpPr txBox="1"/>
          <p:nvPr/>
        </p:nvSpPr>
        <p:spPr>
          <a:xfrm>
            <a:off x="54326" y="1323286"/>
            <a:ext cx="118555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entury Gothic" panose="020B0502020202020204" pitchFamily="34" charset="0"/>
              </a:rPr>
              <a:t>What connects the following list</a:t>
            </a:r>
            <a:r>
              <a:rPr lang="en-US" sz="2800" dirty="0">
                <a:solidFill>
                  <a:srgbClr val="002060"/>
                </a:solidFill>
                <a:latin typeface="Century Gothic" panose="020B0502020202020204" pitchFamily="34" charset="0"/>
              </a:rPr>
              <a:t>s of words? </a:t>
            </a:r>
            <a:endParaRPr kumimoji="0" lang="en-US"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Speech Bubble: Rectangle 25">
            <a:extLst>
              <a:ext uri="{FF2B5EF4-FFF2-40B4-BE49-F238E27FC236}">
                <a16:creationId xmlns:a16="http://schemas.microsoft.com/office/drawing/2014/main" id="{2E832F7C-8F39-4728-AA87-C7EF56C55C33}"/>
              </a:ext>
            </a:extLst>
          </p:cNvPr>
          <p:cNvSpPr/>
          <p:nvPr/>
        </p:nvSpPr>
        <p:spPr>
          <a:xfrm>
            <a:off x="9048674" y="2905082"/>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buildings</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a </a:t>
            </a:r>
            <a:r>
              <a:rPr kumimoji="0" lang="fr-FR"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town</a:t>
            </a:r>
            <a:endPar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Speech Bubble: Rectangle 27">
            <a:extLst>
              <a:ext uri="{FF2B5EF4-FFF2-40B4-BE49-F238E27FC236}">
                <a16:creationId xmlns:a16="http://schemas.microsoft.com/office/drawing/2014/main" id="{0644C88C-CD05-4D60-97A0-EA58BE583F8B}"/>
              </a:ext>
            </a:extLst>
          </p:cNvPr>
          <p:cNvSpPr/>
          <p:nvPr/>
        </p:nvSpPr>
        <p:spPr>
          <a:xfrm>
            <a:off x="9048674" y="3475647"/>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bring</a:t>
            </a:r>
            <a:r>
              <a:rPr lang="fr-FR" sz="2000" dirty="0" err="1">
                <a:solidFill>
                  <a:srgbClr val="002060"/>
                </a:solidFill>
                <a:latin typeface="Century Gothic" panose="020B0502020202020204" pitchFamily="34" charset="0"/>
              </a:rPr>
              <a:t>ing</a:t>
            </a:r>
            <a:r>
              <a:rPr lang="fr-FR" sz="2000" dirty="0">
                <a:solidFill>
                  <a:srgbClr val="002060"/>
                </a:solidFill>
                <a:latin typeface="Century Gothic" panose="020B0502020202020204" pitchFamily="34" charset="0"/>
              </a:rPr>
              <a:t>/</a:t>
            </a:r>
            <a:r>
              <a:rPr lang="fr-FR" sz="2000" dirty="0" err="1">
                <a:solidFill>
                  <a:srgbClr val="002060"/>
                </a:solidFill>
                <a:latin typeface="Century Gothic" panose="020B0502020202020204" pitchFamily="34" charset="0"/>
              </a:rPr>
              <a:t>taking</a:t>
            </a:r>
            <a:endPar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Speech Bubble: Rectangle 28">
            <a:extLst>
              <a:ext uri="{FF2B5EF4-FFF2-40B4-BE49-F238E27FC236}">
                <a16:creationId xmlns:a16="http://schemas.microsoft.com/office/drawing/2014/main" id="{5DEF9B9D-8758-41FD-A34D-ECE7FC1EBBA8}"/>
              </a:ext>
            </a:extLst>
          </p:cNvPr>
          <p:cNvSpPr/>
          <p:nvPr/>
        </p:nvSpPr>
        <p:spPr>
          <a:xfrm>
            <a:off x="9036865" y="4043135"/>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time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0" name="Speech Bubble: Rectangle 29">
            <a:extLst>
              <a:ext uri="{FF2B5EF4-FFF2-40B4-BE49-F238E27FC236}">
                <a16:creationId xmlns:a16="http://schemas.microsoft.com/office/drawing/2014/main" id="{7FB747ED-4D9B-48B4-A01D-AAC6E5AD82C6}"/>
              </a:ext>
            </a:extLst>
          </p:cNvPr>
          <p:cNvSpPr/>
          <p:nvPr/>
        </p:nvSpPr>
        <p:spPr>
          <a:xfrm>
            <a:off x="9036865" y="4610623"/>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time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present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Speech Bubble: Rectangle 30">
            <a:extLst>
              <a:ext uri="{FF2B5EF4-FFF2-40B4-BE49-F238E27FC236}">
                <a16:creationId xmlns:a16="http://schemas.microsoft.com/office/drawing/2014/main" id="{FAB95B18-484F-4157-92D6-61A8253F68B2}"/>
              </a:ext>
            </a:extLst>
          </p:cNvPr>
          <p:cNvSpPr/>
          <p:nvPr/>
        </p:nvSpPr>
        <p:spPr>
          <a:xfrm>
            <a:off x="9048674" y="5177835"/>
            <a:ext cx="2690426" cy="399600"/>
          </a:xfrm>
          <a:prstGeom prst="wedgeRectCallout">
            <a:avLst>
              <a:gd name="adj1" fmla="val -57486"/>
              <a:gd name="adj2" fmla="val 536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living</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somewhere</a:t>
            </a:r>
            <a:endPar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1233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8" grpId="0" animBg="1"/>
      <p:bldP spid="29" grpId="0" animBg="1"/>
      <p:bldP spid="30"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Cherche</a:t>
            </a:r>
            <a:r>
              <a:rPr lang="en-GB" sz="2800" b="1" dirty="0">
                <a:solidFill>
                  <a:schemeClr val="bg1"/>
                </a:solidFill>
              </a:rPr>
              <a:t> les mots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06050" y="249870"/>
            <a:ext cx="160387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D3D69616-9597-497C-90E3-3A74BFD6F661}"/>
              </a:ext>
            </a:extLst>
          </p:cNvPr>
          <p:cNvSpPr txBox="1"/>
          <p:nvPr/>
        </p:nvSpPr>
        <p:spPr>
          <a:xfrm>
            <a:off x="278112" y="1509154"/>
            <a:ext cx="41443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l’article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Prononce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a:t>
            </a:r>
          </a:p>
        </p:txBody>
      </p:sp>
      <p:graphicFrame>
        <p:nvGraphicFramePr>
          <p:cNvPr id="33" name="Table 6">
            <a:extLst>
              <a:ext uri="{FF2B5EF4-FFF2-40B4-BE49-F238E27FC236}">
                <a16:creationId xmlns:a16="http://schemas.microsoft.com/office/drawing/2014/main" id="{7845BB77-7CC0-477D-96BA-BC63648FE933}"/>
              </a:ext>
            </a:extLst>
          </p:cNvPr>
          <p:cNvGraphicFramePr>
            <a:graphicFrameLocks noGrp="1"/>
          </p:cNvGraphicFramePr>
          <p:nvPr>
            <p:extLst>
              <p:ext uri="{D42A27DB-BD31-4B8C-83A1-F6EECF244321}">
                <p14:modId xmlns:p14="http://schemas.microsoft.com/office/powerpoint/2010/main" val="1009469914"/>
              </p:ext>
            </p:extLst>
          </p:nvPr>
        </p:nvGraphicFramePr>
        <p:xfrm>
          <a:off x="4709920" y="1756248"/>
          <a:ext cx="7200000" cy="4114800"/>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2880000">
                  <a:extLst>
                    <a:ext uri="{9D8B030D-6E8A-4147-A177-3AD203B41FA5}">
                      <a16:colId xmlns:a16="http://schemas.microsoft.com/office/drawing/2014/main" val="4128092149"/>
                    </a:ext>
                  </a:extLst>
                </a:gridCol>
                <a:gridCol w="2880000">
                  <a:extLst>
                    <a:ext uri="{9D8B030D-6E8A-4147-A177-3AD203B41FA5}">
                      <a16:colId xmlns:a16="http://schemas.microsoft.com/office/drawing/2014/main" val="2946747959"/>
                    </a:ext>
                  </a:extLst>
                </a:gridCol>
                <a:gridCol w="720000">
                  <a:extLst>
                    <a:ext uri="{9D8B030D-6E8A-4147-A177-3AD203B41FA5}">
                      <a16:colId xmlns:a16="http://schemas.microsoft.com/office/drawing/2014/main" val="731652340"/>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400" b="1" dirty="0">
                        <a:solidFill>
                          <a:srgbClr val="203864"/>
                        </a:solidFill>
                        <a:latin typeface="Century Gothic" panose="020B0502020202020204" pitchFamily="34" charset="0"/>
                      </a:endParaRPr>
                    </a:p>
                  </a:txBody>
                  <a:tcPr anchor="c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rPr>
                        <a:t>anglais</a:t>
                      </a:r>
                      <a:endParaRPr lang="en-GB" sz="2400" b="1"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rPr>
                        <a:t>français</a:t>
                      </a:r>
                      <a:endParaRPr lang="en-GB" sz="2400" b="1" dirty="0">
                        <a:solidFill>
                          <a:srgbClr val="002060"/>
                        </a:solidFill>
                        <a:latin typeface="Century Gothic" panose="020B0502020202020204" pitchFamily="34" charset="0"/>
                      </a:endParaRPr>
                    </a:p>
                  </a:txBody>
                  <a:tcPr anchor="ctr">
                    <a:lnR w="12700" cmpd="sng">
                      <a:noFill/>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3431983"/>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rgbClr val="203864"/>
                          </a:solidFill>
                        </a:rPr>
                        <a:t>1.</a:t>
                      </a:r>
                      <a:endParaRPr lang="en-GB" sz="2400" b="1" dirty="0">
                        <a:solidFill>
                          <a:srgbClr val="203864"/>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to </a:t>
                      </a:r>
                      <a:r>
                        <a:rPr lang="fr-FR" sz="2400" b="0" dirty="0" err="1">
                          <a:solidFill>
                            <a:srgbClr val="002060"/>
                          </a:solidFill>
                        </a:rPr>
                        <a:t>develop</a:t>
                      </a:r>
                      <a:endParaRPr lang="fr-FR"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02060"/>
                          </a:solidFill>
                        </a:rPr>
                        <a:t>développer</a:t>
                      </a:r>
                      <a:endParaRPr lang="fr-FR" sz="2400" b="1" dirty="0">
                        <a:solidFill>
                          <a:srgbClr val="002060"/>
                        </a:solidFill>
                        <a:latin typeface="Century Gothic" panose="020B0502020202020204" pitchFamily="34" charset="0"/>
                      </a:endParaRPr>
                    </a:p>
                  </a:txBody>
                  <a:tcPr anchor="ctr">
                    <a:lnR w="12700" cmpd="sng">
                      <a:noFill/>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492714"/>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rgbClr val="203864"/>
                          </a:solidFill>
                        </a:rPr>
                        <a:t>2.</a:t>
                      </a:r>
                      <a:endParaRPr lang="en-GB" sz="2400" b="1" dirty="0">
                        <a:solidFill>
                          <a:srgbClr val="203864"/>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an </a:t>
                      </a:r>
                      <a:r>
                        <a:rPr lang="fr-FR" sz="2400" b="0" dirty="0" err="1">
                          <a:solidFill>
                            <a:srgbClr val="002060"/>
                          </a:solidFill>
                        </a:rPr>
                        <a:t>agency</a:t>
                      </a:r>
                      <a:endParaRPr lang="fr-FR"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02060"/>
                          </a:solidFill>
                        </a:rPr>
                        <a:t>une agence</a:t>
                      </a:r>
                      <a:endParaRPr lang="fr-FR" sz="2400" b="1" dirty="0">
                        <a:solidFill>
                          <a:srgbClr val="002060"/>
                        </a:solidFill>
                        <a:latin typeface="Century Gothic" panose="020B0502020202020204" pitchFamily="34" charset="0"/>
                      </a:endParaRPr>
                    </a:p>
                  </a:txBody>
                  <a:tcPr anchor="ctr">
                    <a:lnR w="12700" cmpd="sng">
                      <a:noFill/>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1458278"/>
                  </a:ext>
                </a:extLst>
              </a:tr>
              <a:tr h="370840">
                <a:tc>
                  <a:txBody>
                    <a:bodyPr/>
                    <a:lstStyle/>
                    <a:p>
                      <a:pPr algn="ctr"/>
                      <a:r>
                        <a:rPr lang="en-GB" sz="2400" b="1" dirty="0">
                          <a:solidFill>
                            <a:srgbClr val="203864"/>
                          </a:solidFill>
                        </a:rPr>
                        <a:t>3.</a:t>
                      </a:r>
                      <a:endParaRPr lang="en-GB" sz="2400" b="1" dirty="0">
                        <a:solidFill>
                          <a:srgbClr val="203864"/>
                        </a:solidFill>
                        <a:latin typeface="Century Gothic" panose="020B0502020202020204" pitchFamily="34" charset="0"/>
                      </a:endParaRPr>
                    </a:p>
                  </a:txBody>
                  <a:tcPr anchor="ctr"/>
                </a:tc>
                <a:tc>
                  <a:txBody>
                    <a:bodyPr/>
                    <a:lstStyle/>
                    <a:p>
                      <a:pPr algn="ctr"/>
                      <a:r>
                        <a:rPr lang="en-GB" sz="2400" dirty="0">
                          <a:solidFill>
                            <a:srgbClr val="002060"/>
                          </a:solidFill>
                        </a:rPr>
                        <a:t>colleague (m)</a:t>
                      </a:r>
                      <a:endParaRPr lang="en-GB" sz="240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le </a:t>
                      </a:r>
                      <a:r>
                        <a:rPr lang="en-GB" sz="2400" b="1" dirty="0" err="1">
                          <a:solidFill>
                            <a:srgbClr val="002060"/>
                          </a:solidFill>
                        </a:rPr>
                        <a:t>collègue</a:t>
                      </a:r>
                      <a:endParaRPr lang="en-GB" sz="2400" b="1" dirty="0">
                        <a:solidFill>
                          <a:srgbClr val="002060"/>
                        </a:solidFill>
                        <a:latin typeface="Century Gothic" panose="020B0502020202020204" pitchFamily="34" charset="0"/>
                      </a:endParaRPr>
                    </a:p>
                  </a:txBody>
                  <a:tcPr anchor="ctr">
                    <a:lnR w="12700" cmpd="sng">
                      <a:noFill/>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3103058"/>
                  </a:ext>
                </a:extLst>
              </a:tr>
              <a:tr h="370840">
                <a:tc>
                  <a:txBody>
                    <a:bodyPr/>
                    <a:lstStyle/>
                    <a:p>
                      <a:pPr algn="ctr"/>
                      <a:r>
                        <a:rPr lang="en-GB" sz="2400" b="1" dirty="0">
                          <a:solidFill>
                            <a:srgbClr val="203864"/>
                          </a:solidFill>
                        </a:rPr>
                        <a:t>4.</a:t>
                      </a:r>
                      <a:endParaRPr lang="en-GB" sz="2400" b="1"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the menu</a:t>
                      </a:r>
                      <a:endParaRPr lang="fr-FR"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02060"/>
                          </a:solidFill>
                        </a:rPr>
                        <a:t>le menu</a:t>
                      </a:r>
                      <a:endParaRPr lang="fr-FR" sz="2400" b="1" dirty="0">
                        <a:solidFill>
                          <a:srgbClr val="002060"/>
                        </a:solidFill>
                        <a:latin typeface="Century Gothic" panose="020B0502020202020204" pitchFamily="34" charset="0"/>
                      </a:endParaRPr>
                    </a:p>
                  </a:txBody>
                  <a:tcPr anchor="ctr">
                    <a:lnR w="12700" cmpd="sng">
                      <a:noFill/>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411154"/>
                  </a:ext>
                </a:extLst>
              </a:tr>
              <a:tr h="370840">
                <a:tc>
                  <a:txBody>
                    <a:bodyPr/>
                    <a:lstStyle/>
                    <a:p>
                      <a:pPr algn="ctr"/>
                      <a:r>
                        <a:rPr lang="en-GB" sz="2400" b="1" dirty="0">
                          <a:solidFill>
                            <a:srgbClr val="203864"/>
                          </a:solidFill>
                        </a:rPr>
                        <a:t>5.</a:t>
                      </a:r>
                      <a:endParaRPr lang="en-GB" sz="2400" b="1"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the </a:t>
                      </a:r>
                      <a:r>
                        <a:rPr lang="fr-FR" sz="2400" b="0" dirty="0" err="1">
                          <a:solidFill>
                            <a:srgbClr val="002060"/>
                          </a:solidFill>
                        </a:rPr>
                        <a:t>selection</a:t>
                      </a:r>
                      <a:endParaRPr lang="fr-FR"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02060"/>
                          </a:solidFill>
                        </a:rPr>
                        <a:t>la sélection</a:t>
                      </a:r>
                      <a:endParaRPr lang="fr-FR" sz="2400" b="1" dirty="0">
                        <a:solidFill>
                          <a:srgbClr val="002060"/>
                        </a:solidFill>
                        <a:latin typeface="Century Gothic" panose="020B0502020202020204" pitchFamily="34" charset="0"/>
                      </a:endParaRPr>
                    </a:p>
                  </a:txBody>
                  <a:tcPr anchor="ctr">
                    <a:lnR w="12700" cmpd="sng">
                      <a:noFill/>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647310"/>
                  </a:ext>
                </a:extLst>
              </a:tr>
              <a:tr h="370840">
                <a:tc>
                  <a:txBody>
                    <a:bodyPr/>
                    <a:lstStyle/>
                    <a:p>
                      <a:pPr algn="ctr"/>
                      <a:r>
                        <a:rPr lang="en-GB" sz="2400" b="1" dirty="0">
                          <a:solidFill>
                            <a:srgbClr val="203864"/>
                          </a:solidFill>
                        </a:rPr>
                        <a:t>6.</a:t>
                      </a:r>
                      <a:endParaRPr lang="en-GB" sz="2400" b="1"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American (m)</a:t>
                      </a:r>
                      <a:endParaRPr lang="fr-FR"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02060"/>
                          </a:solidFill>
                        </a:rPr>
                        <a:t>américain</a:t>
                      </a:r>
                      <a:endParaRPr lang="fr-FR" sz="2400" b="1" dirty="0">
                        <a:solidFill>
                          <a:srgbClr val="002060"/>
                        </a:solidFill>
                        <a:latin typeface="Century Gothic" panose="020B0502020202020204" pitchFamily="34" charset="0"/>
                      </a:endParaRPr>
                    </a:p>
                  </a:txBody>
                  <a:tcPr anchor="ctr">
                    <a:lnR w="12700" cmpd="sng">
                      <a:noFill/>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652113"/>
                  </a:ext>
                </a:extLst>
              </a:tr>
              <a:tr h="370840">
                <a:tc>
                  <a:txBody>
                    <a:bodyPr/>
                    <a:lstStyle/>
                    <a:p>
                      <a:pPr algn="ctr"/>
                      <a:r>
                        <a:rPr lang="en-GB" sz="2400" b="1" dirty="0">
                          <a:solidFill>
                            <a:srgbClr val="203864"/>
                          </a:solidFill>
                        </a:rPr>
                        <a:t>7.</a:t>
                      </a:r>
                      <a:endParaRPr lang="en-GB" sz="2400" b="1"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rgbClr val="002060"/>
                          </a:solidFill>
                        </a:rPr>
                        <a:t>international (m)</a:t>
                      </a:r>
                      <a:endParaRPr lang="fr-FR"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02060"/>
                          </a:solidFill>
                        </a:rPr>
                        <a:t>international</a:t>
                      </a:r>
                      <a:endParaRPr lang="fr-FR" sz="2400" b="1" dirty="0">
                        <a:solidFill>
                          <a:srgbClr val="002060"/>
                        </a:solidFill>
                        <a:latin typeface="Century Gothic" panose="020B0502020202020204" pitchFamily="34" charset="0"/>
                      </a:endParaRPr>
                    </a:p>
                  </a:txBody>
                  <a:tcPr anchor="ctr">
                    <a:lnR w="12700" cmpd="sng">
                      <a:noFill/>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7634185"/>
                  </a:ext>
                </a:extLst>
              </a:tr>
              <a:tr h="370840">
                <a:tc>
                  <a:txBody>
                    <a:bodyPr/>
                    <a:lstStyle/>
                    <a:p>
                      <a:pPr algn="ctr"/>
                      <a:r>
                        <a:rPr lang="en-GB" sz="2400" b="1" dirty="0">
                          <a:solidFill>
                            <a:srgbClr val="203864"/>
                          </a:solidFill>
                        </a:rPr>
                        <a:t>8.</a:t>
                      </a:r>
                      <a:endParaRPr lang="en-GB" sz="2400" b="1"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err="1">
                          <a:solidFill>
                            <a:srgbClr val="002060"/>
                          </a:solidFill>
                        </a:rPr>
                        <a:t>Russian</a:t>
                      </a:r>
                      <a:r>
                        <a:rPr lang="fr-FR" sz="2400" b="0" dirty="0">
                          <a:solidFill>
                            <a:srgbClr val="002060"/>
                          </a:solidFill>
                        </a:rPr>
                        <a:t> (m)</a:t>
                      </a:r>
                      <a:endParaRPr lang="fr-FR"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02060"/>
                          </a:solidFill>
                        </a:rPr>
                        <a:t>russe</a:t>
                      </a:r>
                      <a:endParaRPr lang="fr-FR" sz="2400" b="1" dirty="0">
                        <a:solidFill>
                          <a:srgbClr val="002060"/>
                        </a:solidFill>
                        <a:latin typeface="Century Gothic" panose="020B0502020202020204" pitchFamily="34" charset="0"/>
                      </a:endParaRPr>
                    </a:p>
                  </a:txBody>
                  <a:tcPr anchor="ctr">
                    <a:lnR w="12700" cmpd="sng">
                      <a:noFill/>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2251226"/>
                  </a:ext>
                </a:extLst>
              </a:tr>
            </a:tbl>
          </a:graphicData>
        </a:graphic>
      </p:graphicFrame>
      <p:sp>
        <p:nvSpPr>
          <p:cNvPr id="34" name="Action Button: Go Forward or Next 33">
            <a:hlinkClick r:id="" action="ppaction://noaction" highlightClick="1">
              <a:snd r:embed="rId3" name="developper.wav"/>
            </a:hlinkClick>
            <a:extLst>
              <a:ext uri="{FF2B5EF4-FFF2-40B4-BE49-F238E27FC236}">
                <a16:creationId xmlns:a16="http://schemas.microsoft.com/office/drawing/2014/main" id="{50C59F5C-748E-4484-94F4-7F9BC564BB87}"/>
              </a:ext>
            </a:extLst>
          </p:cNvPr>
          <p:cNvSpPr/>
          <p:nvPr/>
        </p:nvSpPr>
        <p:spPr>
          <a:xfrm>
            <a:off x="11350496" y="2258909"/>
            <a:ext cx="360000" cy="360000"/>
          </a:xfrm>
          <a:prstGeom prst="actionButtonForwardNext">
            <a:avLst/>
          </a:prstGeom>
          <a:solidFill>
            <a:srgbClr val="0055A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Action Button: Go Forward or Next 34">
            <a:hlinkClick r:id="" action="ppaction://noaction" highlightClick="1">
              <a:snd r:embed="rId4" name="une agence.wav"/>
            </a:hlinkClick>
            <a:extLst>
              <a:ext uri="{FF2B5EF4-FFF2-40B4-BE49-F238E27FC236}">
                <a16:creationId xmlns:a16="http://schemas.microsoft.com/office/drawing/2014/main" id="{BF12943A-8273-4AC8-9F65-31EB8554A270}"/>
              </a:ext>
            </a:extLst>
          </p:cNvPr>
          <p:cNvSpPr/>
          <p:nvPr/>
        </p:nvSpPr>
        <p:spPr>
          <a:xfrm>
            <a:off x="11350496" y="2723685"/>
            <a:ext cx="360000" cy="360000"/>
          </a:xfrm>
          <a:prstGeom prst="actionButtonForwardNext">
            <a:avLst/>
          </a:prstGeom>
          <a:solidFill>
            <a:srgbClr val="0055A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Action Button: Go Forward or Next 35">
            <a:hlinkClick r:id="" action="ppaction://noaction" highlightClick="1">
              <a:snd r:embed="rId5" name="le collegue.wav"/>
            </a:hlinkClick>
            <a:extLst>
              <a:ext uri="{FF2B5EF4-FFF2-40B4-BE49-F238E27FC236}">
                <a16:creationId xmlns:a16="http://schemas.microsoft.com/office/drawing/2014/main" id="{6C440DFC-AE5E-4FBC-9255-626E982AAEA8}"/>
              </a:ext>
            </a:extLst>
          </p:cNvPr>
          <p:cNvSpPr/>
          <p:nvPr/>
        </p:nvSpPr>
        <p:spPr>
          <a:xfrm>
            <a:off x="11350496" y="3188461"/>
            <a:ext cx="360000" cy="360000"/>
          </a:xfrm>
          <a:prstGeom prst="actionButtonForwardNext">
            <a:avLst/>
          </a:prstGeom>
          <a:solidFill>
            <a:srgbClr val="0055A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Action Button: Go Forward or Next 36">
            <a:hlinkClick r:id="" action="ppaction://noaction" highlightClick="1">
              <a:snd r:embed="rId6" name="le menu.wav"/>
            </a:hlinkClick>
            <a:extLst>
              <a:ext uri="{FF2B5EF4-FFF2-40B4-BE49-F238E27FC236}">
                <a16:creationId xmlns:a16="http://schemas.microsoft.com/office/drawing/2014/main" id="{C32342D5-6F65-4634-A8E6-A5204C96D57F}"/>
              </a:ext>
            </a:extLst>
          </p:cNvPr>
          <p:cNvSpPr/>
          <p:nvPr/>
        </p:nvSpPr>
        <p:spPr>
          <a:xfrm>
            <a:off x="11350496" y="3615137"/>
            <a:ext cx="360000" cy="360000"/>
          </a:xfrm>
          <a:prstGeom prst="actionButtonForwardNext">
            <a:avLst/>
          </a:prstGeom>
          <a:solidFill>
            <a:srgbClr val="0055A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Action Button: Go Forward or Next 37">
            <a:hlinkClick r:id="" action="ppaction://noaction" highlightClick="1">
              <a:snd r:embed="rId7" name="la selection.wav"/>
            </a:hlinkClick>
            <a:extLst>
              <a:ext uri="{FF2B5EF4-FFF2-40B4-BE49-F238E27FC236}">
                <a16:creationId xmlns:a16="http://schemas.microsoft.com/office/drawing/2014/main" id="{942BB6EB-CF4A-4C79-BE4E-5E6ABCB28A5F}"/>
              </a:ext>
            </a:extLst>
          </p:cNvPr>
          <p:cNvSpPr/>
          <p:nvPr/>
        </p:nvSpPr>
        <p:spPr>
          <a:xfrm>
            <a:off x="11350496" y="4079913"/>
            <a:ext cx="360000" cy="360000"/>
          </a:xfrm>
          <a:prstGeom prst="actionButtonForwardNext">
            <a:avLst/>
          </a:prstGeom>
          <a:solidFill>
            <a:srgbClr val="0055A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Action Button: Go Forward or Next 38">
            <a:hlinkClick r:id="" action="ppaction://noaction" highlightClick="1">
              <a:snd r:embed="rId8" name="americain.wav"/>
            </a:hlinkClick>
            <a:extLst>
              <a:ext uri="{FF2B5EF4-FFF2-40B4-BE49-F238E27FC236}">
                <a16:creationId xmlns:a16="http://schemas.microsoft.com/office/drawing/2014/main" id="{8DB695EE-41B9-4BC2-9D51-6B1FD4FCCB42}"/>
              </a:ext>
            </a:extLst>
          </p:cNvPr>
          <p:cNvSpPr/>
          <p:nvPr/>
        </p:nvSpPr>
        <p:spPr>
          <a:xfrm>
            <a:off x="11350496" y="4544689"/>
            <a:ext cx="360000" cy="360000"/>
          </a:xfrm>
          <a:prstGeom prst="actionButtonForwardNext">
            <a:avLst/>
          </a:prstGeom>
          <a:solidFill>
            <a:srgbClr val="0055A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Action Button: Go Forward or Next 39">
            <a:hlinkClick r:id="" action="ppaction://noaction" highlightClick="1">
              <a:snd r:embed="rId9" name="international.wav"/>
            </a:hlinkClick>
            <a:extLst>
              <a:ext uri="{FF2B5EF4-FFF2-40B4-BE49-F238E27FC236}">
                <a16:creationId xmlns:a16="http://schemas.microsoft.com/office/drawing/2014/main" id="{BDFE3408-2FD8-45AD-B55D-8E645205CDA0}"/>
              </a:ext>
            </a:extLst>
          </p:cNvPr>
          <p:cNvSpPr/>
          <p:nvPr/>
        </p:nvSpPr>
        <p:spPr>
          <a:xfrm>
            <a:off x="11350496" y="4990023"/>
            <a:ext cx="360000" cy="360000"/>
          </a:xfrm>
          <a:prstGeom prst="actionButtonForwardNext">
            <a:avLst/>
          </a:prstGeom>
          <a:solidFill>
            <a:srgbClr val="0055A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Action Button: Go Forward or Next 40">
            <a:hlinkClick r:id="" action="ppaction://noaction" highlightClick="1">
              <a:snd r:embed="rId10" name="russe.wav"/>
            </a:hlinkClick>
            <a:extLst>
              <a:ext uri="{FF2B5EF4-FFF2-40B4-BE49-F238E27FC236}">
                <a16:creationId xmlns:a16="http://schemas.microsoft.com/office/drawing/2014/main" id="{625926BF-AE6F-464B-BDC7-1E169F056326}"/>
              </a:ext>
            </a:extLst>
          </p:cNvPr>
          <p:cNvSpPr/>
          <p:nvPr/>
        </p:nvSpPr>
        <p:spPr>
          <a:xfrm>
            <a:off x="11350496" y="5454283"/>
            <a:ext cx="360000" cy="360000"/>
          </a:xfrm>
          <a:prstGeom prst="actionButtonForwardNext">
            <a:avLst/>
          </a:prstGeom>
          <a:solidFill>
            <a:srgbClr val="0055A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2" name="Picture 2" descr="clipart speaking - Clip Art Library">
            <a:extLst>
              <a:ext uri="{FF2B5EF4-FFF2-40B4-BE49-F238E27FC236}">
                <a16:creationId xmlns:a16="http://schemas.microsoft.com/office/drawing/2014/main" id="{BE3D16B5-6492-42E7-8A4E-59F85FB1258B}"/>
              </a:ext>
            </a:extLst>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2079" y="4248673"/>
            <a:ext cx="1668838" cy="144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706164-49D5-4FA1-B106-7BE4E82B12FC}"/>
              </a:ext>
            </a:extLst>
          </p:cNvPr>
          <p:cNvSpPr txBox="1"/>
          <p:nvPr/>
        </p:nvSpPr>
        <p:spPr>
          <a:xfrm>
            <a:off x="2159522" y="4066299"/>
            <a:ext cx="2341793" cy="1804749"/>
          </a:xfrm>
          <a:prstGeom prst="wedgeRoundRectCallout">
            <a:avLst>
              <a:gd name="adj1" fmla="val -60693"/>
              <a:gd name="adj2" fmla="val -19833"/>
              <a:gd name="adj3" fmla="val 16667"/>
            </a:avLst>
          </a:prstGeom>
          <a:solidFill>
            <a:srgbClr val="0055A5"/>
          </a:solidFill>
          <a:ln>
            <a:solidFill>
              <a:srgbClr val="EE6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Make sure to use the French pronunciation – what SSCs are in the words ?</a:t>
            </a:r>
          </a:p>
        </p:txBody>
      </p:sp>
      <p:sp>
        <p:nvSpPr>
          <p:cNvPr id="5" name="Rectangle 4">
            <a:extLst>
              <a:ext uri="{FF2B5EF4-FFF2-40B4-BE49-F238E27FC236}">
                <a16:creationId xmlns:a16="http://schemas.microsoft.com/office/drawing/2014/main" id="{22DAF54B-C5BD-4D84-A5EE-0E12E9C8E39C}"/>
              </a:ext>
            </a:extLst>
          </p:cNvPr>
          <p:cNvSpPr/>
          <p:nvPr/>
        </p:nvSpPr>
        <p:spPr>
          <a:xfrm>
            <a:off x="8605336" y="2285302"/>
            <a:ext cx="2266950" cy="360000"/>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3" name="Rectangle 42">
            <a:extLst>
              <a:ext uri="{FF2B5EF4-FFF2-40B4-BE49-F238E27FC236}">
                <a16:creationId xmlns:a16="http://schemas.microsoft.com/office/drawing/2014/main" id="{92C2ABCD-DF79-4FCF-80B0-DA525FF31680}"/>
              </a:ext>
            </a:extLst>
          </p:cNvPr>
          <p:cNvSpPr/>
          <p:nvPr/>
        </p:nvSpPr>
        <p:spPr>
          <a:xfrm>
            <a:off x="8631731" y="3190522"/>
            <a:ext cx="2266950" cy="360000"/>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44" name="Rectangle 43">
            <a:extLst>
              <a:ext uri="{FF2B5EF4-FFF2-40B4-BE49-F238E27FC236}">
                <a16:creationId xmlns:a16="http://schemas.microsoft.com/office/drawing/2014/main" id="{F8918E34-CB82-4C98-8FD7-6B5E15354C08}"/>
              </a:ext>
            </a:extLst>
          </p:cNvPr>
          <p:cNvSpPr/>
          <p:nvPr/>
        </p:nvSpPr>
        <p:spPr>
          <a:xfrm>
            <a:off x="8430620" y="4135707"/>
            <a:ext cx="2266950" cy="360000"/>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Rectangle 44">
            <a:extLst>
              <a:ext uri="{FF2B5EF4-FFF2-40B4-BE49-F238E27FC236}">
                <a16:creationId xmlns:a16="http://schemas.microsoft.com/office/drawing/2014/main" id="{0FF6C1C1-99E1-4B80-B67A-328BD2656CD2}"/>
              </a:ext>
            </a:extLst>
          </p:cNvPr>
          <p:cNvSpPr/>
          <p:nvPr/>
        </p:nvSpPr>
        <p:spPr>
          <a:xfrm>
            <a:off x="8492035" y="5007742"/>
            <a:ext cx="2266950" cy="360000"/>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6" name="Rectangle 45">
            <a:extLst>
              <a:ext uri="{FF2B5EF4-FFF2-40B4-BE49-F238E27FC236}">
                <a16:creationId xmlns:a16="http://schemas.microsoft.com/office/drawing/2014/main" id="{92915E0E-B64C-47AB-B0DD-18C8C9DC4908}"/>
              </a:ext>
            </a:extLst>
          </p:cNvPr>
          <p:cNvSpPr/>
          <p:nvPr/>
        </p:nvSpPr>
        <p:spPr>
          <a:xfrm>
            <a:off x="8469114" y="2782661"/>
            <a:ext cx="2266950" cy="360000"/>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47" name="Rectangle 46">
            <a:extLst>
              <a:ext uri="{FF2B5EF4-FFF2-40B4-BE49-F238E27FC236}">
                <a16:creationId xmlns:a16="http://schemas.microsoft.com/office/drawing/2014/main" id="{6885843A-5188-4D47-AE9D-2D1DFBFDAA4B}"/>
              </a:ext>
            </a:extLst>
          </p:cNvPr>
          <p:cNvSpPr/>
          <p:nvPr/>
        </p:nvSpPr>
        <p:spPr>
          <a:xfrm>
            <a:off x="8638081" y="3622175"/>
            <a:ext cx="2266950" cy="360000"/>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8" name="Rectangle 47">
            <a:extLst>
              <a:ext uri="{FF2B5EF4-FFF2-40B4-BE49-F238E27FC236}">
                <a16:creationId xmlns:a16="http://schemas.microsoft.com/office/drawing/2014/main" id="{DCDC6CCC-497E-4680-933C-F4830F72DD69}"/>
              </a:ext>
            </a:extLst>
          </p:cNvPr>
          <p:cNvSpPr/>
          <p:nvPr/>
        </p:nvSpPr>
        <p:spPr>
          <a:xfrm>
            <a:off x="8434885" y="4558458"/>
            <a:ext cx="2266950" cy="360000"/>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9" name="Rectangle 48">
            <a:extLst>
              <a:ext uri="{FF2B5EF4-FFF2-40B4-BE49-F238E27FC236}">
                <a16:creationId xmlns:a16="http://schemas.microsoft.com/office/drawing/2014/main" id="{718D7F73-6EA6-4916-BA7E-448812059C79}"/>
              </a:ext>
            </a:extLst>
          </p:cNvPr>
          <p:cNvSpPr/>
          <p:nvPr/>
        </p:nvSpPr>
        <p:spPr>
          <a:xfrm>
            <a:off x="8472985" y="5454283"/>
            <a:ext cx="2266950" cy="360000"/>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5230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3" grpId="0" animBg="1"/>
      <p:bldP spid="44" grpId="0" animBg="1"/>
      <p:bldP spid="45" grpId="0" animBg="1"/>
      <p:bldP spid="46" grpId="0" animBg="1"/>
      <p:bldP spid="47" grpId="0" animBg="1"/>
      <p:bldP spid="48"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3466" y="1900582"/>
            <a:ext cx="42049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r>
              <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rte</a:t>
            </a:r>
          </a:p>
        </p:txBody>
      </p:sp>
      <p:sp>
        <p:nvSpPr>
          <p:cNvPr id="9" name="Title 1">
            <a:extLst>
              <a:ext uri="{FF2B5EF4-FFF2-40B4-BE49-F238E27FC236}">
                <a16:creationId xmlns:a16="http://schemas.microsoft.com/office/drawing/2014/main" id="{92644023-3E2D-4FA4-A093-5596944EF575}"/>
              </a:ext>
            </a:extLst>
          </p:cNvPr>
          <p:cNvSpPr>
            <a:spLocks noGrp="1"/>
          </p:cNvSpPr>
          <p:nvPr>
            <p:ph type="title"/>
          </p:nvPr>
        </p:nvSpPr>
        <p:spPr>
          <a:xfrm>
            <a:off x="0" y="-258231"/>
            <a:ext cx="5549899" cy="2057399"/>
          </a:xfrm>
        </p:spPr>
        <p:txBody>
          <a:bodyPr/>
          <a:lstStyle/>
          <a:p>
            <a:pPr lvl="0" algn="ctr">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open o</a:t>
            </a:r>
            <a:endParaRPr lang="en-US" sz="12000" dirty="0"/>
          </a:p>
        </p:txBody>
      </p:sp>
    </p:spTree>
    <p:extLst>
      <p:ext uri="{BB962C8B-B14F-4D97-AF65-F5344CB8AC3E}">
        <p14:creationId xmlns:p14="http://schemas.microsoft.com/office/powerpoint/2010/main" val="332044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or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Aide la </a:t>
            </a:r>
            <a:r>
              <a:rPr lang="en-GB" sz="2800" b="1" dirty="0" err="1">
                <a:solidFill>
                  <a:schemeClr val="bg1"/>
                </a:solidFill>
              </a:rPr>
              <a:t>journaliste</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44150" y="249870"/>
            <a:ext cx="1565770" cy="396000"/>
          </a:xfrm>
          <a:prstGeom prst="roundRect">
            <a:avLst/>
          </a:prstGeom>
          <a:solidFill>
            <a:srgbClr val="002060"/>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2012000" cy="4823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journaliste pense à utiliser des mots différents, mais elle n’a pas d’idées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Donne des suggestions à la journaliste pour les mots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orange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rgbClr val="4472C4">
                  <a:lumMod val="50000"/>
                </a:srgbClr>
              </a:solidFill>
              <a:latin typeface="Century Gothic" panose="020F0302020204030204"/>
            </a:endParaRPr>
          </a:p>
          <a:p>
            <a:pPr marL="457200" lvl="0" indent="-457200">
              <a:lnSpc>
                <a:spcPct val="150000"/>
              </a:lnSpc>
              <a:buAutoNum type="arabicPeriod"/>
            </a:pPr>
            <a:r>
              <a:rPr lang="fr-FR" sz="2400" dirty="0">
                <a:solidFill>
                  <a:srgbClr val="4472C4">
                    <a:lumMod val="50000"/>
                  </a:srgbClr>
                </a:solidFill>
              </a:rPr>
              <a:t>« Au réveillon de Noël sur l’ISS, </a:t>
            </a:r>
            <a:r>
              <a:rPr lang="fr-FR" sz="2400" dirty="0">
                <a:solidFill>
                  <a:srgbClr val="EE6000"/>
                </a:solidFill>
              </a:rPr>
              <a:t>la gastronomie française </a:t>
            </a:r>
            <a:r>
              <a:rPr lang="fr-FR" sz="2400" dirty="0">
                <a:solidFill>
                  <a:srgbClr val="4472C4">
                    <a:lumMod val="50000"/>
                  </a:srgbClr>
                </a:solidFill>
              </a:rPr>
              <a:t>au menu. »</a:t>
            </a:r>
          </a:p>
          <a:p>
            <a:pPr marL="457200" lvl="0" indent="-457200">
              <a:lnSpc>
                <a:spcPct val="150000"/>
              </a:lnSpc>
              <a:buAutoNum type="arabicPeriod"/>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fr-FR" sz="2400" dirty="0">
                <a:solidFill>
                  <a:srgbClr val="4472C4">
                    <a:lumMod val="50000"/>
                  </a:srgbClr>
                </a:solidFill>
              </a:rPr>
              <a:t> Le Français Thomas Pesquet emporte des plats </a:t>
            </a:r>
            <a:r>
              <a:rPr lang="fr-FR" sz="2400" dirty="0">
                <a:solidFill>
                  <a:schemeClr val="accent1">
                    <a:lumMod val="50000"/>
                  </a:schemeClr>
                </a:solidFill>
              </a:rPr>
              <a:t>des</a:t>
            </a:r>
            <a:r>
              <a:rPr lang="fr-FR" sz="2400" dirty="0">
                <a:solidFill>
                  <a:srgbClr val="4472C4">
                    <a:lumMod val="50000"/>
                  </a:srgbClr>
                </a:solidFill>
              </a:rPr>
              <a:t> </a:t>
            </a:r>
            <a:r>
              <a:rPr lang="fr-FR" sz="2400" dirty="0">
                <a:solidFill>
                  <a:srgbClr val="EE6000"/>
                </a:solidFill>
              </a:rPr>
              <a:t>grands </a:t>
            </a:r>
            <a:r>
              <a:rPr lang="fr-FR" sz="2400" dirty="0">
                <a:solidFill>
                  <a:schemeClr val="accent1">
                    <a:lumMod val="50000"/>
                  </a:schemeClr>
                </a:solidFill>
              </a:rPr>
              <a:t>chefs français</a:t>
            </a:r>
            <a:r>
              <a:rPr lang="fr-FR" sz="2400" dirty="0">
                <a:solidFill>
                  <a:srgbClr val="4472C4">
                    <a:lumMod val="50000"/>
                  </a:srgbClr>
                </a:solidFill>
              </a:rPr>
              <a:t>. »</a:t>
            </a:r>
          </a:p>
          <a:p>
            <a:pPr marL="457200" lvl="0" indent="-457200">
              <a:lnSpc>
                <a:spcPct val="150000"/>
              </a:lnSpc>
              <a:buAutoNum type="arabicPeriod"/>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pour </a:t>
            </a:r>
            <a:r>
              <a:rPr kumimoji="0" lang="fr-FR" sz="2400" i="0" u="none" strike="noStrike" kern="1200" cap="none" spc="0" normalizeH="0" baseline="0" noProof="0" dirty="0">
                <a:ln>
                  <a:noFill/>
                </a:ln>
                <a:solidFill>
                  <a:srgbClr val="EE6000"/>
                </a:solidFill>
                <a:effectLst/>
                <a:uLnTx/>
                <a:uFillTx/>
                <a:latin typeface="Century Gothic" panose="020F0302020204030204"/>
                <a:ea typeface="+mn-ea"/>
                <a:cs typeface="+mn-cs"/>
              </a:rPr>
              <a:t>des</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i="0" u="none" strike="noStrike" kern="1200" cap="none" spc="0" normalizeH="0" baseline="0" noProof="0" dirty="0">
                <a:ln>
                  <a:noFill/>
                </a:ln>
                <a:solidFill>
                  <a:srgbClr val="EE6000"/>
                </a:solidFill>
                <a:effectLst/>
                <a:uLnTx/>
                <a:uFillTx/>
                <a:latin typeface="Century Gothic" panose="020F0302020204030204"/>
                <a:ea typeface="+mn-ea"/>
                <a:cs typeface="+mn-cs"/>
              </a:rPr>
              <a:t>occasions spéciales</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457200" lvl="0" indent="-457200">
              <a:lnSpc>
                <a:spcPct val="150000"/>
              </a:lnSpc>
              <a:buAutoNum type="arabicPeriod"/>
            </a:pPr>
            <a:r>
              <a:rPr lang="fr-FR" sz="2400" dirty="0">
                <a:solidFill>
                  <a:srgbClr val="4472C4">
                    <a:lumMod val="50000"/>
                  </a:srgbClr>
                </a:solidFill>
                <a:latin typeface="Century Gothic" panose="020F0302020204030204"/>
              </a:rPr>
              <a:t>« Dans l’espace, on doit </a:t>
            </a:r>
            <a:r>
              <a:rPr lang="fr-FR" sz="2400" dirty="0">
                <a:solidFill>
                  <a:srgbClr val="EE6000"/>
                </a:solidFill>
                <a:latin typeface="Century Gothic" panose="020F0302020204030204"/>
              </a:rPr>
              <a:t>modifier</a:t>
            </a:r>
            <a:r>
              <a:rPr lang="fr-FR" sz="2400" dirty="0">
                <a:solidFill>
                  <a:srgbClr val="4472C4">
                    <a:lumMod val="50000"/>
                  </a:srgbClr>
                </a:solidFill>
                <a:latin typeface="Century Gothic" panose="020F0302020204030204"/>
              </a:rPr>
              <a:t> la cuisine. »</a:t>
            </a:r>
          </a:p>
          <a:p>
            <a:pPr marL="457200" lvl="0" indent="-457200">
              <a:lnSpc>
                <a:spcPct val="150000"/>
              </a:lnSpc>
              <a:buAutoNum type="arabicPeriod"/>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fr-FR" sz="2400" dirty="0">
                <a:solidFill>
                  <a:srgbClr val="4472C4">
                    <a:lumMod val="50000"/>
                  </a:srgbClr>
                </a:solidFill>
              </a:rPr>
              <a:t> Il sait gérer ces contraintes </a:t>
            </a:r>
            <a:r>
              <a:rPr lang="fr-FR" sz="2400" dirty="0">
                <a:solidFill>
                  <a:srgbClr val="EE6000"/>
                </a:solidFill>
              </a:rPr>
              <a:t>puisqu</a:t>
            </a:r>
            <a:r>
              <a:rPr lang="fr-FR" sz="2400" dirty="0">
                <a:solidFill>
                  <a:srgbClr val="4472C4">
                    <a:lumMod val="50000"/>
                  </a:srgbClr>
                </a:solidFill>
              </a:rPr>
              <a:t>’il est expert en cuisine spatiale. »</a:t>
            </a:r>
          </a:p>
          <a:p>
            <a:pPr marL="457200" lvl="0" indent="-457200">
              <a:lnSpc>
                <a:spcPct val="150000"/>
              </a:lnSpc>
              <a:buAutoNum type="arabicPeriod"/>
            </a:pPr>
            <a:r>
              <a:rPr lang="fr-FR" sz="2400" dirty="0">
                <a:solidFill>
                  <a:srgbClr val="4472C4">
                    <a:lumMod val="50000"/>
                  </a:srgbClr>
                </a:solidFill>
              </a:rPr>
              <a:t>« Pour Thierry Marx, </a:t>
            </a:r>
            <a:r>
              <a:rPr lang="fr-FR" sz="2400" dirty="0">
                <a:solidFill>
                  <a:srgbClr val="EE6000"/>
                </a:solidFill>
              </a:rPr>
              <a:t>l’aventure spatiale</a:t>
            </a:r>
            <a:r>
              <a:rPr lang="fr-FR" sz="2400" dirty="0">
                <a:solidFill>
                  <a:srgbClr val="4472C4">
                    <a:lumMod val="50000"/>
                  </a:srgbClr>
                </a:solidFill>
              </a:rPr>
              <a:t> est nouvelle. »</a:t>
            </a:r>
            <a:endPar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8" name="Picture 2" descr="Free Clipart Of Frustrated Woman At Computer - Frustrated Computer ...">
            <a:extLst>
              <a:ext uri="{FF2B5EF4-FFF2-40B4-BE49-F238E27FC236}">
                <a16:creationId xmlns:a16="http://schemas.microsoft.com/office/drawing/2014/main" id="{CE74FC41-84E2-4A34-9ECA-2E18509DAB61}"/>
              </a:ext>
            </a:extLst>
          </p:cNvPr>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841667" y="5026860"/>
            <a:ext cx="1350333" cy="144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8521B2-5CED-48D2-8834-E3331ADE4C22}"/>
              </a:ext>
            </a:extLst>
          </p:cNvPr>
          <p:cNvSpPr txBox="1"/>
          <p:nvPr/>
        </p:nvSpPr>
        <p:spPr>
          <a:xfrm>
            <a:off x="9258300" y="1733551"/>
            <a:ext cx="2876550" cy="1123712"/>
          </a:xfrm>
          <a:prstGeom prst="wedgeRoundRectCallout">
            <a:avLst>
              <a:gd name="adj1" fmla="val -55933"/>
              <a:gd name="adj2" fmla="val -22264"/>
              <a:gd name="adj3" fmla="val 16667"/>
            </a:avLst>
          </a:prstGeom>
          <a:solidFill>
            <a:srgbClr val="0055A5"/>
          </a:solidFill>
          <a:ln>
            <a:solidFill>
              <a:srgbClr val="EE6000"/>
            </a:solidFill>
          </a:ln>
        </p:spPr>
        <p:txBody>
          <a:bodyPr wrap="square" rtlCol="0">
            <a:spAutoFit/>
          </a:bodyPr>
          <a:lstStyle/>
          <a:p>
            <a:pPr algn="ctr"/>
            <a:r>
              <a:rPr lang="en-GB" sz="2000" dirty="0">
                <a:solidFill>
                  <a:schemeClr val="bg1"/>
                </a:solidFill>
              </a:rPr>
              <a:t>You can change the order of the words in the sentence.</a:t>
            </a:r>
          </a:p>
        </p:txBody>
      </p:sp>
    </p:spTree>
    <p:extLst>
      <p:ext uri="{BB962C8B-B14F-4D97-AF65-F5344CB8AC3E}">
        <p14:creationId xmlns:p14="http://schemas.microsoft.com/office/powerpoint/2010/main" val="267013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606506" cy="647577"/>
          </a:xfrm>
        </p:spPr>
        <p:txBody>
          <a:bodyPr>
            <a:noAutofit/>
          </a:bodyPr>
          <a:lstStyle/>
          <a:p>
            <a:r>
              <a:rPr lang="en-GB" sz="2800" b="1" dirty="0" err="1">
                <a:solidFill>
                  <a:schemeClr val="bg1"/>
                </a:solidFill>
              </a:rPr>
              <a:t>C’est</a:t>
            </a:r>
            <a:r>
              <a:rPr lang="en-GB" sz="2800" b="1" dirty="0">
                <a:solidFill>
                  <a:schemeClr val="bg1"/>
                </a:solidFill>
              </a:rPr>
              <a:t> quoi la </a:t>
            </a:r>
            <a:r>
              <a:rPr lang="en-GB" sz="2800" b="1" dirty="0" err="1">
                <a:solidFill>
                  <a:schemeClr val="bg1"/>
                </a:solidFill>
              </a:rPr>
              <a:t>réponse</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02092"/>
            <a:ext cx="11729920"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l’article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encore.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aux questions avec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b</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lvl="0"/>
            <a:r>
              <a:rPr lang="fr-FR" sz="2000" b="1" dirty="0">
                <a:solidFill>
                  <a:srgbClr val="4472C4">
                    <a:lumMod val="50000"/>
                  </a:srgbClr>
                </a:solidFill>
              </a:rPr>
              <a:t>1) Les astronautes mangent des plats français…</a:t>
            </a:r>
          </a:p>
          <a:p>
            <a:pPr lvl="0"/>
            <a:r>
              <a:rPr lang="fr-FR" sz="2000" dirty="0">
                <a:solidFill>
                  <a:srgbClr val="4472C4">
                    <a:lumMod val="50000"/>
                  </a:srgbClr>
                </a:solidFill>
              </a:rPr>
              <a:t>a) chaque jour		b) souvent			c) parfois</a:t>
            </a:r>
            <a:endParaRPr lang="fr-FR" sz="2000" b="1" dirty="0">
              <a:solidFill>
                <a:srgbClr val="4472C4">
                  <a:lumMod val="50000"/>
                </a:srgbClr>
              </a:solidFill>
            </a:endParaRPr>
          </a:p>
          <a:p>
            <a:pPr lvl="0"/>
            <a:endParaRPr lang="fr-FR" sz="2000" b="1" dirty="0">
              <a:solidFill>
                <a:srgbClr val="4472C4">
                  <a:lumMod val="50000"/>
                </a:srgbClr>
              </a:solidFill>
            </a:endParaRPr>
          </a:p>
          <a:p>
            <a:pPr lvl="0"/>
            <a:r>
              <a:rPr lang="fr-FR" sz="2000" b="1" dirty="0">
                <a:solidFill>
                  <a:srgbClr val="4472C4">
                    <a:lumMod val="50000"/>
                  </a:srgbClr>
                </a:solidFill>
              </a:rPr>
              <a:t>2) Pour le repas de Noël, ils mangent des plats préférés de… 		</a:t>
            </a:r>
          </a:p>
          <a:p>
            <a:pPr lvl="0"/>
            <a:r>
              <a:rPr lang="fr-FR" sz="2000" dirty="0">
                <a:solidFill>
                  <a:srgbClr val="4472C4">
                    <a:lumMod val="50000"/>
                  </a:srgbClr>
                </a:solidFill>
              </a:rPr>
              <a:t>a) Thomas Pesquet		b) Alain Ducasse		c) Thierry Marx</a:t>
            </a:r>
            <a:endParaRPr lang="fr-FR" sz="2000" b="1" dirty="0">
              <a:solidFill>
                <a:srgbClr val="4472C4">
                  <a:lumMod val="50000"/>
                </a:srgbClr>
              </a:solidFill>
            </a:endParaRPr>
          </a:p>
          <a:p>
            <a:pPr lvl="0"/>
            <a:endParaRPr lang="fr-FR" sz="2000" b="1" dirty="0">
              <a:solidFill>
                <a:srgbClr val="4472C4">
                  <a:lumMod val="50000"/>
                </a:srgbClr>
              </a:solidFill>
            </a:endParaRPr>
          </a:p>
          <a:p>
            <a:pPr lvl="0"/>
            <a:r>
              <a:rPr lang="fr-FR" sz="2000" b="1" dirty="0">
                <a:solidFill>
                  <a:srgbClr val="4472C4">
                    <a:lumMod val="50000"/>
                  </a:srgbClr>
                </a:solidFill>
              </a:rPr>
              <a:t>3) Alain Ducasse est… </a:t>
            </a:r>
          </a:p>
          <a:p>
            <a:pPr lvl="0"/>
            <a:r>
              <a:rPr lang="fr-FR" sz="2000" dirty="0">
                <a:solidFill>
                  <a:srgbClr val="4472C4">
                    <a:lumMod val="50000"/>
                  </a:srgbClr>
                </a:solidFill>
              </a:rPr>
              <a:t>a) un astronaute		b) un chef			c) un Américain</a:t>
            </a:r>
            <a:endParaRPr lang="fr-FR" sz="2000" b="1" dirty="0">
              <a:solidFill>
                <a:srgbClr val="4472C4">
                  <a:lumMod val="50000"/>
                </a:srgbClr>
              </a:solidFill>
            </a:endParaRPr>
          </a:p>
          <a:p>
            <a:pPr lvl="0"/>
            <a:endParaRPr lang="fr-FR" sz="2000" b="1" dirty="0">
              <a:solidFill>
                <a:srgbClr val="4472C4">
                  <a:lumMod val="50000"/>
                </a:srgbClr>
              </a:solidFill>
            </a:endParaRPr>
          </a:p>
          <a:p>
            <a:pPr lvl="0"/>
            <a:r>
              <a:rPr lang="fr-FR" sz="2000" b="1" dirty="0">
                <a:solidFill>
                  <a:srgbClr val="4472C4">
                    <a:lumMod val="50000"/>
                  </a:srgbClr>
                </a:solidFill>
              </a:rPr>
              <a:t>4) Comparé à la cuisine normale, la cuisine pour l’espace est…</a:t>
            </a:r>
          </a:p>
          <a:p>
            <a:pPr lvl="0"/>
            <a:r>
              <a:rPr lang="fr-FR" sz="2000" dirty="0">
                <a:solidFill>
                  <a:srgbClr val="4472C4">
                    <a:lumMod val="50000"/>
                  </a:srgbClr>
                </a:solidFill>
              </a:rPr>
              <a:t>a) chère			b) rapide			c) différente</a:t>
            </a:r>
          </a:p>
          <a:p>
            <a:pPr lvl="0"/>
            <a:endParaRPr lang="fr-FR" sz="2000" b="1" dirty="0">
              <a:solidFill>
                <a:srgbClr val="4472C4">
                  <a:lumMod val="50000"/>
                </a:srgbClr>
              </a:solidFill>
            </a:endParaRPr>
          </a:p>
          <a:p>
            <a:pPr lvl="0"/>
            <a:r>
              <a:rPr lang="fr-FR" sz="2000" b="1" dirty="0">
                <a:solidFill>
                  <a:srgbClr val="4472C4">
                    <a:lumMod val="50000"/>
                  </a:srgbClr>
                </a:solidFill>
              </a:rPr>
              <a:t>5) Thierry Marx travaille avec…</a:t>
            </a:r>
          </a:p>
          <a:p>
            <a:pPr lvl="0"/>
            <a:r>
              <a:rPr lang="fr-FR" sz="2000" dirty="0">
                <a:solidFill>
                  <a:srgbClr val="4472C4">
                    <a:lumMod val="50000"/>
                  </a:srgbClr>
                </a:solidFill>
              </a:rPr>
              <a:t>a) une agence française	b) une agence européenne	c) une agence internationale </a:t>
            </a:r>
          </a:p>
        </p:txBody>
      </p:sp>
      <p:sp>
        <p:nvSpPr>
          <p:cNvPr id="2" name="Oval 1">
            <a:extLst>
              <a:ext uri="{FF2B5EF4-FFF2-40B4-BE49-F238E27FC236}">
                <a16:creationId xmlns:a16="http://schemas.microsoft.com/office/drawing/2014/main" id="{2A58E489-CDAD-4FFC-BCC5-A44F835A8FB3}"/>
              </a:ext>
            </a:extLst>
          </p:cNvPr>
          <p:cNvSpPr/>
          <p:nvPr/>
        </p:nvSpPr>
        <p:spPr>
          <a:xfrm>
            <a:off x="7458074" y="2209800"/>
            <a:ext cx="1457325" cy="4953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B5EDA1E-9206-4E4F-A162-DFE7E8581847}"/>
              </a:ext>
            </a:extLst>
          </p:cNvPr>
          <p:cNvSpPr/>
          <p:nvPr/>
        </p:nvSpPr>
        <p:spPr>
          <a:xfrm>
            <a:off x="160949" y="3143250"/>
            <a:ext cx="2753699" cy="4572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E26A0D6-1D60-4554-ACDF-8EFA4A5DF9FF}"/>
              </a:ext>
            </a:extLst>
          </p:cNvPr>
          <p:cNvSpPr/>
          <p:nvPr/>
        </p:nvSpPr>
        <p:spPr>
          <a:xfrm>
            <a:off x="3723922" y="4038600"/>
            <a:ext cx="1770062" cy="47625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E8A496E-B212-4A9B-AB18-FA1125F3AF83}"/>
              </a:ext>
            </a:extLst>
          </p:cNvPr>
          <p:cNvSpPr/>
          <p:nvPr/>
        </p:nvSpPr>
        <p:spPr>
          <a:xfrm>
            <a:off x="7458074" y="4953000"/>
            <a:ext cx="1770062" cy="47625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DB845B9-401F-4F90-8C5A-5C41A8FA55D1}"/>
              </a:ext>
            </a:extLst>
          </p:cNvPr>
          <p:cNvSpPr/>
          <p:nvPr/>
        </p:nvSpPr>
        <p:spPr>
          <a:xfrm>
            <a:off x="3704872" y="5865711"/>
            <a:ext cx="3857978" cy="4572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911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 menu de Noël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3" name="TextBox 12">
            <a:extLst>
              <a:ext uri="{FF2B5EF4-FFF2-40B4-BE49-F238E27FC236}">
                <a16:creationId xmlns:a16="http://schemas.microsoft.com/office/drawing/2014/main" id="{87CFA8BC-2624-47A1-8C63-F5CF89CAE371}"/>
              </a:ext>
            </a:extLst>
          </p:cNvPr>
          <p:cNvSpPr txBox="1"/>
          <p:nvPr/>
        </p:nvSpPr>
        <p:spPr>
          <a:xfrm>
            <a:off x="180000" y="1296000"/>
            <a:ext cx="5916000" cy="3416320"/>
          </a:xfrm>
          <a:prstGeom prst="rect">
            <a:avLst/>
          </a:prstGeom>
          <a:noFill/>
        </p:spPr>
        <p:txBody>
          <a:bodyPr wrap="square" rtlCol="0">
            <a:spAutoFit/>
          </a:bodyPr>
          <a:lstStyle/>
          <a:p>
            <a:r>
              <a:rPr lang="en-US" sz="2400" dirty="0">
                <a:solidFill>
                  <a:srgbClr val="002060"/>
                </a:solidFill>
              </a:rPr>
              <a:t>As you know, French prepositions can often be translated in several ways.</a:t>
            </a:r>
          </a:p>
          <a:p>
            <a:endParaRPr lang="en-US" sz="2400" dirty="0">
              <a:solidFill>
                <a:srgbClr val="002060"/>
              </a:solidFill>
            </a:endParaRPr>
          </a:p>
          <a:p>
            <a:r>
              <a:rPr lang="en-US" sz="2400" dirty="0">
                <a:solidFill>
                  <a:srgbClr val="002060"/>
                </a:solidFill>
              </a:rPr>
              <a:t>For example, the preposition </a:t>
            </a:r>
            <a:r>
              <a:rPr lang="en-US" sz="2400" b="1" dirty="0">
                <a:solidFill>
                  <a:srgbClr val="002060"/>
                </a:solidFill>
              </a:rPr>
              <a:t>à </a:t>
            </a:r>
            <a:r>
              <a:rPr lang="en-US" sz="2400" dirty="0">
                <a:solidFill>
                  <a:srgbClr val="002060"/>
                </a:solidFill>
              </a:rPr>
              <a:t>can be translated as ‘</a:t>
            </a:r>
            <a:r>
              <a:rPr lang="en-US" sz="2400" b="1" dirty="0">
                <a:solidFill>
                  <a:srgbClr val="002060"/>
                </a:solidFill>
              </a:rPr>
              <a:t>at</a:t>
            </a:r>
            <a:r>
              <a:rPr lang="en-US" sz="2400" dirty="0">
                <a:solidFill>
                  <a:srgbClr val="002060"/>
                </a:solidFill>
              </a:rPr>
              <a:t>’, ‘</a:t>
            </a:r>
            <a:r>
              <a:rPr lang="en-US" sz="2400" b="1" dirty="0">
                <a:solidFill>
                  <a:srgbClr val="002060"/>
                </a:solidFill>
              </a:rPr>
              <a:t>to</a:t>
            </a:r>
            <a:r>
              <a:rPr lang="en-US" sz="2400" dirty="0">
                <a:solidFill>
                  <a:srgbClr val="002060"/>
                </a:solidFill>
              </a:rPr>
              <a:t>’, or ‘</a:t>
            </a:r>
            <a:r>
              <a:rPr lang="en-US" sz="2400" b="1" dirty="0">
                <a:solidFill>
                  <a:srgbClr val="002060"/>
                </a:solidFill>
              </a:rPr>
              <a:t>in</a:t>
            </a:r>
            <a:r>
              <a:rPr lang="en-US" sz="2400" dirty="0">
                <a:solidFill>
                  <a:srgbClr val="002060"/>
                </a:solidFill>
              </a:rPr>
              <a:t>’.</a:t>
            </a:r>
          </a:p>
          <a:p>
            <a:endParaRPr lang="en-US" sz="2400" dirty="0">
              <a:solidFill>
                <a:srgbClr val="002060"/>
              </a:solidFill>
            </a:endParaRPr>
          </a:p>
          <a:p>
            <a:r>
              <a:rPr lang="en-US" sz="2400" dirty="0">
                <a:solidFill>
                  <a:srgbClr val="002060"/>
                </a:solidFill>
              </a:rPr>
              <a:t>When talking about food, </a:t>
            </a:r>
            <a:r>
              <a:rPr lang="en-US" sz="2400" b="1" dirty="0">
                <a:solidFill>
                  <a:srgbClr val="002060"/>
                </a:solidFill>
              </a:rPr>
              <a:t>à</a:t>
            </a:r>
            <a:r>
              <a:rPr lang="en-US" sz="2400" dirty="0">
                <a:solidFill>
                  <a:srgbClr val="002060"/>
                </a:solidFill>
              </a:rPr>
              <a:t> can also be used to describe what a dish is </a:t>
            </a:r>
            <a:r>
              <a:rPr lang="en-US" sz="2400" b="1" dirty="0">
                <a:solidFill>
                  <a:srgbClr val="002060"/>
                </a:solidFill>
              </a:rPr>
              <a:t>made </a:t>
            </a:r>
            <a:r>
              <a:rPr lang="en-US" sz="2400" dirty="0">
                <a:solidFill>
                  <a:srgbClr val="002060"/>
                </a:solidFill>
              </a:rPr>
              <a:t>or </a:t>
            </a:r>
            <a:r>
              <a:rPr lang="en-US" sz="2400" b="1" dirty="0">
                <a:solidFill>
                  <a:srgbClr val="002060"/>
                </a:solidFill>
              </a:rPr>
              <a:t>served with</a:t>
            </a:r>
            <a:r>
              <a:rPr lang="en-US" sz="2400" dirty="0">
                <a:solidFill>
                  <a:srgbClr val="002060"/>
                </a:solidFill>
              </a:rPr>
              <a:t>.</a:t>
            </a:r>
          </a:p>
        </p:txBody>
      </p:sp>
      <p:sp>
        <p:nvSpPr>
          <p:cNvPr id="14" name="Rectangle 13">
            <a:extLst>
              <a:ext uri="{FF2B5EF4-FFF2-40B4-BE49-F238E27FC236}">
                <a16:creationId xmlns:a16="http://schemas.microsoft.com/office/drawing/2014/main" id="{20D42861-CBAE-41CC-A9D7-FF433977A5AE}"/>
              </a:ext>
            </a:extLst>
          </p:cNvPr>
          <p:cNvSpPr/>
          <p:nvPr/>
        </p:nvSpPr>
        <p:spPr>
          <a:xfrm>
            <a:off x="6612000" y="1294414"/>
            <a:ext cx="5297920" cy="1800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rgbClr val="002060"/>
                </a:solidFill>
              </a:rPr>
              <a:t>Menu de Noël</a:t>
            </a:r>
          </a:p>
          <a:p>
            <a:pPr algn="ctr"/>
            <a:endParaRPr lang="en-GB" sz="2000" dirty="0">
              <a:solidFill>
                <a:srgbClr val="002060"/>
              </a:solidFill>
            </a:endParaRPr>
          </a:p>
          <a:p>
            <a:pPr algn="ctr"/>
            <a:r>
              <a:rPr lang="en-GB" sz="2000" dirty="0">
                <a:solidFill>
                  <a:srgbClr val="002060"/>
                </a:solidFill>
              </a:rPr>
              <a:t>langue de </a:t>
            </a:r>
            <a:r>
              <a:rPr lang="en-GB" sz="2000" dirty="0" err="1">
                <a:solidFill>
                  <a:srgbClr val="002060"/>
                </a:solidFill>
              </a:rPr>
              <a:t>bœuf</a:t>
            </a:r>
            <a:r>
              <a:rPr lang="en-GB" sz="2000" dirty="0">
                <a:solidFill>
                  <a:srgbClr val="002060"/>
                </a:solidFill>
              </a:rPr>
              <a:t> au foie </a:t>
            </a:r>
            <a:r>
              <a:rPr lang="en-GB" sz="2000" dirty="0" err="1">
                <a:solidFill>
                  <a:srgbClr val="002060"/>
                </a:solidFill>
              </a:rPr>
              <a:t>gras</a:t>
            </a:r>
            <a:endParaRPr lang="en-GB" sz="2000" dirty="0">
              <a:solidFill>
                <a:srgbClr val="002060"/>
              </a:solidFill>
            </a:endParaRPr>
          </a:p>
          <a:p>
            <a:pPr algn="ctr"/>
            <a:r>
              <a:rPr lang="en-GB" sz="2000" dirty="0" err="1">
                <a:solidFill>
                  <a:srgbClr val="002060"/>
                </a:solidFill>
              </a:rPr>
              <a:t>poulet</a:t>
            </a:r>
            <a:r>
              <a:rPr lang="en-GB" sz="2000" dirty="0">
                <a:solidFill>
                  <a:srgbClr val="002060"/>
                </a:solidFill>
              </a:rPr>
              <a:t> au vin jaune</a:t>
            </a:r>
          </a:p>
          <a:p>
            <a:pPr algn="ctr"/>
            <a:r>
              <a:rPr lang="en-GB" sz="2000" dirty="0">
                <a:solidFill>
                  <a:srgbClr val="002060"/>
                </a:solidFill>
              </a:rPr>
              <a:t>pain </a:t>
            </a:r>
            <a:r>
              <a:rPr lang="en-GB" sz="2000" dirty="0" err="1">
                <a:solidFill>
                  <a:srgbClr val="002060"/>
                </a:solidFill>
              </a:rPr>
              <a:t>d’épice</a:t>
            </a:r>
            <a:r>
              <a:rPr lang="en-GB" sz="2000" dirty="0">
                <a:solidFill>
                  <a:srgbClr val="002060"/>
                </a:solidFill>
              </a:rPr>
              <a:t> aux pommes</a:t>
            </a:r>
          </a:p>
        </p:txBody>
      </p:sp>
      <p:pic>
        <p:nvPicPr>
          <p:cNvPr id="10246" name="Picture 6" descr="Clipart goose coloured image - Clip Art Library">
            <a:extLst>
              <a:ext uri="{FF2B5EF4-FFF2-40B4-BE49-F238E27FC236}">
                <a16:creationId xmlns:a16="http://schemas.microsoft.com/office/drawing/2014/main" id="{D6D3D59C-B3AD-47F6-8611-611C06A4D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9871" y="3429000"/>
            <a:ext cx="1012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ree Chicken Images Free, Download Free Clip Art, Free Clip Art on ...">
            <a:extLst>
              <a:ext uri="{FF2B5EF4-FFF2-40B4-BE49-F238E27FC236}">
                <a16:creationId xmlns:a16="http://schemas.microsoft.com/office/drawing/2014/main" id="{5CBA99C3-7344-450E-B7AA-9FB7245A5FB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0399" y="3429000"/>
            <a:ext cx="874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white wine bottle clipart - Clip Art Library">
            <a:extLst>
              <a:ext uri="{FF2B5EF4-FFF2-40B4-BE49-F238E27FC236}">
                <a16:creationId xmlns:a16="http://schemas.microsoft.com/office/drawing/2014/main" id="{18540A89-6D1E-4021-93B4-9FE056B108E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0746" y="4994556"/>
            <a:ext cx="590750" cy="108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43FF567-D1EF-4A30-AA35-DB7900223D81}"/>
              </a:ext>
            </a:extLst>
          </p:cNvPr>
          <p:cNvSpPr/>
          <p:nvPr/>
        </p:nvSpPr>
        <p:spPr>
          <a:xfrm>
            <a:off x="180000" y="4868666"/>
            <a:ext cx="5400000" cy="1200329"/>
          </a:xfrm>
          <a:prstGeom prst="rect">
            <a:avLst/>
          </a:prstGeom>
        </p:spPr>
        <p:txBody>
          <a:bodyPr wrap="square">
            <a:spAutoFit/>
          </a:bodyPr>
          <a:lstStyle/>
          <a:p>
            <a:pPr lvl="0"/>
            <a:r>
              <a:rPr lang="en-US" sz="2400" b="1" dirty="0">
                <a:solidFill>
                  <a:srgbClr val="4472C4">
                    <a:lumMod val="50000"/>
                  </a:srgbClr>
                </a:solidFill>
              </a:rPr>
              <a:t>Lis le menu de Noël.</a:t>
            </a:r>
          </a:p>
          <a:p>
            <a:pPr lvl="0"/>
            <a:r>
              <a:rPr lang="en-US" sz="2400" b="1" dirty="0">
                <a:solidFill>
                  <a:srgbClr val="4472C4">
                    <a:lumMod val="50000"/>
                  </a:srgbClr>
                </a:solidFill>
              </a:rPr>
              <a:t>On mange quoi avec quoi ?</a:t>
            </a:r>
          </a:p>
          <a:p>
            <a:pPr lvl="0"/>
            <a:r>
              <a:rPr lang="en-US" sz="2400" b="1" dirty="0" err="1">
                <a:solidFill>
                  <a:srgbClr val="4472C4">
                    <a:lumMod val="50000"/>
                  </a:srgbClr>
                </a:solidFill>
              </a:rPr>
              <a:t>Fais</a:t>
            </a:r>
            <a:r>
              <a:rPr lang="en-US" sz="2400" b="1" dirty="0">
                <a:solidFill>
                  <a:srgbClr val="4472C4">
                    <a:lumMod val="50000"/>
                  </a:srgbClr>
                </a:solidFill>
              </a:rPr>
              <a:t> des </a:t>
            </a:r>
            <a:r>
              <a:rPr lang="en-US" sz="2400" b="1" dirty="0" err="1">
                <a:solidFill>
                  <a:srgbClr val="4472C4">
                    <a:lumMod val="50000"/>
                  </a:srgbClr>
                </a:solidFill>
              </a:rPr>
              <a:t>paires</a:t>
            </a:r>
            <a:r>
              <a:rPr lang="en-US" sz="2400" b="1" dirty="0">
                <a:solidFill>
                  <a:srgbClr val="4472C4">
                    <a:lumMod val="50000"/>
                  </a:srgbClr>
                </a:solidFill>
              </a:rPr>
              <a:t> pour </a:t>
            </a:r>
            <a:r>
              <a:rPr lang="en-US" sz="2400" b="1" dirty="0" err="1">
                <a:solidFill>
                  <a:srgbClr val="4472C4">
                    <a:lumMod val="50000"/>
                  </a:srgbClr>
                </a:solidFill>
              </a:rPr>
              <a:t>chaque</a:t>
            </a:r>
            <a:r>
              <a:rPr lang="en-US" sz="2400" b="1" dirty="0">
                <a:solidFill>
                  <a:srgbClr val="4472C4">
                    <a:lumMod val="50000"/>
                  </a:srgbClr>
                </a:solidFill>
              </a:rPr>
              <a:t> plat.</a:t>
            </a:r>
          </a:p>
        </p:txBody>
      </p:sp>
      <p:pic>
        <p:nvPicPr>
          <p:cNvPr id="10254" name="Picture 14" descr="christmas gingerbread man clipart - Clip Art Library">
            <a:extLst>
              <a:ext uri="{FF2B5EF4-FFF2-40B4-BE49-F238E27FC236}">
                <a16:creationId xmlns:a16="http://schemas.microsoft.com/office/drawing/2014/main" id="{060B4EC3-1974-47B4-826B-3A915EA72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6899" y="4928830"/>
            <a:ext cx="8682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Ox animal clipart - Clip Art Library">
            <a:extLst>
              <a:ext uri="{FF2B5EF4-FFF2-40B4-BE49-F238E27FC236}">
                <a16:creationId xmlns:a16="http://schemas.microsoft.com/office/drawing/2014/main" id="{89150977-8CF1-42CB-89DC-19E98C1D23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8344" y="4994556"/>
            <a:ext cx="147608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Free Apples Clipart, Download Free Clip Art, Free Clip Art on ...">
            <a:extLst>
              <a:ext uri="{FF2B5EF4-FFF2-40B4-BE49-F238E27FC236}">
                <a16:creationId xmlns:a16="http://schemas.microsoft.com/office/drawing/2014/main" id="{458A9B16-FBAD-46DD-ACE7-E28195CE26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6289" y="3429000"/>
            <a:ext cx="1380192" cy="108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450C0C7-D3C2-49C2-AB4E-C4670D37805F}"/>
              </a:ext>
            </a:extLst>
          </p:cNvPr>
          <p:cNvSpPr txBox="1"/>
          <p:nvPr/>
        </p:nvSpPr>
        <p:spPr>
          <a:xfrm>
            <a:off x="6615652" y="4308945"/>
            <a:ext cx="452368"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rPr>
              <a:t>a)</a:t>
            </a:r>
          </a:p>
        </p:txBody>
      </p:sp>
      <p:sp>
        <p:nvSpPr>
          <p:cNvPr id="25" name="TextBox 24">
            <a:extLst>
              <a:ext uri="{FF2B5EF4-FFF2-40B4-BE49-F238E27FC236}">
                <a16:creationId xmlns:a16="http://schemas.microsoft.com/office/drawing/2014/main" id="{E9FF0494-EC66-4985-9AF9-7255DAEADAD8}"/>
              </a:ext>
            </a:extLst>
          </p:cNvPr>
          <p:cNvSpPr txBox="1"/>
          <p:nvPr/>
        </p:nvSpPr>
        <p:spPr>
          <a:xfrm>
            <a:off x="8324675" y="4308945"/>
            <a:ext cx="452368"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rPr>
              <a:t>b)</a:t>
            </a:r>
          </a:p>
        </p:txBody>
      </p:sp>
      <p:sp>
        <p:nvSpPr>
          <p:cNvPr id="26" name="TextBox 25">
            <a:extLst>
              <a:ext uri="{FF2B5EF4-FFF2-40B4-BE49-F238E27FC236}">
                <a16:creationId xmlns:a16="http://schemas.microsoft.com/office/drawing/2014/main" id="{BE924CE2-26D0-45C1-B5B3-ADAA832EC57F}"/>
              </a:ext>
            </a:extLst>
          </p:cNvPr>
          <p:cNvSpPr txBox="1"/>
          <p:nvPr/>
        </p:nvSpPr>
        <p:spPr>
          <a:xfrm>
            <a:off x="10342942" y="4308945"/>
            <a:ext cx="452368"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rPr>
              <a:t>c)</a:t>
            </a:r>
          </a:p>
        </p:txBody>
      </p:sp>
      <p:sp>
        <p:nvSpPr>
          <p:cNvPr id="27" name="TextBox 26">
            <a:extLst>
              <a:ext uri="{FF2B5EF4-FFF2-40B4-BE49-F238E27FC236}">
                <a16:creationId xmlns:a16="http://schemas.microsoft.com/office/drawing/2014/main" id="{29634D1E-63B1-4B96-ABA6-B99ABAF3F693}"/>
              </a:ext>
            </a:extLst>
          </p:cNvPr>
          <p:cNvSpPr txBox="1"/>
          <p:nvPr/>
        </p:nvSpPr>
        <p:spPr>
          <a:xfrm>
            <a:off x="6612000" y="5808775"/>
            <a:ext cx="452368"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rPr>
              <a:t>d)</a:t>
            </a:r>
          </a:p>
        </p:txBody>
      </p:sp>
      <p:sp>
        <p:nvSpPr>
          <p:cNvPr id="28" name="TextBox 27">
            <a:extLst>
              <a:ext uri="{FF2B5EF4-FFF2-40B4-BE49-F238E27FC236}">
                <a16:creationId xmlns:a16="http://schemas.microsoft.com/office/drawing/2014/main" id="{932ADEEC-92BC-41F9-B8A8-1EA61D5B7826}"/>
              </a:ext>
            </a:extLst>
          </p:cNvPr>
          <p:cNvSpPr txBox="1"/>
          <p:nvPr/>
        </p:nvSpPr>
        <p:spPr>
          <a:xfrm>
            <a:off x="8324675" y="5812420"/>
            <a:ext cx="452368"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rPr>
              <a:t>e)</a:t>
            </a:r>
          </a:p>
        </p:txBody>
      </p:sp>
      <p:sp>
        <p:nvSpPr>
          <p:cNvPr id="29" name="TextBox 28">
            <a:extLst>
              <a:ext uri="{FF2B5EF4-FFF2-40B4-BE49-F238E27FC236}">
                <a16:creationId xmlns:a16="http://schemas.microsoft.com/office/drawing/2014/main" id="{C16E4D9F-3432-4B0F-81DD-530DA636E3E5}"/>
              </a:ext>
            </a:extLst>
          </p:cNvPr>
          <p:cNvSpPr txBox="1"/>
          <p:nvPr/>
        </p:nvSpPr>
        <p:spPr>
          <a:xfrm>
            <a:off x="10391834" y="5813987"/>
            <a:ext cx="354584"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rPr>
              <a:t>f)</a:t>
            </a:r>
          </a:p>
        </p:txBody>
      </p:sp>
      <p:cxnSp>
        <p:nvCxnSpPr>
          <p:cNvPr id="17" name="Connector: Curved 16">
            <a:extLst>
              <a:ext uri="{FF2B5EF4-FFF2-40B4-BE49-F238E27FC236}">
                <a16:creationId xmlns:a16="http://schemas.microsoft.com/office/drawing/2014/main" id="{356C0616-FA91-4770-95EB-1207C7574D80}"/>
              </a:ext>
            </a:extLst>
          </p:cNvPr>
          <p:cNvCxnSpPr>
            <a:cxnSpLocks/>
            <a:stCxn id="15" idx="3"/>
            <a:endCxn id="28" idx="0"/>
          </p:cNvCxnSpPr>
          <p:nvPr/>
        </p:nvCxnSpPr>
        <p:spPr>
          <a:xfrm>
            <a:off x="7068020" y="4509000"/>
            <a:ext cx="1482839" cy="1303420"/>
          </a:xfrm>
          <a:prstGeom prst="curvedConnector2">
            <a:avLst/>
          </a:prstGeom>
          <a:ln w="381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E8B87F98-1701-49B7-869C-DAB9B689342B}"/>
              </a:ext>
            </a:extLst>
          </p:cNvPr>
          <p:cNvCxnSpPr>
            <a:cxnSpLocks/>
            <a:stCxn id="26" idx="1"/>
            <a:endCxn id="27" idx="0"/>
          </p:cNvCxnSpPr>
          <p:nvPr/>
        </p:nvCxnSpPr>
        <p:spPr>
          <a:xfrm rot="10800000" flipV="1">
            <a:off x="6838184" y="4508999"/>
            <a:ext cx="3504758" cy="1299775"/>
          </a:xfrm>
          <a:prstGeom prst="curvedConnector2">
            <a:avLst/>
          </a:prstGeom>
          <a:ln w="381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088761BD-CE21-464B-A87F-90D4D66DF6A0}"/>
              </a:ext>
            </a:extLst>
          </p:cNvPr>
          <p:cNvCxnSpPr>
            <a:cxnSpLocks/>
            <a:stCxn id="25" idx="3"/>
            <a:endCxn id="29" idx="0"/>
          </p:cNvCxnSpPr>
          <p:nvPr/>
        </p:nvCxnSpPr>
        <p:spPr>
          <a:xfrm>
            <a:off x="8777043" y="4509000"/>
            <a:ext cx="1792083" cy="1304987"/>
          </a:xfrm>
          <a:prstGeom prst="curvedConnector2">
            <a:avLst/>
          </a:prstGeom>
          <a:ln w="38100">
            <a:solidFill>
              <a:srgbClr val="EF4136"/>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CCCA4FA-0EB1-49A2-B83A-5AEEBF1E6C0B}"/>
              </a:ext>
            </a:extLst>
          </p:cNvPr>
          <p:cNvSpPr txBox="1"/>
          <p:nvPr/>
        </p:nvSpPr>
        <p:spPr>
          <a:xfrm>
            <a:off x="6557952" y="449670"/>
            <a:ext cx="2367087" cy="783193"/>
          </a:xfrm>
          <a:prstGeom prst="wedgeRoundRectCallout">
            <a:avLst>
              <a:gd name="adj1" fmla="val -21638"/>
              <a:gd name="adj2" fmla="val 77094"/>
              <a:gd name="adj3" fmla="val 16667"/>
            </a:avLst>
          </a:prstGeom>
          <a:solidFill>
            <a:srgbClr val="0055A5"/>
          </a:solidFill>
          <a:ln>
            <a:solidFill>
              <a:srgbClr val="EE6000"/>
            </a:solidFill>
          </a:ln>
        </p:spPr>
        <p:txBody>
          <a:bodyPr wrap="square" rtlCol="0">
            <a:spAutoFit/>
          </a:bodyPr>
          <a:lstStyle/>
          <a:p>
            <a:pPr algn="l"/>
            <a:r>
              <a:rPr lang="en-GB" sz="2000" dirty="0">
                <a:solidFill>
                  <a:schemeClr val="bg1"/>
                </a:solidFill>
              </a:rPr>
              <a:t>Use a dictionary and the internet!</a:t>
            </a:r>
          </a:p>
        </p:txBody>
      </p:sp>
      <p:pic>
        <p:nvPicPr>
          <p:cNvPr id="10260" name="Picture 20" descr="computer clipart - Clip Art Library">
            <a:extLst>
              <a:ext uri="{FF2B5EF4-FFF2-40B4-BE49-F238E27FC236}">
                <a16:creationId xmlns:a16="http://schemas.microsoft.com/office/drawing/2014/main" id="{EDBD0F19-BF41-4C77-9645-D9ABEA63077E}"/>
              </a:ext>
            </a:extLst>
          </p:cNvPr>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025746" y="512863"/>
            <a:ext cx="6225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99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5" grpId="0" animBg="1"/>
      <p:bldP spid="25" grpId="0" animBg="1"/>
      <p:bldP spid="26" grpId="0" animBg="1"/>
      <p:bldP spid="27" grpId="0" animBg="1"/>
      <p:bldP spid="28" grpId="0" animBg="1"/>
      <p:bldP spid="29" grpId="0" animBg="1"/>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84408" cy="647577"/>
          </a:xfrm>
        </p:spPr>
        <p:txBody>
          <a:bodyPr>
            <a:normAutofit/>
          </a:bodyPr>
          <a:lstStyle/>
          <a:p>
            <a:r>
              <a:rPr lang="en-GB" sz="2800" b="1" dirty="0">
                <a:solidFill>
                  <a:schemeClr val="bg1"/>
                </a:solidFill>
              </a:rPr>
              <a:t>À ton tour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729920" cy="495520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article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similaire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lang="en-US" sz="2800" b="1" dirty="0" err="1">
                <a:solidFill>
                  <a:srgbClr val="4472C4">
                    <a:lumMod val="50000"/>
                  </a:srgbClr>
                </a:solidFill>
                <a:latin typeface="Century Gothic" panose="020F0302020204030204"/>
              </a:rPr>
              <a:t>magine</a:t>
            </a:r>
            <a:r>
              <a:rPr lang="en-US" sz="2800" b="1" dirty="0">
                <a:solidFill>
                  <a:srgbClr val="4472C4">
                    <a:lumMod val="50000"/>
                  </a:srgbClr>
                </a:solidFill>
                <a:latin typeface="Century Gothic" panose="020F0302020204030204"/>
              </a:rPr>
              <a:t> que </a:t>
            </a:r>
            <a:r>
              <a:rPr lang="en-US" sz="2800" b="1" dirty="0" err="1">
                <a:solidFill>
                  <a:srgbClr val="4472C4">
                    <a:lumMod val="50000"/>
                  </a:srgbClr>
                </a:solidFill>
                <a:latin typeface="Century Gothic" panose="020F0302020204030204"/>
              </a:rPr>
              <a:t>tu</a:t>
            </a:r>
            <a:r>
              <a:rPr lang="en-US" sz="2800" b="1" dirty="0">
                <a:solidFill>
                  <a:srgbClr val="4472C4">
                    <a:lumMod val="50000"/>
                  </a:srgbClr>
                </a:solidFill>
                <a:latin typeface="Century Gothic" panose="020F0302020204030204"/>
              </a:rPr>
              <a:t> es </a:t>
            </a:r>
            <a:r>
              <a:rPr lang="en-US" sz="2800" b="1" dirty="0" err="1">
                <a:solidFill>
                  <a:srgbClr val="4472C4">
                    <a:lumMod val="50000"/>
                  </a:srgbClr>
                </a:solidFill>
                <a:latin typeface="Century Gothic" panose="020F0302020204030204"/>
              </a:rPr>
              <a:t>astronaute</a:t>
            </a:r>
            <a:r>
              <a:rPr lang="en-US" sz="2800" b="1" dirty="0">
                <a:solidFill>
                  <a:srgbClr val="4472C4">
                    <a:lumMod val="50000"/>
                  </a:srgbClr>
                </a:solidFill>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914400" lvl="1" indent="-457200">
              <a:buFont typeface="Arial" panose="020B0604020202020204" pitchFamily="34" charset="0"/>
              <a:buChar char="•"/>
              <a:defRPr/>
            </a:pP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quoi ton menu </a:t>
            </a:r>
            <a:r>
              <a:rPr lang="en-US" sz="2400" dirty="0" err="1">
                <a:solidFill>
                  <a:srgbClr val="4472C4">
                    <a:lumMod val="50000"/>
                  </a:srgbClr>
                </a:solidFill>
                <a:latin typeface="Century Gothic" panose="020F0302020204030204"/>
              </a:rPr>
              <a:t>idéal</a:t>
            </a:r>
            <a:r>
              <a:rPr lang="en-US" sz="2400" dirty="0">
                <a:solidFill>
                  <a:srgbClr val="4472C4">
                    <a:lumMod val="50000"/>
                  </a:srgbClr>
                </a:solidFill>
                <a:latin typeface="Century Gothic" panose="020F0302020204030204"/>
              </a:rPr>
              <a:t> pour </a:t>
            </a:r>
            <a:r>
              <a:rPr lang="en-US" sz="2400" dirty="0" err="1">
                <a:solidFill>
                  <a:srgbClr val="4472C4">
                    <a:lumMod val="50000"/>
                  </a:srgbClr>
                </a:solidFill>
                <a:latin typeface="Century Gothic" panose="020F0302020204030204"/>
              </a:rPr>
              <a:t>l’espace</a:t>
            </a:r>
            <a:r>
              <a:rPr lang="en-US" sz="2400" dirty="0">
                <a:solidFill>
                  <a:srgbClr val="4472C4">
                    <a:lumMod val="50000"/>
                  </a:srgbClr>
                </a:solidFill>
                <a:latin typeface="Century Gothic" panose="020F0302020204030204"/>
              </a:rPr>
              <a:t> ?</a:t>
            </a:r>
          </a:p>
          <a:p>
            <a:pPr marL="914400" lvl="1" indent="-457200">
              <a:buFont typeface="Arial" panose="020B0604020202020204" pitchFamily="34" charset="0"/>
              <a:buChar char="•"/>
              <a:defRPr/>
            </a:pP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pour quelle occasion </a:t>
            </a:r>
            <a:r>
              <a:rPr lang="en-US" sz="2400" dirty="0" err="1">
                <a:solidFill>
                  <a:srgbClr val="4472C4">
                    <a:lumMod val="50000"/>
                  </a:srgbClr>
                </a:solidFill>
                <a:latin typeface="Century Gothic" panose="020F0302020204030204"/>
              </a:rPr>
              <a:t>spéciale</a:t>
            </a:r>
            <a:r>
              <a:rPr lang="en-US" sz="2400" dirty="0">
                <a:solidFill>
                  <a:srgbClr val="4472C4">
                    <a:lumMod val="50000"/>
                  </a:srgbClr>
                </a:solidFill>
                <a:latin typeface="Century Gothic" panose="020F0302020204030204"/>
              </a:rPr>
              <a:t> ?</a:t>
            </a:r>
          </a:p>
          <a:p>
            <a:pPr marL="914400" lvl="1" indent="-457200">
              <a:buFont typeface="Arial" panose="020B0604020202020204" pitchFamily="34" charset="0"/>
              <a:buChar char="•"/>
            </a:pPr>
            <a:r>
              <a:rPr lang="en-US" sz="2400" dirty="0" err="1">
                <a:solidFill>
                  <a:srgbClr val="4472C4">
                    <a:lumMod val="50000"/>
                  </a:srgbClr>
                </a:solidFill>
                <a:latin typeface="Century Gothic" panose="020F0302020204030204"/>
              </a:rPr>
              <a:t>Quel</a:t>
            </a:r>
            <a:r>
              <a:rPr lang="en-US" sz="2400" dirty="0">
                <a:solidFill>
                  <a:srgbClr val="4472C4">
                    <a:lumMod val="50000"/>
                  </a:srgbClr>
                </a:solidFill>
                <a:latin typeface="Century Gothic" panose="020F0302020204030204"/>
              </a:rPr>
              <a:t> chef / restaurant / café / </a:t>
            </a:r>
            <a:r>
              <a:rPr lang="en-US" sz="2400" dirty="0" err="1">
                <a:solidFill>
                  <a:srgbClr val="4472C4">
                    <a:lumMod val="50000"/>
                  </a:srgbClr>
                </a:solidFill>
                <a:latin typeface="Century Gothic" panose="020F0302020204030204"/>
              </a:rPr>
              <a:t>magasin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prépare</a:t>
            </a:r>
            <a:r>
              <a:rPr lang="en-US" sz="2400" dirty="0">
                <a:solidFill>
                  <a:srgbClr val="4472C4">
                    <a:lumMod val="50000"/>
                  </a:srgbClr>
                </a:solidFill>
                <a:latin typeface="Century Gothic" panose="020F0302020204030204"/>
              </a:rPr>
              <a:t> le </a:t>
            </a:r>
            <a:r>
              <a:rPr lang="en-US" sz="2400" dirty="0" err="1">
                <a:solidFill>
                  <a:srgbClr val="4472C4">
                    <a:lumMod val="50000"/>
                  </a:srgbClr>
                </a:solidFill>
                <a:latin typeface="Century Gothic" panose="020F0302020204030204"/>
              </a:rPr>
              <a:t>repas</a:t>
            </a:r>
            <a:r>
              <a:rPr lang="en-US" sz="2400" dirty="0">
                <a:solidFill>
                  <a:srgbClr val="4472C4">
                    <a:lumMod val="50000"/>
                  </a:srgbClr>
                </a:solidFill>
                <a:latin typeface="Century Gothic" panose="020F0302020204030204"/>
              </a:rPr>
              <a:t> ?</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4472C4">
                  <a:lumMod val="50000"/>
                </a:srgbClr>
              </a:solidFill>
              <a:latin typeface="Century Gothic" panose="020F0302020204030204"/>
            </a:endParaRPr>
          </a:p>
          <a:p>
            <a:pPr marR="0" lvl="0" algn="ctr" defTabSz="914400" rtl="0" eaLnBrk="1" fontAlgn="auto" latinLnBrk="0" hangingPunct="1">
              <a:lnSpc>
                <a:spcPct val="100000"/>
              </a:lnSpc>
              <a:spcBef>
                <a:spcPts val="0"/>
              </a:spcBef>
              <a:spcAft>
                <a:spcPts val="0"/>
              </a:spcAft>
              <a:buClrTx/>
              <a:buSzTx/>
              <a:tabLst/>
              <a:defRPr/>
            </a:pPr>
            <a:r>
              <a:rPr lang="en-US" sz="3600" b="1" dirty="0" err="1">
                <a:solidFill>
                  <a:srgbClr val="EF4136"/>
                </a:solidFill>
                <a:latin typeface="Century Gothic" panose="020F0302020204030204"/>
              </a:rPr>
              <a:t>ou</a:t>
            </a:r>
            <a:endParaRPr lang="en-US" sz="3600" b="1" dirty="0">
              <a:solidFill>
                <a:srgbClr val="EF4136"/>
              </a:solidFill>
              <a:latin typeface="Century Gothic" panose="020F0302020204030204"/>
            </a:endParaRPr>
          </a:p>
          <a:p>
            <a:pPr marR="0" lvl="0" algn="ctr" defTabSz="914400" rtl="0" eaLnBrk="1" fontAlgn="auto" latinLnBrk="0" hangingPunct="1">
              <a:lnSpc>
                <a:spcPct val="100000"/>
              </a:lnSpc>
              <a:spcBef>
                <a:spcPts val="0"/>
              </a:spcBef>
              <a:spcAft>
                <a:spcPts val="0"/>
              </a:spcAft>
              <a:buClrTx/>
              <a:buSzTx/>
              <a:tabLst/>
              <a:defRPr/>
            </a:pPr>
            <a:endParaRPr lang="en-US" sz="2800" b="1" dirty="0">
              <a:solidFill>
                <a:srgbClr val="4472C4">
                  <a:lumMod val="50000"/>
                </a:srgbClr>
              </a:solidFill>
              <a:latin typeface="Century Gothic" panose="020F0302020204030204"/>
            </a:endParaRPr>
          </a:p>
          <a:p>
            <a:pPr marR="0" lvl="0" defTabSz="914400" rtl="0" eaLnBrk="1" fontAlgn="auto" latinLnBrk="0" hangingPunct="1">
              <a:lnSpc>
                <a:spcPct val="100000"/>
              </a:lnSpc>
              <a:spcBef>
                <a:spcPts val="0"/>
              </a:spcBef>
              <a:spcAft>
                <a:spcPts val="0"/>
              </a:spcAft>
              <a:buClrTx/>
              <a:buSzTx/>
              <a:tabLst/>
              <a:defRPr/>
            </a:pPr>
            <a:r>
              <a:rPr lang="en-US" sz="2800" b="1" dirty="0" err="1">
                <a:solidFill>
                  <a:srgbClr val="4472C4">
                    <a:lumMod val="50000"/>
                  </a:srgbClr>
                </a:solidFill>
                <a:latin typeface="Century Gothic" panose="020F0302020204030204"/>
              </a:rPr>
              <a:t>Écris</a:t>
            </a:r>
            <a:r>
              <a:rPr lang="en-US" sz="2800" b="1" dirty="0">
                <a:solidFill>
                  <a:srgbClr val="4472C4">
                    <a:lumMod val="50000"/>
                  </a:srgbClr>
                </a:solidFill>
                <a:latin typeface="Century Gothic" panose="020F0302020204030204"/>
              </a:rPr>
              <a:t> </a:t>
            </a:r>
            <a:r>
              <a:rPr lang="en-US" sz="2800" b="1" dirty="0" err="1">
                <a:solidFill>
                  <a:srgbClr val="4472C4">
                    <a:lumMod val="50000"/>
                  </a:srgbClr>
                </a:solidFill>
                <a:latin typeface="Century Gothic" panose="020F0302020204030204"/>
              </a:rPr>
              <a:t>une</a:t>
            </a:r>
            <a:r>
              <a:rPr lang="en-US" sz="2800" b="1" dirty="0">
                <a:solidFill>
                  <a:srgbClr val="4472C4">
                    <a:lumMod val="50000"/>
                  </a:srgbClr>
                </a:solidFill>
                <a:latin typeface="Century Gothic" panose="020F0302020204030204"/>
              </a:rPr>
              <a:t> interview avec Thomas </a:t>
            </a:r>
            <a:r>
              <a:rPr lang="en-US" sz="2800" b="1" dirty="0" err="1">
                <a:solidFill>
                  <a:srgbClr val="4472C4">
                    <a:lumMod val="50000"/>
                  </a:srgbClr>
                </a:solidFill>
                <a:latin typeface="Century Gothic" panose="020F0302020204030204"/>
              </a:rPr>
              <a:t>Pesquet</a:t>
            </a:r>
            <a:r>
              <a:rPr lang="en-US" sz="2800" b="1" dirty="0">
                <a:solidFill>
                  <a:srgbClr val="4472C4">
                    <a:lumMod val="50000"/>
                  </a:srgbClr>
                </a:solidFill>
                <a:latin typeface="Century Gothic" panose="020F0302020204030204"/>
              </a:rPr>
              <a:t>, avec un(e) </a:t>
            </a:r>
            <a:r>
              <a:rPr lang="en-US" sz="2800" b="1" dirty="0" err="1">
                <a:solidFill>
                  <a:srgbClr val="4472C4">
                    <a:lumMod val="50000"/>
                  </a:srgbClr>
                </a:solidFill>
                <a:latin typeface="Century Gothic" panose="020F0302020204030204"/>
              </a:rPr>
              <a:t>partenaire</a:t>
            </a:r>
            <a:r>
              <a:rPr lang="en-US" sz="2800" b="1" dirty="0">
                <a:solidFill>
                  <a:srgbClr val="4472C4">
                    <a:lumMod val="50000"/>
                  </a:srgbClr>
                </a:solidFill>
                <a:latin typeface="Century Gothic" panose="020F0302020204030204"/>
              </a:rPr>
              <a:t> : </a:t>
            </a:r>
          </a:p>
          <a:p>
            <a:pPr marR="0" lvl="0" algn="ctr" defTabSz="914400" rtl="0" eaLnBrk="1" fontAlgn="auto" latinLnBrk="0" hangingPunct="1">
              <a:lnSpc>
                <a:spcPct val="100000"/>
              </a:lnSpc>
              <a:spcBef>
                <a:spcPts val="0"/>
              </a:spcBef>
              <a:spcAft>
                <a:spcPts val="0"/>
              </a:spcAft>
              <a:buClrTx/>
              <a:buSzTx/>
              <a:tabLst/>
              <a:defRPr/>
            </a:pPr>
            <a:endParaRPr lang="en-US" sz="2400" dirty="0">
              <a:solidFill>
                <a:srgbClr val="4472C4">
                  <a:lumMod val="50000"/>
                </a:srgbClr>
              </a:solidFill>
              <a:latin typeface="Century Gothic" panose="020F0302020204030204"/>
            </a:endParaRPr>
          </a:p>
          <a:p>
            <a:pPr marL="800100" lvl="1" indent="-342900">
              <a:buFont typeface="Arial" panose="020B0604020202020204" pitchFamily="34" charset="0"/>
              <a:buChar char="•"/>
            </a:pPr>
            <a:r>
              <a:rPr lang="en-US" sz="2400" dirty="0" err="1">
                <a:solidFill>
                  <a:srgbClr val="4472C4">
                    <a:lumMod val="50000"/>
                  </a:srgbClr>
                </a:solidFill>
              </a:rPr>
              <a:t>Pourquoi</a:t>
            </a:r>
            <a:r>
              <a:rPr lang="en-US" sz="2400" dirty="0">
                <a:solidFill>
                  <a:srgbClr val="4472C4">
                    <a:lumMod val="50000"/>
                  </a:srgbClr>
                </a:solidFill>
              </a:rPr>
              <a:t> </a:t>
            </a:r>
            <a:r>
              <a:rPr lang="en-US" sz="2400" dirty="0" err="1">
                <a:solidFill>
                  <a:srgbClr val="4472C4">
                    <a:lumMod val="50000"/>
                  </a:srgbClr>
                </a:solidFill>
              </a:rPr>
              <a:t>aime</a:t>
            </a:r>
            <a:r>
              <a:rPr lang="en-US" sz="2400" dirty="0">
                <a:solidFill>
                  <a:srgbClr val="4472C4">
                    <a:lumMod val="50000"/>
                  </a:srgbClr>
                </a:solidFill>
              </a:rPr>
              <a:t>-t-</a:t>
            </a:r>
            <a:r>
              <a:rPr lang="en-US" sz="2400" dirty="0" err="1">
                <a:solidFill>
                  <a:srgbClr val="4472C4">
                    <a:lumMod val="50000"/>
                  </a:srgbClr>
                </a:solidFill>
              </a:rPr>
              <a:t>il</a:t>
            </a:r>
            <a:r>
              <a:rPr lang="en-US" sz="2400" dirty="0">
                <a:solidFill>
                  <a:srgbClr val="4472C4">
                    <a:lumMod val="50000"/>
                  </a:srgbClr>
                </a:solidFill>
              </a:rPr>
              <a:t> </a:t>
            </a:r>
            <a:r>
              <a:rPr lang="en-US" sz="2400" dirty="0" err="1">
                <a:solidFill>
                  <a:srgbClr val="4472C4">
                    <a:lumMod val="50000"/>
                  </a:srgbClr>
                </a:solidFill>
              </a:rPr>
              <a:t>ces</a:t>
            </a:r>
            <a:r>
              <a:rPr lang="en-US" sz="2400" dirty="0">
                <a:solidFill>
                  <a:srgbClr val="4472C4">
                    <a:lumMod val="50000"/>
                  </a:srgbClr>
                </a:solidFill>
              </a:rPr>
              <a:t> plats </a:t>
            </a:r>
            <a:r>
              <a:rPr lang="en-US" sz="2400" dirty="0" err="1">
                <a:solidFill>
                  <a:srgbClr val="4472C4">
                    <a:lumMod val="50000"/>
                  </a:srgbClr>
                </a:solidFill>
              </a:rPr>
              <a:t>français</a:t>
            </a:r>
            <a:r>
              <a:rPr lang="en-US" sz="2400" dirty="0">
                <a:solidFill>
                  <a:srgbClr val="4472C4">
                    <a:lumMod val="50000"/>
                  </a:srgbClr>
                </a:solidFill>
              </a:rPr>
              <a:t> </a:t>
            </a:r>
            <a:r>
              <a:rPr lang="en-US" sz="2400" dirty="0" err="1">
                <a:solidFill>
                  <a:srgbClr val="4472C4">
                    <a:lumMod val="50000"/>
                  </a:srgbClr>
                </a:solidFill>
              </a:rPr>
              <a:t>traditionnels</a:t>
            </a:r>
            <a:r>
              <a:rPr lang="en-US" sz="2400" dirty="0">
                <a:solidFill>
                  <a:srgbClr val="4472C4">
                    <a:lumMod val="50000"/>
                  </a:srgbClr>
                </a:solidFill>
              </a:rPr>
              <a:t> ?</a:t>
            </a:r>
            <a:endParaRPr lang="en-US" sz="2800" dirty="0">
              <a:solidFill>
                <a:srgbClr val="4472C4">
                  <a:lumMod val="50000"/>
                </a:srgbClr>
              </a:solidFill>
            </a:endParaRPr>
          </a:p>
          <a:p>
            <a:pPr marL="800100" lvl="1" indent="-342900">
              <a:buFont typeface="Arial" panose="020B0604020202020204" pitchFamily="34" charset="0"/>
              <a:buChar char="•"/>
            </a:pPr>
            <a:r>
              <a:rPr lang="en-US" sz="2400" dirty="0" err="1">
                <a:solidFill>
                  <a:srgbClr val="4472C4">
                    <a:lumMod val="50000"/>
                  </a:srgbClr>
                </a:solidFill>
                <a:latin typeface="Century Gothic" panose="020F0302020204030204"/>
              </a:rPr>
              <a:t>Pourquoi</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aime</a:t>
            </a:r>
            <a:r>
              <a:rPr lang="en-US" sz="2400" dirty="0">
                <a:solidFill>
                  <a:srgbClr val="4472C4">
                    <a:lumMod val="50000"/>
                  </a:srgbClr>
                </a:solidFill>
                <a:latin typeface="Century Gothic" panose="020F0302020204030204"/>
              </a:rPr>
              <a:t>-t-</a:t>
            </a:r>
            <a:r>
              <a:rPr lang="en-US" sz="2400" dirty="0" err="1">
                <a:solidFill>
                  <a:srgbClr val="4472C4">
                    <a:lumMod val="50000"/>
                  </a:srgbClr>
                </a:solidFill>
                <a:latin typeface="Century Gothic" panose="020F0302020204030204"/>
              </a:rPr>
              <a:t>il</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être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astronaute</a:t>
            </a:r>
            <a:r>
              <a:rPr lang="en-US" sz="2400" dirty="0">
                <a:solidFill>
                  <a:srgbClr val="4472C4">
                    <a:lumMod val="50000"/>
                  </a:srgbClr>
                </a:solidFill>
                <a:latin typeface="Century Gothic" panose="020F0302020204030204"/>
              </a:rPr>
              <a:t> ?</a:t>
            </a:r>
          </a:p>
        </p:txBody>
      </p:sp>
    </p:spTree>
    <p:extLst>
      <p:ext uri="{BB962C8B-B14F-4D97-AF65-F5344CB8AC3E}">
        <p14:creationId xmlns:p14="http://schemas.microsoft.com/office/powerpoint/2010/main" val="1962653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1.2 Week 1 | Y7 Term 3.2 Week 7</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1.2, Week 6)</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34826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89493" y="4042533"/>
            <a:ext cx="4213013"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120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rt</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itle 1">
            <a:extLst>
              <a:ext uri="{FF2B5EF4-FFF2-40B4-BE49-F238E27FC236}">
                <a16:creationId xmlns:a16="http://schemas.microsoft.com/office/drawing/2014/main" id="{6B963BC6-DF9E-4FD4-B132-A3FAD9963E3D}"/>
              </a:ext>
            </a:extLst>
          </p:cNvPr>
          <p:cNvSpPr>
            <a:spLocks noGrp="1"/>
          </p:cNvSpPr>
          <p:nvPr>
            <p:ph type="title"/>
          </p:nvPr>
        </p:nvSpPr>
        <p:spPr>
          <a:xfrm>
            <a:off x="0" y="-258231"/>
            <a:ext cx="5549899" cy="2057399"/>
          </a:xfrm>
        </p:spPr>
        <p:txBody>
          <a:bodyPr/>
          <a:lstStyle/>
          <a:p>
            <a:pPr lvl="0" algn="ctr">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open o</a:t>
            </a:r>
            <a:endParaRPr lang="en-US" sz="12000" dirty="0"/>
          </a:p>
        </p:txBody>
      </p:sp>
      <p:pic>
        <p:nvPicPr>
          <p:cNvPr id="9" name="Picture 2" descr="closed door">
            <a:extLst>
              <a:ext uri="{FF2B5EF4-FFF2-40B4-BE49-F238E27FC236}">
                <a16:creationId xmlns:a16="http://schemas.microsoft.com/office/drawing/2014/main" id="{BAE8737E-0642-43DE-8F95-886E7C3AC5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400205" y="1799168"/>
            <a:ext cx="1391590" cy="2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5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8800" b="1" dirty="0">
                <a:solidFill>
                  <a:srgbClr val="115076"/>
                </a:solidFill>
                <a:cs typeface="Calibri" panose="020F0502020204030204" pitchFamily="34" charset="0"/>
              </a:rPr>
              <a:t>open o</a:t>
            </a:r>
            <a:endParaRPr lang="en-GB" sz="88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losed do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763225" y="1821815"/>
            <a:ext cx="692815" cy="12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04941" y="3162080"/>
            <a:ext cx="220445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8675921"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ste</a:t>
            </a:r>
          </a:p>
        </p:txBody>
      </p:sp>
      <p:sp>
        <p:nvSpPr>
          <p:cNvPr id="8" name="TextBox 7"/>
          <p:cNvSpPr txBox="1"/>
          <p:nvPr/>
        </p:nvSpPr>
        <p:spPr>
          <a:xfrm>
            <a:off x="542215" y="313526"/>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éc</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5211543" y="5191180"/>
            <a:ext cx="182133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[person]</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186432" y="3542905"/>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d’acc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rd</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19" name="Rectangle 18"/>
          <p:cNvSpPr/>
          <p:nvPr/>
        </p:nvSpPr>
        <p:spPr>
          <a:xfrm>
            <a:off x="1389010" y="4373618"/>
            <a:ext cx="144943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[okay]</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rmir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okay sign ">
            <a:extLst>
              <a:ext uri="{FF2B5EF4-FFF2-40B4-BE49-F238E27FC236}">
                <a16:creationId xmlns:a16="http://schemas.microsoft.com/office/drawing/2014/main" id="{42349DEE-008C-457A-A441-A35D67BEB8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01551" y="5020979"/>
            <a:ext cx="927345" cy="1015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boy sleeping in bed">
            <a:extLst>
              <a:ext uri="{FF2B5EF4-FFF2-40B4-BE49-F238E27FC236}">
                <a16:creationId xmlns:a16="http://schemas.microsoft.com/office/drawing/2014/main" id="{73A1FB30-57E1-4385-8C6B-4439C7A6F197}"/>
              </a:ext>
            </a:extLst>
          </p:cNvPr>
          <p:cNvPicPr>
            <a:picLocks noChangeAspect="1"/>
          </p:cNvPicPr>
          <p:nvPr/>
        </p:nvPicPr>
        <p:blipFill>
          <a:blip r:embed="rId12"/>
          <a:stretch>
            <a:fillRect/>
          </a:stretch>
        </p:blipFill>
        <p:spPr>
          <a:xfrm>
            <a:off x="9059390" y="4510690"/>
            <a:ext cx="2260037" cy="1719863"/>
          </a:xfrm>
          <a:prstGeom prst="rect">
            <a:avLst/>
          </a:prstGeom>
        </p:spPr>
      </p:pic>
      <p:pic>
        <p:nvPicPr>
          <p:cNvPr id="25" name="Picture 24" descr="school building">
            <a:extLst>
              <a:ext uri="{FF2B5EF4-FFF2-40B4-BE49-F238E27FC236}">
                <a16:creationId xmlns:a16="http://schemas.microsoft.com/office/drawing/2014/main" id="{D9579E28-C2AC-44DC-9897-F16E8B1CEE20}"/>
              </a:ext>
            </a:extLst>
          </p:cNvPr>
          <p:cNvPicPr>
            <a:picLocks noChangeAspect="1"/>
          </p:cNvPicPr>
          <p:nvPr/>
        </p:nvPicPr>
        <p:blipFill>
          <a:blip r:embed="rId13"/>
          <a:stretch>
            <a:fillRect/>
          </a:stretch>
        </p:blipFill>
        <p:spPr>
          <a:xfrm>
            <a:off x="1012385" y="1329189"/>
            <a:ext cx="2202686" cy="1676671"/>
          </a:xfrm>
          <a:prstGeom prst="rect">
            <a:avLst/>
          </a:prstGeom>
        </p:spPr>
      </p:pic>
      <p:pic>
        <p:nvPicPr>
          <p:cNvPr id="1028" name="Picture 4" descr="post office">
            <a:extLst>
              <a:ext uri="{FF2B5EF4-FFF2-40B4-BE49-F238E27FC236}">
                <a16:creationId xmlns:a16="http://schemas.microsoft.com/office/drawing/2014/main" id="{C7252764-688F-4523-9E8C-C52127DFAD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5558" y="1513729"/>
            <a:ext cx="2857299" cy="164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93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ort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ec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5" name="eco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po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500"/>
                                        <p:tgtEl>
                                          <p:spTgt spid="1028"/>
                                        </p:tgtEl>
                                      </p:cBhvr>
                                    </p:animEffect>
                                  </p:childTnLst>
                                  <p:subTnLst>
                                    <p:audio>
                                      <p:cMediaNode>
                                        <p:cTn display="0" masterRel="sameClick">
                                          <p:stCondLst>
                                            <p:cond evt="begin" delay="0">
                                              <p:tn val="36"/>
                                            </p:cond>
                                          </p:stCondLst>
                                          <p:endCondLst>
                                            <p:cond evt="onStopAudio" delay="0">
                                              <p:tgtEl>
                                                <p:sldTgt/>
                                              </p:tgtEl>
                                            </p:cond>
                                          </p:endCondLst>
                                        </p:cTn>
                                        <p:tgtEl>
                                          <p:sndTgt r:embed="rId6" name="po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d_accor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d_accord.wav"/>
                                        </p:tgtEl>
                                      </p:cMediaNode>
                                    </p:audio>
                                  </p:sub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8" name="personn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personn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dorm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9" name="dorm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losed do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763225" y="1821815"/>
            <a:ext cx="692815" cy="12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04941" y="3162080"/>
            <a:ext cx="220445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8675921"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ste</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rmir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itle 12">
            <a:extLst>
              <a:ext uri="{FF2B5EF4-FFF2-40B4-BE49-F238E27FC236}">
                <a16:creationId xmlns:a16="http://schemas.microsoft.com/office/drawing/2014/main" id="{0BCE66C4-7D17-4DDD-A5FC-16360AC5827C}"/>
              </a:ext>
            </a:extLst>
          </p:cNvPr>
          <p:cNvSpPr>
            <a:spLocks noGrp="1"/>
          </p:cNvSpPr>
          <p:nvPr>
            <p:ph type="title"/>
          </p:nvPr>
        </p:nvSpPr>
        <p:spPr>
          <a:xfrm>
            <a:off x="851832" y="4021"/>
            <a:ext cx="10515600" cy="1325563"/>
          </a:xfrm>
        </p:spPr>
        <p:txBody>
          <a:bodyPr>
            <a:normAutofit/>
          </a:bodyPr>
          <a:lstStyle/>
          <a:p>
            <a:pPr algn="ctr"/>
            <a:r>
              <a:rPr lang="en-GB" sz="8800" b="1" dirty="0">
                <a:solidFill>
                  <a:srgbClr val="115076"/>
                </a:solidFill>
                <a:cs typeface="Calibri" panose="020F0502020204030204" pitchFamily="34" charset="0"/>
              </a:rPr>
              <a:t>open o</a:t>
            </a:r>
            <a:endParaRPr lang="en-GB" sz="8800" dirty="0"/>
          </a:p>
        </p:txBody>
      </p:sp>
      <p:sp>
        <p:nvSpPr>
          <p:cNvPr id="17" name="TextBox 16">
            <a:extLst>
              <a:ext uri="{FF2B5EF4-FFF2-40B4-BE49-F238E27FC236}">
                <a16:creationId xmlns:a16="http://schemas.microsoft.com/office/drawing/2014/main" id="{FE7D7E03-C079-4AE0-AA27-A55967D4651C}"/>
              </a:ext>
            </a:extLst>
          </p:cNvPr>
          <p:cNvSpPr txBox="1"/>
          <p:nvPr/>
        </p:nvSpPr>
        <p:spPr>
          <a:xfrm>
            <a:off x="542215" y="313526"/>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éc</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sp>
        <p:nvSpPr>
          <p:cNvPr id="18" name="TextBox 17">
            <a:extLst>
              <a:ext uri="{FF2B5EF4-FFF2-40B4-BE49-F238E27FC236}">
                <a16:creationId xmlns:a16="http://schemas.microsoft.com/office/drawing/2014/main" id="{AC8EAC91-B504-436F-933E-2642E30DC4E4}"/>
              </a:ext>
            </a:extLst>
          </p:cNvPr>
          <p:cNvSpPr txBox="1"/>
          <p:nvPr/>
        </p:nvSpPr>
        <p:spPr>
          <a:xfrm>
            <a:off x="186432" y="3542905"/>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d’acc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rd</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Tree>
    <p:extLst>
      <p:ext uri="{BB962C8B-B14F-4D97-AF65-F5344CB8AC3E}">
        <p14:creationId xmlns:p14="http://schemas.microsoft.com/office/powerpoint/2010/main" val="332397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ort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5" name="ec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post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7" name="d_accor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8" name="personn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9" name="dorm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p:bldP spid="14" grpId="0"/>
      <p:bldP spid="9"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losed doo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763225" y="1821815"/>
            <a:ext cx="692815" cy="12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04941" y="3162080"/>
            <a:ext cx="220445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8675921"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ste</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rmir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itle 12">
            <a:extLst>
              <a:ext uri="{FF2B5EF4-FFF2-40B4-BE49-F238E27FC236}">
                <a16:creationId xmlns:a16="http://schemas.microsoft.com/office/drawing/2014/main" id="{9E996C4D-95C9-4573-B40E-97F3123D2074}"/>
              </a:ext>
            </a:extLst>
          </p:cNvPr>
          <p:cNvSpPr>
            <a:spLocks noGrp="1"/>
          </p:cNvSpPr>
          <p:nvPr>
            <p:ph type="title"/>
          </p:nvPr>
        </p:nvSpPr>
        <p:spPr>
          <a:xfrm>
            <a:off x="851832" y="4021"/>
            <a:ext cx="10515600" cy="1325563"/>
          </a:xfrm>
        </p:spPr>
        <p:txBody>
          <a:bodyPr>
            <a:normAutofit/>
          </a:bodyPr>
          <a:lstStyle/>
          <a:p>
            <a:pPr algn="ctr"/>
            <a:r>
              <a:rPr lang="en-GB" sz="8800" b="1" dirty="0">
                <a:solidFill>
                  <a:srgbClr val="115076"/>
                </a:solidFill>
                <a:cs typeface="Calibri" panose="020F0502020204030204" pitchFamily="34" charset="0"/>
              </a:rPr>
              <a:t>open o</a:t>
            </a:r>
            <a:endParaRPr lang="en-GB" sz="8800" dirty="0"/>
          </a:p>
        </p:txBody>
      </p:sp>
      <p:sp>
        <p:nvSpPr>
          <p:cNvPr id="16" name="TextBox 15">
            <a:extLst>
              <a:ext uri="{FF2B5EF4-FFF2-40B4-BE49-F238E27FC236}">
                <a16:creationId xmlns:a16="http://schemas.microsoft.com/office/drawing/2014/main" id="{4B81F9F2-8D4C-4128-8636-A14A19EF3D5F}"/>
              </a:ext>
            </a:extLst>
          </p:cNvPr>
          <p:cNvSpPr txBox="1"/>
          <p:nvPr/>
        </p:nvSpPr>
        <p:spPr>
          <a:xfrm>
            <a:off x="542215" y="313526"/>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éc</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sp>
        <p:nvSpPr>
          <p:cNvPr id="17" name="TextBox 16">
            <a:extLst>
              <a:ext uri="{FF2B5EF4-FFF2-40B4-BE49-F238E27FC236}">
                <a16:creationId xmlns:a16="http://schemas.microsoft.com/office/drawing/2014/main" id="{9C8E7F24-61B8-4D9C-B078-416FC5A92057}"/>
              </a:ext>
            </a:extLst>
          </p:cNvPr>
          <p:cNvSpPr txBox="1"/>
          <p:nvPr/>
        </p:nvSpPr>
        <p:spPr>
          <a:xfrm>
            <a:off x="186432" y="3542905"/>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d’acc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rd</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Tree>
    <p:extLst>
      <p:ext uri="{BB962C8B-B14F-4D97-AF65-F5344CB8AC3E}">
        <p14:creationId xmlns:p14="http://schemas.microsoft.com/office/powerpoint/2010/main" val="247145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p:bldP spid="14" grpId="0"/>
      <p:bldP spid="9"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Closed and open [o]</a:t>
            </a:r>
          </a:p>
        </p:txBody>
      </p:sp>
      <p:sp>
        <p:nvSpPr>
          <p:cNvPr id="2" name="TextBox 1">
            <a:extLst>
              <a:ext uri="{FF2B5EF4-FFF2-40B4-BE49-F238E27FC236}">
                <a16:creationId xmlns:a16="http://schemas.microsoft.com/office/drawing/2014/main" id="{F5AEF9DF-2FD5-1442-9E84-D31130754D83}"/>
              </a:ext>
            </a:extLst>
          </p:cNvPr>
          <p:cNvSpPr txBox="1"/>
          <p:nvPr/>
        </p:nvSpPr>
        <p:spPr>
          <a:xfrm>
            <a:off x="93735" y="1167967"/>
            <a:ext cx="12012000" cy="4893647"/>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Even though the vowel in these words appears the same, they sound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SSC closed [o] (as in </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dos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different from SSC open [o] (as in </a:t>
            </a:r>
            <a:r>
              <a:rPr kumimoji="0" lang="en-US" sz="2400" b="0" i="1" u="none" strike="noStrike" kern="1200" cap="none" spc="0" normalizeH="0" baseline="0" noProof="0" dirty="0" err="1">
                <a:ln>
                  <a:noFill/>
                </a:ln>
                <a:solidFill>
                  <a:srgbClr val="002060"/>
                </a:solidFill>
                <a:effectLst/>
                <a:uLnTx/>
                <a:uFillTx/>
                <a:latin typeface="Century Gothic" panose="020F0302020204030204"/>
                <a:ea typeface="+mn-ea"/>
                <a:cs typeface="+mn-cs"/>
              </a:rPr>
              <a:t>dors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D7E5A2C2-58D4-449F-8EAB-FF859D0DBBC8}"/>
              </a:ext>
            </a:extLst>
          </p:cNvPr>
          <p:cNvGrpSpPr/>
          <p:nvPr/>
        </p:nvGrpSpPr>
        <p:grpSpPr>
          <a:xfrm>
            <a:off x="7694706" y="1822697"/>
            <a:ext cx="2550819" cy="2856019"/>
            <a:chOff x="7694706" y="1822697"/>
            <a:chExt cx="2550819" cy="2856019"/>
          </a:xfrm>
        </p:grpSpPr>
        <p:sp>
          <p:nvSpPr>
            <p:cNvPr id="34" name="TextBox 33">
              <a:hlinkClick r:id="" action="ppaction://noaction">
                <a:snd r:embed="rId4" name="dors.wav"/>
              </a:hlinkClick>
              <a:extLst>
                <a:ext uri="{FF2B5EF4-FFF2-40B4-BE49-F238E27FC236}">
                  <a16:creationId xmlns:a16="http://schemas.microsoft.com/office/drawing/2014/main" id="{065AB104-5EB5-4916-951A-ADBD973C4353}"/>
                </a:ext>
              </a:extLst>
            </p:cNvPr>
            <p:cNvSpPr txBox="1"/>
            <p:nvPr/>
          </p:nvSpPr>
          <p:spPr>
            <a:xfrm>
              <a:off x="8197953" y="3847719"/>
              <a:ext cx="143340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48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ABEE5C2C-6F24-42BC-A1FC-B48542A5B81E}"/>
                </a:ext>
              </a:extLst>
            </p:cNvPr>
            <p:cNvSpPr txBox="1"/>
            <p:nvPr/>
          </p:nvSpPr>
          <p:spPr>
            <a:xfrm>
              <a:off x="7714386" y="3616049"/>
              <a:ext cx="2416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[(I/you)sleep]</a:t>
              </a:r>
            </a:p>
          </p:txBody>
        </p:sp>
        <p:pic>
          <p:nvPicPr>
            <p:cNvPr id="1030" name="Picture 6" descr="Spanek Clip Art">
              <a:extLst>
                <a:ext uri="{FF2B5EF4-FFF2-40B4-BE49-F238E27FC236}">
                  <a16:creationId xmlns:a16="http://schemas.microsoft.com/office/drawing/2014/main" id="{A999EEA5-7066-4288-BEE5-2777EBA8F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4706" y="1822697"/>
              <a:ext cx="2550819" cy="17600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BEB05C3-7A7F-4346-88E9-0F11EE30B8A2}"/>
              </a:ext>
            </a:extLst>
          </p:cNvPr>
          <p:cNvGrpSpPr/>
          <p:nvPr/>
        </p:nvGrpSpPr>
        <p:grpSpPr>
          <a:xfrm>
            <a:off x="2582153" y="2001100"/>
            <a:ext cx="2246513" cy="2677616"/>
            <a:chOff x="2594740" y="2065009"/>
            <a:chExt cx="2246513" cy="2677616"/>
          </a:xfrm>
        </p:grpSpPr>
        <p:grpSp>
          <p:nvGrpSpPr>
            <p:cNvPr id="18" name="Group 17">
              <a:extLst>
                <a:ext uri="{FF2B5EF4-FFF2-40B4-BE49-F238E27FC236}">
                  <a16:creationId xmlns:a16="http://schemas.microsoft.com/office/drawing/2014/main" id="{C42FE897-5BFC-421C-97D4-5AFA5D8E54DB}"/>
                </a:ext>
              </a:extLst>
            </p:cNvPr>
            <p:cNvGrpSpPr/>
            <p:nvPr/>
          </p:nvGrpSpPr>
          <p:grpSpPr>
            <a:xfrm>
              <a:off x="2594740" y="3678808"/>
              <a:ext cx="2246513" cy="1063817"/>
              <a:chOff x="2360948" y="3636414"/>
              <a:chExt cx="2246513" cy="1063817"/>
            </a:xfrm>
          </p:grpSpPr>
          <p:sp>
            <p:nvSpPr>
              <p:cNvPr id="32" name="TextBox 31">
                <a:hlinkClick r:id="" action="ppaction://noaction">
                  <a:snd r:embed="rId3" name="dos.wav"/>
                </a:hlinkClick>
                <a:extLst>
                  <a:ext uri="{FF2B5EF4-FFF2-40B4-BE49-F238E27FC236}">
                    <a16:creationId xmlns:a16="http://schemas.microsoft.com/office/drawing/2014/main" id="{456E7790-71CC-47F2-9408-24000EB56996}"/>
                  </a:ext>
                </a:extLst>
              </p:cNvPr>
              <p:cNvSpPr txBox="1"/>
              <p:nvPr/>
            </p:nvSpPr>
            <p:spPr>
              <a:xfrm rot="10800000" flipV="1">
                <a:off x="2360948" y="3869234"/>
                <a:ext cx="22465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8E6D83F8-4240-4D92-B12B-6E9B03BB6AB5}"/>
                  </a:ext>
                </a:extLst>
              </p:cNvPr>
              <p:cNvSpPr txBox="1"/>
              <p:nvPr/>
            </p:nvSpPr>
            <p:spPr>
              <a:xfrm>
                <a:off x="2870937" y="3636414"/>
                <a:ext cx="12074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[back]</a:t>
                </a:r>
              </a:p>
            </p:txBody>
          </p:sp>
        </p:grpSp>
        <p:grpSp>
          <p:nvGrpSpPr>
            <p:cNvPr id="12" name="Group 11">
              <a:extLst>
                <a:ext uri="{FF2B5EF4-FFF2-40B4-BE49-F238E27FC236}">
                  <a16:creationId xmlns:a16="http://schemas.microsoft.com/office/drawing/2014/main" id="{A69DD8DD-2908-4C27-86A5-21C33FDA8F67}"/>
                </a:ext>
              </a:extLst>
            </p:cNvPr>
            <p:cNvGrpSpPr/>
            <p:nvPr/>
          </p:nvGrpSpPr>
          <p:grpSpPr>
            <a:xfrm>
              <a:off x="3285443" y="2065009"/>
              <a:ext cx="865105" cy="1730209"/>
              <a:chOff x="3104729" y="1682429"/>
              <a:chExt cx="1085604" cy="2171207"/>
            </a:xfrm>
          </p:grpSpPr>
          <p:pic>
            <p:nvPicPr>
              <p:cNvPr id="10" name="Picture 9" descr="A picture containing shirt&#10;&#10;Description automatically generated">
                <a:extLst>
                  <a:ext uri="{FF2B5EF4-FFF2-40B4-BE49-F238E27FC236}">
                    <a16:creationId xmlns:a16="http://schemas.microsoft.com/office/drawing/2014/main" id="{3AEB82C7-A750-4813-8AB7-4461D3F43D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4729" y="1682429"/>
                <a:ext cx="1085604" cy="2171207"/>
              </a:xfrm>
              <a:prstGeom prst="rect">
                <a:avLst/>
              </a:prstGeom>
            </p:spPr>
          </p:pic>
          <p:sp>
            <p:nvSpPr>
              <p:cNvPr id="11" name="Rectangle: Rounded Corners 10">
                <a:extLst>
                  <a:ext uri="{FF2B5EF4-FFF2-40B4-BE49-F238E27FC236}">
                    <a16:creationId xmlns:a16="http://schemas.microsoft.com/office/drawing/2014/main" id="{0318156F-971C-466F-B2CA-D8A10A2A83EB}"/>
                  </a:ext>
                </a:extLst>
              </p:cNvPr>
              <p:cNvSpPr/>
              <p:nvPr/>
            </p:nvSpPr>
            <p:spPr>
              <a:xfrm>
                <a:off x="3514864" y="2592639"/>
                <a:ext cx="316695" cy="146101"/>
              </a:xfrm>
              <a:prstGeom prst="round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24771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os.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4" name="dors.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extLst>
              <p:ext uri="{D42A27DB-BD31-4B8C-83A1-F6EECF244321}">
                <p14:modId xmlns:p14="http://schemas.microsoft.com/office/powerpoint/2010/main" val="3699511624"/>
              </p:ext>
            </p:extLst>
          </p:nvPr>
        </p:nvGraphicFramePr>
        <p:xfrm>
          <a:off x="447562" y="1000886"/>
          <a:ext cx="5636455" cy="3683442"/>
        </p:xfrm>
        <a:graphic>
          <a:graphicData uri="http://schemas.openxmlformats.org/drawingml/2006/table">
            <a:tbl>
              <a:tblPr firstRow="1" bandRow="1">
                <a:tableStyleId>{7DF18680-E054-41AD-8BC1-D1AEF772440D}</a:tableStyleId>
              </a:tblPr>
              <a:tblGrid>
                <a:gridCol w="762085">
                  <a:extLst>
                    <a:ext uri="{9D8B030D-6E8A-4147-A177-3AD203B41FA5}">
                      <a16:colId xmlns:a16="http://schemas.microsoft.com/office/drawing/2014/main" val="2607353726"/>
                    </a:ext>
                  </a:extLst>
                </a:gridCol>
                <a:gridCol w="2583912">
                  <a:extLst>
                    <a:ext uri="{9D8B030D-6E8A-4147-A177-3AD203B41FA5}">
                      <a16:colId xmlns:a16="http://schemas.microsoft.com/office/drawing/2014/main" val="1600817978"/>
                    </a:ext>
                  </a:extLst>
                </a:gridCol>
                <a:gridCol w="1145229">
                  <a:extLst>
                    <a:ext uri="{9D8B030D-6E8A-4147-A177-3AD203B41FA5}">
                      <a16:colId xmlns:a16="http://schemas.microsoft.com/office/drawing/2014/main" val="4128092149"/>
                    </a:ext>
                  </a:extLst>
                </a:gridCol>
                <a:gridCol w="1145229">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2"/>
                    </a:solidFill>
                  </a:tcPr>
                </a:tc>
                <a:tc>
                  <a:txBody>
                    <a:bodyPr/>
                    <a:lstStyle/>
                    <a:p>
                      <a:endParaRPr lang="en-GB" sz="2000" dirty="0"/>
                    </a:p>
                  </a:txBody>
                  <a:tcP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open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a:t>
                      </a:r>
                      <a:r>
                        <a:rPr lang="en-GB" sz="2000" b="0" dirty="0" err="1">
                          <a:solidFill>
                            <a:srgbClr val="002060"/>
                          </a:solidFill>
                        </a:rPr>
                        <a:t>p</a:t>
                      </a:r>
                      <a:r>
                        <a:rPr lang="en-GB" sz="2000" b="1" dirty="0" err="1">
                          <a:solidFill>
                            <a:srgbClr val="002060"/>
                          </a:solidFill>
                        </a:rPr>
                        <a:t>o</a:t>
                      </a:r>
                      <a:r>
                        <a:rPr lang="en-GB" sz="2000" b="0" dirty="0" err="1">
                          <a:solidFill>
                            <a:srgbClr val="002060"/>
                          </a:solidFill>
                        </a:rPr>
                        <a:t>rte</a:t>
                      </a:r>
                      <a:r>
                        <a:rPr lang="en-GB" sz="2000" b="0" dirty="0">
                          <a:solidFill>
                            <a:srgbClr val="00206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closed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(phot</a:t>
                      </a:r>
                      <a:r>
                        <a:rPr lang="en-GB" sz="2000" b="1" dirty="0">
                          <a:solidFill>
                            <a:srgbClr val="002060"/>
                          </a:solidFill>
                        </a:rPr>
                        <a:t>o</a:t>
                      </a:r>
                      <a:r>
                        <a:rPr lang="en-GB" sz="2000" b="0" dirty="0">
                          <a:solidFill>
                            <a:srgbClr val="002060"/>
                          </a:solidFill>
                        </a:rPr>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c</a:t>
                      </a:r>
                      <a:r>
                        <a:rPr lang="en-GB" sz="2000" b="1" dirty="0">
                          <a:solidFill>
                            <a:srgbClr val="002060"/>
                          </a:solidFill>
                        </a:rPr>
                        <a:t>o</a:t>
                      </a:r>
                      <a:r>
                        <a:rPr lang="en-GB" sz="2000" b="0" dirty="0">
                          <a:solidFill>
                            <a:srgbClr val="002060"/>
                          </a:solidFill>
                        </a:rPr>
                        <a:t>rps</a:t>
                      </a:r>
                      <a:r>
                        <a:rPr lang="en-GB" sz="2000" dirty="0">
                          <a:solidFill>
                            <a:srgbClr val="002060"/>
                          </a:solidFill>
                        </a:rPr>
                        <a:t>         [body]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a:solidFill>
                            <a:srgbClr val="002060"/>
                          </a:solidFill>
                        </a:rPr>
                        <a:t>rep</a:t>
                      </a:r>
                      <a:r>
                        <a:rPr lang="en-GB" sz="2000" b="1" dirty="0">
                          <a:solidFill>
                            <a:srgbClr val="002060"/>
                          </a:solidFill>
                        </a:rPr>
                        <a:t>o</a:t>
                      </a:r>
                      <a:r>
                        <a:rPr lang="en-GB" sz="2000" b="0" dirty="0">
                          <a:solidFill>
                            <a:srgbClr val="002060"/>
                          </a:solidFill>
                        </a:rPr>
                        <a:t>s           [rest]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p</a:t>
                      </a:r>
                      <a:r>
                        <a:rPr lang="fr-FR" sz="2000" b="1" dirty="0">
                          <a:solidFill>
                            <a:srgbClr val="002060"/>
                          </a:solidFill>
                        </a:rPr>
                        <a:t>ô</a:t>
                      </a:r>
                      <a:r>
                        <a:rPr lang="fr-FR" sz="2000" dirty="0">
                          <a:solidFill>
                            <a:srgbClr val="002060"/>
                          </a:solidFill>
                        </a:rPr>
                        <a:t>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s</a:t>
                      </a:r>
                      <a:r>
                        <a:rPr lang="en-GB" sz="2000" b="1" dirty="0" err="1">
                          <a:solidFill>
                            <a:srgbClr val="002060"/>
                          </a:solidFill>
                        </a:rPr>
                        <a:t>o</a:t>
                      </a:r>
                      <a:r>
                        <a:rPr lang="en-GB" sz="2000" b="0" dirty="0" err="1">
                          <a:solidFill>
                            <a:srgbClr val="002060"/>
                          </a:solidFill>
                        </a:rPr>
                        <a:t>ldat</a:t>
                      </a:r>
                      <a:r>
                        <a:rPr lang="en-GB" sz="2000" b="0" dirty="0">
                          <a:solidFill>
                            <a:srgbClr val="002060"/>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ch</a:t>
                      </a:r>
                      <a:r>
                        <a:rPr lang="en-GB" sz="2000" b="1" dirty="0">
                          <a:solidFill>
                            <a:srgbClr val="002060"/>
                          </a:solidFill>
                        </a:rPr>
                        <a:t>o</a:t>
                      </a:r>
                      <a:r>
                        <a:rPr lang="en-GB" sz="2000" b="0" dirty="0">
                          <a:solidFill>
                            <a:srgbClr val="002060"/>
                          </a:solidFill>
                        </a:rPr>
                        <a:t>se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608191105"/>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atm</a:t>
                      </a:r>
                      <a:r>
                        <a:rPr lang="en-GB" sz="2000" b="1" dirty="0" err="1">
                          <a:solidFill>
                            <a:srgbClr val="002060"/>
                          </a:solidFill>
                        </a:rPr>
                        <a:t>o</a:t>
                      </a:r>
                      <a:r>
                        <a:rPr lang="en-GB" sz="2000" b="0" dirty="0" err="1">
                          <a:solidFill>
                            <a:srgbClr val="002060"/>
                          </a:solidFill>
                        </a:rPr>
                        <a:t>sphère</a:t>
                      </a:r>
                      <a:endParaRPr lang="en-GB" sz="2000" b="0" dirty="0">
                        <a:solidFill>
                          <a:srgbClr val="00206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058739414"/>
                  </a:ext>
                </a:extLst>
              </a:tr>
            </a:tbl>
          </a:graphicData>
        </a:graphic>
      </p:graphicFrame>
      <p:sp>
        <p:nvSpPr>
          <p:cNvPr id="4" name="Title 3"/>
          <p:cNvSpPr>
            <a:spLocks noGrp="1"/>
          </p:cNvSpPr>
          <p:nvPr>
            <p:ph type="title"/>
          </p:nvPr>
        </p:nvSpPr>
        <p:spPr>
          <a:xfrm>
            <a:off x="0" y="213557"/>
            <a:ext cx="4021394" cy="647577"/>
          </a:xfrm>
        </p:spPr>
        <p:txBody>
          <a:bodyPr>
            <a:normAutofit/>
          </a:bodyPr>
          <a:lstStyle/>
          <a:p>
            <a:r>
              <a:rPr lang="en-GB" sz="2800" b="1" dirty="0">
                <a:solidFill>
                  <a:schemeClr val="bg1"/>
                </a:solidFill>
              </a:rPr>
              <a:t>Closed or open [o]?  </a:t>
            </a:r>
          </a:p>
        </p:txBody>
      </p:sp>
      <p:sp>
        <p:nvSpPr>
          <p:cNvPr id="13" name="Action Button: Custom 16">
            <a:hlinkClick r:id="" action="ppaction://noaction" highlightClick="1">
              <a:snd r:embed="rId3" name="corps.wav"/>
            </a:hlinkClick>
            <a:extLst>
              <a:ext uri="{FF2B5EF4-FFF2-40B4-BE49-F238E27FC236}">
                <a16:creationId xmlns:a16="http://schemas.microsoft.com/office/drawing/2014/main" id="{A677B72F-6A94-4B62-9006-C72055254111}"/>
              </a:ext>
            </a:extLst>
          </p:cNvPr>
          <p:cNvSpPr/>
          <p:nvPr/>
        </p:nvSpPr>
        <p:spPr>
          <a:xfrm>
            <a:off x="627604" y="175376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4" name="repos.wav"/>
            </a:hlinkClick>
            <a:extLst>
              <a:ext uri="{FF2B5EF4-FFF2-40B4-BE49-F238E27FC236}">
                <a16:creationId xmlns:a16="http://schemas.microsoft.com/office/drawing/2014/main" id="{96867C31-E73E-46AC-9917-3E4CB1D2042A}"/>
              </a:ext>
            </a:extLst>
          </p:cNvPr>
          <p:cNvSpPr/>
          <p:nvPr/>
        </p:nvSpPr>
        <p:spPr>
          <a:xfrm>
            <a:off x="627604" y="224161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8657" y="1797791"/>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6905" y="2286888"/>
            <a:ext cx="282522" cy="294294"/>
          </a:xfrm>
          <a:prstGeom prst="rect">
            <a:avLst/>
          </a:prstGeom>
        </p:spPr>
      </p:pic>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8657" y="3289845"/>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6905" y="2780323"/>
            <a:ext cx="282522" cy="294294"/>
          </a:xfrm>
          <a:prstGeom prst="rect">
            <a:avLst/>
          </a:prstGeom>
        </p:spPr>
      </p:pic>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6905" y="3792395"/>
            <a:ext cx="282522" cy="294294"/>
          </a:xfrm>
          <a:prstGeom prst="rect">
            <a:avLst/>
          </a:prstGeom>
        </p:spPr>
      </p:pic>
      <p:pic>
        <p:nvPicPr>
          <p:cNvPr id="20" name="Picture 19" descr="green checkmark">
            <a:extLst>
              <a:ext uri="{FF2B5EF4-FFF2-40B4-BE49-F238E27FC236}">
                <a16:creationId xmlns:a16="http://schemas.microsoft.com/office/drawing/2014/main" id="{DBEB7902-752F-4AF9-AA1E-664BDFCBBC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4453" y="4299761"/>
            <a:ext cx="282522" cy="294294"/>
          </a:xfrm>
          <a:prstGeom prst="rect">
            <a:avLst/>
          </a:prstGeom>
        </p:spPr>
      </p:pic>
      <p:sp>
        <p:nvSpPr>
          <p:cNvPr id="25" name="Action Button: Custom 16">
            <a:hlinkClick r:id="" action="ppaction://noaction" highlightClick="1">
              <a:snd r:embed="rId6" name="pole.wav"/>
            </a:hlinkClick>
            <a:extLst>
              <a:ext uri="{FF2B5EF4-FFF2-40B4-BE49-F238E27FC236}">
                <a16:creationId xmlns:a16="http://schemas.microsoft.com/office/drawing/2014/main" id="{586F76D6-5559-4B6C-B8C4-8ADFAFC9DD6E}"/>
              </a:ext>
            </a:extLst>
          </p:cNvPr>
          <p:cNvSpPr/>
          <p:nvPr/>
        </p:nvSpPr>
        <p:spPr>
          <a:xfrm>
            <a:off x="627604" y="272947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3" name="TextBox 82">
            <a:extLst>
              <a:ext uri="{FF2B5EF4-FFF2-40B4-BE49-F238E27FC236}">
                <a16:creationId xmlns:a16="http://schemas.microsoft.com/office/drawing/2014/main" id="{D2869BB8-F321-4879-BE97-0218376B21E8}"/>
              </a:ext>
            </a:extLst>
          </p:cNvPr>
          <p:cNvSpPr txBox="1"/>
          <p:nvPr/>
        </p:nvSpPr>
        <p:spPr>
          <a:xfrm>
            <a:off x="6385301" y="2496257"/>
            <a:ext cx="51035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words containing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open [o]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compared to those containing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 [o]?</a:t>
            </a:r>
          </a:p>
        </p:txBody>
      </p:sp>
      <p:sp>
        <p:nvSpPr>
          <p:cNvPr id="95" name="Action Button: Custom 16">
            <a:hlinkClick r:id="" action="ppaction://noaction" highlightClick="1">
              <a:snd r:embed="rId7" name="soldat.wav"/>
            </a:hlinkClick>
            <a:extLst>
              <a:ext uri="{FF2B5EF4-FFF2-40B4-BE49-F238E27FC236}">
                <a16:creationId xmlns:a16="http://schemas.microsoft.com/office/drawing/2014/main" id="{294B81A8-CA89-43E7-8B5D-19826F44F205}"/>
              </a:ext>
            </a:extLst>
          </p:cNvPr>
          <p:cNvSpPr/>
          <p:nvPr/>
        </p:nvSpPr>
        <p:spPr>
          <a:xfrm>
            <a:off x="616309" y="3217324"/>
            <a:ext cx="421428" cy="41547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atmosphere.wav"/>
            </a:hlinkClick>
            <a:extLst>
              <a:ext uri="{FF2B5EF4-FFF2-40B4-BE49-F238E27FC236}">
                <a16:creationId xmlns:a16="http://schemas.microsoft.com/office/drawing/2014/main" id="{9D3A6969-5C96-4C4D-BAE1-747EA96667BE}"/>
              </a:ext>
            </a:extLst>
          </p:cNvPr>
          <p:cNvSpPr/>
          <p:nvPr/>
        </p:nvSpPr>
        <p:spPr>
          <a:xfrm>
            <a:off x="641737" y="421412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9" name="Action Button: Custom 16">
            <a:hlinkClick r:id="" action="ppaction://noaction" highlightClick="1">
              <a:snd r:embed="rId9" name="choser.wav"/>
            </a:hlinkClick>
            <a:extLst>
              <a:ext uri="{FF2B5EF4-FFF2-40B4-BE49-F238E27FC236}">
                <a16:creationId xmlns:a16="http://schemas.microsoft.com/office/drawing/2014/main" id="{098B8524-EAAC-42D1-A5EE-7C97FAA7E63B}"/>
              </a:ext>
            </a:extLst>
          </p:cNvPr>
          <p:cNvSpPr/>
          <p:nvPr/>
        </p:nvSpPr>
        <p:spPr>
          <a:xfrm>
            <a:off x="639567" y="3705178"/>
            <a:ext cx="421428" cy="41547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cxnSp>
        <p:nvCxnSpPr>
          <p:cNvPr id="9" name="Straight Connector 8">
            <a:extLst>
              <a:ext uri="{FF2B5EF4-FFF2-40B4-BE49-F238E27FC236}">
                <a16:creationId xmlns:a16="http://schemas.microsoft.com/office/drawing/2014/main" id="{7C3DAFEB-8E65-4D62-994B-6F3631F90CDE}"/>
              </a:ext>
            </a:extLst>
          </p:cNvPr>
          <p:cNvCxnSpPr>
            <a:cxnSpLocks/>
          </p:cNvCxnSpPr>
          <p:nvPr/>
        </p:nvCxnSpPr>
        <p:spPr>
          <a:xfrm>
            <a:off x="1732291" y="2589691"/>
            <a:ext cx="156831"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6A153E8-D8FE-475C-A8F2-38DE480FF33B}"/>
              </a:ext>
            </a:extLst>
          </p:cNvPr>
          <p:cNvCxnSpPr>
            <a:cxnSpLocks/>
          </p:cNvCxnSpPr>
          <p:nvPr/>
        </p:nvCxnSpPr>
        <p:spPr>
          <a:xfrm>
            <a:off x="1498285" y="3097687"/>
            <a:ext cx="14612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8780CA-3F21-4B3C-BD99-F1490A063528}"/>
              </a:ext>
            </a:extLst>
          </p:cNvPr>
          <p:cNvCxnSpPr>
            <a:cxnSpLocks/>
          </p:cNvCxnSpPr>
          <p:nvPr/>
        </p:nvCxnSpPr>
        <p:spPr>
          <a:xfrm>
            <a:off x="1610763" y="4096004"/>
            <a:ext cx="146568"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5" name="Speech Bubble: Rectangle with Corners Rounded 4">
            <a:extLst>
              <a:ext uri="{FF2B5EF4-FFF2-40B4-BE49-F238E27FC236}">
                <a16:creationId xmlns:a16="http://schemas.microsoft.com/office/drawing/2014/main" id="{74BF5EE9-5499-4FF7-BCD5-30E28793F14C}"/>
              </a:ext>
            </a:extLst>
          </p:cNvPr>
          <p:cNvSpPr/>
          <p:nvPr/>
        </p:nvSpPr>
        <p:spPr>
          <a:xfrm>
            <a:off x="6513251" y="271001"/>
            <a:ext cx="3538924" cy="1045044"/>
          </a:xfrm>
          <a:prstGeom prst="wedgeRoundRectCallout">
            <a:avLst>
              <a:gd name="adj1" fmla="val -19951"/>
              <a:gd name="adj2" fmla="val 67045"/>
              <a:gd name="adj3" fmla="val 16667"/>
            </a:avLst>
          </a:prstGeom>
          <a:solidFill>
            <a:srgbClr val="0055A5"/>
          </a:solid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‘hat’ on the letter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ô</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called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circumflex</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You have seen it before with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ê</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 name="Rounded Rectangle 46">
            <a:extLst>
              <a:ext uri="{FF2B5EF4-FFF2-40B4-BE49-F238E27FC236}">
                <a16:creationId xmlns:a16="http://schemas.microsoft.com/office/drawing/2014/main" id="{7D6611A0-786E-4E58-BA3E-A048E2CBC70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CCDCDEF0-0537-48F5-BA0A-045EE7F9A3ED}"/>
              </a:ext>
            </a:extLst>
          </p:cNvPr>
          <p:cNvSpPr txBox="1"/>
          <p:nvPr/>
        </p:nvSpPr>
        <p:spPr>
          <a:xfrm>
            <a:off x="338061" y="5183211"/>
            <a:ext cx="11661694" cy="415498"/>
          </a:xfrm>
          <a:prstGeom prst="rect">
            <a:avLst/>
          </a:prstGeom>
          <a:noFill/>
          <a:ln w="19050">
            <a:solidFill>
              <a:srgbClr val="E65D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the [o] is the </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 sound,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followed by a ‘z’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sound</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has a </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circumflex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panose="020B0604020202020204" pitchFamily="34" charset="0"/>
              </a:rPr>
              <a:t>ô],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nvGrpSpPr>
          <p:cNvPr id="11" name="Group 10">
            <a:extLst>
              <a:ext uri="{FF2B5EF4-FFF2-40B4-BE49-F238E27FC236}">
                <a16:creationId xmlns:a16="http://schemas.microsoft.com/office/drawing/2014/main" id="{0A30D3DE-DF15-46BD-9695-4E99F0AB3F92}"/>
              </a:ext>
            </a:extLst>
          </p:cNvPr>
          <p:cNvGrpSpPr/>
          <p:nvPr/>
        </p:nvGrpSpPr>
        <p:grpSpPr>
          <a:xfrm>
            <a:off x="2733413" y="2729470"/>
            <a:ext cx="585969" cy="413586"/>
            <a:chOff x="2646473" y="3273184"/>
            <a:chExt cx="585969" cy="413586"/>
          </a:xfrm>
        </p:grpSpPr>
        <p:pic>
          <p:nvPicPr>
            <p:cNvPr id="2050" name="Picture 2" descr="Northern Hemisphere Globe Clip Art">
              <a:extLst>
                <a:ext uri="{FF2B5EF4-FFF2-40B4-BE49-F238E27FC236}">
                  <a16:creationId xmlns:a16="http://schemas.microsoft.com/office/drawing/2014/main" id="{9E7CAA8D-EEA1-4ECD-B0C9-C386D768F6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74599" y="3328927"/>
              <a:ext cx="357843" cy="357843"/>
            </a:xfrm>
            <a:prstGeom prst="rect">
              <a:avLst/>
            </a:prstGeom>
            <a:noFill/>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6ECE66E9-256A-43D7-9F6D-7FEDD8B72B9E}"/>
                </a:ext>
              </a:extLst>
            </p:cNvPr>
            <p:cNvSpPr/>
            <p:nvPr/>
          </p:nvSpPr>
          <p:spPr>
            <a:xfrm rot="10800000">
              <a:off x="2646473" y="3273184"/>
              <a:ext cx="357843" cy="14293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056" name="Picture 8" descr="Knight, History, Person, Roman, Soldier, Rome, Historic">
            <a:extLst>
              <a:ext uri="{FF2B5EF4-FFF2-40B4-BE49-F238E27FC236}">
                <a16:creationId xmlns:a16="http://schemas.microsoft.com/office/drawing/2014/main" id="{93D960AF-E0D6-4794-B65C-CE519AE493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72265" y="3203306"/>
            <a:ext cx="237982" cy="46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TotalTime>
  <Words>8255</Words>
  <Application>Microsoft Office PowerPoint</Application>
  <PresentationFormat>Widescreen</PresentationFormat>
  <Paragraphs>969</Paragraphs>
  <Slides>34</Slides>
  <Notes>34</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4" baseType="lpstr">
      <vt:lpstr>Arial</vt:lpstr>
      <vt:lpstr>Calibri</vt:lpstr>
      <vt:lpstr>Calibri Light</vt:lpstr>
      <vt:lpstr>Century Gothic</vt:lpstr>
      <vt:lpstr>Noto Serif</vt:lpstr>
      <vt:lpstr>Segoe UI</vt:lpstr>
      <vt:lpstr>Tw Cen MT</vt:lpstr>
      <vt:lpstr>NCELP_German_2022</vt:lpstr>
      <vt:lpstr>Office Theme</vt:lpstr>
      <vt:lpstr>Bitmap Image</vt:lpstr>
      <vt:lpstr>PowerPoint Presentation</vt:lpstr>
      <vt:lpstr>open o</vt:lpstr>
      <vt:lpstr>open o</vt:lpstr>
      <vt:lpstr>open o</vt:lpstr>
      <vt:lpstr>open o</vt:lpstr>
      <vt:lpstr>open o</vt:lpstr>
      <vt:lpstr>open o</vt:lpstr>
      <vt:lpstr>Closed and open [o]</vt:lpstr>
      <vt:lpstr>Closed or open [o]?  </vt:lpstr>
      <vt:lpstr>Vocabulaire</vt:lpstr>
      <vt:lpstr>Écris l’ordre correct !</vt:lpstr>
      <vt:lpstr>Vocabulaire</vt:lpstr>
      <vt:lpstr>Une photo bizarre</vt:lpstr>
      <vt:lpstr>Thomas Pesquet</vt:lpstr>
      <vt:lpstr>Le texte</vt:lpstr>
      <vt:lpstr>Aide la journaliste !</vt:lpstr>
      <vt:lpstr>Quand font-ils quoi ?</vt:lpstr>
      <vt:lpstr>Partie 1</vt:lpstr>
      <vt:lpstr>Partie 1</vt:lpstr>
      <vt:lpstr>Partie 2</vt:lpstr>
      <vt:lpstr>Quand font-ils quoi ?</vt:lpstr>
      <vt:lpstr>PowerPoint Presentation</vt:lpstr>
      <vt:lpstr>Closed or open [o] ?</vt:lpstr>
      <vt:lpstr>Phonétique  </vt:lpstr>
      <vt:lpstr>Vocabulaire (1/2)  </vt:lpstr>
      <vt:lpstr>Vocabulaire (2/2)  </vt:lpstr>
      <vt:lpstr>Trouve l’intrus ! [1]</vt:lpstr>
      <vt:lpstr>Quelle est la catégorie ?</vt:lpstr>
      <vt:lpstr>Cherche les mots</vt:lpstr>
      <vt:lpstr>Aide la journaliste !</vt:lpstr>
      <vt:lpstr>C’est quoi la réponse ?</vt:lpstr>
      <vt:lpstr>Le menu de Noël</vt:lpstr>
      <vt:lpstr>À ton tour !</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12</cp:revision>
  <dcterms:created xsi:type="dcterms:W3CDTF">2024-01-31T19:34:31Z</dcterms:created>
  <dcterms:modified xsi:type="dcterms:W3CDTF">2024-02-01T06:10:53Z</dcterms:modified>
</cp:coreProperties>
</file>