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 id="2147483703" r:id="rId4"/>
  </p:sldMasterIdLst>
  <p:notesMasterIdLst>
    <p:notesMasterId r:id="rId36"/>
  </p:notesMasterIdLst>
  <p:sldIdLst>
    <p:sldId id="264" r:id="rId5"/>
    <p:sldId id="455" r:id="rId6"/>
    <p:sldId id="457" r:id="rId7"/>
    <p:sldId id="458" r:id="rId8"/>
    <p:sldId id="460" r:id="rId9"/>
    <p:sldId id="421" r:id="rId10"/>
    <p:sldId id="774" r:id="rId11"/>
    <p:sldId id="508" r:id="rId12"/>
    <p:sldId id="510" r:id="rId13"/>
    <p:sldId id="393" r:id="rId14"/>
    <p:sldId id="506" r:id="rId15"/>
    <p:sldId id="537" r:id="rId16"/>
    <p:sldId id="776" r:id="rId17"/>
    <p:sldId id="531" r:id="rId18"/>
    <p:sldId id="532" r:id="rId19"/>
    <p:sldId id="534" r:id="rId20"/>
    <p:sldId id="779" r:id="rId21"/>
    <p:sldId id="595" r:id="rId22"/>
    <p:sldId id="404" r:id="rId23"/>
    <p:sldId id="526" r:id="rId24"/>
    <p:sldId id="262" r:id="rId25"/>
    <p:sldId id="334" r:id="rId26"/>
    <p:sldId id="388" r:id="rId27"/>
    <p:sldId id="777" r:id="rId28"/>
    <p:sldId id="330" r:id="rId29"/>
    <p:sldId id="778" r:id="rId30"/>
    <p:sldId id="390" r:id="rId31"/>
    <p:sldId id="389" r:id="rId32"/>
    <p:sldId id="323" r:id="rId33"/>
    <p:sldId id="392" r:id="rId34"/>
    <p:sldId id="32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 Avery - AVY" initials="NAA" lastIdx="1" clrIdx="0">
    <p:extLst>
      <p:ext uri="{19B8F6BF-5375-455C-9EA6-DF929625EA0E}">
        <p15:presenceInfo xmlns:p15="http://schemas.microsoft.com/office/powerpoint/2012/main" userId="S::NAvery@ivybridge.devon.sch.uk::5942d0e8-7958-46bf-a95e-ca2b154cd5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4135"/>
    <a:srgbClr val="EBF6FF"/>
    <a:srgbClr val="FDEDEC"/>
    <a:srgbClr val="FCD9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16" autoAdjust="0"/>
    <p:restoredTop sz="67568" autoAdjust="0"/>
  </p:normalViewPr>
  <p:slideViewPr>
    <p:cSldViewPr snapToGrid="0">
      <p:cViewPr varScale="1">
        <p:scale>
          <a:sx n="73" d="100"/>
          <a:sy n="73" d="100"/>
        </p:scale>
        <p:origin x="1560" y="72"/>
      </p:cViewPr>
      <p:guideLst/>
    </p:cSldViewPr>
  </p:slideViewPr>
  <p:notesTextViewPr>
    <p:cViewPr>
      <p:scale>
        <a:sx n="3" d="2"/>
        <a:sy n="3" d="2"/>
      </p:scale>
      <p:origin x="0" y="0"/>
    </p:cViewPr>
  </p:notesTextViewPr>
  <p:sorterViewPr>
    <p:cViewPr varScale="1">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E0300-125E-4BB7-BB33-B5695082F3BD}" type="datetimeFigureOut">
              <a:rPr lang="en-GB" smtClean="0"/>
              <a:t>01/02/2024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BC6EF-FC90-4062-ACB2-11E297F9F3A8}" type="slidenum">
              <a:rPr lang="en-GB" smtClean="0"/>
              <a:t>‹#›</a:t>
            </a:fld>
            <a:endParaRPr lang="en-GB"/>
          </a:p>
        </p:txBody>
      </p:sp>
    </p:spTree>
    <p:extLst>
      <p:ext uri="{BB962C8B-B14F-4D97-AF65-F5344CB8AC3E}">
        <p14:creationId xmlns:p14="http://schemas.microsoft.com/office/powerpoint/2010/main" val="4193282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t>
            </a:r>
            <a:r>
              <a:rPr lang="en-GB" b="0" dirty="0">
                <a:solidFill>
                  <a:srgbClr val="FF0000"/>
                </a:solidFill>
              </a:rPr>
              <a:t>all words (new and revisited) in this week of the SOW appear on all three GCSE wordlists, with these exceptions:</a:t>
            </a:r>
            <a:br>
              <a:rPr lang="en-GB" b="0" dirty="0">
                <a:solidFill>
                  <a:srgbClr val="FF0000"/>
                </a:solidFill>
              </a:rPr>
            </a:br>
            <a:r>
              <a:rPr lang="en-GB" b="0" dirty="0" err="1">
                <a:solidFill>
                  <a:srgbClr val="FF0000"/>
                </a:solidFill>
              </a:rPr>
              <a:t>i</a:t>
            </a:r>
            <a:r>
              <a:rPr lang="en-GB" b="0" dirty="0">
                <a:solidFill>
                  <a:srgbClr val="FF0000"/>
                </a:solidFill>
              </a:rPr>
              <a:t>) Edexcel list does not have </a:t>
            </a:r>
            <a:r>
              <a:rPr lang="en-GB" b="0" u="sng" dirty="0" err="1">
                <a:solidFill>
                  <a:srgbClr val="FF0000"/>
                </a:solidFill>
              </a:rPr>
              <a:t>emporter</a:t>
            </a:r>
            <a:r>
              <a:rPr lang="en-GB" b="0" u="sng" dirty="0">
                <a:solidFill>
                  <a:srgbClr val="FF0000"/>
                </a:solidFill>
              </a:rPr>
              <a:t>, </a:t>
            </a:r>
            <a:r>
              <a:rPr lang="en-GB" b="0" u="sng" dirty="0" err="1">
                <a:solidFill>
                  <a:srgbClr val="FF0000"/>
                </a:solidFill>
              </a:rPr>
              <a:t>chacun</a:t>
            </a:r>
            <a:r>
              <a:rPr lang="en-GB" b="0" u="sng" dirty="0">
                <a:solidFill>
                  <a:srgbClr val="FF0000"/>
                </a:solidFill>
              </a:rPr>
              <a:t>, </a:t>
            </a:r>
            <a:r>
              <a:rPr lang="en-GB" b="0" i="0" u="sng" dirty="0">
                <a:solidFill>
                  <a:srgbClr val="E6851E"/>
                </a:solidFill>
                <a:effectLst/>
                <a:latin typeface="Segoe UI" panose="020B0502040204020203" pitchFamily="34" charset="0"/>
              </a:rPr>
              <a:t>Genève</a:t>
            </a:r>
            <a:endParaRPr lang="en-GB" b="0"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u="none" dirty="0">
                <a:solidFill>
                  <a:srgbClr val="FF0000"/>
                </a:solidFill>
              </a:rPr>
              <a:t>ii) AQA list does not have </a:t>
            </a:r>
            <a:r>
              <a:rPr lang="en-GB" b="0" i="0" u="sng" dirty="0">
                <a:solidFill>
                  <a:srgbClr val="E6851E"/>
                </a:solidFill>
                <a:effectLst/>
                <a:latin typeface="Segoe UI" panose="020B0502040204020203" pitchFamily="34" charset="0"/>
              </a:rPr>
              <a:t>Genève</a:t>
            </a:r>
            <a:endParaRPr lang="en-GB" b="0"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closed [o/</a:t>
            </a:r>
            <a:r>
              <a:rPr lang="en-GB" b="1" dirty="0">
                <a:latin typeface="Century Gothic" panose="020B0502020202020204" pitchFamily="34" charset="0"/>
              </a:rPr>
              <a:t>ô</a:t>
            </a:r>
            <a:r>
              <a:rPr lang="en-GB" b="1"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Introduction of </a:t>
            </a:r>
            <a:r>
              <a:rPr lang="en-GB" b="1" baseline="0" dirty="0"/>
              <a:t>yes/no questions using intonation and </a:t>
            </a:r>
            <a:r>
              <a:rPr lang="en-GB" b="1" i="1" baseline="0" dirty="0" err="1"/>
              <a:t>est-ce</a:t>
            </a:r>
            <a:r>
              <a:rPr lang="en-GB" b="1" i="1" baseline="0" dirty="0"/>
              <a:t> que</a:t>
            </a:r>
            <a:r>
              <a:rPr lang="en-GB" b="1" baseline="0" dirty="0"/>
              <a:t> in the present tense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a:t>
            </a:r>
            <a:r>
              <a:rPr lang="en-GB" b="1" baseline="0" dirty="0"/>
              <a:t>yes/no questions using intonation and </a:t>
            </a:r>
            <a:r>
              <a:rPr lang="en-GB" b="1" i="1" baseline="0" dirty="0" err="1"/>
              <a:t>est-ce</a:t>
            </a:r>
            <a:r>
              <a:rPr lang="en-GB" b="1" i="1" baseline="0" dirty="0"/>
              <a:t> que</a:t>
            </a:r>
            <a:r>
              <a:rPr lang="en-GB" b="1" baseline="0" dirty="0"/>
              <a:t> in the perfect tense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 (introduce) </a:t>
            </a:r>
            <a:r>
              <a:rPr lang="fr-FR" dirty="0">
                <a:solidFill>
                  <a:srgbClr val="000000"/>
                </a:solidFill>
                <a:latin typeface="Century Gothic" panose="020B0502020202020204" pitchFamily="34" charset="0"/>
              </a:rPr>
              <a:t>emporter [1128], proposer [338], voyager [2194], traverser [1040], frontière [1182], forêt [1724], montagne [1732], vue [191], suisse [2241], Suisse [n/a], Genève [n/a], il y avait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organiser [701], chacun [323], anniversaire [2043], août [1445], décembre [891], juillet [1326], septembre [944], octobre [826], novembre [982], général [147], national [227], partout [581]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devoir [39], dois [39], doit [39], veut [57], veux [57], vouloir [57], visiter [1378], billet [1916]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comprehension of 8 items of this week’s revisited vocabulary items</a:t>
            </a:r>
          </a:p>
          <a:p>
            <a:endParaRPr lang="en-US" b="1" dirty="0"/>
          </a:p>
          <a:p>
            <a:r>
              <a:rPr lang="en-US" b="1" dirty="0"/>
              <a:t>Procedure:</a:t>
            </a:r>
          </a:p>
          <a:p>
            <a:r>
              <a:rPr lang="en-US" b="0" dirty="0"/>
              <a:t>1. Students write 1-6 and choose a different orange word to complete each sentence.</a:t>
            </a:r>
          </a:p>
          <a:p>
            <a:r>
              <a:rPr lang="en-US" b="0" dirty="0"/>
              <a:t>2. Click to reveal the answers.</a:t>
            </a:r>
          </a:p>
          <a:p>
            <a:r>
              <a:rPr lang="en-US" b="0" dirty="0"/>
              <a:t>3. English translations can also be elicited.</a:t>
            </a:r>
          </a:p>
          <a:p>
            <a:r>
              <a:rPr lang="en-US" b="0" dirty="0"/>
              <a:t>4. Click to reveal the final task instruction. Students say or write the infinitive forms.</a:t>
            </a:r>
          </a:p>
          <a:p>
            <a:r>
              <a:rPr lang="en-US" b="0" dirty="0"/>
              <a:t>5. Click to reveal.</a:t>
            </a:r>
          </a:p>
          <a:p>
            <a:endParaRPr lang="en-US" b="0" dirty="0"/>
          </a:p>
          <a:p>
            <a:r>
              <a:rPr lang="en-US" b="1" dirty="0"/>
              <a:t>Note: While there may be more than one </a:t>
            </a:r>
            <a:r>
              <a:rPr lang="en-US" b="1" i="0" dirty="0"/>
              <a:t>grammatically correct answer, the focus in on distinguishing obligations and wishes with </a:t>
            </a:r>
            <a:r>
              <a:rPr lang="en-US" b="1" i="1" dirty="0"/>
              <a:t>devoir</a:t>
            </a:r>
            <a:r>
              <a:rPr lang="en-US" b="1" i="0" dirty="0"/>
              <a:t> and </a:t>
            </a:r>
            <a:r>
              <a:rPr lang="en-US" b="1" i="1" dirty="0" err="1"/>
              <a:t>vouloir</a:t>
            </a:r>
            <a:r>
              <a:rPr lang="en-US" b="1" i="0" dirty="0"/>
              <a:t>.</a:t>
            </a:r>
            <a:endParaRPr lang="en-US" b="1"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revisited vocabulary (1 is the most frequent word in French): </a:t>
            </a:r>
            <a:br>
              <a:rPr lang="en-GB" baseline="0" dirty="0"/>
            </a:br>
            <a:r>
              <a:rPr lang="fr-FR" sz="1200" b="0" kern="1200" dirty="0">
                <a:solidFill>
                  <a:schemeClr val="tx1"/>
                </a:solidFill>
                <a:effectLst/>
                <a:latin typeface="+mn-lt"/>
                <a:ea typeface="+mn-ea"/>
                <a:cs typeface="+mn-cs"/>
              </a:rPr>
              <a:t>chacun [323], général [147], devoir [39], dois [39], doit [39], veut [57], veux [57], vouloir [57]</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routine [4120]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introducing yes/no questions using intonation and </a:t>
            </a:r>
            <a:r>
              <a:rPr lang="en-US" b="0" i="1" dirty="0" err="1"/>
              <a:t>est-ce</a:t>
            </a:r>
            <a:r>
              <a:rPr lang="en-US" b="0" i="1" dirty="0"/>
              <a:t> que </a:t>
            </a:r>
            <a:r>
              <a:rPr lang="en-US" b="0" i="0" dirty="0"/>
              <a:t>in the perfect tense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yes/no questions and statements in the perfect tense; to connect use of </a:t>
            </a:r>
            <a:r>
              <a:rPr lang="en-US" b="0" i="1" dirty="0" err="1"/>
              <a:t>est-ce</a:t>
            </a:r>
            <a:r>
              <a:rPr lang="en-US" b="0" i="1" dirty="0"/>
              <a:t> que </a:t>
            </a:r>
            <a:r>
              <a:rPr lang="en-US" b="0" i="0" dirty="0"/>
              <a:t>and raised intonation with past tense sentence with the English translation ‘did’.</a:t>
            </a:r>
            <a:r>
              <a:rPr lang="en-US" b="0" dirty="0"/>
              <a:t> </a:t>
            </a:r>
            <a:endParaRPr lang="en-US" b="1" dirty="0"/>
          </a:p>
          <a:p>
            <a:endParaRPr lang="en-US" b="1" dirty="0"/>
          </a:p>
          <a:p>
            <a:r>
              <a:rPr lang="en-US" b="1" dirty="0"/>
              <a:t>Procedure:</a:t>
            </a:r>
          </a:p>
          <a:p>
            <a:pPr marL="0" indent="0">
              <a:buNone/>
            </a:pPr>
            <a:r>
              <a:rPr lang="en-US" b="0" dirty="0"/>
              <a:t>1. Students write 1-8 in their books. </a:t>
            </a:r>
          </a:p>
          <a:p>
            <a:pPr marL="0" indent="0">
              <a:buNone/>
            </a:pPr>
            <a:r>
              <a:rPr lang="en-US" b="0" dirty="0"/>
              <a:t>2. To play the audio, click the number button. </a:t>
            </a:r>
          </a:p>
          <a:p>
            <a:pPr marL="0" indent="0">
              <a:buNone/>
            </a:pPr>
            <a:r>
              <a:rPr lang="en-US" b="0" dirty="0"/>
              <a:t>3. Students listen to the audio and choose the correct beginning of each sentence, based on the presence or absence of </a:t>
            </a:r>
            <a:r>
              <a:rPr lang="en-US" b="0" i="1" dirty="0" err="1"/>
              <a:t>est-ce</a:t>
            </a:r>
            <a:r>
              <a:rPr lang="en-US" b="0" i="1" dirty="0"/>
              <a:t> que </a:t>
            </a:r>
            <a:r>
              <a:rPr lang="en-US" b="0" i="0" dirty="0"/>
              <a:t>or raised intonation. Remind students that the sentence could still be a question even if they don’t hear </a:t>
            </a:r>
            <a:r>
              <a:rPr lang="en-US" b="0" i="1" dirty="0" err="1"/>
              <a:t>est-ce</a:t>
            </a:r>
            <a:r>
              <a:rPr lang="en-US" b="0" i="1" dirty="0"/>
              <a:t> que </a:t>
            </a:r>
            <a:r>
              <a:rPr lang="en-US" b="0" i="0" dirty="0"/>
              <a:t>at the beginning. If the sentence doesn’t start with </a:t>
            </a:r>
            <a:r>
              <a:rPr lang="en-US" b="0" i="1" dirty="0" err="1"/>
              <a:t>est-ce</a:t>
            </a:r>
            <a:r>
              <a:rPr lang="en-US" b="0" i="1" dirty="0"/>
              <a:t> que</a:t>
            </a:r>
            <a:r>
              <a:rPr lang="en-US" b="0" i="0" dirty="0"/>
              <a:t>, they will have to listen to the intonation at the end of the sentence to decide whether or not it is a question.</a:t>
            </a:r>
            <a:endParaRPr lang="en-US" b="0" dirty="0"/>
          </a:p>
          <a:p>
            <a:r>
              <a:rPr lang="en-US" b="0" dirty="0"/>
              <a:t>4. Click to reveal answers, including correct pronunciation marks.</a:t>
            </a:r>
          </a:p>
          <a:p>
            <a:endParaRPr lang="en-US" b="0" dirty="0"/>
          </a:p>
          <a:p>
            <a:r>
              <a:rPr lang="en-US" b="1" dirty="0"/>
              <a:t>Transcript:</a:t>
            </a:r>
            <a:endParaRPr lang="fr-FR" kern="1200" dirty="0">
              <a:solidFill>
                <a:schemeClr val="tx1"/>
              </a:solidFill>
              <a:effectLst/>
              <a:latin typeface="+mn-lt"/>
              <a:ea typeface="+mn-ea"/>
              <a:cs typeface="+mn-cs"/>
            </a:endParaRPr>
          </a:p>
          <a:p>
            <a:pPr marL="228600" lvl="0" indent="-228600">
              <a:buFont typeface="+mj-lt"/>
              <a:buAutoNum type="arabicPeriod"/>
            </a:pPr>
            <a:r>
              <a:rPr lang="fr-FR" kern="1200" dirty="0">
                <a:solidFill>
                  <a:schemeClr val="tx1"/>
                </a:solidFill>
                <a:effectLst/>
                <a:latin typeface="+mn-lt"/>
                <a:ea typeface="+mn-ea"/>
                <a:cs typeface="+mn-cs"/>
              </a:rPr>
              <a:t>Mon père a célébré son anniversaire la semaine dernière.</a:t>
            </a:r>
            <a:endParaRPr lang="en-GB" kern="1200" dirty="0">
              <a:solidFill>
                <a:schemeClr val="tx1"/>
              </a:solidFill>
              <a:effectLst/>
              <a:latin typeface="+mn-lt"/>
              <a:ea typeface="+mn-ea"/>
              <a:cs typeface="+mn-cs"/>
            </a:endParaRPr>
          </a:p>
          <a:p>
            <a:pPr marL="228600" lvl="0" indent="-228600">
              <a:buFont typeface="+mj-lt"/>
              <a:buAutoNum type="arabicPeriod"/>
            </a:pPr>
            <a:r>
              <a:rPr lang="fr-FR" kern="1200" dirty="0">
                <a:solidFill>
                  <a:schemeClr val="tx1"/>
                </a:solidFill>
                <a:effectLst/>
                <a:latin typeface="+mn-lt"/>
                <a:ea typeface="+mn-ea"/>
                <a:cs typeface="+mn-cs"/>
              </a:rPr>
              <a:t>Est-ce que tu as envoyé un cadeau ?</a:t>
            </a:r>
            <a:endParaRPr lang="en-GB" kern="1200" dirty="0">
              <a:solidFill>
                <a:schemeClr val="tx1"/>
              </a:solidFill>
              <a:effectLst/>
              <a:latin typeface="+mn-lt"/>
              <a:ea typeface="+mn-ea"/>
              <a:cs typeface="+mn-cs"/>
            </a:endParaRPr>
          </a:p>
          <a:p>
            <a:pPr marL="228600" lvl="0" indent="-228600">
              <a:buFont typeface="+mj-lt"/>
              <a:buAutoNum type="arabicPeriod"/>
            </a:pPr>
            <a:r>
              <a:rPr lang="fr-FR" kern="1200" dirty="0">
                <a:solidFill>
                  <a:schemeClr val="tx1"/>
                </a:solidFill>
                <a:effectLst/>
                <a:latin typeface="+mn-lt"/>
                <a:ea typeface="+mn-ea"/>
                <a:cs typeface="+mn-cs"/>
              </a:rPr>
              <a:t>Ta famille a fait un voyage en Suisse l’année dernière.</a:t>
            </a:r>
            <a:endParaRPr lang="en-GB" kern="1200" dirty="0">
              <a:solidFill>
                <a:schemeClr val="tx1"/>
              </a:solidFill>
              <a:effectLst/>
              <a:latin typeface="+mn-lt"/>
              <a:ea typeface="+mn-ea"/>
              <a:cs typeface="+mn-cs"/>
            </a:endParaRPr>
          </a:p>
          <a:p>
            <a:pPr marL="228600" lvl="0" indent="-228600">
              <a:buFont typeface="+mj-lt"/>
              <a:buAutoNum type="arabicPeriod"/>
            </a:pPr>
            <a:r>
              <a:rPr lang="fr-FR" kern="1200" dirty="0">
                <a:solidFill>
                  <a:schemeClr val="tx1"/>
                </a:solidFill>
                <a:effectLst/>
                <a:latin typeface="+mn-lt"/>
                <a:ea typeface="+mn-ea"/>
                <a:cs typeface="+mn-cs"/>
              </a:rPr>
              <a:t>Tu as voyagé à Zurich ? </a:t>
            </a:r>
            <a:endParaRPr lang="en-GB"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kern="1200" dirty="0">
                <a:solidFill>
                  <a:schemeClr val="tx1"/>
                </a:solidFill>
                <a:effectLst/>
                <a:latin typeface="+mn-lt"/>
                <a:ea typeface="+mn-ea"/>
                <a:cs typeface="+mn-cs"/>
              </a:rPr>
              <a:t>Est-ce que tu as visité Lausanne ?</a:t>
            </a:r>
            <a:endParaRPr lang="en-GB" kern="1200" dirty="0">
              <a:solidFill>
                <a:schemeClr val="tx1"/>
              </a:solidFill>
              <a:effectLst/>
              <a:latin typeface="+mn-lt"/>
              <a:ea typeface="+mn-ea"/>
              <a:cs typeface="+mn-cs"/>
            </a:endParaRPr>
          </a:p>
          <a:p>
            <a:pPr marL="228600" lvl="0" indent="-228600">
              <a:buFont typeface="+mj-lt"/>
              <a:buAutoNum type="arabicPeriod"/>
            </a:pPr>
            <a:r>
              <a:rPr lang="en-GB" dirty="0"/>
              <a:t>On a </a:t>
            </a:r>
            <a:r>
              <a:rPr lang="fr-FR" kern="1200" dirty="0">
                <a:solidFill>
                  <a:schemeClr val="tx1"/>
                </a:solidFill>
                <a:effectLst/>
                <a:latin typeface="+mn-lt"/>
                <a:ea typeface="+mn-ea"/>
                <a:cs typeface="+mn-cs"/>
              </a:rPr>
              <a:t>visité Lausanne hier.</a:t>
            </a:r>
            <a:endParaRPr lang="en-GB" kern="1200" dirty="0">
              <a:solidFill>
                <a:schemeClr val="tx1"/>
              </a:solidFill>
              <a:effectLst/>
              <a:latin typeface="+mn-lt"/>
              <a:ea typeface="+mn-ea"/>
              <a:cs typeface="+mn-cs"/>
            </a:endParaRPr>
          </a:p>
          <a:p>
            <a:pPr marL="228600" lvl="0" indent="-228600">
              <a:buFont typeface="+mj-lt"/>
              <a:buAutoNum type="arabicPeriod"/>
            </a:pPr>
            <a:r>
              <a:rPr lang="fr-FR" kern="1200" dirty="0">
                <a:solidFill>
                  <a:schemeClr val="tx1"/>
                </a:solidFill>
                <a:effectLst/>
                <a:latin typeface="+mn-lt"/>
                <a:ea typeface="+mn-ea"/>
                <a:cs typeface="+mn-cs"/>
              </a:rPr>
              <a:t>Tu as fait une visite du musée ? </a:t>
            </a:r>
          </a:p>
          <a:p>
            <a:pPr marL="228600" lvl="0" indent="-228600">
              <a:buFont typeface="+mj-lt"/>
              <a:buAutoNum type="arabicPeriod"/>
            </a:pPr>
            <a:r>
              <a:rPr lang="fr-FR" kern="1200" dirty="0">
                <a:solidFill>
                  <a:schemeClr val="tx1"/>
                </a:solidFill>
                <a:effectLst/>
                <a:latin typeface="+mn-lt"/>
                <a:ea typeface="+mn-ea"/>
                <a:cs typeface="+mn-cs"/>
              </a:rPr>
              <a:t>Ma mère a aimé des montagnes.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message [792], vocal [4316], </a:t>
            </a:r>
            <a:r>
              <a:rPr lang="en-GB" baseline="0" dirty="0" err="1"/>
              <a:t>décider</a:t>
            </a:r>
            <a:r>
              <a:rPr lang="en-GB" baseline="0" dirty="0"/>
              <a:t> [165], information [317], poser [218]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859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7 minutes</a:t>
            </a:r>
          </a:p>
          <a:p>
            <a:endParaRPr lang="en-GB" dirty="0"/>
          </a:p>
          <a:p>
            <a:r>
              <a:rPr lang="en-GB" b="1" dirty="0"/>
              <a:t>Aim: </a:t>
            </a:r>
            <a:r>
              <a:rPr lang="en-GB" dirty="0"/>
              <a:t>to gain confidence in reading aloud and recognising questions with </a:t>
            </a:r>
            <a:r>
              <a:rPr lang="en-GB" i="1" dirty="0" err="1"/>
              <a:t>est-ce</a:t>
            </a:r>
            <a:r>
              <a:rPr lang="en-GB" i="1" dirty="0"/>
              <a:t> que.</a:t>
            </a:r>
          </a:p>
          <a:p>
            <a:endParaRPr lang="en-GB" dirty="0"/>
          </a:p>
          <a:p>
            <a:r>
              <a:rPr lang="en-GB" b="1" dirty="0"/>
              <a:t>Procedure: </a:t>
            </a:r>
          </a:p>
          <a:p>
            <a:r>
              <a:rPr lang="en-GB" dirty="0"/>
              <a:t>1. Divide students into pairs.</a:t>
            </a:r>
          </a:p>
          <a:p>
            <a:r>
              <a:rPr lang="en-GB" dirty="0"/>
              <a:t>2. One person looks at the board and chooses a sentence at random.</a:t>
            </a:r>
          </a:p>
          <a:p>
            <a:r>
              <a:rPr lang="en-GB" dirty="0"/>
              <a:t>3. The other person looks away from the board and writes down the English meaning.</a:t>
            </a:r>
          </a:p>
          <a:p>
            <a:r>
              <a:rPr lang="en-GB" dirty="0"/>
              <a:t>4. If support is needed, the answers could be presented as answer options in random order.</a:t>
            </a:r>
          </a:p>
        </p:txBody>
      </p:sp>
      <p:sp>
        <p:nvSpPr>
          <p:cNvPr id="4" name="Slide Number Placeholder 3"/>
          <p:cNvSpPr>
            <a:spLocks noGrp="1"/>
          </p:cNvSpPr>
          <p:nvPr>
            <p:ph type="sldNum" sz="quarter" idx="5"/>
          </p:nvPr>
        </p:nvSpPr>
        <p:spPr/>
        <p:txBody>
          <a:bodyPr/>
          <a:lstStyle/>
          <a:p>
            <a:fld id="{656BC6EF-FC90-4062-ACB2-11E297F9F3A8}" type="slidenum">
              <a:rPr lang="en-GB" smtClean="0"/>
              <a:t>13</a:t>
            </a:fld>
            <a:endParaRPr lang="en-GB"/>
          </a:p>
        </p:txBody>
      </p:sp>
    </p:spTree>
    <p:extLst>
      <p:ext uri="{BB962C8B-B14F-4D97-AF65-F5344CB8AC3E}">
        <p14:creationId xmlns:p14="http://schemas.microsoft.com/office/powerpoint/2010/main" val="2279616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8 minutes. </a:t>
            </a:r>
            <a:r>
              <a:rPr lang="en-US" b="0" dirty="0"/>
              <a:t>This is slide </a:t>
            </a:r>
            <a:r>
              <a:rPr lang="en-US" b="1" dirty="0"/>
              <a:t>1/2.</a:t>
            </a:r>
          </a:p>
          <a:p>
            <a:endParaRPr lang="en-US" b="1" dirty="0"/>
          </a:p>
          <a:p>
            <a:r>
              <a:rPr lang="en-US" b="1" dirty="0"/>
              <a:t>Aim: </a:t>
            </a:r>
            <a:r>
              <a:rPr lang="en-US" b="0" dirty="0"/>
              <a:t>Written production of yes/no questions in the perfect tense; comprehension of written statements in the perfect tense.</a:t>
            </a:r>
          </a:p>
          <a:p>
            <a:endParaRPr lang="en-US" b="1" dirty="0"/>
          </a:p>
          <a:p>
            <a:r>
              <a:rPr lang="en-US" b="1" dirty="0"/>
              <a:t>Procedure:</a:t>
            </a:r>
          </a:p>
          <a:p>
            <a:pPr marL="0" indent="0">
              <a:buNone/>
            </a:pPr>
            <a:r>
              <a:rPr lang="en-US" b="0" dirty="0"/>
              <a:t>1. Students read Amir’s answers and decide what </a:t>
            </a:r>
            <a:r>
              <a:rPr lang="en-US" sz="1200" dirty="0" err="1">
                <a:solidFill>
                  <a:schemeClr val="accent5">
                    <a:lumMod val="50000"/>
                  </a:schemeClr>
                </a:solidFill>
              </a:rPr>
              <a:t>Océane’s</a:t>
            </a:r>
            <a:r>
              <a:rPr lang="en-US" b="0" dirty="0"/>
              <a:t> questions must be. Remind students to play close attention to the subject of the answer (</a:t>
            </a:r>
            <a:r>
              <a:rPr lang="en-US" b="0" i="1" dirty="0"/>
              <a:t>je </a:t>
            </a:r>
            <a:r>
              <a:rPr lang="en-US" b="0" i="0" dirty="0"/>
              <a:t>or </a:t>
            </a:r>
            <a:r>
              <a:rPr lang="en-US" b="0" i="1" dirty="0"/>
              <a:t>il/</a:t>
            </a:r>
            <a:r>
              <a:rPr lang="en-US" b="0" i="1" dirty="0" err="1"/>
              <a:t>elle</a:t>
            </a:r>
            <a:r>
              <a:rPr lang="en-US" b="0" i="0" dirty="0"/>
              <a:t>) in order to write questions in the correct form (</a:t>
            </a:r>
            <a:r>
              <a:rPr lang="en-US" b="0" i="1" dirty="0" err="1"/>
              <a:t>tu</a:t>
            </a:r>
            <a:r>
              <a:rPr lang="en-US" b="0" i="1" dirty="0"/>
              <a:t> </a:t>
            </a:r>
            <a:r>
              <a:rPr lang="en-US" b="0" i="0" dirty="0"/>
              <a:t>or </a:t>
            </a:r>
            <a:r>
              <a:rPr lang="en-US" b="0" i="1" dirty="0"/>
              <a:t>il/</a:t>
            </a:r>
            <a:r>
              <a:rPr lang="en-US" b="0" i="1" dirty="0" err="1"/>
              <a:t>elle</a:t>
            </a:r>
            <a:r>
              <a:rPr lang="en-US" b="0" i="0" dirty="0"/>
              <a:t>). Encourage students to use a mix of </a:t>
            </a:r>
            <a:r>
              <a:rPr lang="en-US" b="0" i="1" dirty="0" err="1"/>
              <a:t>est-ce</a:t>
            </a:r>
            <a:r>
              <a:rPr lang="en-US" b="0" i="1" dirty="0"/>
              <a:t> que </a:t>
            </a:r>
            <a:r>
              <a:rPr lang="en-US" b="0" i="0" dirty="0"/>
              <a:t>and intonation questions.</a:t>
            </a:r>
            <a:endParaRPr lang="en-US" b="0" dirty="0"/>
          </a:p>
          <a:p>
            <a:pPr marL="0" indent="0">
              <a:buNone/>
            </a:pPr>
            <a:r>
              <a:rPr lang="en-US" b="0" dirty="0"/>
              <a:t>2. Click to reveal suggested answers.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010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Oral production of perfect tenses statements and yes/no questions using appropriate intonation.</a:t>
            </a:r>
          </a:p>
          <a:p>
            <a:endParaRPr lang="en-US" b="1" dirty="0"/>
          </a:p>
          <a:p>
            <a:r>
              <a:rPr lang="en-US" b="1" dirty="0"/>
              <a:t>Procedure:</a:t>
            </a:r>
          </a:p>
          <a:p>
            <a:pPr marL="0" indent="0">
              <a:buFont typeface="+mj-lt"/>
              <a:buNone/>
            </a:pPr>
            <a:r>
              <a:rPr lang="en-US" b="0" dirty="0"/>
              <a:t>1. Teacher distributes role cards on the next slide to pairs of students. </a:t>
            </a:r>
          </a:p>
          <a:p>
            <a:pPr marL="0" indent="0">
              <a:buFont typeface="+mj-lt"/>
              <a:buNone/>
            </a:pPr>
            <a:r>
              <a:rPr lang="en-US" b="0" dirty="0"/>
              <a:t>2. Partner A uses their role card to begin a sentence. Some sentences start with </a:t>
            </a:r>
            <a:r>
              <a:rPr lang="en-US" b="0" i="1" dirty="0" err="1"/>
              <a:t>est-ce</a:t>
            </a:r>
            <a:r>
              <a:rPr lang="en-US" b="0" i="1" dirty="0"/>
              <a:t> que</a:t>
            </a:r>
            <a:r>
              <a:rPr lang="en-US" b="0" i="0" dirty="0"/>
              <a:t>, others with a pronoun.</a:t>
            </a:r>
            <a:endParaRPr lang="en-US" b="0" dirty="0"/>
          </a:p>
          <a:p>
            <a:pPr marL="0" indent="0">
              <a:buFont typeface="+mj-lt"/>
              <a:buNone/>
            </a:pPr>
            <a:r>
              <a:rPr lang="en-US" b="0" dirty="0"/>
              <a:t>3. Partner B then uses the role play card to complete the second half of the sentence. Remind students that if the sentence starts with </a:t>
            </a:r>
            <a:r>
              <a:rPr lang="en-US" b="0" i="1" dirty="0" err="1"/>
              <a:t>est-ce</a:t>
            </a:r>
            <a:r>
              <a:rPr lang="en-US" b="0" i="1" dirty="0"/>
              <a:t> que,</a:t>
            </a:r>
            <a:r>
              <a:rPr lang="en-US" b="0" i="0" dirty="0"/>
              <a:t> then it must be a question and Partner B must raise their intonation at the end of the sentence. If the sentence starts with a pronoun, it could be either a question or a statement and students should </a:t>
            </a:r>
            <a:r>
              <a:rPr lang="en-US" b="0" i="0" dirty="0" err="1"/>
              <a:t>practise</a:t>
            </a:r>
            <a:r>
              <a:rPr lang="en-US" b="0" i="0" dirty="0"/>
              <a:t> use both types of intonation to create statements and questions.</a:t>
            </a:r>
          </a:p>
          <a:p>
            <a:pPr marL="0" indent="0">
              <a:buFont typeface="+mj-lt"/>
              <a:buNone/>
            </a:pPr>
            <a:r>
              <a:rPr lang="en-US" b="0" i="0" dirty="0"/>
              <a:t>4. After four sentences, students to swap roles (Partner B starts the sentence and then Partner A completes it).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carte [955], </a:t>
            </a:r>
            <a:r>
              <a:rPr lang="en-GB" baseline="0" dirty="0" err="1"/>
              <a:t>partie</a:t>
            </a:r>
            <a:r>
              <a:rPr lang="en-GB" baseline="0" dirty="0"/>
              <a:t> [118]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498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Role play cards for the previous slide.</a:t>
            </a:r>
          </a:p>
          <a:p>
            <a:r>
              <a:rPr lang="en-GB" b="0" dirty="0"/>
              <a:t>This is slide 2/2.</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715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t>
            </a:r>
            <a:r>
              <a:rPr lang="en-GB" b="0" dirty="0">
                <a:solidFill>
                  <a:srgbClr val="FF0000"/>
                </a:solidFill>
              </a:rPr>
              <a:t>all words (new and revisited) in this week of the SOW appear on all three GCSE wordlists, with these exceptions:</a:t>
            </a:r>
            <a:br>
              <a:rPr lang="en-GB" b="0" dirty="0">
                <a:solidFill>
                  <a:srgbClr val="FF0000"/>
                </a:solidFill>
              </a:rPr>
            </a:br>
            <a:r>
              <a:rPr lang="en-GB" b="0" dirty="0" err="1">
                <a:solidFill>
                  <a:srgbClr val="FF0000"/>
                </a:solidFill>
              </a:rPr>
              <a:t>i</a:t>
            </a:r>
            <a:r>
              <a:rPr lang="en-GB" b="0" dirty="0">
                <a:solidFill>
                  <a:srgbClr val="FF0000"/>
                </a:solidFill>
              </a:rPr>
              <a:t>) Edexcel list does not have </a:t>
            </a:r>
            <a:r>
              <a:rPr lang="en-GB" b="0" u="sng" dirty="0" err="1">
                <a:solidFill>
                  <a:srgbClr val="FF0000"/>
                </a:solidFill>
              </a:rPr>
              <a:t>emporter</a:t>
            </a:r>
            <a:r>
              <a:rPr lang="en-GB" b="0" u="sng" dirty="0">
                <a:solidFill>
                  <a:srgbClr val="FF0000"/>
                </a:solidFill>
              </a:rPr>
              <a:t>, </a:t>
            </a:r>
            <a:r>
              <a:rPr lang="en-GB" b="0" u="sng" dirty="0" err="1">
                <a:solidFill>
                  <a:srgbClr val="FF0000"/>
                </a:solidFill>
              </a:rPr>
              <a:t>chacun</a:t>
            </a:r>
            <a:r>
              <a:rPr lang="en-GB" b="0" u="sng" dirty="0">
                <a:solidFill>
                  <a:srgbClr val="FF0000"/>
                </a:solidFill>
              </a:rPr>
              <a:t>, </a:t>
            </a:r>
            <a:r>
              <a:rPr lang="en-GB" b="0" i="0" u="sng" dirty="0">
                <a:solidFill>
                  <a:srgbClr val="E6851E"/>
                </a:solidFill>
                <a:effectLst/>
                <a:latin typeface="Segoe UI" panose="020B0502040204020203" pitchFamily="34" charset="0"/>
              </a:rPr>
              <a:t>Genève</a:t>
            </a:r>
            <a:endParaRPr lang="en-GB" b="0"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u="none" dirty="0">
                <a:solidFill>
                  <a:srgbClr val="FF0000"/>
                </a:solidFill>
              </a:rPr>
              <a:t>ii) AQA list does not have </a:t>
            </a:r>
            <a:r>
              <a:rPr lang="en-GB" b="0" i="0" u="sng" dirty="0">
                <a:solidFill>
                  <a:srgbClr val="E6851E"/>
                </a:solidFill>
                <a:effectLst/>
                <a:latin typeface="Segoe UI" panose="020B0502040204020203" pitchFamily="34" charset="0"/>
              </a:rPr>
              <a:t>Genève</a:t>
            </a:r>
            <a:endParaRPr lang="en-GB" b="0"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1" dirty="0"/>
              <a:t>open and closed</a:t>
            </a:r>
            <a:r>
              <a:rPr lang="en-GB" b="0" dirty="0"/>
              <a:t> </a:t>
            </a:r>
            <a:r>
              <a:rPr lang="en-GB" b="1" dirty="0"/>
              <a:t>[eu/œu]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of </a:t>
            </a:r>
            <a:r>
              <a:rPr lang="en-GB" b="0" i="1" dirty="0"/>
              <a:t>il y avait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Consolidation of </a:t>
            </a:r>
            <a:r>
              <a:rPr lang="en-GB" b="0" i="1" baseline="0" dirty="0"/>
              <a:t>il y a </a:t>
            </a:r>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8.1.2.3 (introduce) </a:t>
            </a:r>
            <a:r>
              <a:rPr lang="fr-FR" dirty="0">
                <a:solidFill>
                  <a:srgbClr val="000000"/>
                </a:solidFill>
                <a:latin typeface="Century Gothic" panose="020B0502020202020204" pitchFamily="34" charset="0"/>
              </a:rPr>
              <a:t>emporter [1128], proposer [338], voyager [2194], traverser [1040], frontière [1182], forêt [1724], montagne [1732], vue [191], suisse [2241], Suisse [n/a], Genève [n/a], il y avait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organiser [701], chacun [323], anniversaire [2043], août [1445], décembre [891], juillet [1326], septembre [944], octobre [826], novembre [982], général [147], national [227], partout [581]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devoir [39], dois [39], doit [39], veut [57], veux [57], vouloir [57], visiter [1378], billet [1916]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393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Raising awareness of the identical sound in SSCs closed [o], and [au/</a:t>
            </a:r>
            <a:r>
              <a:rPr lang="en-US" b="0" dirty="0" err="1"/>
              <a:t>eau</a:t>
            </a:r>
            <a:r>
              <a:rPr lang="en-US" b="0" dirty="0"/>
              <a:t>]</a:t>
            </a:r>
          </a:p>
          <a:p>
            <a:endParaRPr lang="en-US" b="0" dirty="0"/>
          </a:p>
          <a:p>
            <a:r>
              <a:rPr lang="en-US" b="0" dirty="0"/>
              <a:t>For a reminder of Year 7 SSC [au/</a:t>
            </a:r>
            <a:r>
              <a:rPr lang="en-US" b="0" dirty="0" err="1"/>
              <a:t>eau</a:t>
            </a:r>
            <a:r>
              <a:rPr lang="en-US" b="0" dirty="0"/>
              <a:t>],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closed [o</a:t>
            </a:r>
            <a:r>
              <a:rPr lang="en-GB" sz="9600" b="1" dirty="0">
                <a:solidFill>
                  <a:srgbClr val="1F4E79"/>
                </a:solidFill>
                <a:latin typeface="Century Gothic" panose="020B0502020202020204" pitchFamily="34" charset="0"/>
                <a:ea typeface="+mn-ea"/>
                <a:cs typeface="Calibri" panose="020F0502020204030204" pitchFamily="34" charset="0"/>
              </a:rPr>
              <a:t>/ô</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closed</a:t>
            </a:r>
            <a:r>
              <a:rPr lang="en-GB" b="0" dirty="0"/>
              <a:t> </a:t>
            </a:r>
            <a:r>
              <a:rPr lang="en-GB" b="1" dirty="0"/>
              <a:t>[</a:t>
            </a:r>
            <a:r>
              <a:rPr lang="en-GB" b="1" baseline="0" dirty="0"/>
              <a:t>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photo</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mime opening and closing a door.</a:t>
            </a:r>
            <a:br>
              <a:rPr lang="en-GB" baseline="0" dirty="0"/>
            </a:br>
            <a:r>
              <a:rPr lang="en-GB" baseline="0" dirty="0"/>
              <a:t>4. Roll back the animations and work through 1-3 again, but this time, dropping your voice completely to listen carefully to the students saying the </a:t>
            </a:r>
            <a:r>
              <a:rPr lang="en-GB" b="1" baseline="0" dirty="0"/>
              <a:t>cl</a:t>
            </a:r>
            <a:r>
              <a:rPr lang="en-GB" b="1" dirty="0"/>
              <a:t>osed</a:t>
            </a:r>
            <a:r>
              <a:rPr lang="en-GB" b="0" dirty="0"/>
              <a:t> </a:t>
            </a:r>
            <a:r>
              <a:rPr lang="en-GB" b="1" dirty="0"/>
              <a:t>[</a:t>
            </a:r>
            <a:r>
              <a:rPr lang="en-GB" b="1" baseline="0" dirty="0"/>
              <a:t>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dirty="0"/>
              <a:t>] </a:t>
            </a:r>
            <a:r>
              <a:rPr lang="en-GB" baseline="0" dirty="0"/>
              <a:t>sound, pronouncing </a:t>
            </a:r>
            <a:r>
              <a:rPr lang="en-GB" b="0" baseline="0" dirty="0"/>
              <a:t>”</a:t>
            </a:r>
            <a:r>
              <a:rPr lang="en-GB" b="1" baseline="0" dirty="0"/>
              <a:t>photo</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photo </a:t>
            </a:r>
            <a:r>
              <a:rPr lang="en-GB" baseline="0" dirty="0"/>
              <a:t>[1412]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8539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gauche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a:t>
            </a:r>
            <a:r>
              <a:rPr lang="en-GB" b="0" baseline="0" dirty="0"/>
              <a:t> the students’ left (teacher’s right!) to indicate this direction</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[au] </a:t>
            </a:r>
            <a:r>
              <a:rPr lang="en-GB" baseline="0" dirty="0"/>
              <a:t>sound, pronouncing </a:t>
            </a:r>
            <a:r>
              <a:rPr lang="en-GB" b="0" baseline="0" dirty="0"/>
              <a:t>”</a:t>
            </a:r>
            <a:r>
              <a:rPr lang="en-GB" b="1" baseline="0" dirty="0"/>
              <a:t>gauche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gauche </a:t>
            </a:r>
            <a:r>
              <a:rPr lang="en-GB" baseline="0" dirty="0"/>
              <a:t>[607].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8750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[au] </a:t>
            </a:r>
            <a:r>
              <a:rPr lang="en-GB" baseline="0" dirty="0"/>
              <a:t>and then the </a:t>
            </a:r>
            <a:r>
              <a:rPr lang="en-GB" b="1" baseline="0" dirty="0"/>
              <a:t>source</a:t>
            </a:r>
            <a:r>
              <a:rPr lang="en-GB" baseline="0" dirty="0"/>
              <a:t> word again ‘</a:t>
            </a:r>
            <a:r>
              <a:rPr lang="en-GB" b="1" baseline="0" dirty="0"/>
              <a:t>gauche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gauche </a:t>
            </a:r>
            <a:r>
              <a:rPr lang="en-GB" baseline="0" dirty="0"/>
              <a:t>[607]; </a:t>
            </a:r>
            <a:r>
              <a:rPr lang="en-GB" b="1" baseline="0" dirty="0" err="1"/>
              <a:t>aussi</a:t>
            </a:r>
            <a:r>
              <a:rPr lang="en-GB" baseline="0" dirty="0"/>
              <a:t> [44]; </a:t>
            </a:r>
            <a:r>
              <a:rPr lang="en-GB" b="1" baseline="0" dirty="0"/>
              <a:t>faux </a:t>
            </a:r>
            <a:r>
              <a:rPr lang="en-GB" b="0" baseline="0" dirty="0"/>
              <a:t>[555]</a:t>
            </a:r>
            <a:r>
              <a:rPr lang="en-GB" baseline="0" dirty="0"/>
              <a:t> </a:t>
            </a:r>
            <a:r>
              <a:rPr lang="en-GB" b="1" baseline="0" dirty="0"/>
              <a:t>bateau</a:t>
            </a:r>
            <a:r>
              <a:rPr lang="en-GB" baseline="0" dirty="0"/>
              <a:t> [1278]; </a:t>
            </a:r>
            <a:r>
              <a:rPr lang="en-GB" b="1" baseline="0" dirty="0"/>
              <a:t>beau</a:t>
            </a:r>
            <a:r>
              <a:rPr lang="en-GB" baseline="0" dirty="0"/>
              <a:t> [393]; </a:t>
            </a:r>
            <a:r>
              <a:rPr lang="en-GB" b="1" baseline="0" dirty="0" err="1"/>
              <a:t>eau</a:t>
            </a:r>
            <a:r>
              <a:rPr lang="en-GB" baseline="0" dirty="0"/>
              <a:t> [475]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3760277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written recognition and pronunciation of letter combinations pronounced like SSC closed [o]. Students’ knowledge of patterns which are pronounced this is strengthened by </a:t>
            </a:r>
            <a:r>
              <a:rPr lang="en-US" b="0" dirty="0" err="1"/>
              <a:t>recognising</a:t>
            </a:r>
            <a:r>
              <a:rPr lang="en-US" b="0" dirty="0"/>
              <a:t> them from a pool of distractors, learning to disregard options which contain the letters ‘o’ and ‘a’ as part of other SSCs ([oi], [on], [</a:t>
            </a:r>
            <a:r>
              <a:rPr lang="en-US" b="0" dirty="0" err="1"/>
              <a:t>ou</a:t>
            </a:r>
            <a:r>
              <a:rPr lang="en-US" b="0" dirty="0"/>
              <a:t>], and [an]).</a:t>
            </a:r>
          </a:p>
          <a:p>
            <a:endParaRPr lang="en-US" b="1" dirty="0"/>
          </a:p>
          <a:p>
            <a:r>
              <a:rPr lang="en-US" b="1" dirty="0"/>
              <a:t>Procedure:</a:t>
            </a:r>
          </a:p>
          <a:p>
            <a:r>
              <a:rPr lang="en-US" b="0" dirty="0"/>
              <a:t>1. Students take turns read their line of words and take it in turns to say aloud ONLY the ones containing a closed ‘o’.</a:t>
            </a:r>
          </a:p>
          <a:p>
            <a:r>
              <a:rPr lang="en-US" b="0" dirty="0"/>
              <a:t>    Optional – click to underline closed ‘o’ sound to help students. (otherwise, use this function to reveal answers).</a:t>
            </a:r>
          </a:p>
          <a:p>
            <a:r>
              <a:rPr lang="en-US" b="0" dirty="0"/>
              <a:t>2. Click on the letters to check pronunciation.</a:t>
            </a:r>
          </a:p>
          <a:p>
            <a:r>
              <a:rPr lang="en-US" b="0" dirty="0"/>
              <a:t>3. Challenge – encourage students to speed up as they get more confident</a:t>
            </a:r>
          </a:p>
          <a:p>
            <a:r>
              <a:rPr lang="en-US" b="0" dirty="0"/>
              <a:t>4. Swap roles and repeat/</a:t>
            </a:r>
          </a:p>
          <a:p>
            <a:endParaRPr lang="en-US" b="1" dirty="0"/>
          </a:p>
          <a:p>
            <a:r>
              <a:rPr lang="en-US" b="1" dirty="0"/>
              <a:t>Transcript and word frequency:</a:t>
            </a:r>
          </a:p>
          <a:p>
            <a:pPr marL="228600" indent="-228600">
              <a:buAutoNum type="alphaLcPeriod"/>
            </a:pPr>
            <a:r>
              <a:rPr lang="en-GB" baseline="0" dirty="0"/>
              <a:t>coin [1793], </a:t>
            </a:r>
            <a:r>
              <a:rPr lang="en-GB" baseline="0" dirty="0" err="1"/>
              <a:t>dispositif</a:t>
            </a:r>
            <a:r>
              <a:rPr lang="en-GB" baseline="0" dirty="0"/>
              <a:t> [2248], </a:t>
            </a:r>
            <a:r>
              <a:rPr lang="en-GB" baseline="0" dirty="0" err="1"/>
              <a:t>chaud</a:t>
            </a:r>
            <a:r>
              <a:rPr lang="en-GB" baseline="0" dirty="0"/>
              <a:t> [1852], bougie [&gt;5000], </a:t>
            </a:r>
            <a:r>
              <a:rPr lang="en-GB" baseline="0" dirty="0" err="1"/>
              <a:t>ancien</a:t>
            </a:r>
            <a:r>
              <a:rPr lang="en-GB" baseline="0" dirty="0"/>
              <a:t> [392], chose [125]</a:t>
            </a:r>
          </a:p>
          <a:p>
            <a:pPr marL="228600" indent="-228600">
              <a:buAutoNum type="alphaLcPeriod"/>
            </a:pPr>
            <a:r>
              <a:rPr lang="en-GB" baseline="0" dirty="0" err="1"/>
              <a:t>sauter</a:t>
            </a:r>
            <a:r>
              <a:rPr lang="en-GB" baseline="0" dirty="0"/>
              <a:t> [2114], </a:t>
            </a:r>
            <a:r>
              <a:rPr lang="en-GB" baseline="0" dirty="0" err="1"/>
              <a:t>clôture</a:t>
            </a:r>
            <a:r>
              <a:rPr lang="en-GB" baseline="0" dirty="0"/>
              <a:t> [2839], croissant [2069], </a:t>
            </a:r>
            <a:r>
              <a:rPr lang="en-GB" baseline="0" dirty="0" err="1"/>
              <a:t>cerveau</a:t>
            </a:r>
            <a:r>
              <a:rPr lang="en-GB" baseline="0" dirty="0"/>
              <a:t> [1990], idiot [3556], tournant [2406]</a:t>
            </a:r>
          </a:p>
          <a:p>
            <a:pPr marL="228600" indent="-228600">
              <a:buAutoNum type="alphaLcPeriod"/>
            </a:pPr>
            <a:r>
              <a:rPr lang="en-GB" baseline="0" dirty="0" err="1"/>
              <a:t>onze</a:t>
            </a:r>
            <a:r>
              <a:rPr lang="en-GB" baseline="0" dirty="0"/>
              <a:t> [2447], </a:t>
            </a:r>
            <a:r>
              <a:rPr lang="en-GB" baseline="0" dirty="0" err="1"/>
              <a:t>écran</a:t>
            </a:r>
            <a:r>
              <a:rPr lang="en-GB" baseline="0" dirty="0"/>
              <a:t> [2421], </a:t>
            </a:r>
            <a:r>
              <a:rPr lang="en-GB" baseline="0" dirty="0" err="1"/>
              <a:t>oser</a:t>
            </a:r>
            <a:r>
              <a:rPr lang="en-GB" baseline="0" dirty="0"/>
              <a:t> [1634], </a:t>
            </a:r>
            <a:r>
              <a:rPr lang="en-GB" baseline="0" dirty="0" err="1"/>
              <a:t>fantôme</a:t>
            </a:r>
            <a:r>
              <a:rPr lang="en-GB" baseline="0" dirty="0"/>
              <a:t> [4075], bureau [273], sombre [2348]</a:t>
            </a:r>
          </a:p>
          <a:p>
            <a:pPr marL="228600" indent="-228600">
              <a:buAutoNum type="alphaLcPeriod"/>
            </a:pPr>
            <a:r>
              <a:rPr lang="en-GB" baseline="0" dirty="0"/>
              <a:t>chaos [3266], pendant [89], troupe [1282], </a:t>
            </a:r>
            <a:r>
              <a:rPr lang="en-GB" baseline="0" dirty="0" err="1"/>
              <a:t>aussitôt</a:t>
            </a:r>
            <a:r>
              <a:rPr lang="en-GB" baseline="0" dirty="0"/>
              <a:t> [2362], </a:t>
            </a:r>
            <a:r>
              <a:rPr lang="en-GB" baseline="0" dirty="0" err="1"/>
              <a:t>moitié</a:t>
            </a:r>
            <a:r>
              <a:rPr lang="en-GB" baseline="0" dirty="0"/>
              <a:t> [470], chaussure [3638]</a:t>
            </a:r>
          </a:p>
          <a:p>
            <a:pPr marL="228600" indent="-228600">
              <a:buAutoNum type="alphaLcPeriod"/>
            </a:pPr>
            <a:r>
              <a:rPr lang="en-GB" baseline="0" dirty="0" err="1"/>
              <a:t>propos</a:t>
            </a:r>
            <a:r>
              <a:rPr lang="en-GB" baseline="0" dirty="0"/>
              <a:t> [505], </a:t>
            </a:r>
            <a:r>
              <a:rPr lang="en-GB" baseline="0" dirty="0" err="1"/>
              <a:t>erreur</a:t>
            </a:r>
            <a:r>
              <a:rPr lang="en-GB" baseline="0" dirty="0"/>
              <a:t> [612], </a:t>
            </a:r>
            <a:r>
              <a:rPr lang="en-GB" baseline="0" dirty="0" err="1"/>
              <a:t>texto</a:t>
            </a:r>
            <a:r>
              <a:rPr lang="en-GB" baseline="0" dirty="0"/>
              <a:t> [&gt;5000], </a:t>
            </a:r>
            <a:r>
              <a:rPr lang="en-GB" baseline="0" dirty="0" err="1"/>
              <a:t>manteau</a:t>
            </a:r>
            <a:r>
              <a:rPr lang="en-GB" baseline="0" dirty="0"/>
              <a:t> [3746], </a:t>
            </a:r>
            <a:r>
              <a:rPr lang="en-GB" baseline="0" dirty="0" err="1"/>
              <a:t>réponse</a:t>
            </a:r>
            <a:r>
              <a:rPr lang="en-GB" baseline="0" dirty="0"/>
              <a:t> [456], </a:t>
            </a:r>
            <a:r>
              <a:rPr lang="en-GB" baseline="0" dirty="0" err="1"/>
              <a:t>confiance</a:t>
            </a:r>
            <a:r>
              <a:rPr lang="en-GB" baseline="0" dirty="0"/>
              <a:t> [435]</a:t>
            </a:r>
          </a:p>
          <a:p>
            <a:pPr marL="228600" indent="-228600">
              <a:buAutoNum type="alphaLcPeriod"/>
            </a:pPr>
            <a:r>
              <a:rPr lang="en-GB" baseline="0" dirty="0" err="1"/>
              <a:t>cerveau</a:t>
            </a:r>
            <a:r>
              <a:rPr lang="en-GB" baseline="0" dirty="0"/>
              <a:t> [1990], </a:t>
            </a:r>
            <a:r>
              <a:rPr lang="en-GB" baseline="0" dirty="0" err="1"/>
              <a:t>plutôt</a:t>
            </a:r>
            <a:r>
              <a:rPr lang="en-GB" baseline="0" dirty="0"/>
              <a:t> [272], source [817], champion [2443], toit [2894], </a:t>
            </a:r>
            <a:r>
              <a:rPr lang="en-GB" baseline="0" dirty="0" err="1"/>
              <a:t>symptôme</a:t>
            </a:r>
            <a:r>
              <a:rPr lang="en-GB" baseline="0" dirty="0"/>
              <a:t> [4095]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introducing construction of negative sentences in the perfect tense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(2 slides)</a:t>
            </a:r>
          </a:p>
          <a:p>
            <a:endParaRPr lang="en-US" b="1" dirty="0"/>
          </a:p>
          <a:p>
            <a:r>
              <a:rPr lang="en-US" b="1" dirty="0"/>
              <a:t>Aim: </a:t>
            </a:r>
            <a:r>
              <a:rPr lang="en-US" b="0" dirty="0"/>
              <a:t>Aural recognition of affirmative and negative statements in the perfect tense. </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1. Depending on the level of the class, students can listen to individual sentences describing each picture (click on the number buttons) or listen to a monologue (click on the loudspeaker icon).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2. Students decide whether the family did the activity or not, based on the presence or absence of </a:t>
            </a:r>
            <a:r>
              <a:rPr lang="en-US" b="0" i="1" dirty="0"/>
              <a:t>ne…pas.</a:t>
            </a:r>
          </a:p>
          <a:p>
            <a:pPr marL="0" indent="0">
              <a:buFont typeface="+mj-lt"/>
              <a:buNone/>
            </a:pPr>
            <a:r>
              <a:rPr lang="en-US" b="0" dirty="0"/>
              <a:t>3. Click to reveal answers. </a:t>
            </a:r>
          </a:p>
          <a:p>
            <a:endParaRPr lang="en-US" b="0" dirty="0"/>
          </a:p>
          <a:p>
            <a:r>
              <a:rPr lang="en-US" b="1" dirty="0"/>
              <a:t>Transcript:</a:t>
            </a:r>
          </a:p>
          <a:p>
            <a:pPr marL="0" lvl="0" indent="0">
              <a:buFont typeface="+mj-lt"/>
              <a:buNone/>
            </a:pPr>
            <a:r>
              <a:rPr lang="fr-FR" sz="1200" kern="1200" dirty="0">
                <a:solidFill>
                  <a:schemeClr val="tx1"/>
                </a:solidFill>
                <a:effectLst/>
                <a:latin typeface="+mn-lt"/>
                <a:ea typeface="+mn-ea"/>
                <a:cs typeface="+mn-cs"/>
              </a:rPr>
              <a:t>1. On n’a pas fait les magasins.</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2. Et on a mangé des sandwiches au parc. </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sandwich [&gt;5000], </a:t>
            </a:r>
            <a:r>
              <a:rPr lang="en-GB" baseline="0" dirty="0" err="1"/>
              <a:t>activité</a:t>
            </a:r>
            <a:r>
              <a:rPr lang="en-GB" baseline="0" dirty="0"/>
              <a:t> [452]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244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2/2</a:t>
            </a:r>
            <a:br>
              <a:rPr lang="en-US" b="1" dirty="0"/>
            </a:br>
            <a:r>
              <a:rPr lang="en-US" b="1" dirty="0"/>
              <a:t>Procedure: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1. Depending on the level of the class, students can listen to individual sentences describing each picture (click on the number buttons) or listen to a monologue (click on the loudspeaker icon).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2. Students decide whether the family did the activity or not, based on the presence or absence of </a:t>
            </a:r>
            <a:r>
              <a:rPr lang="en-US" b="0" i="1" dirty="0"/>
              <a:t>ne…pas.</a:t>
            </a:r>
          </a:p>
          <a:p>
            <a:pPr marL="0" indent="0">
              <a:buFont typeface="+mj-lt"/>
              <a:buNone/>
            </a:pPr>
            <a:r>
              <a:rPr lang="en-US" b="0" dirty="0"/>
              <a:t>3. Click to reveal answers. </a:t>
            </a:r>
          </a:p>
          <a:p>
            <a:endParaRPr lang="en-US" b="0" dirty="0"/>
          </a:p>
          <a:p>
            <a:r>
              <a:rPr lang="en-US" b="1" dirty="0"/>
              <a:t>Transcript:</a:t>
            </a:r>
          </a:p>
          <a:p>
            <a:pPr marL="0" lvl="0" indent="0">
              <a:buFont typeface="+mj-lt"/>
              <a:buNone/>
            </a:pPr>
            <a:r>
              <a:rPr lang="fr-FR" sz="1200" kern="1200" dirty="0">
                <a:solidFill>
                  <a:schemeClr val="tx1"/>
                </a:solidFill>
                <a:effectLst/>
                <a:latin typeface="+mn-lt"/>
                <a:ea typeface="+mn-ea"/>
                <a:cs typeface="+mn-cs"/>
              </a:rPr>
              <a:t>1. On n’a pas traversé la frontière hier.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2. On a passé du temps à Lausanne.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3. On a voyagé en train.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4. Et on n’a pas trouvé un cadeau pour mon ami.</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5. On n’a pas visité le musée.</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6. On a fait une promenade.</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sandwich [&gt;5000], </a:t>
            </a:r>
            <a:r>
              <a:rPr lang="en-GB" baseline="0" dirty="0" err="1"/>
              <a:t>activité</a:t>
            </a:r>
            <a:r>
              <a:rPr lang="en-GB" baseline="0" dirty="0"/>
              <a:t> [452]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r>
              <a:rPr lang="en-US" b="0" dirty="0"/>
              <a:t>for 3 slides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production of word order with negative sentences in the perfect tense</a:t>
            </a:r>
          </a:p>
          <a:p>
            <a:endParaRPr lang="en-US" b="1" dirty="0"/>
          </a:p>
          <a:p>
            <a:r>
              <a:rPr lang="en-US" b="1" dirty="0"/>
              <a:t>Procedure:</a:t>
            </a:r>
          </a:p>
          <a:p>
            <a:r>
              <a:rPr lang="en-US" b="0" dirty="0"/>
              <a:t>1. Students write 1-6 and write a sentence for each family member using the perfect tense and </a:t>
            </a:r>
            <a:r>
              <a:rPr lang="en-US" b="0" i="1" dirty="0"/>
              <a:t>ne…pas</a:t>
            </a:r>
            <a:r>
              <a:rPr lang="en-US" b="0" i="0" dirty="0"/>
              <a:t>.</a:t>
            </a:r>
            <a:endParaRPr lang="en-US" b="0" dirty="0"/>
          </a:p>
          <a:p>
            <a:r>
              <a:rPr lang="en-US" b="0" dirty="0"/>
              <a:t>2. Check answers on the </a:t>
            </a:r>
            <a:r>
              <a:rPr lang="en-US" b="0" i="1" dirty="0" err="1"/>
              <a:t>réponses</a:t>
            </a:r>
            <a:r>
              <a:rPr lang="en-US" b="0" i="0" dirty="0"/>
              <a:t> slide.</a:t>
            </a:r>
            <a:endParaRPr lang="en-US" b="0" dirty="0"/>
          </a:p>
          <a:p>
            <a:r>
              <a:rPr lang="en-US" b="0" dirty="0"/>
              <a:t>3. English translations can also be elicited.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chocolat</a:t>
            </a:r>
            <a:r>
              <a:rPr lang="en-GB" baseline="0" dirty="0"/>
              <a:t> [4556]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501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Students write 1-6 and write a sentence for each family member using the perfect tense and </a:t>
            </a:r>
            <a:r>
              <a:rPr lang="en-US" b="0" i="1" dirty="0"/>
              <a:t>ne…pas</a:t>
            </a:r>
            <a:r>
              <a:rPr lang="en-US" b="0" i="0" dirty="0"/>
              <a:t>.</a:t>
            </a:r>
            <a:endParaRPr lang="en-US" b="0" dirty="0"/>
          </a:p>
          <a:p>
            <a:r>
              <a:rPr lang="en-US" b="0" dirty="0"/>
              <a:t>2. Check answers on the </a:t>
            </a:r>
            <a:r>
              <a:rPr lang="en-US" b="0" i="1" dirty="0" err="1"/>
              <a:t>réponses</a:t>
            </a:r>
            <a:r>
              <a:rPr lang="en-US" b="0" i="0" dirty="0"/>
              <a:t> slide.</a:t>
            </a:r>
            <a:endParaRPr lang="en-US" b="0" dirty="0"/>
          </a:p>
          <a:p>
            <a:r>
              <a:rPr lang="en-US" b="0" dirty="0"/>
              <a:t>3. English translations can also be elicited.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chocolat</a:t>
            </a:r>
            <a:r>
              <a:rPr lang="en-GB" baseline="0" dirty="0"/>
              <a:t> [4556]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160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err="1"/>
              <a:t>practising</a:t>
            </a:r>
            <a:r>
              <a:rPr lang="en-US" b="0" dirty="0"/>
              <a:t> oral production of questions and negative sentences in the perfect tense.</a:t>
            </a:r>
          </a:p>
          <a:p>
            <a:endParaRPr lang="en-US" b="1" dirty="0"/>
          </a:p>
          <a:p>
            <a:r>
              <a:rPr lang="en-US" b="1" dirty="0"/>
              <a:t>Procedure:</a:t>
            </a:r>
          </a:p>
          <a:p>
            <a:pPr marL="228600" indent="-228600">
              <a:buAutoNum type="arabicPeriod"/>
            </a:pPr>
            <a:r>
              <a:rPr lang="en-US" b="0" dirty="0"/>
              <a:t>Students work together to determine which activities they have in common, and which are different.</a:t>
            </a:r>
          </a:p>
          <a:p>
            <a:pPr marL="228600" indent="-228600">
              <a:buAutoNum type="arabicPeriod"/>
            </a:pPr>
            <a:r>
              <a:rPr lang="en-US" b="0" dirty="0"/>
              <a:t>Students take it in turn to form yes/no questions using the prompts provided (in any order) and respond with </a:t>
            </a:r>
            <a:r>
              <a:rPr lang="en-US" b="0" i="1" dirty="0" err="1"/>
              <a:t>oui</a:t>
            </a:r>
            <a:r>
              <a:rPr lang="en-US" b="0" i="1" dirty="0"/>
              <a:t> </a:t>
            </a:r>
            <a:r>
              <a:rPr lang="en-US" b="0" i="0" dirty="0"/>
              <a:t>/ </a:t>
            </a:r>
            <a:r>
              <a:rPr lang="en-US" b="0" i="1" dirty="0"/>
              <a:t>non </a:t>
            </a:r>
            <a:r>
              <a:rPr lang="en-US" b="0" i="0" dirty="0"/>
              <a:t>followed by an affirmative or negative sentence.</a:t>
            </a:r>
          </a:p>
          <a:p>
            <a:pPr marL="228600" indent="-228600">
              <a:buAutoNum type="arabicPeriod"/>
            </a:pPr>
            <a:r>
              <a:rPr lang="en-US" b="0" i="0" dirty="0"/>
              <a:t>The student who asks the question also gives a full sentence stating whether they did or did not do the activity, and students note whether it is a match.</a:t>
            </a:r>
          </a:p>
          <a:p>
            <a:pPr marL="228600" indent="-228600">
              <a:buAutoNum type="arabicPeriod"/>
            </a:pPr>
            <a:r>
              <a:rPr lang="en-US" b="0" dirty="0"/>
              <a:t>Continue until all activities have been asked about.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botanique</a:t>
            </a:r>
            <a:r>
              <a:rPr lang="en-GB" baseline="0" dirty="0"/>
              <a:t> [&gt;5000], sandwich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Century Gothic" panose="020B0502020202020204" pitchFamily="34" charset="0"/>
                <a:ea typeface="+mn-ea"/>
                <a:cs typeface="+mn-cs"/>
              </a:rPr>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Par </a:t>
            </a:r>
            <a:r>
              <a:rPr lang="fr-FR" b="0" dirty="0" err="1"/>
              <a:t>Babsy</a:t>
            </a:r>
            <a:r>
              <a:rPr lang="fr-FR" b="0" dirty="0"/>
              <a:t> — Travail personnel, CC BY-SA 4.0, https://commons.wikimedia.org/w/index.php?curid=37089073</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Century Gothic" panose="020B0502020202020204" pitchFamily="34" charset="0"/>
                <a:ea typeface="+mn-ea"/>
                <a:cs typeface="+mn-cs"/>
              </a:rPr>
              <a:t>Par Ludovic Péron — Travail personnel, CC BY-SA 3.0, https://commons.wikimedia.org/w/index.php?curid=20025169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Par Patrick </a:t>
            </a:r>
            <a:r>
              <a:rPr lang="en-US" b="0" dirty="0" err="1"/>
              <a:t>Nouhailler's</a:t>
            </a:r>
            <a:r>
              <a:rPr lang="en-US" b="0" dirty="0"/>
              <a:t>…, CC BY-SA 3.0, https://commons.wikimedia.org/w/index.php?curid=59465878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Par Benoit </a:t>
            </a:r>
            <a:r>
              <a:rPr lang="en-US" b="0" dirty="0" err="1"/>
              <a:t>Kornmann</a:t>
            </a:r>
            <a:r>
              <a:rPr lang="en-US" b="0" dirty="0"/>
              <a:t> — Travail personnel, CC BY-SA 3.0, https://commons.wikimedia.org/w/index.php?curid=1366663</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Century Gothic" panose="020B0502020202020204" pitchFamily="34" charset="0"/>
                <a:ea typeface="+mn-ea"/>
                <a:cs typeface="+mn-cs"/>
              </a:rPr>
              <a:t>Par Geneva photos — Travail personnel, CC BY-SA 4.0, https://commons.wikimedia.org/w/index.php?curid=82625475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By Norbert </a:t>
            </a:r>
            <a:r>
              <a:rPr lang="en-US" b="0" dirty="0" err="1"/>
              <a:t>Aepli</a:t>
            </a:r>
            <a:r>
              <a:rPr lang="en-US" b="0" dirty="0"/>
              <a:t>, Switzerland, CC BY 2.5, https://commons.wikimedia.org/w/index.php?curid=1254144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By Björn S., CC BY-SA 3.0, https://commons.wikimedia.org/w/index.php?curid=54431295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Century Gothic" panose="020B0502020202020204" pitchFamily="34" charset="0"/>
                <a:ea typeface="+mn-ea"/>
                <a:cs typeface="+mn-cs"/>
              </a:rPr>
              <a:t>Par </a:t>
            </a:r>
            <a:r>
              <a:rPr lang="fr-FR" sz="1200" b="0" kern="1200" dirty="0" err="1">
                <a:solidFill>
                  <a:schemeClr val="tx1"/>
                </a:solidFill>
                <a:effectLst/>
                <a:latin typeface="Century Gothic" panose="020B0502020202020204" pitchFamily="34" charset="0"/>
                <a:ea typeface="+mn-ea"/>
                <a:cs typeface="+mn-cs"/>
              </a:rPr>
              <a:t>jules:stonesoup</a:t>
            </a:r>
            <a:r>
              <a:rPr lang="fr-FR" sz="1200" b="0" kern="1200" dirty="0">
                <a:solidFill>
                  <a:schemeClr val="tx1"/>
                </a:solidFill>
                <a:effectLst/>
                <a:latin typeface="Century Gothic" panose="020B0502020202020204" pitchFamily="34" charset="0"/>
                <a:ea typeface="+mn-ea"/>
                <a:cs typeface="+mn-cs"/>
              </a:rPr>
              <a:t> — https://www.flickr.com/photos/stone-soup/4143143813/, CC BY 2.0, https://commons.wikimedia.org/w/index.php?curid=12248164</a:t>
            </a:r>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2865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560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0" i="0" dirty="0">
                <a:solidFill>
                  <a:srgbClr val="222222"/>
                </a:solidFill>
                <a:effectLst/>
                <a:latin typeface="Arial" panose="020B0604020202020204" pitchFamily="34" charset="0"/>
              </a:rPr>
              <a:t>The answer sheet for the Y8, Term 1.2, Week 5 vocabulary learning HW is here: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https://rachelhawkes.com/LDPresources/Yr8French/French_Y8_Term1ii_Wk5_audio_HW_sheet_answers.docx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Don’t share this link with students </a:t>
            </a:r>
            <a:r>
              <a:rPr lang="en-US" sz="18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(Verb agreement (past))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(past))</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closed [o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closed [o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baseline="0" dirty="0"/>
              <a:t>] </a:t>
            </a:r>
            <a:r>
              <a:rPr lang="en-GB" baseline="0" dirty="0"/>
              <a:t>and then the </a:t>
            </a:r>
            <a:r>
              <a:rPr lang="en-GB" b="1" baseline="0" dirty="0"/>
              <a:t>source</a:t>
            </a:r>
            <a:r>
              <a:rPr lang="en-GB" baseline="0" dirty="0"/>
              <a:t> word again ‘</a:t>
            </a:r>
            <a:r>
              <a:rPr lang="en-GB" b="1" baseline="0" dirty="0"/>
              <a:t>photo</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1" baseline="0" dirty="0"/>
              <a:t>photo </a:t>
            </a:r>
            <a:r>
              <a:rPr lang="fr-FR" b="0" baseline="0" dirty="0"/>
              <a:t>[1412], </a:t>
            </a:r>
            <a:r>
              <a:rPr lang="fr-FR" b="1" baseline="0" dirty="0"/>
              <a:t>mot </a:t>
            </a:r>
            <a:r>
              <a:rPr lang="fr-FR" b="0" baseline="0" dirty="0"/>
              <a:t>[220], </a:t>
            </a:r>
            <a:r>
              <a:rPr lang="fr-FR" b="1" baseline="0" dirty="0"/>
              <a:t>hôpital </a:t>
            </a:r>
            <a:r>
              <a:rPr lang="fr-FR" b="0" baseline="0" dirty="0"/>
              <a:t>[1310], </a:t>
            </a:r>
            <a:r>
              <a:rPr lang="fr-FR" b="1" baseline="0" dirty="0"/>
              <a:t>chose </a:t>
            </a:r>
            <a:r>
              <a:rPr lang="fr-FR" b="0" baseline="0" dirty="0"/>
              <a:t>[125], </a:t>
            </a:r>
            <a:r>
              <a:rPr lang="fr-FR" b="1" baseline="0" dirty="0"/>
              <a:t>contrôle</a:t>
            </a:r>
            <a:r>
              <a:rPr lang="fr-FR" b="0" baseline="0" dirty="0"/>
              <a:t> [662], </a:t>
            </a:r>
            <a:r>
              <a:rPr lang="en-GB" sz="1200" b="1" dirty="0" err="1">
                <a:solidFill>
                  <a:srgbClr val="115076"/>
                </a:solidFill>
                <a:latin typeface="Century Gothic" panose="020B0502020202020204" pitchFamily="34" charset="0"/>
                <a:cs typeface="Calibri" panose="020F0502020204030204" pitchFamily="34" charset="0"/>
              </a:rPr>
              <a:t>dr</a:t>
            </a:r>
            <a:r>
              <a:rPr lang="en-GB" sz="1200" b="1" dirty="0" err="1">
                <a:solidFill>
                  <a:srgbClr val="E65D00"/>
                </a:solidFill>
                <a:latin typeface="Century Gothic" panose="020B0502020202020204" pitchFamily="34" charset="0"/>
                <a:cs typeface="Calibri" panose="020F0502020204030204" pitchFamily="34" charset="0"/>
              </a:rPr>
              <a:t>ô</a:t>
            </a:r>
            <a:r>
              <a:rPr lang="en-GB" sz="1200" b="1" dirty="0" err="1">
                <a:solidFill>
                  <a:srgbClr val="115076"/>
                </a:solidFill>
                <a:latin typeface="Century Gothic" panose="020B0502020202020204" pitchFamily="34" charset="0"/>
                <a:cs typeface="Calibri" panose="020F0502020204030204" pitchFamily="34" charset="0"/>
              </a:rPr>
              <a:t>le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[2166]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08169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57808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Aural recognition of SSC </a:t>
            </a:r>
            <a:r>
              <a:rPr lang="en-GB" sz="1200" b="0" dirty="0">
                <a:solidFill>
                  <a:srgbClr val="115076"/>
                </a:solidFill>
              </a:rPr>
              <a:t>[o/ô] from a pool of words containing the letter ‘o’, to raise awareness of the different SSC patterns into which this letter can enter.</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Click on the words to hear them said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 Students tally how many words they hear that contain the SSC. Note that in the case of position and </a:t>
            </a:r>
            <a:r>
              <a:rPr lang="en-GB" sz="1200" b="0" kern="1200" dirty="0" err="1">
                <a:solidFill>
                  <a:schemeClr val="tx1"/>
                </a:solidFill>
                <a:effectLst/>
                <a:latin typeface="+mn-lt"/>
                <a:ea typeface="+mn-ea"/>
                <a:cs typeface="+mn-cs"/>
              </a:rPr>
              <a:t>boulot</a:t>
            </a:r>
            <a:r>
              <a:rPr lang="en-GB" sz="1200" b="0" kern="1200" dirty="0">
                <a:solidFill>
                  <a:schemeClr val="tx1"/>
                </a:solidFill>
                <a:effectLst/>
                <a:latin typeface="+mn-lt"/>
                <a:ea typeface="+mn-ea"/>
                <a:cs typeface="+mn-cs"/>
              </a:rPr>
              <a:t>, there are two examples of letter ‘o’, only one of which represents the SSC.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Answers and total revealed on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 Click on </a:t>
            </a:r>
            <a:r>
              <a:rPr lang="en-GB" sz="1200" b="0" i="1" kern="1200" dirty="0">
                <a:solidFill>
                  <a:schemeClr val="tx1"/>
                </a:solidFill>
                <a:effectLst/>
                <a:latin typeface="+mn-lt"/>
                <a:ea typeface="+mn-ea"/>
                <a:cs typeface="+mn-cs"/>
              </a:rPr>
              <a:t>report, </a:t>
            </a:r>
            <a:r>
              <a:rPr lang="en-US" sz="1200" i="1" dirty="0" err="1">
                <a:solidFill>
                  <a:srgbClr val="4472C4">
                    <a:lumMod val="50000"/>
                  </a:srgbClr>
                </a:solidFill>
              </a:rPr>
              <a:t>atmosphère</a:t>
            </a:r>
            <a:r>
              <a:rPr lang="en-US" sz="1200" i="1" dirty="0">
                <a:solidFill>
                  <a:srgbClr val="4472C4">
                    <a:lumMod val="50000"/>
                  </a:srgbClr>
                </a:solidFill>
              </a:rPr>
              <a:t> </a:t>
            </a:r>
            <a:r>
              <a:rPr lang="en-US" sz="1200" i="0" dirty="0">
                <a:solidFill>
                  <a:srgbClr val="4472C4">
                    <a:lumMod val="50000"/>
                  </a:srgbClr>
                </a:solidFill>
              </a:rPr>
              <a:t>and </a:t>
            </a:r>
            <a:r>
              <a:rPr lang="en-US" sz="1200" i="1" dirty="0">
                <a:solidFill>
                  <a:srgbClr val="4472C4">
                    <a:lumMod val="50000"/>
                  </a:srgbClr>
                </a:solidFill>
              </a:rPr>
              <a:t>importer </a:t>
            </a:r>
            <a:r>
              <a:rPr lang="en-US" sz="1200" i="0" dirty="0">
                <a:solidFill>
                  <a:srgbClr val="4472C4">
                    <a:lumMod val="50000"/>
                  </a:srgbClr>
                </a:solidFill>
              </a:rPr>
              <a:t>again to demonstrate the difference between closed and open [o] (open [o] will be the focus of next week’s lesson).</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b="1" baseline="0" dirty="0"/>
              <a:t>Word frequency (1 is the most frequent word in French): </a:t>
            </a:r>
            <a:br>
              <a:rPr lang="en-GB" baseline="0" dirty="0"/>
            </a:br>
            <a:r>
              <a:rPr lang="en-GB" baseline="0" dirty="0"/>
              <a:t>poser [218], position [383], repos [2731], </a:t>
            </a:r>
            <a:r>
              <a:rPr lang="fr-FR" sz="1200" baseline="0" dirty="0"/>
              <a:t>b</a:t>
            </a:r>
            <a:r>
              <a:rPr lang="fr-FR" sz="1200" dirty="0"/>
              <a:t>ientôt [1208], dos [1672], poisson [1616], trop [195], boulot [2929], report [4406], combien [800], </a:t>
            </a:r>
            <a:r>
              <a:rPr lang="en-GB" sz="1200" dirty="0" err="1"/>
              <a:t>héros</a:t>
            </a:r>
            <a:r>
              <a:rPr lang="en-GB" sz="1200" dirty="0"/>
              <a:t> [1883], imp</a:t>
            </a:r>
            <a:r>
              <a:rPr lang="fr-FR" sz="1200" dirty="0" err="1"/>
              <a:t>ôt</a:t>
            </a:r>
            <a:r>
              <a:rPr lang="fr-FR" sz="1200" dirty="0"/>
              <a:t> [1241], atmosphère [2493], bœuf [3914], importer [354], rose [2671]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5 minutes</a:t>
            </a:r>
          </a:p>
          <a:p>
            <a:pPr marL="0"/>
            <a:br>
              <a:rPr lang="en-GB" b="1" baseline="0" dirty="0"/>
            </a:br>
            <a:r>
              <a:rPr lang="en-GB" b="1" baseline="0" dirty="0"/>
              <a:t>Aim: </a:t>
            </a:r>
            <a:r>
              <a:rPr lang="en-GB" b="0" baseline="0" dirty="0"/>
              <a:t>Recognition of this week’s new vocabulary in longer contexts; offering some cultural and geographical insights into Geneva.</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Point out the location of Geneva on the map. Draw attention to its proximity to the French border.</a:t>
            </a:r>
          </a:p>
          <a:p>
            <a:pPr marL="0"/>
            <a:r>
              <a:rPr lang="en-GB" sz="1200" kern="1200" dirty="0">
                <a:solidFill>
                  <a:schemeClr val="tx1"/>
                </a:solidFill>
                <a:effectLst/>
                <a:latin typeface="+mn-lt"/>
                <a:ea typeface="+mn-ea"/>
                <a:cs typeface="+mn-cs"/>
              </a:rPr>
              <a:t>2. Students read the text. </a:t>
            </a:r>
          </a:p>
          <a:p>
            <a:pPr marL="0"/>
            <a:r>
              <a:rPr lang="en-GB" sz="1200" kern="1200" dirty="0">
                <a:solidFill>
                  <a:schemeClr val="tx1"/>
                </a:solidFill>
                <a:effectLst/>
                <a:latin typeface="+mn-lt"/>
                <a:ea typeface="+mn-ea"/>
                <a:cs typeface="+mn-cs"/>
              </a:rPr>
              <a:t>3. Click to bring up a comprehension question in English. Students answer in English. These questions are also below.</a:t>
            </a:r>
          </a:p>
          <a:p>
            <a:pPr marL="0"/>
            <a:r>
              <a:rPr lang="en-GB" sz="1200" kern="1200" dirty="0">
                <a:solidFill>
                  <a:schemeClr val="tx1"/>
                </a:solidFill>
                <a:effectLst/>
                <a:latin typeface="+mn-lt"/>
                <a:ea typeface="+mn-ea"/>
                <a:cs typeface="+mn-cs"/>
              </a:rPr>
              <a:t>4. Click to bring up the answer.</a:t>
            </a:r>
          </a:p>
          <a:p>
            <a:pPr marL="0"/>
            <a:r>
              <a:rPr lang="en-GB" sz="1200" kern="1200" dirty="0">
                <a:solidFill>
                  <a:schemeClr val="tx1"/>
                </a:solidFill>
                <a:effectLst/>
                <a:latin typeface="+mn-lt"/>
                <a:ea typeface="+mn-ea"/>
                <a:cs typeface="+mn-cs"/>
              </a:rPr>
              <a:t>5. Click again to bring up another question. </a:t>
            </a:r>
          </a:p>
          <a:p>
            <a:pPr marL="0"/>
            <a:r>
              <a:rPr lang="en-GB" sz="1200" kern="1200" dirty="0">
                <a:solidFill>
                  <a:schemeClr val="tx1"/>
                </a:solidFill>
                <a:effectLst/>
                <a:latin typeface="+mn-lt"/>
                <a:ea typeface="+mn-ea"/>
                <a:cs typeface="+mn-cs"/>
              </a:rPr>
              <a:t>6. Repeat steps 2-5 for 4 questions in total.</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Questions:</a:t>
            </a:r>
          </a:p>
          <a:p>
            <a:pPr marL="228600" indent="-228600">
              <a:buAutoNum type="arabicPeriod"/>
            </a:pPr>
            <a:r>
              <a:rPr lang="en-GB" sz="1200" kern="1200" dirty="0">
                <a:solidFill>
                  <a:schemeClr val="tx1"/>
                </a:solidFill>
                <a:effectLst/>
                <a:latin typeface="+mn-lt"/>
                <a:ea typeface="+mn-ea"/>
                <a:cs typeface="+mn-cs"/>
              </a:rPr>
              <a:t>Where is Geneva located?</a:t>
            </a:r>
          </a:p>
          <a:p>
            <a:pPr marL="228600" indent="-228600">
              <a:buAutoNum type="arabicPeriod"/>
            </a:pPr>
            <a:r>
              <a:rPr lang="en-GB" sz="1200" kern="1200" dirty="0">
                <a:solidFill>
                  <a:schemeClr val="tx1"/>
                </a:solidFill>
                <a:effectLst/>
                <a:latin typeface="+mn-lt"/>
                <a:ea typeface="+mn-ea"/>
                <a:cs typeface="+mn-cs"/>
              </a:rPr>
              <a:t>How many languages are spoken in Switzerland?</a:t>
            </a:r>
          </a:p>
          <a:p>
            <a:pPr marL="228600" indent="-228600">
              <a:buAutoNum type="arabicPeriod"/>
            </a:pPr>
            <a:r>
              <a:rPr lang="en-GB" sz="1200" kern="1200" dirty="0">
                <a:solidFill>
                  <a:schemeClr val="tx1"/>
                </a:solidFill>
                <a:effectLst/>
                <a:latin typeface="+mn-lt"/>
                <a:ea typeface="+mn-ea"/>
                <a:cs typeface="+mn-cs"/>
              </a:rPr>
              <a:t>Which important international organisations are based in Geneva?</a:t>
            </a:r>
          </a:p>
          <a:p>
            <a:pPr marL="228600" indent="-228600">
              <a:buAutoNum type="arabicPeriod"/>
            </a:pPr>
            <a:r>
              <a:rPr lang="en-GB" sz="1200" kern="1200" dirty="0">
                <a:solidFill>
                  <a:schemeClr val="tx1"/>
                </a:solidFill>
                <a:effectLst/>
                <a:latin typeface="+mn-lt"/>
                <a:ea typeface="+mn-ea"/>
                <a:cs typeface="+mn-cs"/>
              </a:rPr>
              <a:t>Why does the Red Cross symbol look like the Swiss flag?</a:t>
            </a:r>
          </a:p>
          <a:p>
            <a:pPr marL="0"/>
            <a:endParaRPr lang="en-GB" sz="1200" kern="1200" dirty="0">
              <a:solidFill>
                <a:schemeClr val="tx1"/>
              </a:solidFill>
              <a:effectLst/>
              <a:latin typeface="+mn-lt"/>
              <a:ea typeface="+mn-ea"/>
              <a:cs typeface="+mn-cs"/>
            </a:endParaRPr>
          </a:p>
          <a:p>
            <a:pPr marL="0"/>
            <a:r>
              <a:rPr lang="en-GB" b="1" baseline="0" dirty="0"/>
              <a:t>Word frequency of unknown words used (1 is the most frequent word in French):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E6851E"/>
                </a:solidFill>
                <a:effectLst/>
                <a:latin typeface="Helvetica" panose="020B0604020202020204" pitchFamily="34" charset="0"/>
              </a:rPr>
              <a:t>ouest [1690], uniquement [1395], francophone [3118], drapeau [2582]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kern="1200" dirty="0">
              <a:solidFill>
                <a:schemeClr val="tx1"/>
              </a:solidFill>
              <a:effectLst/>
              <a:latin typeface="+mn-lt"/>
              <a:ea typeface="+mn-ea"/>
              <a:cs typeface="+mn-cs"/>
            </a:endParaRPr>
          </a:p>
          <a:p>
            <a:pPr marL="0"/>
            <a:endParaRPr lang="en-GB" sz="1200" kern="1200" dirty="0">
              <a:solidFill>
                <a:schemeClr val="tx1"/>
              </a:solidFill>
              <a:effectLst/>
              <a:latin typeface="+mn-lt"/>
              <a:ea typeface="+mn-ea"/>
              <a:cs typeface="+mn-cs"/>
            </a:endParaRPr>
          </a:p>
          <a:p>
            <a:pPr marL="0"/>
            <a:r>
              <a:rPr lang="en-GB" b="1" baseline="0" dirty="0"/>
              <a:t>Word frequency of cognates used (1 is the most frequent word in French):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E6851E"/>
                </a:solidFill>
                <a:effectLst/>
                <a:latin typeface="Helvetica" panose="020B0604020202020204" pitchFamily="34" charset="0"/>
              </a:rPr>
              <a:t>principal [458], branche [2140], européen [445], organisation [570], nation [576], uni [2153], comité [651], international [282], croix [3901], basé [baser 1712], groupe [187], citoyen [1081], symbole [1427]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890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endParaRPr lang="en-GB" b="1" baseline="0" dirty="0"/>
          </a:p>
          <a:p>
            <a:pPr marL="0"/>
            <a:r>
              <a:rPr lang="en-GB" b="1" baseline="0" dirty="0"/>
              <a:t>Aim:  </a:t>
            </a:r>
            <a:r>
              <a:rPr lang="en-GB" b="0" baseline="0" dirty="0"/>
              <a:t>To revise in productive mode/written modality 12 items of vocabulary, within a limited time frame.</a:t>
            </a:r>
            <a:br>
              <a:rPr lang="en-GB" b="0" baseline="0" dirty="0"/>
            </a:br>
            <a:endParaRPr lang="en-GB" b="0" baseline="0" dirty="0"/>
          </a:p>
          <a:p>
            <a:r>
              <a:rPr lang="en-GB" b="1" baseline="0" dirty="0"/>
              <a:t>Procedure:</a:t>
            </a:r>
          </a:p>
          <a:p>
            <a:r>
              <a:rPr lang="en-GB" baseline="0" dirty="0"/>
              <a:t>1. Write A-L in books.</a:t>
            </a:r>
          </a:p>
          <a:p>
            <a:r>
              <a:rPr lang="en-GB" baseline="0" dirty="0"/>
              <a:t>2. Click / press enter to flash a picture. It will disappear after 3 seconds. Note that the pictures do not appear in alphabetical order to increase the challenge.</a:t>
            </a:r>
          </a:p>
          <a:p>
            <a:r>
              <a:rPr lang="en-GB" baseline="0" dirty="0"/>
              <a:t>3. Write down the French word before the picture has faded away.</a:t>
            </a:r>
            <a:br>
              <a:rPr lang="en-GB" baseline="0" dirty="0"/>
            </a:br>
            <a:r>
              <a:rPr lang="en-GB" baseline="0" dirty="0"/>
              <a:t>4. Ensure that gender/definite articles are known for any words that are nouns.</a:t>
            </a:r>
          </a:p>
          <a:p>
            <a:r>
              <a:rPr lang="en-GB" baseline="0" dirty="0"/>
              <a:t>5. Repeat steps 1-5 in spoken modality. Students can compete in pairs to be the first to say the word.</a:t>
            </a:r>
          </a:p>
          <a:p>
            <a:endParaRPr lang="en-GB" baseline="0" dirty="0"/>
          </a:p>
          <a:p>
            <a:r>
              <a:rPr lang="en-GB" b="1" baseline="0" dirty="0"/>
              <a:t>Answers:</a:t>
            </a:r>
          </a:p>
          <a:p>
            <a:pPr marL="228600" indent="-228600">
              <a:buAutoNum type="alphaLcPeriod"/>
            </a:pPr>
            <a:r>
              <a:rPr lang="en-GB" b="0" baseline="0" dirty="0"/>
              <a:t>la </a:t>
            </a:r>
            <a:r>
              <a:rPr lang="en-GB" b="0" baseline="0" dirty="0" err="1"/>
              <a:t>frontière</a:t>
            </a:r>
            <a:endParaRPr lang="en-GB" b="0" baseline="0" dirty="0"/>
          </a:p>
          <a:p>
            <a:pPr marL="228600" indent="-228600">
              <a:buAutoNum type="alphaLcPeriod"/>
            </a:pPr>
            <a:r>
              <a:rPr lang="en-GB" b="0" baseline="0" dirty="0"/>
              <a:t>voyager</a:t>
            </a:r>
          </a:p>
          <a:p>
            <a:pPr marL="228600" indent="-228600">
              <a:buAutoNum type="alphaLcPeriod"/>
            </a:pPr>
            <a:r>
              <a:rPr lang="en-GB" b="0" baseline="0" dirty="0"/>
              <a:t>la Suisse</a:t>
            </a:r>
          </a:p>
          <a:p>
            <a:pPr marL="228600" indent="-228600">
              <a:buAutoNum type="alphaLcPeriod"/>
            </a:pPr>
            <a:r>
              <a:rPr lang="en-GB" b="0" baseline="0" dirty="0"/>
              <a:t>traverser</a:t>
            </a:r>
          </a:p>
          <a:p>
            <a:pPr marL="228600" indent="-228600">
              <a:buAutoNum type="alphaLcPeriod"/>
            </a:pPr>
            <a:r>
              <a:rPr lang="en-GB" b="0" baseline="0" dirty="0"/>
              <a:t>Genève</a:t>
            </a:r>
          </a:p>
          <a:p>
            <a:pPr marL="228600" indent="-228600">
              <a:buAutoNum type="alphaLcPeriod"/>
            </a:pPr>
            <a:r>
              <a:rPr lang="en-GB" b="0" baseline="0" dirty="0"/>
              <a:t>la </a:t>
            </a:r>
            <a:r>
              <a:rPr lang="en-GB" b="0" baseline="0" dirty="0" err="1"/>
              <a:t>forêt</a:t>
            </a:r>
            <a:endParaRPr lang="en-GB" b="0" baseline="0" dirty="0"/>
          </a:p>
          <a:p>
            <a:pPr marL="228600" indent="-228600">
              <a:buAutoNum type="alphaLcPeriod"/>
            </a:pPr>
            <a:r>
              <a:rPr lang="en-GB" b="0" baseline="0" dirty="0"/>
              <a:t>le </a:t>
            </a:r>
            <a:r>
              <a:rPr lang="en-GB" b="0" baseline="0" dirty="0" err="1"/>
              <a:t>montagne</a:t>
            </a:r>
            <a:endParaRPr lang="en-GB" b="0" baseline="0" dirty="0"/>
          </a:p>
          <a:p>
            <a:pPr marL="228600" indent="-228600">
              <a:buAutoNum type="alphaLcPeriod"/>
            </a:pPr>
            <a:r>
              <a:rPr lang="en-GB" b="0" baseline="0" dirty="0" err="1"/>
              <a:t>il</a:t>
            </a:r>
            <a:r>
              <a:rPr lang="en-GB" b="0" baseline="0" dirty="0"/>
              <a:t> y </a:t>
            </a:r>
            <a:r>
              <a:rPr lang="en-GB" b="0" baseline="0" dirty="0" err="1"/>
              <a:t>avait</a:t>
            </a:r>
            <a:endParaRPr lang="en-GB" b="0" baseline="0" dirty="0"/>
          </a:p>
          <a:p>
            <a:pPr marL="228600" indent="-228600">
              <a:buAutoNum type="alphaLcPeriod"/>
            </a:pPr>
            <a:r>
              <a:rPr lang="en-GB" b="0" baseline="0" dirty="0" err="1"/>
              <a:t>suisse</a:t>
            </a:r>
            <a:endParaRPr lang="en-GB" b="0" baseline="0" dirty="0"/>
          </a:p>
          <a:p>
            <a:pPr marL="228600" indent="-228600">
              <a:buAutoNum type="alphaLcPeriod"/>
            </a:pPr>
            <a:r>
              <a:rPr lang="en-GB" b="0" baseline="0" dirty="0"/>
              <a:t>proposer</a:t>
            </a:r>
          </a:p>
          <a:p>
            <a:pPr marL="228600" indent="-228600">
              <a:buAutoNum type="alphaLcPeriod"/>
            </a:pPr>
            <a:r>
              <a:rPr lang="en-GB" b="0" baseline="0" dirty="0"/>
              <a:t>la </a:t>
            </a:r>
            <a:r>
              <a:rPr lang="en-GB" b="0" baseline="0" dirty="0" err="1"/>
              <a:t>vue</a:t>
            </a:r>
            <a:endParaRPr lang="en-GB" b="0" baseline="0" dirty="0"/>
          </a:p>
          <a:p>
            <a:pPr marL="228600" indent="-228600">
              <a:buAutoNum type="alphaLcPeriod"/>
            </a:pPr>
            <a:r>
              <a:rPr lang="en-GB" b="0" baseline="0" dirty="0" err="1"/>
              <a:t>emporter</a:t>
            </a:r>
            <a:endParaRPr lang="en-GB"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Answers to the vocabulary activity on the previous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760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325180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44368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44326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2116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54349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759702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688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26193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6815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15319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04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965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20749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2308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9032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236634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921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01/02/2024</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92367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01/02/2024</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35592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01/02/2024</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94534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01/02/2024</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08575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08880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945163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0899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44093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67538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6095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32955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547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01/02/2024</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329451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01/02/2024</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71020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01/02/2024</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975104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01/02/2024</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24257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20485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15C2F-5CB2-4432-AC5F-A58CAEC0C5A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D35904E-F60B-4474-98CB-84FF98D257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934A0E7-0F23-4011-A19D-B324E879CC42}"/>
              </a:ext>
            </a:extLst>
          </p:cNvPr>
          <p:cNvSpPr>
            <a:spLocks noGrp="1"/>
          </p:cNvSpPr>
          <p:nvPr>
            <p:ph type="dt" sz="half" idx="10"/>
          </p:nvPr>
        </p:nvSpPr>
        <p:spPr/>
        <p:txBody>
          <a:bodyPr/>
          <a:lstStyle/>
          <a:p>
            <a:fld id="{CB26ADB6-9498-487F-861F-C312F95932BB}" type="datetimeFigureOut">
              <a:rPr lang="en-GB" smtClean="0"/>
              <a:t>01/02/2024</a:t>
            </a:fld>
            <a:endParaRPr lang="en-GB"/>
          </a:p>
        </p:txBody>
      </p:sp>
      <p:sp>
        <p:nvSpPr>
          <p:cNvPr id="5" name="Footer Placeholder 4">
            <a:extLst>
              <a:ext uri="{FF2B5EF4-FFF2-40B4-BE49-F238E27FC236}">
                <a16:creationId xmlns:a16="http://schemas.microsoft.com/office/drawing/2014/main" id="{647CE0BD-62F4-4335-9862-92FFEAA2D7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597F16-8865-4EC3-A031-D2181B5CA8AD}"/>
              </a:ext>
            </a:extLst>
          </p:cNvPr>
          <p:cNvSpPr>
            <a:spLocks noGrp="1"/>
          </p:cNvSpPr>
          <p:nvPr>
            <p:ph type="sldNum" sz="quarter" idx="12"/>
          </p:nvPr>
        </p:nvSpPr>
        <p:spPr/>
        <p:txBody>
          <a:bodyPr/>
          <a:lstStyle/>
          <a:p>
            <a:fld id="{7AECE23E-AA61-4F55-ADF6-354E3C6E6A3A}" type="slidenum">
              <a:rPr lang="en-GB" smtClean="0"/>
              <a:t>‹#›</a:t>
            </a:fld>
            <a:endParaRPr lang="en-GB"/>
          </a:p>
        </p:txBody>
      </p:sp>
    </p:spTree>
    <p:extLst>
      <p:ext uri="{BB962C8B-B14F-4D97-AF65-F5344CB8AC3E}">
        <p14:creationId xmlns:p14="http://schemas.microsoft.com/office/powerpoint/2010/main" val="13587656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BD26C-4C78-474E-8AC6-FE27665D64B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EB5A98A-F1CD-47E1-A6DB-DB17F9AD34A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3C0A023-51FF-4947-9B21-ADCBF3ECADF2}"/>
              </a:ext>
            </a:extLst>
          </p:cNvPr>
          <p:cNvSpPr>
            <a:spLocks noGrp="1"/>
          </p:cNvSpPr>
          <p:nvPr>
            <p:ph type="dt" sz="half" idx="10"/>
          </p:nvPr>
        </p:nvSpPr>
        <p:spPr/>
        <p:txBody>
          <a:bodyPr/>
          <a:lstStyle/>
          <a:p>
            <a:fld id="{CB26ADB6-9498-487F-861F-C312F95932BB}" type="datetimeFigureOut">
              <a:rPr lang="en-GB" smtClean="0"/>
              <a:t>01/02/2024</a:t>
            </a:fld>
            <a:endParaRPr lang="en-GB"/>
          </a:p>
        </p:txBody>
      </p:sp>
      <p:sp>
        <p:nvSpPr>
          <p:cNvPr id="5" name="Footer Placeholder 4">
            <a:extLst>
              <a:ext uri="{FF2B5EF4-FFF2-40B4-BE49-F238E27FC236}">
                <a16:creationId xmlns:a16="http://schemas.microsoft.com/office/drawing/2014/main" id="{E01820FF-B662-45B9-BAA3-DFB16ED815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7FBC78-0DCE-41F0-8767-323C52F74B1B}"/>
              </a:ext>
            </a:extLst>
          </p:cNvPr>
          <p:cNvSpPr>
            <a:spLocks noGrp="1"/>
          </p:cNvSpPr>
          <p:nvPr>
            <p:ph type="sldNum" sz="quarter" idx="12"/>
          </p:nvPr>
        </p:nvSpPr>
        <p:spPr/>
        <p:txBody>
          <a:bodyPr/>
          <a:lstStyle/>
          <a:p>
            <a:fld id="{7AECE23E-AA61-4F55-ADF6-354E3C6E6A3A}" type="slidenum">
              <a:rPr lang="en-GB" smtClean="0"/>
              <a:t>‹#›</a:t>
            </a:fld>
            <a:endParaRPr lang="en-GB"/>
          </a:p>
        </p:txBody>
      </p:sp>
    </p:spTree>
    <p:extLst>
      <p:ext uri="{BB962C8B-B14F-4D97-AF65-F5344CB8AC3E}">
        <p14:creationId xmlns:p14="http://schemas.microsoft.com/office/powerpoint/2010/main" val="846565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28DE9-F22C-43DD-913B-BABE7BD94CB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C3DFDBD-8CEC-403B-9E7D-A4EE5CB4DE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6E431DE-34C1-4F5A-AE46-1C89A2AF85DD}"/>
              </a:ext>
            </a:extLst>
          </p:cNvPr>
          <p:cNvSpPr>
            <a:spLocks noGrp="1"/>
          </p:cNvSpPr>
          <p:nvPr>
            <p:ph type="dt" sz="half" idx="10"/>
          </p:nvPr>
        </p:nvSpPr>
        <p:spPr/>
        <p:txBody>
          <a:bodyPr/>
          <a:lstStyle/>
          <a:p>
            <a:fld id="{CB26ADB6-9498-487F-861F-C312F95932BB}" type="datetimeFigureOut">
              <a:rPr lang="en-GB" smtClean="0"/>
              <a:t>01/02/2024</a:t>
            </a:fld>
            <a:endParaRPr lang="en-GB"/>
          </a:p>
        </p:txBody>
      </p:sp>
      <p:sp>
        <p:nvSpPr>
          <p:cNvPr id="5" name="Footer Placeholder 4">
            <a:extLst>
              <a:ext uri="{FF2B5EF4-FFF2-40B4-BE49-F238E27FC236}">
                <a16:creationId xmlns:a16="http://schemas.microsoft.com/office/drawing/2014/main" id="{CFE42B5A-FABE-458F-B032-BCB7A24728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78DC5E-FBCC-4F61-899E-3EA45781F137}"/>
              </a:ext>
            </a:extLst>
          </p:cNvPr>
          <p:cNvSpPr>
            <a:spLocks noGrp="1"/>
          </p:cNvSpPr>
          <p:nvPr>
            <p:ph type="sldNum" sz="quarter" idx="12"/>
          </p:nvPr>
        </p:nvSpPr>
        <p:spPr/>
        <p:txBody>
          <a:bodyPr/>
          <a:lstStyle/>
          <a:p>
            <a:fld id="{7AECE23E-AA61-4F55-ADF6-354E3C6E6A3A}" type="slidenum">
              <a:rPr lang="en-GB" smtClean="0"/>
              <a:t>‹#›</a:t>
            </a:fld>
            <a:endParaRPr lang="en-GB"/>
          </a:p>
        </p:txBody>
      </p:sp>
    </p:spTree>
    <p:extLst>
      <p:ext uri="{BB962C8B-B14F-4D97-AF65-F5344CB8AC3E}">
        <p14:creationId xmlns:p14="http://schemas.microsoft.com/office/powerpoint/2010/main" val="479318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761CA-748F-4662-B738-84A065DB33A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F3C5A2B-04C6-428E-8D19-0BDDD8BD648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5D165A1-6DF9-4E78-AE22-D9A5D335EC9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084A080-A897-43F5-A20C-508F584E463E}"/>
              </a:ext>
            </a:extLst>
          </p:cNvPr>
          <p:cNvSpPr>
            <a:spLocks noGrp="1"/>
          </p:cNvSpPr>
          <p:nvPr>
            <p:ph type="dt" sz="half" idx="10"/>
          </p:nvPr>
        </p:nvSpPr>
        <p:spPr/>
        <p:txBody>
          <a:bodyPr/>
          <a:lstStyle/>
          <a:p>
            <a:fld id="{CB26ADB6-9498-487F-861F-C312F95932BB}" type="datetimeFigureOut">
              <a:rPr lang="en-GB" smtClean="0"/>
              <a:t>01/02/2024</a:t>
            </a:fld>
            <a:endParaRPr lang="en-GB"/>
          </a:p>
        </p:txBody>
      </p:sp>
      <p:sp>
        <p:nvSpPr>
          <p:cNvPr id="6" name="Footer Placeholder 5">
            <a:extLst>
              <a:ext uri="{FF2B5EF4-FFF2-40B4-BE49-F238E27FC236}">
                <a16:creationId xmlns:a16="http://schemas.microsoft.com/office/drawing/2014/main" id="{7E83A6E8-8034-4851-92B9-6CA910BD35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B5EBF9-0A0C-4DB3-A175-FE895B8037AA}"/>
              </a:ext>
            </a:extLst>
          </p:cNvPr>
          <p:cNvSpPr>
            <a:spLocks noGrp="1"/>
          </p:cNvSpPr>
          <p:nvPr>
            <p:ph type="sldNum" sz="quarter" idx="12"/>
          </p:nvPr>
        </p:nvSpPr>
        <p:spPr/>
        <p:txBody>
          <a:bodyPr/>
          <a:lstStyle/>
          <a:p>
            <a:fld id="{7AECE23E-AA61-4F55-ADF6-354E3C6E6A3A}" type="slidenum">
              <a:rPr lang="en-GB" smtClean="0"/>
              <a:t>‹#›</a:t>
            </a:fld>
            <a:endParaRPr lang="en-GB"/>
          </a:p>
        </p:txBody>
      </p:sp>
    </p:spTree>
    <p:extLst>
      <p:ext uri="{BB962C8B-B14F-4D97-AF65-F5344CB8AC3E}">
        <p14:creationId xmlns:p14="http://schemas.microsoft.com/office/powerpoint/2010/main" val="79637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345A3-B47B-44D7-916E-01CE9342EC6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BA68094B-C26E-4519-B7D6-6DE62E683C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772A5F9-350F-4147-B438-04A187DA4F5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525EE10-BE63-4272-B4DB-2AE2ED0574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C7E1656-EF76-4D0B-B1DB-D5CB7B46CEB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9D1529A-46BD-4E61-8989-E19C40133B2C}"/>
              </a:ext>
            </a:extLst>
          </p:cNvPr>
          <p:cNvSpPr>
            <a:spLocks noGrp="1"/>
          </p:cNvSpPr>
          <p:nvPr>
            <p:ph type="dt" sz="half" idx="10"/>
          </p:nvPr>
        </p:nvSpPr>
        <p:spPr/>
        <p:txBody>
          <a:bodyPr/>
          <a:lstStyle/>
          <a:p>
            <a:fld id="{CB26ADB6-9498-487F-861F-C312F95932BB}" type="datetimeFigureOut">
              <a:rPr lang="en-GB" smtClean="0"/>
              <a:t>01/02/2024</a:t>
            </a:fld>
            <a:endParaRPr lang="en-GB"/>
          </a:p>
        </p:txBody>
      </p:sp>
      <p:sp>
        <p:nvSpPr>
          <p:cNvPr id="8" name="Footer Placeholder 7">
            <a:extLst>
              <a:ext uri="{FF2B5EF4-FFF2-40B4-BE49-F238E27FC236}">
                <a16:creationId xmlns:a16="http://schemas.microsoft.com/office/drawing/2014/main" id="{634EF926-FC8D-429D-833D-34D2F38139B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A3B48A3-2289-4E69-B793-20BB35F3AE39}"/>
              </a:ext>
            </a:extLst>
          </p:cNvPr>
          <p:cNvSpPr>
            <a:spLocks noGrp="1"/>
          </p:cNvSpPr>
          <p:nvPr>
            <p:ph type="sldNum" sz="quarter" idx="12"/>
          </p:nvPr>
        </p:nvSpPr>
        <p:spPr/>
        <p:txBody>
          <a:bodyPr/>
          <a:lstStyle/>
          <a:p>
            <a:fld id="{7AECE23E-AA61-4F55-ADF6-354E3C6E6A3A}" type="slidenum">
              <a:rPr lang="en-GB" smtClean="0"/>
              <a:t>‹#›</a:t>
            </a:fld>
            <a:endParaRPr lang="en-GB"/>
          </a:p>
        </p:txBody>
      </p:sp>
    </p:spTree>
    <p:extLst>
      <p:ext uri="{BB962C8B-B14F-4D97-AF65-F5344CB8AC3E}">
        <p14:creationId xmlns:p14="http://schemas.microsoft.com/office/powerpoint/2010/main" val="6104430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086-FEBB-44CA-AF22-05AA2D06650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7F96645-C95F-49FA-AEA7-6CB36899BF8B}"/>
              </a:ext>
            </a:extLst>
          </p:cNvPr>
          <p:cNvSpPr>
            <a:spLocks noGrp="1"/>
          </p:cNvSpPr>
          <p:nvPr>
            <p:ph type="dt" sz="half" idx="10"/>
          </p:nvPr>
        </p:nvSpPr>
        <p:spPr/>
        <p:txBody>
          <a:bodyPr/>
          <a:lstStyle/>
          <a:p>
            <a:fld id="{CB26ADB6-9498-487F-861F-C312F95932BB}" type="datetimeFigureOut">
              <a:rPr lang="en-GB" smtClean="0"/>
              <a:t>01/02/2024</a:t>
            </a:fld>
            <a:endParaRPr lang="en-GB"/>
          </a:p>
        </p:txBody>
      </p:sp>
      <p:sp>
        <p:nvSpPr>
          <p:cNvPr id="4" name="Footer Placeholder 3">
            <a:extLst>
              <a:ext uri="{FF2B5EF4-FFF2-40B4-BE49-F238E27FC236}">
                <a16:creationId xmlns:a16="http://schemas.microsoft.com/office/drawing/2014/main" id="{8FC905C3-086C-464C-A649-B255D82129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488EB9E-7C95-484D-9A1B-C47C14FFE9A2}"/>
              </a:ext>
            </a:extLst>
          </p:cNvPr>
          <p:cNvSpPr>
            <a:spLocks noGrp="1"/>
          </p:cNvSpPr>
          <p:nvPr>
            <p:ph type="sldNum" sz="quarter" idx="12"/>
          </p:nvPr>
        </p:nvSpPr>
        <p:spPr/>
        <p:txBody>
          <a:bodyPr/>
          <a:lstStyle/>
          <a:p>
            <a:fld id="{7AECE23E-AA61-4F55-ADF6-354E3C6E6A3A}" type="slidenum">
              <a:rPr lang="en-GB" smtClean="0"/>
              <a:t>‹#›</a:t>
            </a:fld>
            <a:endParaRPr lang="en-GB"/>
          </a:p>
        </p:txBody>
      </p:sp>
    </p:spTree>
    <p:extLst>
      <p:ext uri="{BB962C8B-B14F-4D97-AF65-F5344CB8AC3E}">
        <p14:creationId xmlns:p14="http://schemas.microsoft.com/office/powerpoint/2010/main" val="3570464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C41A8F-25A1-42D7-A106-3C50C78FD349}"/>
              </a:ext>
            </a:extLst>
          </p:cNvPr>
          <p:cNvSpPr>
            <a:spLocks noGrp="1"/>
          </p:cNvSpPr>
          <p:nvPr>
            <p:ph type="dt" sz="half" idx="10"/>
          </p:nvPr>
        </p:nvSpPr>
        <p:spPr/>
        <p:txBody>
          <a:bodyPr/>
          <a:lstStyle/>
          <a:p>
            <a:fld id="{CB26ADB6-9498-487F-861F-C312F95932BB}" type="datetimeFigureOut">
              <a:rPr lang="en-GB" smtClean="0"/>
              <a:t>01/02/2024</a:t>
            </a:fld>
            <a:endParaRPr lang="en-GB"/>
          </a:p>
        </p:txBody>
      </p:sp>
      <p:sp>
        <p:nvSpPr>
          <p:cNvPr id="3" name="Footer Placeholder 2">
            <a:extLst>
              <a:ext uri="{FF2B5EF4-FFF2-40B4-BE49-F238E27FC236}">
                <a16:creationId xmlns:a16="http://schemas.microsoft.com/office/drawing/2014/main" id="{7BC7FD4D-2DF5-4653-830F-3AFFE0D6C1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27E8F8-7ECA-456F-A4CB-1DCFDB7F07BE}"/>
              </a:ext>
            </a:extLst>
          </p:cNvPr>
          <p:cNvSpPr>
            <a:spLocks noGrp="1"/>
          </p:cNvSpPr>
          <p:nvPr>
            <p:ph type="sldNum" sz="quarter" idx="12"/>
          </p:nvPr>
        </p:nvSpPr>
        <p:spPr/>
        <p:txBody>
          <a:bodyPr/>
          <a:lstStyle/>
          <a:p>
            <a:fld id="{7AECE23E-AA61-4F55-ADF6-354E3C6E6A3A}" type="slidenum">
              <a:rPr lang="en-GB" smtClean="0"/>
              <a:t>‹#›</a:t>
            </a:fld>
            <a:endParaRPr lang="en-GB"/>
          </a:p>
        </p:txBody>
      </p:sp>
    </p:spTree>
    <p:extLst>
      <p:ext uri="{BB962C8B-B14F-4D97-AF65-F5344CB8AC3E}">
        <p14:creationId xmlns:p14="http://schemas.microsoft.com/office/powerpoint/2010/main" val="3791864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38427-E8BA-4EC2-BCC8-249743B597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3715797-3052-433F-9EF0-C72BC196C2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BD96D4B-C3C5-4C5C-BDF8-AD6830AAFE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AFD1F09-86F9-47B8-B5FF-2E4C612A7E3E}"/>
              </a:ext>
            </a:extLst>
          </p:cNvPr>
          <p:cNvSpPr>
            <a:spLocks noGrp="1"/>
          </p:cNvSpPr>
          <p:nvPr>
            <p:ph type="dt" sz="half" idx="10"/>
          </p:nvPr>
        </p:nvSpPr>
        <p:spPr/>
        <p:txBody>
          <a:bodyPr/>
          <a:lstStyle/>
          <a:p>
            <a:fld id="{CB26ADB6-9498-487F-861F-C312F95932BB}" type="datetimeFigureOut">
              <a:rPr lang="en-GB" smtClean="0"/>
              <a:t>01/02/2024</a:t>
            </a:fld>
            <a:endParaRPr lang="en-GB"/>
          </a:p>
        </p:txBody>
      </p:sp>
      <p:sp>
        <p:nvSpPr>
          <p:cNvPr id="6" name="Footer Placeholder 5">
            <a:extLst>
              <a:ext uri="{FF2B5EF4-FFF2-40B4-BE49-F238E27FC236}">
                <a16:creationId xmlns:a16="http://schemas.microsoft.com/office/drawing/2014/main" id="{8731A74F-32C8-4961-A4CA-3E3A107A2A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1063B2-09DF-4962-8FD7-DE5F917A3F42}"/>
              </a:ext>
            </a:extLst>
          </p:cNvPr>
          <p:cNvSpPr>
            <a:spLocks noGrp="1"/>
          </p:cNvSpPr>
          <p:nvPr>
            <p:ph type="sldNum" sz="quarter" idx="12"/>
          </p:nvPr>
        </p:nvSpPr>
        <p:spPr/>
        <p:txBody>
          <a:bodyPr/>
          <a:lstStyle/>
          <a:p>
            <a:fld id="{7AECE23E-AA61-4F55-ADF6-354E3C6E6A3A}" type="slidenum">
              <a:rPr lang="en-GB" smtClean="0"/>
              <a:t>‹#›</a:t>
            </a:fld>
            <a:endParaRPr lang="en-GB"/>
          </a:p>
        </p:txBody>
      </p:sp>
    </p:spTree>
    <p:extLst>
      <p:ext uri="{BB962C8B-B14F-4D97-AF65-F5344CB8AC3E}">
        <p14:creationId xmlns:p14="http://schemas.microsoft.com/office/powerpoint/2010/main" val="3393070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B8B58-F7E3-4298-8CA3-1347B26F59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A756562-2BD3-4F57-ACDD-AC7AD13CFD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3EAEB84-382A-4740-9EE6-ADEA1BD551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D2BE7D-44E2-4228-9D49-4A2D87CCEDAD}"/>
              </a:ext>
            </a:extLst>
          </p:cNvPr>
          <p:cNvSpPr>
            <a:spLocks noGrp="1"/>
          </p:cNvSpPr>
          <p:nvPr>
            <p:ph type="dt" sz="half" idx="10"/>
          </p:nvPr>
        </p:nvSpPr>
        <p:spPr/>
        <p:txBody>
          <a:bodyPr/>
          <a:lstStyle/>
          <a:p>
            <a:fld id="{CB26ADB6-9498-487F-861F-C312F95932BB}" type="datetimeFigureOut">
              <a:rPr lang="en-GB" smtClean="0"/>
              <a:t>01/02/2024</a:t>
            </a:fld>
            <a:endParaRPr lang="en-GB"/>
          </a:p>
        </p:txBody>
      </p:sp>
      <p:sp>
        <p:nvSpPr>
          <p:cNvPr id="6" name="Footer Placeholder 5">
            <a:extLst>
              <a:ext uri="{FF2B5EF4-FFF2-40B4-BE49-F238E27FC236}">
                <a16:creationId xmlns:a16="http://schemas.microsoft.com/office/drawing/2014/main" id="{04442557-2C79-4C0F-A951-0525A90972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395A9C-B4FC-4AC4-8367-70494FD6968A}"/>
              </a:ext>
            </a:extLst>
          </p:cNvPr>
          <p:cNvSpPr>
            <a:spLocks noGrp="1"/>
          </p:cNvSpPr>
          <p:nvPr>
            <p:ph type="sldNum" sz="quarter" idx="12"/>
          </p:nvPr>
        </p:nvSpPr>
        <p:spPr/>
        <p:txBody>
          <a:bodyPr/>
          <a:lstStyle/>
          <a:p>
            <a:fld id="{7AECE23E-AA61-4F55-ADF6-354E3C6E6A3A}" type="slidenum">
              <a:rPr lang="en-GB" smtClean="0"/>
              <a:t>‹#›</a:t>
            </a:fld>
            <a:endParaRPr lang="en-GB"/>
          </a:p>
        </p:txBody>
      </p:sp>
    </p:spTree>
    <p:extLst>
      <p:ext uri="{BB962C8B-B14F-4D97-AF65-F5344CB8AC3E}">
        <p14:creationId xmlns:p14="http://schemas.microsoft.com/office/powerpoint/2010/main" val="26321806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5536-6A0E-484B-B7B3-847BCE4E37E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7B97268-53D9-456D-AB58-79DE3579676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6180174-1B5F-4E60-8683-BE733145031F}"/>
              </a:ext>
            </a:extLst>
          </p:cNvPr>
          <p:cNvSpPr>
            <a:spLocks noGrp="1"/>
          </p:cNvSpPr>
          <p:nvPr>
            <p:ph type="dt" sz="half" idx="10"/>
          </p:nvPr>
        </p:nvSpPr>
        <p:spPr/>
        <p:txBody>
          <a:bodyPr/>
          <a:lstStyle/>
          <a:p>
            <a:fld id="{CB26ADB6-9498-487F-861F-C312F95932BB}" type="datetimeFigureOut">
              <a:rPr lang="en-GB" smtClean="0"/>
              <a:t>01/02/2024</a:t>
            </a:fld>
            <a:endParaRPr lang="en-GB"/>
          </a:p>
        </p:txBody>
      </p:sp>
      <p:sp>
        <p:nvSpPr>
          <p:cNvPr id="5" name="Footer Placeholder 4">
            <a:extLst>
              <a:ext uri="{FF2B5EF4-FFF2-40B4-BE49-F238E27FC236}">
                <a16:creationId xmlns:a16="http://schemas.microsoft.com/office/drawing/2014/main" id="{A03C9A57-5318-426C-ABF1-98DF689FA1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F8620F-FC44-4D32-80DC-0DF926C73387}"/>
              </a:ext>
            </a:extLst>
          </p:cNvPr>
          <p:cNvSpPr>
            <a:spLocks noGrp="1"/>
          </p:cNvSpPr>
          <p:nvPr>
            <p:ph type="sldNum" sz="quarter" idx="12"/>
          </p:nvPr>
        </p:nvSpPr>
        <p:spPr/>
        <p:txBody>
          <a:bodyPr/>
          <a:lstStyle/>
          <a:p>
            <a:fld id="{7AECE23E-AA61-4F55-ADF6-354E3C6E6A3A}" type="slidenum">
              <a:rPr lang="en-GB" smtClean="0"/>
              <a:t>‹#›</a:t>
            </a:fld>
            <a:endParaRPr lang="en-GB"/>
          </a:p>
        </p:txBody>
      </p:sp>
    </p:spTree>
    <p:extLst>
      <p:ext uri="{BB962C8B-B14F-4D97-AF65-F5344CB8AC3E}">
        <p14:creationId xmlns:p14="http://schemas.microsoft.com/office/powerpoint/2010/main" val="1984663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716194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6DED9-05AB-4008-B27D-E55C6F569F7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6792D32-01C1-4BE9-A5D7-78EC5B71C7A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A158F31-1211-4736-8C7D-C7525A9E96E2}"/>
              </a:ext>
            </a:extLst>
          </p:cNvPr>
          <p:cNvSpPr>
            <a:spLocks noGrp="1"/>
          </p:cNvSpPr>
          <p:nvPr>
            <p:ph type="dt" sz="half" idx="10"/>
          </p:nvPr>
        </p:nvSpPr>
        <p:spPr/>
        <p:txBody>
          <a:bodyPr/>
          <a:lstStyle/>
          <a:p>
            <a:fld id="{CB26ADB6-9498-487F-861F-C312F95932BB}" type="datetimeFigureOut">
              <a:rPr lang="en-GB" smtClean="0"/>
              <a:t>01/02/2024</a:t>
            </a:fld>
            <a:endParaRPr lang="en-GB"/>
          </a:p>
        </p:txBody>
      </p:sp>
      <p:sp>
        <p:nvSpPr>
          <p:cNvPr id="5" name="Footer Placeholder 4">
            <a:extLst>
              <a:ext uri="{FF2B5EF4-FFF2-40B4-BE49-F238E27FC236}">
                <a16:creationId xmlns:a16="http://schemas.microsoft.com/office/drawing/2014/main" id="{D513379C-404F-4F73-A14B-C38E2CB9C6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B010B8-966D-41C8-B6DD-2379601D72FA}"/>
              </a:ext>
            </a:extLst>
          </p:cNvPr>
          <p:cNvSpPr>
            <a:spLocks noGrp="1"/>
          </p:cNvSpPr>
          <p:nvPr>
            <p:ph type="sldNum" sz="quarter" idx="12"/>
          </p:nvPr>
        </p:nvSpPr>
        <p:spPr/>
        <p:txBody>
          <a:bodyPr/>
          <a:lstStyle/>
          <a:p>
            <a:fld id="{7AECE23E-AA61-4F55-ADF6-354E3C6E6A3A}" type="slidenum">
              <a:rPr lang="en-GB" smtClean="0"/>
              <a:t>‹#›</a:t>
            </a:fld>
            <a:endParaRPr lang="en-GB"/>
          </a:p>
        </p:txBody>
      </p:sp>
    </p:spTree>
    <p:extLst>
      <p:ext uri="{BB962C8B-B14F-4D97-AF65-F5344CB8AC3E}">
        <p14:creationId xmlns:p14="http://schemas.microsoft.com/office/powerpoint/2010/main" val="5010783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96900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94227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41424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49114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82172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5.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5.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60916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701" r:id="rId16"/>
    <p:sldLayoutId id="2147483702"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95278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86943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1F6581-3E38-4CCF-A2CA-70AF396B40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CCB40B8-FFEC-4EE0-A946-DDC69381DB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3E6FEAC-C735-4AD3-B057-46156674CF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6ADB6-9498-487F-861F-C312F95932BB}" type="datetimeFigureOut">
              <a:rPr lang="en-GB" smtClean="0"/>
              <a:t>01/02/2024</a:t>
            </a:fld>
            <a:endParaRPr lang="en-GB"/>
          </a:p>
        </p:txBody>
      </p:sp>
      <p:sp>
        <p:nvSpPr>
          <p:cNvPr id="5" name="Footer Placeholder 4">
            <a:extLst>
              <a:ext uri="{FF2B5EF4-FFF2-40B4-BE49-F238E27FC236}">
                <a16:creationId xmlns:a16="http://schemas.microsoft.com/office/drawing/2014/main" id="{9FA8B53E-0E7A-4ABC-B18E-F091857D31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88DFDE8-14BB-45B2-ABB8-19934343CA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CE23E-AA61-4F55-ADF6-354E3C6E6A3A}" type="slidenum">
              <a:rPr lang="en-GB" smtClean="0"/>
              <a:t>‹#›</a:t>
            </a:fld>
            <a:endParaRPr lang="en-GB"/>
          </a:p>
        </p:txBody>
      </p:sp>
    </p:spTree>
    <p:extLst>
      <p:ext uri="{BB962C8B-B14F-4D97-AF65-F5344CB8AC3E}">
        <p14:creationId xmlns:p14="http://schemas.microsoft.com/office/powerpoint/2010/main" val="97625985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29.wav"/><Relationship Id="rId5" Type="http://schemas.openxmlformats.org/officeDocument/2006/relationships/audio" Target="../media/audio28.wav"/><Relationship Id="rId4" Type="http://schemas.openxmlformats.org/officeDocument/2006/relationships/audio" Target="../media/audio27.wav"/></Relationships>
</file>

<file path=ppt/slides/_rels/slide12.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22.png"/><Relationship Id="rId7" Type="http://schemas.openxmlformats.org/officeDocument/2006/relationships/audio" Target="../media/audio32.wav"/><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audio" Target="../media/audio31.wav"/><Relationship Id="rId11" Type="http://schemas.openxmlformats.org/officeDocument/2006/relationships/image" Target="../media/image24.png"/><Relationship Id="rId5" Type="http://schemas.openxmlformats.org/officeDocument/2006/relationships/audio" Target="../media/audio30.wav"/><Relationship Id="rId10" Type="http://schemas.openxmlformats.org/officeDocument/2006/relationships/audio" Target="../media/audio35.wav"/><Relationship Id="rId4" Type="http://schemas.openxmlformats.org/officeDocument/2006/relationships/image" Target="../media/image23.png"/><Relationship Id="rId9" Type="http://schemas.openxmlformats.org/officeDocument/2006/relationships/audio" Target="../media/audio34.wav"/></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18.xml"/><Relationship Id="rId7" Type="http://schemas.openxmlformats.org/officeDocument/2006/relationships/image" Target="../media/image30.jpeg"/><Relationship Id="rId12"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oleObject" Target="../embeddings/oleObject1.bin"/><Relationship Id="rId9"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audio" Target="../media/audio36.wav"/><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43.png"/><Relationship Id="rId3" Type="http://schemas.openxmlformats.org/officeDocument/2006/relationships/audio" Target="../media/audio38.wav"/><Relationship Id="rId7" Type="http://schemas.openxmlformats.org/officeDocument/2006/relationships/audio" Target="../media/audio41.wav"/><Relationship Id="rId12"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audio" Target="../media/audio40.wav"/><Relationship Id="rId11" Type="http://schemas.openxmlformats.org/officeDocument/2006/relationships/image" Target="../media/image41.png"/><Relationship Id="rId5" Type="http://schemas.openxmlformats.org/officeDocument/2006/relationships/audio" Target="../media/audio37.wav"/><Relationship Id="rId10" Type="http://schemas.openxmlformats.org/officeDocument/2006/relationships/image" Target="../media/image40.png"/><Relationship Id="rId4" Type="http://schemas.openxmlformats.org/officeDocument/2006/relationships/audio" Target="../media/audio39.wav"/><Relationship Id="rId9" Type="http://schemas.openxmlformats.org/officeDocument/2006/relationships/audio" Target="../media/audio43.wav"/><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audio" Target="../media/audio44.wav"/><Relationship Id="rId7" Type="http://schemas.openxmlformats.org/officeDocument/2006/relationships/audio" Target="../media/audio48.wav"/><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audio" Target="../media/audio47.wav"/><Relationship Id="rId5" Type="http://schemas.openxmlformats.org/officeDocument/2006/relationships/audio" Target="../media/audio46.wav"/><Relationship Id="rId4" Type="http://schemas.openxmlformats.org/officeDocument/2006/relationships/audio" Target="../media/audio45.wav"/></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audio" Target="../media/audio51.wav"/><Relationship Id="rId3" Type="http://schemas.openxmlformats.org/officeDocument/2006/relationships/image" Target="../media/image45.png"/><Relationship Id="rId7" Type="http://schemas.openxmlformats.org/officeDocument/2006/relationships/audio" Target="../media/audio50.wav"/><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audio" Target="../media/audio52.wav"/><Relationship Id="rId18" Type="http://schemas.openxmlformats.org/officeDocument/2006/relationships/audio" Target="../media/audio57.wav"/><Relationship Id="rId3" Type="http://schemas.openxmlformats.org/officeDocument/2006/relationships/slideLayout" Target="../slideLayouts/slideLayout3.xml"/><Relationship Id="rId7" Type="http://schemas.openxmlformats.org/officeDocument/2006/relationships/image" Target="../media/image51.png"/><Relationship Id="rId12" Type="http://schemas.openxmlformats.org/officeDocument/2006/relationships/image" Target="../media/image47.png"/><Relationship Id="rId17" Type="http://schemas.openxmlformats.org/officeDocument/2006/relationships/audio" Target="../media/audio56.wav"/><Relationship Id="rId2" Type="http://schemas.openxmlformats.org/officeDocument/2006/relationships/audio" Target="../media/media1.wav"/><Relationship Id="rId16" Type="http://schemas.openxmlformats.org/officeDocument/2006/relationships/audio" Target="../media/audio55.wav"/><Relationship Id="rId1" Type="http://schemas.microsoft.com/office/2007/relationships/media" Target="../media/media1.wav"/><Relationship Id="rId6" Type="http://schemas.openxmlformats.org/officeDocument/2006/relationships/image" Target="../media/image50.jpg"/><Relationship Id="rId11" Type="http://schemas.openxmlformats.org/officeDocument/2006/relationships/image" Target="../media/image48.png"/><Relationship Id="rId5" Type="http://schemas.openxmlformats.org/officeDocument/2006/relationships/image" Target="../media/image49.png"/><Relationship Id="rId15" Type="http://schemas.openxmlformats.org/officeDocument/2006/relationships/audio" Target="../media/audio54.wav"/><Relationship Id="rId10" Type="http://schemas.openxmlformats.org/officeDocument/2006/relationships/image" Target="../media/image54.png"/><Relationship Id="rId19" Type="http://schemas.openxmlformats.org/officeDocument/2006/relationships/image" Target="../media/image55.png"/><Relationship Id="rId4" Type="http://schemas.openxmlformats.org/officeDocument/2006/relationships/notesSlide" Target="../notesSlides/notesSlide25.xml"/><Relationship Id="rId9" Type="http://schemas.openxmlformats.org/officeDocument/2006/relationships/image" Target="../media/image53.png"/><Relationship Id="rId14" Type="http://schemas.openxmlformats.org/officeDocument/2006/relationships/audio" Target="../media/audio53.wav"/></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jpeg"/><Relationship Id="rId7" Type="http://schemas.openxmlformats.org/officeDocument/2006/relationships/image" Target="../media/image31.jpeg"/><Relationship Id="rId12"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0.jpeg"/><Relationship Id="rId11" Type="http://schemas.openxmlformats.org/officeDocument/2006/relationships/image" Target="../media/image48.png"/><Relationship Id="rId5" Type="http://schemas.openxmlformats.org/officeDocument/2006/relationships/image" Target="../media/image61.png"/><Relationship Id="rId10" Type="http://schemas.openxmlformats.org/officeDocument/2006/relationships/image" Target="../media/image34.jpeg"/><Relationship Id="rId4" Type="http://schemas.openxmlformats.org/officeDocument/2006/relationships/image" Target="../media/image29.jpeg"/><Relationship Id="rId9"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61.png"/><Relationship Id="rId7" Type="http://schemas.openxmlformats.org/officeDocument/2006/relationships/image" Target="../media/image31.jpeg"/><Relationship Id="rId12"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0.jpeg"/><Relationship Id="rId11" Type="http://schemas.openxmlformats.org/officeDocument/2006/relationships/image" Target="../media/image48.pn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hyperlink" Target="https://quizlet.com/gb/495458427/year-7-french-term-31-week-4-flash-cards/"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hyperlink" Target="https://www.rachelhawkes.com/LDPresources/Yr8French/French_Y8_Term1ii_Wk5_audio_HW_sheet.docx" TargetMode="External"/><Relationship Id="rId4" Type="http://schemas.openxmlformats.org/officeDocument/2006/relationships/hyperlink" Target="https://www.rachelhawkes.com/LDPresources/Yr8French/French_Y8_Term1ii_Wk5_audio.html"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image" Target="../media/image14.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18" Type="http://schemas.openxmlformats.org/officeDocument/2006/relationships/audio" Target="../media/audio21.wav"/><Relationship Id="rId3" Type="http://schemas.openxmlformats.org/officeDocument/2006/relationships/audio" Target="../media/audio9.wav"/><Relationship Id="rId21" Type="http://schemas.openxmlformats.org/officeDocument/2006/relationships/audio" Target="../media/audio24.wav"/><Relationship Id="rId7" Type="http://schemas.microsoft.com/office/2007/relationships/hdphoto" Target="../media/hdphoto2.wdp"/><Relationship Id="rId12" Type="http://schemas.openxmlformats.org/officeDocument/2006/relationships/audio" Target="../media/audio15.wav"/><Relationship Id="rId17" Type="http://schemas.openxmlformats.org/officeDocument/2006/relationships/audio" Target="../media/audio20.wav"/><Relationship Id="rId2" Type="http://schemas.openxmlformats.org/officeDocument/2006/relationships/notesSlide" Target="../notesSlides/notesSlide6.xml"/><Relationship Id="rId16" Type="http://schemas.openxmlformats.org/officeDocument/2006/relationships/audio" Target="../media/audio19.wav"/><Relationship Id="rId20" Type="http://schemas.openxmlformats.org/officeDocument/2006/relationships/audio" Target="../media/audio23.wav"/><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audio" Target="../media/audio14.wav"/><Relationship Id="rId5" Type="http://schemas.openxmlformats.org/officeDocument/2006/relationships/image" Target="../media/image15.png"/><Relationship Id="rId15" Type="http://schemas.openxmlformats.org/officeDocument/2006/relationships/audio" Target="../media/audio18.wav"/><Relationship Id="rId10" Type="http://schemas.openxmlformats.org/officeDocument/2006/relationships/audio" Target="../media/audio13.wav"/><Relationship Id="rId19" Type="http://schemas.openxmlformats.org/officeDocument/2006/relationships/audio" Target="../media/audio22.wav"/><Relationship Id="rId4" Type="http://schemas.openxmlformats.org/officeDocument/2006/relationships/audio" Target="../media/audio10.wav"/><Relationship Id="rId9" Type="http://schemas.openxmlformats.org/officeDocument/2006/relationships/audio" Target="../media/audio12.wav"/><Relationship Id="rId14" Type="http://schemas.openxmlformats.org/officeDocument/2006/relationships/audio" Target="../media/audio17.wav"/><Relationship Id="rId22" Type="http://schemas.openxmlformats.org/officeDocument/2006/relationships/audio" Target="../media/audio25.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148"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2"/>
            <a:ext cx="4617765" cy="1154112"/>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4 - Lesson 21</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Catherine Morris / Amber Dudley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09/07/21</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637692"/>
            <a:ext cx="6722795" cy="1689078"/>
          </a:xfrm>
        </p:spPr>
        <p:txBody>
          <a:bodyPr>
            <a:normAutofit/>
          </a:bodyPr>
          <a:lstStyle/>
          <a:p>
            <a:pPr lvl="0" algn="l"/>
            <a:r>
              <a:rPr lang="fr-FR" sz="2400" dirty="0">
                <a:solidFill>
                  <a:prstClr val="white"/>
                </a:solidFill>
              </a:rPr>
              <a:t>intonation (SV) and ‘est-ce que’ questions in the </a:t>
            </a:r>
            <a:r>
              <a:rPr lang="fr-FR" sz="2400" dirty="0" err="1">
                <a:solidFill>
                  <a:prstClr val="white"/>
                </a:solidFill>
              </a:rPr>
              <a:t>present</a:t>
            </a:r>
            <a:r>
              <a:rPr lang="fr-FR" sz="2400" dirty="0">
                <a:solidFill>
                  <a:prstClr val="white"/>
                </a:solidFill>
              </a:rPr>
              <a:t> and </a:t>
            </a:r>
            <a:r>
              <a:rPr lang="fr-FR" sz="2400" dirty="0" err="1">
                <a:solidFill>
                  <a:prstClr val="white"/>
                </a:solidFill>
              </a:rPr>
              <a:t>perfect</a:t>
            </a:r>
            <a:r>
              <a:rPr lang="fr-FR" sz="2400" dirty="0">
                <a:solidFill>
                  <a:prstClr val="white"/>
                </a:solidFill>
              </a:rPr>
              <a:t> </a:t>
            </a:r>
            <a:r>
              <a:rPr lang="fr-FR" sz="2400" dirty="0" err="1">
                <a:solidFill>
                  <a:prstClr val="white"/>
                </a:solidFill>
              </a:rPr>
              <a:t>tense</a:t>
            </a:r>
            <a:endParaRPr lang="fr-FR" sz="2400" dirty="0">
              <a:solidFill>
                <a:prstClr val="white"/>
              </a:solidFill>
            </a:endParaRPr>
          </a:p>
          <a:p>
            <a:pPr lvl="0" algn="l"/>
            <a:endParaRPr lang="fr-FR" dirty="0">
              <a:solidFill>
                <a:prstClr val="white"/>
              </a:solidFill>
            </a:endParaRPr>
          </a:p>
          <a:p>
            <a:r>
              <a:rPr lang="en-GB" sz="2400" dirty="0">
                <a:solidFill>
                  <a:prstClr val="white"/>
                </a:solidFill>
              </a:rPr>
              <a:t>SSC closed [o/ô]</a:t>
            </a:r>
          </a:p>
          <a:p>
            <a:pPr lvl="0" algn="l"/>
            <a:endParaRPr lang="fr-FR" sz="2400" dirty="0">
              <a:solidFill>
                <a:prstClr val="white"/>
              </a:solidFill>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7"/>
            <a:ext cx="8953934" cy="844550"/>
          </a:xfrm>
        </p:spPr>
        <p:txBody>
          <a:bodyPr>
            <a:normAutofit fontScale="85000" lnSpcReduction="20000"/>
          </a:bodyPr>
          <a:lstStyle/>
          <a:p>
            <a:r>
              <a:rPr lang="en-GB" sz="3200" b="1" dirty="0">
                <a:solidFill>
                  <a:prstClr val="white"/>
                </a:solidFill>
              </a:rPr>
              <a:t>Asking and answering questions </a:t>
            </a:r>
          </a:p>
          <a:p>
            <a:r>
              <a:rPr lang="en-GB" sz="3200" b="1" dirty="0">
                <a:solidFill>
                  <a:prstClr val="white"/>
                </a:solidFill>
              </a:rPr>
              <a:t>about past holidays</a:t>
            </a:r>
            <a:endParaRPr lang="en-GB" sz="3200" dirty="0"/>
          </a:p>
        </p:txBody>
      </p:sp>
      <p:sp>
        <p:nvSpPr>
          <p:cNvPr id="12" name="TextBox 11">
            <a:extLst>
              <a:ext uri="{FF2B5EF4-FFF2-40B4-BE49-F238E27FC236}">
                <a16:creationId xmlns:a16="http://schemas.microsoft.com/office/drawing/2014/main" id="{1C5A3DEC-8A03-474D-9A6B-D0615D5D8300}"/>
              </a:ext>
            </a:extLst>
          </p:cNvPr>
          <p:cNvSpPr txBox="1"/>
          <p:nvPr/>
        </p:nvSpPr>
        <p:spPr>
          <a:xfrm>
            <a:off x="8905010" y="4133514"/>
            <a:ext cx="3746133" cy="461665"/>
          </a:xfrm>
          <a:prstGeom prst="rect">
            <a:avLst/>
          </a:prstGeom>
          <a:noFill/>
        </p:spPr>
        <p:txBody>
          <a:bodyPr wrap="square">
            <a:spAutoFit/>
          </a:bodyPr>
          <a:lstStyle/>
          <a:p>
            <a:r>
              <a:rPr lang="fr-FR" sz="2400" b="1" dirty="0">
                <a:solidFill>
                  <a:schemeClr val="bg1"/>
                </a:solidFill>
              </a:rPr>
              <a:t>J’ai visité Bruxelles!</a:t>
            </a:r>
            <a:endParaRPr lang="en-GB" sz="2400" b="1" dirty="0">
              <a:solidFill>
                <a:schemeClr val="bg1"/>
              </a:solidFill>
            </a:endParaRPr>
          </a:p>
        </p:txBody>
      </p:sp>
      <p:pic>
        <p:nvPicPr>
          <p:cNvPr id="7" name="Picture 6">
            <a:extLst>
              <a:ext uri="{FF2B5EF4-FFF2-40B4-BE49-F238E27FC236}">
                <a16:creationId xmlns:a16="http://schemas.microsoft.com/office/drawing/2014/main" id="{6D62E306-E39D-4A98-83D5-67D188D52A9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67525" y="2559594"/>
            <a:ext cx="5324475" cy="2924175"/>
          </a:xfrm>
          <a:prstGeom prst="rect">
            <a:avLst/>
          </a:prstGeom>
        </p:spPr>
      </p:pic>
      <p:grpSp>
        <p:nvGrpSpPr>
          <p:cNvPr id="8" name="Group 7">
            <a:extLst>
              <a:ext uri="{FF2B5EF4-FFF2-40B4-BE49-F238E27FC236}">
                <a16:creationId xmlns:a16="http://schemas.microsoft.com/office/drawing/2014/main" id="{102ED466-B4F9-40DF-B997-E75A3014AE80}"/>
              </a:ext>
            </a:extLst>
          </p:cNvPr>
          <p:cNvGrpSpPr/>
          <p:nvPr/>
        </p:nvGrpSpPr>
        <p:grpSpPr>
          <a:xfrm>
            <a:off x="6507338" y="235961"/>
            <a:ext cx="3561222" cy="2401731"/>
            <a:chOff x="11640080" y="831434"/>
            <a:chExt cx="3423424" cy="2265008"/>
          </a:xfrm>
        </p:grpSpPr>
        <p:sp>
          <p:nvSpPr>
            <p:cNvPr id="9" name="Speech Bubble: Rectangle 8">
              <a:extLst>
                <a:ext uri="{FF2B5EF4-FFF2-40B4-BE49-F238E27FC236}">
                  <a16:creationId xmlns:a16="http://schemas.microsoft.com/office/drawing/2014/main" id="{8A2BCD90-D312-476D-AEFE-41BD64BB536A}"/>
                </a:ext>
              </a:extLst>
            </p:cNvPr>
            <p:cNvSpPr/>
            <p:nvPr/>
          </p:nvSpPr>
          <p:spPr>
            <a:xfrm>
              <a:off x="11640080" y="831434"/>
              <a:ext cx="3423424" cy="2265008"/>
            </a:xfrm>
            <a:prstGeom prst="wedgeRectCallout">
              <a:avLst>
                <a:gd name="adj1" fmla="val -24458"/>
                <a:gd name="adj2" fmla="val 112662"/>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 name="Picture 2">
              <a:extLst>
                <a:ext uri="{FF2B5EF4-FFF2-40B4-BE49-F238E27FC236}">
                  <a16:creationId xmlns:a16="http://schemas.microsoft.com/office/drawing/2014/main" id="{8773DC28-84CC-43C0-8D59-686635E348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1808570" y="974470"/>
              <a:ext cx="3086443" cy="201149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4" descr="Switzerland, Swiss, Flag, Country">
            <a:extLst>
              <a:ext uri="{FF2B5EF4-FFF2-40B4-BE49-F238E27FC236}">
                <a16:creationId xmlns:a16="http://schemas.microsoft.com/office/drawing/2014/main" id="{00A0D926-8B19-4663-9EF9-66203D3914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77500" y="1563586"/>
            <a:ext cx="1160900" cy="11609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813D9BD-30D1-410F-B4D3-05AD072E7346}"/>
              </a:ext>
            </a:extLst>
          </p:cNvPr>
          <p:cNvSpPr txBox="1"/>
          <p:nvPr/>
        </p:nvSpPr>
        <p:spPr>
          <a:xfrm>
            <a:off x="5781706" y="4353731"/>
            <a:ext cx="2598841" cy="830997"/>
          </a:xfrm>
          <a:prstGeom prst="rect">
            <a:avLst/>
          </a:prstGeom>
          <a:noFill/>
        </p:spPr>
        <p:txBody>
          <a:bodyPr wrap="square">
            <a:spAutoFit/>
          </a:bodyPr>
          <a:lstStyle/>
          <a:p>
            <a:pPr algn="ctr"/>
            <a:r>
              <a:rPr lang="fr-FR" sz="2400" b="1" dirty="0">
                <a:solidFill>
                  <a:schemeClr val="bg1"/>
                </a:solidFill>
              </a:rPr>
              <a:t>J’ai visité </a:t>
            </a:r>
            <a:br>
              <a:rPr lang="fr-FR" sz="2400" b="1" dirty="0">
                <a:solidFill>
                  <a:schemeClr val="bg1"/>
                </a:solidFill>
              </a:rPr>
            </a:br>
            <a:r>
              <a:rPr lang="fr-FR" sz="2400" b="1" dirty="0">
                <a:solidFill>
                  <a:schemeClr val="bg1"/>
                </a:solidFill>
              </a:rPr>
              <a:t>la Suisse!</a:t>
            </a:r>
            <a:endParaRPr lang="en-GB" sz="2400" b="1" dirty="0">
              <a:solidFill>
                <a:schemeClr val="bg1"/>
              </a:solidFill>
            </a:endParaRPr>
          </a:p>
        </p:txBody>
      </p:sp>
      <p:pic>
        <p:nvPicPr>
          <p:cNvPr id="14" name="Picture 13">
            <a:extLst>
              <a:ext uri="{FF2B5EF4-FFF2-40B4-BE49-F238E27FC236}">
                <a16:creationId xmlns:a16="http://schemas.microsoft.com/office/drawing/2014/main" id="{02F9409F-1185-42E3-A520-763A8CCA6D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8002" y="4259159"/>
            <a:ext cx="2598841" cy="2598841"/>
          </a:xfrm>
          <a:prstGeom prst="rect">
            <a:avLst/>
          </a:prstGeom>
        </p:spPr>
      </p:pic>
      <p:sp>
        <p:nvSpPr>
          <p:cNvPr id="16" name="Speech Bubble: Rectangle with Corners Rounded 15">
            <a:extLst>
              <a:ext uri="{FF2B5EF4-FFF2-40B4-BE49-F238E27FC236}">
                <a16:creationId xmlns:a16="http://schemas.microsoft.com/office/drawing/2014/main" id="{7F4E6B0B-99CA-4C33-8213-7991E6F3A8F6}"/>
              </a:ext>
            </a:extLst>
          </p:cNvPr>
          <p:cNvSpPr/>
          <p:nvPr/>
        </p:nvSpPr>
        <p:spPr>
          <a:xfrm>
            <a:off x="6341615" y="5486992"/>
            <a:ext cx="1980462" cy="712174"/>
          </a:xfrm>
          <a:prstGeom prst="wedgeRoundRectCallout">
            <a:avLst>
              <a:gd name="adj1" fmla="val -31793"/>
              <a:gd name="adj2" fmla="val 7361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BB1A936-88AA-4499-9741-245EADC4AB42}"/>
              </a:ext>
            </a:extLst>
          </p:cNvPr>
          <p:cNvSpPr txBox="1"/>
          <p:nvPr/>
        </p:nvSpPr>
        <p:spPr>
          <a:xfrm>
            <a:off x="5950208" y="5429813"/>
            <a:ext cx="2598841" cy="830997"/>
          </a:xfrm>
          <a:prstGeom prst="rect">
            <a:avLst/>
          </a:prstGeom>
          <a:noFill/>
        </p:spPr>
        <p:txBody>
          <a:bodyPr wrap="square">
            <a:spAutoFit/>
          </a:bodyPr>
          <a:lstStyle/>
          <a:p>
            <a:pPr algn="ctr"/>
            <a:r>
              <a:rPr lang="fr-FR" sz="2400" b="1" dirty="0">
                <a:solidFill>
                  <a:schemeClr val="bg1"/>
                </a:solidFill>
              </a:rPr>
              <a:t>J’ai visité </a:t>
            </a:r>
            <a:br>
              <a:rPr lang="fr-FR" sz="2400" b="1" dirty="0">
                <a:solidFill>
                  <a:schemeClr val="bg1"/>
                </a:solidFill>
              </a:rPr>
            </a:br>
            <a:r>
              <a:rPr lang="fr-FR" sz="2400" b="1" dirty="0">
                <a:solidFill>
                  <a:schemeClr val="bg1"/>
                </a:solidFill>
              </a:rPr>
              <a:t>Genève !</a:t>
            </a:r>
            <a:endParaRPr lang="en-GB" sz="2400" b="1" dirty="0">
              <a:solidFill>
                <a:schemeClr val="bg1"/>
              </a:solidFill>
            </a:endParaRPr>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961622" cy="647577"/>
          </a:xfrm>
        </p:spPr>
        <p:txBody>
          <a:bodyPr>
            <a:normAutofit/>
          </a:bodyPr>
          <a:lstStyle/>
          <a:p>
            <a:r>
              <a:rPr lang="en-GB" sz="3600" b="1" dirty="0">
                <a:solidFill>
                  <a:schemeClr val="bg1"/>
                </a:solidFill>
              </a:rPr>
              <a:t>Les </a:t>
            </a:r>
            <a:r>
              <a:rPr lang="en-GB" sz="3600" b="1" dirty="0" err="1">
                <a:solidFill>
                  <a:schemeClr val="bg1"/>
                </a:solidFill>
              </a:rPr>
              <a:t>vacances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Pendant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choses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différentes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phrases.</a:t>
            </a:r>
          </a:p>
        </p:txBody>
      </p:sp>
      <p:pic>
        <p:nvPicPr>
          <p:cNvPr id="3" name="Picture 2">
            <a:extLst>
              <a:ext uri="{FF2B5EF4-FFF2-40B4-BE49-F238E27FC236}">
                <a16:creationId xmlns:a16="http://schemas.microsoft.com/office/drawing/2014/main" id="{C8946237-E9BF-4D20-8CEE-0E904E5A4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08" y="3300418"/>
            <a:ext cx="2880000" cy="2880000"/>
          </a:xfrm>
          <a:prstGeom prst="rect">
            <a:avLst/>
          </a:prstGeom>
        </p:spPr>
      </p:pic>
      <p:sp>
        <p:nvSpPr>
          <p:cNvPr id="5" name="TextBox 4">
            <a:extLst>
              <a:ext uri="{FF2B5EF4-FFF2-40B4-BE49-F238E27FC236}">
                <a16:creationId xmlns:a16="http://schemas.microsoft.com/office/drawing/2014/main" id="{49669C63-4FA5-46D8-B787-80C3399C2AC1}"/>
              </a:ext>
            </a:extLst>
          </p:cNvPr>
          <p:cNvSpPr txBox="1"/>
          <p:nvPr/>
        </p:nvSpPr>
        <p:spPr>
          <a:xfrm>
            <a:off x="2467783" y="2015847"/>
            <a:ext cx="8818525" cy="2826306"/>
          </a:xfrm>
          <a:prstGeom prst="wedgeRoundRectCallout">
            <a:avLst>
              <a:gd name="adj1" fmla="val -54833"/>
              <a:gd name="adj2" fmla="val 45613"/>
              <a:gd name="adj3" fmla="val 16667"/>
            </a:avLst>
          </a:prstGeom>
          <a:noFill/>
          <a:ln>
            <a:solidFill>
              <a:srgbClr val="203864"/>
            </a:solidFill>
          </a:ln>
        </p:spPr>
        <p:txBody>
          <a:bodyPr wrap="square" rtlCol="0">
            <a:spAutoFit/>
          </a:bodyPr>
          <a:lstStyle/>
          <a:p>
            <a:pPr marL="457200" indent="-457200">
              <a:buFont typeface="+mj-lt"/>
              <a:buAutoNum type="arabicPeriod"/>
            </a:pPr>
            <a:r>
              <a:rPr lang="fr-FR" sz="2000" dirty="0">
                <a:solidFill>
                  <a:schemeClr val="tx2">
                    <a:lumMod val="50000"/>
                  </a:schemeClr>
                </a:solidFill>
              </a:rPr>
              <a:t>Normalement, chacun   </a:t>
            </a:r>
            <a:r>
              <a:rPr lang="fr-FR" sz="2000" b="1" dirty="0">
                <a:solidFill>
                  <a:schemeClr val="tx2">
                    <a:lumMod val="50000"/>
                  </a:schemeClr>
                </a:solidFill>
              </a:rPr>
              <a:t>doit</a:t>
            </a:r>
            <a:r>
              <a:rPr lang="fr-FR" sz="2000" dirty="0">
                <a:solidFill>
                  <a:schemeClr val="tx2">
                    <a:lumMod val="50000"/>
                  </a:schemeClr>
                </a:solidFill>
              </a:rPr>
              <a:t>     travailler ou étudier.</a:t>
            </a:r>
          </a:p>
          <a:p>
            <a:pPr marL="457200" indent="-457200">
              <a:buFont typeface="+mj-lt"/>
              <a:buAutoNum type="arabicPeriod"/>
            </a:pPr>
            <a:r>
              <a:rPr lang="fr-FR" sz="2000" dirty="0">
                <a:solidFill>
                  <a:schemeClr val="tx2">
                    <a:lumMod val="50000"/>
                  </a:schemeClr>
                </a:solidFill>
              </a:rPr>
              <a:t>Pendant les vacances, chacun   </a:t>
            </a:r>
            <a:r>
              <a:rPr lang="fr-FR" sz="2000" b="1" dirty="0">
                <a:solidFill>
                  <a:schemeClr val="tx2">
                    <a:lumMod val="50000"/>
                  </a:schemeClr>
                </a:solidFill>
              </a:rPr>
              <a:t>veut</a:t>
            </a:r>
            <a:r>
              <a:rPr lang="fr-FR" sz="2000" dirty="0">
                <a:solidFill>
                  <a:schemeClr val="tx2">
                    <a:lumMod val="50000"/>
                  </a:schemeClr>
                </a:solidFill>
              </a:rPr>
              <a:t>    changer sa routine.</a:t>
            </a:r>
          </a:p>
          <a:p>
            <a:pPr marL="457200" indent="-457200">
              <a:buFont typeface="+mj-lt"/>
              <a:buAutoNum type="arabicPeriod"/>
            </a:pPr>
            <a:endParaRPr lang="fr-FR" sz="2000" dirty="0">
              <a:solidFill>
                <a:schemeClr val="tx2">
                  <a:lumMod val="50000"/>
                </a:schemeClr>
              </a:solidFill>
            </a:endParaRPr>
          </a:p>
          <a:p>
            <a:pPr marL="457200" indent="-457200">
              <a:buFont typeface="+mj-lt"/>
              <a:buAutoNum type="arabicPeriod"/>
            </a:pPr>
            <a:r>
              <a:rPr lang="fr-FR" sz="2000" dirty="0">
                <a:solidFill>
                  <a:schemeClr val="tx2">
                    <a:lumMod val="50000"/>
                  </a:schemeClr>
                </a:solidFill>
              </a:rPr>
              <a:t>En général, les personnes n’aiment pas travailler chaque jour.  On </a:t>
            </a:r>
            <a:r>
              <a:rPr lang="fr-FR" sz="2000" b="1" dirty="0">
                <a:solidFill>
                  <a:schemeClr val="tx2">
                    <a:lumMod val="50000"/>
                  </a:schemeClr>
                </a:solidFill>
              </a:rPr>
              <a:t>veut </a:t>
            </a:r>
            <a:r>
              <a:rPr lang="fr-FR" sz="2000" dirty="0">
                <a:solidFill>
                  <a:schemeClr val="tx2">
                    <a:lumMod val="50000"/>
                  </a:schemeClr>
                </a:solidFill>
              </a:rPr>
              <a:t>faire des choses différentes, c’est naturel !</a:t>
            </a:r>
          </a:p>
          <a:p>
            <a:pPr marL="457200" indent="-457200">
              <a:buFont typeface="+mj-lt"/>
              <a:buAutoNum type="arabicPeriod"/>
            </a:pPr>
            <a:endParaRPr lang="fr-FR" sz="2000" dirty="0">
              <a:solidFill>
                <a:schemeClr val="tx2">
                  <a:lumMod val="50000"/>
                </a:schemeClr>
              </a:solidFill>
            </a:endParaRPr>
          </a:p>
          <a:p>
            <a:pPr marL="457200" indent="-457200">
              <a:buFont typeface="+mj-lt"/>
              <a:buAutoNum type="arabicPeriod"/>
            </a:pPr>
            <a:r>
              <a:rPr lang="fr-FR" sz="2000" dirty="0">
                <a:solidFill>
                  <a:schemeClr val="tx2">
                    <a:lumMod val="50000"/>
                  </a:schemeClr>
                </a:solidFill>
              </a:rPr>
              <a:t>Normalement, je    </a:t>
            </a:r>
            <a:r>
              <a:rPr lang="fr-FR" sz="2000" b="1" dirty="0">
                <a:solidFill>
                  <a:schemeClr val="tx2">
                    <a:lumMod val="50000"/>
                  </a:schemeClr>
                </a:solidFill>
              </a:rPr>
              <a:t>dois</a:t>
            </a:r>
            <a:r>
              <a:rPr lang="fr-FR" sz="2000" dirty="0">
                <a:solidFill>
                  <a:schemeClr val="tx2">
                    <a:lumMod val="50000"/>
                  </a:schemeClr>
                </a:solidFill>
              </a:rPr>
              <a:t>     passer la semaine au collège.</a:t>
            </a:r>
          </a:p>
          <a:p>
            <a:pPr marL="457200" indent="-457200">
              <a:buFont typeface="+mj-lt"/>
              <a:buAutoNum type="arabicPeriod"/>
            </a:pPr>
            <a:r>
              <a:rPr lang="fr-FR" sz="2000" dirty="0">
                <a:solidFill>
                  <a:schemeClr val="tx2">
                    <a:lumMod val="50000"/>
                  </a:schemeClr>
                </a:solidFill>
              </a:rPr>
              <a:t>Pendant les vacances, je   </a:t>
            </a:r>
            <a:r>
              <a:rPr lang="fr-FR" sz="2000" b="1" dirty="0">
                <a:solidFill>
                  <a:schemeClr val="tx2">
                    <a:lumMod val="50000"/>
                  </a:schemeClr>
                </a:solidFill>
              </a:rPr>
              <a:t>veux</a:t>
            </a:r>
            <a:r>
              <a:rPr lang="fr-FR" sz="2000" dirty="0">
                <a:solidFill>
                  <a:schemeClr val="tx2">
                    <a:lumMod val="50000"/>
                  </a:schemeClr>
                </a:solidFill>
              </a:rPr>
              <a:t>   passer la semaine dehors.</a:t>
            </a:r>
          </a:p>
        </p:txBody>
      </p:sp>
      <p:sp>
        <p:nvSpPr>
          <p:cNvPr id="14" name="Rectangle 13">
            <a:extLst>
              <a:ext uri="{FF2B5EF4-FFF2-40B4-BE49-F238E27FC236}">
                <a16:creationId xmlns:a16="http://schemas.microsoft.com/office/drawing/2014/main" id="{08FADB9B-E603-4EBC-B534-10BD3DFD5F93}"/>
              </a:ext>
            </a:extLst>
          </p:cNvPr>
          <p:cNvSpPr/>
          <p:nvPr/>
        </p:nvSpPr>
        <p:spPr>
          <a:xfrm>
            <a:off x="7005006" y="2498605"/>
            <a:ext cx="985107" cy="400110"/>
          </a:xfrm>
          <a:prstGeom prst="rect">
            <a:avLst/>
          </a:prstGeom>
          <a:solidFill>
            <a:schemeClr val="bg1"/>
          </a:solidFill>
        </p:spPr>
        <p:txBody>
          <a:bodyPr wrap="square">
            <a:spAutoFit/>
          </a:bodyPr>
          <a:lstStyle/>
          <a:p>
            <a:r>
              <a:rPr lang="fr-FR" sz="2000" dirty="0">
                <a:solidFill>
                  <a:srgbClr val="203864"/>
                </a:solidFill>
              </a:rPr>
              <a:t>______</a:t>
            </a:r>
            <a:endParaRPr lang="en-GB" dirty="0">
              <a:solidFill>
                <a:srgbClr val="203864"/>
              </a:solidFill>
            </a:endParaRPr>
          </a:p>
        </p:txBody>
      </p:sp>
      <p:sp>
        <p:nvSpPr>
          <p:cNvPr id="15" name="Rectangle 14">
            <a:extLst>
              <a:ext uri="{FF2B5EF4-FFF2-40B4-BE49-F238E27FC236}">
                <a16:creationId xmlns:a16="http://schemas.microsoft.com/office/drawing/2014/main" id="{7644DFA5-6513-490E-84A0-FBAC37DB8156}"/>
              </a:ext>
            </a:extLst>
          </p:cNvPr>
          <p:cNvSpPr/>
          <p:nvPr/>
        </p:nvSpPr>
        <p:spPr>
          <a:xfrm>
            <a:off x="5964691" y="2177035"/>
            <a:ext cx="985107" cy="400110"/>
          </a:xfrm>
          <a:prstGeom prst="rect">
            <a:avLst/>
          </a:prstGeom>
          <a:solidFill>
            <a:schemeClr val="bg1"/>
          </a:solidFill>
        </p:spPr>
        <p:txBody>
          <a:bodyPr wrap="square">
            <a:spAutoFit/>
          </a:bodyPr>
          <a:lstStyle/>
          <a:p>
            <a:r>
              <a:rPr lang="fr-FR" sz="2000" dirty="0">
                <a:solidFill>
                  <a:srgbClr val="203864"/>
                </a:solidFill>
              </a:rPr>
              <a:t>______</a:t>
            </a:r>
            <a:endParaRPr lang="en-GB" dirty="0">
              <a:solidFill>
                <a:srgbClr val="203864"/>
              </a:solidFill>
            </a:endParaRPr>
          </a:p>
        </p:txBody>
      </p:sp>
      <p:sp>
        <p:nvSpPr>
          <p:cNvPr id="16" name="Rectangle 15">
            <a:extLst>
              <a:ext uri="{FF2B5EF4-FFF2-40B4-BE49-F238E27FC236}">
                <a16:creationId xmlns:a16="http://schemas.microsoft.com/office/drawing/2014/main" id="{9A340245-AF20-4AB5-81B9-483A8B14B4E1}"/>
              </a:ext>
            </a:extLst>
          </p:cNvPr>
          <p:cNvSpPr/>
          <p:nvPr/>
        </p:nvSpPr>
        <p:spPr>
          <a:xfrm>
            <a:off x="3548820" y="3429000"/>
            <a:ext cx="610901" cy="400110"/>
          </a:xfrm>
          <a:prstGeom prst="rect">
            <a:avLst/>
          </a:prstGeom>
          <a:solidFill>
            <a:schemeClr val="bg1"/>
          </a:solidFill>
        </p:spPr>
        <p:txBody>
          <a:bodyPr wrap="square" anchor="ctr">
            <a:spAutoFit/>
          </a:bodyPr>
          <a:lstStyle/>
          <a:p>
            <a:r>
              <a:rPr lang="fr-FR" sz="2000" dirty="0">
                <a:solidFill>
                  <a:srgbClr val="203864"/>
                </a:solidFill>
              </a:rPr>
              <a:t>___</a:t>
            </a:r>
            <a:endParaRPr lang="en-GB" dirty="0">
              <a:solidFill>
                <a:srgbClr val="203864"/>
              </a:solidFill>
            </a:endParaRPr>
          </a:p>
        </p:txBody>
      </p:sp>
      <p:sp>
        <p:nvSpPr>
          <p:cNvPr id="17" name="Rectangle 16">
            <a:extLst>
              <a:ext uri="{FF2B5EF4-FFF2-40B4-BE49-F238E27FC236}">
                <a16:creationId xmlns:a16="http://schemas.microsoft.com/office/drawing/2014/main" id="{DC47E67D-ECD3-41A2-8FDA-FA11EC9A6ED0}"/>
              </a:ext>
            </a:extLst>
          </p:cNvPr>
          <p:cNvSpPr/>
          <p:nvPr/>
        </p:nvSpPr>
        <p:spPr>
          <a:xfrm>
            <a:off x="5286475" y="3973343"/>
            <a:ext cx="985107" cy="400110"/>
          </a:xfrm>
          <a:prstGeom prst="rect">
            <a:avLst/>
          </a:prstGeom>
          <a:solidFill>
            <a:schemeClr val="bg1"/>
          </a:solidFill>
        </p:spPr>
        <p:txBody>
          <a:bodyPr wrap="square">
            <a:spAutoFit/>
          </a:bodyPr>
          <a:lstStyle/>
          <a:p>
            <a:r>
              <a:rPr lang="fr-FR" sz="2000" dirty="0">
                <a:solidFill>
                  <a:srgbClr val="203864"/>
                </a:solidFill>
              </a:rPr>
              <a:t>______</a:t>
            </a:r>
            <a:endParaRPr lang="en-GB" dirty="0">
              <a:solidFill>
                <a:srgbClr val="203864"/>
              </a:solidFill>
            </a:endParaRPr>
          </a:p>
        </p:txBody>
      </p:sp>
      <p:sp>
        <p:nvSpPr>
          <p:cNvPr id="18" name="Rectangle 17">
            <a:extLst>
              <a:ext uri="{FF2B5EF4-FFF2-40B4-BE49-F238E27FC236}">
                <a16:creationId xmlns:a16="http://schemas.microsoft.com/office/drawing/2014/main" id="{72C4B45C-1276-4BC3-BEF6-1C4495C9A56D}"/>
              </a:ext>
            </a:extLst>
          </p:cNvPr>
          <p:cNvSpPr/>
          <p:nvPr/>
        </p:nvSpPr>
        <p:spPr>
          <a:xfrm>
            <a:off x="6297651" y="4326146"/>
            <a:ext cx="985107" cy="400110"/>
          </a:xfrm>
          <a:prstGeom prst="rect">
            <a:avLst/>
          </a:prstGeom>
          <a:solidFill>
            <a:schemeClr val="bg1"/>
          </a:solidFill>
        </p:spPr>
        <p:txBody>
          <a:bodyPr wrap="square">
            <a:spAutoFit/>
          </a:bodyPr>
          <a:lstStyle/>
          <a:p>
            <a:r>
              <a:rPr lang="fr-FR" sz="2000" dirty="0">
                <a:solidFill>
                  <a:srgbClr val="203864"/>
                </a:solidFill>
              </a:rPr>
              <a:t>______</a:t>
            </a:r>
            <a:endParaRPr lang="en-GB" dirty="0">
              <a:solidFill>
                <a:srgbClr val="203864"/>
              </a:solidFill>
            </a:endParaRPr>
          </a:p>
        </p:txBody>
      </p:sp>
      <p:graphicFrame>
        <p:nvGraphicFramePr>
          <p:cNvPr id="19" name="Table 18">
            <a:extLst>
              <a:ext uri="{FF2B5EF4-FFF2-40B4-BE49-F238E27FC236}">
                <a16:creationId xmlns:a16="http://schemas.microsoft.com/office/drawing/2014/main" id="{252D1028-4A0D-457C-AF9C-BF6470685C93}"/>
              </a:ext>
            </a:extLst>
          </p:cNvPr>
          <p:cNvGraphicFramePr>
            <a:graphicFrameLocks noGrp="1"/>
          </p:cNvGraphicFramePr>
          <p:nvPr/>
        </p:nvGraphicFramePr>
        <p:xfrm>
          <a:off x="2685006" y="5120911"/>
          <a:ext cx="8640000" cy="457200"/>
        </p:xfrm>
        <a:graphic>
          <a:graphicData uri="http://schemas.openxmlformats.org/drawingml/2006/table">
            <a:tbl>
              <a:tblPr firstRow="1" bandRow="1">
                <a:tableStyleId>{2D5ABB26-0587-4C30-8999-92F81FD0307C}</a:tableStyleId>
              </a:tblPr>
              <a:tblGrid>
                <a:gridCol w="1440000">
                  <a:extLst>
                    <a:ext uri="{9D8B030D-6E8A-4147-A177-3AD203B41FA5}">
                      <a16:colId xmlns:a16="http://schemas.microsoft.com/office/drawing/2014/main" val="1098608994"/>
                    </a:ext>
                  </a:extLst>
                </a:gridCol>
                <a:gridCol w="1440000">
                  <a:extLst>
                    <a:ext uri="{9D8B030D-6E8A-4147-A177-3AD203B41FA5}">
                      <a16:colId xmlns:a16="http://schemas.microsoft.com/office/drawing/2014/main" val="1948366518"/>
                    </a:ext>
                  </a:extLst>
                </a:gridCol>
                <a:gridCol w="1440000">
                  <a:extLst>
                    <a:ext uri="{9D8B030D-6E8A-4147-A177-3AD203B41FA5}">
                      <a16:colId xmlns:a16="http://schemas.microsoft.com/office/drawing/2014/main" val="533956925"/>
                    </a:ext>
                  </a:extLst>
                </a:gridCol>
                <a:gridCol w="1440000">
                  <a:extLst>
                    <a:ext uri="{9D8B030D-6E8A-4147-A177-3AD203B41FA5}">
                      <a16:colId xmlns:a16="http://schemas.microsoft.com/office/drawing/2014/main" val="2200856361"/>
                    </a:ext>
                  </a:extLst>
                </a:gridCol>
                <a:gridCol w="1440000">
                  <a:extLst>
                    <a:ext uri="{9D8B030D-6E8A-4147-A177-3AD203B41FA5}">
                      <a16:colId xmlns:a16="http://schemas.microsoft.com/office/drawing/2014/main" val="2911207422"/>
                    </a:ext>
                  </a:extLst>
                </a:gridCol>
                <a:gridCol w="1440000">
                  <a:extLst>
                    <a:ext uri="{9D8B030D-6E8A-4147-A177-3AD203B41FA5}">
                      <a16:colId xmlns:a16="http://schemas.microsoft.com/office/drawing/2014/main" val="891556901"/>
                    </a:ext>
                  </a:extLst>
                </a:gridCol>
              </a:tblGrid>
              <a:tr h="370840">
                <a:tc>
                  <a:txBody>
                    <a:bodyPr/>
                    <a:lstStyle/>
                    <a:p>
                      <a:pPr algn="ctr"/>
                      <a:endParaRPr lang="en-GB" sz="24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27358929"/>
                  </a:ext>
                </a:extLst>
              </a:tr>
            </a:tbl>
          </a:graphicData>
        </a:graphic>
      </p:graphicFrame>
      <p:sp>
        <p:nvSpPr>
          <p:cNvPr id="20" name="TextBox 19">
            <a:extLst>
              <a:ext uri="{FF2B5EF4-FFF2-40B4-BE49-F238E27FC236}">
                <a16:creationId xmlns:a16="http://schemas.microsoft.com/office/drawing/2014/main" id="{7682BC8E-C4E6-4494-B7F6-86A0F8E4F3CA}"/>
              </a:ext>
            </a:extLst>
          </p:cNvPr>
          <p:cNvSpPr txBox="1"/>
          <p:nvPr/>
        </p:nvSpPr>
        <p:spPr>
          <a:xfrm>
            <a:off x="2834390" y="5120911"/>
            <a:ext cx="1127232" cy="461665"/>
          </a:xfrm>
          <a:prstGeom prst="rect">
            <a:avLst/>
          </a:prstGeom>
          <a:noFill/>
        </p:spPr>
        <p:txBody>
          <a:bodyPr wrap="none" rtlCol="0">
            <a:spAutoFit/>
          </a:bodyPr>
          <a:lstStyle/>
          <a:p>
            <a:pPr algn="ctr"/>
            <a:r>
              <a:rPr lang="en-GB" sz="2400" b="1" dirty="0">
                <a:solidFill>
                  <a:srgbClr val="C00000"/>
                </a:solidFill>
              </a:rPr>
              <a:t>devoir</a:t>
            </a:r>
          </a:p>
        </p:txBody>
      </p:sp>
      <p:sp>
        <p:nvSpPr>
          <p:cNvPr id="21" name="TextBox 20">
            <a:extLst>
              <a:ext uri="{FF2B5EF4-FFF2-40B4-BE49-F238E27FC236}">
                <a16:creationId xmlns:a16="http://schemas.microsoft.com/office/drawing/2014/main" id="{32937CC3-B06F-4BAC-9A97-1D5724A7326B}"/>
              </a:ext>
            </a:extLst>
          </p:cNvPr>
          <p:cNvSpPr txBox="1"/>
          <p:nvPr/>
        </p:nvSpPr>
        <p:spPr>
          <a:xfrm>
            <a:off x="4481661" y="5120911"/>
            <a:ext cx="793807" cy="461665"/>
          </a:xfrm>
          <a:prstGeom prst="rect">
            <a:avLst/>
          </a:prstGeom>
          <a:noFill/>
        </p:spPr>
        <p:txBody>
          <a:bodyPr wrap="none" rtlCol="0">
            <a:spAutoFit/>
          </a:bodyPr>
          <a:lstStyle/>
          <a:p>
            <a:pPr algn="ctr"/>
            <a:r>
              <a:rPr lang="en-GB" sz="2400" b="1" dirty="0" err="1">
                <a:solidFill>
                  <a:srgbClr val="C00000"/>
                </a:solidFill>
              </a:rPr>
              <a:t>dois</a:t>
            </a:r>
            <a:endParaRPr lang="en-GB" sz="2400" b="1" dirty="0">
              <a:solidFill>
                <a:srgbClr val="C00000"/>
              </a:solidFill>
            </a:endParaRPr>
          </a:p>
        </p:txBody>
      </p:sp>
      <p:sp>
        <p:nvSpPr>
          <p:cNvPr id="22" name="TextBox 21">
            <a:extLst>
              <a:ext uri="{FF2B5EF4-FFF2-40B4-BE49-F238E27FC236}">
                <a16:creationId xmlns:a16="http://schemas.microsoft.com/office/drawing/2014/main" id="{0177B3C4-50E4-48AA-9EA0-F300549B8399}"/>
              </a:ext>
            </a:extLst>
          </p:cNvPr>
          <p:cNvSpPr txBox="1"/>
          <p:nvPr/>
        </p:nvSpPr>
        <p:spPr>
          <a:xfrm>
            <a:off x="5854229" y="5120910"/>
            <a:ext cx="752130" cy="461665"/>
          </a:xfrm>
          <a:prstGeom prst="rect">
            <a:avLst/>
          </a:prstGeom>
          <a:noFill/>
        </p:spPr>
        <p:txBody>
          <a:bodyPr wrap="none" rtlCol="0">
            <a:spAutoFit/>
          </a:bodyPr>
          <a:lstStyle/>
          <a:p>
            <a:pPr algn="ctr"/>
            <a:r>
              <a:rPr lang="en-GB" sz="2400" b="1" dirty="0" err="1">
                <a:solidFill>
                  <a:srgbClr val="C00000"/>
                </a:solidFill>
              </a:rPr>
              <a:t>doit</a:t>
            </a:r>
            <a:endParaRPr lang="en-GB" sz="2400" b="1" dirty="0">
              <a:solidFill>
                <a:srgbClr val="C00000"/>
              </a:solidFill>
            </a:endParaRPr>
          </a:p>
        </p:txBody>
      </p:sp>
      <p:sp>
        <p:nvSpPr>
          <p:cNvPr id="23" name="TextBox 22">
            <a:extLst>
              <a:ext uri="{FF2B5EF4-FFF2-40B4-BE49-F238E27FC236}">
                <a16:creationId xmlns:a16="http://schemas.microsoft.com/office/drawing/2014/main" id="{DB3934D8-7CF8-48F3-8A62-6C6D2EFEC7F7}"/>
              </a:ext>
            </a:extLst>
          </p:cNvPr>
          <p:cNvSpPr txBox="1"/>
          <p:nvPr/>
        </p:nvSpPr>
        <p:spPr>
          <a:xfrm>
            <a:off x="7262187" y="5120910"/>
            <a:ext cx="832280" cy="461665"/>
          </a:xfrm>
          <a:prstGeom prst="rect">
            <a:avLst/>
          </a:prstGeom>
          <a:noFill/>
        </p:spPr>
        <p:txBody>
          <a:bodyPr wrap="none" rtlCol="0">
            <a:spAutoFit/>
          </a:bodyPr>
          <a:lstStyle/>
          <a:p>
            <a:pPr algn="ctr"/>
            <a:r>
              <a:rPr lang="en-GB" sz="2400" b="1" dirty="0" err="1">
                <a:solidFill>
                  <a:srgbClr val="C00000"/>
                </a:solidFill>
              </a:rPr>
              <a:t>veut</a:t>
            </a:r>
            <a:endParaRPr lang="en-GB" sz="2400" b="1" dirty="0">
              <a:solidFill>
                <a:srgbClr val="C00000"/>
              </a:solidFill>
            </a:endParaRPr>
          </a:p>
        </p:txBody>
      </p:sp>
      <p:sp>
        <p:nvSpPr>
          <p:cNvPr id="24" name="TextBox 23">
            <a:extLst>
              <a:ext uri="{FF2B5EF4-FFF2-40B4-BE49-F238E27FC236}">
                <a16:creationId xmlns:a16="http://schemas.microsoft.com/office/drawing/2014/main" id="{C54C6C4B-F992-4CDC-9BD1-15162A10651C}"/>
              </a:ext>
            </a:extLst>
          </p:cNvPr>
          <p:cNvSpPr txBox="1"/>
          <p:nvPr/>
        </p:nvSpPr>
        <p:spPr>
          <a:xfrm>
            <a:off x="8683087" y="5122811"/>
            <a:ext cx="912429" cy="461665"/>
          </a:xfrm>
          <a:prstGeom prst="rect">
            <a:avLst/>
          </a:prstGeom>
          <a:noFill/>
        </p:spPr>
        <p:txBody>
          <a:bodyPr wrap="none" rtlCol="0">
            <a:spAutoFit/>
          </a:bodyPr>
          <a:lstStyle/>
          <a:p>
            <a:pPr algn="ctr"/>
            <a:r>
              <a:rPr lang="en-GB" sz="2400" b="1" dirty="0" err="1">
                <a:solidFill>
                  <a:srgbClr val="C00000"/>
                </a:solidFill>
              </a:rPr>
              <a:t>veux</a:t>
            </a:r>
            <a:endParaRPr lang="en-GB" sz="2400" b="1" dirty="0">
              <a:solidFill>
                <a:srgbClr val="C00000"/>
              </a:solidFill>
            </a:endParaRPr>
          </a:p>
        </p:txBody>
      </p:sp>
      <p:sp>
        <p:nvSpPr>
          <p:cNvPr id="25" name="TextBox 24">
            <a:extLst>
              <a:ext uri="{FF2B5EF4-FFF2-40B4-BE49-F238E27FC236}">
                <a16:creationId xmlns:a16="http://schemas.microsoft.com/office/drawing/2014/main" id="{80F948FD-42B6-478E-851C-534E27B9F30B}"/>
              </a:ext>
            </a:extLst>
          </p:cNvPr>
          <p:cNvSpPr txBox="1"/>
          <p:nvPr/>
        </p:nvSpPr>
        <p:spPr>
          <a:xfrm>
            <a:off x="10012683" y="5114546"/>
            <a:ext cx="1181734" cy="461665"/>
          </a:xfrm>
          <a:prstGeom prst="rect">
            <a:avLst/>
          </a:prstGeom>
          <a:noFill/>
        </p:spPr>
        <p:txBody>
          <a:bodyPr wrap="none" rtlCol="0">
            <a:spAutoFit/>
          </a:bodyPr>
          <a:lstStyle/>
          <a:p>
            <a:pPr algn="ctr"/>
            <a:r>
              <a:rPr lang="en-GB" sz="2400" b="1" dirty="0" err="1">
                <a:solidFill>
                  <a:srgbClr val="C00000"/>
                </a:solidFill>
              </a:rPr>
              <a:t>vouloir</a:t>
            </a:r>
            <a:endParaRPr lang="en-GB" sz="2400" b="1" dirty="0">
              <a:solidFill>
                <a:srgbClr val="C00000"/>
              </a:solidFill>
            </a:endParaRPr>
          </a:p>
        </p:txBody>
      </p:sp>
      <p:sp>
        <p:nvSpPr>
          <p:cNvPr id="2" name="TextBox 1">
            <a:extLst>
              <a:ext uri="{FF2B5EF4-FFF2-40B4-BE49-F238E27FC236}">
                <a16:creationId xmlns:a16="http://schemas.microsoft.com/office/drawing/2014/main" id="{86C8E95D-9C45-4979-A8ED-F72DBAB1BDB4}"/>
              </a:ext>
            </a:extLst>
          </p:cNvPr>
          <p:cNvSpPr txBox="1"/>
          <p:nvPr/>
        </p:nvSpPr>
        <p:spPr>
          <a:xfrm>
            <a:off x="2632692" y="5786606"/>
            <a:ext cx="87453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are the infinitive forms of these verbs?</a:t>
            </a:r>
          </a:p>
        </p:txBody>
      </p:sp>
      <p:sp>
        <p:nvSpPr>
          <p:cNvPr id="9" name="Rectangle 8">
            <a:extLst>
              <a:ext uri="{FF2B5EF4-FFF2-40B4-BE49-F238E27FC236}">
                <a16:creationId xmlns:a16="http://schemas.microsoft.com/office/drawing/2014/main" id="{41AF16DF-BCEF-4B20-9A7A-86E089E36081}"/>
              </a:ext>
            </a:extLst>
          </p:cNvPr>
          <p:cNvSpPr/>
          <p:nvPr/>
        </p:nvSpPr>
        <p:spPr>
          <a:xfrm>
            <a:off x="2747268" y="5207218"/>
            <a:ext cx="1230104" cy="319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AB170CC-29C4-4467-B93E-23E34700CB26}"/>
              </a:ext>
            </a:extLst>
          </p:cNvPr>
          <p:cNvSpPr/>
          <p:nvPr/>
        </p:nvSpPr>
        <p:spPr>
          <a:xfrm>
            <a:off x="9996933" y="5185509"/>
            <a:ext cx="1230104" cy="319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Tree>
    <p:extLst>
      <p:ext uri="{BB962C8B-B14F-4D97-AF65-F5344CB8AC3E}">
        <p14:creationId xmlns:p14="http://schemas.microsoft.com/office/powerpoint/2010/main" val="253382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 grpId="0"/>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390042" cy="647577"/>
          </a:xfrm>
        </p:spPr>
        <p:txBody>
          <a:bodyPr>
            <a:noAutofit/>
          </a:bodyPr>
          <a:lstStyle/>
          <a:p>
            <a:r>
              <a:rPr lang="en-GB" sz="2500" b="1" dirty="0">
                <a:solidFill>
                  <a:schemeClr val="bg1"/>
                </a:solidFill>
              </a:rPr>
              <a:t>The perfect tense: yes/no questions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in French, you can ask a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yes/no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question by simply raising the pitch of your voice </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(intonation)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the end of a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Statement: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visité</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visited the town.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Question: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visité</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 he visit the town?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Another way is to add </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est-ce</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 que</a:t>
            </a:r>
            <a:r>
              <a:rPr kumimoji="0" lang="en-US" sz="2400" b="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the beginning of a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Statement: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organisé</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voyage.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organised</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trip.</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Question: Est-</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ce</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qu’</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organisé</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voyage ?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 she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organise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trip?</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2" name="Group 1">
            <a:extLst>
              <a:ext uri="{FF2B5EF4-FFF2-40B4-BE49-F238E27FC236}">
                <a16:creationId xmlns:a16="http://schemas.microsoft.com/office/drawing/2014/main" id="{AC5D7655-0824-407F-8CD4-A745F515B9D0}"/>
              </a:ext>
            </a:extLst>
          </p:cNvPr>
          <p:cNvGrpSpPr/>
          <p:nvPr/>
        </p:nvGrpSpPr>
        <p:grpSpPr>
          <a:xfrm>
            <a:off x="2850200" y="2870422"/>
            <a:ext cx="1277695" cy="261610"/>
            <a:chOff x="9492971" y="2093087"/>
            <a:chExt cx="1277695" cy="261610"/>
          </a:xfrm>
        </p:grpSpPr>
        <p:cxnSp>
          <p:nvCxnSpPr>
            <p:cNvPr id="9" name="Straight Arrow Connector 8">
              <a:extLst>
                <a:ext uri="{FF2B5EF4-FFF2-40B4-BE49-F238E27FC236}">
                  <a16:creationId xmlns:a16="http://schemas.microsoft.com/office/drawing/2014/main" id="{1D799442-CE7A-46ED-9CA3-3D15DB0A6FBB}"/>
                </a:ext>
              </a:extLst>
            </p:cNvPr>
            <p:cNvCxnSpPr/>
            <p:nvPr/>
          </p:nvCxnSpPr>
          <p:spPr>
            <a:xfrm flipV="1">
              <a:off x="10033687" y="2093087"/>
              <a:ext cx="736979" cy="261610"/>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77DC281-F1E4-4AD6-B8B5-671337C3BE80}"/>
                </a:ext>
              </a:extLst>
            </p:cNvPr>
            <p:cNvCxnSpPr/>
            <p:nvPr/>
          </p:nvCxnSpPr>
          <p:spPr>
            <a:xfrm flipV="1">
              <a:off x="9492971" y="2346006"/>
              <a:ext cx="582434" cy="4150"/>
            </a:xfrm>
            <a:prstGeom prst="line">
              <a:avLst/>
            </a:prstGeom>
            <a:ln w="57150">
              <a:solidFill>
                <a:srgbClr val="E65D00"/>
              </a:solidFill>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a:extLst>
              <a:ext uri="{FF2B5EF4-FFF2-40B4-BE49-F238E27FC236}">
                <a16:creationId xmlns:a16="http://schemas.microsoft.com/office/drawing/2014/main" id="{5A3D3699-4EE2-4470-B4E9-53A0D647ACE7}"/>
              </a:ext>
            </a:extLst>
          </p:cNvPr>
          <p:cNvCxnSpPr/>
          <p:nvPr/>
        </p:nvCxnSpPr>
        <p:spPr>
          <a:xfrm>
            <a:off x="2700747" y="2347613"/>
            <a:ext cx="1463774" cy="2482"/>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094C157-CF78-4DC9-A8E5-F248398C0563}"/>
              </a:ext>
            </a:extLst>
          </p:cNvPr>
          <p:cNvSpPr txBox="1"/>
          <p:nvPr/>
        </p:nvSpPr>
        <p:spPr>
          <a:xfrm>
            <a:off x="1585085" y="5820315"/>
            <a:ext cx="5594801" cy="442674"/>
          </a:xfrm>
          <a:prstGeom prst="wedgeRoundRectCallout">
            <a:avLst>
              <a:gd name="adj1" fmla="val -21513"/>
              <a:gd name="adj2" fmla="val -66602"/>
              <a:gd name="adj3" fmla="val 16667"/>
            </a:avLst>
          </a:prstGeom>
          <a:solidFill>
            <a:srgbClr val="0055A5"/>
          </a:solidFill>
          <a:ln>
            <a:solidFill>
              <a:srgbClr val="E65D00"/>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Est-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ce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que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est-ce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qu</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before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vowel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05855AD2-B0A8-43C4-A575-ACD6F548CBDF}"/>
              </a:ext>
            </a:extLst>
          </p:cNvPr>
          <p:cNvSpPr txBox="1"/>
          <p:nvPr/>
        </p:nvSpPr>
        <p:spPr>
          <a:xfrm>
            <a:off x="4744499" y="2443510"/>
            <a:ext cx="2600921" cy="1123712"/>
          </a:xfrm>
          <a:prstGeom prst="wedgeRoundRectCallout">
            <a:avLst>
              <a:gd name="adj1" fmla="val 54600"/>
              <a:gd name="adj2" fmla="val 21158"/>
              <a:gd name="adj3" fmla="val 16667"/>
            </a:avLst>
          </a:prstGeom>
          <a:solidFill>
            <a:srgbClr val="0055A5"/>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There is no French equivalent for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in a question.</a:t>
            </a:r>
          </a:p>
        </p:txBody>
      </p:sp>
      <p:sp>
        <p:nvSpPr>
          <p:cNvPr id="5" name="Rectangle 4">
            <a:extLst>
              <a:ext uri="{FF2B5EF4-FFF2-40B4-BE49-F238E27FC236}">
                <a16:creationId xmlns:a16="http://schemas.microsoft.com/office/drawing/2014/main" id="{64EB309F-EA94-4FB6-B894-D16752BB9528}"/>
              </a:ext>
            </a:extLst>
          </p:cNvPr>
          <p:cNvSpPr/>
          <p:nvPr/>
        </p:nvSpPr>
        <p:spPr>
          <a:xfrm>
            <a:off x="7524750" y="2443510"/>
            <a:ext cx="4229100" cy="42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79C8D70E-DDB1-46D5-A149-1C955B5E67C9}"/>
              </a:ext>
            </a:extLst>
          </p:cNvPr>
          <p:cNvSpPr/>
          <p:nvPr/>
        </p:nvSpPr>
        <p:spPr>
          <a:xfrm>
            <a:off x="7524750" y="3131245"/>
            <a:ext cx="4229100" cy="42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9A5D40AF-6659-43D3-B37F-EF5869EA5EB1}"/>
              </a:ext>
            </a:extLst>
          </p:cNvPr>
          <p:cNvSpPr/>
          <p:nvPr/>
        </p:nvSpPr>
        <p:spPr>
          <a:xfrm>
            <a:off x="7524750" y="4653310"/>
            <a:ext cx="4229100" cy="42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C3441A07-3712-4FDC-B5DB-6E7E141FD1EE}"/>
              </a:ext>
            </a:extLst>
          </p:cNvPr>
          <p:cNvSpPr/>
          <p:nvPr/>
        </p:nvSpPr>
        <p:spPr>
          <a:xfrm>
            <a:off x="7524750" y="5393403"/>
            <a:ext cx="4229100" cy="42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7563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 a visite la ville.wav"/>
                                        </p:tgtEl>
                                      </p:cMediaNode>
                                    </p:audio>
                                  </p:sub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Il a visite la ville question.wav"/>
                                        </p:tgtEl>
                                      </p:cMediaNode>
                                    </p:audio>
                                  </p:sub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elle a organisee.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est-ce qu'elle a organise.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5"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61BF34E9-4384-4247-8F63-6DD8CE690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3086"/>
            <a:ext cx="1940016" cy="1940016"/>
          </a:xfrm>
          <a:prstGeom prst="rect">
            <a:avLst/>
          </a:prstGeom>
        </p:spPr>
      </p:pic>
      <p:sp>
        <p:nvSpPr>
          <p:cNvPr id="9" name="Rounded Rectangle 46">
            <a:extLst>
              <a:ext uri="{FF2B5EF4-FFF2-40B4-BE49-F238E27FC236}">
                <a16:creationId xmlns:a16="http://schemas.microsoft.com/office/drawing/2014/main" id="{CAE6C8FF-73AC-4656-B252-4D55DE5094BF}"/>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4" name="Title 3"/>
          <p:cNvSpPr>
            <a:spLocks noGrp="1"/>
          </p:cNvSpPr>
          <p:nvPr>
            <p:ph type="title"/>
          </p:nvPr>
        </p:nvSpPr>
        <p:spPr/>
        <p:txBody>
          <a:bodyPr>
            <a:normAutofit/>
          </a:bodyPr>
          <a:lstStyle/>
          <a:p>
            <a:r>
              <a:rPr lang="en-GB" b="1" dirty="0">
                <a:solidFill>
                  <a:schemeClr val="bg1"/>
                </a:solidFill>
              </a:rPr>
              <a:t>Un message vocal</a:t>
            </a:r>
          </a:p>
        </p:txBody>
      </p:sp>
      <p:sp>
        <p:nvSpPr>
          <p:cNvPr id="41" name="TextBox 40">
            <a:extLst>
              <a:ext uri="{FF2B5EF4-FFF2-40B4-BE49-F238E27FC236}">
                <a16:creationId xmlns:a16="http://schemas.microsoft.com/office/drawing/2014/main" id="{09625841-DC31-4022-8E2E-598E411B8984}"/>
              </a:ext>
            </a:extLst>
          </p:cNvPr>
          <p:cNvSpPr txBox="1"/>
          <p:nvPr/>
        </p:nvSpPr>
        <p:spPr>
          <a:xfrm>
            <a:off x="230610" y="1252089"/>
            <a:ext cx="11919851" cy="830997"/>
          </a:xfrm>
          <a:prstGeom prst="rect">
            <a:avLst/>
          </a:prstGeom>
          <a:noFill/>
        </p:spPr>
        <p:txBody>
          <a:bodyPr wrap="square" rtlCol="0">
            <a:spAutoFit/>
          </a:bodyPr>
          <a:lstStyle/>
          <a:p>
            <a:pPr lvl="0">
              <a:defRPr/>
            </a:pPr>
            <a:r>
              <a:rPr lang="fr-FR" sz="2400" dirty="0">
                <a:solidFill>
                  <a:srgbClr val="4472C4">
                    <a:lumMod val="50000"/>
                  </a:srgbClr>
                </a:solidFill>
                <a:latin typeface="Century Gothic" panose="020F0302020204030204"/>
              </a:rPr>
              <a:t>Noura envoie un message </a:t>
            </a:r>
            <a:r>
              <a:rPr lang="fr-FR" sz="2400" dirty="0">
                <a:solidFill>
                  <a:srgbClr val="4472C4">
                    <a:lumMod val="50000"/>
                  </a:srgbClr>
                </a:solidFill>
              </a:rPr>
              <a:t>à Abdel. </a:t>
            </a:r>
            <a:r>
              <a:rPr lang="fr-FR" sz="2400" dirty="0">
                <a:solidFill>
                  <a:srgbClr val="4472C4">
                    <a:lumMod val="50000"/>
                  </a:srgbClr>
                </a:solidFill>
                <a:latin typeface="Century Gothic" panose="020F0302020204030204"/>
              </a:rPr>
              <a:t>Écoute chaque phrase et décide si elle donne une information ou pose une question.</a:t>
            </a:r>
          </a:p>
        </p:txBody>
      </p:sp>
      <p:pic>
        <p:nvPicPr>
          <p:cNvPr id="1026" name="Picture 2" descr="Phone Clip Art">
            <a:extLst>
              <a:ext uri="{FF2B5EF4-FFF2-40B4-BE49-F238E27FC236}">
                <a16:creationId xmlns:a16="http://schemas.microsoft.com/office/drawing/2014/main" id="{2EA326AA-E0B6-46FA-94B1-AF6CDD91E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4600">
            <a:off x="669574" y="3478408"/>
            <a:ext cx="1394415" cy="1423166"/>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C6172B4B-299E-4DE4-8C71-C78F7FCC9A15}"/>
              </a:ext>
            </a:extLst>
          </p:cNvPr>
          <p:cNvSpPr/>
          <p:nvPr/>
        </p:nvSpPr>
        <p:spPr>
          <a:xfrm>
            <a:off x="2088245" y="2171183"/>
            <a:ext cx="9934669" cy="3132337"/>
          </a:xfrm>
          <a:prstGeom prst="wedgeRoundRectCallout">
            <a:avLst>
              <a:gd name="adj1" fmla="val -57234"/>
              <a:gd name="adj2" fmla="val 13332"/>
              <a:gd name="adj3" fmla="val 16667"/>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42">
            <a:hlinkClick r:id="" action="ppaction://noaction">
              <a:snd r:embed="rId5" name="mon pere.wav"/>
            </a:hlinkClick>
            <a:extLst>
              <a:ext uri="{FF2B5EF4-FFF2-40B4-BE49-F238E27FC236}">
                <a16:creationId xmlns:a16="http://schemas.microsoft.com/office/drawing/2014/main" id="{2FD7ED4A-39F5-4B9F-844F-506334FD87A7}"/>
              </a:ext>
            </a:extLst>
          </p:cNvPr>
          <p:cNvSpPr/>
          <p:nvPr/>
        </p:nvSpPr>
        <p:spPr>
          <a:xfrm>
            <a:off x="2520000" y="2313769"/>
            <a:ext cx="396000" cy="396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45" name="Rectangle 44">
            <a:hlinkClick r:id="" action="ppaction://noaction">
              <a:snd r:embed="rId6" name="7 on a visite.wav"/>
            </a:hlinkClick>
            <a:extLst>
              <a:ext uri="{FF2B5EF4-FFF2-40B4-BE49-F238E27FC236}">
                <a16:creationId xmlns:a16="http://schemas.microsoft.com/office/drawing/2014/main" id="{AC5B8C02-2AAC-4A55-978B-4C3E2940797B}"/>
              </a:ext>
            </a:extLst>
          </p:cNvPr>
          <p:cNvSpPr/>
          <p:nvPr/>
        </p:nvSpPr>
        <p:spPr>
          <a:xfrm>
            <a:off x="2520000" y="4629209"/>
            <a:ext cx="396000" cy="396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sp>
        <p:nvSpPr>
          <p:cNvPr id="46" name="Rectangle 45">
            <a:hlinkClick r:id="" action="ppaction://noaction">
              <a:snd r:embed="rId7" name="6. est-ce que tu as visite.wav"/>
            </a:hlinkClick>
            <a:extLst>
              <a:ext uri="{FF2B5EF4-FFF2-40B4-BE49-F238E27FC236}">
                <a16:creationId xmlns:a16="http://schemas.microsoft.com/office/drawing/2014/main" id="{C9040913-D1D4-4F6F-B6B4-266DE321A683}"/>
              </a:ext>
            </a:extLst>
          </p:cNvPr>
          <p:cNvSpPr/>
          <p:nvPr/>
        </p:nvSpPr>
        <p:spPr>
          <a:xfrm>
            <a:off x="2520000" y="4166121"/>
            <a:ext cx="396000" cy="396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sp>
        <p:nvSpPr>
          <p:cNvPr id="47" name="Rectangle 46">
            <a:hlinkClick r:id="" action="ppaction://noaction">
              <a:snd r:embed="rId8" name="4 tu as voyage.wav"/>
            </a:hlinkClick>
            <a:extLst>
              <a:ext uri="{FF2B5EF4-FFF2-40B4-BE49-F238E27FC236}">
                <a16:creationId xmlns:a16="http://schemas.microsoft.com/office/drawing/2014/main" id="{CB17AE01-A586-4DE5-A5BF-D861A7D592FC}"/>
              </a:ext>
            </a:extLst>
          </p:cNvPr>
          <p:cNvSpPr/>
          <p:nvPr/>
        </p:nvSpPr>
        <p:spPr>
          <a:xfrm>
            <a:off x="2520000" y="3703033"/>
            <a:ext cx="396000" cy="396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48" name="Rectangle 47">
            <a:hlinkClick r:id="" action="ppaction://noaction">
              <a:snd r:embed="rId9" name="2 est-ce que tu as envoye.wav"/>
            </a:hlinkClick>
            <a:extLst>
              <a:ext uri="{FF2B5EF4-FFF2-40B4-BE49-F238E27FC236}">
                <a16:creationId xmlns:a16="http://schemas.microsoft.com/office/drawing/2014/main" id="{0736C42A-4469-4867-ACDF-6EB4DC2A572B}"/>
              </a:ext>
            </a:extLst>
          </p:cNvPr>
          <p:cNvSpPr/>
          <p:nvPr/>
        </p:nvSpPr>
        <p:spPr>
          <a:xfrm>
            <a:off x="2520000" y="2776857"/>
            <a:ext cx="396000" cy="396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49" name="Rectangle 48">
            <a:hlinkClick r:id="" action="ppaction://noaction">
              <a:snd r:embed="rId10" name="3. ta famille a fait un voyage.wav"/>
            </a:hlinkClick>
            <a:extLst>
              <a:ext uri="{FF2B5EF4-FFF2-40B4-BE49-F238E27FC236}">
                <a16:creationId xmlns:a16="http://schemas.microsoft.com/office/drawing/2014/main" id="{54A60738-2053-456A-B5E3-89599C2B4BA4}"/>
              </a:ext>
            </a:extLst>
          </p:cNvPr>
          <p:cNvSpPr/>
          <p:nvPr/>
        </p:nvSpPr>
        <p:spPr>
          <a:xfrm>
            <a:off x="2520000" y="3239945"/>
            <a:ext cx="396000" cy="396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7" name="TextBox 6">
            <a:extLst>
              <a:ext uri="{FF2B5EF4-FFF2-40B4-BE49-F238E27FC236}">
                <a16:creationId xmlns:a16="http://schemas.microsoft.com/office/drawing/2014/main" id="{CA37C254-6754-4DCC-8F9B-428C6D666D66}"/>
              </a:ext>
            </a:extLst>
          </p:cNvPr>
          <p:cNvSpPr txBox="1"/>
          <p:nvPr/>
        </p:nvSpPr>
        <p:spPr>
          <a:xfrm>
            <a:off x="3153600" y="2313769"/>
            <a:ext cx="7937126" cy="400110"/>
          </a:xfrm>
          <a:prstGeom prst="rect">
            <a:avLst/>
          </a:prstGeom>
          <a:noFill/>
          <a:ln>
            <a:solidFill>
              <a:schemeClr val="accent2">
                <a:lumMod val="20000"/>
                <a:lumOff val="80000"/>
              </a:schemeClr>
            </a:solidFill>
          </a:ln>
        </p:spPr>
        <p:txBody>
          <a:bodyPr wrap="square" rtlCol="0">
            <a:spAutoFit/>
          </a:bodyPr>
          <a:lstStyle/>
          <a:p>
            <a:pPr algn="l"/>
            <a:r>
              <a:rPr lang="en-GB" sz="2000" dirty="0">
                <a:solidFill>
                  <a:srgbClr val="002060"/>
                </a:solidFill>
              </a:rPr>
              <a:t>Dad celebrated / Did dad celebrate his birthday last week.</a:t>
            </a:r>
            <a:endParaRPr lang="fr-FR" sz="2000" dirty="0">
              <a:solidFill>
                <a:srgbClr val="002060"/>
              </a:solidFill>
            </a:endParaRPr>
          </a:p>
        </p:txBody>
      </p:sp>
      <p:sp>
        <p:nvSpPr>
          <p:cNvPr id="51" name="TextBox 50">
            <a:extLst>
              <a:ext uri="{FF2B5EF4-FFF2-40B4-BE49-F238E27FC236}">
                <a16:creationId xmlns:a16="http://schemas.microsoft.com/office/drawing/2014/main" id="{B2C9C317-2542-4732-A4BE-ECE83942B10A}"/>
              </a:ext>
            </a:extLst>
          </p:cNvPr>
          <p:cNvSpPr txBox="1"/>
          <p:nvPr/>
        </p:nvSpPr>
        <p:spPr>
          <a:xfrm>
            <a:off x="3153600" y="2775866"/>
            <a:ext cx="7613314" cy="400110"/>
          </a:xfrm>
          <a:prstGeom prst="rect">
            <a:avLst/>
          </a:prstGeom>
          <a:noFill/>
          <a:ln>
            <a:solidFill>
              <a:schemeClr val="accent2">
                <a:lumMod val="20000"/>
                <a:lumOff val="80000"/>
              </a:schemeClr>
            </a:solidFill>
          </a:ln>
        </p:spPr>
        <p:txBody>
          <a:bodyPr wrap="square" rtlCol="0">
            <a:spAutoFit/>
          </a:bodyPr>
          <a:lstStyle/>
          <a:p>
            <a:pPr algn="l"/>
            <a:r>
              <a:rPr lang="en-GB" sz="2000" dirty="0">
                <a:solidFill>
                  <a:srgbClr val="002060"/>
                </a:solidFill>
              </a:rPr>
              <a:t>You sent / Did you send a present?</a:t>
            </a:r>
            <a:endParaRPr lang="fr-FR" sz="2000" dirty="0">
              <a:solidFill>
                <a:srgbClr val="002060"/>
              </a:solidFill>
            </a:endParaRPr>
          </a:p>
        </p:txBody>
      </p:sp>
      <p:sp>
        <p:nvSpPr>
          <p:cNvPr id="53" name="TextBox 52">
            <a:extLst>
              <a:ext uri="{FF2B5EF4-FFF2-40B4-BE49-F238E27FC236}">
                <a16:creationId xmlns:a16="http://schemas.microsoft.com/office/drawing/2014/main" id="{D79FDBFA-F829-4593-A93B-9381B8DBD3CC}"/>
              </a:ext>
            </a:extLst>
          </p:cNvPr>
          <p:cNvSpPr txBox="1"/>
          <p:nvPr/>
        </p:nvSpPr>
        <p:spPr>
          <a:xfrm>
            <a:off x="3153600" y="3237963"/>
            <a:ext cx="8758143" cy="400110"/>
          </a:xfrm>
          <a:prstGeom prst="rect">
            <a:avLst/>
          </a:prstGeom>
          <a:noFill/>
          <a:ln>
            <a:solidFill>
              <a:schemeClr val="accent2">
                <a:lumMod val="20000"/>
                <a:lumOff val="80000"/>
              </a:schemeClr>
            </a:solidFill>
          </a:ln>
        </p:spPr>
        <p:txBody>
          <a:bodyPr wrap="square" rIns="0" rtlCol="0">
            <a:spAutoFit/>
          </a:bodyPr>
          <a:lstStyle/>
          <a:p>
            <a:pPr algn="l"/>
            <a:r>
              <a:rPr lang="en-GB" sz="2000" dirty="0">
                <a:solidFill>
                  <a:srgbClr val="002060"/>
                </a:solidFill>
              </a:rPr>
              <a:t>Your family went / Did your family go on a trip to Switzerland last year.</a:t>
            </a:r>
            <a:endParaRPr lang="fr-FR" sz="2000" dirty="0">
              <a:solidFill>
                <a:srgbClr val="002060"/>
              </a:solidFill>
            </a:endParaRPr>
          </a:p>
        </p:txBody>
      </p:sp>
      <p:sp>
        <p:nvSpPr>
          <p:cNvPr id="54" name="TextBox 53">
            <a:extLst>
              <a:ext uri="{FF2B5EF4-FFF2-40B4-BE49-F238E27FC236}">
                <a16:creationId xmlns:a16="http://schemas.microsoft.com/office/drawing/2014/main" id="{17AF192D-F454-4FA9-A3E7-BB6477FA0A9E}"/>
              </a:ext>
            </a:extLst>
          </p:cNvPr>
          <p:cNvSpPr txBox="1"/>
          <p:nvPr/>
        </p:nvSpPr>
        <p:spPr>
          <a:xfrm>
            <a:off x="3153600" y="3700060"/>
            <a:ext cx="7651414" cy="400110"/>
          </a:xfrm>
          <a:prstGeom prst="rect">
            <a:avLst/>
          </a:prstGeom>
          <a:noFill/>
          <a:ln>
            <a:solidFill>
              <a:schemeClr val="accent2">
                <a:lumMod val="20000"/>
                <a:lumOff val="80000"/>
              </a:schemeClr>
            </a:solidFill>
          </a:ln>
        </p:spPr>
        <p:txBody>
          <a:bodyPr wrap="square" rtlCol="0">
            <a:spAutoFit/>
          </a:bodyPr>
          <a:lstStyle/>
          <a:p>
            <a:r>
              <a:rPr lang="en-GB" sz="2000" dirty="0">
                <a:solidFill>
                  <a:srgbClr val="002060"/>
                </a:solidFill>
              </a:rPr>
              <a:t>You travelled / Did you travel to Zurich?</a:t>
            </a:r>
            <a:endParaRPr lang="fr-FR" sz="2000" dirty="0">
              <a:solidFill>
                <a:srgbClr val="002060"/>
              </a:solidFill>
            </a:endParaRPr>
          </a:p>
        </p:txBody>
      </p:sp>
      <p:sp>
        <p:nvSpPr>
          <p:cNvPr id="55" name="TextBox 54">
            <a:extLst>
              <a:ext uri="{FF2B5EF4-FFF2-40B4-BE49-F238E27FC236}">
                <a16:creationId xmlns:a16="http://schemas.microsoft.com/office/drawing/2014/main" id="{4AE0702A-7799-4C51-8F0B-0D99A3CDB828}"/>
              </a:ext>
            </a:extLst>
          </p:cNvPr>
          <p:cNvSpPr txBox="1"/>
          <p:nvPr/>
        </p:nvSpPr>
        <p:spPr>
          <a:xfrm>
            <a:off x="3153600" y="4162157"/>
            <a:ext cx="7686338" cy="400110"/>
          </a:xfrm>
          <a:prstGeom prst="rect">
            <a:avLst/>
          </a:prstGeom>
          <a:noFill/>
          <a:ln>
            <a:solidFill>
              <a:schemeClr val="accent2">
                <a:lumMod val="20000"/>
                <a:lumOff val="80000"/>
              </a:schemeClr>
            </a:solidFill>
          </a:ln>
        </p:spPr>
        <p:txBody>
          <a:bodyPr wrap="square" rtlCol="0">
            <a:spAutoFit/>
          </a:bodyPr>
          <a:lstStyle/>
          <a:p>
            <a:pPr algn="l"/>
            <a:r>
              <a:rPr lang="en-GB" sz="2000" dirty="0">
                <a:solidFill>
                  <a:srgbClr val="002060"/>
                </a:solidFill>
              </a:rPr>
              <a:t>You visited / Did you visit Lausanne?</a:t>
            </a:r>
            <a:endParaRPr lang="fr-FR" sz="2000" dirty="0">
              <a:solidFill>
                <a:srgbClr val="002060"/>
              </a:solidFill>
            </a:endParaRPr>
          </a:p>
        </p:txBody>
      </p:sp>
      <p:sp>
        <p:nvSpPr>
          <p:cNvPr id="57" name="TextBox 56">
            <a:extLst>
              <a:ext uri="{FF2B5EF4-FFF2-40B4-BE49-F238E27FC236}">
                <a16:creationId xmlns:a16="http://schemas.microsoft.com/office/drawing/2014/main" id="{23F912AB-1BC6-414F-A582-D07F1A817E1F}"/>
              </a:ext>
            </a:extLst>
          </p:cNvPr>
          <p:cNvSpPr txBox="1"/>
          <p:nvPr/>
        </p:nvSpPr>
        <p:spPr>
          <a:xfrm>
            <a:off x="3153600" y="4624254"/>
            <a:ext cx="7540288" cy="400110"/>
          </a:xfrm>
          <a:prstGeom prst="rect">
            <a:avLst/>
          </a:prstGeom>
          <a:noFill/>
          <a:ln>
            <a:solidFill>
              <a:schemeClr val="accent2">
                <a:lumMod val="20000"/>
                <a:lumOff val="80000"/>
              </a:schemeClr>
            </a:solidFill>
          </a:ln>
        </p:spPr>
        <p:txBody>
          <a:bodyPr wrap="square" rtlCol="0">
            <a:spAutoFit/>
          </a:bodyPr>
          <a:lstStyle/>
          <a:p>
            <a:pPr algn="l"/>
            <a:r>
              <a:rPr lang="en-GB" sz="2000" dirty="0">
                <a:solidFill>
                  <a:srgbClr val="002060"/>
                </a:solidFill>
              </a:rPr>
              <a:t>We visited / Did we visit Lausanne yesterday.</a:t>
            </a:r>
            <a:endParaRPr lang="fr-FR" sz="2000" dirty="0">
              <a:solidFill>
                <a:srgbClr val="002060"/>
              </a:solidFill>
            </a:endParaRPr>
          </a:p>
        </p:txBody>
      </p:sp>
      <p:sp>
        <p:nvSpPr>
          <p:cNvPr id="10" name="Rectangle 9">
            <a:extLst>
              <a:ext uri="{FF2B5EF4-FFF2-40B4-BE49-F238E27FC236}">
                <a16:creationId xmlns:a16="http://schemas.microsoft.com/office/drawing/2014/main" id="{64D11C2E-58CD-44D9-A8E5-1DB2B1312C41}"/>
              </a:ext>
            </a:extLst>
          </p:cNvPr>
          <p:cNvSpPr/>
          <p:nvPr/>
        </p:nvSpPr>
        <p:spPr>
          <a:xfrm>
            <a:off x="5299304" y="2311947"/>
            <a:ext cx="2541777" cy="37244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sp>
        <p:nvSpPr>
          <p:cNvPr id="59" name="Rectangle 58">
            <a:extLst>
              <a:ext uri="{FF2B5EF4-FFF2-40B4-BE49-F238E27FC236}">
                <a16:creationId xmlns:a16="http://schemas.microsoft.com/office/drawing/2014/main" id="{0DBC7A26-45DF-4788-8F08-C9B49582F4FD}"/>
              </a:ext>
            </a:extLst>
          </p:cNvPr>
          <p:cNvSpPr/>
          <p:nvPr/>
        </p:nvSpPr>
        <p:spPr>
          <a:xfrm>
            <a:off x="3205730" y="2801977"/>
            <a:ext cx="1337504" cy="311314"/>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sp>
        <p:nvSpPr>
          <p:cNvPr id="60" name="Rectangle 59">
            <a:extLst>
              <a:ext uri="{FF2B5EF4-FFF2-40B4-BE49-F238E27FC236}">
                <a16:creationId xmlns:a16="http://schemas.microsoft.com/office/drawing/2014/main" id="{27741355-CF3A-4A97-B365-6CC801597789}"/>
              </a:ext>
            </a:extLst>
          </p:cNvPr>
          <p:cNvSpPr/>
          <p:nvPr/>
        </p:nvSpPr>
        <p:spPr>
          <a:xfrm>
            <a:off x="5299304" y="3188486"/>
            <a:ext cx="2449033" cy="4602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sp>
        <p:nvSpPr>
          <p:cNvPr id="61" name="Rectangle 60">
            <a:extLst>
              <a:ext uri="{FF2B5EF4-FFF2-40B4-BE49-F238E27FC236}">
                <a16:creationId xmlns:a16="http://schemas.microsoft.com/office/drawing/2014/main" id="{657475B5-E132-4A83-8F9F-68911B9AA9D7}"/>
              </a:ext>
            </a:extLst>
          </p:cNvPr>
          <p:cNvSpPr/>
          <p:nvPr/>
        </p:nvSpPr>
        <p:spPr>
          <a:xfrm>
            <a:off x="3170644" y="3745704"/>
            <a:ext cx="1867964" cy="37339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sp>
        <p:nvSpPr>
          <p:cNvPr id="62" name="Rectangle 61">
            <a:extLst>
              <a:ext uri="{FF2B5EF4-FFF2-40B4-BE49-F238E27FC236}">
                <a16:creationId xmlns:a16="http://schemas.microsoft.com/office/drawing/2014/main" id="{09CBB2DC-1EE0-4CA2-8B0A-C853020656C7}"/>
              </a:ext>
            </a:extLst>
          </p:cNvPr>
          <p:cNvSpPr/>
          <p:nvPr/>
        </p:nvSpPr>
        <p:spPr>
          <a:xfrm>
            <a:off x="3109626" y="4166571"/>
            <a:ext cx="1631398" cy="35378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sp>
        <p:nvSpPr>
          <p:cNvPr id="64" name="Rectangle 63">
            <a:extLst>
              <a:ext uri="{FF2B5EF4-FFF2-40B4-BE49-F238E27FC236}">
                <a16:creationId xmlns:a16="http://schemas.microsoft.com/office/drawing/2014/main" id="{E6057B40-954C-4156-B96A-F3745221C194}"/>
              </a:ext>
            </a:extLst>
          </p:cNvPr>
          <p:cNvSpPr/>
          <p:nvPr/>
        </p:nvSpPr>
        <p:spPr>
          <a:xfrm>
            <a:off x="4500756" y="4652551"/>
            <a:ext cx="1628479" cy="372151"/>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pic>
        <p:nvPicPr>
          <p:cNvPr id="15" name="Picture 14" descr="A picture containing doll&#10;&#10;Description automatically generated">
            <a:extLst>
              <a:ext uri="{FF2B5EF4-FFF2-40B4-BE49-F238E27FC236}">
                <a16:creationId xmlns:a16="http://schemas.microsoft.com/office/drawing/2014/main" id="{7EBAF3B7-988A-46F3-BB13-73BC744E4B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82415" y="4119100"/>
            <a:ext cx="2269304" cy="2269304"/>
          </a:xfrm>
          <a:prstGeom prst="rect">
            <a:avLst/>
          </a:prstGeom>
        </p:spPr>
      </p:pic>
      <p:sp>
        <p:nvSpPr>
          <p:cNvPr id="68" name="Rectangle 67">
            <a:extLst>
              <a:ext uri="{FF2B5EF4-FFF2-40B4-BE49-F238E27FC236}">
                <a16:creationId xmlns:a16="http://schemas.microsoft.com/office/drawing/2014/main" id="{8CDA71E7-EBFB-4A53-AB82-7AF8D51EC9B7}"/>
              </a:ext>
            </a:extLst>
          </p:cNvPr>
          <p:cNvSpPr/>
          <p:nvPr/>
        </p:nvSpPr>
        <p:spPr>
          <a:xfrm>
            <a:off x="10497128" y="2338888"/>
            <a:ext cx="127336" cy="46308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sp>
        <p:nvSpPr>
          <p:cNvPr id="69" name="Rectangle 68">
            <a:extLst>
              <a:ext uri="{FF2B5EF4-FFF2-40B4-BE49-F238E27FC236}">
                <a16:creationId xmlns:a16="http://schemas.microsoft.com/office/drawing/2014/main" id="{414B7E91-1C68-46A3-AE7A-B2ED8C7145A3}"/>
              </a:ext>
            </a:extLst>
          </p:cNvPr>
          <p:cNvSpPr/>
          <p:nvPr/>
        </p:nvSpPr>
        <p:spPr>
          <a:xfrm>
            <a:off x="7392845" y="2676384"/>
            <a:ext cx="127336" cy="46308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sp>
        <p:nvSpPr>
          <p:cNvPr id="70" name="Rectangle 69">
            <a:extLst>
              <a:ext uri="{FF2B5EF4-FFF2-40B4-BE49-F238E27FC236}">
                <a16:creationId xmlns:a16="http://schemas.microsoft.com/office/drawing/2014/main" id="{17D0A120-93D5-4E57-A0A3-9D2D18BA4F0D}"/>
              </a:ext>
            </a:extLst>
          </p:cNvPr>
          <p:cNvSpPr/>
          <p:nvPr/>
        </p:nvSpPr>
        <p:spPr>
          <a:xfrm>
            <a:off x="11715014" y="3159843"/>
            <a:ext cx="127336" cy="46308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sp>
        <p:nvSpPr>
          <p:cNvPr id="71" name="Rectangle 70">
            <a:extLst>
              <a:ext uri="{FF2B5EF4-FFF2-40B4-BE49-F238E27FC236}">
                <a16:creationId xmlns:a16="http://schemas.microsoft.com/office/drawing/2014/main" id="{8F61079F-D5C5-4B5A-8974-0A096F22BFAC}"/>
              </a:ext>
            </a:extLst>
          </p:cNvPr>
          <p:cNvSpPr/>
          <p:nvPr/>
        </p:nvSpPr>
        <p:spPr>
          <a:xfrm>
            <a:off x="7960575" y="3691750"/>
            <a:ext cx="127336" cy="46308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sp>
        <p:nvSpPr>
          <p:cNvPr id="72" name="Rectangle 71">
            <a:extLst>
              <a:ext uri="{FF2B5EF4-FFF2-40B4-BE49-F238E27FC236}">
                <a16:creationId xmlns:a16="http://schemas.microsoft.com/office/drawing/2014/main" id="{FFC43F7C-8203-490B-8951-C0F457A4726E}"/>
              </a:ext>
            </a:extLst>
          </p:cNvPr>
          <p:cNvSpPr/>
          <p:nvPr/>
        </p:nvSpPr>
        <p:spPr>
          <a:xfrm>
            <a:off x="7532191" y="4166174"/>
            <a:ext cx="127336" cy="46308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sp>
        <p:nvSpPr>
          <p:cNvPr id="74" name="Rectangle 73">
            <a:extLst>
              <a:ext uri="{FF2B5EF4-FFF2-40B4-BE49-F238E27FC236}">
                <a16:creationId xmlns:a16="http://schemas.microsoft.com/office/drawing/2014/main" id="{76915C80-465D-48B9-9B57-94F836355065}"/>
              </a:ext>
            </a:extLst>
          </p:cNvPr>
          <p:cNvSpPr/>
          <p:nvPr/>
        </p:nvSpPr>
        <p:spPr>
          <a:xfrm>
            <a:off x="8643681" y="4650364"/>
            <a:ext cx="127336" cy="46308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spTree>
    <p:extLst>
      <p:ext uri="{BB962C8B-B14F-4D97-AF65-F5344CB8AC3E}">
        <p14:creationId xmlns:p14="http://schemas.microsoft.com/office/powerpoint/2010/main" val="340341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9" grpId="0" animBg="1"/>
      <p:bldP spid="60" grpId="0" animBg="1"/>
      <p:bldP spid="61" grpId="0" animBg="1"/>
      <p:bldP spid="62" grpId="0" animBg="1"/>
      <p:bldP spid="64" grpId="0" animBg="1"/>
      <p:bldP spid="68" grpId="0" animBg="1"/>
      <p:bldP spid="69" grpId="0" animBg="1"/>
      <p:bldP spid="70" grpId="0" animBg="1"/>
      <p:bldP spid="71" grpId="0" animBg="1"/>
      <p:bldP spid="72" grpId="0" animBg="1"/>
      <p:bldP spid="7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CCF5B0-FFB6-4E7D-9D45-B4507526EDC1}"/>
              </a:ext>
            </a:extLst>
          </p:cNvPr>
          <p:cNvSpPr>
            <a:spLocks noGrp="1"/>
          </p:cNvSpPr>
          <p:nvPr>
            <p:ph type="title"/>
          </p:nvPr>
        </p:nvSpPr>
        <p:spPr>
          <a:xfrm>
            <a:off x="-1" y="213557"/>
            <a:ext cx="4450815" cy="647577"/>
          </a:xfrm>
        </p:spPr>
        <p:txBody>
          <a:bodyPr>
            <a:normAutofit/>
          </a:bodyPr>
          <a:lstStyle/>
          <a:p>
            <a:r>
              <a:rPr lang="en-GB" sz="2800" dirty="0"/>
              <a:t>Un voyage </a:t>
            </a:r>
            <a:r>
              <a:rPr lang="en-GB" sz="2800" dirty="0" err="1"/>
              <a:t>en</a:t>
            </a:r>
            <a:r>
              <a:rPr lang="en-GB" sz="2800" dirty="0"/>
              <a:t> Suisse</a:t>
            </a:r>
          </a:p>
        </p:txBody>
      </p:sp>
      <p:sp>
        <p:nvSpPr>
          <p:cNvPr id="4" name="TextBox 3">
            <a:extLst>
              <a:ext uri="{FF2B5EF4-FFF2-40B4-BE49-F238E27FC236}">
                <a16:creationId xmlns:a16="http://schemas.microsoft.com/office/drawing/2014/main" id="{EACE934A-F5E8-46CC-97E0-481BA26D47C6}"/>
              </a:ext>
            </a:extLst>
          </p:cNvPr>
          <p:cNvSpPr txBox="1"/>
          <p:nvPr/>
        </p:nvSpPr>
        <p:spPr>
          <a:xfrm>
            <a:off x="235598" y="2074203"/>
            <a:ext cx="7505700" cy="4524315"/>
          </a:xfrm>
          <a:prstGeom prst="rect">
            <a:avLst/>
          </a:prstGeom>
          <a:noFill/>
        </p:spPr>
        <p:txBody>
          <a:bodyPr wrap="square" rtlCol="0">
            <a:spAutoFit/>
          </a:bodyPr>
          <a:lstStyle/>
          <a:p>
            <a:pPr>
              <a:lnSpc>
                <a:spcPct val="150000"/>
              </a:lnSpc>
            </a:pPr>
            <a:r>
              <a:rPr lang="en-GB" sz="2400" dirty="0">
                <a:solidFill>
                  <a:schemeClr val="tx2">
                    <a:lumMod val="50000"/>
                  </a:schemeClr>
                </a:solidFill>
              </a:rPr>
              <a:t>1. Est-</a:t>
            </a:r>
            <a:r>
              <a:rPr lang="en-GB" sz="2400" dirty="0" err="1">
                <a:solidFill>
                  <a:schemeClr val="tx2">
                    <a:lumMod val="50000"/>
                  </a:schemeClr>
                </a:solidFill>
              </a:rPr>
              <a:t>ce</a:t>
            </a:r>
            <a:r>
              <a:rPr lang="en-GB" sz="2400" dirty="0">
                <a:solidFill>
                  <a:schemeClr val="tx2">
                    <a:lumMod val="50000"/>
                  </a:schemeClr>
                </a:solidFill>
              </a:rPr>
              <a:t> que </a:t>
            </a:r>
            <a:r>
              <a:rPr lang="en-GB" sz="2400" dirty="0" err="1">
                <a:solidFill>
                  <a:schemeClr val="tx2">
                    <a:lumMod val="50000"/>
                  </a:schemeClr>
                </a:solidFill>
              </a:rPr>
              <a:t>tu</a:t>
            </a:r>
            <a:r>
              <a:rPr lang="en-GB" sz="2400" dirty="0">
                <a:solidFill>
                  <a:schemeClr val="tx2">
                    <a:lumMod val="50000"/>
                  </a:schemeClr>
                </a:solidFill>
              </a:rPr>
              <a:t> as </a:t>
            </a:r>
            <a:r>
              <a:rPr lang="en-GB" sz="2400" dirty="0" err="1">
                <a:solidFill>
                  <a:schemeClr val="tx2">
                    <a:lumMod val="50000"/>
                  </a:schemeClr>
                </a:solidFill>
              </a:rPr>
              <a:t>visité</a:t>
            </a:r>
            <a:r>
              <a:rPr lang="en-GB" sz="2400" dirty="0">
                <a:solidFill>
                  <a:schemeClr val="tx2">
                    <a:lumMod val="50000"/>
                  </a:schemeClr>
                </a:solidFill>
              </a:rPr>
              <a:t> le </a:t>
            </a:r>
            <a:r>
              <a:rPr lang="en-GB" sz="2400" dirty="0" err="1">
                <a:solidFill>
                  <a:schemeClr val="tx2">
                    <a:lumMod val="50000"/>
                  </a:schemeClr>
                </a:solidFill>
              </a:rPr>
              <a:t>musée</a:t>
            </a:r>
            <a:r>
              <a:rPr lang="en-GB" sz="2400" dirty="0">
                <a:solidFill>
                  <a:schemeClr val="tx2">
                    <a:lumMod val="50000"/>
                  </a:schemeClr>
                </a:solidFill>
              </a:rPr>
              <a:t>?</a:t>
            </a:r>
          </a:p>
          <a:p>
            <a:pPr>
              <a:lnSpc>
                <a:spcPct val="150000"/>
              </a:lnSpc>
            </a:pPr>
            <a:r>
              <a:rPr lang="en-GB" sz="2400" dirty="0">
                <a:solidFill>
                  <a:schemeClr val="tx2">
                    <a:lumMod val="50000"/>
                  </a:schemeClr>
                </a:solidFill>
              </a:rPr>
              <a:t>2. Tu as </a:t>
            </a:r>
            <a:r>
              <a:rPr lang="en-GB" sz="2400" dirty="0" err="1">
                <a:solidFill>
                  <a:schemeClr val="tx2">
                    <a:lumMod val="50000"/>
                  </a:schemeClr>
                </a:solidFill>
              </a:rPr>
              <a:t>visité</a:t>
            </a:r>
            <a:r>
              <a:rPr lang="en-GB" sz="2400" dirty="0">
                <a:solidFill>
                  <a:schemeClr val="tx2">
                    <a:lumMod val="50000"/>
                  </a:schemeClr>
                </a:solidFill>
              </a:rPr>
              <a:t> le </a:t>
            </a:r>
            <a:r>
              <a:rPr lang="en-GB" sz="2400" dirty="0" err="1">
                <a:solidFill>
                  <a:schemeClr val="tx2">
                    <a:lumMod val="50000"/>
                  </a:schemeClr>
                </a:solidFill>
              </a:rPr>
              <a:t>musée</a:t>
            </a:r>
            <a:r>
              <a:rPr lang="en-GB" sz="2400" dirty="0">
                <a:solidFill>
                  <a:schemeClr val="tx2">
                    <a:lumMod val="50000"/>
                  </a:schemeClr>
                </a:solidFill>
              </a:rPr>
              <a:t>.</a:t>
            </a:r>
          </a:p>
          <a:p>
            <a:pPr>
              <a:lnSpc>
                <a:spcPct val="150000"/>
              </a:lnSpc>
            </a:pPr>
            <a:r>
              <a:rPr lang="en-GB" sz="2400" dirty="0">
                <a:solidFill>
                  <a:schemeClr val="tx2">
                    <a:lumMod val="50000"/>
                  </a:schemeClr>
                </a:solidFill>
              </a:rPr>
              <a:t>3. Tu as </a:t>
            </a:r>
            <a:r>
              <a:rPr lang="fr-FR" sz="2400" dirty="0">
                <a:solidFill>
                  <a:schemeClr val="tx2">
                    <a:lumMod val="50000"/>
                  </a:schemeClr>
                </a:solidFill>
              </a:rPr>
              <a:t>voyagé à Genève.</a:t>
            </a:r>
          </a:p>
          <a:p>
            <a:pPr>
              <a:lnSpc>
                <a:spcPct val="150000"/>
              </a:lnSpc>
            </a:pPr>
            <a:r>
              <a:rPr lang="fr-FR" sz="2400" dirty="0">
                <a:solidFill>
                  <a:schemeClr val="tx2">
                    <a:lumMod val="50000"/>
                  </a:schemeClr>
                </a:solidFill>
              </a:rPr>
              <a:t>4. Est-ce que </a:t>
            </a:r>
            <a:r>
              <a:rPr lang="en-GB" sz="2400" dirty="0" err="1">
                <a:solidFill>
                  <a:schemeClr val="tx2">
                    <a:lumMod val="50000"/>
                  </a:schemeClr>
                </a:solidFill>
              </a:rPr>
              <a:t>tu</a:t>
            </a:r>
            <a:r>
              <a:rPr lang="en-GB" sz="2400" dirty="0">
                <a:solidFill>
                  <a:schemeClr val="tx2">
                    <a:lumMod val="50000"/>
                  </a:schemeClr>
                </a:solidFill>
              </a:rPr>
              <a:t> as </a:t>
            </a:r>
            <a:r>
              <a:rPr lang="fr-FR" sz="2400" dirty="0">
                <a:solidFill>
                  <a:schemeClr val="tx2">
                    <a:lumMod val="50000"/>
                  </a:schemeClr>
                </a:solidFill>
              </a:rPr>
              <a:t>voyagé à Genève?</a:t>
            </a:r>
          </a:p>
          <a:p>
            <a:pPr>
              <a:lnSpc>
                <a:spcPct val="150000"/>
              </a:lnSpc>
            </a:pPr>
            <a:r>
              <a:rPr lang="fr-FR" sz="2400" dirty="0">
                <a:solidFill>
                  <a:schemeClr val="tx2">
                    <a:lumMod val="50000"/>
                  </a:schemeClr>
                </a:solidFill>
              </a:rPr>
              <a:t>5. Tu as traversé la </a:t>
            </a:r>
            <a:r>
              <a:rPr lang="fr-FR" sz="2400" dirty="0">
                <a:solidFill>
                  <a:schemeClr val="tx2">
                    <a:lumMod val="50000"/>
                  </a:schemeClr>
                </a:solidFill>
                <a:latin typeface="Century Gothic" panose="020B0502020202020204" pitchFamily="34" charset="0"/>
              </a:rPr>
              <a:t>frontière.</a:t>
            </a:r>
            <a:endParaRPr lang="fr-FR" sz="2400" dirty="0">
              <a:solidFill>
                <a:schemeClr val="tx2">
                  <a:lumMod val="50000"/>
                </a:schemeClr>
              </a:solidFill>
            </a:endParaRPr>
          </a:p>
          <a:p>
            <a:pPr>
              <a:lnSpc>
                <a:spcPct val="150000"/>
              </a:lnSpc>
            </a:pPr>
            <a:r>
              <a:rPr lang="fr-FR" sz="2400" dirty="0">
                <a:solidFill>
                  <a:schemeClr val="tx2">
                    <a:lumMod val="50000"/>
                  </a:schemeClr>
                </a:solidFill>
              </a:rPr>
              <a:t>6. Est-ce que tu as traversé la </a:t>
            </a:r>
            <a:r>
              <a:rPr lang="fr-FR" sz="2400" dirty="0">
                <a:solidFill>
                  <a:schemeClr val="tx2">
                    <a:lumMod val="50000"/>
                  </a:schemeClr>
                </a:solidFill>
                <a:latin typeface="Century Gothic" panose="020B0502020202020204" pitchFamily="34" charset="0"/>
              </a:rPr>
              <a:t>frontière.</a:t>
            </a:r>
          </a:p>
          <a:p>
            <a:endParaRPr lang="fr-FR" sz="2400" dirty="0">
              <a:solidFill>
                <a:schemeClr val="tx2">
                  <a:lumMod val="50000"/>
                </a:schemeClr>
              </a:solidFill>
            </a:endParaRPr>
          </a:p>
          <a:p>
            <a:endParaRPr lang="fr-FR" sz="2400" dirty="0">
              <a:solidFill>
                <a:schemeClr val="tx2">
                  <a:lumMod val="50000"/>
                </a:schemeClr>
              </a:solidFill>
            </a:endParaRPr>
          </a:p>
          <a:p>
            <a:endParaRPr lang="en-GB" sz="2400" dirty="0">
              <a:solidFill>
                <a:schemeClr val="tx2">
                  <a:lumMod val="50000"/>
                </a:schemeClr>
              </a:solidFill>
            </a:endParaRPr>
          </a:p>
        </p:txBody>
      </p:sp>
      <p:sp>
        <p:nvSpPr>
          <p:cNvPr id="5" name="Rounded Rectangle 46">
            <a:extLst>
              <a:ext uri="{FF2B5EF4-FFF2-40B4-BE49-F238E27FC236}">
                <a16:creationId xmlns:a16="http://schemas.microsoft.com/office/drawing/2014/main" id="{33871847-2CA1-41AC-A305-EB23652F228F}"/>
              </a:ext>
            </a:extLst>
          </p:cNvPr>
          <p:cNvSpPr/>
          <p:nvPr/>
        </p:nvSpPr>
        <p:spPr>
          <a:xfrm>
            <a:off x="9652001" y="249870"/>
            <a:ext cx="2257920"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écouter</a:t>
            </a:r>
          </a:p>
        </p:txBody>
      </p:sp>
      <p:sp>
        <p:nvSpPr>
          <p:cNvPr id="6" name="TextBox 5">
            <a:extLst>
              <a:ext uri="{FF2B5EF4-FFF2-40B4-BE49-F238E27FC236}">
                <a16:creationId xmlns:a16="http://schemas.microsoft.com/office/drawing/2014/main" id="{34965912-B48A-4229-9E6B-30BD38A80406}"/>
              </a:ext>
            </a:extLst>
          </p:cNvPr>
          <p:cNvSpPr txBox="1"/>
          <p:nvPr/>
        </p:nvSpPr>
        <p:spPr>
          <a:xfrm>
            <a:off x="103396" y="970426"/>
            <a:ext cx="9095688" cy="461665"/>
          </a:xfrm>
          <a:prstGeom prst="rect">
            <a:avLst/>
          </a:prstGeom>
          <a:noFill/>
        </p:spPr>
        <p:txBody>
          <a:bodyPr wrap="square" rtlCol="0">
            <a:spAutoFit/>
          </a:bodyPr>
          <a:lstStyle/>
          <a:p>
            <a:r>
              <a:rPr lang="en-GB" sz="2400" dirty="0" err="1">
                <a:solidFill>
                  <a:schemeClr val="tx2">
                    <a:lumMod val="50000"/>
                  </a:schemeClr>
                </a:solidFill>
              </a:rPr>
              <a:t>Partenaire</a:t>
            </a:r>
            <a:r>
              <a:rPr lang="en-GB" sz="2400" dirty="0">
                <a:solidFill>
                  <a:schemeClr val="tx2">
                    <a:lumMod val="50000"/>
                  </a:schemeClr>
                </a:solidFill>
              </a:rPr>
              <a:t> A: </a:t>
            </a:r>
            <a:r>
              <a:rPr lang="en-GB" sz="2400" dirty="0" err="1">
                <a:solidFill>
                  <a:schemeClr val="tx2">
                    <a:lumMod val="50000"/>
                  </a:schemeClr>
                </a:solidFill>
              </a:rPr>
              <a:t>choisit</a:t>
            </a:r>
            <a:r>
              <a:rPr lang="en-GB" sz="2400" dirty="0">
                <a:solidFill>
                  <a:schemeClr val="tx2">
                    <a:lumMod val="50000"/>
                  </a:schemeClr>
                </a:solidFill>
              </a:rPr>
              <a:t> </a:t>
            </a:r>
            <a:r>
              <a:rPr lang="en-GB" sz="2400" dirty="0" err="1">
                <a:solidFill>
                  <a:schemeClr val="tx2">
                    <a:lumMod val="50000"/>
                  </a:schemeClr>
                </a:solidFill>
              </a:rPr>
              <a:t>une</a:t>
            </a:r>
            <a:r>
              <a:rPr lang="en-GB" sz="2400" dirty="0">
                <a:solidFill>
                  <a:schemeClr val="tx2">
                    <a:lumMod val="50000"/>
                  </a:schemeClr>
                </a:solidFill>
              </a:rPr>
              <a:t> phrase. Lis la phrase </a:t>
            </a:r>
            <a:r>
              <a:rPr lang="en-GB" sz="2400" dirty="0" err="1">
                <a:solidFill>
                  <a:schemeClr val="tx2">
                    <a:lumMod val="50000"/>
                  </a:schemeClr>
                </a:solidFill>
              </a:rPr>
              <a:t>en</a:t>
            </a:r>
            <a:r>
              <a:rPr lang="en-GB" sz="2400" dirty="0">
                <a:solidFill>
                  <a:schemeClr val="tx2">
                    <a:lumMod val="50000"/>
                  </a:schemeClr>
                </a:solidFill>
              </a:rPr>
              <a:t> </a:t>
            </a:r>
            <a:r>
              <a:rPr lang="en-GB" sz="2400" dirty="0" err="1">
                <a:solidFill>
                  <a:schemeClr val="tx2">
                    <a:lumMod val="50000"/>
                  </a:schemeClr>
                </a:solidFill>
              </a:rPr>
              <a:t>français</a:t>
            </a:r>
            <a:r>
              <a:rPr lang="en-GB" sz="2400" dirty="0">
                <a:solidFill>
                  <a:schemeClr val="tx2">
                    <a:lumMod val="50000"/>
                  </a:schemeClr>
                </a:solidFill>
              </a:rPr>
              <a:t>. </a:t>
            </a:r>
          </a:p>
        </p:txBody>
      </p:sp>
      <p:sp>
        <p:nvSpPr>
          <p:cNvPr id="7" name="TextBox 6">
            <a:extLst>
              <a:ext uri="{FF2B5EF4-FFF2-40B4-BE49-F238E27FC236}">
                <a16:creationId xmlns:a16="http://schemas.microsoft.com/office/drawing/2014/main" id="{1C180049-7E5D-4EAD-8ED4-3C573884DFD6}"/>
              </a:ext>
            </a:extLst>
          </p:cNvPr>
          <p:cNvSpPr txBox="1"/>
          <p:nvPr/>
        </p:nvSpPr>
        <p:spPr>
          <a:xfrm>
            <a:off x="103396" y="1456835"/>
            <a:ext cx="11806524" cy="461665"/>
          </a:xfrm>
          <a:prstGeom prst="rect">
            <a:avLst/>
          </a:prstGeom>
          <a:noFill/>
        </p:spPr>
        <p:txBody>
          <a:bodyPr wrap="square" rtlCol="0">
            <a:spAutoFit/>
          </a:bodyPr>
          <a:lstStyle/>
          <a:p>
            <a:r>
              <a:rPr lang="en-GB" sz="2400" dirty="0" err="1">
                <a:solidFill>
                  <a:schemeClr val="tx2">
                    <a:lumMod val="50000"/>
                  </a:schemeClr>
                </a:solidFill>
              </a:rPr>
              <a:t>Partenaire</a:t>
            </a:r>
            <a:r>
              <a:rPr lang="en-GB" sz="2400" dirty="0">
                <a:solidFill>
                  <a:schemeClr val="tx2">
                    <a:lumMod val="50000"/>
                  </a:schemeClr>
                </a:solidFill>
              </a:rPr>
              <a:t> B: </a:t>
            </a:r>
            <a:r>
              <a:rPr lang="en-GB" sz="2400" dirty="0" err="1">
                <a:solidFill>
                  <a:schemeClr val="tx2">
                    <a:lumMod val="50000"/>
                  </a:schemeClr>
                </a:solidFill>
              </a:rPr>
              <a:t>traduis</a:t>
            </a:r>
            <a:r>
              <a:rPr lang="en-GB" sz="2400" dirty="0">
                <a:solidFill>
                  <a:schemeClr val="tx2">
                    <a:lumMod val="50000"/>
                  </a:schemeClr>
                </a:solidFill>
              </a:rPr>
              <a:t> </a:t>
            </a:r>
            <a:r>
              <a:rPr lang="en-GB" sz="2400" dirty="0" err="1">
                <a:solidFill>
                  <a:schemeClr val="tx2">
                    <a:lumMod val="50000"/>
                  </a:schemeClr>
                </a:solidFill>
              </a:rPr>
              <a:t>en</a:t>
            </a:r>
            <a:r>
              <a:rPr lang="en-GB" sz="2400" dirty="0">
                <a:solidFill>
                  <a:schemeClr val="tx2">
                    <a:lumMod val="50000"/>
                  </a:schemeClr>
                </a:solidFill>
              </a:rPr>
              <a:t> anglais. </a:t>
            </a:r>
            <a:r>
              <a:rPr lang="en-GB" sz="2400" dirty="0" err="1">
                <a:solidFill>
                  <a:schemeClr val="tx2">
                    <a:lumMod val="50000"/>
                  </a:schemeClr>
                </a:solidFill>
              </a:rPr>
              <a:t>Ça</a:t>
            </a:r>
            <a:r>
              <a:rPr lang="en-GB" sz="2400" dirty="0">
                <a:solidFill>
                  <a:schemeClr val="tx2">
                    <a:lumMod val="50000"/>
                  </a:schemeClr>
                </a:solidFill>
              </a:rPr>
              <a:t> commence avec ‘</a:t>
            </a:r>
            <a:r>
              <a:rPr lang="en-GB" sz="2400" i="1" dirty="0">
                <a:solidFill>
                  <a:schemeClr val="tx2">
                    <a:lumMod val="50000"/>
                  </a:schemeClr>
                </a:solidFill>
              </a:rPr>
              <a:t>You</a:t>
            </a:r>
            <a:r>
              <a:rPr lang="en-GB" sz="2400" dirty="0">
                <a:solidFill>
                  <a:schemeClr val="tx2">
                    <a:lumMod val="50000"/>
                  </a:schemeClr>
                </a:solidFill>
              </a:rPr>
              <a:t>…’ </a:t>
            </a:r>
            <a:r>
              <a:rPr lang="en-GB" sz="2400" dirty="0" err="1">
                <a:solidFill>
                  <a:schemeClr val="tx2">
                    <a:lumMod val="50000"/>
                  </a:schemeClr>
                </a:solidFill>
              </a:rPr>
              <a:t>ou</a:t>
            </a:r>
            <a:r>
              <a:rPr lang="en-GB" sz="2400" dirty="0">
                <a:solidFill>
                  <a:schemeClr val="tx2">
                    <a:lumMod val="50000"/>
                  </a:schemeClr>
                </a:solidFill>
              </a:rPr>
              <a:t> ‘</a:t>
            </a:r>
            <a:r>
              <a:rPr lang="en-GB" sz="2400" i="1" dirty="0">
                <a:solidFill>
                  <a:schemeClr val="tx2">
                    <a:lumMod val="50000"/>
                  </a:schemeClr>
                </a:solidFill>
              </a:rPr>
              <a:t>Did you</a:t>
            </a:r>
            <a:r>
              <a:rPr lang="en-GB" sz="2400" dirty="0">
                <a:solidFill>
                  <a:schemeClr val="tx2">
                    <a:lumMod val="50000"/>
                  </a:schemeClr>
                </a:solidFill>
              </a:rPr>
              <a:t>…’? </a:t>
            </a:r>
          </a:p>
        </p:txBody>
      </p:sp>
      <p:sp>
        <p:nvSpPr>
          <p:cNvPr id="8" name="TextBox 7">
            <a:extLst>
              <a:ext uri="{FF2B5EF4-FFF2-40B4-BE49-F238E27FC236}">
                <a16:creationId xmlns:a16="http://schemas.microsoft.com/office/drawing/2014/main" id="{EBDD2BE6-3942-47CC-9F0D-7E2F61642F59}"/>
              </a:ext>
            </a:extLst>
          </p:cNvPr>
          <p:cNvSpPr txBox="1"/>
          <p:nvPr/>
        </p:nvSpPr>
        <p:spPr>
          <a:xfrm>
            <a:off x="8560106" y="2512317"/>
            <a:ext cx="7505700" cy="1569660"/>
          </a:xfrm>
          <a:prstGeom prst="rect">
            <a:avLst/>
          </a:prstGeom>
          <a:noFill/>
        </p:spPr>
        <p:txBody>
          <a:bodyPr wrap="square" rtlCol="0">
            <a:spAutoFit/>
          </a:bodyPr>
          <a:lstStyle/>
          <a:p>
            <a:endParaRPr lang="fr-FR" sz="2400" dirty="0">
              <a:solidFill>
                <a:schemeClr val="tx2">
                  <a:lumMod val="50000"/>
                </a:schemeClr>
              </a:solidFill>
              <a:latin typeface="Century Gothic" panose="020B0502020202020204" pitchFamily="34" charset="0"/>
            </a:endParaRPr>
          </a:p>
          <a:p>
            <a:endParaRPr lang="fr-FR" sz="2400" dirty="0">
              <a:solidFill>
                <a:schemeClr val="tx2">
                  <a:lumMod val="50000"/>
                </a:schemeClr>
              </a:solidFill>
            </a:endParaRPr>
          </a:p>
          <a:p>
            <a:endParaRPr lang="fr-FR" sz="2400" dirty="0">
              <a:solidFill>
                <a:schemeClr val="tx2">
                  <a:lumMod val="50000"/>
                </a:schemeClr>
              </a:solidFill>
            </a:endParaRPr>
          </a:p>
          <a:p>
            <a:endParaRPr lang="en-GB" sz="2400" dirty="0">
              <a:solidFill>
                <a:schemeClr val="tx2">
                  <a:lumMod val="50000"/>
                </a:schemeClr>
              </a:solidFill>
            </a:endParaRPr>
          </a:p>
        </p:txBody>
      </p:sp>
      <p:sp>
        <p:nvSpPr>
          <p:cNvPr id="9" name="TextBox 8">
            <a:extLst>
              <a:ext uri="{FF2B5EF4-FFF2-40B4-BE49-F238E27FC236}">
                <a16:creationId xmlns:a16="http://schemas.microsoft.com/office/drawing/2014/main" id="{C0685FAD-29E4-4171-AA87-86852D03FA25}"/>
              </a:ext>
            </a:extLst>
          </p:cNvPr>
          <p:cNvSpPr txBox="1"/>
          <p:nvPr/>
        </p:nvSpPr>
        <p:spPr>
          <a:xfrm>
            <a:off x="6524394" y="2129759"/>
            <a:ext cx="7505700" cy="4524315"/>
          </a:xfrm>
          <a:prstGeom prst="rect">
            <a:avLst/>
          </a:prstGeom>
          <a:noFill/>
        </p:spPr>
        <p:txBody>
          <a:bodyPr wrap="square" rtlCol="0">
            <a:spAutoFit/>
          </a:bodyPr>
          <a:lstStyle/>
          <a:p>
            <a:pPr marL="457200" indent="-457200">
              <a:lnSpc>
                <a:spcPct val="150000"/>
              </a:lnSpc>
              <a:buAutoNum type="arabicPeriod"/>
            </a:pPr>
            <a:r>
              <a:rPr lang="en-GB" sz="2400" b="1" dirty="0">
                <a:solidFill>
                  <a:srgbClr val="EF4135"/>
                </a:solidFill>
              </a:rPr>
              <a:t>Did you visit the museum?</a:t>
            </a:r>
          </a:p>
          <a:p>
            <a:pPr marL="457200" indent="-457200">
              <a:lnSpc>
                <a:spcPct val="150000"/>
              </a:lnSpc>
              <a:buAutoNum type="arabicPeriod"/>
            </a:pPr>
            <a:r>
              <a:rPr lang="en-GB" sz="2400" b="1" dirty="0">
                <a:solidFill>
                  <a:srgbClr val="EF4135"/>
                </a:solidFill>
                <a:latin typeface="Century Gothic" panose="020B0502020202020204" pitchFamily="34" charset="0"/>
              </a:rPr>
              <a:t>You visited the museum.</a:t>
            </a:r>
          </a:p>
          <a:p>
            <a:pPr marL="457200" indent="-457200">
              <a:lnSpc>
                <a:spcPct val="150000"/>
              </a:lnSpc>
              <a:buAutoNum type="arabicPeriod"/>
            </a:pPr>
            <a:r>
              <a:rPr lang="en-GB" sz="2400" b="1" dirty="0">
                <a:solidFill>
                  <a:srgbClr val="EF4135"/>
                </a:solidFill>
                <a:latin typeface="Century Gothic" panose="020B0502020202020204" pitchFamily="34" charset="0"/>
              </a:rPr>
              <a:t>You travelled to Geneva.</a:t>
            </a:r>
          </a:p>
          <a:p>
            <a:pPr marL="457200" indent="-457200">
              <a:lnSpc>
                <a:spcPct val="150000"/>
              </a:lnSpc>
              <a:buAutoNum type="arabicPeriod"/>
            </a:pPr>
            <a:r>
              <a:rPr lang="en-GB" sz="2400" b="1" dirty="0">
                <a:solidFill>
                  <a:srgbClr val="EF4135"/>
                </a:solidFill>
                <a:latin typeface="Century Gothic" panose="020B0502020202020204" pitchFamily="34" charset="0"/>
              </a:rPr>
              <a:t>Did you travel to Geneva?</a:t>
            </a:r>
          </a:p>
          <a:p>
            <a:pPr marL="457200" indent="-457200">
              <a:lnSpc>
                <a:spcPct val="150000"/>
              </a:lnSpc>
              <a:buAutoNum type="arabicPeriod"/>
            </a:pPr>
            <a:r>
              <a:rPr lang="en-GB" sz="2400" b="1" dirty="0">
                <a:solidFill>
                  <a:srgbClr val="EF4135"/>
                </a:solidFill>
                <a:latin typeface="Century Gothic" panose="020B0502020202020204" pitchFamily="34" charset="0"/>
              </a:rPr>
              <a:t>You crossed the border.</a:t>
            </a:r>
          </a:p>
          <a:p>
            <a:pPr marL="457200" indent="-457200">
              <a:lnSpc>
                <a:spcPct val="150000"/>
              </a:lnSpc>
              <a:buAutoNum type="arabicPeriod"/>
            </a:pPr>
            <a:r>
              <a:rPr lang="en-GB" sz="2400" b="1" dirty="0">
                <a:solidFill>
                  <a:srgbClr val="EF4135"/>
                </a:solidFill>
                <a:latin typeface="Century Gothic" panose="020B0502020202020204" pitchFamily="34" charset="0"/>
              </a:rPr>
              <a:t>Did you cross the border?</a:t>
            </a:r>
          </a:p>
          <a:p>
            <a:endParaRPr lang="fr-FR" sz="2400" b="1" dirty="0">
              <a:solidFill>
                <a:srgbClr val="EF4135"/>
              </a:solidFill>
            </a:endParaRPr>
          </a:p>
          <a:p>
            <a:endParaRPr lang="fr-FR" sz="2400" b="1" dirty="0">
              <a:solidFill>
                <a:srgbClr val="EF4135"/>
              </a:solidFill>
            </a:endParaRPr>
          </a:p>
          <a:p>
            <a:endParaRPr lang="en-GB" sz="2400" b="1" dirty="0">
              <a:solidFill>
                <a:srgbClr val="EF4135"/>
              </a:solidFill>
            </a:endParaRPr>
          </a:p>
        </p:txBody>
      </p:sp>
    </p:spTree>
    <p:extLst>
      <p:ext uri="{BB962C8B-B14F-4D97-AF65-F5344CB8AC3E}">
        <p14:creationId xmlns:p14="http://schemas.microsoft.com/office/powerpoint/2010/main" val="1901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353E96AE-47CA-4CAD-AAAE-83BE270DCF5F}"/>
              </a:ext>
            </a:extLst>
          </p:cNvPr>
          <p:cNvSpPr txBox="1"/>
          <p:nvPr/>
        </p:nvSpPr>
        <p:spPr>
          <a:xfrm>
            <a:off x="5250446" y="90348"/>
            <a:ext cx="5659010" cy="830997"/>
          </a:xfrm>
          <a:prstGeom prst="rect">
            <a:avLst/>
          </a:prstGeom>
          <a:noFill/>
        </p:spPr>
        <p:txBody>
          <a:bodyPr wrap="square" rtlCol="0">
            <a:spAutoFit/>
          </a:bodyPr>
          <a:lstStyle/>
          <a:p>
            <a:pPr lvl="0">
              <a:defRPr/>
            </a:pPr>
            <a:r>
              <a:rPr lang="en-US" sz="2400" b="1" dirty="0">
                <a:solidFill>
                  <a:srgbClr val="002060"/>
                </a:solidFill>
              </a:rPr>
              <a:t>Lis</a:t>
            </a:r>
            <a:r>
              <a:rPr lang="en-US" sz="2400" dirty="0">
                <a:solidFill>
                  <a:srgbClr val="002060"/>
                </a:solidFill>
              </a:rPr>
              <a:t> les </a:t>
            </a:r>
            <a:r>
              <a:rPr lang="en-US" sz="2400" dirty="0" err="1">
                <a:solidFill>
                  <a:srgbClr val="002060"/>
                </a:solidFill>
              </a:rPr>
              <a:t>réponses</a:t>
            </a:r>
            <a:r>
              <a:rPr lang="en-US" sz="2400" dirty="0">
                <a:solidFill>
                  <a:srgbClr val="002060"/>
                </a:solidFill>
              </a:rPr>
              <a:t> </a:t>
            </a:r>
            <a:r>
              <a:rPr lang="en-US" sz="2400" dirty="0" err="1">
                <a:solidFill>
                  <a:srgbClr val="002060"/>
                </a:solidFill>
              </a:rPr>
              <a:t>d’Amir</a:t>
            </a:r>
            <a:r>
              <a:rPr lang="en-US" sz="2400" dirty="0">
                <a:solidFill>
                  <a:srgbClr val="002060"/>
                </a:solidFill>
              </a:rPr>
              <a:t>, et</a:t>
            </a:r>
          </a:p>
          <a:p>
            <a:pPr lvl="0">
              <a:defRPr/>
            </a:pPr>
            <a:r>
              <a:rPr lang="en-US" sz="2400" b="1" dirty="0" err="1">
                <a:solidFill>
                  <a:srgbClr val="002060"/>
                </a:solidFill>
              </a:rPr>
              <a:t>écris</a:t>
            </a:r>
            <a:r>
              <a:rPr lang="en-US" sz="2400" dirty="0">
                <a:solidFill>
                  <a:srgbClr val="002060"/>
                </a:solidFill>
              </a:rPr>
              <a:t> les questions </a:t>
            </a:r>
            <a:r>
              <a:rPr lang="en-US" sz="2400" dirty="0" err="1">
                <a:solidFill>
                  <a:srgbClr val="002060"/>
                </a:solidFill>
              </a:rPr>
              <a:t>d’Océane</a:t>
            </a:r>
            <a:r>
              <a:rPr lang="en-US" sz="2400" dirty="0">
                <a:solidFill>
                  <a:srgbClr val="002060"/>
                </a:solidFill>
              </a:rPr>
              <a:t>.</a:t>
            </a:r>
            <a:endParaRPr lang="fr-FR" sz="2400" dirty="0">
              <a:solidFill>
                <a:srgbClr val="002060"/>
              </a:solidFill>
              <a:latin typeface="Century Gothic" panose="020F0302020204030204"/>
            </a:endParaRPr>
          </a:p>
        </p:txBody>
      </p:sp>
      <p:sp>
        <p:nvSpPr>
          <p:cNvPr id="4" name="Title 3"/>
          <p:cNvSpPr>
            <a:spLocks noGrp="1"/>
          </p:cNvSpPr>
          <p:nvPr>
            <p:ph type="title"/>
          </p:nvPr>
        </p:nvSpPr>
        <p:spPr>
          <a:xfrm>
            <a:off x="-1" y="213557"/>
            <a:ext cx="5271247" cy="647577"/>
          </a:xfrm>
        </p:spPr>
        <p:txBody>
          <a:bodyPr>
            <a:normAutofit/>
          </a:bodyPr>
          <a:lstStyle/>
          <a:p>
            <a:r>
              <a:rPr lang="en-GB" sz="2800" b="1" dirty="0">
                <a:solidFill>
                  <a:schemeClr val="bg1"/>
                </a:solidFill>
              </a:rPr>
              <a:t>Des </a:t>
            </a:r>
            <a:r>
              <a:rPr lang="en-GB" sz="2800" b="1" dirty="0" err="1">
                <a:solidFill>
                  <a:schemeClr val="bg1"/>
                </a:solidFill>
              </a:rPr>
              <a:t>WhatsApps</a:t>
            </a:r>
            <a:r>
              <a:rPr lang="en-GB" sz="2800" b="1" dirty="0">
                <a:solidFill>
                  <a:schemeClr val="bg1"/>
                </a:solidFill>
              </a:rPr>
              <a:t> </a:t>
            </a:r>
            <a:r>
              <a:rPr lang="en-GB" sz="2800" b="1" dirty="0" err="1">
                <a:solidFill>
                  <a:schemeClr val="bg1"/>
                </a:solidFill>
              </a:rPr>
              <a:t>d’Océane</a:t>
            </a:r>
            <a:endParaRPr lang="en-GB" sz="2800" b="1" dirty="0">
              <a:solidFill>
                <a:schemeClr val="bg1"/>
              </a:solidFill>
            </a:endParaRPr>
          </a:p>
        </p:txBody>
      </p:sp>
      <p:sp>
        <p:nvSpPr>
          <p:cNvPr id="9" name="Rounded Rectangle 8">
            <a:extLst>
              <a:ext uri="{FF2B5EF4-FFF2-40B4-BE49-F238E27FC236}">
                <a16:creationId xmlns:a16="http://schemas.microsoft.com/office/drawing/2014/main" id="{3BE7DA25-0DB7-EC4B-876E-992196F04F82}"/>
              </a:ext>
            </a:extLst>
          </p:cNvPr>
          <p:cNvSpPr/>
          <p:nvPr/>
        </p:nvSpPr>
        <p:spPr>
          <a:xfrm>
            <a:off x="551515" y="1261092"/>
            <a:ext cx="5352557" cy="5053677"/>
          </a:xfrm>
          <a:prstGeom prst="roundRect">
            <a:avLst>
              <a:gd name="adj" fmla="val 4406"/>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D2AE26-84DC-9842-A5C1-88E21F5574C4}"/>
              </a:ext>
            </a:extLst>
          </p:cNvPr>
          <p:cNvSpPr/>
          <p:nvPr/>
        </p:nvSpPr>
        <p:spPr>
          <a:xfrm>
            <a:off x="555125" y="1606072"/>
            <a:ext cx="5348948" cy="497896"/>
          </a:xfrm>
          <a:prstGeom prst="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23DF1F-5007-954D-A5FA-E8EE53BA5271}"/>
              </a:ext>
            </a:extLst>
          </p:cNvPr>
          <p:cNvSpPr/>
          <p:nvPr/>
        </p:nvSpPr>
        <p:spPr>
          <a:xfrm>
            <a:off x="551517" y="2103968"/>
            <a:ext cx="5352556" cy="3868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B64598EA-A9E2-4442-8983-6452A2CBA3E5}"/>
              </a:ext>
            </a:extLst>
          </p:cNvPr>
          <p:cNvSpPr/>
          <p:nvPr/>
        </p:nvSpPr>
        <p:spPr>
          <a:xfrm>
            <a:off x="634320" y="5556025"/>
            <a:ext cx="4777672" cy="2897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743AD45-5B98-714F-A4C3-7A318D252CBF}"/>
              </a:ext>
            </a:extLst>
          </p:cNvPr>
          <p:cNvSpPr>
            <a:spLocks noChangeAspect="1"/>
          </p:cNvSpPr>
          <p:nvPr/>
        </p:nvSpPr>
        <p:spPr>
          <a:xfrm>
            <a:off x="882098" y="1680947"/>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890E14C-30BF-FC48-9762-0BAA022B5A50}"/>
              </a:ext>
            </a:extLst>
          </p:cNvPr>
          <p:cNvSpPr/>
          <p:nvPr/>
        </p:nvSpPr>
        <p:spPr>
          <a:xfrm>
            <a:off x="809887" y="1607301"/>
            <a:ext cx="504421" cy="49666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680EA233-79CC-B048-B658-A0D26E829203}"/>
              </a:ext>
            </a:extLst>
          </p:cNvPr>
          <p:cNvSpPr/>
          <p:nvPr/>
        </p:nvSpPr>
        <p:spPr>
          <a:xfrm>
            <a:off x="1424177" y="1700655"/>
            <a:ext cx="4284592" cy="308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5">
                    <a:lumMod val="50000"/>
                  </a:schemeClr>
                </a:solidFill>
              </a:rPr>
              <a:t>Amir &lt;3</a:t>
            </a:r>
          </a:p>
        </p:txBody>
      </p:sp>
      <p:sp>
        <p:nvSpPr>
          <p:cNvPr id="17" name="Rounded Rectangle 16">
            <a:extLst>
              <a:ext uri="{FF2B5EF4-FFF2-40B4-BE49-F238E27FC236}">
                <a16:creationId xmlns:a16="http://schemas.microsoft.com/office/drawing/2014/main" id="{16BDA9D5-79AA-A64C-AE97-76CC39B4C169}"/>
              </a:ext>
            </a:extLst>
          </p:cNvPr>
          <p:cNvSpPr/>
          <p:nvPr/>
        </p:nvSpPr>
        <p:spPr>
          <a:xfrm>
            <a:off x="873878" y="1365137"/>
            <a:ext cx="4538114"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4D30CEA-1B00-C341-BF0B-0C0F5C10439D}"/>
              </a:ext>
            </a:extLst>
          </p:cNvPr>
          <p:cNvSpPr/>
          <p:nvPr/>
        </p:nvSpPr>
        <p:spPr>
          <a:xfrm>
            <a:off x="5530541" y="1356354"/>
            <a:ext cx="178229" cy="178229"/>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A9E420EC-076F-F841-B393-5A6A3714D048}"/>
              </a:ext>
            </a:extLst>
          </p:cNvPr>
          <p:cNvCxnSpPr>
            <a:cxnSpLocks/>
          </p:cNvCxnSpPr>
          <p:nvPr/>
        </p:nvCxnSpPr>
        <p:spPr>
          <a:xfrm flipH="1">
            <a:off x="634320" y="1855020"/>
            <a:ext cx="145195" cy="0"/>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971E5173-3024-A547-A0B3-FF7CF3A01B1F}"/>
              </a:ext>
            </a:extLst>
          </p:cNvPr>
          <p:cNvSpPr/>
          <p:nvPr/>
        </p:nvSpPr>
        <p:spPr>
          <a:xfrm>
            <a:off x="873876" y="6054583"/>
            <a:ext cx="4834893"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Icon&#10;&#10;Description automatically generated">
            <a:extLst>
              <a:ext uri="{FF2B5EF4-FFF2-40B4-BE49-F238E27FC236}">
                <a16:creationId xmlns:a16="http://schemas.microsoft.com/office/drawing/2014/main" id="{3AFA20D5-D04A-5D4A-B5C3-4B268F31EC37}"/>
              </a:ext>
            </a:extLst>
          </p:cNvPr>
          <p:cNvPicPr>
            <a:picLocks noChangeAspect="1"/>
          </p:cNvPicPr>
          <p:nvPr/>
        </p:nvPicPr>
        <p:blipFill rotWithShape="1">
          <a:blip r:embed="rId4">
            <a:extLst>
              <a:ext uri="{28A0092B-C50C-407E-A947-70E740481C1C}">
                <a14:useLocalDpi xmlns:a14="http://schemas.microsoft.com/office/drawing/2010/main" val="0"/>
              </a:ext>
            </a:extLst>
          </a:blip>
          <a:srcRect l="87883" t="86287" b="6469"/>
          <a:stretch/>
        </p:blipFill>
        <p:spPr>
          <a:xfrm>
            <a:off x="5477154" y="5537658"/>
            <a:ext cx="361756" cy="328800"/>
          </a:xfrm>
          <a:prstGeom prst="rect">
            <a:avLst/>
          </a:prstGeom>
        </p:spPr>
      </p:pic>
      <p:pic>
        <p:nvPicPr>
          <p:cNvPr id="22" name="Picture 21" descr="Icon&#10;&#10;Description automatically generated">
            <a:extLst>
              <a:ext uri="{FF2B5EF4-FFF2-40B4-BE49-F238E27FC236}">
                <a16:creationId xmlns:a16="http://schemas.microsoft.com/office/drawing/2014/main" id="{C16E98EA-767E-CC41-901B-6FEB73AF6B80}"/>
              </a:ext>
            </a:extLst>
          </p:cNvPr>
          <p:cNvPicPr>
            <a:picLocks noChangeAspect="1"/>
          </p:cNvPicPr>
          <p:nvPr/>
        </p:nvPicPr>
        <p:blipFill rotWithShape="1">
          <a:blip r:embed="rId4">
            <a:extLst>
              <a:ext uri="{28A0092B-C50C-407E-A947-70E740481C1C}">
                <a14:useLocalDpi xmlns:a14="http://schemas.microsoft.com/office/drawing/2010/main" val="0"/>
              </a:ext>
            </a:extLst>
          </a:blip>
          <a:srcRect l="74093" t="87666" r="17066" b="7725"/>
          <a:stretch/>
        </p:blipFill>
        <p:spPr>
          <a:xfrm>
            <a:off x="5091821" y="5575172"/>
            <a:ext cx="317251" cy="251417"/>
          </a:xfrm>
          <a:prstGeom prst="rect">
            <a:avLst/>
          </a:prstGeom>
        </p:spPr>
      </p:pic>
      <p:sp>
        <p:nvSpPr>
          <p:cNvPr id="2" name="Rounded Rectangular Callout 1">
            <a:extLst>
              <a:ext uri="{FF2B5EF4-FFF2-40B4-BE49-F238E27FC236}">
                <a16:creationId xmlns:a16="http://schemas.microsoft.com/office/drawing/2014/main" id="{37159755-F5DE-6E4F-BD68-1FCD4413C734}"/>
              </a:ext>
            </a:extLst>
          </p:cNvPr>
          <p:cNvSpPr/>
          <p:nvPr/>
        </p:nvSpPr>
        <p:spPr>
          <a:xfrm>
            <a:off x="857005" y="2267390"/>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(Est-ce que) tu as visité le </a:t>
            </a:r>
            <a:br>
              <a:rPr lang="fr-FR" sz="2200" dirty="0">
                <a:solidFill>
                  <a:srgbClr val="115076"/>
                </a:solidFill>
              </a:rPr>
            </a:br>
            <a:r>
              <a:rPr lang="fr-FR" sz="2200" dirty="0">
                <a:solidFill>
                  <a:srgbClr val="115076"/>
                </a:solidFill>
              </a:rPr>
              <a:t>musée ? </a:t>
            </a:r>
          </a:p>
        </p:txBody>
      </p:sp>
      <p:sp>
        <p:nvSpPr>
          <p:cNvPr id="65" name="Rounded Rectangular Callout 64">
            <a:extLst>
              <a:ext uri="{FF2B5EF4-FFF2-40B4-BE49-F238E27FC236}">
                <a16:creationId xmlns:a16="http://schemas.microsoft.com/office/drawing/2014/main" id="{8DFC5DBE-AC68-EF4F-AF5D-E725C23F86F8}"/>
              </a:ext>
            </a:extLst>
          </p:cNvPr>
          <p:cNvSpPr/>
          <p:nvPr/>
        </p:nvSpPr>
        <p:spPr>
          <a:xfrm>
            <a:off x="857005" y="3099682"/>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Oui, j’ai visité le musée ! </a:t>
            </a:r>
          </a:p>
        </p:txBody>
      </p:sp>
      <p:sp>
        <p:nvSpPr>
          <p:cNvPr id="66" name="Rounded Rectangular Callout 65">
            <a:extLst>
              <a:ext uri="{FF2B5EF4-FFF2-40B4-BE49-F238E27FC236}">
                <a16:creationId xmlns:a16="http://schemas.microsoft.com/office/drawing/2014/main" id="{A1BC1185-4A82-3D42-97AC-0316ED96A9E0}"/>
              </a:ext>
            </a:extLst>
          </p:cNvPr>
          <p:cNvSpPr/>
          <p:nvPr/>
        </p:nvSpPr>
        <p:spPr>
          <a:xfrm>
            <a:off x="857005" y="3931974"/>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(Est-ce que) tu as fait du shopping ? </a:t>
            </a:r>
          </a:p>
        </p:txBody>
      </p:sp>
      <p:sp>
        <p:nvSpPr>
          <p:cNvPr id="67" name="Rounded Rectangular Callout 66">
            <a:extLst>
              <a:ext uri="{FF2B5EF4-FFF2-40B4-BE49-F238E27FC236}">
                <a16:creationId xmlns:a16="http://schemas.microsoft.com/office/drawing/2014/main" id="{74A6B206-BA81-434D-9542-25BBD0080611}"/>
              </a:ext>
            </a:extLst>
          </p:cNvPr>
          <p:cNvSpPr/>
          <p:nvPr/>
        </p:nvSpPr>
        <p:spPr>
          <a:xfrm>
            <a:off x="857005" y="4764266"/>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Non, je n’ai pas fait de shopping.</a:t>
            </a:r>
          </a:p>
        </p:txBody>
      </p:sp>
      <p:sp>
        <p:nvSpPr>
          <p:cNvPr id="72" name="Rounded Rectangle 71">
            <a:extLst>
              <a:ext uri="{FF2B5EF4-FFF2-40B4-BE49-F238E27FC236}">
                <a16:creationId xmlns:a16="http://schemas.microsoft.com/office/drawing/2014/main" id="{D838CBAA-744A-8140-8F65-0FFDD2C72C4D}"/>
              </a:ext>
            </a:extLst>
          </p:cNvPr>
          <p:cNvSpPr/>
          <p:nvPr/>
        </p:nvSpPr>
        <p:spPr>
          <a:xfrm>
            <a:off x="6293332" y="1261092"/>
            <a:ext cx="5352557" cy="5053677"/>
          </a:xfrm>
          <a:prstGeom prst="roundRect">
            <a:avLst>
              <a:gd name="adj" fmla="val 4406"/>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5337480-B0FF-DB48-BCF5-CEAC3899A0F2}"/>
              </a:ext>
            </a:extLst>
          </p:cNvPr>
          <p:cNvSpPr/>
          <p:nvPr/>
        </p:nvSpPr>
        <p:spPr>
          <a:xfrm>
            <a:off x="6296942" y="1606072"/>
            <a:ext cx="5348948" cy="497896"/>
          </a:xfrm>
          <a:prstGeom prst="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DE57D5A7-0881-3E43-902D-13EF6E1F01C6}"/>
              </a:ext>
            </a:extLst>
          </p:cNvPr>
          <p:cNvSpPr/>
          <p:nvPr/>
        </p:nvSpPr>
        <p:spPr>
          <a:xfrm>
            <a:off x="6293334" y="2103968"/>
            <a:ext cx="5352556" cy="3868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E0F2C20C-8A4A-824B-9B3D-B7B2B03DF9B7}"/>
              </a:ext>
            </a:extLst>
          </p:cNvPr>
          <p:cNvSpPr/>
          <p:nvPr/>
        </p:nvSpPr>
        <p:spPr>
          <a:xfrm>
            <a:off x="6376137" y="5556025"/>
            <a:ext cx="4777672" cy="2897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4C5F5BD5-003F-A445-BD92-72F2D9CC245C}"/>
              </a:ext>
            </a:extLst>
          </p:cNvPr>
          <p:cNvSpPr>
            <a:spLocks noChangeAspect="1"/>
          </p:cNvSpPr>
          <p:nvPr/>
        </p:nvSpPr>
        <p:spPr>
          <a:xfrm>
            <a:off x="6623915" y="1680947"/>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A1672616-A551-A94C-80D2-568071302EE1}"/>
              </a:ext>
            </a:extLst>
          </p:cNvPr>
          <p:cNvSpPr/>
          <p:nvPr/>
        </p:nvSpPr>
        <p:spPr>
          <a:xfrm>
            <a:off x="6551704" y="1607301"/>
            <a:ext cx="504421" cy="49666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a:extLst>
              <a:ext uri="{FF2B5EF4-FFF2-40B4-BE49-F238E27FC236}">
                <a16:creationId xmlns:a16="http://schemas.microsoft.com/office/drawing/2014/main" id="{ADE14680-5094-CF40-8516-978B8CC26F0C}"/>
              </a:ext>
            </a:extLst>
          </p:cNvPr>
          <p:cNvSpPr/>
          <p:nvPr/>
        </p:nvSpPr>
        <p:spPr>
          <a:xfrm>
            <a:off x="7165994" y="1700655"/>
            <a:ext cx="4284592" cy="308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5">
                    <a:lumMod val="50000"/>
                  </a:schemeClr>
                </a:solidFill>
              </a:rPr>
              <a:t>Amir &lt;3</a:t>
            </a:r>
          </a:p>
        </p:txBody>
      </p:sp>
      <p:sp>
        <p:nvSpPr>
          <p:cNvPr id="79" name="Rounded Rectangle 78">
            <a:extLst>
              <a:ext uri="{FF2B5EF4-FFF2-40B4-BE49-F238E27FC236}">
                <a16:creationId xmlns:a16="http://schemas.microsoft.com/office/drawing/2014/main" id="{58040C8C-B7D3-0149-8A5C-D1693F0F3FC2}"/>
              </a:ext>
            </a:extLst>
          </p:cNvPr>
          <p:cNvSpPr/>
          <p:nvPr/>
        </p:nvSpPr>
        <p:spPr>
          <a:xfrm>
            <a:off x="6615695" y="1365137"/>
            <a:ext cx="4538114"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7C07750A-411C-E648-A7DE-E92506AD4BEB}"/>
              </a:ext>
            </a:extLst>
          </p:cNvPr>
          <p:cNvSpPr/>
          <p:nvPr/>
        </p:nvSpPr>
        <p:spPr>
          <a:xfrm>
            <a:off x="11272358" y="1356354"/>
            <a:ext cx="178229" cy="178229"/>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Arrow Connector 80">
            <a:extLst>
              <a:ext uri="{FF2B5EF4-FFF2-40B4-BE49-F238E27FC236}">
                <a16:creationId xmlns:a16="http://schemas.microsoft.com/office/drawing/2014/main" id="{460B2DD6-AFCD-6542-A202-E3D8B034F0FB}"/>
              </a:ext>
            </a:extLst>
          </p:cNvPr>
          <p:cNvCxnSpPr>
            <a:cxnSpLocks/>
          </p:cNvCxnSpPr>
          <p:nvPr/>
        </p:nvCxnSpPr>
        <p:spPr>
          <a:xfrm flipH="1">
            <a:off x="6376137" y="1855020"/>
            <a:ext cx="145195" cy="0"/>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2" name="Rounded Rectangle 81">
            <a:extLst>
              <a:ext uri="{FF2B5EF4-FFF2-40B4-BE49-F238E27FC236}">
                <a16:creationId xmlns:a16="http://schemas.microsoft.com/office/drawing/2014/main" id="{9262A5FD-A28C-B748-8405-FB6AC700D784}"/>
              </a:ext>
            </a:extLst>
          </p:cNvPr>
          <p:cNvSpPr/>
          <p:nvPr/>
        </p:nvSpPr>
        <p:spPr>
          <a:xfrm>
            <a:off x="6615693" y="6054583"/>
            <a:ext cx="4834893"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descr="Icon&#10;&#10;Description automatically generated">
            <a:extLst>
              <a:ext uri="{FF2B5EF4-FFF2-40B4-BE49-F238E27FC236}">
                <a16:creationId xmlns:a16="http://schemas.microsoft.com/office/drawing/2014/main" id="{2AE22A51-D917-BE4F-9486-514E65013F74}"/>
              </a:ext>
            </a:extLst>
          </p:cNvPr>
          <p:cNvPicPr>
            <a:picLocks noChangeAspect="1"/>
          </p:cNvPicPr>
          <p:nvPr/>
        </p:nvPicPr>
        <p:blipFill rotWithShape="1">
          <a:blip r:embed="rId4">
            <a:extLst>
              <a:ext uri="{28A0092B-C50C-407E-A947-70E740481C1C}">
                <a14:useLocalDpi xmlns:a14="http://schemas.microsoft.com/office/drawing/2010/main" val="0"/>
              </a:ext>
            </a:extLst>
          </a:blip>
          <a:srcRect l="87883" t="86287" b="6469"/>
          <a:stretch/>
        </p:blipFill>
        <p:spPr>
          <a:xfrm>
            <a:off x="11218971" y="5537658"/>
            <a:ext cx="361756" cy="328800"/>
          </a:xfrm>
          <a:prstGeom prst="rect">
            <a:avLst/>
          </a:prstGeom>
        </p:spPr>
      </p:pic>
      <p:pic>
        <p:nvPicPr>
          <p:cNvPr id="84" name="Picture 83" descr="Icon&#10;&#10;Description automatically generated">
            <a:extLst>
              <a:ext uri="{FF2B5EF4-FFF2-40B4-BE49-F238E27FC236}">
                <a16:creationId xmlns:a16="http://schemas.microsoft.com/office/drawing/2014/main" id="{924929F7-2704-D649-8C22-F5DDE93FC66F}"/>
              </a:ext>
            </a:extLst>
          </p:cNvPr>
          <p:cNvPicPr>
            <a:picLocks noChangeAspect="1"/>
          </p:cNvPicPr>
          <p:nvPr/>
        </p:nvPicPr>
        <p:blipFill rotWithShape="1">
          <a:blip r:embed="rId4">
            <a:extLst>
              <a:ext uri="{28A0092B-C50C-407E-A947-70E740481C1C}">
                <a14:useLocalDpi xmlns:a14="http://schemas.microsoft.com/office/drawing/2010/main" val="0"/>
              </a:ext>
            </a:extLst>
          </a:blip>
          <a:srcRect l="74093" t="87666" r="17066" b="7725"/>
          <a:stretch/>
        </p:blipFill>
        <p:spPr>
          <a:xfrm>
            <a:off x="10833638" y="5575172"/>
            <a:ext cx="317251" cy="251417"/>
          </a:xfrm>
          <a:prstGeom prst="rect">
            <a:avLst/>
          </a:prstGeom>
        </p:spPr>
      </p:pic>
      <p:sp>
        <p:nvSpPr>
          <p:cNvPr id="85" name="Rounded Rectangular Callout 84">
            <a:extLst>
              <a:ext uri="{FF2B5EF4-FFF2-40B4-BE49-F238E27FC236}">
                <a16:creationId xmlns:a16="http://schemas.microsoft.com/office/drawing/2014/main" id="{67035EAF-D965-B04A-A20C-CFB03E04990F}"/>
              </a:ext>
            </a:extLst>
          </p:cNvPr>
          <p:cNvSpPr/>
          <p:nvPr/>
        </p:nvSpPr>
        <p:spPr>
          <a:xfrm>
            <a:off x="6598822" y="2267390"/>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(Est-ce que) tu as cherché mon cadeau ? </a:t>
            </a:r>
          </a:p>
        </p:txBody>
      </p:sp>
      <p:sp>
        <p:nvSpPr>
          <p:cNvPr id="86" name="Rounded Rectangular Callout 85">
            <a:extLst>
              <a:ext uri="{FF2B5EF4-FFF2-40B4-BE49-F238E27FC236}">
                <a16:creationId xmlns:a16="http://schemas.microsoft.com/office/drawing/2014/main" id="{BA149D0B-FF02-394F-8704-2D49C2204BF7}"/>
              </a:ext>
            </a:extLst>
          </p:cNvPr>
          <p:cNvSpPr/>
          <p:nvPr/>
        </p:nvSpPr>
        <p:spPr>
          <a:xfrm>
            <a:off x="6598822" y="3099682"/>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Non, je n’ai pas cherché ton cadeau. </a:t>
            </a:r>
          </a:p>
        </p:txBody>
      </p:sp>
      <p:sp>
        <p:nvSpPr>
          <p:cNvPr id="87" name="Rounded Rectangular Callout 86">
            <a:extLst>
              <a:ext uri="{FF2B5EF4-FFF2-40B4-BE49-F238E27FC236}">
                <a16:creationId xmlns:a16="http://schemas.microsoft.com/office/drawing/2014/main" id="{CE2E799C-8B18-574E-AEFE-9167240EC00E}"/>
              </a:ext>
            </a:extLst>
          </p:cNvPr>
          <p:cNvSpPr/>
          <p:nvPr/>
        </p:nvSpPr>
        <p:spPr>
          <a:xfrm>
            <a:off x="6598822" y="3931974"/>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(Est-ce que) tu as voyagé à Genève ? </a:t>
            </a:r>
          </a:p>
        </p:txBody>
      </p:sp>
      <p:sp>
        <p:nvSpPr>
          <p:cNvPr id="88" name="Rounded Rectangular Callout 87">
            <a:extLst>
              <a:ext uri="{FF2B5EF4-FFF2-40B4-BE49-F238E27FC236}">
                <a16:creationId xmlns:a16="http://schemas.microsoft.com/office/drawing/2014/main" id="{03AEE387-FD97-2F4F-BFC6-83E6C56D3E0B}"/>
              </a:ext>
            </a:extLst>
          </p:cNvPr>
          <p:cNvSpPr/>
          <p:nvPr/>
        </p:nvSpPr>
        <p:spPr>
          <a:xfrm>
            <a:off x="6598822" y="4764266"/>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Oui, j’ai voyagé à Genève.</a:t>
            </a:r>
          </a:p>
        </p:txBody>
      </p:sp>
      <p:sp>
        <p:nvSpPr>
          <p:cNvPr id="90" name="Rounded Rectangular Callout 89">
            <a:extLst>
              <a:ext uri="{FF2B5EF4-FFF2-40B4-BE49-F238E27FC236}">
                <a16:creationId xmlns:a16="http://schemas.microsoft.com/office/drawing/2014/main" id="{F51322A2-6994-2F49-AF7B-321E33582225}"/>
              </a:ext>
            </a:extLst>
          </p:cNvPr>
          <p:cNvSpPr/>
          <p:nvPr/>
        </p:nvSpPr>
        <p:spPr>
          <a:xfrm>
            <a:off x="668019" y="2272856"/>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rgbClr val="115076"/>
              </a:solidFill>
            </a:endParaRPr>
          </a:p>
        </p:txBody>
      </p:sp>
      <p:sp>
        <p:nvSpPr>
          <p:cNvPr id="91" name="Rounded Rectangular Callout 90">
            <a:extLst>
              <a:ext uri="{FF2B5EF4-FFF2-40B4-BE49-F238E27FC236}">
                <a16:creationId xmlns:a16="http://schemas.microsoft.com/office/drawing/2014/main" id="{1A5C0A68-BC5A-954A-B6E2-36BFE65A3ED2}"/>
              </a:ext>
            </a:extLst>
          </p:cNvPr>
          <p:cNvSpPr/>
          <p:nvPr/>
        </p:nvSpPr>
        <p:spPr>
          <a:xfrm>
            <a:off x="735334" y="3939982"/>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rgbClr val="115076"/>
              </a:solidFill>
            </a:endParaRPr>
          </a:p>
        </p:txBody>
      </p:sp>
      <p:sp>
        <p:nvSpPr>
          <p:cNvPr id="92" name="Rounded Rectangular Callout 91">
            <a:extLst>
              <a:ext uri="{FF2B5EF4-FFF2-40B4-BE49-F238E27FC236}">
                <a16:creationId xmlns:a16="http://schemas.microsoft.com/office/drawing/2014/main" id="{BB0203F8-85BD-C848-B516-0C031298109C}"/>
              </a:ext>
            </a:extLst>
          </p:cNvPr>
          <p:cNvSpPr/>
          <p:nvPr/>
        </p:nvSpPr>
        <p:spPr>
          <a:xfrm>
            <a:off x="6419472" y="2272822"/>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rgbClr val="115076"/>
              </a:solidFill>
            </a:endParaRPr>
          </a:p>
        </p:txBody>
      </p:sp>
      <p:sp>
        <p:nvSpPr>
          <p:cNvPr id="93" name="Rounded Rectangular Callout 92">
            <a:extLst>
              <a:ext uri="{FF2B5EF4-FFF2-40B4-BE49-F238E27FC236}">
                <a16:creationId xmlns:a16="http://schemas.microsoft.com/office/drawing/2014/main" id="{937F3CC9-520C-D845-B7F8-B433C10C026E}"/>
              </a:ext>
            </a:extLst>
          </p:cNvPr>
          <p:cNvSpPr/>
          <p:nvPr/>
        </p:nvSpPr>
        <p:spPr>
          <a:xfrm>
            <a:off x="6419472" y="3952999"/>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rgbClr val="115076"/>
              </a:solidFill>
            </a:endParaRPr>
          </a:p>
        </p:txBody>
      </p:sp>
      <p:sp>
        <p:nvSpPr>
          <p:cNvPr id="46" name="Rounded Rectangle 46">
            <a:extLst>
              <a:ext uri="{FF2B5EF4-FFF2-40B4-BE49-F238E27FC236}">
                <a16:creationId xmlns:a16="http://schemas.microsoft.com/office/drawing/2014/main" id="{644F5BFE-06C8-4CF8-B576-17F7E9A68DE2}"/>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B6EA8D8A-F118-45F6-A7C1-0CD604B065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6462" y="4142934"/>
            <a:ext cx="2243324" cy="2243324"/>
          </a:xfrm>
          <a:prstGeom prst="rect">
            <a:avLst/>
          </a:prstGeom>
        </p:spPr>
      </p:pic>
    </p:spTree>
    <p:extLst>
      <p:ext uri="{BB962C8B-B14F-4D97-AF65-F5344CB8AC3E}">
        <p14:creationId xmlns:p14="http://schemas.microsoft.com/office/powerpoint/2010/main" val="267359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animBg="1"/>
      <p:bldP spid="9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282005" cy="647577"/>
          </a:xfrm>
        </p:spPr>
        <p:txBody>
          <a:bodyPr>
            <a:normAutofit/>
          </a:bodyPr>
          <a:lstStyle/>
          <a:p>
            <a:r>
              <a:rPr lang="en-GB" sz="2800" b="1" dirty="0">
                <a:solidFill>
                  <a:schemeClr val="bg1"/>
                </a:solidFill>
              </a:rPr>
              <a:t>Des </a:t>
            </a:r>
            <a:r>
              <a:rPr lang="en-GB" sz="2800" b="1" dirty="0" err="1">
                <a:solidFill>
                  <a:schemeClr val="bg1"/>
                </a:solidFill>
              </a:rPr>
              <a:t>WhatsApps</a:t>
            </a:r>
            <a:r>
              <a:rPr lang="en-GB" sz="2800" b="1" dirty="0">
                <a:solidFill>
                  <a:schemeClr val="bg1"/>
                </a:solidFill>
              </a:rPr>
              <a:t> </a:t>
            </a:r>
            <a:r>
              <a:rPr lang="en-GB" sz="2800" b="1" dirty="0" err="1">
                <a:solidFill>
                  <a:schemeClr val="bg1"/>
                </a:solidFill>
              </a:rPr>
              <a:t>d’Océane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9912626" y="249870"/>
            <a:ext cx="1997294" cy="399487"/>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ounded Rectangle 38">
            <a:extLst>
              <a:ext uri="{FF2B5EF4-FFF2-40B4-BE49-F238E27FC236}">
                <a16:creationId xmlns:a16="http://schemas.microsoft.com/office/drawing/2014/main" id="{82AA9325-E4D3-2A45-9741-5310897964AB}"/>
              </a:ext>
            </a:extLst>
          </p:cNvPr>
          <p:cNvSpPr/>
          <p:nvPr/>
        </p:nvSpPr>
        <p:spPr>
          <a:xfrm>
            <a:off x="551515" y="1261092"/>
            <a:ext cx="5352557" cy="5053677"/>
          </a:xfrm>
          <a:prstGeom prst="roundRect">
            <a:avLst>
              <a:gd name="adj" fmla="val 4406"/>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82B000A-CF72-5F42-9795-D561E3C957E2}"/>
              </a:ext>
            </a:extLst>
          </p:cNvPr>
          <p:cNvSpPr/>
          <p:nvPr/>
        </p:nvSpPr>
        <p:spPr>
          <a:xfrm>
            <a:off x="555125" y="1606072"/>
            <a:ext cx="5348948" cy="497896"/>
          </a:xfrm>
          <a:prstGeom prst="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99B74E5-AF3C-7345-8CF1-DF50C41478AF}"/>
              </a:ext>
            </a:extLst>
          </p:cNvPr>
          <p:cNvSpPr/>
          <p:nvPr/>
        </p:nvSpPr>
        <p:spPr>
          <a:xfrm>
            <a:off x="551517" y="2103968"/>
            <a:ext cx="5352556" cy="3868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54E7BA23-7FD4-454D-87F5-CCC25878DC92}"/>
              </a:ext>
            </a:extLst>
          </p:cNvPr>
          <p:cNvSpPr/>
          <p:nvPr/>
        </p:nvSpPr>
        <p:spPr>
          <a:xfrm>
            <a:off x="634320" y="5556025"/>
            <a:ext cx="4777672" cy="2897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458AB93-099F-A74C-853B-4B27320DD5C7}"/>
              </a:ext>
            </a:extLst>
          </p:cNvPr>
          <p:cNvSpPr>
            <a:spLocks noChangeAspect="1"/>
          </p:cNvSpPr>
          <p:nvPr/>
        </p:nvSpPr>
        <p:spPr>
          <a:xfrm>
            <a:off x="882098" y="1680947"/>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3AECAE6-19B1-8E4A-BAF9-6666EABEF492}"/>
              </a:ext>
            </a:extLst>
          </p:cNvPr>
          <p:cNvSpPr/>
          <p:nvPr/>
        </p:nvSpPr>
        <p:spPr>
          <a:xfrm>
            <a:off x="809887" y="1607301"/>
            <a:ext cx="504421" cy="49666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54C8E0D6-4DAA-1640-BA25-B6C5E09AE9C7}"/>
              </a:ext>
            </a:extLst>
          </p:cNvPr>
          <p:cNvSpPr/>
          <p:nvPr/>
        </p:nvSpPr>
        <p:spPr>
          <a:xfrm>
            <a:off x="1424177" y="1700655"/>
            <a:ext cx="4284592" cy="308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5">
                    <a:lumMod val="50000"/>
                  </a:schemeClr>
                </a:solidFill>
              </a:rPr>
              <a:t>Amir &lt;3</a:t>
            </a:r>
          </a:p>
        </p:txBody>
      </p:sp>
      <p:sp>
        <p:nvSpPr>
          <p:cNvPr id="46" name="Rounded Rectangle 45">
            <a:extLst>
              <a:ext uri="{FF2B5EF4-FFF2-40B4-BE49-F238E27FC236}">
                <a16:creationId xmlns:a16="http://schemas.microsoft.com/office/drawing/2014/main" id="{3D33575E-F4A0-A244-BECB-D1CE733F318C}"/>
              </a:ext>
            </a:extLst>
          </p:cNvPr>
          <p:cNvSpPr/>
          <p:nvPr/>
        </p:nvSpPr>
        <p:spPr>
          <a:xfrm>
            <a:off x="873878" y="1365137"/>
            <a:ext cx="4538114"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EC27EA4-D884-5040-86F9-153FB50D109B}"/>
              </a:ext>
            </a:extLst>
          </p:cNvPr>
          <p:cNvSpPr/>
          <p:nvPr/>
        </p:nvSpPr>
        <p:spPr>
          <a:xfrm>
            <a:off x="5530541" y="1356354"/>
            <a:ext cx="178229" cy="178229"/>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8E97DD0E-D7F4-E845-A672-F4D4F7FF4CDE}"/>
              </a:ext>
            </a:extLst>
          </p:cNvPr>
          <p:cNvCxnSpPr>
            <a:cxnSpLocks/>
          </p:cNvCxnSpPr>
          <p:nvPr/>
        </p:nvCxnSpPr>
        <p:spPr>
          <a:xfrm flipH="1">
            <a:off x="634320" y="1855020"/>
            <a:ext cx="145195" cy="0"/>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9" name="Rounded Rectangle 48">
            <a:extLst>
              <a:ext uri="{FF2B5EF4-FFF2-40B4-BE49-F238E27FC236}">
                <a16:creationId xmlns:a16="http://schemas.microsoft.com/office/drawing/2014/main" id="{744B910D-00D6-494C-A106-355247387B0C}"/>
              </a:ext>
            </a:extLst>
          </p:cNvPr>
          <p:cNvSpPr/>
          <p:nvPr/>
        </p:nvSpPr>
        <p:spPr>
          <a:xfrm>
            <a:off x="873876" y="6054583"/>
            <a:ext cx="4834893"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Icon&#10;&#10;Description automatically generated">
            <a:extLst>
              <a:ext uri="{FF2B5EF4-FFF2-40B4-BE49-F238E27FC236}">
                <a16:creationId xmlns:a16="http://schemas.microsoft.com/office/drawing/2014/main" id="{69DD9A04-1BCB-FF42-A14C-C90C9B6CF386}"/>
              </a:ext>
            </a:extLst>
          </p:cNvPr>
          <p:cNvPicPr>
            <a:picLocks noChangeAspect="1"/>
          </p:cNvPicPr>
          <p:nvPr/>
        </p:nvPicPr>
        <p:blipFill rotWithShape="1">
          <a:blip r:embed="rId4">
            <a:extLst>
              <a:ext uri="{28A0092B-C50C-407E-A947-70E740481C1C}">
                <a14:useLocalDpi xmlns:a14="http://schemas.microsoft.com/office/drawing/2010/main" val="0"/>
              </a:ext>
            </a:extLst>
          </a:blip>
          <a:srcRect l="87883" t="86287" b="6469"/>
          <a:stretch/>
        </p:blipFill>
        <p:spPr>
          <a:xfrm>
            <a:off x="5477154" y="5537658"/>
            <a:ext cx="361756" cy="328800"/>
          </a:xfrm>
          <a:prstGeom prst="rect">
            <a:avLst/>
          </a:prstGeom>
        </p:spPr>
      </p:pic>
      <p:pic>
        <p:nvPicPr>
          <p:cNvPr id="64" name="Picture 63" descr="Icon&#10;&#10;Description automatically generated">
            <a:extLst>
              <a:ext uri="{FF2B5EF4-FFF2-40B4-BE49-F238E27FC236}">
                <a16:creationId xmlns:a16="http://schemas.microsoft.com/office/drawing/2014/main" id="{559E3977-38FF-404B-85FD-AEB95DA0AD02}"/>
              </a:ext>
            </a:extLst>
          </p:cNvPr>
          <p:cNvPicPr>
            <a:picLocks noChangeAspect="1"/>
          </p:cNvPicPr>
          <p:nvPr/>
        </p:nvPicPr>
        <p:blipFill rotWithShape="1">
          <a:blip r:embed="rId4">
            <a:extLst>
              <a:ext uri="{28A0092B-C50C-407E-A947-70E740481C1C}">
                <a14:useLocalDpi xmlns:a14="http://schemas.microsoft.com/office/drawing/2010/main" val="0"/>
              </a:ext>
            </a:extLst>
          </a:blip>
          <a:srcRect l="74093" t="87666" r="17066" b="7725"/>
          <a:stretch/>
        </p:blipFill>
        <p:spPr>
          <a:xfrm>
            <a:off x="5091821" y="5575172"/>
            <a:ext cx="317251" cy="251417"/>
          </a:xfrm>
          <a:prstGeom prst="rect">
            <a:avLst/>
          </a:prstGeom>
        </p:spPr>
      </p:pic>
      <p:sp>
        <p:nvSpPr>
          <p:cNvPr id="72" name="Rounded Rectangular Callout 71">
            <a:extLst>
              <a:ext uri="{FF2B5EF4-FFF2-40B4-BE49-F238E27FC236}">
                <a16:creationId xmlns:a16="http://schemas.microsoft.com/office/drawing/2014/main" id="{395D3D5A-F0D4-B549-A148-49EA4322CB19}"/>
              </a:ext>
            </a:extLst>
          </p:cNvPr>
          <p:cNvSpPr/>
          <p:nvPr/>
        </p:nvSpPr>
        <p:spPr>
          <a:xfrm>
            <a:off x="857005" y="2267390"/>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(Est-ce que) ton père a fait une promenade ? </a:t>
            </a:r>
          </a:p>
        </p:txBody>
      </p:sp>
      <p:sp>
        <p:nvSpPr>
          <p:cNvPr id="73" name="Rounded Rectangular Callout 72">
            <a:extLst>
              <a:ext uri="{FF2B5EF4-FFF2-40B4-BE49-F238E27FC236}">
                <a16:creationId xmlns:a16="http://schemas.microsoft.com/office/drawing/2014/main" id="{7DC5E1E5-421F-0C4F-A76C-8DA94C7FC599}"/>
              </a:ext>
            </a:extLst>
          </p:cNvPr>
          <p:cNvSpPr/>
          <p:nvPr/>
        </p:nvSpPr>
        <p:spPr>
          <a:xfrm>
            <a:off x="857005" y="3099682"/>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Oui, mon père a fait une promenade. </a:t>
            </a:r>
          </a:p>
        </p:txBody>
      </p:sp>
      <p:sp>
        <p:nvSpPr>
          <p:cNvPr id="74" name="Rounded Rectangular Callout 73">
            <a:extLst>
              <a:ext uri="{FF2B5EF4-FFF2-40B4-BE49-F238E27FC236}">
                <a16:creationId xmlns:a16="http://schemas.microsoft.com/office/drawing/2014/main" id="{4F7164F7-2ED8-7B4D-BE36-CA23B1FF7839}"/>
              </a:ext>
            </a:extLst>
          </p:cNvPr>
          <p:cNvSpPr/>
          <p:nvPr/>
        </p:nvSpPr>
        <p:spPr>
          <a:xfrm>
            <a:off x="857005" y="3931974"/>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(Est-ce que) ta mère a trouvé le parc ? </a:t>
            </a:r>
          </a:p>
        </p:txBody>
      </p:sp>
      <p:sp>
        <p:nvSpPr>
          <p:cNvPr id="75" name="Rounded Rectangular Callout 74">
            <a:extLst>
              <a:ext uri="{FF2B5EF4-FFF2-40B4-BE49-F238E27FC236}">
                <a16:creationId xmlns:a16="http://schemas.microsoft.com/office/drawing/2014/main" id="{E6AD9F63-51C4-2944-A759-B7F858EDE7E0}"/>
              </a:ext>
            </a:extLst>
          </p:cNvPr>
          <p:cNvSpPr/>
          <p:nvPr/>
        </p:nvSpPr>
        <p:spPr>
          <a:xfrm>
            <a:off x="857005" y="4764266"/>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Non, ma mère n’a pas trouvé le parc.</a:t>
            </a:r>
          </a:p>
        </p:txBody>
      </p:sp>
      <p:sp>
        <p:nvSpPr>
          <p:cNvPr id="76" name="Rounded Rectangle 75">
            <a:extLst>
              <a:ext uri="{FF2B5EF4-FFF2-40B4-BE49-F238E27FC236}">
                <a16:creationId xmlns:a16="http://schemas.microsoft.com/office/drawing/2014/main" id="{08B9F519-AB4D-DD45-AA80-6C99CC27A65D}"/>
              </a:ext>
            </a:extLst>
          </p:cNvPr>
          <p:cNvSpPr/>
          <p:nvPr/>
        </p:nvSpPr>
        <p:spPr>
          <a:xfrm>
            <a:off x="6293332" y="1261092"/>
            <a:ext cx="5352557" cy="5053677"/>
          </a:xfrm>
          <a:prstGeom prst="roundRect">
            <a:avLst>
              <a:gd name="adj" fmla="val 4406"/>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F0D311AC-7E48-CF4B-887D-E47ED7912E41}"/>
              </a:ext>
            </a:extLst>
          </p:cNvPr>
          <p:cNvSpPr/>
          <p:nvPr/>
        </p:nvSpPr>
        <p:spPr>
          <a:xfrm>
            <a:off x="6296942" y="1606072"/>
            <a:ext cx="5348948" cy="497896"/>
          </a:xfrm>
          <a:prstGeom prst="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0E00699-D32A-4142-AE82-02C461896C4E}"/>
              </a:ext>
            </a:extLst>
          </p:cNvPr>
          <p:cNvSpPr/>
          <p:nvPr/>
        </p:nvSpPr>
        <p:spPr>
          <a:xfrm>
            <a:off x="6293334" y="2103968"/>
            <a:ext cx="5352556" cy="3868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a:extLst>
              <a:ext uri="{FF2B5EF4-FFF2-40B4-BE49-F238E27FC236}">
                <a16:creationId xmlns:a16="http://schemas.microsoft.com/office/drawing/2014/main" id="{A9E4B8E3-30D7-D345-9EAE-3BD12B32F0E6}"/>
              </a:ext>
            </a:extLst>
          </p:cNvPr>
          <p:cNvSpPr/>
          <p:nvPr/>
        </p:nvSpPr>
        <p:spPr>
          <a:xfrm>
            <a:off x="6376137" y="5556025"/>
            <a:ext cx="4777672" cy="2897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056E589D-DEB3-8146-947E-C8777C9A4FB1}"/>
              </a:ext>
            </a:extLst>
          </p:cNvPr>
          <p:cNvSpPr>
            <a:spLocks noChangeAspect="1"/>
          </p:cNvSpPr>
          <p:nvPr/>
        </p:nvSpPr>
        <p:spPr>
          <a:xfrm>
            <a:off x="6623915" y="1680947"/>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76133CBB-7C88-AB4E-86C0-07DCD39F867C}"/>
              </a:ext>
            </a:extLst>
          </p:cNvPr>
          <p:cNvSpPr/>
          <p:nvPr/>
        </p:nvSpPr>
        <p:spPr>
          <a:xfrm>
            <a:off x="6551704" y="1607301"/>
            <a:ext cx="504421" cy="49666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a:extLst>
              <a:ext uri="{FF2B5EF4-FFF2-40B4-BE49-F238E27FC236}">
                <a16:creationId xmlns:a16="http://schemas.microsoft.com/office/drawing/2014/main" id="{84AADE81-0FB8-E542-B282-17D4C02F938B}"/>
              </a:ext>
            </a:extLst>
          </p:cNvPr>
          <p:cNvSpPr/>
          <p:nvPr/>
        </p:nvSpPr>
        <p:spPr>
          <a:xfrm>
            <a:off x="7165994" y="1700655"/>
            <a:ext cx="4284592" cy="308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5">
                    <a:lumMod val="50000"/>
                  </a:schemeClr>
                </a:solidFill>
              </a:rPr>
              <a:t>Amir &lt;3</a:t>
            </a:r>
          </a:p>
        </p:txBody>
      </p:sp>
      <p:sp>
        <p:nvSpPr>
          <p:cNvPr id="83" name="Rounded Rectangle 82">
            <a:extLst>
              <a:ext uri="{FF2B5EF4-FFF2-40B4-BE49-F238E27FC236}">
                <a16:creationId xmlns:a16="http://schemas.microsoft.com/office/drawing/2014/main" id="{FD6610A8-8EB4-1148-BFC5-5D45F9E12107}"/>
              </a:ext>
            </a:extLst>
          </p:cNvPr>
          <p:cNvSpPr/>
          <p:nvPr/>
        </p:nvSpPr>
        <p:spPr>
          <a:xfrm>
            <a:off x="6615695" y="1365137"/>
            <a:ext cx="4538114"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A081841D-9EE5-4147-9B76-6252922561FD}"/>
              </a:ext>
            </a:extLst>
          </p:cNvPr>
          <p:cNvSpPr/>
          <p:nvPr/>
        </p:nvSpPr>
        <p:spPr>
          <a:xfrm>
            <a:off x="11272358" y="1356354"/>
            <a:ext cx="178229" cy="178229"/>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a:extLst>
              <a:ext uri="{FF2B5EF4-FFF2-40B4-BE49-F238E27FC236}">
                <a16:creationId xmlns:a16="http://schemas.microsoft.com/office/drawing/2014/main" id="{6B4AD66C-CF75-4548-AC16-9A7F46A691C1}"/>
              </a:ext>
            </a:extLst>
          </p:cNvPr>
          <p:cNvCxnSpPr>
            <a:cxnSpLocks/>
          </p:cNvCxnSpPr>
          <p:nvPr/>
        </p:nvCxnSpPr>
        <p:spPr>
          <a:xfrm flipH="1">
            <a:off x="6376137" y="1855020"/>
            <a:ext cx="145195" cy="0"/>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6" name="Rounded Rectangle 85">
            <a:extLst>
              <a:ext uri="{FF2B5EF4-FFF2-40B4-BE49-F238E27FC236}">
                <a16:creationId xmlns:a16="http://schemas.microsoft.com/office/drawing/2014/main" id="{22A5F754-E06E-BF42-A230-5888A8643E06}"/>
              </a:ext>
            </a:extLst>
          </p:cNvPr>
          <p:cNvSpPr/>
          <p:nvPr/>
        </p:nvSpPr>
        <p:spPr>
          <a:xfrm>
            <a:off x="6615693" y="6054583"/>
            <a:ext cx="4834893"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descr="Icon&#10;&#10;Description automatically generated">
            <a:extLst>
              <a:ext uri="{FF2B5EF4-FFF2-40B4-BE49-F238E27FC236}">
                <a16:creationId xmlns:a16="http://schemas.microsoft.com/office/drawing/2014/main" id="{A816726C-C2C2-D841-BED5-4F1AEF7BFB31}"/>
              </a:ext>
            </a:extLst>
          </p:cNvPr>
          <p:cNvPicPr>
            <a:picLocks noChangeAspect="1"/>
          </p:cNvPicPr>
          <p:nvPr/>
        </p:nvPicPr>
        <p:blipFill rotWithShape="1">
          <a:blip r:embed="rId4">
            <a:extLst>
              <a:ext uri="{28A0092B-C50C-407E-A947-70E740481C1C}">
                <a14:useLocalDpi xmlns:a14="http://schemas.microsoft.com/office/drawing/2010/main" val="0"/>
              </a:ext>
            </a:extLst>
          </a:blip>
          <a:srcRect l="87883" t="86287" b="6469"/>
          <a:stretch/>
        </p:blipFill>
        <p:spPr>
          <a:xfrm>
            <a:off x="11218971" y="5537658"/>
            <a:ext cx="361756" cy="328800"/>
          </a:xfrm>
          <a:prstGeom prst="rect">
            <a:avLst/>
          </a:prstGeom>
        </p:spPr>
      </p:pic>
      <p:pic>
        <p:nvPicPr>
          <p:cNvPr id="88" name="Picture 87" descr="Icon&#10;&#10;Description automatically generated">
            <a:extLst>
              <a:ext uri="{FF2B5EF4-FFF2-40B4-BE49-F238E27FC236}">
                <a16:creationId xmlns:a16="http://schemas.microsoft.com/office/drawing/2014/main" id="{FDE653DE-3ED2-F84B-BB43-AE01B193E35F}"/>
              </a:ext>
            </a:extLst>
          </p:cNvPr>
          <p:cNvPicPr>
            <a:picLocks noChangeAspect="1"/>
          </p:cNvPicPr>
          <p:nvPr/>
        </p:nvPicPr>
        <p:blipFill rotWithShape="1">
          <a:blip r:embed="rId4">
            <a:extLst>
              <a:ext uri="{28A0092B-C50C-407E-A947-70E740481C1C}">
                <a14:useLocalDpi xmlns:a14="http://schemas.microsoft.com/office/drawing/2010/main" val="0"/>
              </a:ext>
            </a:extLst>
          </a:blip>
          <a:srcRect l="74093" t="87666" r="17066" b="7725"/>
          <a:stretch/>
        </p:blipFill>
        <p:spPr>
          <a:xfrm>
            <a:off x="10833638" y="5575172"/>
            <a:ext cx="317251" cy="251417"/>
          </a:xfrm>
          <a:prstGeom prst="rect">
            <a:avLst/>
          </a:prstGeom>
        </p:spPr>
      </p:pic>
      <p:sp>
        <p:nvSpPr>
          <p:cNvPr id="89" name="Rounded Rectangular Callout 88">
            <a:extLst>
              <a:ext uri="{FF2B5EF4-FFF2-40B4-BE49-F238E27FC236}">
                <a16:creationId xmlns:a16="http://schemas.microsoft.com/office/drawing/2014/main" id="{B0AE9218-B13C-D04F-8DDB-3F46F3817D94}"/>
              </a:ext>
            </a:extLst>
          </p:cNvPr>
          <p:cNvSpPr/>
          <p:nvPr/>
        </p:nvSpPr>
        <p:spPr>
          <a:xfrm>
            <a:off x="6598822" y="2267390"/>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(Est-ce que) Noura a parlé allemand ? </a:t>
            </a:r>
          </a:p>
        </p:txBody>
      </p:sp>
      <p:sp>
        <p:nvSpPr>
          <p:cNvPr id="90" name="Rounded Rectangular Callout 89">
            <a:extLst>
              <a:ext uri="{FF2B5EF4-FFF2-40B4-BE49-F238E27FC236}">
                <a16:creationId xmlns:a16="http://schemas.microsoft.com/office/drawing/2014/main" id="{84C7B874-429F-E546-9148-161AC52BCE1B}"/>
              </a:ext>
            </a:extLst>
          </p:cNvPr>
          <p:cNvSpPr/>
          <p:nvPr/>
        </p:nvSpPr>
        <p:spPr>
          <a:xfrm>
            <a:off x="6598822" y="3099682"/>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Non, Noura n’a pas parlé allemand.</a:t>
            </a:r>
          </a:p>
        </p:txBody>
      </p:sp>
      <p:sp>
        <p:nvSpPr>
          <p:cNvPr id="91" name="Rounded Rectangular Callout 90">
            <a:extLst>
              <a:ext uri="{FF2B5EF4-FFF2-40B4-BE49-F238E27FC236}">
                <a16:creationId xmlns:a16="http://schemas.microsoft.com/office/drawing/2014/main" id="{6BDD948A-5D01-304F-BF2E-B1DEF0DDBC8C}"/>
              </a:ext>
            </a:extLst>
          </p:cNvPr>
          <p:cNvSpPr/>
          <p:nvPr/>
        </p:nvSpPr>
        <p:spPr>
          <a:xfrm>
            <a:off x="6598822" y="3931974"/>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(Est-ce que) tu as traversé la frontière ?  </a:t>
            </a:r>
          </a:p>
        </p:txBody>
      </p:sp>
      <p:sp>
        <p:nvSpPr>
          <p:cNvPr id="92" name="Rounded Rectangular Callout 91">
            <a:extLst>
              <a:ext uri="{FF2B5EF4-FFF2-40B4-BE49-F238E27FC236}">
                <a16:creationId xmlns:a16="http://schemas.microsoft.com/office/drawing/2014/main" id="{BF40B30B-01C2-D64C-B33C-1FF8D6C5E2E8}"/>
              </a:ext>
            </a:extLst>
          </p:cNvPr>
          <p:cNvSpPr/>
          <p:nvPr/>
        </p:nvSpPr>
        <p:spPr>
          <a:xfrm>
            <a:off x="6598822" y="4764266"/>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Oui, j’ai traversé la frontière. </a:t>
            </a:r>
          </a:p>
        </p:txBody>
      </p:sp>
      <p:sp>
        <p:nvSpPr>
          <p:cNvPr id="93" name="Rounded Rectangular Callout 92">
            <a:extLst>
              <a:ext uri="{FF2B5EF4-FFF2-40B4-BE49-F238E27FC236}">
                <a16:creationId xmlns:a16="http://schemas.microsoft.com/office/drawing/2014/main" id="{D48550FE-8F47-4C4C-9125-16C2480161C1}"/>
              </a:ext>
            </a:extLst>
          </p:cNvPr>
          <p:cNvSpPr/>
          <p:nvPr/>
        </p:nvSpPr>
        <p:spPr>
          <a:xfrm>
            <a:off x="872524" y="2253235"/>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rgbClr val="115076"/>
              </a:solidFill>
            </a:endParaRPr>
          </a:p>
        </p:txBody>
      </p:sp>
      <p:sp>
        <p:nvSpPr>
          <p:cNvPr id="94" name="Rounded Rectangular Callout 93">
            <a:extLst>
              <a:ext uri="{FF2B5EF4-FFF2-40B4-BE49-F238E27FC236}">
                <a16:creationId xmlns:a16="http://schemas.microsoft.com/office/drawing/2014/main" id="{6EDD3511-B9AC-804B-B606-91310B99E1E7}"/>
              </a:ext>
            </a:extLst>
          </p:cNvPr>
          <p:cNvSpPr/>
          <p:nvPr/>
        </p:nvSpPr>
        <p:spPr>
          <a:xfrm>
            <a:off x="882098" y="3967609"/>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rgbClr val="115076"/>
              </a:solidFill>
            </a:endParaRPr>
          </a:p>
        </p:txBody>
      </p:sp>
      <p:sp>
        <p:nvSpPr>
          <p:cNvPr id="95" name="Rounded Rectangular Callout 94">
            <a:extLst>
              <a:ext uri="{FF2B5EF4-FFF2-40B4-BE49-F238E27FC236}">
                <a16:creationId xmlns:a16="http://schemas.microsoft.com/office/drawing/2014/main" id="{BD3B97AE-6518-DF43-8E42-4D1E27C5629E}"/>
              </a:ext>
            </a:extLst>
          </p:cNvPr>
          <p:cNvSpPr/>
          <p:nvPr/>
        </p:nvSpPr>
        <p:spPr>
          <a:xfrm>
            <a:off x="6583789" y="2258332"/>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rgbClr val="115076"/>
              </a:solidFill>
            </a:endParaRPr>
          </a:p>
        </p:txBody>
      </p:sp>
      <p:sp>
        <p:nvSpPr>
          <p:cNvPr id="96" name="Rounded Rectangular Callout 95">
            <a:extLst>
              <a:ext uri="{FF2B5EF4-FFF2-40B4-BE49-F238E27FC236}">
                <a16:creationId xmlns:a16="http://schemas.microsoft.com/office/drawing/2014/main" id="{35364740-7197-5849-A53A-7996C9A85570}"/>
              </a:ext>
            </a:extLst>
          </p:cNvPr>
          <p:cNvSpPr/>
          <p:nvPr/>
        </p:nvSpPr>
        <p:spPr>
          <a:xfrm>
            <a:off x="6551704" y="3941549"/>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rgbClr val="115076"/>
              </a:solidFill>
            </a:endParaRPr>
          </a:p>
        </p:txBody>
      </p:sp>
      <p:pic>
        <p:nvPicPr>
          <p:cNvPr id="51" name="Picture 50" descr="A picture containing text&#10;&#10;Description automatically generated">
            <a:extLst>
              <a:ext uri="{FF2B5EF4-FFF2-40B4-BE49-F238E27FC236}">
                <a16:creationId xmlns:a16="http://schemas.microsoft.com/office/drawing/2014/main" id="{65520447-46C8-4C9E-A584-8AE9E958A0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6462" y="4142934"/>
            <a:ext cx="2243324" cy="2243324"/>
          </a:xfrm>
          <a:prstGeom prst="rect">
            <a:avLst/>
          </a:prstGeom>
        </p:spPr>
      </p:pic>
    </p:spTree>
    <p:extLst>
      <p:ext uri="{BB962C8B-B14F-4D97-AF65-F5344CB8AC3E}">
        <p14:creationId xmlns:p14="http://schemas.microsoft.com/office/powerpoint/2010/main" val="242725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animBg="1"/>
      <p:bldP spid="95" grpId="0" animBg="1"/>
      <p:bldP spid="9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355771" cy="647577"/>
          </a:xfrm>
        </p:spPr>
        <p:txBody>
          <a:bodyPr>
            <a:noAutofit/>
          </a:bodyPr>
          <a:lstStyle/>
          <a:p>
            <a:r>
              <a:rPr lang="en-GB" sz="2400" b="1" dirty="0">
                <a:solidFill>
                  <a:schemeClr val="bg1"/>
                </a:solidFill>
              </a:rPr>
              <a:t>Est-</a:t>
            </a:r>
            <a:r>
              <a:rPr lang="en-GB" sz="2400" b="1" dirty="0" err="1">
                <a:solidFill>
                  <a:schemeClr val="bg1"/>
                </a:solidFill>
              </a:rPr>
              <a:t>ce</a:t>
            </a:r>
            <a:r>
              <a:rPr lang="en-GB" sz="2400" b="1" dirty="0">
                <a:solidFill>
                  <a:schemeClr val="bg1"/>
                </a:solidFill>
              </a:rPr>
              <a:t> que </a:t>
            </a:r>
            <a:r>
              <a:rPr lang="en-GB" sz="2400" b="1" dirty="0" err="1">
                <a:solidFill>
                  <a:schemeClr val="bg1"/>
                </a:solidFill>
              </a:rPr>
              <a:t>c’est</a:t>
            </a:r>
            <a:r>
              <a:rPr lang="en-GB" sz="2400" b="1" dirty="0">
                <a:solidFill>
                  <a:schemeClr val="bg1"/>
                </a:solidFill>
              </a:rPr>
              <a:t> </a:t>
            </a:r>
            <a:r>
              <a:rPr lang="en-GB" sz="2400" b="1" dirty="0" err="1">
                <a:solidFill>
                  <a:schemeClr val="bg1"/>
                </a:solidFill>
              </a:rPr>
              <a:t>une</a:t>
            </a:r>
            <a:r>
              <a:rPr lang="en-GB" sz="2400" b="1" dirty="0">
                <a:solidFill>
                  <a:schemeClr val="bg1"/>
                </a:solidFill>
              </a:rPr>
              <a:t> question?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1318438"/>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Travaille à deux pour faire des </a:t>
            </a:r>
            <a:r>
              <a:rPr lang="fr-FR" sz="2400" dirty="0">
                <a:solidFill>
                  <a:srgbClr val="4472C4">
                    <a:lumMod val="50000"/>
                  </a:srgbClr>
                </a:solidFill>
                <a:latin typeface="Century Gothic" panose="020F0302020204030204"/>
              </a:rPr>
              <a:t>phrases ensemble.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R="0" lvl="0" algn="l" defTabSz="914400" rtl="0" eaLnBrk="1" fontAlgn="auto" latinLnBrk="0" hangingPunct="1">
              <a:lnSpc>
                <a:spcPct val="114000"/>
              </a:lnSpc>
              <a:spcBef>
                <a:spcPts val="0"/>
              </a:spcBef>
              <a:spcAft>
                <a:spcPts val="0"/>
              </a:spcAft>
              <a:buClrTx/>
              <a:buSzTx/>
              <a:tabLst/>
              <a:defRPr/>
            </a:pPr>
            <a:r>
              <a:rPr lang="fr-FR" sz="2400" dirty="0">
                <a:solidFill>
                  <a:srgbClr val="4472C4">
                    <a:lumMod val="50000"/>
                  </a:srgbClr>
                </a:solidFill>
                <a:latin typeface="Century Gothic" panose="020F0302020204030204"/>
              </a:rPr>
              <a:t>Partenaire A utilise sa carte* pour dire la première partie* de la phrase. </a:t>
            </a:r>
          </a:p>
          <a:p>
            <a:pPr marR="0" lvl="0" algn="l" defTabSz="914400" rtl="0" eaLnBrk="1" fontAlgn="auto" latinLnBrk="0" hangingPunct="1">
              <a:lnSpc>
                <a:spcPct val="114000"/>
              </a:lnSpc>
              <a:spcBef>
                <a:spcPts val="0"/>
              </a:spcBef>
              <a:spcAft>
                <a:spcPts val="0"/>
              </a:spcAft>
              <a:buClrTx/>
              <a:buSzTx/>
              <a:tabLst/>
              <a:defRPr/>
            </a:pPr>
            <a:r>
              <a:rPr lang="fr-FR" sz="2400" dirty="0">
                <a:solidFill>
                  <a:srgbClr val="4472C4">
                    <a:lumMod val="50000"/>
                  </a:srgbClr>
                </a:solidFill>
                <a:latin typeface="Century Gothic" panose="020F0302020204030204"/>
              </a:rPr>
              <a:t>Partenaire B utilise sa carte pour compléter la phrase. </a:t>
            </a:r>
          </a:p>
        </p:txBody>
      </p:sp>
      <p:pic>
        <p:nvPicPr>
          <p:cNvPr id="9" name="Picture 8">
            <a:extLst>
              <a:ext uri="{FF2B5EF4-FFF2-40B4-BE49-F238E27FC236}">
                <a16:creationId xmlns:a16="http://schemas.microsoft.com/office/drawing/2014/main" id="{751B3E82-47B3-1549-B89C-5A2D9A4ED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026" y="2832363"/>
            <a:ext cx="2822400" cy="2822400"/>
          </a:xfrm>
          <a:prstGeom prst="rect">
            <a:avLst/>
          </a:prstGeom>
        </p:spPr>
      </p:pic>
      <p:pic>
        <p:nvPicPr>
          <p:cNvPr id="10" name="Picture 9">
            <a:extLst>
              <a:ext uri="{FF2B5EF4-FFF2-40B4-BE49-F238E27FC236}">
                <a16:creationId xmlns:a16="http://schemas.microsoft.com/office/drawing/2014/main" id="{E16070FB-43FA-984A-BB52-7E5D1398C7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764" y="2832363"/>
            <a:ext cx="2821384" cy="2821384"/>
          </a:xfrm>
          <a:prstGeom prst="rect">
            <a:avLst/>
          </a:prstGeom>
        </p:spPr>
      </p:pic>
      <p:sp>
        <p:nvSpPr>
          <p:cNvPr id="2" name="Rounded Rectangular Callout 1">
            <a:extLst>
              <a:ext uri="{FF2B5EF4-FFF2-40B4-BE49-F238E27FC236}">
                <a16:creationId xmlns:a16="http://schemas.microsoft.com/office/drawing/2014/main" id="{D8FC75AF-8880-4B4D-826B-106838F7EE83}"/>
              </a:ext>
            </a:extLst>
          </p:cNvPr>
          <p:cNvSpPr/>
          <p:nvPr/>
        </p:nvSpPr>
        <p:spPr>
          <a:xfrm>
            <a:off x="3533401" y="3663391"/>
            <a:ext cx="1452282" cy="570156"/>
          </a:xfrm>
          <a:prstGeom prst="wedgeRoundRectCallout">
            <a:avLst>
              <a:gd name="adj1" fmla="val -68326"/>
              <a:gd name="adj2" fmla="val -24700"/>
              <a:gd name="adj3" fmla="val 16667"/>
            </a:avLst>
          </a:prstGeom>
          <a:solidFill>
            <a:srgbClr val="0055A5"/>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Elle a …</a:t>
            </a:r>
          </a:p>
        </p:txBody>
      </p:sp>
      <p:sp>
        <p:nvSpPr>
          <p:cNvPr id="11" name="Rounded Rectangular Callout 10">
            <a:extLst>
              <a:ext uri="{FF2B5EF4-FFF2-40B4-BE49-F238E27FC236}">
                <a16:creationId xmlns:a16="http://schemas.microsoft.com/office/drawing/2014/main" id="{DDAFBC93-1763-8D4D-9E00-E66C63CDB999}"/>
              </a:ext>
            </a:extLst>
          </p:cNvPr>
          <p:cNvSpPr/>
          <p:nvPr/>
        </p:nvSpPr>
        <p:spPr>
          <a:xfrm>
            <a:off x="5492626" y="3663391"/>
            <a:ext cx="2822400" cy="883377"/>
          </a:xfrm>
          <a:prstGeom prst="wedgeRoundRectCallout">
            <a:avLst>
              <a:gd name="adj1" fmla="val 64554"/>
              <a:gd name="adj2" fmla="val -22934"/>
              <a:gd name="adj3" fmla="val 16667"/>
            </a:avLst>
          </a:prstGeom>
          <a:solidFill>
            <a:srgbClr val="0055A5"/>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fait </a:t>
            </a:r>
            <a:r>
              <a:rPr lang="en-US" sz="2400" dirty="0" err="1"/>
              <a:t>ses</a:t>
            </a:r>
            <a:r>
              <a:rPr lang="en-US" sz="2400" dirty="0"/>
              <a:t> devoirs.</a:t>
            </a:r>
          </a:p>
          <a:p>
            <a:pPr algn="ctr"/>
            <a:r>
              <a:rPr lang="en-US" sz="2400" dirty="0"/>
              <a:t>(statement)</a:t>
            </a:r>
          </a:p>
        </p:txBody>
      </p:sp>
      <p:sp>
        <p:nvSpPr>
          <p:cNvPr id="13" name="Rounded Rectangular Callout 12">
            <a:extLst>
              <a:ext uri="{FF2B5EF4-FFF2-40B4-BE49-F238E27FC236}">
                <a16:creationId xmlns:a16="http://schemas.microsoft.com/office/drawing/2014/main" id="{A87C8C85-89F3-BB41-A850-968FB1B56B72}"/>
              </a:ext>
            </a:extLst>
          </p:cNvPr>
          <p:cNvSpPr/>
          <p:nvPr/>
        </p:nvSpPr>
        <p:spPr>
          <a:xfrm>
            <a:off x="5525840" y="4659077"/>
            <a:ext cx="2789186" cy="883377"/>
          </a:xfrm>
          <a:prstGeom prst="wedgeRoundRectCallout">
            <a:avLst>
              <a:gd name="adj1" fmla="val 64554"/>
              <a:gd name="adj2" fmla="val -22934"/>
              <a:gd name="adj3" fmla="val 16667"/>
            </a:avLst>
          </a:prstGeom>
          <a:solidFill>
            <a:srgbClr val="0055A5"/>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fait </a:t>
            </a:r>
            <a:r>
              <a:rPr lang="en-US" sz="2400" dirty="0" err="1"/>
              <a:t>ses</a:t>
            </a:r>
            <a:r>
              <a:rPr lang="en-US" sz="2400" dirty="0"/>
              <a:t> devoirs ?</a:t>
            </a:r>
          </a:p>
          <a:p>
            <a:pPr algn="ctr"/>
            <a:r>
              <a:rPr lang="en-US" sz="2400" dirty="0"/>
              <a:t>(question)</a:t>
            </a:r>
          </a:p>
        </p:txBody>
      </p:sp>
      <p:sp>
        <p:nvSpPr>
          <p:cNvPr id="12" name="Rounded Rectangular Callout 10">
            <a:extLst>
              <a:ext uri="{FF2B5EF4-FFF2-40B4-BE49-F238E27FC236}">
                <a16:creationId xmlns:a16="http://schemas.microsoft.com/office/drawing/2014/main" id="{8A51D63C-41CC-4CAB-9261-48B3C2B63D79}"/>
              </a:ext>
            </a:extLst>
          </p:cNvPr>
          <p:cNvSpPr/>
          <p:nvPr/>
        </p:nvSpPr>
        <p:spPr>
          <a:xfrm>
            <a:off x="7078222" y="247047"/>
            <a:ext cx="2939969" cy="707850"/>
          </a:xfrm>
          <a:prstGeom prst="wedgeRoundRectCallout">
            <a:avLst>
              <a:gd name="adj1" fmla="val 49380"/>
              <a:gd name="adj2" fmla="val -16383"/>
              <a:gd name="adj3" fmla="val 16667"/>
            </a:avLst>
          </a:prstGeom>
          <a:solidFill>
            <a:srgbClr val="0055A5"/>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*la carte </a:t>
            </a:r>
            <a:r>
              <a:rPr lang="en-US" sz="2000" dirty="0"/>
              <a:t>= card</a:t>
            </a:r>
          </a:p>
          <a:p>
            <a:pPr algn="ctr"/>
            <a:r>
              <a:rPr lang="en-US" sz="2000" b="1" dirty="0"/>
              <a:t>*la </a:t>
            </a:r>
            <a:r>
              <a:rPr lang="en-US" sz="2000" b="1" dirty="0" err="1"/>
              <a:t>partie</a:t>
            </a:r>
            <a:r>
              <a:rPr lang="en-US" sz="2000" b="1" dirty="0"/>
              <a:t> </a:t>
            </a:r>
            <a:r>
              <a:rPr lang="en-US" sz="2000" dirty="0"/>
              <a:t>= part</a:t>
            </a:r>
          </a:p>
        </p:txBody>
      </p:sp>
    </p:spTree>
    <p:extLst>
      <p:ext uri="{BB962C8B-B14F-4D97-AF65-F5344CB8AC3E}">
        <p14:creationId xmlns:p14="http://schemas.microsoft.com/office/powerpoint/2010/main" val="1341064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4907" y="133660"/>
            <a:ext cx="4056546" cy="461666"/>
          </a:xfrm>
        </p:spPr>
        <p:txBody>
          <a:bodyPr>
            <a:noAutofit/>
          </a:bodyPr>
          <a:lstStyle/>
          <a:p>
            <a:r>
              <a:rPr lang="en-GB" sz="2000" b="1" dirty="0">
                <a:solidFill>
                  <a:srgbClr val="002060"/>
                </a:solidFill>
                <a:latin typeface="Century Gothic" panose="020B0502020202020204" pitchFamily="34" charset="0"/>
              </a:rPr>
              <a:t>Question or Statement ?</a:t>
            </a:r>
          </a:p>
        </p:txBody>
      </p:sp>
      <p:graphicFrame>
        <p:nvGraphicFramePr>
          <p:cNvPr id="3" name="Table 4">
            <a:extLst>
              <a:ext uri="{FF2B5EF4-FFF2-40B4-BE49-F238E27FC236}">
                <a16:creationId xmlns:a16="http://schemas.microsoft.com/office/drawing/2014/main" id="{9AF40BC7-A7BF-C744-92ED-DA109F6CCED0}"/>
              </a:ext>
            </a:extLst>
          </p:cNvPr>
          <p:cNvGraphicFramePr>
            <a:graphicFrameLocks noGrp="1"/>
          </p:cNvGraphicFramePr>
          <p:nvPr/>
        </p:nvGraphicFramePr>
        <p:xfrm>
          <a:off x="281718" y="1564251"/>
          <a:ext cx="4926648" cy="2438400"/>
        </p:xfrm>
        <a:graphic>
          <a:graphicData uri="http://schemas.openxmlformats.org/drawingml/2006/table">
            <a:tbl>
              <a:tblPr firstRow="1" bandRow="1">
                <a:tableStyleId>{5940675A-B579-460E-94D1-54222C63F5DA}</a:tableStyleId>
              </a:tblPr>
              <a:tblGrid>
                <a:gridCol w="1822768">
                  <a:extLst>
                    <a:ext uri="{9D8B030D-6E8A-4147-A177-3AD203B41FA5}">
                      <a16:colId xmlns:a16="http://schemas.microsoft.com/office/drawing/2014/main" val="3985774849"/>
                    </a:ext>
                  </a:extLst>
                </a:gridCol>
                <a:gridCol w="3103880">
                  <a:extLst>
                    <a:ext uri="{9D8B030D-6E8A-4147-A177-3AD203B41FA5}">
                      <a16:colId xmlns:a16="http://schemas.microsoft.com/office/drawing/2014/main" val="3242334398"/>
                    </a:ext>
                  </a:extLst>
                </a:gridCol>
              </a:tblGrid>
              <a:tr h="273600">
                <a:tc>
                  <a:txBody>
                    <a:bodyPr/>
                    <a:lstStyle/>
                    <a:p>
                      <a:r>
                        <a:rPr lang="fr-FR" sz="1400" b="1" noProof="0" dirty="0">
                          <a:solidFill>
                            <a:srgbClr val="002060"/>
                          </a:solidFill>
                          <a:latin typeface="Century Gothic" panose="020B0502020202020204" pitchFamily="34" charset="0"/>
                        </a:rPr>
                        <a:t>Est-ce que tu as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0360880"/>
                  </a:ext>
                </a:extLst>
              </a:tr>
              <a:tr h="273600">
                <a:tc>
                  <a:txBody>
                    <a:bodyPr/>
                    <a:lstStyle/>
                    <a:p>
                      <a:r>
                        <a:rPr lang="fr-FR" sz="1400" b="1" noProof="0" dirty="0">
                          <a:solidFill>
                            <a:srgbClr val="002060"/>
                          </a:solidFill>
                          <a:latin typeface="Century Gothic" panose="020B0502020202020204" pitchFamily="34" charset="0"/>
                        </a:rPr>
                        <a:t>Tu as…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400" b="1" noProof="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0779381"/>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400" b="1" noProof="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4408356"/>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3170885"/>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b="1" noProof="0" dirty="0">
                          <a:solidFill>
                            <a:srgbClr val="002060"/>
                          </a:solidFill>
                          <a:latin typeface="Century Gothic" panose="020B0502020202020204" pitchFamily="34" charset="0"/>
                        </a:rPr>
                        <a:t>fermé la porte?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7069886"/>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b="1" noProof="0" dirty="0">
                          <a:solidFill>
                            <a:srgbClr val="002060"/>
                          </a:solidFill>
                          <a:latin typeface="Century Gothic" panose="020B0502020202020204" pitchFamily="34" charset="0"/>
                        </a:rPr>
                        <a:t>regardé le film.</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9519"/>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b="1" noProof="0" dirty="0">
                          <a:solidFill>
                            <a:srgbClr val="002060"/>
                          </a:solidFill>
                          <a:latin typeface="Century Gothic" panose="020B0502020202020204" pitchFamily="34" charset="0"/>
                        </a:rPr>
                        <a:t>fait un voyage en Suisse?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1301620"/>
                  </a:ext>
                </a:extLst>
              </a:tr>
              <a:tr h="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noProof="0" dirty="0">
                          <a:solidFill>
                            <a:srgbClr val="002060"/>
                          </a:solidFill>
                          <a:latin typeface="Century Gothic" panose="020B0502020202020204" pitchFamily="34" charset="0"/>
                        </a:rPr>
                        <a:t>visité la montagne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762671"/>
                  </a:ext>
                </a:extLst>
              </a:tr>
            </a:tbl>
          </a:graphicData>
        </a:graphic>
      </p:graphicFrame>
      <p:graphicFrame>
        <p:nvGraphicFramePr>
          <p:cNvPr id="11" name="Table 4">
            <a:extLst>
              <a:ext uri="{FF2B5EF4-FFF2-40B4-BE49-F238E27FC236}">
                <a16:creationId xmlns:a16="http://schemas.microsoft.com/office/drawing/2014/main" id="{6BD262DD-C52D-904F-B699-E38D71039D0E}"/>
              </a:ext>
            </a:extLst>
          </p:cNvPr>
          <p:cNvGraphicFramePr>
            <a:graphicFrameLocks noGrp="1"/>
          </p:cNvGraphicFramePr>
          <p:nvPr/>
        </p:nvGraphicFramePr>
        <p:xfrm>
          <a:off x="6960067" y="1564251"/>
          <a:ext cx="4926648" cy="2438400"/>
        </p:xfrm>
        <a:graphic>
          <a:graphicData uri="http://schemas.openxmlformats.org/drawingml/2006/table">
            <a:tbl>
              <a:tblPr firstRow="1" bandRow="1">
                <a:tableStyleId>{5940675A-B579-460E-94D1-54222C63F5DA}</a:tableStyleId>
              </a:tblPr>
              <a:tblGrid>
                <a:gridCol w="1822768">
                  <a:extLst>
                    <a:ext uri="{9D8B030D-6E8A-4147-A177-3AD203B41FA5}">
                      <a16:colId xmlns:a16="http://schemas.microsoft.com/office/drawing/2014/main" val="3985774849"/>
                    </a:ext>
                  </a:extLst>
                </a:gridCol>
                <a:gridCol w="3103880">
                  <a:extLst>
                    <a:ext uri="{9D8B030D-6E8A-4147-A177-3AD203B41FA5}">
                      <a16:colId xmlns:a16="http://schemas.microsoft.com/office/drawing/2014/main" val="3242334398"/>
                    </a:ext>
                  </a:extLst>
                </a:gridCol>
              </a:tblGrid>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b="1" noProof="0" dirty="0">
                          <a:solidFill>
                            <a:srgbClr val="002060"/>
                          </a:solidFill>
                          <a:latin typeface="Century Gothic" panose="020B0502020202020204" pitchFamily="34" charset="0"/>
                        </a:rPr>
                        <a:t>organisé la fête?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0360880"/>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b="1" noProof="0" dirty="0">
                          <a:solidFill>
                            <a:srgbClr val="002060"/>
                          </a:solidFill>
                          <a:latin typeface="Century Gothic" panose="020B0502020202020204" pitchFamily="34" charset="0"/>
                        </a:rPr>
                        <a:t>fait une promenade dans la forêt.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0779381"/>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b="1" noProof="0" dirty="0">
                          <a:solidFill>
                            <a:srgbClr val="002060"/>
                          </a:solidFill>
                          <a:latin typeface="Century Gothic" panose="020B0502020202020204" pitchFamily="34" charset="0"/>
                        </a:rPr>
                        <a:t>traversé la frontière?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4408356"/>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b="1" noProof="0" dirty="0">
                          <a:solidFill>
                            <a:srgbClr val="002060"/>
                          </a:solidFill>
                          <a:latin typeface="Century Gothic" panose="020B0502020202020204" pitchFamily="34" charset="0"/>
                        </a:rPr>
                        <a:t>emporté des sandwichs.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3170885"/>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7069886"/>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9519"/>
                  </a:ext>
                </a:extLst>
              </a:tr>
              <a:tr h="273600">
                <a:tc>
                  <a:txBody>
                    <a:bodyPr/>
                    <a:lstStyle/>
                    <a:p>
                      <a:r>
                        <a:rPr lang="fr-FR" sz="1400" b="1" noProof="0" dirty="0">
                          <a:solidFill>
                            <a:srgbClr val="002060"/>
                          </a:solidFill>
                          <a:latin typeface="Century Gothic" panose="020B0502020202020204" pitchFamily="34" charset="0"/>
                        </a:rPr>
                        <a:t>Est-ce que tu as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1301620"/>
                  </a:ext>
                </a:extLst>
              </a:tr>
              <a:tr h="273600">
                <a:tc>
                  <a:txBody>
                    <a:bodyPr/>
                    <a:lstStyle/>
                    <a:p>
                      <a:r>
                        <a:rPr lang="fr-FR" sz="1400" b="1" noProof="0" dirty="0">
                          <a:solidFill>
                            <a:srgbClr val="002060"/>
                          </a:solidFill>
                          <a:latin typeface="Century Gothic" panose="020B0502020202020204" pitchFamily="34" charset="0"/>
                        </a:rPr>
                        <a:t>Tu as…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762671"/>
                  </a:ext>
                </a:extLst>
              </a:tr>
            </a:tbl>
          </a:graphicData>
        </a:graphic>
      </p:graphicFrame>
      <p:graphicFrame>
        <p:nvGraphicFramePr>
          <p:cNvPr id="15" name="Table 4">
            <a:extLst>
              <a:ext uri="{FF2B5EF4-FFF2-40B4-BE49-F238E27FC236}">
                <a16:creationId xmlns:a16="http://schemas.microsoft.com/office/drawing/2014/main" id="{0EB12FC9-3DBB-9243-8F77-076F08BC1249}"/>
              </a:ext>
            </a:extLst>
          </p:cNvPr>
          <p:cNvGraphicFramePr>
            <a:graphicFrameLocks noGrp="1"/>
          </p:cNvGraphicFramePr>
          <p:nvPr/>
        </p:nvGraphicFramePr>
        <p:xfrm>
          <a:off x="281717" y="4240109"/>
          <a:ext cx="4926648" cy="2438400"/>
        </p:xfrm>
        <a:graphic>
          <a:graphicData uri="http://schemas.openxmlformats.org/drawingml/2006/table">
            <a:tbl>
              <a:tblPr firstRow="1" bandRow="1">
                <a:tableStyleId>{5940675A-B579-460E-94D1-54222C63F5DA}</a:tableStyleId>
              </a:tblPr>
              <a:tblGrid>
                <a:gridCol w="1822768">
                  <a:extLst>
                    <a:ext uri="{9D8B030D-6E8A-4147-A177-3AD203B41FA5}">
                      <a16:colId xmlns:a16="http://schemas.microsoft.com/office/drawing/2014/main" val="3985774849"/>
                    </a:ext>
                  </a:extLst>
                </a:gridCol>
                <a:gridCol w="3103880">
                  <a:extLst>
                    <a:ext uri="{9D8B030D-6E8A-4147-A177-3AD203B41FA5}">
                      <a16:colId xmlns:a16="http://schemas.microsoft.com/office/drawing/2014/main" val="3242334398"/>
                    </a:ext>
                  </a:extLst>
                </a:gridCol>
              </a:tblGrid>
              <a:tr h="273600">
                <a:tc>
                  <a:txBody>
                    <a:bodyPr/>
                    <a:lstStyle/>
                    <a:p>
                      <a:r>
                        <a:rPr lang="fr-FR" sz="1400" b="1" noProof="0" dirty="0">
                          <a:solidFill>
                            <a:srgbClr val="002060"/>
                          </a:solidFill>
                          <a:latin typeface="Century Gothic" panose="020B0502020202020204" pitchFamily="34" charset="0"/>
                        </a:rPr>
                        <a:t>Est-ce que tu as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0360880"/>
                  </a:ext>
                </a:extLst>
              </a:tr>
              <a:tr h="273600">
                <a:tc>
                  <a:txBody>
                    <a:bodyPr/>
                    <a:lstStyle/>
                    <a:p>
                      <a:r>
                        <a:rPr lang="fr-FR" sz="1400" b="1" noProof="0" dirty="0">
                          <a:solidFill>
                            <a:srgbClr val="002060"/>
                          </a:solidFill>
                          <a:latin typeface="Century Gothic" panose="020B0502020202020204" pitchFamily="34" charset="0"/>
                        </a:rPr>
                        <a:t>Tu as…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400" b="1" noProof="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0779381"/>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400" b="1" noProof="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4408356"/>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3170885"/>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b="1" noProof="0" dirty="0">
                          <a:solidFill>
                            <a:srgbClr val="002060"/>
                          </a:solidFill>
                          <a:latin typeface="Century Gothic" panose="020B0502020202020204" pitchFamily="34" charset="0"/>
                        </a:rPr>
                        <a:t>fermé la porte?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7069886"/>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b="1" noProof="0" dirty="0">
                          <a:solidFill>
                            <a:srgbClr val="002060"/>
                          </a:solidFill>
                          <a:latin typeface="Century Gothic" panose="020B0502020202020204" pitchFamily="34" charset="0"/>
                        </a:rPr>
                        <a:t>regardé le film.</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9519"/>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b="1" noProof="0" dirty="0">
                          <a:solidFill>
                            <a:srgbClr val="002060"/>
                          </a:solidFill>
                          <a:latin typeface="Century Gothic" panose="020B0502020202020204" pitchFamily="34" charset="0"/>
                        </a:rPr>
                        <a:t>fait un voyage en Suisse?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1301620"/>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noProof="0" dirty="0">
                          <a:solidFill>
                            <a:srgbClr val="002060"/>
                          </a:solidFill>
                          <a:latin typeface="Century Gothic" panose="020B0502020202020204" pitchFamily="34" charset="0"/>
                        </a:rPr>
                        <a:t>visité la montagne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762671"/>
                  </a:ext>
                </a:extLst>
              </a:tr>
            </a:tbl>
          </a:graphicData>
        </a:graphic>
      </p:graphicFrame>
      <p:graphicFrame>
        <p:nvGraphicFramePr>
          <p:cNvPr id="16" name="Table 4">
            <a:extLst>
              <a:ext uri="{FF2B5EF4-FFF2-40B4-BE49-F238E27FC236}">
                <a16:creationId xmlns:a16="http://schemas.microsoft.com/office/drawing/2014/main" id="{DE5BCB34-3929-A840-83CF-62548E9CD012}"/>
              </a:ext>
            </a:extLst>
          </p:cNvPr>
          <p:cNvGraphicFramePr>
            <a:graphicFrameLocks noGrp="1"/>
          </p:cNvGraphicFramePr>
          <p:nvPr/>
        </p:nvGraphicFramePr>
        <p:xfrm>
          <a:off x="6971851" y="4240109"/>
          <a:ext cx="4926648" cy="2438400"/>
        </p:xfrm>
        <a:graphic>
          <a:graphicData uri="http://schemas.openxmlformats.org/drawingml/2006/table">
            <a:tbl>
              <a:tblPr firstRow="1" bandRow="1">
                <a:tableStyleId>{5940675A-B579-460E-94D1-54222C63F5DA}</a:tableStyleId>
              </a:tblPr>
              <a:tblGrid>
                <a:gridCol w="1822768">
                  <a:extLst>
                    <a:ext uri="{9D8B030D-6E8A-4147-A177-3AD203B41FA5}">
                      <a16:colId xmlns:a16="http://schemas.microsoft.com/office/drawing/2014/main" val="3985774849"/>
                    </a:ext>
                  </a:extLst>
                </a:gridCol>
                <a:gridCol w="3103880">
                  <a:extLst>
                    <a:ext uri="{9D8B030D-6E8A-4147-A177-3AD203B41FA5}">
                      <a16:colId xmlns:a16="http://schemas.microsoft.com/office/drawing/2014/main" val="3242334398"/>
                    </a:ext>
                  </a:extLst>
                </a:gridCol>
              </a:tblGrid>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b="1" noProof="0" dirty="0">
                          <a:solidFill>
                            <a:srgbClr val="002060"/>
                          </a:solidFill>
                          <a:latin typeface="Century Gothic" panose="020B0502020202020204" pitchFamily="34" charset="0"/>
                        </a:rPr>
                        <a:t>organisé la fête?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0360880"/>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b="1" noProof="0" dirty="0">
                          <a:solidFill>
                            <a:srgbClr val="002060"/>
                          </a:solidFill>
                          <a:latin typeface="Century Gothic" panose="020B0502020202020204" pitchFamily="34" charset="0"/>
                        </a:rPr>
                        <a:t>fait une promenade dans la forêt.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0779381"/>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b="1" noProof="0" dirty="0">
                          <a:solidFill>
                            <a:srgbClr val="002060"/>
                          </a:solidFill>
                          <a:latin typeface="Century Gothic" panose="020B0502020202020204" pitchFamily="34" charset="0"/>
                        </a:rPr>
                        <a:t>traversé la frontière.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4408356"/>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b="1" noProof="0" dirty="0">
                          <a:solidFill>
                            <a:srgbClr val="002060"/>
                          </a:solidFill>
                          <a:latin typeface="Century Gothic" panose="020B0502020202020204" pitchFamily="34" charset="0"/>
                        </a:rPr>
                        <a:t>emporté des sandwichs?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3170885"/>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7069886"/>
                  </a:ext>
                </a:extLst>
              </a:tr>
              <a:tr h="273600">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9519"/>
                  </a:ext>
                </a:extLst>
              </a:tr>
              <a:tr h="273600">
                <a:tc>
                  <a:txBody>
                    <a:bodyPr/>
                    <a:lstStyle/>
                    <a:p>
                      <a:r>
                        <a:rPr lang="fr-FR" sz="1400" b="1" noProof="0" dirty="0">
                          <a:solidFill>
                            <a:srgbClr val="002060"/>
                          </a:solidFill>
                          <a:latin typeface="Century Gothic" panose="020B0502020202020204" pitchFamily="34" charset="0"/>
                        </a:rPr>
                        <a:t>Est-ce que tu as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1301620"/>
                  </a:ext>
                </a:extLst>
              </a:tr>
              <a:tr h="273600">
                <a:tc>
                  <a:txBody>
                    <a:bodyPr/>
                    <a:lstStyle/>
                    <a:p>
                      <a:r>
                        <a:rPr lang="fr-FR" sz="1400" b="1" noProof="0" dirty="0">
                          <a:solidFill>
                            <a:srgbClr val="002060"/>
                          </a:solidFill>
                          <a:latin typeface="Century Gothic" panose="020B0502020202020204" pitchFamily="34" charset="0"/>
                        </a:rPr>
                        <a:t>Tu as…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1" noProof="0" dirty="0">
                        <a:solidFill>
                          <a:srgbClr val="002060"/>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762671"/>
                  </a:ext>
                </a:extLst>
              </a:tr>
            </a:tbl>
          </a:graphicData>
        </a:graphic>
      </p:graphicFrame>
      <p:sp>
        <p:nvSpPr>
          <p:cNvPr id="5" name="TextBox 4">
            <a:extLst>
              <a:ext uri="{FF2B5EF4-FFF2-40B4-BE49-F238E27FC236}">
                <a16:creationId xmlns:a16="http://schemas.microsoft.com/office/drawing/2014/main" id="{A85B1FFC-747D-D248-AEF6-911BF12E7A8D}"/>
              </a:ext>
            </a:extLst>
          </p:cNvPr>
          <p:cNvSpPr txBox="1"/>
          <p:nvPr/>
        </p:nvSpPr>
        <p:spPr>
          <a:xfrm>
            <a:off x="188411" y="1056991"/>
            <a:ext cx="49266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Partner A </a:t>
            </a:r>
          </a:p>
        </p:txBody>
      </p:sp>
      <p:sp>
        <p:nvSpPr>
          <p:cNvPr id="17" name="TextBox 16">
            <a:extLst>
              <a:ext uri="{FF2B5EF4-FFF2-40B4-BE49-F238E27FC236}">
                <a16:creationId xmlns:a16="http://schemas.microsoft.com/office/drawing/2014/main" id="{B517AFE3-7A2B-0544-95A5-13423B7272FF}"/>
              </a:ext>
            </a:extLst>
          </p:cNvPr>
          <p:cNvSpPr txBox="1"/>
          <p:nvPr/>
        </p:nvSpPr>
        <p:spPr>
          <a:xfrm>
            <a:off x="5115059" y="1102586"/>
            <a:ext cx="49266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Partner B </a:t>
            </a:r>
          </a:p>
        </p:txBody>
      </p:sp>
      <p:sp>
        <p:nvSpPr>
          <p:cNvPr id="10" name="Text Box 2">
            <a:extLst>
              <a:ext uri="{FF2B5EF4-FFF2-40B4-BE49-F238E27FC236}">
                <a16:creationId xmlns:a16="http://schemas.microsoft.com/office/drawing/2014/main" id="{3FF9C7AA-DED7-49D4-83F7-3271A1F7E048}"/>
              </a:ext>
            </a:extLst>
          </p:cNvPr>
          <p:cNvSpPr txBox="1">
            <a:spLocks noChangeArrowheads="1"/>
          </p:cNvSpPr>
          <p:nvPr/>
        </p:nvSpPr>
        <p:spPr bwMode="auto">
          <a:xfrm rot="5400000">
            <a:off x="2766867" y="3373313"/>
            <a:ext cx="6719081" cy="261610"/>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sym typeface="Wingdings 2" panose="05020102010507070707" pitchFamily="18" charset="2"/>
              </a:rPr>
              <a:t></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sym typeface="Wingdings 2" panose="05020102010507070707" pitchFamily="18" charset="2"/>
              </a:rPr>
              <a:t>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sym typeface="Wingdings 2" panose="05020102010507070707" pitchFamily="18" charset="2"/>
              </a:rPr>
              <a:t>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endParaRPr kumimoji="0" lang="en-US" altLang="zh-CN" sz="11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Title 3">
            <a:extLst>
              <a:ext uri="{FF2B5EF4-FFF2-40B4-BE49-F238E27FC236}">
                <a16:creationId xmlns:a16="http://schemas.microsoft.com/office/drawing/2014/main" id="{11A57CE9-71B7-49CB-BB32-84F9D800EDD9}"/>
              </a:ext>
            </a:extLst>
          </p:cNvPr>
          <p:cNvSpPr txBox="1">
            <a:spLocks/>
          </p:cNvSpPr>
          <p:nvPr/>
        </p:nvSpPr>
        <p:spPr>
          <a:xfrm>
            <a:off x="6723422" y="82974"/>
            <a:ext cx="4056546" cy="4616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Question or Statement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535391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5163"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2"/>
            <a:ext cx="4617765" cy="1154112"/>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4 - Lesson </a:t>
            </a:r>
            <a:r>
              <a:rPr lang="en-GB" sz="6600" dirty="0">
                <a:solidFill>
                  <a:prstClr val="white"/>
                </a:solidFill>
                <a:latin typeface="Century Gothic" panose="020B0502020202020204" pitchFamily="34" charset="0"/>
              </a:rPr>
              <a:t>22</a:t>
            </a: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Stephen Owen / Amber Dudley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09/07/21</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906101"/>
            <a:ext cx="6722795" cy="1689078"/>
          </a:xfrm>
        </p:spPr>
        <p:txBody>
          <a:bodyPr>
            <a:normAutofit/>
          </a:bodyPr>
          <a:lstStyle/>
          <a:p>
            <a:pPr lvl="0" algn="l"/>
            <a:r>
              <a:rPr lang="fr-FR" sz="2400" dirty="0">
                <a:solidFill>
                  <a:prstClr val="white"/>
                </a:solidFill>
              </a:rPr>
              <a:t>ne…pas (de) in the </a:t>
            </a:r>
            <a:r>
              <a:rPr lang="fr-FR" sz="2400" dirty="0" err="1">
                <a:solidFill>
                  <a:prstClr val="white"/>
                </a:solidFill>
              </a:rPr>
              <a:t>perfect</a:t>
            </a:r>
            <a:r>
              <a:rPr lang="fr-FR" sz="2400" dirty="0">
                <a:solidFill>
                  <a:prstClr val="white"/>
                </a:solidFill>
              </a:rPr>
              <a:t> </a:t>
            </a:r>
            <a:r>
              <a:rPr lang="fr-FR" sz="2400" dirty="0" err="1">
                <a:solidFill>
                  <a:prstClr val="white"/>
                </a:solidFill>
              </a:rPr>
              <a:t>tense</a:t>
            </a:r>
            <a:endParaRPr lang="fr-FR" sz="2400" dirty="0">
              <a:solidFill>
                <a:prstClr val="white"/>
              </a:solidFill>
            </a:endParaRPr>
          </a:p>
          <a:p>
            <a:pPr lvl="0" algn="l"/>
            <a:r>
              <a:rPr lang="en-GB" sz="2400" dirty="0">
                <a:solidFill>
                  <a:prstClr val="white"/>
                </a:solidFill>
              </a:rPr>
              <a:t>SSCs closed [o/ô] and [au]</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544217"/>
            <a:ext cx="8605216" cy="1208971"/>
          </a:xfrm>
        </p:spPr>
        <p:txBody>
          <a:bodyPr>
            <a:normAutofit/>
          </a:bodyPr>
          <a:lstStyle/>
          <a:p>
            <a:r>
              <a:rPr lang="en-GB" sz="3200" b="1" dirty="0">
                <a:solidFill>
                  <a:prstClr val="white"/>
                </a:solidFill>
              </a:rPr>
              <a:t>Talking about past holiday activities</a:t>
            </a:r>
            <a:endParaRPr lang="en-GB" sz="3200" dirty="0"/>
          </a:p>
        </p:txBody>
      </p:sp>
      <p:sp>
        <p:nvSpPr>
          <p:cNvPr id="12" name="TextBox 11">
            <a:extLst>
              <a:ext uri="{FF2B5EF4-FFF2-40B4-BE49-F238E27FC236}">
                <a16:creationId xmlns:a16="http://schemas.microsoft.com/office/drawing/2014/main" id="{1C5A3DEC-8A03-474D-9A6B-D0615D5D8300}"/>
              </a:ext>
            </a:extLst>
          </p:cNvPr>
          <p:cNvSpPr txBox="1"/>
          <p:nvPr/>
        </p:nvSpPr>
        <p:spPr>
          <a:xfrm>
            <a:off x="8905010" y="4133514"/>
            <a:ext cx="3746133" cy="461665"/>
          </a:xfrm>
          <a:prstGeom prst="rect">
            <a:avLst/>
          </a:prstGeom>
          <a:noFill/>
        </p:spPr>
        <p:txBody>
          <a:bodyPr wrap="square">
            <a:spAutoFit/>
          </a:bodyPr>
          <a:lstStyle/>
          <a:p>
            <a:r>
              <a:rPr lang="fr-FR" sz="2400" b="1" dirty="0">
                <a:solidFill>
                  <a:schemeClr val="bg1"/>
                </a:solidFill>
              </a:rPr>
              <a:t>J’ai visité Bruxelles!</a:t>
            </a:r>
            <a:endParaRPr lang="en-GB" sz="2400" b="1" dirty="0">
              <a:solidFill>
                <a:schemeClr val="bg1"/>
              </a:solidFill>
            </a:endParaRPr>
          </a:p>
        </p:txBody>
      </p:sp>
      <p:pic>
        <p:nvPicPr>
          <p:cNvPr id="7" name="Picture 6" descr="Pont Neuf - Hermance (borne frontière CH - 2).jpg">
            <a:extLst>
              <a:ext uri="{FF2B5EF4-FFF2-40B4-BE49-F238E27FC236}">
                <a16:creationId xmlns:a16="http://schemas.microsoft.com/office/drawing/2014/main" id="{CD543CA2-1880-4680-99AE-C755EE015D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6566" y="4748091"/>
            <a:ext cx="1305121" cy="1957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8" descr="https://upload.wikimedia.org/wikipedia/commons/thumb/a/ae/Baguette_sandwich.jpg/800px-Baguette_sandwich.jpg">
            <a:extLst>
              <a:ext uri="{FF2B5EF4-FFF2-40B4-BE49-F238E27FC236}">
                <a16:creationId xmlns:a16="http://schemas.microsoft.com/office/drawing/2014/main" id="{C7BEED54-FA7C-4401-BEE0-59E7E66D29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5000" y="4830607"/>
            <a:ext cx="1267039" cy="1875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12" descr="Geneva 2006 636.JPG">
            <a:extLst>
              <a:ext uri="{FF2B5EF4-FFF2-40B4-BE49-F238E27FC236}">
                <a16:creationId xmlns:a16="http://schemas.microsoft.com/office/drawing/2014/main" id="{B3CCC7A3-0B73-4952-9DDC-81D4A8BD80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66519">
            <a:off x="8950491" y="703667"/>
            <a:ext cx="14365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descr="Jardin botanique de Genève (1).jpg">
            <a:extLst>
              <a:ext uri="{FF2B5EF4-FFF2-40B4-BE49-F238E27FC236}">
                <a16:creationId xmlns:a16="http://schemas.microsoft.com/office/drawing/2014/main" id="{43978848-3B64-4F4B-A5FE-89CC9629D2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06485">
            <a:off x="10101143" y="3492774"/>
            <a:ext cx="1862081" cy="1862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4" descr="Image illustrative de l’article Bois de la Bâtie">
            <a:extLst>
              <a:ext uri="{FF2B5EF4-FFF2-40B4-BE49-F238E27FC236}">
                <a16:creationId xmlns:a16="http://schemas.microsoft.com/office/drawing/2014/main" id="{D22871C0-080D-432C-A7AE-4BDE2002B1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1973" y="2456624"/>
            <a:ext cx="14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6" descr="https://upload.wikimedia.org/wikipedia/commons/thumb/2/29/Saleve_vu_du_ciel.jpg/800px-Saleve_vu_du_ciel.jpg">
            <a:extLst>
              <a:ext uri="{FF2B5EF4-FFF2-40B4-BE49-F238E27FC236}">
                <a16:creationId xmlns:a16="http://schemas.microsoft.com/office/drawing/2014/main" id="{D95853A2-FDFD-4C8B-87E6-A39DEFF47B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5289" y="4777927"/>
            <a:ext cx="2500219" cy="1875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8" descr="La Corraterie - panoramio (7).jpg">
            <a:extLst>
              <a:ext uri="{FF2B5EF4-FFF2-40B4-BE49-F238E27FC236}">
                <a16:creationId xmlns:a16="http://schemas.microsoft.com/office/drawing/2014/main" id="{B145EC52-2A81-44B6-9DF1-2E59ACA0B1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252381">
            <a:off x="7825339" y="2757894"/>
            <a:ext cx="1619501"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43D3FB9E-23B9-4E96-9EEA-2CA7E4E204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92713" y="998059"/>
            <a:ext cx="1899287" cy="1899287"/>
          </a:xfrm>
          <a:prstGeom prst="ellipse">
            <a:avLst/>
          </a:prstGeom>
        </p:spPr>
      </p:pic>
    </p:spTree>
    <p:extLst>
      <p:ext uri="{BB962C8B-B14F-4D97-AF65-F5344CB8AC3E}">
        <p14:creationId xmlns:p14="http://schemas.microsoft.com/office/powerpoint/2010/main" val="1277623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a:solidFill>
                  <a:schemeClr val="bg1"/>
                </a:solidFill>
              </a:rPr>
              <a:t>Closed [o] et [au/</a:t>
            </a:r>
            <a:r>
              <a:rPr lang="en-GB" sz="2800" b="1" dirty="0" err="1">
                <a:solidFill>
                  <a:schemeClr val="bg1"/>
                </a:solidFill>
              </a:rPr>
              <a:t>eau</a:t>
            </a:r>
            <a:r>
              <a:rPr lang="en-GB" sz="28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5B9BD5">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lvl="0">
              <a:defRPr/>
            </a:pPr>
            <a:r>
              <a:rPr lang="en-GB" sz="2400" dirty="0">
                <a:solidFill>
                  <a:srgbClr val="5B9BD5">
                    <a:lumMod val="50000"/>
                  </a:srgbClr>
                </a:solidFill>
              </a:rPr>
              <a:t>Even though these words are spelled differently, they sound exactly the same!</a:t>
            </a:r>
          </a:p>
          <a:p>
            <a:pPr lvl="0">
              <a:defRPr/>
            </a:pPr>
            <a:endParaRPr lang="en-GB" sz="2400" dirty="0">
              <a:solidFill>
                <a:srgbClr val="5B9BD5">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closed [o] is the same sound as SSC [au/</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eau</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which you already know.</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grpSp>
        <p:nvGrpSpPr>
          <p:cNvPr id="18" name="Group 17">
            <a:extLst>
              <a:ext uri="{FF2B5EF4-FFF2-40B4-BE49-F238E27FC236}">
                <a16:creationId xmlns:a16="http://schemas.microsoft.com/office/drawing/2014/main" id="{C42FE897-5BFC-421C-97D4-5AFA5D8E54DB}"/>
              </a:ext>
            </a:extLst>
          </p:cNvPr>
          <p:cNvGrpSpPr/>
          <p:nvPr/>
        </p:nvGrpSpPr>
        <p:grpSpPr>
          <a:xfrm>
            <a:off x="1839720" y="2179283"/>
            <a:ext cx="4181284" cy="2499433"/>
            <a:chOff x="1393562" y="2200798"/>
            <a:chExt cx="4181284" cy="2499433"/>
          </a:xfrm>
        </p:grpSpPr>
        <p:sp>
          <p:nvSpPr>
            <p:cNvPr id="32" name="TextBox 31">
              <a:hlinkClick r:id="" action="ppaction://noaction">
                <a:snd r:embed="rId3" name="slide20.wav"/>
              </a:hlinkClick>
              <a:extLst>
                <a:ext uri="{FF2B5EF4-FFF2-40B4-BE49-F238E27FC236}">
                  <a16:creationId xmlns:a16="http://schemas.microsoft.com/office/drawing/2014/main" id="{456E7790-71CC-47F2-9408-24000EB56996}"/>
                </a:ext>
              </a:extLst>
            </p:cNvPr>
            <p:cNvSpPr txBox="1"/>
            <p:nvPr/>
          </p:nvSpPr>
          <p:spPr>
            <a:xfrm rot="10800000" flipV="1">
              <a:off x="2360948" y="3869234"/>
              <a:ext cx="22465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115076"/>
                  </a:solidFill>
                  <a:latin typeface="Century Gothic" panose="020B0502020202020204" pitchFamily="34" charset="0"/>
                  <a:cs typeface="Calibri" panose="020F0502020204030204" pitchFamily="34" charset="0"/>
                </a:rPr>
                <a:t>p</a:t>
              </a:r>
              <a:r>
                <a:rPr kumimoji="0" lang="en-GB" sz="48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eau</a:t>
              </a:r>
              <a:endParaRPr kumimoji="0" lang="en-GB" sz="4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grpSp>
          <p:nvGrpSpPr>
            <p:cNvPr id="16" name="Group 15">
              <a:extLst>
                <a:ext uri="{FF2B5EF4-FFF2-40B4-BE49-F238E27FC236}">
                  <a16:creationId xmlns:a16="http://schemas.microsoft.com/office/drawing/2014/main" id="{83725BF7-5CDB-49D9-A777-A34FDFC9659D}"/>
                </a:ext>
              </a:extLst>
            </p:cNvPr>
            <p:cNvGrpSpPr/>
            <p:nvPr/>
          </p:nvGrpSpPr>
          <p:grpSpPr>
            <a:xfrm>
              <a:off x="1393562" y="2200798"/>
              <a:ext cx="4181284" cy="1371600"/>
              <a:chOff x="1185700" y="2431630"/>
              <a:chExt cx="4181284" cy="1371600"/>
            </a:xfrm>
          </p:grpSpPr>
          <p:pic>
            <p:nvPicPr>
              <p:cNvPr id="11" name="Picture 10">
                <a:extLst>
                  <a:ext uri="{FF2B5EF4-FFF2-40B4-BE49-F238E27FC236}">
                    <a16:creationId xmlns:a16="http://schemas.microsoft.com/office/drawing/2014/main" id="{1695A1D3-0C30-413E-BF50-79109F27AEB2}"/>
                  </a:ext>
                </a:extLst>
              </p:cNvPr>
              <p:cNvPicPr>
                <a:picLocks noChangeAspect="1"/>
              </p:cNvPicPr>
              <p:nvPr/>
            </p:nvPicPr>
            <p:blipFill>
              <a:blip r:embed="rId4"/>
              <a:stretch>
                <a:fillRect/>
              </a:stretch>
            </p:blipFill>
            <p:spPr>
              <a:xfrm>
                <a:off x="1185700" y="2488779"/>
                <a:ext cx="1400175" cy="1314450"/>
              </a:xfrm>
              <a:prstGeom prst="rect">
                <a:avLst/>
              </a:prstGeom>
            </p:spPr>
          </p:pic>
          <p:pic>
            <p:nvPicPr>
              <p:cNvPr id="13" name="Picture 12">
                <a:extLst>
                  <a:ext uri="{FF2B5EF4-FFF2-40B4-BE49-F238E27FC236}">
                    <a16:creationId xmlns:a16="http://schemas.microsoft.com/office/drawing/2014/main" id="{1135483D-4421-473B-9611-531F0A2FA315}"/>
                  </a:ext>
                </a:extLst>
              </p:cNvPr>
              <p:cNvPicPr>
                <a:picLocks noChangeAspect="1"/>
              </p:cNvPicPr>
              <p:nvPr/>
            </p:nvPicPr>
            <p:blipFill>
              <a:blip r:embed="rId5"/>
              <a:stretch>
                <a:fillRect/>
              </a:stretch>
            </p:blipFill>
            <p:spPr>
              <a:xfrm>
                <a:off x="2509484" y="2431630"/>
                <a:ext cx="1438275" cy="1371600"/>
              </a:xfrm>
              <a:prstGeom prst="rect">
                <a:avLst/>
              </a:prstGeom>
            </p:spPr>
          </p:pic>
          <p:pic>
            <p:nvPicPr>
              <p:cNvPr id="15" name="Picture 14">
                <a:extLst>
                  <a:ext uri="{FF2B5EF4-FFF2-40B4-BE49-F238E27FC236}">
                    <a16:creationId xmlns:a16="http://schemas.microsoft.com/office/drawing/2014/main" id="{06B96609-0FA8-4F1B-ACFA-6BEC64DEACD5}"/>
                  </a:ext>
                </a:extLst>
              </p:cNvPr>
              <p:cNvPicPr>
                <a:picLocks noChangeAspect="1"/>
              </p:cNvPicPr>
              <p:nvPr/>
            </p:nvPicPr>
            <p:blipFill>
              <a:blip r:embed="rId6"/>
              <a:stretch>
                <a:fillRect/>
              </a:stretch>
            </p:blipFill>
            <p:spPr>
              <a:xfrm>
                <a:off x="3957284" y="2473826"/>
                <a:ext cx="1409700" cy="1304925"/>
              </a:xfrm>
              <a:prstGeom prst="rect">
                <a:avLst/>
              </a:prstGeom>
            </p:spPr>
          </p:pic>
        </p:grpSp>
        <p:sp>
          <p:nvSpPr>
            <p:cNvPr id="17" name="TextBox 16">
              <a:extLst>
                <a:ext uri="{FF2B5EF4-FFF2-40B4-BE49-F238E27FC236}">
                  <a16:creationId xmlns:a16="http://schemas.microsoft.com/office/drawing/2014/main" id="{8E6D83F8-4240-4D92-B12B-6E9B03BB6AB5}"/>
                </a:ext>
              </a:extLst>
            </p:cNvPr>
            <p:cNvSpPr txBox="1"/>
            <p:nvPr/>
          </p:nvSpPr>
          <p:spPr>
            <a:xfrm>
              <a:off x="2948138" y="3572398"/>
              <a:ext cx="976690" cy="461665"/>
            </a:xfrm>
            <a:prstGeom prst="rect">
              <a:avLst/>
            </a:prstGeom>
            <a:noFill/>
          </p:spPr>
          <p:txBody>
            <a:bodyPr wrap="square" rtlCol="0">
              <a:spAutoFit/>
            </a:bodyPr>
            <a:lstStyle/>
            <a:p>
              <a:pPr algn="ctr"/>
              <a:r>
                <a:rPr lang="en-GB" sz="2400" dirty="0">
                  <a:solidFill>
                    <a:srgbClr val="002060"/>
                  </a:solidFill>
                </a:rPr>
                <a:t>[skin]</a:t>
              </a:r>
            </a:p>
          </p:txBody>
        </p:sp>
      </p:grpSp>
      <p:grpSp>
        <p:nvGrpSpPr>
          <p:cNvPr id="19" name="Group 18">
            <a:extLst>
              <a:ext uri="{FF2B5EF4-FFF2-40B4-BE49-F238E27FC236}">
                <a16:creationId xmlns:a16="http://schemas.microsoft.com/office/drawing/2014/main" id="{4A76E050-0EA7-473D-A6BF-4DF6F555C9ED}"/>
              </a:ext>
            </a:extLst>
          </p:cNvPr>
          <p:cNvGrpSpPr/>
          <p:nvPr/>
        </p:nvGrpSpPr>
        <p:grpSpPr>
          <a:xfrm>
            <a:off x="8110956" y="2061193"/>
            <a:ext cx="1709013" cy="2617523"/>
            <a:chOff x="7068467" y="2082708"/>
            <a:chExt cx="1709013" cy="2617523"/>
          </a:xfrm>
        </p:grpSpPr>
        <p:sp>
          <p:nvSpPr>
            <p:cNvPr id="34" name="TextBox 33">
              <a:hlinkClick r:id="" action="ppaction://noaction">
                <a:snd r:embed="rId3" name="slide20.wav"/>
              </a:hlinkClick>
              <a:extLst>
                <a:ext uri="{FF2B5EF4-FFF2-40B4-BE49-F238E27FC236}">
                  <a16:creationId xmlns:a16="http://schemas.microsoft.com/office/drawing/2014/main" id="{065AB104-5EB5-4916-951A-ADBD973C4353}"/>
                </a:ext>
              </a:extLst>
            </p:cNvPr>
            <p:cNvSpPr txBox="1"/>
            <p:nvPr/>
          </p:nvSpPr>
          <p:spPr>
            <a:xfrm>
              <a:off x="7264468" y="3869234"/>
              <a:ext cx="121539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4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ot</a:t>
              </a:r>
            </a:p>
          </p:txBody>
        </p:sp>
        <p:pic>
          <p:nvPicPr>
            <p:cNvPr id="1026" name="Picture 2" descr="Empty Flowerpot Clip Art">
              <a:extLst>
                <a:ext uri="{FF2B5EF4-FFF2-40B4-BE49-F238E27FC236}">
                  <a16:creationId xmlns:a16="http://schemas.microsoft.com/office/drawing/2014/main" id="{408AFAFF-44E3-436B-B305-3692F4A36A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8467" y="2082708"/>
              <a:ext cx="1709013" cy="17205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629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lide2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lide2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0" y="0"/>
            <a:ext cx="7112000" cy="2057399"/>
          </a:xfrm>
        </p:spPr>
        <p:txBody>
          <a:bodyPr/>
          <a:lstStyle/>
          <a:p>
            <a:pPr lvl="0" algn="ctr">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closed o/ô</a:t>
            </a:r>
            <a:endParaRPr lang="en-US" sz="10000" dirty="0"/>
          </a:p>
        </p:txBody>
      </p:sp>
      <p:sp>
        <p:nvSpPr>
          <p:cNvPr id="5" name="TextBox 4"/>
          <p:cNvSpPr txBox="1"/>
          <p:nvPr/>
        </p:nvSpPr>
        <p:spPr>
          <a:xfrm>
            <a:off x="3752252" y="4042533"/>
            <a:ext cx="4687501"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phot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photo">
            <a:extLst>
              <a:ext uri="{FF2B5EF4-FFF2-40B4-BE49-F238E27FC236}">
                <a16:creationId xmlns:a16="http://schemas.microsoft.com/office/drawing/2014/main" id="{4D180909-EE83-44A8-A6E8-0CF429FB99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550" y="1379917"/>
            <a:ext cx="3136900" cy="313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51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pho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4" name="pho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014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au gauch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au gau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83645" y="-39201"/>
            <a:ext cx="10515600" cy="1089116"/>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[au/</a:t>
            </a:r>
            <a:r>
              <a:rPr lang="en-GB" sz="2400" dirty="0" err="1">
                <a:solidFill>
                  <a:srgbClr val="115076"/>
                </a:solidFill>
                <a:latin typeface="Century Gothic" panose="020B0502020202020204" pitchFamily="34" charset="0"/>
              </a:rPr>
              <a:t>eau</a:t>
            </a:r>
            <a:r>
              <a:rPr lang="en-GB" sz="2400" dirty="0">
                <a:solidFill>
                  <a:srgbClr val="115076"/>
                </a:solidFill>
                <a:latin typeface="Century Gothic" panose="020B0502020202020204" pitchFamily="34" charset="0"/>
              </a:rPr>
              <a:t>]</a:t>
            </a:r>
          </a:p>
        </p:txBody>
      </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nvGrpSpPr>
          <p:cNvPr id="35" name="Group 34" descr="split arrow pointing to the left"/>
          <p:cNvGrpSpPr/>
          <p:nvPr/>
        </p:nvGrpSpPr>
        <p:grpSpPr>
          <a:xfrm>
            <a:off x="5174520" y="1873069"/>
            <a:ext cx="1862415" cy="2037271"/>
            <a:chOff x="5075098" y="1923905"/>
            <a:chExt cx="2089010" cy="2124417"/>
          </a:xfrm>
        </p:grpSpPr>
        <p:pic>
          <p:nvPicPr>
            <p:cNvPr id="10" name="Picture 9" descr="split arrow pointing to the left"/>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27" name="Straight Arrow Connector 26"/>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64783" y="3855617"/>
            <a:ext cx="3462433"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g</a:t>
            </a:r>
            <a:r>
              <a:rPr lang="en-GB" sz="6000" dirty="0">
                <a:solidFill>
                  <a:srgbClr val="FA6500"/>
                </a:solidFill>
                <a:latin typeface="Century Gothic" panose="020B0502020202020204" pitchFamily="34" charset="0"/>
                <a:cs typeface="Calibri" panose="020F0502020204030204" pitchFamily="34" charset="0"/>
              </a:rPr>
              <a:t>au</a:t>
            </a:r>
            <a:r>
              <a:rPr lang="en-GB" sz="6000" dirty="0">
                <a:solidFill>
                  <a:srgbClr val="115076"/>
                </a:solidFill>
                <a:latin typeface="Century Gothic" panose="020B0502020202020204" pitchFamily="34" charset="0"/>
                <a:cs typeface="Calibri" panose="020F0502020204030204" pitchFamily="34" charset="0"/>
              </a:rPr>
              <a:t>che</a:t>
            </a:r>
            <a:endParaRPr lang="en-GB" sz="6000" b="1" dirty="0">
              <a:solidFill>
                <a:srgbClr val="7030A0"/>
              </a:solidFill>
              <a:latin typeface="Century Gothic" panose="020B0502020202020204" pitchFamily="34" charset="0"/>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FA6500"/>
                </a:solidFill>
                <a:latin typeface="Century Gothic" panose="020B0502020202020204" pitchFamily="34" charset="0"/>
                <a:cs typeface="Calibri" panose="020F0502020204030204" pitchFamily="34" charset="0"/>
              </a:rPr>
              <a:t>au</a:t>
            </a:r>
            <a:r>
              <a:rPr lang="en-GB" sz="6000" dirty="0">
                <a:solidFill>
                  <a:srgbClr val="115076"/>
                </a:solidFill>
                <a:latin typeface="Century Gothic" panose="020B0502020202020204" pitchFamily="34" charset="0"/>
                <a:cs typeface="Calibri" panose="020F0502020204030204" pitchFamily="34" charset="0"/>
              </a:rPr>
              <a:t>x</a:t>
            </a:r>
          </a:p>
        </p:txBody>
      </p:sp>
      <p:pic>
        <p:nvPicPr>
          <p:cNvPr id="8" name="Picture 7" descr="red cros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4237" y="1553279"/>
            <a:ext cx="1422921" cy="1622770"/>
          </a:xfrm>
          <a:prstGeom prst="rect">
            <a:avLst/>
          </a:prstGeom>
        </p:spPr>
      </p:pic>
      <p:sp>
        <p:nvSpPr>
          <p:cNvPr id="18" name="TextBox 17"/>
          <p:cNvSpPr txBox="1"/>
          <p:nvPr/>
        </p:nvSpPr>
        <p:spPr>
          <a:xfrm>
            <a:off x="208638" y="3453355"/>
            <a:ext cx="43014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b</a:t>
            </a:r>
            <a:r>
              <a:rPr lang="en-GB" sz="6000" dirty="0">
                <a:solidFill>
                  <a:srgbClr val="FA6500"/>
                </a:solidFill>
                <a:latin typeface="Century Gothic" panose="020B0502020202020204" pitchFamily="34" charset="0"/>
                <a:cs typeface="Calibri" panose="020F0502020204030204" pitchFamily="34" charset="0"/>
              </a:rPr>
              <a:t>eau</a:t>
            </a:r>
          </a:p>
        </p:txBody>
      </p:sp>
      <p:pic>
        <p:nvPicPr>
          <p:cNvPr id="5" name="Picture 4" descr="beautiful day with a su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2900" y="4330143"/>
            <a:ext cx="1725425" cy="1820262"/>
          </a:xfrm>
          <a:prstGeom prst="rect">
            <a:avLst/>
          </a:prstGeom>
        </p:spPr>
      </p:pic>
      <p:sp>
        <p:nvSpPr>
          <p:cNvPr id="15" name="TextBox 14"/>
          <p:cNvSpPr txBox="1"/>
          <p:nvPr/>
        </p:nvSpPr>
        <p:spPr>
          <a:xfrm>
            <a:off x="4579145" y="4881131"/>
            <a:ext cx="3007386" cy="1015663"/>
          </a:xfrm>
          <a:prstGeom prst="rect">
            <a:avLst/>
          </a:prstGeom>
          <a:noFill/>
        </p:spPr>
        <p:txBody>
          <a:bodyPr wrap="square" rtlCol="0">
            <a:spAutoFit/>
          </a:bodyPr>
          <a:lstStyle/>
          <a:p>
            <a:pPr algn="ctr"/>
            <a:r>
              <a:rPr lang="en-GB" sz="6000" dirty="0" err="1">
                <a:solidFill>
                  <a:srgbClr val="FA6500"/>
                </a:solidFill>
                <a:latin typeface="Century Gothic" panose="020B0502020202020204" pitchFamily="34" charset="0"/>
                <a:cs typeface="Calibri" panose="020F0502020204030204" pitchFamily="34" charset="0"/>
              </a:rPr>
              <a:t>au</a:t>
            </a:r>
            <a:r>
              <a:rPr lang="en-GB" sz="6000" dirty="0" err="1">
                <a:solidFill>
                  <a:srgbClr val="115076"/>
                </a:solidFill>
                <a:latin typeface="Century Gothic" panose="020B0502020202020204" pitchFamily="34" charset="0"/>
                <a:cs typeface="Calibri" panose="020F0502020204030204" pitchFamily="34" charset="0"/>
              </a:rPr>
              <a:t>ssi</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6" name="TextBox 5"/>
          <p:cNvSpPr txBox="1"/>
          <p:nvPr/>
        </p:nvSpPr>
        <p:spPr>
          <a:xfrm>
            <a:off x="5166636" y="5630726"/>
            <a:ext cx="1855604"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rPr>
              <a:t>[also]</a:t>
            </a:r>
          </a:p>
        </p:txBody>
      </p:sp>
      <p:sp>
        <p:nvSpPr>
          <p:cNvPr id="20" name="TextBox 19"/>
          <p:cNvSpPr txBox="1"/>
          <p:nvPr/>
        </p:nvSpPr>
        <p:spPr>
          <a:xfrm>
            <a:off x="8635793" y="432512"/>
            <a:ext cx="300738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bat</a:t>
            </a:r>
            <a:r>
              <a:rPr lang="en-GB" sz="6000" dirty="0">
                <a:solidFill>
                  <a:srgbClr val="FA6500"/>
                </a:solidFill>
                <a:latin typeface="Century Gothic" panose="020B0502020202020204" pitchFamily="34" charset="0"/>
                <a:cs typeface="Calibri" panose="020F0502020204030204" pitchFamily="34" charset="0"/>
              </a:rPr>
              <a:t>eau</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algn="ctr"/>
            <a:r>
              <a:rPr lang="en-GB" sz="6000" dirty="0">
                <a:solidFill>
                  <a:srgbClr val="FA6500"/>
                </a:solidFill>
                <a:latin typeface="Century Gothic" panose="020B0502020202020204" pitchFamily="34" charset="0"/>
                <a:cs typeface="Calibri" panose="020F0502020204030204" pitchFamily="34" charset="0"/>
              </a:rPr>
              <a:t>eau</a:t>
            </a:r>
          </a:p>
        </p:txBody>
      </p:sp>
      <p:pic>
        <p:nvPicPr>
          <p:cNvPr id="9" name="Picture 8" descr="water drople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7166" y="4398074"/>
            <a:ext cx="1109142" cy="1633364"/>
          </a:xfrm>
          <a:prstGeom prst="rect">
            <a:avLst/>
          </a:prstGeom>
        </p:spPr>
      </p:pic>
      <p:pic>
        <p:nvPicPr>
          <p:cNvPr id="1026" name="Picture 2" descr="boat">
            <a:extLst>
              <a:ext uri="{FF2B5EF4-FFF2-40B4-BE49-F238E27FC236}">
                <a16:creationId xmlns:a16="http://schemas.microsoft.com/office/drawing/2014/main" id="{442F1DCE-75C6-4F5D-8613-8637978A21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2547" y="1570597"/>
            <a:ext cx="28575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30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subTnLst>
                                    <p:audio>
                                      <p:cMediaNode>
                                        <p:cTn display="0" masterRel="sameClick">
                                          <p:stCondLst>
                                            <p:cond evt="begin" delay="0">
                                              <p:tn val="13"/>
                                            </p:cond>
                                          </p:stCondLst>
                                          <p:endCondLst>
                                            <p:cond evt="onStopAudio" delay="0">
                                              <p:tgtEl>
                                                <p:sldTgt/>
                                              </p:tgtEl>
                                            </p:cond>
                                          </p:endCondLst>
                                        </p:cTn>
                                        <p:tgtEl>
                                          <p:sndTgt r:embed="rId4" name="gauch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5" name="au gauch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au fau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au faux.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subTnLst>
                                    <p:audio>
                                      <p:cMediaNode>
                                        <p:cTn display="0" masterRel="sameClick">
                                          <p:stCondLst>
                                            <p:cond evt="begin" delay="0">
                                              <p:tn val="34"/>
                                            </p:cond>
                                          </p:stCondLst>
                                          <p:endCondLst>
                                            <p:cond evt="onStopAudio" delay="0">
                                              <p:tgtEl>
                                                <p:sldTgt/>
                                              </p:tgtEl>
                                            </p:cond>
                                          </p:endCondLst>
                                        </p:cTn>
                                        <p:tgtEl>
                                          <p:sndTgt r:embed="rId7" name="au bateau.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subTnLst>
                                    <p:audio>
                                      <p:cMediaNode>
                                        <p:cTn display="0" masterRel="sameClick">
                                          <p:stCondLst>
                                            <p:cond evt="begin" delay="0">
                                              <p:tn val="39"/>
                                            </p:cond>
                                          </p:stCondLst>
                                          <p:endCondLst>
                                            <p:cond evt="onStopAudio" delay="0">
                                              <p:tgtEl>
                                                <p:sldTgt/>
                                              </p:tgtEl>
                                            </p:cond>
                                          </p:endCondLst>
                                        </p:cTn>
                                        <p:tgtEl>
                                          <p:sndTgt r:embed="rId7" name="au bateau.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subTnLst>
                                    <p:audio>
                                      <p:cMediaNode>
                                        <p:cTn display="0" masterRel="sameClick">
                                          <p:stCondLst>
                                            <p:cond evt="begin" delay="0">
                                              <p:tn val="44"/>
                                            </p:cond>
                                          </p:stCondLst>
                                          <p:endCondLst>
                                            <p:cond evt="onStopAudio" delay="0">
                                              <p:tgtEl>
                                                <p:sldTgt/>
                                              </p:tgtEl>
                                            </p:cond>
                                          </p:endCondLst>
                                        </p:cTn>
                                        <p:tgtEl>
                                          <p:sndTgt r:embed="rId8" name="au beau.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8" name="au beau.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au auss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subTnLst>
                                    <p:audio>
                                      <p:cMediaNode>
                                        <p:cTn display="0" masterRel="sameClick">
                                          <p:stCondLst>
                                            <p:cond evt="begin" delay="0">
                                              <p:tn val="59"/>
                                            </p:cond>
                                          </p:stCondLst>
                                          <p:endCondLst>
                                            <p:cond evt="onStopAudio" delay="0">
                                              <p:tgtEl>
                                                <p:sldTgt/>
                                              </p:tgtEl>
                                            </p:cond>
                                          </p:endCondLst>
                                        </p:cTn>
                                        <p:tgtEl>
                                          <p:sndTgt r:embed="rId9" name="au auss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subTnLst>
                                    <p:audio>
                                      <p:cMediaNode>
                                        <p:cTn display="0" masterRel="sameClick">
                                          <p:stCondLst>
                                            <p:cond evt="begin" delay="0">
                                              <p:tn val="64"/>
                                            </p:cond>
                                          </p:stCondLst>
                                          <p:endCondLst>
                                            <p:cond evt="onStopAudio" delay="0">
                                              <p:tgtEl>
                                                <p:sldTgt/>
                                              </p:tgtEl>
                                            </p:cond>
                                          </p:endCondLst>
                                        </p:cTn>
                                        <p:tgtEl>
                                          <p:sndTgt r:embed="rId3" name="au.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subTnLst>
                                    <p:audio>
                                      <p:cMediaNode>
                                        <p:cTn display="0" masterRel="sameClick">
                                          <p:stCondLst>
                                            <p:cond evt="begin" delay="0">
                                              <p:tn val="69"/>
                                            </p:cond>
                                          </p:stCondLst>
                                          <p:endCondLst>
                                            <p:cond evt="onStopAudio" delay="0">
                                              <p:tgtEl>
                                                <p:sldTgt/>
                                              </p:tgtEl>
                                            </p:cond>
                                          </p:endCondLst>
                                        </p:cTn>
                                        <p:tgtEl>
                                          <p:sndTgt r:embed="rId3" name="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 grpId="0" animBg="1"/>
      <p:bldP spid="12" grpId="0"/>
      <p:bldP spid="7" grpId="0"/>
      <p:bldP spid="18" grpId="0"/>
      <p:bldP spid="15" grpId="0"/>
      <p:bldP spid="6"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D96AD3E-1DAB-4EAA-8612-D65DF06D32A1}"/>
              </a:ext>
            </a:extLst>
          </p:cNvPr>
          <p:cNvGraphicFramePr>
            <a:graphicFrameLocks noGrp="1"/>
          </p:cNvGraphicFramePr>
          <p:nvPr>
            <p:extLst>
              <p:ext uri="{D42A27DB-BD31-4B8C-83A1-F6EECF244321}">
                <p14:modId xmlns:p14="http://schemas.microsoft.com/office/powerpoint/2010/main" val="3401366425"/>
              </p:ext>
            </p:extLst>
          </p:nvPr>
        </p:nvGraphicFramePr>
        <p:xfrm>
          <a:off x="157852" y="1211820"/>
          <a:ext cx="11876295" cy="5040000"/>
        </p:xfrm>
        <a:graphic>
          <a:graphicData uri="http://schemas.openxmlformats.org/drawingml/2006/table">
            <a:tbl>
              <a:tblPr firstRow="1" bandRow="1">
                <a:tableStyleId>{5C22544A-7EE6-4342-B048-85BDC9FD1C3A}</a:tableStyleId>
              </a:tblPr>
              <a:tblGrid>
                <a:gridCol w="599793">
                  <a:extLst>
                    <a:ext uri="{9D8B030D-6E8A-4147-A177-3AD203B41FA5}">
                      <a16:colId xmlns:a16="http://schemas.microsoft.com/office/drawing/2014/main" val="1144177237"/>
                    </a:ext>
                  </a:extLst>
                </a:gridCol>
                <a:gridCol w="1879417">
                  <a:extLst>
                    <a:ext uri="{9D8B030D-6E8A-4147-A177-3AD203B41FA5}">
                      <a16:colId xmlns:a16="http://schemas.microsoft.com/office/drawing/2014/main" val="2323220395"/>
                    </a:ext>
                  </a:extLst>
                </a:gridCol>
                <a:gridCol w="1725931">
                  <a:extLst>
                    <a:ext uri="{9D8B030D-6E8A-4147-A177-3AD203B41FA5}">
                      <a16:colId xmlns:a16="http://schemas.microsoft.com/office/drawing/2014/main" val="2129775024"/>
                    </a:ext>
                  </a:extLst>
                </a:gridCol>
                <a:gridCol w="2032903">
                  <a:extLst>
                    <a:ext uri="{9D8B030D-6E8A-4147-A177-3AD203B41FA5}">
                      <a16:colId xmlns:a16="http://schemas.microsoft.com/office/drawing/2014/main" val="2168199667"/>
                    </a:ext>
                  </a:extLst>
                </a:gridCol>
                <a:gridCol w="1879417">
                  <a:extLst>
                    <a:ext uri="{9D8B030D-6E8A-4147-A177-3AD203B41FA5}">
                      <a16:colId xmlns:a16="http://schemas.microsoft.com/office/drawing/2014/main" val="656802609"/>
                    </a:ext>
                  </a:extLst>
                </a:gridCol>
                <a:gridCol w="1879417">
                  <a:extLst>
                    <a:ext uri="{9D8B030D-6E8A-4147-A177-3AD203B41FA5}">
                      <a16:colId xmlns:a16="http://schemas.microsoft.com/office/drawing/2014/main" val="2208102199"/>
                    </a:ext>
                  </a:extLst>
                </a:gridCol>
                <a:gridCol w="1879417">
                  <a:extLst>
                    <a:ext uri="{9D8B030D-6E8A-4147-A177-3AD203B41FA5}">
                      <a16:colId xmlns:a16="http://schemas.microsoft.com/office/drawing/2014/main" val="2234273556"/>
                    </a:ext>
                  </a:extLst>
                </a:gridCol>
              </a:tblGrid>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coin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dispositif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chaud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bougie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ancien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chose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2232900"/>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sauter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clôture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croissant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cerveau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idiot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tournant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668867"/>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onze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écran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oser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fantôme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bureau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sombre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1629138"/>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chaos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pendant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troupe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aussitôt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moitié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chaussure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951682"/>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propos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erreur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texto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manteau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réponse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confiance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5096149"/>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cerveau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plutôt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champion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toit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002060"/>
                          </a:solidFill>
                        </a:rPr>
                        <a:t>symptôme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2542299"/>
                  </a:ext>
                </a:extLst>
              </a:tr>
            </a:tbl>
          </a:graphicData>
        </a:graphic>
      </p:graphicFrame>
      <p:sp>
        <p:nvSpPr>
          <p:cNvPr id="5" name="TextBox 4">
            <a:extLst>
              <a:ext uri="{FF2B5EF4-FFF2-40B4-BE49-F238E27FC236}">
                <a16:creationId xmlns:a16="http://schemas.microsoft.com/office/drawing/2014/main" id="{A5113191-AF6F-49AA-89C3-75A13AD032A1}"/>
              </a:ext>
            </a:extLst>
          </p:cNvPr>
          <p:cNvSpPr txBox="1"/>
          <p:nvPr/>
        </p:nvSpPr>
        <p:spPr>
          <a:xfrm>
            <a:off x="3106936" y="1714333"/>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device</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7A365F12-3B70-43BA-BB7E-BA32C84B469E}"/>
              </a:ext>
            </a:extLst>
          </p:cNvPr>
          <p:cNvSpPr txBox="1"/>
          <p:nvPr/>
        </p:nvSpPr>
        <p:spPr>
          <a:xfrm>
            <a:off x="1340695" y="2549506"/>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to jump</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FB32151B-7136-4A35-B824-C2CA1DAC350D}"/>
              </a:ext>
            </a:extLst>
          </p:cNvPr>
          <p:cNvSpPr txBox="1"/>
          <p:nvPr/>
        </p:nvSpPr>
        <p:spPr>
          <a:xfrm>
            <a:off x="3116327" y="2549506"/>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closing</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 name="Title 3"/>
          <p:cNvSpPr>
            <a:spLocks noGrp="1"/>
          </p:cNvSpPr>
          <p:nvPr>
            <p:ph type="title"/>
          </p:nvPr>
        </p:nvSpPr>
        <p:spPr>
          <a:xfrm>
            <a:off x="0" y="213557"/>
            <a:ext cx="2560320" cy="647577"/>
          </a:xfrm>
        </p:spPr>
        <p:txBody>
          <a:bodyPr>
            <a:normAutofit/>
          </a:bodyPr>
          <a:lstStyle/>
          <a:p>
            <a:r>
              <a:rPr lang="en-GB" sz="2800" b="1" dirty="0" err="1">
                <a:solidFill>
                  <a:schemeClr val="bg1"/>
                </a:solidFill>
              </a:rPr>
              <a:t>Phonétique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10" name="Straight Connector 9">
            <a:extLst>
              <a:ext uri="{FF2B5EF4-FFF2-40B4-BE49-F238E27FC236}">
                <a16:creationId xmlns:a16="http://schemas.microsoft.com/office/drawing/2014/main" id="{1A21A86D-8A0B-4780-936E-85700779EF3A}"/>
              </a:ext>
            </a:extLst>
          </p:cNvPr>
          <p:cNvCxnSpPr/>
          <p:nvPr/>
        </p:nvCxnSpPr>
        <p:spPr>
          <a:xfrm flipH="1">
            <a:off x="3464781" y="1781310"/>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45D06A4-2BD0-4DBE-A8BA-88176988A82E}"/>
              </a:ext>
            </a:extLst>
          </p:cNvPr>
          <p:cNvCxnSpPr>
            <a:cxnSpLocks/>
          </p:cNvCxnSpPr>
          <p:nvPr/>
        </p:nvCxnSpPr>
        <p:spPr>
          <a:xfrm flipH="1">
            <a:off x="5296284" y="1757204"/>
            <a:ext cx="342516"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B6C11F-257D-4A62-AD66-D87521A91E7F}"/>
              </a:ext>
            </a:extLst>
          </p:cNvPr>
          <p:cNvCxnSpPr/>
          <p:nvPr/>
        </p:nvCxnSpPr>
        <p:spPr>
          <a:xfrm flipH="1">
            <a:off x="11020565" y="1768397"/>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E40DAA-1B21-4EC3-8247-0806DAD63600}"/>
              </a:ext>
            </a:extLst>
          </p:cNvPr>
          <p:cNvCxnSpPr>
            <a:cxnSpLocks/>
          </p:cNvCxnSpPr>
          <p:nvPr/>
        </p:nvCxnSpPr>
        <p:spPr>
          <a:xfrm flipH="1">
            <a:off x="1428074" y="2627585"/>
            <a:ext cx="316067"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5BA579-F139-46EA-851E-10A32A4017AB}"/>
              </a:ext>
            </a:extLst>
          </p:cNvPr>
          <p:cNvCxnSpPr>
            <a:cxnSpLocks/>
          </p:cNvCxnSpPr>
          <p:nvPr/>
        </p:nvCxnSpPr>
        <p:spPr>
          <a:xfrm flipH="1">
            <a:off x="1768605" y="5975291"/>
            <a:ext cx="553845"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A24272-CC70-49B1-B692-1023163586E7}"/>
              </a:ext>
            </a:extLst>
          </p:cNvPr>
          <p:cNvCxnSpPr>
            <a:cxnSpLocks/>
          </p:cNvCxnSpPr>
          <p:nvPr/>
        </p:nvCxnSpPr>
        <p:spPr>
          <a:xfrm flipH="1">
            <a:off x="7453832" y="5118527"/>
            <a:ext cx="553845"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DD83699-5041-42BC-A77F-DA7573BD627E}"/>
              </a:ext>
            </a:extLst>
          </p:cNvPr>
          <p:cNvCxnSpPr/>
          <p:nvPr/>
        </p:nvCxnSpPr>
        <p:spPr>
          <a:xfrm flipH="1">
            <a:off x="7594453" y="4295206"/>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AC12B6-A7D5-4D3D-B2C5-E76BC14FE24A}"/>
              </a:ext>
            </a:extLst>
          </p:cNvPr>
          <p:cNvCxnSpPr>
            <a:cxnSpLocks/>
          </p:cNvCxnSpPr>
          <p:nvPr/>
        </p:nvCxnSpPr>
        <p:spPr>
          <a:xfrm flipH="1">
            <a:off x="10795080" y="4296293"/>
            <a:ext cx="304813"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18E013E-A518-49F3-8CE6-8D2C659AE904}"/>
              </a:ext>
            </a:extLst>
          </p:cNvPr>
          <p:cNvCxnSpPr>
            <a:cxnSpLocks/>
          </p:cNvCxnSpPr>
          <p:nvPr/>
        </p:nvCxnSpPr>
        <p:spPr>
          <a:xfrm flipH="1">
            <a:off x="9146167" y="3465202"/>
            <a:ext cx="553845"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26A7A6-4777-435A-9C38-40525D7A6E5B}"/>
              </a:ext>
            </a:extLst>
          </p:cNvPr>
          <p:cNvCxnSpPr/>
          <p:nvPr/>
        </p:nvCxnSpPr>
        <p:spPr>
          <a:xfrm flipH="1">
            <a:off x="11200561" y="5962309"/>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439C5E-2A19-4534-8CFB-4BE34146AF0D}"/>
              </a:ext>
            </a:extLst>
          </p:cNvPr>
          <p:cNvCxnSpPr/>
          <p:nvPr/>
        </p:nvCxnSpPr>
        <p:spPr>
          <a:xfrm flipH="1">
            <a:off x="7302420" y="3465202"/>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2EC593D-7649-4D01-82E5-1BDB84B31F7A}"/>
              </a:ext>
            </a:extLst>
          </p:cNvPr>
          <p:cNvCxnSpPr/>
          <p:nvPr/>
        </p:nvCxnSpPr>
        <p:spPr>
          <a:xfrm flipH="1">
            <a:off x="3643201" y="5968803"/>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CC801F-D4C3-41A8-8F1B-D27DB64161F9}"/>
              </a:ext>
            </a:extLst>
          </p:cNvPr>
          <p:cNvCxnSpPr/>
          <p:nvPr/>
        </p:nvCxnSpPr>
        <p:spPr>
          <a:xfrm flipH="1">
            <a:off x="1881489" y="5118527"/>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22E4056-CA53-49E3-8A21-B5404339BDA1}"/>
              </a:ext>
            </a:extLst>
          </p:cNvPr>
          <p:cNvCxnSpPr/>
          <p:nvPr/>
        </p:nvCxnSpPr>
        <p:spPr>
          <a:xfrm flipH="1">
            <a:off x="9244671" y="2611203"/>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9B1D64-1E6C-4944-A196-4F95E79DE0CB}"/>
              </a:ext>
            </a:extLst>
          </p:cNvPr>
          <p:cNvCxnSpPr/>
          <p:nvPr/>
        </p:nvCxnSpPr>
        <p:spPr>
          <a:xfrm flipH="1">
            <a:off x="5086965" y="3465202"/>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41715A5-6519-4068-8EE8-5A3D23D3FA5C}"/>
              </a:ext>
            </a:extLst>
          </p:cNvPr>
          <p:cNvCxnSpPr>
            <a:cxnSpLocks/>
          </p:cNvCxnSpPr>
          <p:nvPr/>
        </p:nvCxnSpPr>
        <p:spPr>
          <a:xfrm flipH="1">
            <a:off x="7391630" y="2611203"/>
            <a:ext cx="553845"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36E585-6EE8-4689-BE21-8848F9244FB4}"/>
              </a:ext>
            </a:extLst>
          </p:cNvPr>
          <p:cNvCxnSpPr/>
          <p:nvPr/>
        </p:nvCxnSpPr>
        <p:spPr>
          <a:xfrm flipH="1">
            <a:off x="3246881" y="2627585"/>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7AD2E4-BA98-49BC-9EB0-21D7D0290567}"/>
              </a:ext>
            </a:extLst>
          </p:cNvPr>
          <p:cNvCxnSpPr>
            <a:cxnSpLocks/>
          </p:cNvCxnSpPr>
          <p:nvPr/>
        </p:nvCxnSpPr>
        <p:spPr>
          <a:xfrm flipH="1">
            <a:off x="1841606" y="4295206"/>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BCF753-CF8D-4487-A5EF-BE7CAC497A78}"/>
              </a:ext>
            </a:extLst>
          </p:cNvPr>
          <p:cNvCxnSpPr/>
          <p:nvPr/>
        </p:nvCxnSpPr>
        <p:spPr>
          <a:xfrm flipH="1">
            <a:off x="5531623" y="5118527"/>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sp>
        <p:nvSpPr>
          <p:cNvPr id="6" name="Rectangle 5">
            <a:hlinkClick r:id="" action="ppaction://noaction">
              <a:snd r:embed="rId3" name="a.wav"/>
            </a:hlinkClick>
            <a:extLst>
              <a:ext uri="{FF2B5EF4-FFF2-40B4-BE49-F238E27FC236}">
                <a16:creationId xmlns:a16="http://schemas.microsoft.com/office/drawing/2014/main" id="{B438641D-0B68-410B-B2A5-08E17151410D}"/>
              </a:ext>
            </a:extLst>
          </p:cNvPr>
          <p:cNvSpPr/>
          <p:nvPr/>
        </p:nvSpPr>
        <p:spPr>
          <a:xfrm>
            <a:off x="234673" y="1404723"/>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F0302020204030204"/>
              </a:rPr>
              <a:t>a</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hlinkClick r:id="" action="ppaction://noaction">
              <a:snd r:embed="rId4" name="b.wav"/>
            </a:hlinkClick>
            <a:extLst>
              <a:ext uri="{FF2B5EF4-FFF2-40B4-BE49-F238E27FC236}">
                <a16:creationId xmlns:a16="http://schemas.microsoft.com/office/drawing/2014/main" id="{FDE0B1C5-B207-4CE8-910F-EE310198ED37}"/>
              </a:ext>
            </a:extLst>
          </p:cNvPr>
          <p:cNvSpPr/>
          <p:nvPr/>
        </p:nvSpPr>
        <p:spPr>
          <a:xfrm>
            <a:off x="234673" y="2240504"/>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4" name="Rectangle 13">
            <a:hlinkClick r:id="" action="ppaction://noaction">
              <a:snd r:embed="rId5" name="c.wav"/>
            </a:hlinkClick>
            <a:extLst>
              <a:ext uri="{FF2B5EF4-FFF2-40B4-BE49-F238E27FC236}">
                <a16:creationId xmlns:a16="http://schemas.microsoft.com/office/drawing/2014/main" id="{ACFDF661-7AFE-4294-BD21-9953FF6C2C22}"/>
              </a:ext>
            </a:extLst>
          </p:cNvPr>
          <p:cNvSpPr/>
          <p:nvPr/>
        </p:nvSpPr>
        <p:spPr>
          <a:xfrm>
            <a:off x="234673" y="3076285"/>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15" name="Rectangle 14">
            <a:hlinkClick r:id="" action="ppaction://noaction">
              <a:snd r:embed="rId6" name="d.wav"/>
            </a:hlinkClick>
            <a:extLst>
              <a:ext uri="{FF2B5EF4-FFF2-40B4-BE49-F238E27FC236}">
                <a16:creationId xmlns:a16="http://schemas.microsoft.com/office/drawing/2014/main" id="{910F36A6-9B8C-45B3-9CC6-247C22DE986D}"/>
              </a:ext>
            </a:extLst>
          </p:cNvPr>
          <p:cNvSpPr/>
          <p:nvPr/>
        </p:nvSpPr>
        <p:spPr>
          <a:xfrm>
            <a:off x="236325" y="3912066"/>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a:t>
            </a:r>
          </a:p>
        </p:txBody>
      </p:sp>
      <p:sp>
        <p:nvSpPr>
          <p:cNvPr id="17" name="Rectangle 16">
            <a:hlinkClick r:id="" action="ppaction://noaction">
              <a:snd r:embed="rId7" name="e.wav"/>
            </a:hlinkClick>
            <a:extLst>
              <a:ext uri="{FF2B5EF4-FFF2-40B4-BE49-F238E27FC236}">
                <a16:creationId xmlns:a16="http://schemas.microsoft.com/office/drawing/2014/main" id="{1066C3E6-C017-4142-AC01-26497671409C}"/>
              </a:ext>
            </a:extLst>
          </p:cNvPr>
          <p:cNvSpPr/>
          <p:nvPr/>
        </p:nvSpPr>
        <p:spPr>
          <a:xfrm>
            <a:off x="234673" y="4747847"/>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e</a:t>
            </a:r>
          </a:p>
        </p:txBody>
      </p:sp>
      <p:sp>
        <p:nvSpPr>
          <p:cNvPr id="42" name="Rectangle 41">
            <a:hlinkClick r:id="" action="ppaction://noaction">
              <a:snd r:embed="rId8" name="f.wav"/>
            </a:hlinkClick>
            <a:extLst>
              <a:ext uri="{FF2B5EF4-FFF2-40B4-BE49-F238E27FC236}">
                <a16:creationId xmlns:a16="http://schemas.microsoft.com/office/drawing/2014/main" id="{D1A1D73A-1578-43BA-98AE-8CF32D9127F6}"/>
              </a:ext>
            </a:extLst>
          </p:cNvPr>
          <p:cNvSpPr/>
          <p:nvPr/>
        </p:nvSpPr>
        <p:spPr>
          <a:xfrm>
            <a:off x="234673" y="5583627"/>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F0302020204030204"/>
              </a:rPr>
              <a:t>f</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96952978-E4CB-4F81-98F2-6E24ECC205E0}"/>
              </a:ext>
            </a:extLst>
          </p:cNvPr>
          <p:cNvSpPr txBox="1"/>
          <p:nvPr/>
        </p:nvSpPr>
        <p:spPr>
          <a:xfrm>
            <a:off x="6457245" y="249036"/>
            <a:ext cx="3924300" cy="769441"/>
          </a:xfrm>
          <a:prstGeom prst="rect">
            <a:avLst/>
          </a:prstGeom>
          <a:noFill/>
        </p:spPr>
        <p:txBody>
          <a:bodyPr wrap="square" rtlCol="0">
            <a:spAutoFit/>
          </a:bodyPr>
          <a:lstStyle/>
          <a:p>
            <a:pPr algn="ctr"/>
            <a:r>
              <a:rPr lang="en-GB" sz="2200" dirty="0">
                <a:solidFill>
                  <a:srgbClr val="002060"/>
                </a:solidFill>
              </a:rPr>
              <a:t>Say </a:t>
            </a:r>
            <a:r>
              <a:rPr lang="en-GB" sz="2200" b="1" dirty="0">
                <a:solidFill>
                  <a:srgbClr val="002060"/>
                </a:solidFill>
              </a:rPr>
              <a:t>only </a:t>
            </a:r>
            <a:r>
              <a:rPr lang="en-GB" sz="2200" dirty="0">
                <a:solidFill>
                  <a:srgbClr val="002060"/>
                </a:solidFill>
              </a:rPr>
              <a:t>the words which contain a closed [o] sound.</a:t>
            </a:r>
          </a:p>
        </p:txBody>
      </p:sp>
      <p:sp>
        <p:nvSpPr>
          <p:cNvPr id="21" name="TextBox 20">
            <a:extLst>
              <a:ext uri="{FF2B5EF4-FFF2-40B4-BE49-F238E27FC236}">
                <a16:creationId xmlns:a16="http://schemas.microsoft.com/office/drawing/2014/main" id="{55C4A95F-3E40-4A5E-95D3-3B5A43D502C9}"/>
              </a:ext>
            </a:extLst>
          </p:cNvPr>
          <p:cNvSpPr txBox="1"/>
          <p:nvPr/>
        </p:nvSpPr>
        <p:spPr>
          <a:xfrm>
            <a:off x="7003667" y="1696370"/>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candle</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B3733200-0CEC-4D30-8FDF-5B339FFD7CB5}"/>
              </a:ext>
            </a:extLst>
          </p:cNvPr>
          <p:cNvSpPr txBox="1"/>
          <p:nvPr/>
        </p:nvSpPr>
        <p:spPr>
          <a:xfrm>
            <a:off x="7112393" y="2566629"/>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brain</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21973CAF-F9BE-4A9C-B080-DB968DC1EBE2}"/>
              </a:ext>
            </a:extLst>
          </p:cNvPr>
          <p:cNvSpPr txBox="1"/>
          <p:nvPr/>
        </p:nvSpPr>
        <p:spPr>
          <a:xfrm>
            <a:off x="10792672" y="2534544"/>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corner</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98C12F11-1CDD-4D35-A90C-2882D3C4058C}"/>
              </a:ext>
            </a:extLst>
          </p:cNvPr>
          <p:cNvSpPr txBox="1"/>
          <p:nvPr/>
        </p:nvSpPr>
        <p:spPr>
          <a:xfrm>
            <a:off x="3120408" y="3383480"/>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screen</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B28CC3A0-B4EB-4C85-A2F7-DE56233CEC69}"/>
              </a:ext>
            </a:extLst>
          </p:cNvPr>
          <p:cNvSpPr txBox="1"/>
          <p:nvPr/>
        </p:nvSpPr>
        <p:spPr>
          <a:xfrm>
            <a:off x="5117941" y="3379188"/>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to dare</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2D21EB1A-EB8A-45B2-BEDA-1847CC3C5B54}"/>
              </a:ext>
            </a:extLst>
          </p:cNvPr>
          <p:cNvSpPr txBox="1"/>
          <p:nvPr/>
        </p:nvSpPr>
        <p:spPr>
          <a:xfrm>
            <a:off x="10725300" y="3362488"/>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gloomy</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5D5A5379-5E70-4365-AF83-F38E82395AD6}"/>
              </a:ext>
            </a:extLst>
          </p:cNvPr>
          <p:cNvSpPr txBox="1"/>
          <p:nvPr/>
        </p:nvSpPr>
        <p:spPr>
          <a:xfrm>
            <a:off x="5191261" y="4242239"/>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group</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BB52EC4D-3375-463F-9F84-C19BE702C082}"/>
              </a:ext>
            </a:extLst>
          </p:cNvPr>
          <p:cNvSpPr txBox="1"/>
          <p:nvPr/>
        </p:nvSpPr>
        <p:spPr>
          <a:xfrm>
            <a:off x="6947826" y="4242239"/>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instantly</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AD5EB122-A63F-4146-A441-7AB07ACD054B}"/>
              </a:ext>
            </a:extLst>
          </p:cNvPr>
          <p:cNvSpPr/>
          <p:nvPr/>
        </p:nvSpPr>
        <p:spPr>
          <a:xfrm>
            <a:off x="9454839" y="4215546"/>
            <a:ext cx="764954" cy="369332"/>
          </a:xfrm>
          <a:prstGeom prst="rect">
            <a:avLst/>
          </a:prstGeom>
        </p:spPr>
        <p:txBody>
          <a:bodyPr wrap="none">
            <a:spAutoFit/>
          </a:bodyPr>
          <a:lstStyle/>
          <a:p>
            <a:pPr algn="ctr"/>
            <a:r>
              <a:rPr lang="fr-FR" dirty="0">
                <a:solidFill>
                  <a:srgbClr val="002060"/>
                </a:solidFill>
              </a:rPr>
              <a:t>[</a:t>
            </a:r>
            <a:r>
              <a:rPr lang="fr-FR" dirty="0" err="1">
                <a:solidFill>
                  <a:srgbClr val="002060"/>
                </a:solidFill>
              </a:rPr>
              <a:t>half</a:t>
            </a:r>
            <a:r>
              <a:rPr lang="fr-FR" dirty="0">
                <a:solidFill>
                  <a:srgbClr val="002060"/>
                </a:solidFill>
              </a:rPr>
              <a:t>]</a:t>
            </a:r>
          </a:p>
        </p:txBody>
      </p:sp>
      <p:sp>
        <p:nvSpPr>
          <p:cNvPr id="63" name="Rectangle 62">
            <a:extLst>
              <a:ext uri="{FF2B5EF4-FFF2-40B4-BE49-F238E27FC236}">
                <a16:creationId xmlns:a16="http://schemas.microsoft.com/office/drawing/2014/main" id="{2CACC943-E26C-402C-9E85-3D9C727769D3}"/>
              </a:ext>
            </a:extLst>
          </p:cNvPr>
          <p:cNvSpPr/>
          <p:nvPr/>
        </p:nvSpPr>
        <p:spPr>
          <a:xfrm>
            <a:off x="11234995" y="4226600"/>
            <a:ext cx="880370" cy="369332"/>
          </a:xfrm>
          <a:prstGeom prst="rect">
            <a:avLst/>
          </a:prstGeom>
        </p:spPr>
        <p:txBody>
          <a:bodyPr wrap="none">
            <a:spAutoFit/>
          </a:bodyPr>
          <a:lstStyle/>
          <a:p>
            <a:pPr algn="ctr"/>
            <a:r>
              <a:rPr lang="fr-FR" dirty="0">
                <a:solidFill>
                  <a:srgbClr val="002060"/>
                </a:solidFill>
              </a:rPr>
              <a:t>[</a:t>
            </a:r>
            <a:r>
              <a:rPr lang="fr-FR" dirty="0" err="1">
                <a:solidFill>
                  <a:srgbClr val="002060"/>
                </a:solidFill>
              </a:rPr>
              <a:t>shoe</a:t>
            </a:r>
            <a:r>
              <a:rPr lang="fr-FR" dirty="0">
                <a:solidFill>
                  <a:srgbClr val="002060"/>
                </a:solidFill>
              </a:rPr>
              <a:t>]</a:t>
            </a:r>
          </a:p>
        </p:txBody>
      </p:sp>
      <p:sp>
        <p:nvSpPr>
          <p:cNvPr id="64" name="Rectangle 63">
            <a:extLst>
              <a:ext uri="{FF2B5EF4-FFF2-40B4-BE49-F238E27FC236}">
                <a16:creationId xmlns:a16="http://schemas.microsoft.com/office/drawing/2014/main" id="{7453D578-D015-4C4E-803C-4F9883E376CD}"/>
              </a:ext>
            </a:extLst>
          </p:cNvPr>
          <p:cNvSpPr/>
          <p:nvPr/>
        </p:nvSpPr>
        <p:spPr>
          <a:xfrm>
            <a:off x="1139941" y="5071856"/>
            <a:ext cx="1579279" cy="369332"/>
          </a:xfrm>
          <a:prstGeom prst="rect">
            <a:avLst/>
          </a:prstGeom>
        </p:spPr>
        <p:txBody>
          <a:bodyPr wrap="none">
            <a:spAutoFit/>
          </a:bodyPr>
          <a:lstStyle/>
          <a:p>
            <a:pPr algn="ctr"/>
            <a:r>
              <a:rPr lang="fr-FR" dirty="0">
                <a:solidFill>
                  <a:srgbClr val="002060"/>
                </a:solidFill>
              </a:rPr>
              <a:t>[</a:t>
            </a:r>
            <a:r>
              <a:rPr lang="fr-FR" dirty="0" err="1">
                <a:solidFill>
                  <a:srgbClr val="002060"/>
                </a:solidFill>
              </a:rPr>
              <a:t>statements</a:t>
            </a:r>
            <a:r>
              <a:rPr lang="fr-FR" dirty="0">
                <a:solidFill>
                  <a:srgbClr val="002060"/>
                </a:solidFill>
              </a:rPr>
              <a:t>]</a:t>
            </a:r>
          </a:p>
        </p:txBody>
      </p:sp>
      <p:sp>
        <p:nvSpPr>
          <p:cNvPr id="65" name="Rectangle 64">
            <a:extLst>
              <a:ext uri="{FF2B5EF4-FFF2-40B4-BE49-F238E27FC236}">
                <a16:creationId xmlns:a16="http://schemas.microsoft.com/office/drawing/2014/main" id="{F79D892D-1842-44DE-B70E-4FAFFAFE97C2}"/>
              </a:ext>
            </a:extLst>
          </p:cNvPr>
          <p:cNvSpPr/>
          <p:nvPr/>
        </p:nvSpPr>
        <p:spPr>
          <a:xfrm>
            <a:off x="4639321" y="5071856"/>
            <a:ext cx="1840568" cy="369332"/>
          </a:xfrm>
          <a:prstGeom prst="rect">
            <a:avLst/>
          </a:prstGeom>
        </p:spPr>
        <p:txBody>
          <a:bodyPr wrap="none">
            <a:spAutoFit/>
          </a:bodyPr>
          <a:lstStyle/>
          <a:p>
            <a:pPr algn="ctr"/>
            <a:r>
              <a:rPr lang="fr-FR" dirty="0">
                <a:solidFill>
                  <a:srgbClr val="002060"/>
                </a:solidFill>
              </a:rPr>
              <a:t>[</a:t>
            </a:r>
            <a:r>
              <a:rPr lang="fr-FR" dirty="0" err="1">
                <a:solidFill>
                  <a:srgbClr val="002060"/>
                </a:solidFill>
              </a:rPr>
              <a:t>text</a:t>
            </a:r>
            <a:r>
              <a:rPr lang="fr-FR" dirty="0">
                <a:solidFill>
                  <a:srgbClr val="002060"/>
                </a:solidFill>
              </a:rPr>
              <a:t> message]</a:t>
            </a:r>
          </a:p>
        </p:txBody>
      </p:sp>
      <p:sp>
        <p:nvSpPr>
          <p:cNvPr id="66" name="Rectangle 65">
            <a:extLst>
              <a:ext uri="{FF2B5EF4-FFF2-40B4-BE49-F238E27FC236}">
                <a16:creationId xmlns:a16="http://schemas.microsoft.com/office/drawing/2014/main" id="{D10C49F0-467B-4DFE-84FB-30F36FED4E54}"/>
              </a:ext>
            </a:extLst>
          </p:cNvPr>
          <p:cNvSpPr/>
          <p:nvPr/>
        </p:nvSpPr>
        <p:spPr>
          <a:xfrm>
            <a:off x="7453832" y="5060822"/>
            <a:ext cx="883576" cy="369332"/>
          </a:xfrm>
          <a:prstGeom prst="rect">
            <a:avLst/>
          </a:prstGeom>
        </p:spPr>
        <p:txBody>
          <a:bodyPr wrap="none">
            <a:spAutoFit/>
          </a:bodyPr>
          <a:lstStyle/>
          <a:p>
            <a:pPr algn="ctr"/>
            <a:r>
              <a:rPr lang="fr-FR" dirty="0">
                <a:solidFill>
                  <a:srgbClr val="002060"/>
                </a:solidFill>
              </a:rPr>
              <a:t>[</a:t>
            </a:r>
            <a:r>
              <a:rPr lang="fr-FR" dirty="0" err="1">
                <a:solidFill>
                  <a:srgbClr val="002060"/>
                </a:solidFill>
              </a:rPr>
              <a:t>coat</a:t>
            </a:r>
            <a:r>
              <a:rPr lang="fr-FR" dirty="0">
                <a:solidFill>
                  <a:srgbClr val="002060"/>
                </a:solidFill>
              </a:rPr>
              <a:t>]</a:t>
            </a:r>
          </a:p>
        </p:txBody>
      </p:sp>
      <p:sp>
        <p:nvSpPr>
          <p:cNvPr id="67" name="Rectangle 66">
            <a:extLst>
              <a:ext uri="{FF2B5EF4-FFF2-40B4-BE49-F238E27FC236}">
                <a16:creationId xmlns:a16="http://schemas.microsoft.com/office/drawing/2014/main" id="{33DCD972-D0D3-4B8E-8D3C-417AAAEE3165}"/>
              </a:ext>
            </a:extLst>
          </p:cNvPr>
          <p:cNvSpPr/>
          <p:nvPr/>
        </p:nvSpPr>
        <p:spPr>
          <a:xfrm>
            <a:off x="10483013" y="5071856"/>
            <a:ext cx="1657826" cy="369332"/>
          </a:xfrm>
          <a:prstGeom prst="rect">
            <a:avLst/>
          </a:prstGeom>
        </p:spPr>
        <p:txBody>
          <a:bodyPr wrap="none">
            <a:spAutoFit/>
          </a:bodyPr>
          <a:lstStyle/>
          <a:p>
            <a:pPr algn="ctr"/>
            <a:r>
              <a:rPr lang="fr-FR" dirty="0">
                <a:solidFill>
                  <a:srgbClr val="002060"/>
                </a:solidFill>
              </a:rPr>
              <a:t>[confidence]</a:t>
            </a:r>
          </a:p>
        </p:txBody>
      </p:sp>
      <p:sp>
        <p:nvSpPr>
          <p:cNvPr id="68" name="Rectangle 67">
            <a:extLst>
              <a:ext uri="{FF2B5EF4-FFF2-40B4-BE49-F238E27FC236}">
                <a16:creationId xmlns:a16="http://schemas.microsoft.com/office/drawing/2014/main" id="{24D8852F-3311-41B9-BF5C-EB177B6B884A}"/>
              </a:ext>
            </a:extLst>
          </p:cNvPr>
          <p:cNvSpPr/>
          <p:nvPr/>
        </p:nvSpPr>
        <p:spPr>
          <a:xfrm>
            <a:off x="1800378" y="5915753"/>
            <a:ext cx="918842" cy="369332"/>
          </a:xfrm>
          <a:prstGeom prst="rect">
            <a:avLst/>
          </a:prstGeom>
        </p:spPr>
        <p:txBody>
          <a:bodyPr wrap="none">
            <a:spAutoFit/>
          </a:bodyPr>
          <a:lstStyle/>
          <a:p>
            <a:pPr algn="ctr"/>
            <a:r>
              <a:rPr lang="fr-FR" dirty="0">
                <a:solidFill>
                  <a:srgbClr val="002060"/>
                </a:solidFill>
              </a:rPr>
              <a:t>[</a:t>
            </a:r>
            <a:r>
              <a:rPr lang="fr-FR" dirty="0" err="1">
                <a:solidFill>
                  <a:srgbClr val="002060"/>
                </a:solidFill>
              </a:rPr>
              <a:t>brain</a:t>
            </a:r>
            <a:r>
              <a:rPr lang="fr-FR" dirty="0">
                <a:solidFill>
                  <a:srgbClr val="002060"/>
                </a:solidFill>
              </a:rPr>
              <a:t>]</a:t>
            </a:r>
          </a:p>
        </p:txBody>
      </p:sp>
      <p:sp>
        <p:nvSpPr>
          <p:cNvPr id="70" name="Rectangle 69">
            <a:extLst>
              <a:ext uri="{FF2B5EF4-FFF2-40B4-BE49-F238E27FC236}">
                <a16:creationId xmlns:a16="http://schemas.microsoft.com/office/drawing/2014/main" id="{9C6F27A0-2C04-42F6-ABD4-01B94A860F4E}"/>
              </a:ext>
            </a:extLst>
          </p:cNvPr>
          <p:cNvSpPr/>
          <p:nvPr/>
        </p:nvSpPr>
        <p:spPr>
          <a:xfrm>
            <a:off x="3424382" y="5891765"/>
            <a:ext cx="1013419" cy="369332"/>
          </a:xfrm>
          <a:prstGeom prst="rect">
            <a:avLst/>
          </a:prstGeom>
        </p:spPr>
        <p:txBody>
          <a:bodyPr wrap="none">
            <a:spAutoFit/>
          </a:bodyPr>
          <a:lstStyle/>
          <a:p>
            <a:pPr algn="ctr"/>
            <a:r>
              <a:rPr lang="fr-FR" dirty="0">
                <a:solidFill>
                  <a:srgbClr val="002060"/>
                </a:solidFill>
              </a:rPr>
              <a:t>[</a:t>
            </a:r>
            <a:r>
              <a:rPr lang="fr-FR" dirty="0" err="1">
                <a:solidFill>
                  <a:srgbClr val="002060"/>
                </a:solidFill>
              </a:rPr>
              <a:t>rather</a:t>
            </a:r>
            <a:r>
              <a:rPr lang="fr-FR" dirty="0">
                <a:solidFill>
                  <a:srgbClr val="002060"/>
                </a:solidFill>
              </a:rPr>
              <a:t>]</a:t>
            </a:r>
          </a:p>
        </p:txBody>
      </p:sp>
      <p:sp>
        <p:nvSpPr>
          <p:cNvPr id="72" name="Rectangle 71">
            <a:extLst>
              <a:ext uri="{FF2B5EF4-FFF2-40B4-BE49-F238E27FC236}">
                <a16:creationId xmlns:a16="http://schemas.microsoft.com/office/drawing/2014/main" id="{A21FFD59-40A8-4AB1-AF63-BBF3D6083311}"/>
              </a:ext>
            </a:extLst>
          </p:cNvPr>
          <p:cNvSpPr/>
          <p:nvPr/>
        </p:nvSpPr>
        <p:spPr>
          <a:xfrm>
            <a:off x="9429192" y="5891765"/>
            <a:ext cx="790601" cy="369332"/>
          </a:xfrm>
          <a:prstGeom prst="rect">
            <a:avLst/>
          </a:prstGeom>
        </p:spPr>
        <p:txBody>
          <a:bodyPr wrap="none">
            <a:spAutoFit/>
          </a:bodyPr>
          <a:lstStyle/>
          <a:p>
            <a:pPr algn="ctr"/>
            <a:r>
              <a:rPr lang="fr-FR" dirty="0">
                <a:solidFill>
                  <a:srgbClr val="002060"/>
                </a:solidFill>
              </a:rPr>
              <a:t>[roof]</a:t>
            </a:r>
          </a:p>
        </p:txBody>
      </p:sp>
      <p:sp>
        <p:nvSpPr>
          <p:cNvPr id="3" name="TextBox 2">
            <a:extLst>
              <a:ext uri="{FF2B5EF4-FFF2-40B4-BE49-F238E27FC236}">
                <a16:creationId xmlns:a16="http://schemas.microsoft.com/office/drawing/2014/main" id="{59D6E8C9-3AD4-41A3-8FBB-530381258940}"/>
              </a:ext>
            </a:extLst>
          </p:cNvPr>
          <p:cNvSpPr txBox="1"/>
          <p:nvPr/>
        </p:nvSpPr>
        <p:spPr>
          <a:xfrm>
            <a:off x="1386310" y="1721121"/>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corner</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389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832000" cy="4693593"/>
          </a:xfrm>
          <a:prstGeom prst="rect">
            <a:avLst/>
          </a:prstGeom>
          <a:noFill/>
        </p:spPr>
        <p:txBody>
          <a:bodyPr wrap="square" rtlCol="0">
            <a:spAutoFit/>
          </a:bodyPr>
          <a:lstStyle/>
          <a:p>
            <a:pPr lvl="0">
              <a:defRPr/>
            </a:pP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rPr>
              <a:t>As you know, to make a </a:t>
            </a:r>
            <a:r>
              <a:rPr lang="en-US" sz="2300" dirty="0">
                <a:solidFill>
                  <a:srgbClr val="4472C4">
                    <a:lumMod val="50000"/>
                  </a:srgbClr>
                </a:solidFill>
              </a:rPr>
              <a:t>sentence negative,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rPr>
              <a:t>we add </a:t>
            </a:r>
            <a:r>
              <a:rPr kumimoji="0" lang="en-US" sz="2300" b="1" i="0" u="none" strike="noStrike" kern="1200" cap="none" spc="0" normalizeH="0" baseline="0" noProof="0" dirty="0">
                <a:ln>
                  <a:noFill/>
                </a:ln>
                <a:solidFill>
                  <a:srgbClr val="E65D00"/>
                </a:solidFill>
                <a:effectLst/>
                <a:uLnTx/>
                <a:uFillTx/>
                <a:latin typeface="Century Gothic" panose="020F0302020204030204"/>
              </a:rPr>
              <a:t>ne… pas</a:t>
            </a:r>
            <a:r>
              <a:rPr kumimoji="0" lang="en-US" sz="2300" i="0" u="none" strike="noStrike" kern="1200" cap="none" spc="0" normalizeH="0" baseline="0" noProof="0" dirty="0">
                <a:ln>
                  <a:noFill/>
                </a:ln>
                <a:solidFill>
                  <a:srgbClr val="E65D00"/>
                </a:solidFill>
                <a:effectLst/>
                <a:uLnTx/>
                <a:uFillTx/>
                <a:latin typeface="Century Gothic" panose="020F0302020204030204"/>
              </a:rPr>
              <a:t> </a:t>
            </a: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rPr>
              <a:t>before and after the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rPr>
              <a:t>verb</a:t>
            </a: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E65D00"/>
                </a:solidFill>
                <a:effectLst/>
                <a:uLnTx/>
                <a:uFillTx/>
                <a:latin typeface="Century Gothic" panose="020F0302020204030204"/>
              </a:rPr>
              <a:t>Present: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rPr>
              <a:t>Je </a:t>
            </a:r>
            <a:r>
              <a:rPr kumimoji="0" lang="en-US" sz="2300" b="1" i="0" u="none" strike="noStrike" kern="1200" cap="none" spc="0" normalizeH="0" baseline="0" noProof="0" dirty="0">
                <a:ln>
                  <a:noFill/>
                </a:ln>
                <a:solidFill>
                  <a:srgbClr val="E65D00"/>
                </a:solidFill>
                <a:effectLst/>
                <a:uLnTx/>
                <a:uFillTx/>
                <a:latin typeface="Century Gothic" panose="020F0302020204030204"/>
              </a:rPr>
              <a:t>ne</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F0302020204030204"/>
              </a:rPr>
              <a:t>visite</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b="1" i="0" u="none" strike="noStrike" kern="1200" cap="none" spc="0" normalizeH="0" baseline="0" noProof="0" dirty="0">
                <a:ln>
                  <a:noFill/>
                </a:ln>
                <a:solidFill>
                  <a:srgbClr val="E65D00"/>
                </a:solidFill>
                <a:effectLst/>
                <a:uLnTx/>
                <a:uFillTx/>
                <a:latin typeface="Century Gothic" panose="020F0302020204030204"/>
              </a:rPr>
              <a:t>pas</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rPr>
              <a:t> la </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F0302020204030204"/>
              </a:rPr>
              <a:t>ville</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i="1" u="none" strike="noStrike" kern="1200" cap="none" spc="0" normalizeH="0" baseline="0" noProof="0" dirty="0">
                <a:ln>
                  <a:noFill/>
                </a:ln>
                <a:solidFill>
                  <a:srgbClr val="4472C4">
                    <a:lumMod val="50000"/>
                  </a:srgbClr>
                </a:solidFill>
                <a:effectLst/>
                <a:uLnTx/>
                <a:uFillTx/>
                <a:latin typeface="Century Gothic" panose="020F0302020204030204"/>
              </a:rPr>
              <a:t>I’m not visiting the town.</a:t>
            </a:r>
            <a:endParaRPr kumimoji="0" lang="en-US" sz="2300" b="1" i="1"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rPr>
              <a:t>Elle </a:t>
            </a:r>
            <a:r>
              <a:rPr kumimoji="0" lang="en-US" sz="2300" b="1" i="0" u="none" strike="noStrike" kern="1200" cap="none" spc="0" normalizeH="0" baseline="0" noProof="0" dirty="0" err="1">
                <a:ln>
                  <a:noFill/>
                </a:ln>
                <a:solidFill>
                  <a:srgbClr val="E65D00"/>
                </a:solidFill>
                <a:effectLst/>
                <a:uLnTx/>
                <a:uFillTx/>
                <a:latin typeface="Century Gothic" panose="020F0302020204030204"/>
              </a:rPr>
              <a:t>n’</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F0302020204030204"/>
              </a:rPr>
              <a:t>organise</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b="1" i="0" u="none" strike="noStrike" kern="1200" cap="none" spc="0" normalizeH="0" baseline="0" noProof="0" dirty="0">
                <a:ln>
                  <a:noFill/>
                </a:ln>
                <a:solidFill>
                  <a:srgbClr val="E65D00"/>
                </a:solidFill>
                <a:effectLst/>
                <a:uLnTx/>
                <a:uFillTx/>
                <a:latin typeface="Century Gothic" panose="020F0302020204030204"/>
              </a:rPr>
              <a:t>pas</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rPr>
              <a:t> de voyages.				</a:t>
            </a:r>
            <a:r>
              <a:rPr kumimoji="0" lang="en-US" sz="2300" i="1" u="none" strike="noStrike" kern="1200" cap="none" spc="0" normalizeH="0" baseline="0" noProof="0" dirty="0">
                <a:ln>
                  <a:noFill/>
                </a:ln>
                <a:solidFill>
                  <a:srgbClr val="4472C4">
                    <a:lumMod val="50000"/>
                  </a:srgbClr>
                </a:solidFill>
                <a:effectLst/>
                <a:uLnTx/>
                <a:uFillTx/>
                <a:latin typeface="Century Gothic" panose="020F0302020204030204"/>
              </a:rPr>
              <a:t>She isn’t </a:t>
            </a:r>
            <a:r>
              <a:rPr kumimoji="0" lang="en-US" sz="2300" i="1" u="none" strike="noStrike" kern="1200" cap="none" spc="0" normalizeH="0" baseline="0" noProof="0" dirty="0" err="1">
                <a:ln>
                  <a:noFill/>
                </a:ln>
                <a:solidFill>
                  <a:srgbClr val="4472C4">
                    <a:lumMod val="50000"/>
                  </a:srgbClr>
                </a:solidFill>
                <a:effectLst/>
                <a:uLnTx/>
                <a:uFillTx/>
                <a:latin typeface="Century Gothic" panose="020F0302020204030204"/>
              </a:rPr>
              <a:t>organising</a:t>
            </a:r>
            <a:r>
              <a:rPr kumimoji="0" lang="en-US" sz="2300" i="1" u="none" strike="noStrike" kern="1200" cap="none" spc="0" normalizeH="0" baseline="0" noProof="0" dirty="0">
                <a:ln>
                  <a:noFill/>
                </a:ln>
                <a:solidFill>
                  <a:srgbClr val="4472C4">
                    <a:lumMod val="50000"/>
                  </a:srgbClr>
                </a:solidFill>
                <a:effectLst/>
                <a:uLnTx/>
                <a:uFillTx/>
                <a:latin typeface="Century Gothic" panose="020F0302020204030204"/>
              </a:rPr>
              <a:t> trips.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b="1" dirty="0">
              <a:solidFill>
                <a:srgbClr val="4472C4">
                  <a:lumMod val="50000"/>
                </a:srgbClr>
              </a:solidFill>
              <a:latin typeface="Century Gothic" panose="020F0302020204030204"/>
            </a:endParaRPr>
          </a:p>
          <a:p>
            <a:pPr lvl="0">
              <a:defRPr/>
            </a:pPr>
            <a:r>
              <a:rPr kumimoji="0" lang="en-US" sz="2300" i="0" u="none" strike="noStrike" kern="1200" cap="none" spc="0" normalizeH="0" baseline="0" noProof="0" dirty="0">
                <a:ln>
                  <a:noFill/>
                </a:ln>
                <a:solidFill>
                  <a:srgbClr val="002060"/>
                </a:solidFill>
                <a:effectLst/>
                <a:uLnTx/>
                <a:uFillTx/>
                <a:latin typeface="Century Gothic" panose="020F0302020204030204"/>
              </a:rPr>
              <a:t>In two verb stru</a:t>
            </a: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rPr>
              <a:t>ctures,</a:t>
            </a:r>
            <a:r>
              <a:rPr kumimoji="0" lang="en-US" sz="2300" i="0" u="none" strike="noStrike" kern="1200" cap="none" spc="0" normalizeH="0" noProof="0" dirty="0">
                <a:ln>
                  <a:noFill/>
                </a:ln>
                <a:solidFill>
                  <a:srgbClr val="4472C4">
                    <a:lumMod val="50000"/>
                  </a:srgbClr>
                </a:solidFill>
                <a:effectLst/>
                <a:uLnTx/>
                <a:uFillTx/>
                <a:latin typeface="Century Gothic" panose="020F0302020204030204"/>
              </a:rPr>
              <a:t> </a:t>
            </a:r>
            <a:r>
              <a:rPr lang="en-US" sz="2300" b="1" dirty="0">
                <a:solidFill>
                  <a:srgbClr val="E65D00"/>
                </a:solidFill>
              </a:rPr>
              <a:t>ne… pas</a:t>
            </a:r>
            <a:r>
              <a:rPr lang="en-US" sz="2300" dirty="0">
                <a:solidFill>
                  <a:srgbClr val="E65D00"/>
                </a:solidFill>
              </a:rPr>
              <a:t> </a:t>
            </a:r>
            <a:r>
              <a:rPr lang="en-US" sz="2300" dirty="0">
                <a:solidFill>
                  <a:srgbClr val="002060"/>
                </a:solidFill>
              </a:rPr>
              <a:t>surrounds the </a:t>
            </a:r>
            <a:r>
              <a:rPr lang="en-US" sz="2300" b="1" dirty="0">
                <a:solidFill>
                  <a:srgbClr val="002060"/>
                </a:solidFill>
              </a:rPr>
              <a:t>first verb </a:t>
            </a:r>
            <a:r>
              <a:rPr lang="en-US" sz="2300" dirty="0">
                <a:solidFill>
                  <a:srgbClr val="002060"/>
                </a:solidFill>
              </a:rPr>
              <a:t>(which agrees with the subject). So, </a:t>
            </a:r>
            <a:r>
              <a:rPr lang="en-US" sz="2300" dirty="0">
                <a:solidFill>
                  <a:srgbClr val="002060"/>
                </a:solidFill>
                <a:latin typeface="Century Gothic" panose="020F0302020204030204"/>
              </a:rPr>
              <a:t>i</a:t>
            </a:r>
            <a:r>
              <a:rPr kumimoji="0" lang="en-US" sz="2300" i="0" u="none" strike="noStrike" kern="1200" cap="none" spc="0" normalizeH="0" baseline="0" noProof="0" dirty="0">
                <a:ln>
                  <a:noFill/>
                </a:ln>
                <a:solidFill>
                  <a:srgbClr val="002060"/>
                </a:solidFill>
                <a:effectLst/>
                <a:uLnTx/>
                <a:uFillTx/>
                <a:latin typeface="Century Gothic" panose="020F0302020204030204"/>
              </a:rPr>
              <a:t>n </a:t>
            </a: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rPr>
              <a:t>the perfect tense, </a:t>
            </a:r>
            <a:r>
              <a:rPr kumimoji="0" lang="en-US" sz="2300" b="1" i="0" u="none" strike="noStrike" kern="1200" cap="none" spc="0" normalizeH="0" baseline="0" noProof="0" dirty="0">
                <a:ln>
                  <a:noFill/>
                </a:ln>
                <a:solidFill>
                  <a:srgbClr val="E65D00"/>
                </a:solidFill>
                <a:effectLst/>
                <a:uLnTx/>
                <a:uFillTx/>
                <a:latin typeface="Century Gothic" panose="020F0302020204030204"/>
              </a:rPr>
              <a:t>ne… pas</a:t>
            </a:r>
            <a:r>
              <a:rPr kumimoji="0" lang="en-US" sz="2300" i="0" u="none" strike="noStrike" kern="1200" cap="none" spc="0" normalizeH="0" baseline="0" noProof="0" dirty="0">
                <a:ln>
                  <a:noFill/>
                </a:ln>
                <a:solidFill>
                  <a:srgbClr val="E65D00"/>
                </a:solidFill>
                <a:effectLst/>
                <a:uLnTx/>
                <a:uFillTx/>
                <a:latin typeface="Century Gothic" panose="020F0302020204030204"/>
              </a:rPr>
              <a:t> </a:t>
            </a: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rPr>
              <a:t>surrounds</a:t>
            </a:r>
            <a:r>
              <a:rPr kumimoji="0" lang="en-US" sz="2300" i="0" u="none" strike="noStrike" kern="1200" cap="none" spc="0" normalizeH="0" noProof="0" dirty="0">
                <a:ln>
                  <a:noFill/>
                </a:ln>
                <a:solidFill>
                  <a:srgbClr val="4472C4">
                    <a:lumMod val="50000"/>
                  </a:srgbClr>
                </a:solidFill>
                <a:effectLst/>
                <a:uLnTx/>
                <a:uFillTx/>
                <a:latin typeface="Century Gothic" panose="020F0302020204030204"/>
              </a:rPr>
              <a:t> the form of </a:t>
            </a:r>
            <a:r>
              <a:rPr kumimoji="0" lang="en-US" sz="2300" i="1" u="none" strike="noStrike" kern="1200" cap="none" spc="0" normalizeH="0" baseline="0" noProof="0" dirty="0" err="1">
                <a:ln>
                  <a:noFill/>
                </a:ln>
                <a:solidFill>
                  <a:srgbClr val="4472C4">
                    <a:lumMod val="50000"/>
                  </a:srgbClr>
                </a:solidFill>
                <a:effectLst/>
                <a:uLnTx/>
                <a:uFillTx/>
                <a:latin typeface="Century Gothic" panose="020F0302020204030204"/>
              </a:rPr>
              <a:t>avoir</a:t>
            </a:r>
            <a:r>
              <a:rPr kumimoji="0" lang="en-US" sz="2300" u="none" strike="noStrike" kern="1200" cap="none" spc="0" normalizeH="0" baseline="0" noProof="0" dirty="0">
                <a:ln>
                  <a:noFill/>
                </a:ln>
                <a:solidFill>
                  <a:srgbClr val="4472C4">
                    <a:lumMod val="50000"/>
                  </a:srgbClr>
                </a:solidFill>
                <a:effectLst/>
                <a:uLnTx/>
                <a:uFillTx/>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i="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i="0" dirty="0">
                <a:solidFill>
                  <a:srgbClr val="E65D00"/>
                </a:solidFill>
                <a:latin typeface="Century Gothic" panose="020F0302020204030204"/>
              </a:rPr>
              <a:t>Perfect (past):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rPr>
              <a:t>Je </a:t>
            </a:r>
            <a:r>
              <a:rPr kumimoji="0" lang="en-US" sz="2300" b="1" u="none" strike="noStrike" kern="1200" cap="none" spc="0" normalizeH="0" baseline="0" noProof="0" dirty="0" err="1">
                <a:ln>
                  <a:noFill/>
                </a:ln>
                <a:solidFill>
                  <a:srgbClr val="E65D00"/>
                </a:solidFill>
                <a:effectLst/>
                <a:uLnTx/>
                <a:uFillTx/>
                <a:latin typeface="Century Gothic" panose="020F0302020204030204"/>
              </a:rPr>
              <a:t>n’</a:t>
            </a:r>
            <a:r>
              <a:rPr kumimoji="0" lang="en-US" sz="2300" b="1" u="none" strike="noStrike" kern="1200" cap="none" spc="0" normalizeH="0" baseline="0" noProof="0" dirty="0" err="1">
                <a:ln>
                  <a:noFill/>
                </a:ln>
                <a:solidFill>
                  <a:srgbClr val="4472C4">
                    <a:lumMod val="50000"/>
                  </a:srgbClr>
                </a:solidFill>
                <a:effectLst/>
                <a:uLnTx/>
                <a:uFillTx/>
                <a:latin typeface="Century Gothic" panose="020F0302020204030204"/>
              </a:rPr>
              <a:t>ai</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b="1" u="none" strike="noStrike" kern="1200" cap="none" spc="0" normalizeH="0" baseline="0" noProof="0" dirty="0">
                <a:ln>
                  <a:noFill/>
                </a:ln>
                <a:solidFill>
                  <a:srgbClr val="E65D00"/>
                </a:solidFill>
                <a:effectLst/>
                <a:uLnTx/>
                <a:uFillTx/>
                <a:latin typeface="Century Gothic" panose="020F0302020204030204"/>
              </a:rPr>
              <a:t>pas</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b="1" u="none" strike="noStrike" kern="1200" cap="none" spc="0" normalizeH="0" baseline="0" noProof="0" dirty="0" err="1">
                <a:ln>
                  <a:noFill/>
                </a:ln>
                <a:solidFill>
                  <a:srgbClr val="4472C4">
                    <a:lumMod val="50000"/>
                  </a:srgbClr>
                </a:solidFill>
                <a:effectLst/>
                <a:uLnTx/>
                <a:uFillTx/>
                <a:latin typeface="Century Gothic" panose="020F0302020204030204"/>
              </a:rPr>
              <a:t>visité</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rPr>
              <a:t> la </a:t>
            </a:r>
            <a:r>
              <a:rPr kumimoji="0" lang="en-US" sz="2300" b="1" u="none" strike="noStrike" kern="1200" cap="none" spc="0" normalizeH="0" baseline="0" noProof="0" dirty="0" err="1">
                <a:ln>
                  <a:noFill/>
                </a:ln>
                <a:solidFill>
                  <a:srgbClr val="4472C4">
                    <a:lumMod val="50000"/>
                  </a:srgbClr>
                </a:solidFill>
                <a:effectLst/>
                <a:uLnTx/>
                <a:uFillTx/>
                <a:latin typeface="Century Gothic" panose="020F0302020204030204"/>
              </a:rPr>
              <a:t>ville</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i="1" u="none" strike="noStrike" kern="1200" cap="none" spc="0" normalizeH="0" baseline="0" noProof="0" dirty="0">
                <a:ln>
                  <a:noFill/>
                </a:ln>
                <a:solidFill>
                  <a:srgbClr val="4472C4">
                    <a:lumMod val="50000"/>
                  </a:srgbClr>
                </a:solidFill>
                <a:effectLst/>
                <a:uLnTx/>
                <a:uFillTx/>
                <a:latin typeface="Century Gothic" panose="020F0302020204030204"/>
              </a:rPr>
              <a:t>I didn’t visit the town.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i="0" dirty="0">
                <a:solidFill>
                  <a:srgbClr val="4472C4">
                    <a:lumMod val="50000"/>
                  </a:srgbClr>
                </a:solidFill>
                <a:latin typeface="Century Gothic" panose="020F0302020204030204"/>
              </a:rPr>
              <a:t>Elle </a:t>
            </a:r>
            <a:r>
              <a:rPr lang="en-US" sz="2300" b="1" i="0" dirty="0" err="1">
                <a:solidFill>
                  <a:srgbClr val="E65D00"/>
                </a:solidFill>
                <a:latin typeface="Century Gothic" panose="020F0302020204030204"/>
              </a:rPr>
              <a:t>n’</a:t>
            </a:r>
            <a:r>
              <a:rPr lang="en-US" sz="2300" b="1" i="0" dirty="0" err="1">
                <a:solidFill>
                  <a:srgbClr val="4472C4">
                    <a:lumMod val="50000"/>
                  </a:srgbClr>
                </a:solidFill>
                <a:latin typeface="Century Gothic" panose="020F0302020204030204"/>
              </a:rPr>
              <a:t>a</a:t>
            </a:r>
            <a:r>
              <a:rPr lang="en-US" sz="2300" b="1" i="0" dirty="0">
                <a:solidFill>
                  <a:srgbClr val="4472C4">
                    <a:lumMod val="50000"/>
                  </a:srgbClr>
                </a:solidFill>
                <a:latin typeface="Century Gothic" panose="020F0302020204030204"/>
              </a:rPr>
              <a:t> </a:t>
            </a:r>
            <a:r>
              <a:rPr lang="en-US" sz="2300" b="1" i="0" dirty="0">
                <a:solidFill>
                  <a:srgbClr val="E65D00"/>
                </a:solidFill>
                <a:latin typeface="Century Gothic" panose="020F0302020204030204"/>
              </a:rPr>
              <a:t>pas</a:t>
            </a:r>
            <a:r>
              <a:rPr lang="en-US" sz="2300" b="1" i="0" dirty="0">
                <a:solidFill>
                  <a:srgbClr val="4472C4">
                    <a:lumMod val="50000"/>
                  </a:srgbClr>
                </a:solidFill>
                <a:latin typeface="Century Gothic" panose="020F0302020204030204"/>
              </a:rPr>
              <a:t> </a:t>
            </a:r>
            <a:r>
              <a:rPr lang="en-US" sz="2300" b="1" i="0" dirty="0" err="1">
                <a:solidFill>
                  <a:srgbClr val="4472C4">
                    <a:lumMod val="50000"/>
                  </a:srgbClr>
                </a:solidFill>
                <a:latin typeface="Century Gothic" panose="020F0302020204030204"/>
              </a:rPr>
              <a:t>organisé</a:t>
            </a:r>
            <a:r>
              <a:rPr lang="en-US" sz="2300" b="1" i="0" dirty="0">
                <a:solidFill>
                  <a:srgbClr val="4472C4">
                    <a:lumMod val="50000"/>
                  </a:srgbClr>
                </a:solidFill>
                <a:latin typeface="Century Gothic" panose="020F0302020204030204"/>
              </a:rPr>
              <a:t> de voyages.			</a:t>
            </a:r>
            <a:r>
              <a:rPr lang="en-US" sz="2300" i="1" dirty="0">
                <a:solidFill>
                  <a:srgbClr val="4472C4">
                    <a:lumMod val="50000"/>
                  </a:srgbClr>
                </a:solidFill>
                <a:latin typeface="Century Gothic" panose="020F0302020204030204"/>
              </a:rPr>
              <a:t>She didn’t </a:t>
            </a:r>
            <a:r>
              <a:rPr lang="en-US" sz="2300" i="1" dirty="0" err="1">
                <a:solidFill>
                  <a:srgbClr val="4472C4">
                    <a:lumMod val="50000"/>
                  </a:srgbClr>
                </a:solidFill>
                <a:latin typeface="Century Gothic" panose="020F0302020204030204"/>
              </a:rPr>
              <a:t>organise</a:t>
            </a:r>
            <a:r>
              <a:rPr lang="en-US" sz="2300" i="1" dirty="0">
                <a:solidFill>
                  <a:srgbClr val="4472C4">
                    <a:lumMod val="50000"/>
                  </a:srgbClr>
                </a:solidFill>
                <a:latin typeface="Century Gothic" panose="020F0302020204030204"/>
              </a:rPr>
              <a:t> any trips.</a:t>
            </a:r>
          </a:p>
        </p:txBody>
      </p:sp>
      <p:sp>
        <p:nvSpPr>
          <p:cNvPr id="4" name="Title 3"/>
          <p:cNvSpPr>
            <a:spLocks noGrp="1"/>
          </p:cNvSpPr>
          <p:nvPr>
            <p:ph type="title"/>
          </p:nvPr>
        </p:nvSpPr>
        <p:spPr>
          <a:xfrm>
            <a:off x="0" y="213557"/>
            <a:ext cx="5567872" cy="647577"/>
          </a:xfrm>
        </p:spPr>
        <p:txBody>
          <a:bodyPr>
            <a:noAutofit/>
          </a:bodyPr>
          <a:lstStyle/>
          <a:p>
            <a:r>
              <a:rPr lang="en-GB" sz="2800" b="1" dirty="0">
                <a:solidFill>
                  <a:schemeClr val="bg1"/>
                </a:solidFill>
              </a:rPr>
              <a:t>The perfect tense: negatives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359BAEF8-F5C7-4AC8-9CA4-CA6F59A0F254}"/>
              </a:ext>
            </a:extLst>
          </p:cNvPr>
          <p:cNvSpPr txBox="1"/>
          <p:nvPr/>
        </p:nvSpPr>
        <p:spPr>
          <a:xfrm>
            <a:off x="3419643" y="1792633"/>
            <a:ext cx="1529467" cy="1123712"/>
          </a:xfrm>
          <a:prstGeom prst="wedgeRoundRectCallout">
            <a:avLst>
              <a:gd name="adj1" fmla="val 22007"/>
              <a:gd name="adj2" fmla="val 57413"/>
              <a:gd name="adj3" fmla="val 16667"/>
            </a:avLst>
          </a:prstGeom>
          <a:solidFill>
            <a:srgbClr val="0055A5"/>
          </a:solidFill>
          <a:ln>
            <a:solidFill>
              <a:srgbClr val="E65D00"/>
            </a:solidFill>
          </a:ln>
        </p:spPr>
        <p:txBody>
          <a:bodyPr wrap="square" rtlCol="0">
            <a:spAutoFit/>
          </a:bodyPr>
          <a:lstStyle/>
          <a:p>
            <a:pPr algn="l"/>
            <a:r>
              <a:rPr lang="en-GB" sz="2000" b="1" dirty="0">
                <a:solidFill>
                  <a:schemeClr val="bg1"/>
                </a:solidFill>
              </a:rPr>
              <a:t>Ne</a:t>
            </a:r>
            <a:r>
              <a:rPr lang="en-GB" sz="2000" dirty="0">
                <a:solidFill>
                  <a:schemeClr val="bg1"/>
                </a:solidFill>
              </a:rPr>
              <a:t> </a:t>
            </a:r>
            <a:r>
              <a:rPr lang="en-GB" sz="2000" dirty="0">
                <a:solidFill>
                  <a:schemeClr val="bg1"/>
                </a:solidFill>
                <a:sym typeface="Wingdings" panose="05000000000000000000" pitchFamily="2" charset="2"/>
              </a:rPr>
              <a:t> </a:t>
            </a:r>
            <a:r>
              <a:rPr lang="en-GB" sz="2000" b="1" dirty="0">
                <a:solidFill>
                  <a:schemeClr val="bg1"/>
                </a:solidFill>
                <a:sym typeface="Wingdings" panose="05000000000000000000" pitchFamily="2" charset="2"/>
              </a:rPr>
              <a:t>n’</a:t>
            </a:r>
            <a:r>
              <a:rPr lang="en-GB" sz="2000" dirty="0">
                <a:solidFill>
                  <a:schemeClr val="bg1"/>
                </a:solidFill>
                <a:sym typeface="Wingdings" panose="05000000000000000000" pitchFamily="2" charset="2"/>
              </a:rPr>
              <a:t> before a </a:t>
            </a:r>
            <a:r>
              <a:rPr lang="en-GB" sz="2000" b="1" dirty="0">
                <a:solidFill>
                  <a:schemeClr val="bg1"/>
                </a:solidFill>
                <a:sym typeface="Wingdings" panose="05000000000000000000" pitchFamily="2" charset="2"/>
              </a:rPr>
              <a:t>vowel</a:t>
            </a:r>
            <a:r>
              <a:rPr lang="en-GB" sz="2000" dirty="0">
                <a:solidFill>
                  <a:schemeClr val="bg1"/>
                </a:solidFill>
                <a:sym typeface="Wingdings" panose="05000000000000000000" pitchFamily="2" charset="2"/>
              </a:rPr>
              <a:t> / </a:t>
            </a:r>
            <a:r>
              <a:rPr lang="en-GB" sz="2000" b="1" dirty="0">
                <a:solidFill>
                  <a:schemeClr val="bg1"/>
                </a:solidFill>
                <a:sym typeface="Wingdings" panose="05000000000000000000" pitchFamily="2" charset="2"/>
              </a:rPr>
              <a:t>h</a:t>
            </a:r>
            <a:r>
              <a:rPr lang="en-GB" sz="2000" dirty="0">
                <a:solidFill>
                  <a:schemeClr val="bg1"/>
                </a:solidFill>
                <a:sym typeface="Wingdings" panose="05000000000000000000" pitchFamily="2" charset="2"/>
              </a:rPr>
              <a:t>.</a:t>
            </a:r>
            <a:endParaRPr lang="en-GB" sz="2000" b="1" dirty="0">
              <a:solidFill>
                <a:schemeClr val="bg1"/>
              </a:solidFill>
            </a:endParaRPr>
          </a:p>
        </p:txBody>
      </p:sp>
      <p:sp>
        <p:nvSpPr>
          <p:cNvPr id="3" name="Rectangle 2">
            <a:extLst>
              <a:ext uri="{FF2B5EF4-FFF2-40B4-BE49-F238E27FC236}">
                <a16:creationId xmlns:a16="http://schemas.microsoft.com/office/drawing/2014/main" id="{3CC0504B-540F-43AC-B8BD-47F16E072AA6}"/>
              </a:ext>
            </a:extLst>
          </p:cNvPr>
          <p:cNvSpPr/>
          <p:nvPr/>
        </p:nvSpPr>
        <p:spPr>
          <a:xfrm>
            <a:off x="7528961" y="2699833"/>
            <a:ext cx="4092712" cy="42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2DA0ABE-82BF-4826-8B94-443A6D0D7B3E}"/>
              </a:ext>
            </a:extLst>
          </p:cNvPr>
          <p:cNvSpPr/>
          <p:nvPr/>
        </p:nvSpPr>
        <p:spPr>
          <a:xfrm>
            <a:off x="7515566" y="3105598"/>
            <a:ext cx="4092712" cy="42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F72414E-FEC2-4D10-98CD-14641B128A64}"/>
              </a:ext>
            </a:extLst>
          </p:cNvPr>
          <p:cNvSpPr/>
          <p:nvPr/>
        </p:nvSpPr>
        <p:spPr>
          <a:xfrm>
            <a:off x="7504109" y="5062052"/>
            <a:ext cx="4092712" cy="42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D4928B6-9329-4186-B4AC-9835382DDD17}"/>
              </a:ext>
            </a:extLst>
          </p:cNvPr>
          <p:cNvSpPr/>
          <p:nvPr/>
        </p:nvSpPr>
        <p:spPr>
          <a:xfrm>
            <a:off x="7515566" y="5505270"/>
            <a:ext cx="4092712" cy="42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4FBCA474-6051-47BC-A0E6-9B60F92DD29D}"/>
              </a:ext>
            </a:extLst>
          </p:cNvPr>
          <p:cNvSpPr txBox="1"/>
          <p:nvPr/>
        </p:nvSpPr>
        <p:spPr>
          <a:xfrm>
            <a:off x="5567872" y="4882034"/>
            <a:ext cx="4733596" cy="1123712"/>
          </a:xfrm>
          <a:prstGeom prst="wedgeRoundRectCallout">
            <a:avLst>
              <a:gd name="adj1" fmla="val -53438"/>
              <a:gd name="adj2" fmla="val 17799"/>
              <a:gd name="adj3" fmla="val 16667"/>
            </a:avLst>
          </a:prstGeom>
          <a:solidFill>
            <a:srgbClr val="0055A5"/>
          </a:solidFill>
          <a:ln>
            <a:solidFill>
              <a:srgbClr val="E65D00"/>
            </a:solidFill>
          </a:ln>
        </p:spPr>
        <p:txBody>
          <a:bodyPr wrap="square" rtlCol="0">
            <a:spAutoFit/>
          </a:bodyPr>
          <a:lstStyle/>
          <a:p>
            <a:pPr algn="ctr"/>
            <a:r>
              <a:rPr lang="en-GB" sz="2000" dirty="0">
                <a:solidFill>
                  <a:schemeClr val="bg1"/>
                </a:solidFill>
              </a:rPr>
              <a:t>There is no one-word equivalent for ‘</a:t>
            </a:r>
            <a:r>
              <a:rPr lang="en-GB" sz="2000" b="1" dirty="0">
                <a:solidFill>
                  <a:schemeClr val="bg1"/>
                </a:solidFill>
              </a:rPr>
              <a:t>didn’t</a:t>
            </a:r>
            <a:r>
              <a:rPr lang="en-GB" sz="2000" dirty="0">
                <a:solidFill>
                  <a:schemeClr val="bg1"/>
                </a:solidFill>
              </a:rPr>
              <a:t>’ in French.</a:t>
            </a:r>
          </a:p>
          <a:p>
            <a:pPr algn="ctr"/>
            <a:r>
              <a:rPr lang="en-GB" sz="2000" b="1" dirty="0">
                <a:solidFill>
                  <a:schemeClr val="bg1"/>
                </a:solidFill>
              </a:rPr>
              <a:t>Didn’t </a:t>
            </a:r>
            <a:r>
              <a:rPr lang="en-GB" sz="2000" dirty="0">
                <a:solidFill>
                  <a:schemeClr val="bg1"/>
                </a:solidFill>
              </a:rPr>
              <a:t>= </a:t>
            </a:r>
            <a:r>
              <a:rPr lang="en-GB" sz="2000" i="1" dirty="0">
                <a:solidFill>
                  <a:schemeClr val="bg1"/>
                </a:solidFill>
              </a:rPr>
              <a:t>ne</a:t>
            </a:r>
            <a:r>
              <a:rPr lang="en-GB" sz="2000" dirty="0">
                <a:solidFill>
                  <a:schemeClr val="bg1"/>
                </a:solidFill>
              </a:rPr>
              <a:t> … </a:t>
            </a:r>
            <a:r>
              <a:rPr lang="en-GB" sz="2000" i="1" dirty="0">
                <a:solidFill>
                  <a:schemeClr val="bg1"/>
                </a:solidFill>
              </a:rPr>
              <a:t>pas</a:t>
            </a:r>
            <a:r>
              <a:rPr lang="en-GB" sz="2000" dirty="0">
                <a:solidFill>
                  <a:schemeClr val="bg1"/>
                </a:solidFill>
              </a:rPr>
              <a:t> + past tense</a:t>
            </a:r>
            <a:endParaRPr lang="en-GB" sz="2000" b="1" dirty="0">
              <a:solidFill>
                <a:schemeClr val="bg1"/>
              </a:solidFill>
            </a:endParaRPr>
          </a:p>
        </p:txBody>
      </p:sp>
      <p:sp>
        <p:nvSpPr>
          <p:cNvPr id="2" name="TextBox 1">
            <a:extLst>
              <a:ext uri="{FF2B5EF4-FFF2-40B4-BE49-F238E27FC236}">
                <a16:creationId xmlns:a16="http://schemas.microsoft.com/office/drawing/2014/main" id="{3BD53342-F663-4A39-B543-CDFF723227C8}"/>
              </a:ext>
            </a:extLst>
          </p:cNvPr>
          <p:cNvSpPr txBox="1"/>
          <p:nvPr/>
        </p:nvSpPr>
        <p:spPr>
          <a:xfrm>
            <a:off x="5053365" y="2354489"/>
            <a:ext cx="2085270" cy="1123712"/>
          </a:xfrm>
          <a:prstGeom prst="wedgeRoundRectCallout">
            <a:avLst>
              <a:gd name="adj1" fmla="val -56462"/>
              <a:gd name="adj2" fmla="val 20117"/>
              <a:gd name="adj3" fmla="val 16667"/>
            </a:avLst>
          </a:prstGeom>
          <a:solidFill>
            <a:srgbClr val="0055A5"/>
          </a:solidFill>
          <a:ln>
            <a:solidFill>
              <a:srgbClr val="E65D00"/>
            </a:solidFill>
          </a:ln>
        </p:spPr>
        <p:txBody>
          <a:bodyPr wrap="square" rtlCol="0">
            <a:spAutoFit/>
          </a:bodyPr>
          <a:lstStyle/>
          <a:p>
            <a:pPr algn="l"/>
            <a:r>
              <a:rPr lang="en-GB" sz="2000" b="1" dirty="0">
                <a:solidFill>
                  <a:schemeClr val="bg1"/>
                </a:solidFill>
              </a:rPr>
              <a:t>un/</a:t>
            </a:r>
            <a:r>
              <a:rPr lang="en-GB" sz="2000" b="1" dirty="0" err="1">
                <a:solidFill>
                  <a:schemeClr val="bg1"/>
                </a:solidFill>
              </a:rPr>
              <a:t>une</a:t>
            </a:r>
            <a:r>
              <a:rPr lang="en-GB" sz="2000" b="1" dirty="0">
                <a:solidFill>
                  <a:schemeClr val="bg1"/>
                </a:solidFill>
              </a:rPr>
              <a:t>/des</a:t>
            </a:r>
            <a:r>
              <a:rPr lang="en-GB" sz="2000" dirty="0">
                <a:solidFill>
                  <a:schemeClr val="bg1"/>
                </a:solidFill>
              </a:rPr>
              <a:t> </a:t>
            </a:r>
            <a:r>
              <a:rPr lang="en-GB" sz="2000" dirty="0">
                <a:solidFill>
                  <a:schemeClr val="bg1"/>
                </a:solidFill>
                <a:sym typeface="Wingdings" panose="05000000000000000000" pitchFamily="2" charset="2"/>
              </a:rPr>
              <a:t> </a:t>
            </a:r>
            <a:r>
              <a:rPr lang="en-GB" sz="2000" b="1" dirty="0">
                <a:solidFill>
                  <a:schemeClr val="bg1"/>
                </a:solidFill>
                <a:sym typeface="Wingdings" panose="05000000000000000000" pitchFamily="2" charset="2"/>
              </a:rPr>
              <a:t>de</a:t>
            </a:r>
            <a:r>
              <a:rPr lang="en-GB" sz="2000" dirty="0">
                <a:solidFill>
                  <a:schemeClr val="bg1"/>
                </a:solidFill>
                <a:sym typeface="Wingdings" panose="05000000000000000000" pitchFamily="2" charset="2"/>
              </a:rPr>
              <a:t> in negative sentences.</a:t>
            </a:r>
            <a:endParaRPr lang="en-GB" sz="2000" b="1" dirty="0">
              <a:solidFill>
                <a:schemeClr val="bg1"/>
              </a:solidFill>
            </a:endParaRPr>
          </a:p>
        </p:txBody>
      </p:sp>
    </p:spTree>
    <p:extLst>
      <p:ext uri="{BB962C8B-B14F-4D97-AF65-F5344CB8AC3E}">
        <p14:creationId xmlns:p14="http://schemas.microsoft.com/office/powerpoint/2010/main" val="404060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11" grpId="0" animBg="1"/>
      <p:bldP spid="12" grpId="0" animBg="1"/>
      <p:bldP spid="13" grpId="0" animBg="1"/>
      <p:bldP spid="9"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a:solidFill>
                  <a:schemeClr val="bg1"/>
                </a:solidFill>
              </a:rPr>
              <a:t>La </a:t>
            </a:r>
            <a:r>
              <a:rPr lang="en-GB" sz="2800" b="1" dirty="0" err="1">
                <a:solidFill>
                  <a:schemeClr val="bg1"/>
                </a:solidFill>
              </a:rPr>
              <a:t>famille</a:t>
            </a:r>
            <a:r>
              <a:rPr lang="en-GB" sz="2800" b="1" dirty="0">
                <a:solidFill>
                  <a:schemeClr val="bg1"/>
                </a:solidFill>
              </a:rPr>
              <a:t> a fait quoi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pic>
        <p:nvPicPr>
          <p:cNvPr id="24" name="Picture 23" descr="Icon&#10;&#10;Description automatically generated with medium confidence">
            <a:extLst>
              <a:ext uri="{FF2B5EF4-FFF2-40B4-BE49-F238E27FC236}">
                <a16:creationId xmlns:a16="http://schemas.microsoft.com/office/drawing/2014/main" id="{BC582FA8-37A0-1A4B-8BAA-33277A951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514" y="1981630"/>
            <a:ext cx="1375200" cy="1375200"/>
          </a:xfrm>
          <a:prstGeom prst="rect">
            <a:avLst/>
          </a:prstGeom>
        </p:spPr>
      </p:pic>
      <p:pic>
        <p:nvPicPr>
          <p:cNvPr id="30" name="Picture 29" descr="A picture containing food&#10;&#10;Description automatically generated">
            <a:extLst>
              <a:ext uri="{FF2B5EF4-FFF2-40B4-BE49-F238E27FC236}">
                <a16:creationId xmlns:a16="http://schemas.microsoft.com/office/drawing/2014/main" id="{148FA28A-F284-7145-B46E-708E5D196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8118" y="4250350"/>
            <a:ext cx="1546799" cy="1375200"/>
          </a:xfrm>
          <a:prstGeom prst="rect">
            <a:avLst/>
          </a:prstGeom>
        </p:spPr>
      </p:pic>
      <p:pic>
        <p:nvPicPr>
          <p:cNvPr id="34" name="Picture 33">
            <a:extLst>
              <a:ext uri="{FF2B5EF4-FFF2-40B4-BE49-F238E27FC236}">
                <a16:creationId xmlns:a16="http://schemas.microsoft.com/office/drawing/2014/main" id="{68AAD0B5-CDC8-144F-8B3E-D10B2941CF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9733" y="1880954"/>
            <a:ext cx="1050352" cy="1440000"/>
          </a:xfrm>
          <a:prstGeom prst="rect">
            <a:avLst/>
          </a:prstGeom>
        </p:spPr>
      </p:pic>
      <p:pic>
        <p:nvPicPr>
          <p:cNvPr id="38" name="Picture 37" descr="green checkmark">
            <a:extLst>
              <a:ext uri="{FF2B5EF4-FFF2-40B4-BE49-F238E27FC236}">
                <a16:creationId xmlns:a16="http://schemas.microsoft.com/office/drawing/2014/main" id="{6E2A71B5-D263-D54E-8789-1320824062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9733" y="4182323"/>
            <a:ext cx="1382399" cy="1440000"/>
          </a:xfrm>
          <a:prstGeom prst="rect">
            <a:avLst/>
          </a:prstGeom>
        </p:spPr>
      </p:pic>
      <p:sp>
        <p:nvSpPr>
          <p:cNvPr id="39" name="TextBox 38">
            <a:extLst>
              <a:ext uri="{FF2B5EF4-FFF2-40B4-BE49-F238E27FC236}">
                <a16:creationId xmlns:a16="http://schemas.microsoft.com/office/drawing/2014/main" id="{1B499841-33B4-3F45-AC48-FCC394BBDB68}"/>
              </a:ext>
            </a:extLst>
          </p:cNvPr>
          <p:cNvSpPr txBox="1"/>
          <p:nvPr/>
        </p:nvSpPr>
        <p:spPr>
          <a:xfrm>
            <a:off x="121922" y="1232450"/>
            <a:ext cx="11787998" cy="461665"/>
          </a:xfrm>
          <a:prstGeom prst="rect">
            <a:avLst/>
          </a:prstGeom>
          <a:noFill/>
        </p:spPr>
        <p:txBody>
          <a:bodyPr wrap="square" rtlCol="0">
            <a:spAutoFit/>
          </a:bodyPr>
          <a:lstStyle/>
          <a:p>
            <a:pPr algn="l"/>
            <a:r>
              <a:rPr lang="en-US" sz="2400" dirty="0" err="1">
                <a:solidFill>
                  <a:srgbClr val="002060"/>
                </a:solidFill>
              </a:rPr>
              <a:t>Noura</a:t>
            </a:r>
            <a:r>
              <a:rPr lang="en-US" sz="2400" dirty="0">
                <a:solidFill>
                  <a:srgbClr val="002060"/>
                </a:solidFill>
              </a:rPr>
              <a:t> parle de son dernier jour </a:t>
            </a:r>
            <a:r>
              <a:rPr lang="en-US" sz="2400" dirty="0" err="1">
                <a:solidFill>
                  <a:srgbClr val="002060"/>
                </a:solidFill>
              </a:rPr>
              <a:t>en</a:t>
            </a:r>
            <a:r>
              <a:rPr lang="en-US" sz="2400" dirty="0">
                <a:solidFill>
                  <a:srgbClr val="002060"/>
                </a:solidFill>
              </a:rPr>
              <a:t> Suisse. La </a:t>
            </a:r>
            <a:r>
              <a:rPr lang="en-US" sz="2400" dirty="0" err="1">
                <a:solidFill>
                  <a:srgbClr val="002060"/>
                </a:solidFill>
              </a:rPr>
              <a:t>famille</a:t>
            </a:r>
            <a:r>
              <a:rPr lang="en-US" sz="2400" dirty="0">
                <a:solidFill>
                  <a:srgbClr val="002060"/>
                </a:solidFill>
              </a:rPr>
              <a:t> a fait </a:t>
            </a:r>
            <a:r>
              <a:rPr lang="en-US" sz="2400" dirty="0" err="1">
                <a:solidFill>
                  <a:srgbClr val="002060"/>
                </a:solidFill>
              </a:rPr>
              <a:t>ces</a:t>
            </a:r>
            <a:r>
              <a:rPr lang="en-US" sz="2400" dirty="0">
                <a:solidFill>
                  <a:srgbClr val="002060"/>
                </a:solidFill>
              </a:rPr>
              <a:t> </a:t>
            </a:r>
            <a:r>
              <a:rPr lang="en-US" sz="2400" dirty="0" err="1">
                <a:solidFill>
                  <a:srgbClr val="002060"/>
                </a:solidFill>
              </a:rPr>
              <a:t>activités</a:t>
            </a:r>
            <a:r>
              <a:rPr lang="en-US" sz="2400" dirty="0">
                <a:solidFill>
                  <a:srgbClr val="002060"/>
                </a:solidFill>
              </a:rPr>
              <a:t> ? </a:t>
            </a:r>
          </a:p>
        </p:txBody>
      </p:sp>
      <p:sp>
        <p:nvSpPr>
          <p:cNvPr id="44" name="Rectangle 43">
            <a:hlinkClick r:id="" action="ppaction://noaction">
              <a:snd r:embed="rId7" name="4 sentence.wav"/>
            </a:hlinkClick>
            <a:extLst>
              <a:ext uri="{FF2B5EF4-FFF2-40B4-BE49-F238E27FC236}">
                <a16:creationId xmlns:a16="http://schemas.microsoft.com/office/drawing/2014/main" id="{03A6F98B-2C78-47B0-B04C-36FFD119DF22}"/>
              </a:ext>
            </a:extLst>
          </p:cNvPr>
          <p:cNvSpPr/>
          <p:nvPr/>
        </p:nvSpPr>
        <p:spPr>
          <a:xfrm>
            <a:off x="387782" y="2520501"/>
            <a:ext cx="1375200" cy="43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Exemple</a:t>
            </a:r>
          </a:p>
        </p:txBody>
      </p:sp>
      <p:sp>
        <p:nvSpPr>
          <p:cNvPr id="48" name="Rectangle 47">
            <a:hlinkClick r:id="" action="ppaction://noaction">
              <a:snd r:embed="rId8" name="8 sentence.wav"/>
            </a:hlinkClick>
            <a:extLst>
              <a:ext uri="{FF2B5EF4-FFF2-40B4-BE49-F238E27FC236}">
                <a16:creationId xmlns:a16="http://schemas.microsoft.com/office/drawing/2014/main" id="{9419D736-8661-4F42-B9E0-7D4230C11933}"/>
              </a:ext>
            </a:extLst>
          </p:cNvPr>
          <p:cNvSpPr/>
          <p:nvPr/>
        </p:nvSpPr>
        <p:spPr>
          <a:xfrm>
            <a:off x="387782" y="4585778"/>
            <a:ext cx="1375200" cy="43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Exemple</a:t>
            </a:r>
          </a:p>
        </p:txBody>
      </p:sp>
    </p:spTree>
    <p:extLst>
      <p:ext uri="{BB962C8B-B14F-4D97-AF65-F5344CB8AC3E}">
        <p14:creationId xmlns:p14="http://schemas.microsoft.com/office/powerpoint/2010/main" val="282478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a:solidFill>
                  <a:schemeClr val="bg1"/>
                </a:solidFill>
              </a:rPr>
              <a:t>La </a:t>
            </a:r>
            <a:r>
              <a:rPr lang="en-GB" sz="2800" b="1" dirty="0" err="1">
                <a:solidFill>
                  <a:schemeClr val="bg1"/>
                </a:solidFill>
              </a:rPr>
              <a:t>famille</a:t>
            </a:r>
            <a:r>
              <a:rPr lang="en-GB" sz="2800" b="1" dirty="0">
                <a:solidFill>
                  <a:schemeClr val="bg1"/>
                </a:solidFill>
              </a:rPr>
              <a:t> a fait quoi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pic>
        <p:nvPicPr>
          <p:cNvPr id="5" name="Picture 4" descr="Map&#10;&#10;Description automatically generated">
            <a:extLst>
              <a:ext uri="{FF2B5EF4-FFF2-40B4-BE49-F238E27FC236}">
                <a16:creationId xmlns:a16="http://schemas.microsoft.com/office/drawing/2014/main" id="{537537EB-A0DA-DD4E-A25A-6E436FA052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417" y="2021819"/>
            <a:ext cx="1386480" cy="1373482"/>
          </a:xfrm>
          <a:prstGeom prst="rect">
            <a:avLst/>
          </a:prstGeom>
        </p:spPr>
      </p:pic>
      <p:pic>
        <p:nvPicPr>
          <p:cNvPr id="18" name="Picture 17" descr="A picture containing mountain, sky, outdoor, nature&#10;&#10;Description automatically generated">
            <a:extLst>
              <a:ext uri="{FF2B5EF4-FFF2-40B4-BE49-F238E27FC236}">
                <a16:creationId xmlns:a16="http://schemas.microsoft.com/office/drawing/2014/main" id="{4A89A349-A921-1F4A-9CBF-0B0C077AD9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8797" y="2020101"/>
            <a:ext cx="2391653" cy="1375200"/>
          </a:xfrm>
          <a:prstGeom prst="rect">
            <a:avLst/>
          </a:prstGeom>
        </p:spPr>
      </p:pic>
      <p:pic>
        <p:nvPicPr>
          <p:cNvPr id="20" name="Picture 19" descr="A train on a track&#10;&#10;Description automatically generated with low confidence">
            <a:extLst>
              <a:ext uri="{FF2B5EF4-FFF2-40B4-BE49-F238E27FC236}">
                <a16:creationId xmlns:a16="http://schemas.microsoft.com/office/drawing/2014/main" id="{7678606C-7BBD-4949-91F4-778EC18E95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5587" y="1910692"/>
            <a:ext cx="1968967" cy="1375200"/>
          </a:xfrm>
          <a:prstGeom prst="rect">
            <a:avLst/>
          </a:prstGeom>
        </p:spPr>
      </p:pic>
      <p:pic>
        <p:nvPicPr>
          <p:cNvPr id="22" name="Picture 21" descr="Shape&#10;&#10;Description automatically generated">
            <a:extLst>
              <a:ext uri="{FF2B5EF4-FFF2-40B4-BE49-F238E27FC236}">
                <a16:creationId xmlns:a16="http://schemas.microsoft.com/office/drawing/2014/main" id="{00E299EB-D727-1F41-B5C1-70E059006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5318" y="4145468"/>
            <a:ext cx="1447579" cy="1375200"/>
          </a:xfrm>
          <a:prstGeom prst="rect">
            <a:avLst/>
          </a:prstGeom>
        </p:spPr>
      </p:pic>
      <p:pic>
        <p:nvPicPr>
          <p:cNvPr id="26" name="Picture 25" descr="A picture containing logo&#10;&#10;Description automatically generated">
            <a:extLst>
              <a:ext uri="{FF2B5EF4-FFF2-40B4-BE49-F238E27FC236}">
                <a16:creationId xmlns:a16="http://schemas.microsoft.com/office/drawing/2014/main" id="{D288BCA9-1BF1-AB41-9D0F-DA5BDC6890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48630" y="4135289"/>
            <a:ext cx="1982270" cy="1375200"/>
          </a:xfrm>
          <a:prstGeom prst="rect">
            <a:avLst/>
          </a:prstGeom>
        </p:spPr>
      </p:pic>
      <p:pic>
        <p:nvPicPr>
          <p:cNvPr id="28" name="Picture 27" descr="A picture containing text, vector graphics&#10;&#10;Description automatically generated">
            <a:extLst>
              <a:ext uri="{FF2B5EF4-FFF2-40B4-BE49-F238E27FC236}">
                <a16:creationId xmlns:a16="http://schemas.microsoft.com/office/drawing/2014/main" id="{8AF4DA6C-8BB5-8949-9022-BCD725C950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28888" y="4155576"/>
            <a:ext cx="975886" cy="1337402"/>
          </a:xfrm>
          <a:prstGeom prst="rect">
            <a:avLst/>
          </a:prstGeom>
        </p:spPr>
      </p:pic>
      <p:pic>
        <p:nvPicPr>
          <p:cNvPr id="31" name="Picture 30" descr="green checkmark">
            <a:extLst>
              <a:ext uri="{FF2B5EF4-FFF2-40B4-BE49-F238E27FC236}">
                <a16:creationId xmlns:a16="http://schemas.microsoft.com/office/drawing/2014/main" id="{0FFFA02C-4C89-3E45-B371-C6318E09B9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29420" y="1984844"/>
            <a:ext cx="1382399" cy="1440000"/>
          </a:xfrm>
          <a:prstGeom prst="rect">
            <a:avLst/>
          </a:prstGeom>
        </p:spPr>
      </p:pic>
      <p:pic>
        <p:nvPicPr>
          <p:cNvPr id="32" name="Picture 31">
            <a:extLst>
              <a:ext uri="{FF2B5EF4-FFF2-40B4-BE49-F238E27FC236}">
                <a16:creationId xmlns:a16="http://schemas.microsoft.com/office/drawing/2014/main" id="{CAA2FD1B-9A2F-1C4B-904D-0C4E9A6899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60319" y="2036211"/>
            <a:ext cx="1050352" cy="1440000"/>
          </a:xfrm>
          <a:prstGeom prst="rect">
            <a:avLst/>
          </a:prstGeom>
        </p:spPr>
      </p:pic>
      <p:pic>
        <p:nvPicPr>
          <p:cNvPr id="33" name="Picture 32" descr="green checkmark">
            <a:extLst>
              <a:ext uri="{FF2B5EF4-FFF2-40B4-BE49-F238E27FC236}">
                <a16:creationId xmlns:a16="http://schemas.microsoft.com/office/drawing/2014/main" id="{0A4BACF9-B7F8-EB4E-B102-3660893CCD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86663" y="1984844"/>
            <a:ext cx="1382399" cy="1440000"/>
          </a:xfrm>
          <a:prstGeom prst="rect">
            <a:avLst/>
          </a:prstGeom>
        </p:spPr>
      </p:pic>
      <p:pic>
        <p:nvPicPr>
          <p:cNvPr id="35" name="Picture 34">
            <a:extLst>
              <a:ext uri="{FF2B5EF4-FFF2-40B4-BE49-F238E27FC236}">
                <a16:creationId xmlns:a16="http://schemas.microsoft.com/office/drawing/2014/main" id="{D328BC86-30B6-744A-8CA3-B6B72C1DD7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65461" y="4049871"/>
            <a:ext cx="1050352" cy="1440000"/>
          </a:xfrm>
          <a:prstGeom prst="rect">
            <a:avLst/>
          </a:prstGeom>
        </p:spPr>
      </p:pic>
      <p:pic>
        <p:nvPicPr>
          <p:cNvPr id="36" name="Picture 35">
            <a:extLst>
              <a:ext uri="{FF2B5EF4-FFF2-40B4-BE49-F238E27FC236}">
                <a16:creationId xmlns:a16="http://schemas.microsoft.com/office/drawing/2014/main" id="{942031C3-B911-124E-A08F-D2F8D76C3C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33182" y="4129677"/>
            <a:ext cx="1050352" cy="1440000"/>
          </a:xfrm>
          <a:prstGeom prst="rect">
            <a:avLst/>
          </a:prstGeom>
        </p:spPr>
      </p:pic>
      <p:pic>
        <p:nvPicPr>
          <p:cNvPr id="37" name="Picture 36" descr="green checkmark">
            <a:extLst>
              <a:ext uri="{FF2B5EF4-FFF2-40B4-BE49-F238E27FC236}">
                <a16:creationId xmlns:a16="http://schemas.microsoft.com/office/drawing/2014/main" id="{9CA46476-789A-5E47-BE6F-0173F01F75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1533" y="4049751"/>
            <a:ext cx="1382399" cy="1440000"/>
          </a:xfrm>
          <a:prstGeom prst="rect">
            <a:avLst/>
          </a:prstGeom>
        </p:spPr>
      </p:pic>
      <p:sp>
        <p:nvSpPr>
          <p:cNvPr id="39" name="TextBox 38">
            <a:extLst>
              <a:ext uri="{FF2B5EF4-FFF2-40B4-BE49-F238E27FC236}">
                <a16:creationId xmlns:a16="http://schemas.microsoft.com/office/drawing/2014/main" id="{1B499841-33B4-3F45-AC48-FCC394BBDB68}"/>
              </a:ext>
            </a:extLst>
          </p:cNvPr>
          <p:cNvSpPr txBox="1"/>
          <p:nvPr/>
        </p:nvSpPr>
        <p:spPr>
          <a:xfrm>
            <a:off x="121922" y="1232450"/>
            <a:ext cx="11787998" cy="461665"/>
          </a:xfrm>
          <a:prstGeom prst="rect">
            <a:avLst/>
          </a:prstGeom>
          <a:noFill/>
        </p:spPr>
        <p:txBody>
          <a:bodyPr wrap="square" rtlCol="0">
            <a:spAutoFit/>
          </a:bodyPr>
          <a:lstStyle/>
          <a:p>
            <a:pPr algn="l"/>
            <a:r>
              <a:rPr lang="en-US" sz="2400" dirty="0" err="1">
                <a:solidFill>
                  <a:srgbClr val="002060"/>
                </a:solidFill>
              </a:rPr>
              <a:t>Noura</a:t>
            </a:r>
            <a:r>
              <a:rPr lang="en-US" sz="2400" dirty="0">
                <a:solidFill>
                  <a:srgbClr val="002060"/>
                </a:solidFill>
              </a:rPr>
              <a:t> parle de son dernier jour </a:t>
            </a:r>
            <a:r>
              <a:rPr lang="en-US" sz="2400" dirty="0" err="1">
                <a:solidFill>
                  <a:srgbClr val="002060"/>
                </a:solidFill>
              </a:rPr>
              <a:t>en</a:t>
            </a:r>
            <a:r>
              <a:rPr lang="en-US" sz="2400" dirty="0">
                <a:solidFill>
                  <a:srgbClr val="002060"/>
                </a:solidFill>
              </a:rPr>
              <a:t> Suisse. La </a:t>
            </a:r>
            <a:r>
              <a:rPr lang="en-US" sz="2400" dirty="0" err="1">
                <a:solidFill>
                  <a:srgbClr val="002060"/>
                </a:solidFill>
              </a:rPr>
              <a:t>famille</a:t>
            </a:r>
            <a:r>
              <a:rPr lang="en-US" sz="2400" dirty="0">
                <a:solidFill>
                  <a:srgbClr val="002060"/>
                </a:solidFill>
              </a:rPr>
              <a:t> a fait </a:t>
            </a:r>
            <a:r>
              <a:rPr lang="en-US" sz="2400" dirty="0" err="1">
                <a:solidFill>
                  <a:srgbClr val="002060"/>
                </a:solidFill>
              </a:rPr>
              <a:t>ces</a:t>
            </a:r>
            <a:r>
              <a:rPr lang="en-US" sz="2400" dirty="0">
                <a:solidFill>
                  <a:srgbClr val="002060"/>
                </a:solidFill>
              </a:rPr>
              <a:t> </a:t>
            </a:r>
            <a:r>
              <a:rPr lang="en-US" sz="2400" dirty="0" err="1">
                <a:solidFill>
                  <a:srgbClr val="002060"/>
                </a:solidFill>
              </a:rPr>
              <a:t>activités</a:t>
            </a:r>
            <a:r>
              <a:rPr lang="en-US" sz="2400" dirty="0">
                <a:solidFill>
                  <a:srgbClr val="002060"/>
                </a:solidFill>
              </a:rPr>
              <a:t> ? </a:t>
            </a:r>
          </a:p>
        </p:txBody>
      </p:sp>
      <p:sp>
        <p:nvSpPr>
          <p:cNvPr id="40" name="Rectangle 39">
            <a:hlinkClick r:id="" action="ppaction://noaction">
              <a:snd r:embed="rId13" name="1 sentence.wav"/>
            </a:hlinkClick>
            <a:extLst>
              <a:ext uri="{FF2B5EF4-FFF2-40B4-BE49-F238E27FC236}">
                <a16:creationId xmlns:a16="http://schemas.microsoft.com/office/drawing/2014/main" id="{32D93D7B-3D76-4147-813D-CDA3D1AC0471}"/>
              </a:ext>
            </a:extLst>
          </p:cNvPr>
          <p:cNvSpPr/>
          <p:nvPr/>
        </p:nvSpPr>
        <p:spPr>
          <a:xfrm>
            <a:off x="1820451" y="3538800"/>
            <a:ext cx="438411" cy="43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42" name="Rectangle 41">
            <a:hlinkClick r:id="" action="ppaction://noaction">
              <a:snd r:embed="rId14" name="2 sentence.wav"/>
            </a:hlinkClick>
            <a:extLst>
              <a:ext uri="{FF2B5EF4-FFF2-40B4-BE49-F238E27FC236}">
                <a16:creationId xmlns:a16="http://schemas.microsoft.com/office/drawing/2014/main" id="{BFC56DA3-451D-422F-A79E-887920870E59}"/>
              </a:ext>
            </a:extLst>
          </p:cNvPr>
          <p:cNvSpPr/>
          <p:nvPr/>
        </p:nvSpPr>
        <p:spPr>
          <a:xfrm>
            <a:off x="4515417" y="3538800"/>
            <a:ext cx="438411" cy="43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43" name="Rectangle 42">
            <a:hlinkClick r:id="" action="ppaction://noaction">
              <a:snd r:embed="rId15" name="3 sentence.wav"/>
            </a:hlinkClick>
            <a:extLst>
              <a:ext uri="{FF2B5EF4-FFF2-40B4-BE49-F238E27FC236}">
                <a16:creationId xmlns:a16="http://schemas.microsoft.com/office/drawing/2014/main" id="{AF1293EF-1C8A-41A6-82D7-3D975F62FC7F}"/>
              </a:ext>
            </a:extLst>
          </p:cNvPr>
          <p:cNvSpPr/>
          <p:nvPr/>
        </p:nvSpPr>
        <p:spPr>
          <a:xfrm>
            <a:off x="7408384" y="3538800"/>
            <a:ext cx="438411" cy="43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45" name="Rectangle 44">
            <a:hlinkClick r:id="" action="ppaction://noaction">
              <a:snd r:embed="rId16" name="5 sentence.wav"/>
            </a:hlinkClick>
            <a:extLst>
              <a:ext uri="{FF2B5EF4-FFF2-40B4-BE49-F238E27FC236}">
                <a16:creationId xmlns:a16="http://schemas.microsoft.com/office/drawing/2014/main" id="{9AB75732-4B99-43AB-87FA-8D11EC6706EF}"/>
              </a:ext>
            </a:extLst>
          </p:cNvPr>
          <p:cNvSpPr/>
          <p:nvPr/>
        </p:nvSpPr>
        <p:spPr>
          <a:xfrm>
            <a:off x="1820451" y="5666400"/>
            <a:ext cx="438411" cy="43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46" name="Rectangle 45">
            <a:hlinkClick r:id="" action="ppaction://noaction">
              <a:snd r:embed="rId17" name="6 sentence.wav"/>
            </a:hlinkClick>
            <a:extLst>
              <a:ext uri="{FF2B5EF4-FFF2-40B4-BE49-F238E27FC236}">
                <a16:creationId xmlns:a16="http://schemas.microsoft.com/office/drawing/2014/main" id="{1DE74D6C-4DE7-4EAF-A69A-87F407A1F2EA}"/>
              </a:ext>
            </a:extLst>
          </p:cNvPr>
          <p:cNvSpPr/>
          <p:nvPr/>
        </p:nvSpPr>
        <p:spPr>
          <a:xfrm>
            <a:off x="4515417" y="5666400"/>
            <a:ext cx="438411" cy="43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sp>
        <p:nvSpPr>
          <p:cNvPr id="47" name="Rectangle 46">
            <a:hlinkClick r:id="" action="ppaction://noaction">
              <a:snd r:embed="rId18" name="7 sentence.wav"/>
            </a:hlinkClick>
            <a:extLst>
              <a:ext uri="{FF2B5EF4-FFF2-40B4-BE49-F238E27FC236}">
                <a16:creationId xmlns:a16="http://schemas.microsoft.com/office/drawing/2014/main" id="{2B70F1A8-D56C-44FA-AAC9-CE564A6F9FC8}"/>
              </a:ext>
            </a:extLst>
          </p:cNvPr>
          <p:cNvSpPr/>
          <p:nvPr/>
        </p:nvSpPr>
        <p:spPr>
          <a:xfrm>
            <a:off x="7297625" y="5666400"/>
            <a:ext cx="438411" cy="43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pic>
        <p:nvPicPr>
          <p:cNvPr id="49" name="slide 27 full text">
            <a:hlinkClick r:id="" action="ppaction://media"/>
            <a:extLst>
              <a:ext uri="{FF2B5EF4-FFF2-40B4-BE49-F238E27FC236}">
                <a16:creationId xmlns:a16="http://schemas.microsoft.com/office/drawing/2014/main" id="{39E42021-0F29-4D30-93C1-CBFACB834142}"/>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7848847" y="296864"/>
            <a:ext cx="609600" cy="609600"/>
          </a:xfrm>
          <a:prstGeom prst="rect">
            <a:avLst/>
          </a:prstGeom>
        </p:spPr>
      </p:pic>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4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Les vacances (1/3)</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072134"/>
            <a:ext cx="12012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Chacun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fait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chose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normalement</a:t>
            </a:r>
            <a:r>
              <a:rPr lang="en-US" sz="2400" dirty="0">
                <a:solidFill>
                  <a:srgbClr val="4472C4">
                    <a:lumMod val="50000"/>
                  </a:srgbClr>
                </a:solidFill>
                <a:latin typeface="Century Gothic" panose="020F0302020204030204"/>
              </a:rPr>
              <a:t> !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des phrases avec </a:t>
            </a:r>
            <a:r>
              <a:rPr lang="en-US" sz="2400" b="1" dirty="0">
                <a:solidFill>
                  <a:srgbClr val="4472C4">
                    <a:lumMod val="50000"/>
                  </a:srgbClr>
                </a:solidFill>
                <a:latin typeface="Century Gothic" panose="020F0302020204030204"/>
              </a:rPr>
              <a:t>ne…pas</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hought Bubble: Cloud 31">
            <a:extLst>
              <a:ext uri="{FF2B5EF4-FFF2-40B4-BE49-F238E27FC236}">
                <a16:creationId xmlns:a16="http://schemas.microsoft.com/office/drawing/2014/main" id="{60E7B510-6F0B-46B3-BD60-1B4176F6CAE3}"/>
              </a:ext>
            </a:extLst>
          </p:cNvPr>
          <p:cNvSpPr/>
          <p:nvPr/>
        </p:nvSpPr>
        <p:spPr>
          <a:xfrm>
            <a:off x="1907580" y="3111341"/>
            <a:ext cx="2520000" cy="1440000"/>
          </a:xfrm>
          <a:prstGeom prst="cloudCallout">
            <a:avLst>
              <a:gd name="adj1" fmla="val -70222"/>
              <a:gd name="adj2" fmla="val -15553"/>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rPr>
              <a:t>travailler</a:t>
            </a:r>
            <a:r>
              <a:rPr lang="en-GB" sz="2000" b="1" dirty="0">
                <a:solidFill>
                  <a:srgbClr val="203864"/>
                </a:solidFill>
              </a:rPr>
              <a:t> au café</a:t>
            </a:r>
          </a:p>
        </p:txBody>
      </p:sp>
      <p:sp>
        <p:nvSpPr>
          <p:cNvPr id="33" name="TextBox 32">
            <a:extLst>
              <a:ext uri="{FF2B5EF4-FFF2-40B4-BE49-F238E27FC236}">
                <a16:creationId xmlns:a16="http://schemas.microsoft.com/office/drawing/2014/main" id="{E643B7CA-8DF9-4F03-8F3F-BFFE9B7BA243}"/>
              </a:ext>
            </a:extLst>
          </p:cNvPr>
          <p:cNvSpPr txBox="1"/>
          <p:nvPr/>
        </p:nvSpPr>
        <p:spPr>
          <a:xfrm>
            <a:off x="604992" y="4551341"/>
            <a:ext cx="936474" cy="400110"/>
          </a:xfrm>
          <a:prstGeom prst="rect">
            <a:avLst/>
          </a:prstGeom>
          <a:noFill/>
        </p:spPr>
        <p:txBody>
          <a:bodyPr wrap="none" rtlCol="0">
            <a:spAutoFit/>
          </a:bodyPr>
          <a:lstStyle/>
          <a:p>
            <a:pPr algn="ctr"/>
            <a:r>
              <a:rPr lang="en-GB" sz="2000" b="1" dirty="0" err="1">
                <a:solidFill>
                  <a:srgbClr val="203864"/>
                </a:solidFill>
              </a:rPr>
              <a:t>Élodie</a:t>
            </a:r>
            <a:endParaRPr lang="en-GB" sz="2000" b="1" dirty="0">
              <a:solidFill>
                <a:srgbClr val="203864"/>
              </a:solidFill>
            </a:endParaRPr>
          </a:p>
        </p:txBody>
      </p:sp>
      <p:pic>
        <p:nvPicPr>
          <p:cNvPr id="34" name="Picture 33">
            <a:extLst>
              <a:ext uri="{FF2B5EF4-FFF2-40B4-BE49-F238E27FC236}">
                <a16:creationId xmlns:a16="http://schemas.microsoft.com/office/drawing/2014/main" id="{0AAA70A4-AEC5-4B7D-BC34-41EBEBF06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24" y="3110035"/>
            <a:ext cx="1440000" cy="1440000"/>
          </a:xfrm>
          <a:prstGeom prst="rect">
            <a:avLst/>
          </a:prstGeom>
        </p:spPr>
      </p:pic>
      <p:sp>
        <p:nvSpPr>
          <p:cNvPr id="2" name="TextBox 1">
            <a:extLst>
              <a:ext uri="{FF2B5EF4-FFF2-40B4-BE49-F238E27FC236}">
                <a16:creationId xmlns:a16="http://schemas.microsoft.com/office/drawing/2014/main" id="{4991313D-FF1A-477F-BEB4-38A7F7B1766A}"/>
              </a:ext>
            </a:extLst>
          </p:cNvPr>
          <p:cNvSpPr txBox="1"/>
          <p:nvPr/>
        </p:nvSpPr>
        <p:spPr>
          <a:xfrm>
            <a:off x="5372100" y="3429000"/>
            <a:ext cx="5676900" cy="523220"/>
          </a:xfrm>
          <a:prstGeom prst="rect">
            <a:avLst/>
          </a:prstGeom>
          <a:noFill/>
        </p:spPr>
        <p:txBody>
          <a:bodyPr wrap="square" rtlCol="0">
            <a:spAutoFit/>
          </a:bodyPr>
          <a:lstStyle/>
          <a:p>
            <a:r>
              <a:rPr lang="en-GB" sz="2800" b="1" dirty="0">
                <a:solidFill>
                  <a:srgbClr val="002060"/>
                </a:solidFill>
              </a:rPr>
              <a:t>Je </a:t>
            </a:r>
            <a:r>
              <a:rPr lang="en-GB" sz="2800" b="1" dirty="0" err="1">
                <a:solidFill>
                  <a:srgbClr val="002060"/>
                </a:solidFill>
              </a:rPr>
              <a:t>n’ai</a:t>
            </a:r>
            <a:r>
              <a:rPr lang="en-GB" sz="2800" b="1" dirty="0">
                <a:solidFill>
                  <a:srgbClr val="002060"/>
                </a:solidFill>
              </a:rPr>
              <a:t> pas </a:t>
            </a:r>
            <a:r>
              <a:rPr lang="en-GB" sz="2800" b="1" dirty="0" err="1">
                <a:solidFill>
                  <a:srgbClr val="002060"/>
                </a:solidFill>
              </a:rPr>
              <a:t>travaillé</a:t>
            </a:r>
            <a:r>
              <a:rPr lang="en-GB" sz="2800" b="1" dirty="0">
                <a:solidFill>
                  <a:srgbClr val="002060"/>
                </a:solidFill>
              </a:rPr>
              <a:t> au café.</a:t>
            </a:r>
          </a:p>
        </p:txBody>
      </p:sp>
      <p:sp>
        <p:nvSpPr>
          <p:cNvPr id="9" name="TextBox 8">
            <a:extLst>
              <a:ext uri="{FF2B5EF4-FFF2-40B4-BE49-F238E27FC236}">
                <a16:creationId xmlns:a16="http://schemas.microsoft.com/office/drawing/2014/main" id="{EF31568B-BD19-4746-BABB-497D32786894}"/>
              </a:ext>
            </a:extLst>
          </p:cNvPr>
          <p:cNvSpPr txBox="1"/>
          <p:nvPr/>
        </p:nvSpPr>
        <p:spPr>
          <a:xfrm>
            <a:off x="180000" y="2163137"/>
            <a:ext cx="5676900" cy="461665"/>
          </a:xfrm>
          <a:prstGeom prst="rect">
            <a:avLst/>
          </a:prstGeom>
          <a:noFill/>
        </p:spPr>
        <p:txBody>
          <a:bodyPr wrap="square" rtlCol="0">
            <a:spAutoFit/>
          </a:bodyPr>
          <a:lstStyle/>
          <a:p>
            <a:r>
              <a:rPr lang="en-GB" sz="2400" b="1" dirty="0" err="1">
                <a:solidFill>
                  <a:srgbClr val="002060"/>
                </a:solidFill>
              </a:rPr>
              <a:t>Exemple</a:t>
            </a:r>
            <a:r>
              <a:rPr lang="en-GB" sz="2400" b="1" dirty="0">
                <a:solidFill>
                  <a:srgbClr val="002060"/>
                </a:solidFill>
              </a:rPr>
              <a:t>:</a:t>
            </a:r>
          </a:p>
        </p:txBody>
      </p:sp>
    </p:spTree>
    <p:extLst>
      <p:ext uri="{BB962C8B-B14F-4D97-AF65-F5344CB8AC3E}">
        <p14:creationId xmlns:p14="http://schemas.microsoft.com/office/powerpoint/2010/main" val="420879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Les vacances (2/3)</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7075BDDE-BCB6-4F16-A3C8-3FD74921B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150" y="883123"/>
            <a:ext cx="1440000" cy="1440000"/>
          </a:xfrm>
          <a:prstGeom prst="rect">
            <a:avLst/>
          </a:prstGeom>
        </p:spPr>
      </p:pic>
      <p:pic>
        <p:nvPicPr>
          <p:cNvPr id="11" name="Picture 10">
            <a:extLst>
              <a:ext uri="{FF2B5EF4-FFF2-40B4-BE49-F238E27FC236}">
                <a16:creationId xmlns:a16="http://schemas.microsoft.com/office/drawing/2014/main" id="{8CFB061B-D4D3-41B3-A963-BC0F4A0E9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130" y="853541"/>
            <a:ext cx="1440000" cy="1440000"/>
          </a:xfrm>
          <a:prstGeom prst="rect">
            <a:avLst/>
          </a:prstGeom>
        </p:spPr>
      </p:pic>
      <p:pic>
        <p:nvPicPr>
          <p:cNvPr id="12" name="Picture 11">
            <a:extLst>
              <a:ext uri="{FF2B5EF4-FFF2-40B4-BE49-F238E27FC236}">
                <a16:creationId xmlns:a16="http://schemas.microsoft.com/office/drawing/2014/main" id="{AF3C9A37-0F6A-4840-99E6-A7B7065189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810" y="3474395"/>
            <a:ext cx="1440000" cy="1440000"/>
          </a:xfrm>
          <a:prstGeom prst="rect">
            <a:avLst/>
          </a:prstGeom>
        </p:spPr>
      </p:pic>
      <p:pic>
        <p:nvPicPr>
          <p:cNvPr id="13" name="Picture 12">
            <a:extLst>
              <a:ext uri="{FF2B5EF4-FFF2-40B4-BE49-F238E27FC236}">
                <a16:creationId xmlns:a16="http://schemas.microsoft.com/office/drawing/2014/main" id="{B5B5ADFC-5AA3-4965-B183-6E8112C3C9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5386" y="766115"/>
            <a:ext cx="1440000" cy="1440000"/>
          </a:xfrm>
          <a:prstGeom prst="rect">
            <a:avLst/>
          </a:prstGeom>
        </p:spPr>
      </p:pic>
      <p:pic>
        <p:nvPicPr>
          <p:cNvPr id="5" name="Picture 4">
            <a:extLst>
              <a:ext uri="{FF2B5EF4-FFF2-40B4-BE49-F238E27FC236}">
                <a16:creationId xmlns:a16="http://schemas.microsoft.com/office/drawing/2014/main" id="{EFC8BC53-3036-4A57-916D-779BA86E73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7072" y="3429000"/>
            <a:ext cx="1440000" cy="1440000"/>
          </a:xfrm>
          <a:prstGeom prst="rect">
            <a:avLst/>
          </a:prstGeom>
        </p:spPr>
      </p:pic>
      <p:sp>
        <p:nvSpPr>
          <p:cNvPr id="20" name="TextBox 19">
            <a:extLst>
              <a:ext uri="{FF2B5EF4-FFF2-40B4-BE49-F238E27FC236}">
                <a16:creationId xmlns:a16="http://schemas.microsoft.com/office/drawing/2014/main" id="{5940723A-AFC8-4A7E-9485-27885DCA0E3E}"/>
              </a:ext>
            </a:extLst>
          </p:cNvPr>
          <p:cNvSpPr txBox="1"/>
          <p:nvPr/>
        </p:nvSpPr>
        <p:spPr>
          <a:xfrm>
            <a:off x="100549" y="2304725"/>
            <a:ext cx="2969203" cy="830997"/>
          </a:xfrm>
          <a:prstGeom prst="rect">
            <a:avLst/>
          </a:prstGeom>
          <a:noFill/>
        </p:spPr>
        <p:txBody>
          <a:bodyPr wrap="square" rtlCol="0">
            <a:spAutoFit/>
          </a:bodyPr>
          <a:lstStyle/>
          <a:p>
            <a:pPr algn="ctr"/>
            <a:r>
              <a:rPr lang="en-GB" sz="2400" b="1" dirty="0">
                <a:solidFill>
                  <a:srgbClr val="203864"/>
                </a:solidFill>
              </a:rPr>
              <a:t>1. Amandine </a:t>
            </a:r>
          </a:p>
          <a:p>
            <a:pPr algn="ctr"/>
            <a:r>
              <a:rPr lang="en-GB" sz="2400" b="1" i="1" dirty="0">
                <a:solidFill>
                  <a:srgbClr val="203864"/>
                </a:solidFill>
              </a:rPr>
              <a:t>utiliser la voiture</a:t>
            </a:r>
          </a:p>
        </p:txBody>
      </p:sp>
      <p:sp>
        <p:nvSpPr>
          <p:cNvPr id="21" name="TextBox 20">
            <a:extLst>
              <a:ext uri="{FF2B5EF4-FFF2-40B4-BE49-F238E27FC236}">
                <a16:creationId xmlns:a16="http://schemas.microsoft.com/office/drawing/2014/main" id="{1013A6D4-89A5-40FC-940C-3BBEC2746961}"/>
              </a:ext>
            </a:extLst>
          </p:cNvPr>
          <p:cNvSpPr txBox="1"/>
          <p:nvPr/>
        </p:nvSpPr>
        <p:spPr>
          <a:xfrm>
            <a:off x="4055003" y="2285947"/>
            <a:ext cx="3069752" cy="830997"/>
          </a:xfrm>
          <a:prstGeom prst="rect">
            <a:avLst/>
          </a:prstGeom>
          <a:noFill/>
        </p:spPr>
        <p:txBody>
          <a:bodyPr wrap="square" rtlCol="0">
            <a:spAutoFit/>
          </a:bodyPr>
          <a:lstStyle/>
          <a:p>
            <a:pPr algn="ctr"/>
            <a:r>
              <a:rPr lang="en-GB" sz="2400" b="1" dirty="0">
                <a:solidFill>
                  <a:srgbClr val="203864"/>
                </a:solidFill>
              </a:rPr>
              <a:t>2. Bilal</a:t>
            </a:r>
          </a:p>
          <a:p>
            <a:pPr algn="ctr"/>
            <a:r>
              <a:rPr lang="en-GB" sz="2400" b="1" i="1" dirty="0">
                <a:solidFill>
                  <a:srgbClr val="203864"/>
                </a:solidFill>
              </a:rPr>
              <a:t>manger au bureau</a:t>
            </a:r>
          </a:p>
        </p:txBody>
      </p:sp>
      <p:sp>
        <p:nvSpPr>
          <p:cNvPr id="22" name="TextBox 21">
            <a:extLst>
              <a:ext uri="{FF2B5EF4-FFF2-40B4-BE49-F238E27FC236}">
                <a16:creationId xmlns:a16="http://schemas.microsoft.com/office/drawing/2014/main" id="{D2FD38F1-ED52-43F5-A066-C33BEE8902FE}"/>
              </a:ext>
            </a:extLst>
          </p:cNvPr>
          <p:cNvSpPr txBox="1"/>
          <p:nvPr/>
        </p:nvSpPr>
        <p:spPr>
          <a:xfrm>
            <a:off x="8110006" y="2206115"/>
            <a:ext cx="3010761" cy="830997"/>
          </a:xfrm>
          <a:prstGeom prst="rect">
            <a:avLst/>
          </a:prstGeom>
          <a:noFill/>
        </p:spPr>
        <p:txBody>
          <a:bodyPr wrap="none" rtlCol="0">
            <a:spAutoFit/>
          </a:bodyPr>
          <a:lstStyle/>
          <a:p>
            <a:pPr algn="ctr"/>
            <a:r>
              <a:rPr lang="en-GB" sz="2400" b="1" dirty="0">
                <a:solidFill>
                  <a:srgbClr val="203864"/>
                </a:solidFill>
              </a:rPr>
              <a:t>3. </a:t>
            </a:r>
            <a:r>
              <a:rPr lang="en-GB" sz="2400" b="1" dirty="0" err="1">
                <a:solidFill>
                  <a:srgbClr val="203864"/>
                </a:solidFill>
              </a:rPr>
              <a:t>Noura</a:t>
            </a:r>
            <a:endParaRPr lang="en-GB" sz="2400" b="1" dirty="0">
              <a:solidFill>
                <a:srgbClr val="203864"/>
              </a:solidFill>
            </a:endParaRPr>
          </a:p>
          <a:p>
            <a:pPr algn="ctr"/>
            <a:r>
              <a:rPr lang="en-GB" sz="2400" b="1" i="1" dirty="0" err="1">
                <a:solidFill>
                  <a:srgbClr val="203864"/>
                </a:solidFill>
              </a:rPr>
              <a:t>penser</a:t>
            </a:r>
            <a:r>
              <a:rPr lang="en-GB" sz="2400" b="1" i="1" dirty="0">
                <a:solidFill>
                  <a:srgbClr val="203864"/>
                </a:solidFill>
              </a:rPr>
              <a:t> aux devoirs</a:t>
            </a:r>
          </a:p>
        </p:txBody>
      </p:sp>
      <p:sp>
        <p:nvSpPr>
          <p:cNvPr id="23" name="TextBox 22">
            <a:extLst>
              <a:ext uri="{FF2B5EF4-FFF2-40B4-BE49-F238E27FC236}">
                <a16:creationId xmlns:a16="http://schemas.microsoft.com/office/drawing/2014/main" id="{13B1D46F-5FAD-46C5-8549-D300BD29A161}"/>
              </a:ext>
            </a:extLst>
          </p:cNvPr>
          <p:cNvSpPr txBox="1"/>
          <p:nvPr/>
        </p:nvSpPr>
        <p:spPr>
          <a:xfrm>
            <a:off x="60486" y="4936384"/>
            <a:ext cx="3592650" cy="830997"/>
          </a:xfrm>
          <a:prstGeom prst="rect">
            <a:avLst/>
          </a:prstGeom>
          <a:noFill/>
        </p:spPr>
        <p:txBody>
          <a:bodyPr wrap="none" rtlCol="0">
            <a:spAutoFit/>
          </a:bodyPr>
          <a:lstStyle/>
          <a:p>
            <a:pPr algn="ctr"/>
            <a:r>
              <a:rPr lang="en-GB" sz="2400" b="1" dirty="0">
                <a:solidFill>
                  <a:srgbClr val="203864"/>
                </a:solidFill>
              </a:rPr>
              <a:t>4. Amir </a:t>
            </a:r>
          </a:p>
          <a:p>
            <a:pPr algn="ctr"/>
            <a:r>
              <a:rPr lang="en-GB" sz="2400" b="1" i="1" dirty="0">
                <a:solidFill>
                  <a:srgbClr val="203864"/>
                </a:solidFill>
              </a:rPr>
              <a:t>écouter les </a:t>
            </a:r>
            <a:r>
              <a:rPr lang="en-GB" sz="2400" b="1" i="1" dirty="0" err="1">
                <a:solidFill>
                  <a:srgbClr val="203864"/>
                </a:solidFill>
              </a:rPr>
              <a:t>professeurs</a:t>
            </a:r>
            <a:endParaRPr lang="en-GB" sz="2400" b="1" i="1" dirty="0">
              <a:solidFill>
                <a:srgbClr val="203864"/>
              </a:solidFill>
            </a:endParaRPr>
          </a:p>
        </p:txBody>
      </p:sp>
      <p:sp>
        <p:nvSpPr>
          <p:cNvPr id="24" name="TextBox 23">
            <a:extLst>
              <a:ext uri="{FF2B5EF4-FFF2-40B4-BE49-F238E27FC236}">
                <a16:creationId xmlns:a16="http://schemas.microsoft.com/office/drawing/2014/main" id="{BD8B4442-9716-40B8-9198-A35E88706C7C}"/>
              </a:ext>
            </a:extLst>
          </p:cNvPr>
          <p:cNvSpPr txBox="1"/>
          <p:nvPr/>
        </p:nvSpPr>
        <p:spPr>
          <a:xfrm>
            <a:off x="4643709" y="4869000"/>
            <a:ext cx="3411511" cy="830997"/>
          </a:xfrm>
          <a:prstGeom prst="rect">
            <a:avLst/>
          </a:prstGeom>
          <a:noFill/>
        </p:spPr>
        <p:txBody>
          <a:bodyPr wrap="none" rtlCol="0">
            <a:spAutoFit/>
          </a:bodyPr>
          <a:lstStyle/>
          <a:p>
            <a:pPr algn="ctr"/>
            <a:r>
              <a:rPr lang="en-GB" sz="2400" b="1" dirty="0">
                <a:solidFill>
                  <a:srgbClr val="203864"/>
                </a:solidFill>
              </a:rPr>
              <a:t>5. Apollon</a:t>
            </a:r>
          </a:p>
          <a:p>
            <a:pPr algn="ctr"/>
            <a:r>
              <a:rPr lang="en-GB" sz="2400" b="1" i="1" dirty="0" err="1">
                <a:solidFill>
                  <a:srgbClr val="203864"/>
                </a:solidFill>
              </a:rPr>
              <a:t>trouver</a:t>
            </a:r>
            <a:r>
              <a:rPr lang="en-GB" sz="2400" b="1" i="1" dirty="0">
                <a:solidFill>
                  <a:srgbClr val="203864"/>
                </a:solidFill>
              </a:rPr>
              <a:t> des </a:t>
            </a:r>
            <a:r>
              <a:rPr lang="en-GB" sz="2400" b="1" i="1" dirty="0" err="1">
                <a:solidFill>
                  <a:srgbClr val="203864"/>
                </a:solidFill>
              </a:rPr>
              <a:t>chocolats</a:t>
            </a:r>
            <a:endParaRPr lang="en-GB" sz="2400" b="1" i="1" dirty="0">
              <a:solidFill>
                <a:srgbClr val="203864"/>
              </a:solidFill>
            </a:endParaRPr>
          </a:p>
        </p:txBody>
      </p:sp>
      <p:sp>
        <p:nvSpPr>
          <p:cNvPr id="25" name="TextBox 24">
            <a:extLst>
              <a:ext uri="{FF2B5EF4-FFF2-40B4-BE49-F238E27FC236}">
                <a16:creationId xmlns:a16="http://schemas.microsoft.com/office/drawing/2014/main" id="{AADBD40A-8586-4C08-B86F-E3CBF519E831}"/>
              </a:ext>
            </a:extLst>
          </p:cNvPr>
          <p:cNvSpPr txBox="1"/>
          <p:nvPr/>
        </p:nvSpPr>
        <p:spPr>
          <a:xfrm>
            <a:off x="8901236" y="4936384"/>
            <a:ext cx="2961068" cy="830997"/>
          </a:xfrm>
          <a:prstGeom prst="rect">
            <a:avLst/>
          </a:prstGeom>
          <a:noFill/>
        </p:spPr>
        <p:txBody>
          <a:bodyPr wrap="none" rtlCol="0">
            <a:spAutoFit/>
          </a:bodyPr>
          <a:lstStyle/>
          <a:p>
            <a:pPr algn="ctr"/>
            <a:r>
              <a:rPr lang="en-GB" sz="2400" b="1" dirty="0">
                <a:solidFill>
                  <a:srgbClr val="203864"/>
                </a:solidFill>
              </a:rPr>
              <a:t>6. </a:t>
            </a:r>
            <a:r>
              <a:rPr lang="en-GB" sz="2400" b="1" dirty="0" err="1">
                <a:solidFill>
                  <a:srgbClr val="203864"/>
                </a:solidFill>
              </a:rPr>
              <a:t>Aurélie</a:t>
            </a:r>
            <a:endParaRPr lang="en-GB" sz="2400" b="1" dirty="0">
              <a:solidFill>
                <a:srgbClr val="203864"/>
              </a:solidFill>
            </a:endParaRPr>
          </a:p>
          <a:p>
            <a:pPr algn="ctr"/>
            <a:r>
              <a:rPr lang="en-GB" sz="2400" b="1" i="1" dirty="0" err="1">
                <a:solidFill>
                  <a:srgbClr val="203864"/>
                </a:solidFill>
              </a:rPr>
              <a:t>parler</a:t>
            </a:r>
            <a:r>
              <a:rPr lang="en-GB" sz="2400" b="1" i="1" dirty="0">
                <a:solidFill>
                  <a:srgbClr val="203864"/>
                </a:solidFill>
              </a:rPr>
              <a:t> au </a:t>
            </a:r>
            <a:r>
              <a:rPr lang="en-GB" sz="2400" b="1" i="1" dirty="0" err="1">
                <a:solidFill>
                  <a:srgbClr val="203864"/>
                </a:solidFill>
              </a:rPr>
              <a:t>directeur</a:t>
            </a:r>
            <a:endParaRPr lang="en-GB" sz="2400" b="1" i="1" dirty="0">
              <a:solidFill>
                <a:srgbClr val="203864"/>
              </a:solidFill>
            </a:endParaRPr>
          </a:p>
        </p:txBody>
      </p:sp>
      <p:pic>
        <p:nvPicPr>
          <p:cNvPr id="26" name="Picture 25">
            <a:extLst>
              <a:ext uri="{FF2B5EF4-FFF2-40B4-BE49-F238E27FC236}">
                <a16:creationId xmlns:a16="http://schemas.microsoft.com/office/drawing/2014/main" id="{3B335F53-BB41-4402-8255-9226F4B106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15190" y="3429000"/>
            <a:ext cx="1440000" cy="1440000"/>
          </a:xfrm>
          <a:prstGeom prst="rect">
            <a:avLst/>
          </a:prstGeom>
        </p:spPr>
      </p:pic>
      <p:sp>
        <p:nvSpPr>
          <p:cNvPr id="29" name="TextBox 28">
            <a:extLst>
              <a:ext uri="{FF2B5EF4-FFF2-40B4-BE49-F238E27FC236}">
                <a16:creationId xmlns:a16="http://schemas.microsoft.com/office/drawing/2014/main" id="{8C5F2A7F-3F3A-478D-9284-C4546FBDD09A}"/>
              </a:ext>
            </a:extLst>
          </p:cNvPr>
          <p:cNvSpPr txBox="1"/>
          <p:nvPr/>
        </p:nvSpPr>
        <p:spPr>
          <a:xfrm>
            <a:off x="4749406" y="368048"/>
            <a:ext cx="6162674" cy="461665"/>
          </a:xfrm>
          <a:prstGeom prst="rect">
            <a:avLst/>
          </a:prstGeom>
          <a:noFill/>
        </p:spPr>
        <p:txBody>
          <a:bodyPr wrap="square">
            <a:spAutoFit/>
          </a:bodyPr>
          <a:lstStyle/>
          <a:p>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des phrases avec </a:t>
            </a:r>
            <a:r>
              <a:rPr lang="en-US" sz="2400" b="1" dirty="0">
                <a:solidFill>
                  <a:srgbClr val="4472C4">
                    <a:lumMod val="50000"/>
                  </a:srgbClr>
                </a:solidFill>
                <a:latin typeface="Century Gothic" panose="020F0302020204030204"/>
              </a:rPr>
              <a:t>ne…pas</a:t>
            </a:r>
            <a:r>
              <a:rPr lang="en-US" sz="2400" dirty="0">
                <a:solidFill>
                  <a:srgbClr val="4472C4">
                    <a:lumMod val="50000"/>
                  </a:srgbClr>
                </a:solidFill>
                <a:latin typeface="Century Gothic" panose="020F0302020204030204"/>
              </a:rPr>
              <a:t>.</a:t>
            </a:r>
            <a:endParaRPr lang="en-GB" sz="2400" dirty="0"/>
          </a:p>
        </p:txBody>
      </p:sp>
      <p:sp>
        <p:nvSpPr>
          <p:cNvPr id="30" name="TextBox 29">
            <a:extLst>
              <a:ext uri="{FF2B5EF4-FFF2-40B4-BE49-F238E27FC236}">
                <a16:creationId xmlns:a16="http://schemas.microsoft.com/office/drawing/2014/main" id="{170FE79F-28EE-4C6B-97DA-1B6C5449B9D2}"/>
              </a:ext>
            </a:extLst>
          </p:cNvPr>
          <p:cNvSpPr txBox="1"/>
          <p:nvPr/>
        </p:nvSpPr>
        <p:spPr>
          <a:xfrm>
            <a:off x="7455331" y="3151412"/>
            <a:ext cx="1888948" cy="1804749"/>
          </a:xfrm>
          <a:prstGeom prst="wedgeRoundRectCallout">
            <a:avLst>
              <a:gd name="adj1" fmla="val -64198"/>
              <a:gd name="adj2" fmla="val 41389"/>
              <a:gd name="adj3" fmla="val 16667"/>
            </a:avLst>
          </a:prstGeom>
          <a:solidFill>
            <a:srgbClr val="115076"/>
          </a:solidFill>
          <a:ln>
            <a:solidFill>
              <a:srgbClr val="E65D00"/>
            </a:solidFill>
          </a:ln>
        </p:spPr>
        <p:txBody>
          <a:bodyPr wrap="square" rtlCol="0" anchor="ctr">
            <a:spAutoFit/>
          </a:bodyPr>
          <a:lstStyle/>
          <a:p>
            <a:pPr algn="ctr"/>
            <a:r>
              <a:rPr lang="en-GB" sz="2000" dirty="0">
                <a:solidFill>
                  <a:schemeClr val="bg1"/>
                </a:solidFill>
              </a:rPr>
              <a:t>Remember! </a:t>
            </a:r>
            <a:r>
              <a:rPr lang="en-GB" sz="2000" b="1" dirty="0">
                <a:solidFill>
                  <a:schemeClr val="bg1"/>
                </a:solidFill>
              </a:rPr>
              <a:t>un</a:t>
            </a:r>
            <a:r>
              <a:rPr lang="en-GB" sz="2000" dirty="0">
                <a:solidFill>
                  <a:schemeClr val="bg1"/>
                </a:solidFill>
              </a:rPr>
              <a:t>/</a:t>
            </a:r>
            <a:r>
              <a:rPr lang="en-GB" sz="2000" b="1" dirty="0" err="1">
                <a:solidFill>
                  <a:schemeClr val="bg1"/>
                </a:solidFill>
              </a:rPr>
              <a:t>une</a:t>
            </a:r>
            <a:r>
              <a:rPr lang="en-GB" sz="2000" dirty="0">
                <a:solidFill>
                  <a:schemeClr val="bg1"/>
                </a:solidFill>
              </a:rPr>
              <a:t>/</a:t>
            </a:r>
            <a:r>
              <a:rPr lang="en-GB" sz="2000" b="1" dirty="0">
                <a:solidFill>
                  <a:schemeClr val="bg1"/>
                </a:solidFill>
              </a:rPr>
              <a:t>des</a:t>
            </a:r>
            <a:r>
              <a:rPr lang="en-GB" sz="2000" dirty="0">
                <a:solidFill>
                  <a:schemeClr val="bg1"/>
                </a:solidFill>
              </a:rPr>
              <a:t> </a:t>
            </a:r>
            <a:r>
              <a:rPr lang="en-GB" sz="2000" dirty="0">
                <a:solidFill>
                  <a:schemeClr val="bg1"/>
                </a:solidFill>
                <a:sym typeface="Wingdings" panose="05000000000000000000" pitchFamily="2" charset="2"/>
              </a:rPr>
              <a:t> </a:t>
            </a:r>
            <a:r>
              <a:rPr lang="en-GB" sz="2000" b="1" dirty="0">
                <a:solidFill>
                  <a:schemeClr val="bg1"/>
                </a:solidFill>
                <a:sym typeface="Wingdings" panose="05000000000000000000" pitchFamily="2" charset="2"/>
              </a:rPr>
              <a:t>de</a:t>
            </a:r>
          </a:p>
          <a:p>
            <a:pPr algn="ctr"/>
            <a:r>
              <a:rPr lang="en-GB" sz="2000" dirty="0">
                <a:solidFill>
                  <a:schemeClr val="bg1"/>
                </a:solidFill>
                <a:sym typeface="Wingdings" panose="05000000000000000000" pitchFamily="2" charset="2"/>
              </a:rPr>
              <a:t>in negative sentences.</a:t>
            </a:r>
            <a:endParaRPr lang="en-GB" sz="2000" dirty="0">
              <a:solidFill>
                <a:schemeClr val="bg1"/>
              </a:solidFill>
            </a:endParaRPr>
          </a:p>
        </p:txBody>
      </p:sp>
    </p:spTree>
    <p:extLst>
      <p:ext uri="{BB962C8B-B14F-4D97-AF65-F5344CB8AC3E}">
        <p14:creationId xmlns:p14="http://schemas.microsoft.com/office/powerpoint/2010/main" val="1308058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b="1" dirty="0">
                <a:solidFill>
                  <a:schemeClr val="bg1"/>
                </a:solidFill>
              </a:rPr>
              <a:t>Les vacances (3/3)</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729920" cy="4278094"/>
          </a:xfrm>
          <a:prstGeom prst="rect">
            <a:avLst/>
          </a:prstGeom>
          <a:noFill/>
        </p:spPr>
        <p:txBody>
          <a:bodyPr wrap="square" rtlCol="0">
            <a:spAutoFit/>
          </a:bodyPr>
          <a:lstStyle/>
          <a:p>
            <a:pPr lvl="0">
              <a:defRPr/>
            </a:pPr>
            <a:r>
              <a:rPr lang="en-US" sz="2800" dirty="0" err="1">
                <a:solidFill>
                  <a:srgbClr val="4472C4">
                    <a:lumMod val="50000"/>
                  </a:srgbClr>
                </a:solidFill>
              </a:rPr>
              <a:t>Chacun</a:t>
            </a:r>
            <a:r>
              <a:rPr lang="en-US" sz="2800" dirty="0">
                <a:solidFill>
                  <a:srgbClr val="4472C4">
                    <a:lumMod val="50000"/>
                  </a:srgbClr>
                </a:solidFill>
              </a:rPr>
              <a:t> dans la </a:t>
            </a:r>
            <a:r>
              <a:rPr lang="en-US" sz="2800" dirty="0" err="1">
                <a:solidFill>
                  <a:srgbClr val="4472C4">
                    <a:lumMod val="50000"/>
                  </a:srgbClr>
                </a:solidFill>
              </a:rPr>
              <a:t>famille</a:t>
            </a:r>
            <a:r>
              <a:rPr lang="en-US" sz="2800" dirty="0">
                <a:solidFill>
                  <a:srgbClr val="4472C4">
                    <a:lumMod val="50000"/>
                  </a:srgbClr>
                </a:solidFill>
              </a:rPr>
              <a:t> a </a:t>
            </a:r>
            <a:r>
              <a:rPr lang="en-US" sz="2800" dirty="0" err="1">
                <a:solidFill>
                  <a:srgbClr val="4472C4">
                    <a:lumMod val="50000"/>
                  </a:srgbClr>
                </a:solidFill>
              </a:rPr>
              <a:t>aimé</a:t>
            </a:r>
            <a:r>
              <a:rPr lang="en-US" sz="2800" dirty="0">
                <a:solidFill>
                  <a:srgbClr val="4472C4">
                    <a:lumMod val="50000"/>
                  </a:srgbClr>
                </a:solidFill>
              </a:rPr>
              <a:t> les </a:t>
            </a:r>
            <a:r>
              <a:rPr lang="en-US" sz="2800" dirty="0" err="1">
                <a:solidFill>
                  <a:srgbClr val="4472C4">
                    <a:lumMod val="50000"/>
                  </a:srgbClr>
                </a:solidFill>
              </a:rPr>
              <a:t>vacances</a:t>
            </a:r>
            <a:r>
              <a:rPr lang="en-US" sz="2800" dirty="0">
                <a:solidFill>
                  <a:srgbClr val="4472C4">
                    <a:lumMod val="50000"/>
                  </a:srgbClr>
                </a:solidFill>
              </a:rPr>
              <a:t> – </a:t>
            </a:r>
            <a:r>
              <a:rPr lang="en-US" sz="2800" dirty="0" err="1">
                <a:solidFill>
                  <a:srgbClr val="4472C4">
                    <a:lumMod val="50000"/>
                  </a:srgbClr>
                </a:solidFill>
              </a:rPr>
              <a:t>chaque</a:t>
            </a:r>
            <a:r>
              <a:rPr lang="en-US" sz="2800" dirty="0">
                <a:solidFill>
                  <a:srgbClr val="4472C4">
                    <a:lumMod val="50000"/>
                  </a:srgbClr>
                </a:solidFill>
              </a:rPr>
              <a:t> </a:t>
            </a:r>
            <a:r>
              <a:rPr lang="en-US" sz="2800" dirty="0" err="1">
                <a:solidFill>
                  <a:srgbClr val="4472C4">
                    <a:lumMod val="50000"/>
                  </a:srgbClr>
                </a:solidFill>
              </a:rPr>
              <a:t>personne</a:t>
            </a:r>
            <a:r>
              <a:rPr lang="en-US" sz="2800" dirty="0">
                <a:solidFill>
                  <a:srgbClr val="4472C4">
                    <a:lumMod val="50000"/>
                  </a:srgbClr>
                </a:solidFill>
              </a:rPr>
              <a:t> </a:t>
            </a:r>
            <a:r>
              <a:rPr lang="en-US" sz="2800" b="1" dirty="0" err="1">
                <a:solidFill>
                  <a:srgbClr val="4472C4">
                    <a:lumMod val="50000"/>
                  </a:srgbClr>
                </a:solidFill>
              </a:rPr>
              <a:t>n’a</a:t>
            </a:r>
            <a:r>
              <a:rPr lang="en-US" sz="2800" b="1" dirty="0">
                <a:solidFill>
                  <a:srgbClr val="4472C4">
                    <a:lumMod val="50000"/>
                  </a:srgbClr>
                </a:solidFill>
              </a:rPr>
              <a:t> pas fait </a:t>
            </a:r>
            <a:r>
              <a:rPr lang="en-US" sz="2800" dirty="0" err="1">
                <a:solidFill>
                  <a:srgbClr val="4472C4">
                    <a:lumMod val="50000"/>
                  </a:srgbClr>
                </a:solidFill>
              </a:rPr>
              <a:t>une</a:t>
            </a:r>
            <a:r>
              <a:rPr lang="en-US" sz="2800" dirty="0">
                <a:solidFill>
                  <a:srgbClr val="4472C4">
                    <a:lumMod val="50000"/>
                  </a:srgbClr>
                </a:solidFill>
              </a:rPr>
              <a:t> chose </a:t>
            </a:r>
            <a:r>
              <a:rPr lang="en-US" sz="2800" dirty="0" err="1">
                <a:solidFill>
                  <a:srgbClr val="4472C4">
                    <a:lumMod val="50000"/>
                  </a:srgbClr>
                </a:solidFill>
              </a:rPr>
              <a:t>qu’elle</a:t>
            </a:r>
            <a:r>
              <a:rPr lang="en-US" sz="2800" dirty="0">
                <a:solidFill>
                  <a:srgbClr val="4472C4">
                    <a:lumMod val="50000"/>
                  </a:srgbClr>
                </a:solidFill>
              </a:rPr>
              <a:t> fait </a:t>
            </a:r>
            <a:r>
              <a:rPr lang="en-US" sz="2800" dirty="0" err="1">
                <a:solidFill>
                  <a:srgbClr val="4472C4">
                    <a:lumMod val="50000"/>
                  </a:srgbClr>
                </a:solidFill>
              </a:rPr>
              <a:t>normalement</a:t>
            </a:r>
            <a:r>
              <a:rPr lang="en-US" sz="2800" dirty="0">
                <a:solidFill>
                  <a:srgbClr val="4472C4">
                    <a:lumMod val="50000"/>
                  </a:srgbClr>
                </a:solidFill>
              </a:rPr>
              <a:t> ! </a:t>
            </a:r>
            <a:r>
              <a:rPr lang="en-US" sz="2800" dirty="0" err="1">
                <a:solidFill>
                  <a:srgbClr val="4472C4">
                    <a:lumMod val="50000"/>
                  </a:srgbClr>
                </a:solidFill>
              </a:rPr>
              <a:t>Écris</a:t>
            </a:r>
            <a:r>
              <a:rPr lang="en-US" sz="2800" dirty="0">
                <a:solidFill>
                  <a:srgbClr val="4472C4">
                    <a:lumMod val="50000"/>
                  </a:srgbClr>
                </a:solidFill>
              </a:rPr>
              <a:t> des phrases avec </a:t>
            </a:r>
            <a:r>
              <a:rPr lang="en-US" sz="2800" b="1" dirty="0">
                <a:solidFill>
                  <a:srgbClr val="4472C4">
                    <a:lumMod val="50000"/>
                  </a:srgbClr>
                </a:solidFill>
              </a:rPr>
              <a:t>ne…pas</a:t>
            </a:r>
            <a:r>
              <a:rPr lang="en-US" sz="2800" dirty="0">
                <a:solidFill>
                  <a:srgbClr val="4472C4">
                    <a:lumMod val="50000"/>
                  </a:srgb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914400" lvl="1" indent="-457200">
              <a:buAutoNum type="arabicPeriod"/>
            </a:pPr>
            <a:r>
              <a:rPr lang="en-GB" sz="2800" dirty="0">
                <a:solidFill>
                  <a:srgbClr val="E65D00"/>
                </a:solidFill>
              </a:rPr>
              <a:t>Amandine </a:t>
            </a:r>
            <a:r>
              <a:rPr lang="en-GB" sz="2800" b="1" dirty="0" err="1">
                <a:solidFill>
                  <a:srgbClr val="E65D00"/>
                </a:solidFill>
              </a:rPr>
              <a:t>n’a</a:t>
            </a:r>
            <a:r>
              <a:rPr lang="en-GB" sz="2800" b="1" dirty="0">
                <a:solidFill>
                  <a:srgbClr val="E65D00"/>
                </a:solidFill>
              </a:rPr>
              <a:t> pas </a:t>
            </a:r>
            <a:r>
              <a:rPr lang="en-GB" sz="2800" b="1" dirty="0" err="1">
                <a:solidFill>
                  <a:srgbClr val="E65D00"/>
                </a:solidFill>
              </a:rPr>
              <a:t>utilisé</a:t>
            </a:r>
            <a:r>
              <a:rPr lang="en-GB" sz="2800" b="1" dirty="0">
                <a:solidFill>
                  <a:srgbClr val="E65D00"/>
                </a:solidFill>
              </a:rPr>
              <a:t> </a:t>
            </a:r>
            <a:r>
              <a:rPr lang="en-GB" sz="2800" dirty="0">
                <a:solidFill>
                  <a:srgbClr val="E65D00"/>
                </a:solidFill>
              </a:rPr>
              <a:t>la </a:t>
            </a:r>
            <a:r>
              <a:rPr lang="en-GB" sz="2800" dirty="0" err="1">
                <a:solidFill>
                  <a:srgbClr val="E65D00"/>
                </a:solidFill>
              </a:rPr>
              <a:t>voiture</a:t>
            </a:r>
            <a:r>
              <a:rPr lang="en-GB" sz="2800" dirty="0">
                <a:solidFill>
                  <a:srgbClr val="E65D00"/>
                </a:solidFill>
              </a:rPr>
              <a:t>.</a:t>
            </a:r>
          </a:p>
          <a:p>
            <a:pPr marL="914400" lvl="1" indent="-457200">
              <a:buAutoNum type="arabicPeriod"/>
            </a:pPr>
            <a:r>
              <a:rPr lang="en-GB" sz="2800" dirty="0">
                <a:solidFill>
                  <a:srgbClr val="E65D00"/>
                </a:solidFill>
              </a:rPr>
              <a:t>Bilal </a:t>
            </a:r>
            <a:r>
              <a:rPr lang="en-GB" sz="2800" b="1" dirty="0" err="1">
                <a:solidFill>
                  <a:srgbClr val="E65D00"/>
                </a:solidFill>
              </a:rPr>
              <a:t>n’a</a:t>
            </a:r>
            <a:r>
              <a:rPr lang="en-GB" sz="2800" b="1" dirty="0">
                <a:solidFill>
                  <a:srgbClr val="E65D00"/>
                </a:solidFill>
              </a:rPr>
              <a:t> pas </a:t>
            </a:r>
            <a:r>
              <a:rPr lang="en-GB" sz="2800" b="1" dirty="0" err="1">
                <a:solidFill>
                  <a:srgbClr val="E65D00"/>
                </a:solidFill>
              </a:rPr>
              <a:t>mangé</a:t>
            </a:r>
            <a:r>
              <a:rPr lang="en-GB" sz="2800" b="1" dirty="0">
                <a:solidFill>
                  <a:srgbClr val="E65D00"/>
                </a:solidFill>
              </a:rPr>
              <a:t> </a:t>
            </a:r>
            <a:r>
              <a:rPr lang="en-GB" sz="2800" dirty="0">
                <a:solidFill>
                  <a:srgbClr val="E65D00"/>
                </a:solidFill>
              </a:rPr>
              <a:t>au bureau.</a:t>
            </a:r>
          </a:p>
          <a:p>
            <a:pPr marL="914400" lvl="1" indent="-457200">
              <a:buAutoNum type="arabicPeriod"/>
            </a:pPr>
            <a:r>
              <a:rPr lang="en-GB" sz="2800" dirty="0" err="1">
                <a:solidFill>
                  <a:srgbClr val="E65D00"/>
                </a:solidFill>
              </a:rPr>
              <a:t>Noura</a:t>
            </a:r>
            <a:r>
              <a:rPr lang="en-GB" sz="2800" dirty="0">
                <a:solidFill>
                  <a:srgbClr val="E65D00"/>
                </a:solidFill>
              </a:rPr>
              <a:t> </a:t>
            </a:r>
            <a:r>
              <a:rPr lang="en-GB" sz="2800" b="1" dirty="0" err="1">
                <a:solidFill>
                  <a:srgbClr val="E65D00"/>
                </a:solidFill>
              </a:rPr>
              <a:t>n’a</a:t>
            </a:r>
            <a:r>
              <a:rPr lang="en-GB" sz="2800" b="1" dirty="0">
                <a:solidFill>
                  <a:srgbClr val="E65D00"/>
                </a:solidFill>
              </a:rPr>
              <a:t> pas </a:t>
            </a:r>
            <a:r>
              <a:rPr lang="en-GB" sz="2800" b="1" dirty="0" err="1">
                <a:solidFill>
                  <a:srgbClr val="E65D00"/>
                </a:solidFill>
              </a:rPr>
              <a:t>pensé</a:t>
            </a:r>
            <a:r>
              <a:rPr lang="en-GB" sz="2800" b="1" dirty="0">
                <a:solidFill>
                  <a:srgbClr val="E65D00"/>
                </a:solidFill>
              </a:rPr>
              <a:t> </a:t>
            </a:r>
            <a:r>
              <a:rPr lang="en-GB" sz="2800" dirty="0">
                <a:solidFill>
                  <a:srgbClr val="E65D00"/>
                </a:solidFill>
              </a:rPr>
              <a:t>aux devoirs.</a:t>
            </a:r>
          </a:p>
          <a:p>
            <a:pPr marL="914400" lvl="1" indent="-457200">
              <a:buFontTx/>
              <a:buAutoNum type="arabicPeriod"/>
            </a:pPr>
            <a:r>
              <a:rPr lang="en-GB" sz="2800" dirty="0">
                <a:solidFill>
                  <a:srgbClr val="E65D00"/>
                </a:solidFill>
              </a:rPr>
              <a:t>Amir </a:t>
            </a:r>
            <a:r>
              <a:rPr lang="en-GB" sz="2800" b="1" dirty="0" err="1">
                <a:solidFill>
                  <a:srgbClr val="E65D00"/>
                </a:solidFill>
              </a:rPr>
              <a:t>n’a</a:t>
            </a:r>
            <a:r>
              <a:rPr lang="en-GB" sz="2800" b="1" dirty="0">
                <a:solidFill>
                  <a:srgbClr val="E65D00"/>
                </a:solidFill>
              </a:rPr>
              <a:t> pas </a:t>
            </a:r>
            <a:r>
              <a:rPr lang="en-GB" sz="2800" b="1" dirty="0" err="1">
                <a:solidFill>
                  <a:srgbClr val="E65D00"/>
                </a:solidFill>
              </a:rPr>
              <a:t>écouté</a:t>
            </a:r>
            <a:r>
              <a:rPr lang="en-GB" sz="2800" b="1" dirty="0">
                <a:solidFill>
                  <a:srgbClr val="E65D00"/>
                </a:solidFill>
              </a:rPr>
              <a:t> </a:t>
            </a:r>
            <a:r>
              <a:rPr lang="en-GB" sz="2800" dirty="0">
                <a:solidFill>
                  <a:srgbClr val="E65D00"/>
                </a:solidFill>
              </a:rPr>
              <a:t>les </a:t>
            </a:r>
            <a:r>
              <a:rPr lang="en-GB" sz="2800" dirty="0" err="1">
                <a:solidFill>
                  <a:srgbClr val="E65D00"/>
                </a:solidFill>
              </a:rPr>
              <a:t>professeurs</a:t>
            </a:r>
            <a:r>
              <a:rPr lang="en-GB" sz="2800" dirty="0">
                <a:solidFill>
                  <a:srgbClr val="E65D00"/>
                </a:solidFill>
              </a:rPr>
              <a:t>.</a:t>
            </a:r>
            <a:endParaRPr lang="en-GB" sz="2800" b="1" dirty="0">
              <a:solidFill>
                <a:srgbClr val="E65D00"/>
              </a:solidFill>
            </a:endParaRPr>
          </a:p>
          <a:p>
            <a:pPr marL="914400" lvl="1" indent="-457200">
              <a:buAutoNum type="arabicPeriod"/>
            </a:pPr>
            <a:r>
              <a:rPr lang="en-GB" sz="2800" dirty="0">
                <a:solidFill>
                  <a:srgbClr val="E65D00"/>
                </a:solidFill>
              </a:rPr>
              <a:t>Apollon </a:t>
            </a:r>
            <a:r>
              <a:rPr lang="en-GB" sz="2800" b="1" dirty="0" err="1">
                <a:solidFill>
                  <a:srgbClr val="E65D00"/>
                </a:solidFill>
              </a:rPr>
              <a:t>n’a</a:t>
            </a:r>
            <a:r>
              <a:rPr lang="en-GB" sz="2800" b="1" dirty="0">
                <a:solidFill>
                  <a:srgbClr val="E65D00"/>
                </a:solidFill>
              </a:rPr>
              <a:t> pas trouvé </a:t>
            </a:r>
            <a:r>
              <a:rPr lang="en-GB" sz="2800" b="1" dirty="0">
                <a:solidFill>
                  <a:srgbClr val="115076"/>
                </a:solidFill>
              </a:rPr>
              <a:t>de</a:t>
            </a:r>
            <a:r>
              <a:rPr lang="en-GB" sz="2800" dirty="0">
                <a:solidFill>
                  <a:srgbClr val="E65D00"/>
                </a:solidFill>
              </a:rPr>
              <a:t> </a:t>
            </a:r>
            <a:r>
              <a:rPr lang="en-GB" sz="2800" dirty="0" err="1">
                <a:solidFill>
                  <a:srgbClr val="E65D00"/>
                </a:solidFill>
              </a:rPr>
              <a:t>chocolats</a:t>
            </a:r>
            <a:r>
              <a:rPr lang="en-GB" sz="2800" dirty="0">
                <a:solidFill>
                  <a:srgbClr val="E65D00"/>
                </a:solidFill>
              </a:rPr>
              <a:t>.</a:t>
            </a:r>
          </a:p>
          <a:p>
            <a:pPr marL="914400" lvl="1" indent="-457200">
              <a:buFont typeface="+mj-lt"/>
              <a:buAutoNum type="arabicPeriod"/>
            </a:pPr>
            <a:r>
              <a:rPr lang="en-GB" sz="2800" dirty="0" err="1">
                <a:solidFill>
                  <a:srgbClr val="E65D00"/>
                </a:solidFill>
              </a:rPr>
              <a:t>Aurélie</a:t>
            </a:r>
            <a:r>
              <a:rPr lang="en-GB" sz="2800" dirty="0">
                <a:solidFill>
                  <a:srgbClr val="E65D00"/>
                </a:solidFill>
              </a:rPr>
              <a:t> </a:t>
            </a:r>
            <a:r>
              <a:rPr lang="en-GB" sz="2800" b="1" dirty="0" err="1">
                <a:solidFill>
                  <a:srgbClr val="E65D00"/>
                </a:solidFill>
              </a:rPr>
              <a:t>n’a</a:t>
            </a:r>
            <a:r>
              <a:rPr lang="en-GB" sz="2800" b="1" dirty="0">
                <a:solidFill>
                  <a:srgbClr val="E65D00"/>
                </a:solidFill>
              </a:rPr>
              <a:t> pas </a:t>
            </a:r>
            <a:r>
              <a:rPr lang="en-GB" sz="2800" b="1" dirty="0" err="1">
                <a:solidFill>
                  <a:srgbClr val="E65D00"/>
                </a:solidFill>
              </a:rPr>
              <a:t>parlé</a:t>
            </a:r>
            <a:r>
              <a:rPr lang="en-GB" sz="2800" b="1" dirty="0">
                <a:solidFill>
                  <a:srgbClr val="E65D00"/>
                </a:solidFill>
              </a:rPr>
              <a:t> </a:t>
            </a:r>
            <a:r>
              <a:rPr lang="en-GB" sz="2800" dirty="0">
                <a:solidFill>
                  <a:srgbClr val="E65D00"/>
                </a:solidFill>
              </a:rPr>
              <a:t>au </a:t>
            </a:r>
            <a:r>
              <a:rPr lang="en-GB" sz="2800" dirty="0" err="1">
                <a:solidFill>
                  <a:srgbClr val="E65D00"/>
                </a:solidFill>
              </a:rPr>
              <a:t>directeur</a:t>
            </a:r>
            <a:r>
              <a:rPr lang="en-GB" sz="2800" dirty="0">
                <a:solidFill>
                  <a:srgbClr val="E65D00"/>
                </a:solidFill>
              </a:rPr>
              <a:t>.</a:t>
            </a:r>
          </a:p>
        </p:txBody>
      </p:sp>
      <p:sp>
        <p:nvSpPr>
          <p:cNvPr id="11" name="TextBox 10">
            <a:extLst>
              <a:ext uri="{FF2B5EF4-FFF2-40B4-BE49-F238E27FC236}">
                <a16:creationId xmlns:a16="http://schemas.microsoft.com/office/drawing/2014/main" id="{DD22B3EC-FE44-4E74-9DF9-47E9C5F9F386}"/>
              </a:ext>
            </a:extLst>
          </p:cNvPr>
          <p:cNvSpPr txBox="1"/>
          <p:nvPr/>
        </p:nvSpPr>
        <p:spPr>
          <a:xfrm>
            <a:off x="6457245" y="327622"/>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spTree>
    <p:extLst>
      <p:ext uri="{BB962C8B-B14F-4D97-AF65-F5344CB8AC3E}">
        <p14:creationId xmlns:p14="http://schemas.microsoft.com/office/powerpoint/2010/main" val="372084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937819" cy="647577"/>
          </a:xfrm>
        </p:spPr>
        <p:txBody>
          <a:bodyPr>
            <a:noAutofit/>
          </a:bodyPr>
          <a:lstStyle/>
          <a:p>
            <a:r>
              <a:rPr lang="en-GB" sz="2800" b="1" dirty="0">
                <a:solidFill>
                  <a:schemeClr val="bg1"/>
                </a:solidFill>
              </a:rPr>
              <a:t>Deux voyages </a:t>
            </a:r>
            <a:r>
              <a:rPr lang="en-GB" sz="2800" b="1" dirty="0" err="1">
                <a:solidFill>
                  <a:schemeClr val="bg1"/>
                </a:solidFill>
              </a:rPr>
              <a:t>en</a:t>
            </a:r>
            <a:r>
              <a:rPr lang="en-GB" sz="2800" b="1" dirty="0">
                <a:solidFill>
                  <a:schemeClr val="bg1"/>
                </a:solidFill>
              </a:rPr>
              <a:t> Suisse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6" descr="Pont Neuf - Hermance (borne frontière CH - 2).jpg">
            <a:extLst>
              <a:ext uri="{FF2B5EF4-FFF2-40B4-BE49-F238E27FC236}">
                <a16:creationId xmlns:a16="http://schemas.microsoft.com/office/drawing/2014/main" id="{223D2AB3-055A-4849-A21F-8959CAF4C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288" y="1523990"/>
            <a:ext cx="14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8" descr="https://upload.wikimedia.org/wikipedia/commons/thumb/a/ae/Baguette_sandwich.jpg/800px-Baguette_sandwich.jpg">
            <a:extLst>
              <a:ext uri="{FF2B5EF4-FFF2-40B4-BE49-F238E27FC236}">
                <a16:creationId xmlns:a16="http://schemas.microsoft.com/office/drawing/2014/main" id="{58C3F3F4-A126-4B5B-B306-F4B9A20F24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877" y="3934929"/>
            <a:ext cx="14595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0A9C71D5-0A59-4360-9729-ED62295C51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497819" y="1523990"/>
            <a:ext cx="14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2" descr="Geneva 2006 636.JPG">
            <a:extLst>
              <a:ext uri="{FF2B5EF4-FFF2-40B4-BE49-F238E27FC236}">
                <a16:creationId xmlns:a16="http://schemas.microsoft.com/office/drawing/2014/main" id="{D1F0CA19-4E23-49A1-8A47-41F896BB8A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9569" y="3934929"/>
            <a:ext cx="14365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descr="Jardin botanique de Genève (1).jpg">
            <a:extLst>
              <a:ext uri="{FF2B5EF4-FFF2-40B4-BE49-F238E27FC236}">
                <a16:creationId xmlns:a16="http://schemas.microsoft.com/office/drawing/2014/main" id="{B1B1804D-7DC9-4B48-850B-C3CE1F922E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838" y="3934929"/>
            <a:ext cx="216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4" descr="Image illustrative de l’article Bois de la Bâtie">
            <a:extLst>
              <a:ext uri="{FF2B5EF4-FFF2-40B4-BE49-F238E27FC236}">
                <a16:creationId xmlns:a16="http://schemas.microsoft.com/office/drawing/2014/main" id="{07B693C9-41E7-4ED0-A2FB-0F3628EF2F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080" y="1523990"/>
            <a:ext cx="14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6" descr="https://upload.wikimedia.org/wikipedia/commons/thumb/2/29/Saleve_vu_du_ciel.jpg/800px-Saleve_vu_du_ciel.jpg">
            <a:extLst>
              <a:ext uri="{FF2B5EF4-FFF2-40B4-BE49-F238E27FC236}">
                <a16:creationId xmlns:a16="http://schemas.microsoft.com/office/drawing/2014/main" id="{C0FD7E23-A111-4AED-A294-3B6BA1C6BF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3350" y="1523990"/>
            <a:ext cx="288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8" descr="La Corraterie - panoramio (7).jpg">
            <a:extLst>
              <a:ext uri="{FF2B5EF4-FFF2-40B4-BE49-F238E27FC236}">
                <a16:creationId xmlns:a16="http://schemas.microsoft.com/office/drawing/2014/main" id="{5A9F0624-CE86-4CEE-98CC-8F21BE2FFD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2357" y="3934929"/>
            <a:ext cx="1619501"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7" name="Table 6">
            <a:extLst>
              <a:ext uri="{FF2B5EF4-FFF2-40B4-BE49-F238E27FC236}">
                <a16:creationId xmlns:a16="http://schemas.microsoft.com/office/drawing/2014/main" id="{F4FE9632-BB75-4EC7-B7A5-BF39E5009FF5}"/>
              </a:ext>
            </a:extLst>
          </p:cNvPr>
          <p:cNvGraphicFramePr>
            <a:graphicFrameLocks noGrp="1"/>
          </p:cNvGraphicFramePr>
          <p:nvPr>
            <p:extLst>
              <p:ext uri="{D42A27DB-BD31-4B8C-83A1-F6EECF244321}">
                <p14:modId xmlns:p14="http://schemas.microsoft.com/office/powerpoint/2010/main" val="3827216208"/>
              </p:ext>
            </p:extLst>
          </p:nvPr>
        </p:nvGraphicFramePr>
        <p:xfrm>
          <a:off x="8363298" y="834942"/>
          <a:ext cx="3600000" cy="5205457"/>
        </p:xfrm>
        <a:graphic>
          <a:graphicData uri="http://schemas.openxmlformats.org/drawingml/2006/table">
            <a:tbl>
              <a:tblPr firstRow="1" bandRow="1">
                <a:tableStyleId>{5940675A-B579-460E-94D1-54222C63F5DA}</a:tableStyleId>
              </a:tblPr>
              <a:tblGrid>
                <a:gridCol w="3600000">
                  <a:extLst>
                    <a:ext uri="{9D8B030D-6E8A-4147-A177-3AD203B41FA5}">
                      <a16:colId xmlns:a16="http://schemas.microsoft.com/office/drawing/2014/main" val="4128092149"/>
                    </a:ext>
                  </a:extLst>
                </a:gridCol>
              </a:tblGrid>
              <a:tr h="755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153431983"/>
                  </a:ext>
                </a:extLst>
              </a:tr>
              <a:tr h="535580">
                <a:tc>
                  <a:txBody>
                    <a:bodyPr/>
                    <a:lstStyle/>
                    <a:p>
                      <a:pPr algn="ctr"/>
                      <a:r>
                        <a:rPr lang="en-GB" sz="2000" dirty="0" err="1">
                          <a:solidFill>
                            <a:schemeClr val="accent1">
                              <a:lumMod val="50000"/>
                            </a:schemeClr>
                          </a:solidFill>
                        </a:rPr>
                        <a:t>jouer</a:t>
                      </a:r>
                      <a:r>
                        <a:rPr lang="en-GB" sz="2000" dirty="0">
                          <a:solidFill>
                            <a:schemeClr val="accent1">
                              <a:lumMod val="50000"/>
                            </a:schemeClr>
                          </a:solidFill>
                        </a:rPr>
                        <a:t> dans la </a:t>
                      </a:r>
                      <a:r>
                        <a:rPr lang="en-GB" sz="2000" dirty="0" err="1">
                          <a:solidFill>
                            <a:schemeClr val="accent1">
                              <a:lumMod val="50000"/>
                            </a:schemeClr>
                          </a:solidFill>
                        </a:rPr>
                        <a:t>forêt</a:t>
                      </a:r>
                      <a:endParaRPr lang="en-GB" sz="2000" dirty="0">
                        <a:solidFill>
                          <a:schemeClr val="accent1">
                            <a:lumMod val="50000"/>
                          </a:schemeClr>
                        </a:solidFill>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171492714"/>
                  </a:ext>
                </a:extLst>
              </a:tr>
              <a:tr h="535580">
                <a:tc>
                  <a:txBody>
                    <a:bodyPr/>
                    <a:lstStyle/>
                    <a:p>
                      <a:pPr algn="ctr"/>
                      <a:r>
                        <a:rPr lang="en-GB" sz="2000" dirty="0" err="1">
                          <a:solidFill>
                            <a:schemeClr val="accent1">
                              <a:lumMod val="50000"/>
                            </a:schemeClr>
                          </a:solidFill>
                        </a:rPr>
                        <a:t>chercher</a:t>
                      </a:r>
                      <a:r>
                        <a:rPr lang="en-GB" sz="2000" dirty="0">
                          <a:solidFill>
                            <a:schemeClr val="accent1">
                              <a:lumMod val="50000"/>
                            </a:schemeClr>
                          </a:solidFill>
                        </a:rPr>
                        <a:t> la </a:t>
                      </a:r>
                      <a:r>
                        <a:rPr lang="en-GB" sz="2000" dirty="0" err="1">
                          <a:solidFill>
                            <a:schemeClr val="accent1">
                              <a:lumMod val="50000"/>
                            </a:schemeClr>
                          </a:solidFill>
                        </a:rPr>
                        <a:t>frontière</a:t>
                      </a:r>
                      <a:endParaRPr lang="en-GB" sz="2000" dirty="0">
                        <a:solidFill>
                          <a:schemeClr val="accent1">
                            <a:lumMod val="50000"/>
                          </a:schemeClr>
                        </a:solidFill>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61458278"/>
                  </a:ext>
                </a:extLst>
              </a:tr>
              <a:tr h="535580">
                <a:tc>
                  <a:txBody>
                    <a:bodyPr/>
                    <a:lstStyle/>
                    <a:p>
                      <a:pPr algn="ctr"/>
                      <a:r>
                        <a:rPr lang="en-GB" sz="2000" dirty="0">
                          <a:solidFill>
                            <a:schemeClr val="accent1">
                              <a:lumMod val="50000"/>
                            </a:schemeClr>
                          </a:solidFill>
                        </a:rPr>
                        <a:t>voyager </a:t>
                      </a:r>
                      <a:r>
                        <a:rPr lang="en-GB" sz="2000" dirty="0" err="1">
                          <a:solidFill>
                            <a:schemeClr val="accent1">
                              <a:lumMod val="50000"/>
                            </a:schemeClr>
                          </a:solidFill>
                        </a:rPr>
                        <a:t>en</a:t>
                      </a:r>
                      <a:r>
                        <a:rPr lang="en-GB" sz="2000" dirty="0">
                          <a:solidFill>
                            <a:schemeClr val="accent1">
                              <a:lumMod val="50000"/>
                            </a:schemeClr>
                          </a:solidFill>
                        </a:rPr>
                        <a:t> Italie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189313960"/>
                  </a:ext>
                </a:extLst>
              </a:tr>
              <a:tr h="535580">
                <a:tc>
                  <a:txBody>
                    <a:bodyPr/>
                    <a:lstStyle/>
                    <a:p>
                      <a:pPr algn="ctr"/>
                      <a:r>
                        <a:rPr lang="en-GB" sz="2000" dirty="0" err="1">
                          <a:solidFill>
                            <a:schemeClr val="accent1">
                              <a:lumMod val="50000"/>
                            </a:schemeClr>
                          </a:solidFill>
                        </a:rPr>
                        <a:t>regarder</a:t>
                      </a:r>
                      <a:r>
                        <a:rPr lang="en-GB" sz="2000" dirty="0">
                          <a:solidFill>
                            <a:schemeClr val="accent1">
                              <a:lumMod val="50000"/>
                            </a:schemeClr>
                          </a:solidFill>
                        </a:rPr>
                        <a:t> la </a:t>
                      </a:r>
                      <a:r>
                        <a:rPr lang="en-GB" sz="2000" dirty="0" err="1">
                          <a:solidFill>
                            <a:schemeClr val="accent1">
                              <a:lumMod val="50000"/>
                            </a:schemeClr>
                          </a:solidFill>
                        </a:rPr>
                        <a:t>vue</a:t>
                      </a:r>
                      <a:endParaRPr lang="en-GB" sz="2000" dirty="0">
                        <a:solidFill>
                          <a:schemeClr val="accent1">
                            <a:lumMod val="50000"/>
                          </a:schemeClr>
                        </a:solidFill>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344197191"/>
                  </a:ext>
                </a:extLst>
              </a:tr>
              <a:tr h="535580">
                <a:tc>
                  <a:txBody>
                    <a:bodyPr/>
                    <a:lstStyle/>
                    <a:p>
                      <a:pPr algn="ctr"/>
                      <a:r>
                        <a:rPr lang="en-GB" sz="2000" dirty="0" err="1">
                          <a:solidFill>
                            <a:schemeClr val="accent1">
                              <a:lumMod val="50000"/>
                            </a:schemeClr>
                          </a:solidFill>
                        </a:rPr>
                        <a:t>visiter</a:t>
                      </a:r>
                      <a:r>
                        <a:rPr lang="en-GB" sz="2000" dirty="0">
                          <a:solidFill>
                            <a:schemeClr val="accent1">
                              <a:lumMod val="50000"/>
                            </a:schemeClr>
                          </a:solidFill>
                        </a:rPr>
                        <a:t> le </a:t>
                      </a:r>
                      <a:r>
                        <a:rPr lang="en-GB" sz="2000" dirty="0" err="1">
                          <a:solidFill>
                            <a:schemeClr val="accent1">
                              <a:lumMod val="50000"/>
                            </a:schemeClr>
                          </a:solidFill>
                        </a:rPr>
                        <a:t>jardin</a:t>
                      </a:r>
                      <a:r>
                        <a:rPr lang="en-GB" sz="2000" dirty="0">
                          <a:solidFill>
                            <a:schemeClr val="accent1">
                              <a:lumMod val="50000"/>
                            </a:schemeClr>
                          </a:solidFill>
                        </a:rPr>
                        <a:t> </a:t>
                      </a:r>
                      <a:r>
                        <a:rPr lang="en-GB" sz="2000" dirty="0" err="1">
                          <a:solidFill>
                            <a:schemeClr val="accent1">
                              <a:lumMod val="50000"/>
                            </a:schemeClr>
                          </a:solidFill>
                        </a:rPr>
                        <a:t>botanique</a:t>
                      </a:r>
                      <a:endParaRPr lang="en-GB" sz="2000" dirty="0">
                        <a:solidFill>
                          <a:schemeClr val="accent1">
                            <a:lumMod val="50000"/>
                          </a:schemeClr>
                        </a:solidFill>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96881318"/>
                  </a:ext>
                </a:extLst>
              </a:tr>
              <a:tr h="535580">
                <a:tc>
                  <a:txBody>
                    <a:bodyPr/>
                    <a:lstStyle/>
                    <a:p>
                      <a:pPr algn="ctr"/>
                      <a:r>
                        <a:rPr lang="en-GB" sz="2000" dirty="0">
                          <a:solidFill>
                            <a:schemeClr val="accent1">
                              <a:lumMod val="50000"/>
                            </a:schemeClr>
                          </a:solidFill>
                        </a:rPr>
                        <a:t>traverser le </a:t>
                      </a:r>
                      <a:r>
                        <a:rPr lang="en-GB" sz="2000" dirty="0" err="1">
                          <a:solidFill>
                            <a:schemeClr val="accent1">
                              <a:lumMod val="50000"/>
                            </a:schemeClr>
                          </a:solidFill>
                        </a:rPr>
                        <a:t>pont</a:t>
                      </a:r>
                      <a:endParaRPr lang="en-GB" sz="2000" dirty="0">
                        <a:solidFill>
                          <a:schemeClr val="accent1">
                            <a:lumMod val="50000"/>
                          </a:schemeClr>
                        </a:solidFill>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096843284"/>
                  </a:ext>
                </a:extLst>
              </a:tr>
              <a:tr h="535580">
                <a:tc>
                  <a:txBody>
                    <a:bodyPr/>
                    <a:lstStyle/>
                    <a:p>
                      <a:pPr algn="ctr"/>
                      <a:r>
                        <a:rPr lang="en-GB" sz="2000" dirty="0">
                          <a:solidFill>
                            <a:schemeClr val="accent1">
                              <a:lumMod val="50000"/>
                            </a:schemeClr>
                          </a:solidFill>
                        </a:rPr>
                        <a:t>faire de la </a:t>
                      </a:r>
                      <a:r>
                        <a:rPr lang="en-GB" sz="2000" dirty="0" err="1">
                          <a:solidFill>
                            <a:schemeClr val="accent1">
                              <a:lumMod val="50000"/>
                            </a:schemeClr>
                          </a:solidFill>
                        </a:rPr>
                        <a:t>marche</a:t>
                      </a:r>
                      <a:r>
                        <a:rPr lang="en-GB" sz="2000" dirty="0">
                          <a:solidFill>
                            <a:schemeClr val="accent1">
                              <a:lumMod val="50000"/>
                            </a:schemeClr>
                          </a:solidFill>
                        </a:rPr>
                        <a:t> à la </a:t>
                      </a:r>
                      <a:r>
                        <a:rPr lang="en-GB" sz="2000" dirty="0" err="1">
                          <a:solidFill>
                            <a:schemeClr val="accent1">
                              <a:lumMod val="50000"/>
                            </a:schemeClr>
                          </a:solidFill>
                        </a:rPr>
                        <a:t>montagne</a:t>
                      </a:r>
                      <a:endParaRPr lang="en-GB" sz="2000" dirty="0">
                        <a:solidFill>
                          <a:schemeClr val="accent1">
                            <a:lumMod val="50000"/>
                          </a:schemeClr>
                        </a:solidFill>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855119954"/>
                  </a:ext>
                </a:extLst>
              </a:tr>
              <a:tr h="535580">
                <a:tc>
                  <a:txBody>
                    <a:bodyPr/>
                    <a:lstStyle/>
                    <a:p>
                      <a:pPr algn="ctr"/>
                      <a:r>
                        <a:rPr lang="en-GB" sz="2000" dirty="0" err="1">
                          <a:solidFill>
                            <a:schemeClr val="accent1">
                              <a:lumMod val="50000"/>
                            </a:schemeClr>
                          </a:solidFill>
                        </a:rPr>
                        <a:t>emporter</a:t>
                      </a:r>
                      <a:r>
                        <a:rPr lang="en-GB" sz="2000" dirty="0">
                          <a:solidFill>
                            <a:schemeClr val="accent1">
                              <a:lumMod val="50000"/>
                            </a:schemeClr>
                          </a:solidFill>
                        </a:rPr>
                        <a:t> un sandwich</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98762986"/>
                  </a:ext>
                </a:extLst>
              </a:tr>
            </a:tbl>
          </a:graphicData>
        </a:graphic>
      </p:graphicFrame>
      <p:pic>
        <p:nvPicPr>
          <p:cNvPr id="20" name="Picture 19" descr="green checkmark">
            <a:extLst>
              <a:ext uri="{FF2B5EF4-FFF2-40B4-BE49-F238E27FC236}">
                <a16:creationId xmlns:a16="http://schemas.microsoft.com/office/drawing/2014/main" id="{5CE8CB7F-939D-45AB-A395-AACC4940D1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9530" y="3299464"/>
            <a:ext cx="282522" cy="294294"/>
          </a:xfrm>
          <a:prstGeom prst="rect">
            <a:avLst/>
          </a:prstGeom>
        </p:spPr>
      </p:pic>
      <p:pic>
        <p:nvPicPr>
          <p:cNvPr id="21" name="Picture 20" descr="green checkmark">
            <a:extLst>
              <a:ext uri="{FF2B5EF4-FFF2-40B4-BE49-F238E27FC236}">
                <a16:creationId xmlns:a16="http://schemas.microsoft.com/office/drawing/2014/main" id="{F4CFC98A-7FAB-454A-918C-86A2C38BDB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5036" y="5746105"/>
            <a:ext cx="282522" cy="294294"/>
          </a:xfrm>
          <a:prstGeom prst="rect">
            <a:avLst/>
          </a:prstGeom>
        </p:spPr>
      </p:pic>
      <p:pic>
        <p:nvPicPr>
          <p:cNvPr id="22" name="Picture 21" descr="green checkmark">
            <a:extLst>
              <a:ext uri="{FF2B5EF4-FFF2-40B4-BE49-F238E27FC236}">
                <a16:creationId xmlns:a16="http://schemas.microsoft.com/office/drawing/2014/main" id="{6E50FF25-4D5D-40A4-9B1E-ADCFE71008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32107" y="3299464"/>
            <a:ext cx="282522" cy="294294"/>
          </a:xfrm>
          <a:prstGeom prst="rect">
            <a:avLst/>
          </a:prstGeom>
        </p:spPr>
      </p:pic>
      <p:pic>
        <p:nvPicPr>
          <p:cNvPr id="23" name="Picture 22" descr="green checkmark">
            <a:extLst>
              <a:ext uri="{FF2B5EF4-FFF2-40B4-BE49-F238E27FC236}">
                <a16:creationId xmlns:a16="http://schemas.microsoft.com/office/drawing/2014/main" id="{61D20FB9-D953-4B02-A10C-3AE268F790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22586" y="5752405"/>
            <a:ext cx="282522" cy="294294"/>
          </a:xfrm>
          <a:prstGeom prst="rect">
            <a:avLst/>
          </a:prstGeom>
        </p:spPr>
      </p:pic>
      <p:pic>
        <p:nvPicPr>
          <p:cNvPr id="24" name="Picture 23">
            <a:extLst>
              <a:ext uri="{FF2B5EF4-FFF2-40B4-BE49-F238E27FC236}">
                <a16:creationId xmlns:a16="http://schemas.microsoft.com/office/drawing/2014/main" id="{3BD13A40-C743-48B5-BEDD-0ABB2CDFE6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3016" y="3269460"/>
            <a:ext cx="262588" cy="360000"/>
          </a:xfrm>
          <a:prstGeom prst="rect">
            <a:avLst/>
          </a:prstGeom>
        </p:spPr>
      </p:pic>
      <p:pic>
        <p:nvPicPr>
          <p:cNvPr id="25" name="Picture 24">
            <a:extLst>
              <a:ext uri="{FF2B5EF4-FFF2-40B4-BE49-F238E27FC236}">
                <a16:creationId xmlns:a16="http://schemas.microsoft.com/office/drawing/2014/main" id="{F620B0A1-16AA-4D37-B5A4-D0C4AA7C0D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28702" y="3269460"/>
            <a:ext cx="262588" cy="360000"/>
          </a:xfrm>
          <a:prstGeom prst="rect">
            <a:avLst/>
          </a:prstGeom>
        </p:spPr>
      </p:pic>
      <p:pic>
        <p:nvPicPr>
          <p:cNvPr id="26" name="Picture 25">
            <a:extLst>
              <a:ext uri="{FF2B5EF4-FFF2-40B4-BE49-F238E27FC236}">
                <a16:creationId xmlns:a16="http://schemas.microsoft.com/office/drawing/2014/main" id="{A000B922-C296-4D40-A3D3-A9BBA963C2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94471" y="5680399"/>
            <a:ext cx="262588" cy="360000"/>
          </a:xfrm>
          <a:prstGeom prst="rect">
            <a:avLst/>
          </a:prstGeom>
        </p:spPr>
      </p:pic>
      <p:pic>
        <p:nvPicPr>
          <p:cNvPr id="27" name="Picture 26">
            <a:extLst>
              <a:ext uri="{FF2B5EF4-FFF2-40B4-BE49-F238E27FC236}">
                <a16:creationId xmlns:a16="http://schemas.microsoft.com/office/drawing/2014/main" id="{47E6EF0B-009C-4DDC-85D1-58A2BB73C0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9464" y="5680399"/>
            <a:ext cx="262588" cy="360000"/>
          </a:xfrm>
          <a:prstGeom prst="rect">
            <a:avLst/>
          </a:prstGeom>
        </p:spPr>
      </p:pic>
      <p:sp>
        <p:nvSpPr>
          <p:cNvPr id="28" name="TextBox 27">
            <a:extLst>
              <a:ext uri="{FF2B5EF4-FFF2-40B4-BE49-F238E27FC236}">
                <a16:creationId xmlns:a16="http://schemas.microsoft.com/office/drawing/2014/main" id="{E2B126C9-7741-40F8-BA14-0007DCF89CBB}"/>
              </a:ext>
            </a:extLst>
          </p:cNvPr>
          <p:cNvSpPr txBox="1"/>
          <p:nvPr/>
        </p:nvSpPr>
        <p:spPr>
          <a:xfrm>
            <a:off x="4775969" y="223065"/>
            <a:ext cx="2933816" cy="646331"/>
          </a:xfrm>
          <a:prstGeom prst="rect">
            <a:avLst/>
          </a:prstGeom>
          <a:noFill/>
        </p:spPr>
        <p:txBody>
          <a:bodyPr wrap="none" rtlCol="0">
            <a:spAutoFit/>
          </a:bodyPr>
          <a:lstStyle/>
          <a:p>
            <a:pPr algn="l"/>
            <a:r>
              <a:rPr lang="en-GB" sz="3600" b="1" dirty="0" err="1">
                <a:solidFill>
                  <a:srgbClr val="203864"/>
                </a:solidFill>
              </a:rPr>
              <a:t>Partenaire</a:t>
            </a:r>
            <a:r>
              <a:rPr lang="en-GB" sz="3600" b="1" dirty="0">
                <a:solidFill>
                  <a:srgbClr val="203864"/>
                </a:solidFill>
              </a:rPr>
              <a:t> A</a:t>
            </a:r>
          </a:p>
        </p:txBody>
      </p:sp>
    </p:spTree>
    <p:extLst>
      <p:ext uri="{BB962C8B-B14F-4D97-AF65-F5344CB8AC3E}">
        <p14:creationId xmlns:p14="http://schemas.microsoft.com/office/powerpoint/2010/main" val="3829144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photo">
            <a:extLst>
              <a:ext uri="{FF2B5EF4-FFF2-40B4-BE49-F238E27FC236}">
                <a16:creationId xmlns:a16="http://schemas.microsoft.com/office/drawing/2014/main" id="{206489C5-EF3C-464F-BD00-0B6E17100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550" y="1379917"/>
            <a:ext cx="3136900" cy="31369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EA1A1CA-BAA0-4DFF-8310-0A02F859C5A5}"/>
              </a:ext>
            </a:extLst>
          </p:cNvPr>
          <p:cNvSpPr txBox="1"/>
          <p:nvPr/>
        </p:nvSpPr>
        <p:spPr>
          <a:xfrm>
            <a:off x="3752252" y="4042533"/>
            <a:ext cx="4687501"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phot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itle 1">
            <a:extLst>
              <a:ext uri="{FF2B5EF4-FFF2-40B4-BE49-F238E27FC236}">
                <a16:creationId xmlns:a16="http://schemas.microsoft.com/office/drawing/2014/main" id="{6F24A19A-4896-4D0D-A70B-2E653677D186}"/>
              </a:ext>
            </a:extLst>
          </p:cNvPr>
          <p:cNvSpPr>
            <a:spLocks noGrp="1"/>
          </p:cNvSpPr>
          <p:nvPr>
            <p:ph type="title"/>
          </p:nvPr>
        </p:nvSpPr>
        <p:spPr>
          <a:xfrm>
            <a:off x="0" y="0"/>
            <a:ext cx="7112000" cy="2057399"/>
          </a:xfrm>
        </p:spPr>
        <p:txBody>
          <a:bodyPr/>
          <a:lstStyle/>
          <a:p>
            <a:pPr lvl="0" algn="ctr">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closed o/ô</a:t>
            </a:r>
            <a:endParaRPr lang="en-US" sz="10000" dirty="0"/>
          </a:p>
        </p:txBody>
      </p:sp>
    </p:spTree>
    <p:extLst>
      <p:ext uri="{BB962C8B-B14F-4D97-AF65-F5344CB8AC3E}">
        <p14:creationId xmlns:p14="http://schemas.microsoft.com/office/powerpoint/2010/main" val="243413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3EC899-DCB6-4216-8674-6A4B7735B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648272" y="3987701"/>
            <a:ext cx="14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p:cNvSpPr>
            <a:spLocks noGrp="1"/>
          </p:cNvSpPr>
          <p:nvPr>
            <p:ph type="title"/>
          </p:nvPr>
        </p:nvSpPr>
        <p:spPr>
          <a:xfrm>
            <a:off x="-1" y="213557"/>
            <a:ext cx="4997745" cy="647577"/>
          </a:xfrm>
        </p:spPr>
        <p:txBody>
          <a:bodyPr>
            <a:noAutofit/>
          </a:bodyPr>
          <a:lstStyle/>
          <a:p>
            <a:r>
              <a:rPr lang="en-GB" sz="2800" b="1" dirty="0">
                <a:solidFill>
                  <a:schemeClr val="bg1"/>
                </a:solidFill>
              </a:rPr>
              <a:t>Deux voyages </a:t>
            </a:r>
            <a:r>
              <a:rPr lang="en-GB" sz="2800" b="1" dirty="0" err="1">
                <a:solidFill>
                  <a:schemeClr val="bg1"/>
                </a:solidFill>
              </a:rPr>
              <a:t>en</a:t>
            </a:r>
            <a:r>
              <a:rPr lang="en-GB" sz="2800" b="1" dirty="0">
                <a:solidFill>
                  <a:schemeClr val="bg1"/>
                </a:solidFill>
              </a:rPr>
              <a:t> Suisse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6" descr="Pont Neuf - Hermance (borne frontière CH - 2).jpg">
            <a:extLst>
              <a:ext uri="{FF2B5EF4-FFF2-40B4-BE49-F238E27FC236}">
                <a16:creationId xmlns:a16="http://schemas.microsoft.com/office/drawing/2014/main" id="{223D2AB3-055A-4849-A21F-8959CAF4C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288" y="1523990"/>
            <a:ext cx="14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8" descr="https://upload.wikimedia.org/wikipedia/commons/thumb/a/ae/Baguette_sandwich.jpg/800px-Baguette_sandwich.jpg">
            <a:extLst>
              <a:ext uri="{FF2B5EF4-FFF2-40B4-BE49-F238E27FC236}">
                <a16:creationId xmlns:a16="http://schemas.microsoft.com/office/drawing/2014/main" id="{58C3F3F4-A126-4B5B-B306-F4B9A20F24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7745" y="3987701"/>
            <a:ext cx="14595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2" descr="Geneva 2006 636.JPG">
            <a:extLst>
              <a:ext uri="{FF2B5EF4-FFF2-40B4-BE49-F238E27FC236}">
                <a16:creationId xmlns:a16="http://schemas.microsoft.com/office/drawing/2014/main" id="{D1F0CA19-4E23-49A1-8A47-41F896BB8A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321" y="1523990"/>
            <a:ext cx="14365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descr="Jardin botanique de Genève (1).jpg">
            <a:extLst>
              <a:ext uri="{FF2B5EF4-FFF2-40B4-BE49-F238E27FC236}">
                <a16:creationId xmlns:a16="http://schemas.microsoft.com/office/drawing/2014/main" id="{B1B1804D-7DC9-4B48-850B-C3CE1F922E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6559" y="1533713"/>
            <a:ext cx="216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4" descr="Image illustrative de l’article Bois de la Bâtie">
            <a:extLst>
              <a:ext uri="{FF2B5EF4-FFF2-40B4-BE49-F238E27FC236}">
                <a16:creationId xmlns:a16="http://schemas.microsoft.com/office/drawing/2014/main" id="{07B693C9-41E7-4ED0-A2FB-0F3628EF2F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821" y="3987701"/>
            <a:ext cx="14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6" descr="https://upload.wikimedia.org/wikipedia/commons/thumb/2/29/Saleve_vu_du_ciel.jpg/800px-Saleve_vu_du_ciel.jpg">
            <a:extLst>
              <a:ext uri="{FF2B5EF4-FFF2-40B4-BE49-F238E27FC236}">
                <a16:creationId xmlns:a16="http://schemas.microsoft.com/office/drawing/2014/main" id="{C0FD7E23-A111-4AED-A294-3B6BA1C6BF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2722" y="3987701"/>
            <a:ext cx="288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8" descr="La Corraterie - panoramio (7).jpg">
            <a:extLst>
              <a:ext uri="{FF2B5EF4-FFF2-40B4-BE49-F238E27FC236}">
                <a16:creationId xmlns:a16="http://schemas.microsoft.com/office/drawing/2014/main" id="{5A9F0624-CE86-4CEE-98CC-8F21BE2FFD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9673" y="1523990"/>
            <a:ext cx="1619501"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green checkmark">
            <a:extLst>
              <a:ext uri="{FF2B5EF4-FFF2-40B4-BE49-F238E27FC236}">
                <a16:creationId xmlns:a16="http://schemas.microsoft.com/office/drawing/2014/main" id="{5CE8CB7F-939D-45AB-A395-AACC4940D1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87815" y="5728022"/>
            <a:ext cx="282522" cy="294294"/>
          </a:xfrm>
          <a:prstGeom prst="rect">
            <a:avLst/>
          </a:prstGeom>
        </p:spPr>
      </p:pic>
      <p:pic>
        <p:nvPicPr>
          <p:cNvPr id="21" name="Picture 20" descr="green checkmark">
            <a:extLst>
              <a:ext uri="{FF2B5EF4-FFF2-40B4-BE49-F238E27FC236}">
                <a16:creationId xmlns:a16="http://schemas.microsoft.com/office/drawing/2014/main" id="{F4CFC98A-7FAB-454A-918C-86A2C38BDB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8090" y="5680399"/>
            <a:ext cx="282522" cy="294294"/>
          </a:xfrm>
          <a:prstGeom prst="rect">
            <a:avLst/>
          </a:prstGeom>
        </p:spPr>
      </p:pic>
      <p:pic>
        <p:nvPicPr>
          <p:cNvPr id="22" name="Picture 21" descr="green checkmark">
            <a:extLst>
              <a:ext uri="{FF2B5EF4-FFF2-40B4-BE49-F238E27FC236}">
                <a16:creationId xmlns:a16="http://schemas.microsoft.com/office/drawing/2014/main" id="{6E50FF25-4D5D-40A4-9B1E-ADCFE71008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19484" y="3266611"/>
            <a:ext cx="282522" cy="294294"/>
          </a:xfrm>
          <a:prstGeom prst="rect">
            <a:avLst/>
          </a:prstGeom>
        </p:spPr>
      </p:pic>
      <p:pic>
        <p:nvPicPr>
          <p:cNvPr id="23" name="Picture 22" descr="green checkmark">
            <a:extLst>
              <a:ext uri="{FF2B5EF4-FFF2-40B4-BE49-F238E27FC236}">
                <a16:creationId xmlns:a16="http://schemas.microsoft.com/office/drawing/2014/main" id="{61D20FB9-D953-4B02-A10C-3AE268F790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5264" y="3274713"/>
            <a:ext cx="282522" cy="294294"/>
          </a:xfrm>
          <a:prstGeom prst="rect">
            <a:avLst/>
          </a:prstGeom>
        </p:spPr>
      </p:pic>
      <p:pic>
        <p:nvPicPr>
          <p:cNvPr id="24" name="Picture 23">
            <a:extLst>
              <a:ext uri="{FF2B5EF4-FFF2-40B4-BE49-F238E27FC236}">
                <a16:creationId xmlns:a16="http://schemas.microsoft.com/office/drawing/2014/main" id="{3BD13A40-C743-48B5-BEDD-0ABB2CDFE6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58516" y="3209007"/>
            <a:ext cx="262588" cy="360000"/>
          </a:xfrm>
          <a:prstGeom prst="rect">
            <a:avLst/>
          </a:prstGeom>
        </p:spPr>
      </p:pic>
      <p:pic>
        <p:nvPicPr>
          <p:cNvPr id="26" name="Picture 25">
            <a:extLst>
              <a:ext uri="{FF2B5EF4-FFF2-40B4-BE49-F238E27FC236}">
                <a16:creationId xmlns:a16="http://schemas.microsoft.com/office/drawing/2014/main" id="{A000B922-C296-4D40-A3D3-A9BBA963C2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0343" y="3233758"/>
            <a:ext cx="262588" cy="360000"/>
          </a:xfrm>
          <a:prstGeom prst="rect">
            <a:avLst/>
          </a:prstGeom>
        </p:spPr>
      </p:pic>
      <p:pic>
        <p:nvPicPr>
          <p:cNvPr id="27" name="Picture 26">
            <a:extLst>
              <a:ext uri="{FF2B5EF4-FFF2-40B4-BE49-F238E27FC236}">
                <a16:creationId xmlns:a16="http://schemas.microsoft.com/office/drawing/2014/main" id="{47E6EF0B-009C-4DDC-85D1-58A2BB73C0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46525" y="5662316"/>
            <a:ext cx="262588" cy="360000"/>
          </a:xfrm>
          <a:prstGeom prst="rect">
            <a:avLst/>
          </a:prstGeom>
        </p:spPr>
      </p:pic>
      <p:sp>
        <p:nvSpPr>
          <p:cNvPr id="28" name="TextBox 27">
            <a:extLst>
              <a:ext uri="{FF2B5EF4-FFF2-40B4-BE49-F238E27FC236}">
                <a16:creationId xmlns:a16="http://schemas.microsoft.com/office/drawing/2014/main" id="{E2B126C9-7741-40F8-BA14-0007DCF89CBB}"/>
              </a:ext>
            </a:extLst>
          </p:cNvPr>
          <p:cNvSpPr txBox="1"/>
          <p:nvPr/>
        </p:nvSpPr>
        <p:spPr>
          <a:xfrm>
            <a:off x="4884640" y="249870"/>
            <a:ext cx="2933816" cy="646331"/>
          </a:xfrm>
          <a:prstGeom prst="rect">
            <a:avLst/>
          </a:prstGeom>
          <a:noFill/>
        </p:spPr>
        <p:txBody>
          <a:bodyPr wrap="none" rtlCol="0">
            <a:spAutoFit/>
          </a:bodyPr>
          <a:lstStyle/>
          <a:p>
            <a:pPr algn="l"/>
            <a:r>
              <a:rPr lang="en-GB" sz="3600" b="1" dirty="0" err="1">
                <a:solidFill>
                  <a:srgbClr val="203864"/>
                </a:solidFill>
              </a:rPr>
              <a:t>Partenaire</a:t>
            </a:r>
            <a:r>
              <a:rPr lang="en-GB" sz="3600" b="1" dirty="0">
                <a:solidFill>
                  <a:srgbClr val="203864"/>
                </a:solidFill>
              </a:rPr>
              <a:t> B</a:t>
            </a:r>
          </a:p>
        </p:txBody>
      </p:sp>
      <p:graphicFrame>
        <p:nvGraphicFramePr>
          <p:cNvPr id="3" name="Table 6">
            <a:extLst>
              <a:ext uri="{FF2B5EF4-FFF2-40B4-BE49-F238E27FC236}">
                <a16:creationId xmlns:a16="http://schemas.microsoft.com/office/drawing/2014/main" id="{61D8B024-67C7-4FDF-80B3-E93A0D7D4EA4}"/>
              </a:ext>
            </a:extLst>
          </p:cNvPr>
          <p:cNvGraphicFramePr>
            <a:graphicFrameLocks noGrp="1"/>
          </p:cNvGraphicFramePr>
          <p:nvPr>
            <p:extLst>
              <p:ext uri="{D42A27DB-BD31-4B8C-83A1-F6EECF244321}">
                <p14:modId xmlns:p14="http://schemas.microsoft.com/office/powerpoint/2010/main" val="2601570204"/>
              </p:ext>
            </p:extLst>
          </p:nvPr>
        </p:nvGraphicFramePr>
        <p:xfrm>
          <a:off x="8309920" y="1026731"/>
          <a:ext cx="3600000" cy="5205457"/>
        </p:xfrm>
        <a:graphic>
          <a:graphicData uri="http://schemas.openxmlformats.org/drawingml/2006/table">
            <a:tbl>
              <a:tblPr firstRow="1" bandRow="1">
                <a:tableStyleId>{5940675A-B579-460E-94D1-54222C63F5DA}</a:tableStyleId>
              </a:tblPr>
              <a:tblGrid>
                <a:gridCol w="3600000">
                  <a:extLst>
                    <a:ext uri="{9D8B030D-6E8A-4147-A177-3AD203B41FA5}">
                      <a16:colId xmlns:a16="http://schemas.microsoft.com/office/drawing/2014/main" val="4128092149"/>
                    </a:ext>
                  </a:extLst>
                </a:gridCol>
              </a:tblGrid>
              <a:tr h="755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t>?</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tcPr>
                </a:tc>
                <a:extLst>
                  <a:ext uri="{0D108BD9-81ED-4DB2-BD59-A6C34878D82A}">
                    <a16:rowId xmlns:a16="http://schemas.microsoft.com/office/drawing/2014/main" val="1153431983"/>
                  </a:ext>
                </a:extLst>
              </a:tr>
              <a:tr h="535580">
                <a:tc>
                  <a:txBody>
                    <a:bodyPr/>
                    <a:lstStyle/>
                    <a:p>
                      <a:pPr algn="ctr"/>
                      <a:r>
                        <a:rPr lang="en-GB" sz="2000" dirty="0" err="1">
                          <a:solidFill>
                            <a:schemeClr val="accent1">
                              <a:lumMod val="50000"/>
                            </a:schemeClr>
                          </a:solidFill>
                        </a:rPr>
                        <a:t>jouer</a:t>
                      </a:r>
                      <a:r>
                        <a:rPr lang="en-GB" sz="2000" dirty="0">
                          <a:solidFill>
                            <a:schemeClr val="accent1">
                              <a:lumMod val="50000"/>
                            </a:schemeClr>
                          </a:solidFill>
                        </a:rPr>
                        <a:t> dans la </a:t>
                      </a:r>
                      <a:r>
                        <a:rPr lang="en-GB" sz="2000" dirty="0" err="1">
                          <a:solidFill>
                            <a:schemeClr val="accent1">
                              <a:lumMod val="50000"/>
                            </a:schemeClr>
                          </a:solidFill>
                        </a:rPr>
                        <a:t>forêt</a:t>
                      </a:r>
                      <a:endParaRPr lang="en-GB" sz="2000" dirty="0">
                        <a:solidFill>
                          <a:schemeClr val="accent1">
                            <a:lumMod val="50000"/>
                          </a:schemeClr>
                        </a:solidFill>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tcPr>
                </a:tc>
                <a:extLst>
                  <a:ext uri="{0D108BD9-81ED-4DB2-BD59-A6C34878D82A}">
                    <a16:rowId xmlns:a16="http://schemas.microsoft.com/office/drawing/2014/main" val="1171492714"/>
                  </a:ext>
                </a:extLst>
              </a:tr>
              <a:tr h="535580">
                <a:tc>
                  <a:txBody>
                    <a:bodyPr/>
                    <a:lstStyle/>
                    <a:p>
                      <a:pPr algn="ctr"/>
                      <a:r>
                        <a:rPr lang="en-GB" sz="2000" dirty="0" err="1">
                          <a:solidFill>
                            <a:schemeClr val="accent1">
                              <a:lumMod val="50000"/>
                            </a:schemeClr>
                          </a:solidFill>
                        </a:rPr>
                        <a:t>chercher</a:t>
                      </a:r>
                      <a:r>
                        <a:rPr lang="en-GB" sz="2000" dirty="0">
                          <a:solidFill>
                            <a:schemeClr val="accent1">
                              <a:lumMod val="50000"/>
                            </a:schemeClr>
                          </a:solidFill>
                        </a:rPr>
                        <a:t> la </a:t>
                      </a:r>
                      <a:r>
                        <a:rPr lang="en-GB" sz="2000" dirty="0" err="1">
                          <a:solidFill>
                            <a:schemeClr val="accent1">
                              <a:lumMod val="50000"/>
                            </a:schemeClr>
                          </a:solidFill>
                        </a:rPr>
                        <a:t>frontière</a:t>
                      </a:r>
                      <a:endParaRPr lang="en-GB" sz="2000" dirty="0">
                        <a:solidFill>
                          <a:schemeClr val="accent1">
                            <a:lumMod val="50000"/>
                          </a:schemeClr>
                        </a:solidFill>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tcPr>
                </a:tc>
                <a:extLst>
                  <a:ext uri="{0D108BD9-81ED-4DB2-BD59-A6C34878D82A}">
                    <a16:rowId xmlns:a16="http://schemas.microsoft.com/office/drawing/2014/main" val="1961458278"/>
                  </a:ext>
                </a:extLst>
              </a:tr>
              <a:tr h="535580">
                <a:tc>
                  <a:txBody>
                    <a:bodyPr/>
                    <a:lstStyle/>
                    <a:p>
                      <a:pPr algn="ctr"/>
                      <a:r>
                        <a:rPr lang="en-GB" sz="2000" dirty="0">
                          <a:solidFill>
                            <a:schemeClr val="accent1">
                              <a:lumMod val="50000"/>
                            </a:schemeClr>
                          </a:solidFill>
                        </a:rPr>
                        <a:t>voyager </a:t>
                      </a:r>
                      <a:r>
                        <a:rPr lang="en-GB" sz="2000" dirty="0" err="1">
                          <a:solidFill>
                            <a:schemeClr val="accent1">
                              <a:lumMod val="50000"/>
                            </a:schemeClr>
                          </a:solidFill>
                        </a:rPr>
                        <a:t>en</a:t>
                      </a:r>
                      <a:r>
                        <a:rPr lang="en-GB" sz="2000" dirty="0">
                          <a:solidFill>
                            <a:schemeClr val="accent1">
                              <a:lumMod val="50000"/>
                            </a:schemeClr>
                          </a:solidFill>
                        </a:rPr>
                        <a:t> Italie</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tcPr>
                </a:tc>
                <a:extLst>
                  <a:ext uri="{0D108BD9-81ED-4DB2-BD59-A6C34878D82A}">
                    <a16:rowId xmlns:a16="http://schemas.microsoft.com/office/drawing/2014/main" val="2189313960"/>
                  </a:ext>
                </a:extLst>
              </a:tr>
              <a:tr h="535580">
                <a:tc>
                  <a:txBody>
                    <a:bodyPr/>
                    <a:lstStyle/>
                    <a:p>
                      <a:pPr algn="ctr"/>
                      <a:r>
                        <a:rPr lang="en-GB" sz="2000" dirty="0" err="1">
                          <a:solidFill>
                            <a:schemeClr val="accent1">
                              <a:lumMod val="50000"/>
                            </a:schemeClr>
                          </a:solidFill>
                        </a:rPr>
                        <a:t>regarder</a:t>
                      </a:r>
                      <a:r>
                        <a:rPr lang="en-GB" sz="2000" dirty="0">
                          <a:solidFill>
                            <a:schemeClr val="accent1">
                              <a:lumMod val="50000"/>
                            </a:schemeClr>
                          </a:solidFill>
                        </a:rPr>
                        <a:t> la </a:t>
                      </a:r>
                      <a:r>
                        <a:rPr lang="en-GB" sz="2000" dirty="0" err="1">
                          <a:solidFill>
                            <a:schemeClr val="accent1">
                              <a:lumMod val="50000"/>
                            </a:schemeClr>
                          </a:solidFill>
                        </a:rPr>
                        <a:t>vue</a:t>
                      </a:r>
                      <a:endParaRPr lang="en-GB" sz="2000" dirty="0">
                        <a:solidFill>
                          <a:schemeClr val="accent1">
                            <a:lumMod val="50000"/>
                          </a:schemeClr>
                        </a:solidFill>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tcPr>
                </a:tc>
                <a:extLst>
                  <a:ext uri="{0D108BD9-81ED-4DB2-BD59-A6C34878D82A}">
                    <a16:rowId xmlns:a16="http://schemas.microsoft.com/office/drawing/2014/main" val="2344197191"/>
                  </a:ext>
                </a:extLst>
              </a:tr>
              <a:tr h="535580">
                <a:tc>
                  <a:txBody>
                    <a:bodyPr/>
                    <a:lstStyle/>
                    <a:p>
                      <a:pPr algn="ctr"/>
                      <a:r>
                        <a:rPr lang="en-GB" sz="2000" dirty="0" err="1">
                          <a:solidFill>
                            <a:schemeClr val="accent1">
                              <a:lumMod val="50000"/>
                            </a:schemeClr>
                          </a:solidFill>
                        </a:rPr>
                        <a:t>visiter</a:t>
                      </a:r>
                      <a:r>
                        <a:rPr lang="en-GB" sz="2000" dirty="0">
                          <a:solidFill>
                            <a:schemeClr val="accent1">
                              <a:lumMod val="50000"/>
                            </a:schemeClr>
                          </a:solidFill>
                        </a:rPr>
                        <a:t> le </a:t>
                      </a:r>
                      <a:r>
                        <a:rPr lang="en-GB" sz="2000" dirty="0" err="1">
                          <a:solidFill>
                            <a:schemeClr val="accent1">
                              <a:lumMod val="50000"/>
                            </a:schemeClr>
                          </a:solidFill>
                        </a:rPr>
                        <a:t>jardin</a:t>
                      </a:r>
                      <a:r>
                        <a:rPr lang="en-GB" sz="2000" dirty="0">
                          <a:solidFill>
                            <a:schemeClr val="accent1">
                              <a:lumMod val="50000"/>
                            </a:schemeClr>
                          </a:solidFill>
                        </a:rPr>
                        <a:t> </a:t>
                      </a:r>
                      <a:r>
                        <a:rPr lang="en-GB" sz="2000" dirty="0" err="1">
                          <a:solidFill>
                            <a:schemeClr val="accent1">
                              <a:lumMod val="50000"/>
                            </a:schemeClr>
                          </a:solidFill>
                        </a:rPr>
                        <a:t>botanique</a:t>
                      </a:r>
                      <a:endParaRPr lang="en-GB" sz="2000" dirty="0">
                        <a:solidFill>
                          <a:schemeClr val="accent1">
                            <a:lumMod val="50000"/>
                          </a:schemeClr>
                        </a:solidFill>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tcPr>
                </a:tc>
                <a:extLst>
                  <a:ext uri="{0D108BD9-81ED-4DB2-BD59-A6C34878D82A}">
                    <a16:rowId xmlns:a16="http://schemas.microsoft.com/office/drawing/2014/main" val="296881318"/>
                  </a:ext>
                </a:extLst>
              </a:tr>
              <a:tr h="535580">
                <a:tc>
                  <a:txBody>
                    <a:bodyPr/>
                    <a:lstStyle/>
                    <a:p>
                      <a:pPr algn="ctr"/>
                      <a:r>
                        <a:rPr lang="en-GB" sz="2000" dirty="0">
                          <a:solidFill>
                            <a:schemeClr val="accent1">
                              <a:lumMod val="50000"/>
                            </a:schemeClr>
                          </a:solidFill>
                        </a:rPr>
                        <a:t>traverser le </a:t>
                      </a:r>
                      <a:r>
                        <a:rPr lang="en-GB" sz="2000" dirty="0" err="1">
                          <a:solidFill>
                            <a:schemeClr val="accent1">
                              <a:lumMod val="50000"/>
                            </a:schemeClr>
                          </a:solidFill>
                        </a:rPr>
                        <a:t>pont</a:t>
                      </a:r>
                      <a:endParaRPr lang="en-GB" sz="2000" dirty="0">
                        <a:solidFill>
                          <a:schemeClr val="accent1">
                            <a:lumMod val="50000"/>
                          </a:schemeClr>
                        </a:solidFill>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tcPr>
                </a:tc>
                <a:extLst>
                  <a:ext uri="{0D108BD9-81ED-4DB2-BD59-A6C34878D82A}">
                    <a16:rowId xmlns:a16="http://schemas.microsoft.com/office/drawing/2014/main" val="4096843284"/>
                  </a:ext>
                </a:extLst>
              </a:tr>
              <a:tr h="535580">
                <a:tc>
                  <a:txBody>
                    <a:bodyPr/>
                    <a:lstStyle/>
                    <a:p>
                      <a:pPr algn="ctr"/>
                      <a:r>
                        <a:rPr lang="en-GB" sz="2000" dirty="0">
                          <a:solidFill>
                            <a:schemeClr val="accent1">
                              <a:lumMod val="50000"/>
                            </a:schemeClr>
                          </a:solidFill>
                        </a:rPr>
                        <a:t>faire de la </a:t>
                      </a:r>
                      <a:r>
                        <a:rPr lang="en-GB" sz="2000" dirty="0" err="1">
                          <a:solidFill>
                            <a:schemeClr val="accent1">
                              <a:lumMod val="50000"/>
                            </a:schemeClr>
                          </a:solidFill>
                        </a:rPr>
                        <a:t>marche</a:t>
                      </a:r>
                      <a:r>
                        <a:rPr lang="en-GB" sz="2000" dirty="0">
                          <a:solidFill>
                            <a:schemeClr val="accent1">
                              <a:lumMod val="50000"/>
                            </a:schemeClr>
                          </a:solidFill>
                        </a:rPr>
                        <a:t> à la </a:t>
                      </a:r>
                      <a:r>
                        <a:rPr lang="en-GB" sz="2000" dirty="0" err="1">
                          <a:solidFill>
                            <a:schemeClr val="accent1">
                              <a:lumMod val="50000"/>
                            </a:schemeClr>
                          </a:solidFill>
                        </a:rPr>
                        <a:t>montagne</a:t>
                      </a:r>
                      <a:endParaRPr lang="en-GB" sz="2000" dirty="0">
                        <a:solidFill>
                          <a:schemeClr val="accent1">
                            <a:lumMod val="50000"/>
                          </a:schemeClr>
                        </a:solidFill>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tcPr>
                </a:tc>
                <a:extLst>
                  <a:ext uri="{0D108BD9-81ED-4DB2-BD59-A6C34878D82A}">
                    <a16:rowId xmlns:a16="http://schemas.microsoft.com/office/drawing/2014/main" val="855119954"/>
                  </a:ext>
                </a:extLst>
              </a:tr>
              <a:tr h="535580">
                <a:tc>
                  <a:txBody>
                    <a:bodyPr/>
                    <a:lstStyle/>
                    <a:p>
                      <a:pPr algn="ctr"/>
                      <a:r>
                        <a:rPr lang="en-GB" sz="2000" dirty="0" err="1">
                          <a:solidFill>
                            <a:schemeClr val="accent1">
                              <a:lumMod val="50000"/>
                            </a:schemeClr>
                          </a:solidFill>
                        </a:rPr>
                        <a:t>emporter</a:t>
                      </a:r>
                      <a:r>
                        <a:rPr lang="en-GB" sz="2000" dirty="0">
                          <a:solidFill>
                            <a:schemeClr val="accent1">
                              <a:lumMod val="50000"/>
                            </a:schemeClr>
                          </a:solidFill>
                        </a:rPr>
                        <a:t> un sandwich</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tcPr>
                </a:tc>
                <a:extLst>
                  <a:ext uri="{0D108BD9-81ED-4DB2-BD59-A6C34878D82A}">
                    <a16:rowId xmlns:a16="http://schemas.microsoft.com/office/drawing/2014/main" val="2298762986"/>
                  </a:ext>
                </a:extLst>
              </a:tr>
            </a:tbl>
          </a:graphicData>
        </a:graphic>
      </p:graphicFrame>
      <p:pic>
        <p:nvPicPr>
          <p:cNvPr id="5" name="Picture 4" descr="green checkmark">
            <a:extLst>
              <a:ext uri="{FF2B5EF4-FFF2-40B4-BE49-F238E27FC236}">
                <a16:creationId xmlns:a16="http://schemas.microsoft.com/office/drawing/2014/main" id="{99333143-E3A8-4AE1-80B3-FFE45086C3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18177" y="5695169"/>
            <a:ext cx="282522" cy="294294"/>
          </a:xfrm>
          <a:prstGeom prst="rect">
            <a:avLst/>
          </a:prstGeom>
        </p:spPr>
      </p:pic>
    </p:spTree>
    <p:extLst>
      <p:ext uri="{BB962C8B-B14F-4D97-AF65-F5344CB8AC3E}">
        <p14:creationId xmlns:p14="http://schemas.microsoft.com/office/powerpoint/2010/main" val="533679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235FE3-2988-4576-90B6-0035F7965A8A}"/>
              </a:ext>
            </a:extLst>
          </p:cNvPr>
          <p:cNvSpPr/>
          <p:nvPr/>
        </p:nvSpPr>
        <p:spPr>
          <a:xfrm>
            <a:off x="175149" y="5405065"/>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		Y8 Term 1.1 </a:t>
            </a: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Week 6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Y7 Term 3.2 Week 5</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b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TextBox 12">
            <a:extLst>
              <a:ext uri="{FF2B5EF4-FFF2-40B4-BE49-F238E27FC236}">
                <a16:creationId xmlns:a16="http://schemas.microsoft.com/office/drawing/2014/main" id="{B546F5DF-13C5-4CE8-9E79-D4EC02F6D858}"/>
              </a:ext>
            </a:extLst>
          </p:cNvPr>
          <p:cNvSpPr txBox="1"/>
          <p:nvPr/>
        </p:nvSpPr>
        <p:spPr>
          <a:xfrm>
            <a:off x="175149" y="19238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Term 1.2, Week 5)</a:t>
            </a:r>
            <a:endParaRPr kumimoji="0" lang="en-GB" sz="2800" b="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endParaRP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178FB9BB-316D-4F96-A350-1EAC36D23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134826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7200" b="1" dirty="0">
                <a:solidFill>
                  <a:srgbClr val="115076"/>
                </a:solidFill>
                <a:cs typeface="Calibri" panose="020F0502020204030204" pitchFamily="34" charset="0"/>
              </a:rPr>
              <a:t>closed o/ô</a:t>
            </a:r>
            <a:endParaRPr lang="en-GB" sz="7200" dirty="0"/>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004941" y="3162080"/>
            <a:ext cx="24465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phot</a:t>
            </a:r>
            <a:r>
              <a:rPr kumimoji="0" lang="en-GB" sz="6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Calibri" panose="020F0502020204030204" pitchFamily="34" charset="0"/>
              </a:rPr>
              <a:t>o</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47686"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pital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821837" y="3542903"/>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p>
        </p:txBody>
      </p:sp>
      <p:sp>
        <p:nvSpPr>
          <p:cNvPr id="20" name="Rectangle 19"/>
          <p:cNvSpPr/>
          <p:nvPr/>
        </p:nvSpPr>
        <p:spPr>
          <a:xfrm>
            <a:off x="5292741" y="5250321"/>
            <a:ext cx="16337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[thing]</a:t>
            </a:r>
          </a:p>
        </p:txBody>
      </p:sp>
      <p:sp>
        <p:nvSpPr>
          <p:cNvPr id="10" name="TextBox 9"/>
          <p:cNvSpPr txBox="1"/>
          <p:nvPr/>
        </p:nvSpPr>
        <p:spPr>
          <a:xfrm>
            <a:off x="-62210" y="3542904"/>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266310" y="313921"/>
            <a:ext cx="33081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contr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2" descr="photo">
            <a:extLst>
              <a:ext uri="{FF2B5EF4-FFF2-40B4-BE49-F238E27FC236}">
                <a16:creationId xmlns:a16="http://schemas.microsoft.com/office/drawing/2014/main" id="{62509158-3D60-47B9-A7CC-649E3784A61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94398" y="1537445"/>
            <a:ext cx="2202686" cy="220268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93AE471-271B-4912-BAA1-5D3B0C427116}"/>
              </a:ext>
            </a:extLst>
          </p:cNvPr>
          <p:cNvSpPr/>
          <p:nvPr/>
        </p:nvSpPr>
        <p:spPr>
          <a:xfrm>
            <a:off x="9523344" y="4384640"/>
            <a:ext cx="164981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[word]</a:t>
            </a:r>
          </a:p>
        </p:txBody>
      </p:sp>
      <p:sp>
        <p:nvSpPr>
          <p:cNvPr id="22" name="Rectangle 21">
            <a:extLst>
              <a:ext uri="{FF2B5EF4-FFF2-40B4-BE49-F238E27FC236}">
                <a16:creationId xmlns:a16="http://schemas.microsoft.com/office/drawing/2014/main" id="{CD90C8EA-99C4-4EB1-A535-5F37F5DD5F28}"/>
              </a:ext>
            </a:extLst>
          </p:cNvPr>
          <p:cNvSpPr/>
          <p:nvPr/>
        </p:nvSpPr>
        <p:spPr>
          <a:xfrm>
            <a:off x="1333214" y="1144634"/>
            <a:ext cx="117692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[test]</a:t>
            </a:r>
          </a:p>
        </p:txBody>
      </p:sp>
      <p:pic>
        <p:nvPicPr>
          <p:cNvPr id="2050" name="Picture 2" descr="Test Clip Art">
            <a:extLst>
              <a:ext uri="{FF2B5EF4-FFF2-40B4-BE49-F238E27FC236}">
                <a16:creationId xmlns:a16="http://schemas.microsoft.com/office/drawing/2014/main" id="{60966E2F-96BD-4C4F-9283-43558077456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28333" y1="50333" x2="28333" y2="50333"/>
                        <a14:foregroundMark x1="27667" y1="67333" x2="27667" y2="67333"/>
                        <a14:foregroundMark x1="68667" y1="26000" x2="68667" y2="26000"/>
                      </a14:backgroundRemoval>
                    </a14:imgEffect>
                  </a14:imgLayer>
                </a14:imgProps>
              </a:ext>
              <a:ext uri="{28A0092B-C50C-407E-A947-70E740481C1C}">
                <a14:useLocalDpi xmlns:a14="http://schemas.microsoft.com/office/drawing/2010/main" val="0"/>
              </a:ext>
            </a:extLst>
          </a:blip>
          <a:srcRect/>
          <a:stretch>
            <a:fillRect/>
          </a:stretch>
        </p:blipFill>
        <p:spPr bwMode="auto">
          <a:xfrm>
            <a:off x="1033163" y="1590244"/>
            <a:ext cx="1766838" cy="17668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spital, Ambulance, Building, Emergency, Nurse, Doctor">
            <a:extLst>
              <a:ext uri="{FF2B5EF4-FFF2-40B4-BE49-F238E27FC236}">
                <a16:creationId xmlns:a16="http://schemas.microsoft.com/office/drawing/2014/main" id="{3B90D206-AB34-4FC1-A52F-DC27664CECA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91482" y="1499465"/>
            <a:ext cx="1983681" cy="198368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4BDB625A-AACD-4A6A-A8A6-0778D6FF7C23}"/>
              </a:ext>
            </a:extLst>
          </p:cNvPr>
          <p:cNvSpPr/>
          <p:nvPr/>
        </p:nvSpPr>
        <p:spPr>
          <a:xfrm>
            <a:off x="1047908" y="4383381"/>
            <a:ext cx="17443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[funny]</a:t>
            </a:r>
          </a:p>
        </p:txBody>
      </p:sp>
      <p:pic>
        <p:nvPicPr>
          <p:cNvPr id="2056" name="Picture 8" descr="Emotion, Face, Happy, Laughing, Round, Smiley">
            <a:extLst>
              <a:ext uri="{FF2B5EF4-FFF2-40B4-BE49-F238E27FC236}">
                <a16:creationId xmlns:a16="http://schemas.microsoft.com/office/drawing/2014/main" id="{78572653-AA7F-4FDD-9E9A-A98CC77F79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36634" y="5096001"/>
            <a:ext cx="959895" cy="962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54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4" name="photo.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ontrol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500"/>
                                        <p:tgtEl>
                                          <p:spTgt spid="2050"/>
                                        </p:tgtEl>
                                      </p:cBhvr>
                                    </p:animEffect>
                                  </p:childTnLst>
                                  <p:subTnLst>
                                    <p:audio>
                                      <p:cMediaNode>
                                        <p:cTn display="0" masterRel="sameClick">
                                          <p:stCondLst>
                                            <p:cond evt="begin" delay="0">
                                              <p:tn val="29"/>
                                            </p:cond>
                                          </p:stCondLst>
                                          <p:endCondLst>
                                            <p:cond evt="onStopAudio" delay="0">
                                              <p:tgtEl>
                                                <p:sldTgt/>
                                              </p:tgtEl>
                                            </p:cond>
                                          </p:endCondLst>
                                        </p:cTn>
                                        <p:tgtEl>
                                          <p:sndTgt r:embed="rId5" name="control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6" name="hopita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fade">
                                      <p:cBhvr>
                                        <p:cTn id="41" dur="500"/>
                                        <p:tgtEl>
                                          <p:spTgt spid="2052"/>
                                        </p:tgtEl>
                                      </p:cBhvr>
                                    </p:animEffect>
                                  </p:childTnLst>
                                  <p:subTnLst>
                                    <p:audio>
                                      <p:cMediaNode>
                                        <p:cTn display="0" masterRel="sameClick">
                                          <p:stCondLst>
                                            <p:cond evt="begin" delay="0">
                                              <p:tn val="39"/>
                                            </p:cond>
                                          </p:stCondLst>
                                          <p:endCondLst>
                                            <p:cond evt="onStopAudio" delay="0">
                                              <p:tgtEl>
                                                <p:sldTgt/>
                                              </p:tgtEl>
                                            </p:cond>
                                          </p:endCondLst>
                                        </p:cTn>
                                        <p:tgtEl>
                                          <p:sndTgt r:embed="rId6" name="hopita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7" name="dro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subTnLst>
                                    <p:audio>
                                      <p:cMediaNode>
                                        <p:cTn display="0" masterRel="sameClick">
                                          <p:stCondLst>
                                            <p:cond evt="begin" delay="0">
                                              <p:tn val="49"/>
                                            </p:cond>
                                          </p:stCondLst>
                                          <p:endCondLst>
                                            <p:cond evt="onStopAudio" delay="0">
                                              <p:tgtEl>
                                                <p:sldTgt/>
                                              </p:tgtEl>
                                            </p:cond>
                                          </p:endCondLst>
                                        </p:cTn>
                                        <p:tgtEl>
                                          <p:sndTgt r:embed="rId8" name="devoir.wav"/>
                                        </p:tgtEl>
                                      </p:cMediaNode>
                                    </p:audio>
                                  </p:subTnLst>
                                </p:cTn>
                              </p:par>
                              <p:par>
                                <p:cTn id="52" presetID="10" presetClass="entr" presetSubtype="0" fill="hold" nodeType="withEffect">
                                  <p:stCondLst>
                                    <p:cond delay="0"/>
                                  </p:stCondLst>
                                  <p:childTnLst>
                                    <p:set>
                                      <p:cBhvr>
                                        <p:cTn id="53" dur="1" fill="hold">
                                          <p:stCondLst>
                                            <p:cond delay="0"/>
                                          </p:stCondLst>
                                        </p:cTn>
                                        <p:tgtEl>
                                          <p:spTgt spid="2056"/>
                                        </p:tgtEl>
                                        <p:attrNameLst>
                                          <p:attrName>style.visibility</p:attrName>
                                        </p:attrNameLst>
                                      </p:cBhvr>
                                      <p:to>
                                        <p:strVal val="visible"/>
                                      </p:to>
                                    </p:set>
                                    <p:animEffect transition="in" filter="fade">
                                      <p:cBhvr>
                                        <p:cTn id="54" dur="500"/>
                                        <p:tgtEl>
                                          <p:spTgt spid="2056"/>
                                        </p:tgtEl>
                                      </p:cBhvr>
                                    </p:animEffect>
                                  </p:childTnLst>
                                  <p:subTnLst>
                                    <p:audio>
                                      <p:cMediaNode>
                                        <p:cTn display="0" masterRel="sameClick">
                                          <p:stCondLst>
                                            <p:cond evt="begin" delay="0">
                                              <p:tn val="52"/>
                                            </p:cond>
                                          </p:stCondLst>
                                          <p:endCondLst>
                                            <p:cond evt="onStopAudio" delay="0">
                                              <p:tgtEl>
                                                <p:sldTgt/>
                                              </p:tgtEl>
                                            </p:cond>
                                          </p:endCondLst>
                                        </p:cTn>
                                        <p:tgtEl>
                                          <p:sndTgt r:embed="rId7" name="drole.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9" name="chose.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9" name="chos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subTnLst>
                                    <p:audio>
                                      <p:cMediaNode>
                                        <p:cTn display="0" masterRel="sameClick">
                                          <p:stCondLst>
                                            <p:cond evt="begin" delay="0">
                                              <p:tn val="67"/>
                                            </p:cond>
                                          </p:stCondLst>
                                          <p:endCondLst>
                                            <p:cond evt="onStopAudio" delay="0">
                                              <p:tgtEl>
                                                <p:sldTgt/>
                                              </p:tgtEl>
                                            </p:cond>
                                          </p:endCondLst>
                                        </p:cTn>
                                        <p:tgtEl>
                                          <p:sndTgt r:embed="rId10" name="mot.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subTnLst>
                                    <p:audio>
                                      <p:cMediaNode>
                                        <p:cTn display="0" masterRel="sameClick">
                                          <p:stCondLst>
                                            <p:cond evt="begin" delay="0">
                                              <p:tn val="72"/>
                                            </p:cond>
                                          </p:stCondLst>
                                          <p:endCondLst>
                                            <p:cond evt="onStopAudio" delay="0">
                                              <p:tgtEl>
                                                <p:sldTgt/>
                                              </p:tgtEl>
                                            </p:cond>
                                          </p:endCondLst>
                                        </p:cTn>
                                        <p:tgtEl>
                                          <p:sndTgt r:embed="rId10" name="m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9" grpId="0"/>
      <p:bldP spid="21"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7200" b="1" dirty="0">
                <a:solidFill>
                  <a:srgbClr val="115076"/>
                </a:solidFill>
                <a:cs typeface="Calibri" panose="020F0502020204030204" pitchFamily="34" charset="0"/>
              </a:rPr>
              <a:t>closed o/ô</a:t>
            </a:r>
            <a:endParaRPr lang="en-GB" sz="7200" dirty="0"/>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004941" y="3162080"/>
            <a:ext cx="24465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phot</a:t>
            </a:r>
            <a:r>
              <a:rPr kumimoji="0" lang="en-GB" sz="6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Calibri" panose="020F0502020204030204" pitchFamily="34" charset="0"/>
              </a:rPr>
              <a:t>o</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47686"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pital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821837" y="3542903"/>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p>
        </p:txBody>
      </p:sp>
      <p:sp>
        <p:nvSpPr>
          <p:cNvPr id="10" name="TextBox 9"/>
          <p:cNvSpPr txBox="1"/>
          <p:nvPr/>
        </p:nvSpPr>
        <p:spPr>
          <a:xfrm>
            <a:off x="-62210" y="3542904"/>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266310" y="313921"/>
            <a:ext cx="33081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contr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2" descr="photo">
            <a:extLst>
              <a:ext uri="{FF2B5EF4-FFF2-40B4-BE49-F238E27FC236}">
                <a16:creationId xmlns:a16="http://schemas.microsoft.com/office/drawing/2014/main" id="{62509158-3D60-47B9-A7CC-649E3784A6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4398" y="1537445"/>
            <a:ext cx="2202686" cy="220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10"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62DD1698-F9B4-4A46-ADE0-F7038FB11904}"/>
              </a:ext>
            </a:extLst>
          </p:cNvPr>
          <p:cNvSpPr txBox="1"/>
          <p:nvPr/>
        </p:nvSpPr>
        <p:spPr>
          <a:xfrm>
            <a:off x="6225647" y="231542"/>
            <a:ext cx="3952678" cy="769441"/>
          </a:xfrm>
          <a:prstGeom prst="rect">
            <a:avLst/>
          </a:prstGeom>
          <a:noFill/>
        </p:spPr>
        <p:txBody>
          <a:bodyPr wrap="square" rtlCol="0">
            <a:spAutoFit/>
          </a:bodyPr>
          <a:lstStyle/>
          <a:p>
            <a:pPr lvl="0" algn="ctr">
              <a:defRPr/>
            </a:pPr>
            <a:r>
              <a:rPr lang="en-GB" sz="2200" dirty="0">
                <a:solidFill>
                  <a:srgbClr val="115076"/>
                </a:solidFill>
                <a:latin typeface="Century Gothic" panose="020F0302020204030204"/>
              </a:rPr>
              <a:t>C</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ombien</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de mots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contiennent</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lang="en-GB" sz="2200" dirty="0">
                <a:solidFill>
                  <a:srgbClr val="115076"/>
                </a:solidFill>
                <a:latin typeface="Century Gothic" panose="020F0302020204030204"/>
              </a:rPr>
              <a:t>la SSC </a:t>
            </a:r>
            <a:r>
              <a:rPr lang="en-GB" sz="2200" b="1" dirty="0">
                <a:solidFill>
                  <a:srgbClr val="115076"/>
                </a:solidFill>
              </a:rPr>
              <a:t>[o/ô] </a:t>
            </a:r>
            <a:r>
              <a:rPr lang="en-GB" sz="2200" dirty="0">
                <a:solidFill>
                  <a:srgbClr val="115076"/>
                </a:solidFill>
              </a:rPr>
              <a:t>?</a:t>
            </a:r>
            <a:endParaRPr kumimoji="0" lang="en-US"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 name="Title 3"/>
          <p:cNvSpPr>
            <a:spLocks noGrp="1"/>
          </p:cNvSpPr>
          <p:nvPr>
            <p:ph type="title"/>
          </p:nvPr>
        </p:nvSpPr>
        <p:spPr>
          <a:xfrm>
            <a:off x="0" y="213557"/>
            <a:ext cx="3793269" cy="647577"/>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44" name="Rounded Rectangle 46">
            <a:extLst>
              <a:ext uri="{FF2B5EF4-FFF2-40B4-BE49-F238E27FC236}">
                <a16:creationId xmlns:a16="http://schemas.microsoft.com/office/drawing/2014/main" id="{B161B302-CA83-42C1-8818-0B32BAD28A1E}"/>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45" name="TextBox 44">
            <a:hlinkClick r:id="" action="ppaction://noaction">
              <a:snd r:embed="rId3" name="trop.wav"/>
            </a:hlinkClick>
            <a:extLst>
              <a:ext uri="{FF2B5EF4-FFF2-40B4-BE49-F238E27FC236}">
                <a16:creationId xmlns:a16="http://schemas.microsoft.com/office/drawing/2014/main" id="{04225F9D-376B-436F-9466-CB4356FE6086}"/>
              </a:ext>
            </a:extLst>
          </p:cNvPr>
          <p:cNvSpPr txBox="1"/>
          <p:nvPr/>
        </p:nvSpPr>
        <p:spPr>
          <a:xfrm>
            <a:off x="742323" y="1785289"/>
            <a:ext cx="12196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trop</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91" name="TextBox 90">
            <a:hlinkClick r:id="" action="ppaction://noaction">
              <a:snd r:embed="rId4" name="report.wav"/>
            </a:hlinkClick>
            <a:extLst>
              <a:ext uri="{FF2B5EF4-FFF2-40B4-BE49-F238E27FC236}">
                <a16:creationId xmlns:a16="http://schemas.microsoft.com/office/drawing/2014/main" id="{68C9A381-71F7-4652-9AC9-3AFF0BDD6C99}"/>
              </a:ext>
            </a:extLst>
          </p:cNvPr>
          <p:cNvSpPr txBox="1"/>
          <p:nvPr/>
        </p:nvSpPr>
        <p:spPr>
          <a:xfrm>
            <a:off x="2815517" y="3788664"/>
            <a:ext cx="152797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report</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11" name="Oval 110">
            <a:extLst>
              <a:ext uri="{FF2B5EF4-FFF2-40B4-BE49-F238E27FC236}">
                <a16:creationId xmlns:a16="http://schemas.microsoft.com/office/drawing/2014/main" id="{633031FB-4C2E-4674-AC7F-84D04D79385F}"/>
              </a:ext>
            </a:extLst>
          </p:cNvPr>
          <p:cNvSpPr/>
          <p:nvPr/>
        </p:nvSpPr>
        <p:spPr>
          <a:xfrm>
            <a:off x="2809092" y="1424710"/>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3" name="Oval 112">
            <a:extLst>
              <a:ext uri="{FF2B5EF4-FFF2-40B4-BE49-F238E27FC236}">
                <a16:creationId xmlns:a16="http://schemas.microsoft.com/office/drawing/2014/main" id="{DF7DF698-B56B-46E0-8F77-70F98D7D2E8E}"/>
              </a:ext>
            </a:extLst>
          </p:cNvPr>
          <p:cNvSpPr/>
          <p:nvPr/>
        </p:nvSpPr>
        <p:spPr>
          <a:xfrm>
            <a:off x="8885827" y="3906506"/>
            <a:ext cx="1846042"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Oval 114">
            <a:extLst>
              <a:ext uri="{FF2B5EF4-FFF2-40B4-BE49-F238E27FC236}">
                <a16:creationId xmlns:a16="http://schemas.microsoft.com/office/drawing/2014/main" id="{B1E797DD-65EF-41B3-BF36-22E584CE7766}"/>
              </a:ext>
            </a:extLst>
          </p:cNvPr>
          <p:cNvSpPr/>
          <p:nvPr/>
        </p:nvSpPr>
        <p:spPr>
          <a:xfrm>
            <a:off x="6705512" y="5279276"/>
            <a:ext cx="2158173" cy="7738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7" name="Oval 116">
            <a:extLst>
              <a:ext uri="{FF2B5EF4-FFF2-40B4-BE49-F238E27FC236}">
                <a16:creationId xmlns:a16="http://schemas.microsoft.com/office/drawing/2014/main" id="{6E6C9533-704E-44FF-804F-01E901BA1E77}"/>
              </a:ext>
            </a:extLst>
          </p:cNvPr>
          <p:cNvSpPr/>
          <p:nvPr/>
        </p:nvSpPr>
        <p:spPr>
          <a:xfrm>
            <a:off x="851913" y="3191971"/>
            <a:ext cx="1493663"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5" name="Oval 124">
            <a:extLst>
              <a:ext uri="{FF2B5EF4-FFF2-40B4-BE49-F238E27FC236}">
                <a16:creationId xmlns:a16="http://schemas.microsoft.com/office/drawing/2014/main" id="{560DC844-D854-4811-8E0F-6A5840E8C870}"/>
              </a:ext>
            </a:extLst>
          </p:cNvPr>
          <p:cNvSpPr/>
          <p:nvPr/>
        </p:nvSpPr>
        <p:spPr>
          <a:xfrm>
            <a:off x="486976" y="1730773"/>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6" name="Oval 125">
            <a:extLst>
              <a:ext uri="{FF2B5EF4-FFF2-40B4-BE49-F238E27FC236}">
                <a16:creationId xmlns:a16="http://schemas.microsoft.com/office/drawing/2014/main" id="{9928F6B2-43F5-4A4E-B682-EFD9079C500C}"/>
              </a:ext>
            </a:extLst>
          </p:cNvPr>
          <p:cNvSpPr/>
          <p:nvPr/>
        </p:nvSpPr>
        <p:spPr>
          <a:xfrm>
            <a:off x="10123174" y="5138805"/>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7" name="Oval 126">
            <a:extLst>
              <a:ext uri="{FF2B5EF4-FFF2-40B4-BE49-F238E27FC236}">
                <a16:creationId xmlns:a16="http://schemas.microsoft.com/office/drawing/2014/main" id="{FAA4E9D6-E1A9-40B5-BE03-630386400A1E}"/>
              </a:ext>
            </a:extLst>
          </p:cNvPr>
          <p:cNvSpPr/>
          <p:nvPr/>
        </p:nvSpPr>
        <p:spPr>
          <a:xfrm>
            <a:off x="4585426" y="4934566"/>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D0462443-D66B-4523-98F3-A212B5D61713}"/>
              </a:ext>
            </a:extLst>
          </p:cNvPr>
          <p:cNvSpPr txBox="1"/>
          <p:nvPr/>
        </p:nvSpPr>
        <p:spPr>
          <a:xfrm>
            <a:off x="3256181" y="1843066"/>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put]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7F0884BA-D75C-495F-A96B-61C7CC3A818F}"/>
              </a:ext>
            </a:extLst>
          </p:cNvPr>
          <p:cNvSpPr txBox="1"/>
          <p:nvPr/>
        </p:nvSpPr>
        <p:spPr>
          <a:xfrm>
            <a:off x="5925212" y="4190687"/>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import]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pic>
        <p:nvPicPr>
          <p:cNvPr id="3074" name="Picture 2" descr="Mussel Clip Art">
            <a:extLst>
              <a:ext uri="{FF2B5EF4-FFF2-40B4-BE49-F238E27FC236}">
                <a16:creationId xmlns:a16="http://schemas.microsoft.com/office/drawing/2014/main" id="{019E5313-3493-4370-A1A4-3E49C72832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2748" y="2575573"/>
            <a:ext cx="657313" cy="62653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9E67C7E-9290-4EE3-B432-B7424CC99E57}"/>
              </a:ext>
            </a:extLst>
          </p:cNvPr>
          <p:cNvSpPr txBox="1"/>
          <p:nvPr/>
        </p:nvSpPr>
        <p:spPr>
          <a:xfrm>
            <a:off x="1299481" y="3546097"/>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000" dirty="0">
                <a:solidFill>
                  <a:srgbClr val="4472C4">
                    <a:lumMod val="50000"/>
                  </a:srgbClr>
                </a:solidFill>
                <a:latin typeface="Century Gothic" panose="020F0302020204030204"/>
              </a:rPr>
              <a:t>back</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9B1DFED0-715B-46CD-9D2E-B855E1164091}"/>
              </a:ext>
            </a:extLst>
          </p:cNvPr>
          <p:cNvSpPr txBox="1"/>
          <p:nvPr/>
        </p:nvSpPr>
        <p:spPr>
          <a:xfrm>
            <a:off x="9736981" y="4316542"/>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000" dirty="0">
                <a:solidFill>
                  <a:srgbClr val="4472C4">
                    <a:lumMod val="50000"/>
                  </a:srgbClr>
                </a:solidFill>
                <a:latin typeface="Century Gothic" panose="020F0302020204030204"/>
              </a:rPr>
              <a:t>rest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1C2DB8C9-1075-4BDA-BFBF-D8FA844828F6}"/>
              </a:ext>
            </a:extLst>
          </p:cNvPr>
          <p:cNvSpPr txBox="1"/>
          <p:nvPr/>
        </p:nvSpPr>
        <p:spPr>
          <a:xfrm>
            <a:off x="10722130" y="5564324"/>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[tax]</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D98273B1-0E8A-408D-AA8D-95C1F89A3829}"/>
              </a:ext>
            </a:extLst>
          </p:cNvPr>
          <p:cNvSpPr txBox="1"/>
          <p:nvPr/>
        </p:nvSpPr>
        <p:spPr>
          <a:xfrm>
            <a:off x="3268347" y="5614696"/>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000" dirty="0">
                <a:solidFill>
                  <a:srgbClr val="4472C4">
                    <a:lumMod val="50000"/>
                  </a:srgbClr>
                </a:solidFill>
                <a:latin typeface="Century Gothic" panose="020F0302020204030204"/>
              </a:rPr>
              <a:t>beef</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grpSp>
        <p:nvGrpSpPr>
          <p:cNvPr id="19" name="Group 18">
            <a:extLst>
              <a:ext uri="{FF2B5EF4-FFF2-40B4-BE49-F238E27FC236}">
                <a16:creationId xmlns:a16="http://schemas.microsoft.com/office/drawing/2014/main" id="{F80DC0CB-6E64-4C3D-BD45-2851788FB1BC}"/>
              </a:ext>
            </a:extLst>
          </p:cNvPr>
          <p:cNvGrpSpPr/>
          <p:nvPr/>
        </p:nvGrpSpPr>
        <p:grpSpPr>
          <a:xfrm>
            <a:off x="9808848" y="1775201"/>
            <a:ext cx="1970072" cy="680172"/>
            <a:chOff x="9808848" y="1775201"/>
            <a:chExt cx="1970072" cy="680172"/>
          </a:xfrm>
        </p:grpSpPr>
        <p:sp>
          <p:nvSpPr>
            <p:cNvPr id="103" name="Oval 102">
              <a:extLst>
                <a:ext uri="{FF2B5EF4-FFF2-40B4-BE49-F238E27FC236}">
                  <a16:creationId xmlns:a16="http://schemas.microsoft.com/office/drawing/2014/main" id="{D41FADCA-6E2C-4755-AA94-EE6C59418FDA}"/>
                </a:ext>
              </a:extLst>
            </p:cNvPr>
            <p:cNvSpPr/>
            <p:nvPr/>
          </p:nvSpPr>
          <p:spPr>
            <a:xfrm>
              <a:off x="9808848" y="1775201"/>
              <a:ext cx="1970072" cy="680172"/>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5" name="Straight Connector 4">
              <a:extLst>
                <a:ext uri="{FF2B5EF4-FFF2-40B4-BE49-F238E27FC236}">
                  <a16:creationId xmlns:a16="http://schemas.microsoft.com/office/drawing/2014/main" id="{28708ABC-2D7D-4893-9401-7D9D032BC44F}"/>
                </a:ext>
              </a:extLst>
            </p:cNvPr>
            <p:cNvCxnSpPr>
              <a:cxnSpLocks/>
            </p:cNvCxnSpPr>
            <p:nvPr/>
          </p:nvCxnSpPr>
          <p:spPr>
            <a:xfrm>
              <a:off x="10410218" y="2293036"/>
              <a:ext cx="168882"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grpSp>
      <p:pic>
        <p:nvPicPr>
          <p:cNvPr id="42" name="Picture 41">
            <a:extLst>
              <a:ext uri="{FF2B5EF4-FFF2-40B4-BE49-F238E27FC236}">
                <a16:creationId xmlns:a16="http://schemas.microsoft.com/office/drawing/2014/main" id="{FAF5FEBA-857C-4D41-A4F2-D57A6CA079E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598" b="93432" l="7415" r="94703">
                        <a14:foregroundMark x1="76483" y1="8703" x2="76483" y2="8703"/>
                        <a14:foregroundMark x1="79449" y1="4598" x2="79449" y2="4598"/>
                        <a14:foregroundMark x1="93856" y1="36289" x2="93856" y2="36289"/>
                        <a14:foregroundMark x1="68856" y1="93760" x2="68856" y2="93760"/>
                        <a14:foregroundMark x1="94915" y1="89163" x2="94915" y2="89163"/>
                        <a14:foregroundMark x1="43220" y1="50575" x2="43220" y2="50575"/>
                        <a14:foregroundMark x1="7415" y1="44663" x2="7415" y2="44663"/>
                        <a14:backgroundMark x1="11229" y1="22660" x2="11229" y2="22660"/>
                        <a14:backgroundMark x1="83263" y1="8046" x2="83051" y2="7553"/>
                      </a14:backgroundRemoval>
                    </a14:imgEffect>
                  </a14:imgLayer>
                </a14:imgProps>
              </a:ext>
            </a:extLst>
          </a:blip>
          <a:stretch>
            <a:fillRect/>
          </a:stretch>
        </p:blipFill>
        <p:spPr>
          <a:xfrm>
            <a:off x="1159095" y="4652252"/>
            <a:ext cx="1067084" cy="1376810"/>
          </a:xfrm>
          <a:prstGeom prst="rect">
            <a:avLst/>
          </a:prstGeom>
        </p:spPr>
      </p:pic>
      <p:sp>
        <p:nvSpPr>
          <p:cNvPr id="124" name="Oval 123">
            <a:extLst>
              <a:ext uri="{FF2B5EF4-FFF2-40B4-BE49-F238E27FC236}">
                <a16:creationId xmlns:a16="http://schemas.microsoft.com/office/drawing/2014/main" id="{17036ACF-8072-4EA5-9E2E-DD7DC54C8E73}"/>
              </a:ext>
            </a:extLst>
          </p:cNvPr>
          <p:cNvSpPr/>
          <p:nvPr/>
        </p:nvSpPr>
        <p:spPr>
          <a:xfrm>
            <a:off x="533514" y="4394577"/>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68A87AA0-6BFB-492C-ADC7-090E113882EF}"/>
              </a:ext>
            </a:extLst>
          </p:cNvPr>
          <p:cNvSpPr txBox="1"/>
          <p:nvPr/>
        </p:nvSpPr>
        <p:spPr>
          <a:xfrm>
            <a:off x="6377786" y="249869"/>
            <a:ext cx="3631813" cy="800219"/>
          </a:xfrm>
          <a:prstGeom prst="rect">
            <a:avLst/>
          </a:prstGeom>
          <a:solidFill>
            <a:schemeClr val="bg1"/>
          </a:solidFill>
          <a:ln w="38100">
            <a:solidFill>
              <a:srgbClr val="ED7D31"/>
            </a:solidFill>
          </a:ln>
        </p:spPr>
        <p:txBody>
          <a:bodyPr wrap="square" rtlCol="0">
            <a:spAutoFit/>
          </a:bodyPr>
          <a:lstStyle/>
          <a:p>
            <a:pPr algn="ctr"/>
            <a:r>
              <a:rPr lang="en-GB" sz="4600" b="1" dirty="0">
                <a:solidFill>
                  <a:srgbClr val="ED7D31"/>
                </a:solidFill>
              </a:rPr>
              <a:t>10</a:t>
            </a:r>
          </a:p>
        </p:txBody>
      </p:sp>
      <p:sp>
        <p:nvSpPr>
          <p:cNvPr id="46" name="TextBox 45">
            <a:extLst>
              <a:ext uri="{FF2B5EF4-FFF2-40B4-BE49-F238E27FC236}">
                <a16:creationId xmlns:a16="http://schemas.microsoft.com/office/drawing/2014/main" id="{75AA69AD-B4E3-4144-9CBA-2D1B73CF940A}"/>
              </a:ext>
            </a:extLst>
          </p:cNvPr>
          <p:cNvSpPr txBox="1"/>
          <p:nvPr/>
        </p:nvSpPr>
        <p:spPr>
          <a:xfrm>
            <a:off x="971875" y="2231251"/>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[too]</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03018EAF-4E72-4623-B14A-A4D1C955BD11}"/>
              </a:ext>
            </a:extLst>
          </p:cNvPr>
          <p:cNvSpPr txBox="1"/>
          <p:nvPr/>
        </p:nvSpPr>
        <p:spPr>
          <a:xfrm>
            <a:off x="7633236" y="5881376"/>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[soon]</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grpSp>
        <p:nvGrpSpPr>
          <p:cNvPr id="56" name="Group 55">
            <a:extLst>
              <a:ext uri="{FF2B5EF4-FFF2-40B4-BE49-F238E27FC236}">
                <a16:creationId xmlns:a16="http://schemas.microsoft.com/office/drawing/2014/main" id="{C20094ED-A50A-4EA4-B5C8-39860278B66A}"/>
              </a:ext>
            </a:extLst>
          </p:cNvPr>
          <p:cNvGrpSpPr/>
          <p:nvPr/>
        </p:nvGrpSpPr>
        <p:grpSpPr>
          <a:xfrm>
            <a:off x="3388451" y="2762978"/>
            <a:ext cx="2229090" cy="661093"/>
            <a:chOff x="3410894" y="2628444"/>
            <a:chExt cx="2229090" cy="661093"/>
          </a:xfrm>
        </p:grpSpPr>
        <p:sp>
          <p:nvSpPr>
            <p:cNvPr id="109" name="Oval 108">
              <a:extLst>
                <a:ext uri="{FF2B5EF4-FFF2-40B4-BE49-F238E27FC236}">
                  <a16:creationId xmlns:a16="http://schemas.microsoft.com/office/drawing/2014/main" id="{CFA5D82B-8FE2-4FD0-90FA-9477E618C08E}"/>
                </a:ext>
              </a:extLst>
            </p:cNvPr>
            <p:cNvSpPr/>
            <p:nvPr/>
          </p:nvSpPr>
          <p:spPr>
            <a:xfrm>
              <a:off x="3410894" y="2628444"/>
              <a:ext cx="2229090"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118" name="Straight Connector 117">
              <a:extLst>
                <a:ext uri="{FF2B5EF4-FFF2-40B4-BE49-F238E27FC236}">
                  <a16:creationId xmlns:a16="http://schemas.microsoft.com/office/drawing/2014/main" id="{1EBF239B-4F56-4D71-8B06-F21B0266BD28}"/>
                </a:ext>
              </a:extLst>
            </p:cNvPr>
            <p:cNvCxnSpPr>
              <a:cxnSpLocks/>
            </p:cNvCxnSpPr>
            <p:nvPr/>
          </p:nvCxnSpPr>
          <p:spPr>
            <a:xfrm>
              <a:off x="4771418" y="3100149"/>
              <a:ext cx="168882"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1B98B5C2-617A-4005-9C36-98AB69EDC8A1}"/>
              </a:ext>
            </a:extLst>
          </p:cNvPr>
          <p:cNvSpPr txBox="1"/>
          <p:nvPr/>
        </p:nvSpPr>
        <p:spPr>
          <a:xfrm>
            <a:off x="4491238" y="3147549"/>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000" dirty="0">
                <a:solidFill>
                  <a:srgbClr val="4472C4">
                    <a:lumMod val="50000"/>
                  </a:srgbClr>
                </a:solidFill>
                <a:latin typeface="Century Gothic" panose="020F0302020204030204"/>
              </a:rPr>
              <a:t>job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7" name="TextBox 16">
            <a:hlinkClick r:id="" action="ppaction://noaction">
              <a:snd r:embed="rId8" name="poser.wav"/>
            </a:hlinkClick>
            <a:extLst>
              <a:ext uri="{FF2B5EF4-FFF2-40B4-BE49-F238E27FC236}">
                <a16:creationId xmlns:a16="http://schemas.microsoft.com/office/drawing/2014/main" id="{55F76293-F036-D943-9EC1-F5857D9662CB}"/>
              </a:ext>
            </a:extLst>
          </p:cNvPr>
          <p:cNvSpPr txBox="1"/>
          <p:nvPr/>
        </p:nvSpPr>
        <p:spPr>
          <a:xfrm>
            <a:off x="2985526" y="1505692"/>
            <a:ext cx="1682408" cy="571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poser</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6" name="TextBox 25">
            <a:hlinkClick r:id="" action="ppaction://noaction">
              <a:snd r:embed="rId9" name="combien.wav"/>
            </a:hlinkClick>
            <a:extLst>
              <a:ext uri="{FF2B5EF4-FFF2-40B4-BE49-F238E27FC236}">
                <a16:creationId xmlns:a16="http://schemas.microsoft.com/office/drawing/2014/main" id="{E4FF7813-B604-4EDF-938C-FEB4BD2D2026}"/>
              </a:ext>
            </a:extLst>
          </p:cNvPr>
          <p:cNvSpPr txBox="1"/>
          <p:nvPr/>
        </p:nvSpPr>
        <p:spPr>
          <a:xfrm>
            <a:off x="5197990" y="1454991"/>
            <a:ext cx="258594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combien</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0" name="TextBox 19">
            <a:hlinkClick r:id="" action="ppaction://noaction">
              <a:snd r:embed="rId10" name="poisson.wav"/>
            </a:hlinkClick>
            <a:extLst>
              <a:ext uri="{FF2B5EF4-FFF2-40B4-BE49-F238E27FC236}">
                <a16:creationId xmlns:a16="http://schemas.microsoft.com/office/drawing/2014/main" id="{5535E89E-4E81-4CC5-AD8E-C66BE269D8B4}"/>
              </a:ext>
            </a:extLst>
          </p:cNvPr>
          <p:cNvSpPr txBox="1"/>
          <p:nvPr/>
        </p:nvSpPr>
        <p:spPr>
          <a:xfrm>
            <a:off x="7723042" y="1834680"/>
            <a:ext cx="16922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poisson</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6" name="TextBox 15">
            <a:hlinkClick r:id="" action="ppaction://noaction">
              <a:snd r:embed="rId11" name="position.wav"/>
            </a:hlinkClick>
            <a:extLst>
              <a:ext uri="{FF2B5EF4-FFF2-40B4-BE49-F238E27FC236}">
                <a16:creationId xmlns:a16="http://schemas.microsoft.com/office/drawing/2014/main" id="{DD726C2E-8B14-48D5-BC86-420161259118}"/>
              </a:ext>
            </a:extLst>
          </p:cNvPr>
          <p:cNvSpPr txBox="1"/>
          <p:nvPr/>
        </p:nvSpPr>
        <p:spPr>
          <a:xfrm>
            <a:off x="10012279" y="1829320"/>
            <a:ext cx="21747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position</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8" name="TextBox 17">
            <a:hlinkClick r:id="" action="ppaction://noaction">
              <a:snd r:embed="rId12" name="boulot.wav"/>
            </a:hlinkClick>
            <a:extLst>
              <a:ext uri="{FF2B5EF4-FFF2-40B4-BE49-F238E27FC236}">
                <a16:creationId xmlns:a16="http://schemas.microsoft.com/office/drawing/2014/main" id="{02C027D0-69F7-4A53-A561-308F17C8EF69}"/>
              </a:ext>
            </a:extLst>
          </p:cNvPr>
          <p:cNvSpPr txBox="1"/>
          <p:nvPr/>
        </p:nvSpPr>
        <p:spPr>
          <a:xfrm>
            <a:off x="3793269" y="2765369"/>
            <a:ext cx="1554969" cy="5518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boulot</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3" name="TextBox 12">
            <a:hlinkClick r:id="" action="ppaction://noaction">
              <a:snd r:embed="rId13" name="moule.wav"/>
            </a:hlinkClick>
            <a:extLst>
              <a:ext uri="{FF2B5EF4-FFF2-40B4-BE49-F238E27FC236}">
                <a16:creationId xmlns:a16="http://schemas.microsoft.com/office/drawing/2014/main" id="{08B10E73-6D76-40B7-AB4F-48F91E147744}"/>
              </a:ext>
            </a:extLst>
          </p:cNvPr>
          <p:cNvSpPr txBox="1"/>
          <p:nvPr/>
        </p:nvSpPr>
        <p:spPr>
          <a:xfrm>
            <a:off x="6180872" y="2901194"/>
            <a:ext cx="15766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moule</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0" name="TextBox 9">
            <a:hlinkClick r:id="" action="ppaction://noaction">
              <a:snd r:embed="rId14" name="atmosphere.wav"/>
            </a:hlinkClick>
            <a:extLst>
              <a:ext uri="{FF2B5EF4-FFF2-40B4-BE49-F238E27FC236}">
                <a16:creationId xmlns:a16="http://schemas.microsoft.com/office/drawing/2014/main" id="{976F3B71-FC9A-45C1-8C73-766519F1EF6B}"/>
              </a:ext>
            </a:extLst>
          </p:cNvPr>
          <p:cNvSpPr txBox="1"/>
          <p:nvPr/>
        </p:nvSpPr>
        <p:spPr>
          <a:xfrm>
            <a:off x="8378498" y="2947391"/>
            <a:ext cx="2467900" cy="553998"/>
          </a:xfrm>
          <a:prstGeom prst="rect">
            <a:avLst/>
          </a:prstGeom>
          <a:noFill/>
        </p:spPr>
        <p:txBody>
          <a:bodyPr wrap="square" rtlCol="0">
            <a:spAutoFit/>
          </a:bodyPr>
          <a:lstStyle/>
          <a:p>
            <a:pPr lvl="0">
              <a:defRPr/>
            </a:pPr>
            <a:r>
              <a:rPr lang="en-US" sz="3000" dirty="0" err="1">
                <a:solidFill>
                  <a:srgbClr val="4472C4">
                    <a:lumMod val="50000"/>
                  </a:srgbClr>
                </a:solidFill>
              </a:rPr>
              <a:t>atmosphère</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2" name="TextBox 31">
            <a:hlinkClick r:id="" action="ppaction://noaction">
              <a:snd r:embed="rId15" name="dos.wav"/>
            </a:hlinkClick>
            <a:extLst>
              <a:ext uri="{FF2B5EF4-FFF2-40B4-BE49-F238E27FC236}">
                <a16:creationId xmlns:a16="http://schemas.microsoft.com/office/drawing/2014/main" id="{AADB3F20-027D-4985-9F91-B5C6E0E94E08}"/>
              </a:ext>
            </a:extLst>
          </p:cNvPr>
          <p:cNvSpPr txBox="1"/>
          <p:nvPr/>
        </p:nvSpPr>
        <p:spPr>
          <a:xfrm>
            <a:off x="1157219" y="3161970"/>
            <a:ext cx="10803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dos</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5" name="TextBox 34">
            <a:hlinkClick r:id="" action="ppaction://noaction">
              <a:snd r:embed="rId16" name="heros.wav"/>
            </a:hlinkClick>
            <a:extLst>
              <a:ext uri="{FF2B5EF4-FFF2-40B4-BE49-F238E27FC236}">
                <a16:creationId xmlns:a16="http://schemas.microsoft.com/office/drawing/2014/main" id="{3FA2823B-691C-4C53-BFC2-8DE9C78D60EE}"/>
              </a:ext>
            </a:extLst>
          </p:cNvPr>
          <p:cNvSpPr txBox="1"/>
          <p:nvPr/>
        </p:nvSpPr>
        <p:spPr>
          <a:xfrm>
            <a:off x="715339" y="4423478"/>
            <a:ext cx="137727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héros</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1" name="TextBox 10">
            <a:hlinkClick r:id="" action="ppaction://noaction">
              <a:snd r:embed="rId17" name="boeuf.wav"/>
            </a:hlinkClick>
            <a:extLst>
              <a:ext uri="{FF2B5EF4-FFF2-40B4-BE49-F238E27FC236}">
                <a16:creationId xmlns:a16="http://schemas.microsoft.com/office/drawing/2014/main" id="{AAA87963-9A6C-429D-B748-0BC20E9C8601}"/>
              </a:ext>
            </a:extLst>
          </p:cNvPr>
          <p:cNvSpPr txBox="1"/>
          <p:nvPr/>
        </p:nvSpPr>
        <p:spPr>
          <a:xfrm>
            <a:off x="2967827" y="5197115"/>
            <a:ext cx="1970072" cy="553998"/>
          </a:xfrm>
          <a:prstGeom prst="rect">
            <a:avLst/>
          </a:prstGeom>
          <a:noFill/>
        </p:spPr>
        <p:txBody>
          <a:bodyPr wrap="square" rtlCol="0">
            <a:spAutoFit/>
          </a:bodyPr>
          <a:lstStyle/>
          <a:p>
            <a:pPr lvl="0">
              <a:defRPr/>
            </a:pPr>
            <a:r>
              <a:rPr lang="en-US" sz="3000" dirty="0" err="1">
                <a:solidFill>
                  <a:srgbClr val="4472C4">
                    <a:lumMod val="50000"/>
                  </a:srgbClr>
                </a:solidFill>
              </a:rPr>
              <a:t>bœuf</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4" name="TextBox 23">
            <a:hlinkClick r:id="" action="ppaction://noaction">
              <a:snd r:embed="rId18" name="rose.wav"/>
            </a:hlinkClick>
            <a:extLst>
              <a:ext uri="{FF2B5EF4-FFF2-40B4-BE49-F238E27FC236}">
                <a16:creationId xmlns:a16="http://schemas.microsoft.com/office/drawing/2014/main" id="{D1D3A360-13AC-4E94-A008-6217EE2B4550}"/>
              </a:ext>
            </a:extLst>
          </p:cNvPr>
          <p:cNvSpPr txBox="1"/>
          <p:nvPr/>
        </p:nvSpPr>
        <p:spPr>
          <a:xfrm>
            <a:off x="4871052" y="4965902"/>
            <a:ext cx="118147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rose</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2" name="TextBox 11">
            <a:hlinkClick r:id="" action="ppaction://noaction">
              <a:snd r:embed="rId19" name="importer.wav"/>
            </a:hlinkClick>
            <a:extLst>
              <a:ext uri="{FF2B5EF4-FFF2-40B4-BE49-F238E27FC236}">
                <a16:creationId xmlns:a16="http://schemas.microsoft.com/office/drawing/2014/main" id="{E1A1CCAB-6FEE-41C4-B775-3BAF96A707FF}"/>
              </a:ext>
            </a:extLst>
          </p:cNvPr>
          <p:cNvSpPr txBox="1"/>
          <p:nvPr/>
        </p:nvSpPr>
        <p:spPr>
          <a:xfrm>
            <a:off x="5636799" y="3819247"/>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importer</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7" name="TextBox 26">
            <a:hlinkClick r:id="" action="ppaction://noaction">
              <a:snd r:embed="rId20" name="bientot.wav"/>
            </a:hlinkClick>
            <a:extLst>
              <a:ext uri="{FF2B5EF4-FFF2-40B4-BE49-F238E27FC236}">
                <a16:creationId xmlns:a16="http://schemas.microsoft.com/office/drawing/2014/main" id="{AFBF139E-619A-4323-B180-DBBCACE08B71}"/>
              </a:ext>
            </a:extLst>
          </p:cNvPr>
          <p:cNvSpPr txBox="1"/>
          <p:nvPr/>
        </p:nvSpPr>
        <p:spPr>
          <a:xfrm>
            <a:off x="7062748" y="5380418"/>
            <a:ext cx="159675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bient</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panose="020B0604020202020204" pitchFamily="34" charset="0"/>
              </a:rPr>
              <a:t>ôt</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1" name="TextBox 30">
            <a:hlinkClick r:id="" action="ppaction://noaction">
              <a:snd r:embed="rId21" name="repos.wav"/>
            </a:hlinkClick>
            <a:extLst>
              <a:ext uri="{FF2B5EF4-FFF2-40B4-BE49-F238E27FC236}">
                <a16:creationId xmlns:a16="http://schemas.microsoft.com/office/drawing/2014/main" id="{324D4D2D-BF59-4FC4-9D85-F7C084FF4FB8}"/>
              </a:ext>
            </a:extLst>
          </p:cNvPr>
          <p:cNvSpPr txBox="1"/>
          <p:nvPr/>
        </p:nvSpPr>
        <p:spPr>
          <a:xfrm>
            <a:off x="9202455" y="3889896"/>
            <a:ext cx="137059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repos</a:t>
            </a:r>
            <a:endParaRPr kumimoji="0" lang="en-US" sz="3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hlinkClick r:id="" action="ppaction://noaction">
              <a:snd r:embed="rId22" name="impot.wav"/>
            </a:hlinkClick>
            <a:extLst>
              <a:ext uri="{FF2B5EF4-FFF2-40B4-BE49-F238E27FC236}">
                <a16:creationId xmlns:a16="http://schemas.microsoft.com/office/drawing/2014/main" id="{7A5A7E5C-5EC2-4520-B955-DF7A8B1A1206}"/>
              </a:ext>
            </a:extLst>
          </p:cNvPr>
          <p:cNvSpPr txBox="1"/>
          <p:nvPr/>
        </p:nvSpPr>
        <p:spPr>
          <a:xfrm>
            <a:off x="10180270" y="5183718"/>
            <a:ext cx="2063110" cy="553998"/>
          </a:xfrm>
          <a:prstGeom prst="rect">
            <a:avLst/>
          </a:prstGeom>
          <a:noFill/>
        </p:spPr>
        <p:txBody>
          <a:bodyPr wrap="square" rtlCol="0">
            <a:spAutoFit/>
          </a:bodyPr>
          <a:lstStyle/>
          <a:p>
            <a:pPr lvl="0">
              <a:defRPr/>
            </a:pPr>
            <a:r>
              <a:rPr lang="en-US" sz="3000" dirty="0" err="1">
                <a:solidFill>
                  <a:srgbClr val="4472C4">
                    <a:lumMod val="50000"/>
                  </a:srgbClr>
                </a:solidFill>
              </a:rPr>
              <a:t>impôt</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3508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3" grpId="0" animBg="1"/>
      <p:bldP spid="115" grpId="0" animBg="1"/>
      <p:bldP spid="117" grpId="0" animBg="1"/>
      <p:bldP spid="125" grpId="0" animBg="1"/>
      <p:bldP spid="126" grpId="0" animBg="1"/>
      <p:bldP spid="127" grpId="0" animBg="1"/>
      <p:bldP spid="124" grpId="0" animBg="1"/>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Rounded Corners 83">
            <a:extLst>
              <a:ext uri="{FF2B5EF4-FFF2-40B4-BE49-F238E27FC236}">
                <a16:creationId xmlns:a16="http://schemas.microsoft.com/office/drawing/2014/main" id="{55134A78-9EC6-4123-ACC7-6F602727A49D}"/>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Where is Geneva located?</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5" name="Rectangle: Rounded Corners 84">
            <a:extLst>
              <a:ext uri="{FF2B5EF4-FFF2-40B4-BE49-F238E27FC236}">
                <a16:creationId xmlns:a16="http://schemas.microsoft.com/office/drawing/2014/main" id="{B90CDF73-C2E0-4E4B-9E85-17B2E1066099}"/>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In the west of Switzerland.</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6" name="Rectangle: Rounded Corners 85">
            <a:extLst>
              <a:ext uri="{FF2B5EF4-FFF2-40B4-BE49-F238E27FC236}">
                <a16:creationId xmlns:a16="http://schemas.microsoft.com/office/drawing/2014/main" id="{7DCC99C2-8CDE-4CE9-8538-1AE2A038C7C8}"/>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How many languages are spoken in Geneva?</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7" name="Rectangle: Rounded Corners 86">
            <a:extLst>
              <a:ext uri="{FF2B5EF4-FFF2-40B4-BE49-F238E27FC236}">
                <a16:creationId xmlns:a16="http://schemas.microsoft.com/office/drawing/2014/main" id="{B8CD0CD3-EC83-482D-8940-7FAD6D996986}"/>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One.</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8" name="Rectangle: Rounded Corners 87">
            <a:extLst>
              <a:ext uri="{FF2B5EF4-FFF2-40B4-BE49-F238E27FC236}">
                <a16:creationId xmlns:a16="http://schemas.microsoft.com/office/drawing/2014/main" id="{02478E59-B5BD-489B-A821-B1C9F764778F}"/>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Which important international organisations</a:t>
            </a:r>
            <a:r>
              <a:rPr kumimoji="0" lang="en-GB" sz="24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are based in Geneva</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5" name="Rectangle: Rounded Corners 94">
            <a:extLst>
              <a:ext uri="{FF2B5EF4-FFF2-40B4-BE49-F238E27FC236}">
                <a16:creationId xmlns:a16="http://schemas.microsoft.com/office/drawing/2014/main" id="{2D86B5CE-5810-4177-BA1F-FF4339243329}"/>
              </a:ext>
            </a:extLst>
          </p:cNvPr>
          <p:cNvSpPr/>
          <p:nvPr/>
        </p:nvSpPr>
        <p:spPr>
          <a:xfrm>
            <a:off x="6096000" y="5198723"/>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UN </a:t>
            </a:r>
            <a:r>
              <a:rPr lang="en-GB" sz="2400" dirty="0">
                <a:solidFill>
                  <a:srgbClr val="5B9BD5">
                    <a:lumMod val="50000"/>
                  </a:srgbClr>
                </a:solidFill>
                <a:latin typeface="Century Gothic" panose="020F0302020204030204"/>
              </a:rPr>
              <a:t>E</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uropean</a:t>
            </a:r>
            <a:r>
              <a:rPr kumimoji="0" lang="en-GB" sz="24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branch, International Committee of the Red </a:t>
            </a:r>
            <a:r>
              <a:rPr lang="en-GB" sz="2400" dirty="0">
                <a:solidFill>
                  <a:srgbClr val="5B9BD5">
                    <a:lumMod val="50000"/>
                  </a:srgbClr>
                </a:solidFill>
                <a:latin typeface="Century Gothic" panose="020F0302020204030204"/>
              </a:rPr>
              <a:t>C</a:t>
            </a:r>
            <a:r>
              <a:rPr kumimoji="0" lang="en-GB" sz="24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ross</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6" name="Rectangle: Rounded Corners 95">
            <a:extLst>
              <a:ext uri="{FF2B5EF4-FFF2-40B4-BE49-F238E27FC236}">
                <a16:creationId xmlns:a16="http://schemas.microsoft.com/office/drawing/2014/main" id="{6DB04E65-94B3-4BEF-B844-60155A824265}"/>
              </a:ext>
            </a:extLst>
          </p:cNvPr>
          <p:cNvSpPr/>
          <p:nvPr/>
        </p:nvSpPr>
        <p:spPr>
          <a:xfrm>
            <a:off x="6096000" y="5211166"/>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Why does</a:t>
            </a:r>
            <a:r>
              <a:rPr kumimoji="0" lang="en-GB" sz="24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the Red Cross symbol look like the Swiss flag</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7" name="Rectangle: Rounded Corners 96">
            <a:extLst>
              <a:ext uri="{FF2B5EF4-FFF2-40B4-BE49-F238E27FC236}">
                <a16:creationId xmlns:a16="http://schemas.microsoft.com/office/drawing/2014/main" id="{16776C2E-AFC6-4862-B6A4-FB9F60D4912E}"/>
              </a:ext>
            </a:extLst>
          </p:cNvPr>
          <p:cNvSpPr/>
          <p:nvPr/>
        </p:nvSpPr>
        <p:spPr>
          <a:xfrm>
            <a:off x="6096000" y="5198722"/>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The Red Cross was created by a group of Swiss citizens.</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025BDAEE-70EE-455C-A838-80609A73F1E4}"/>
              </a:ext>
            </a:extLst>
          </p:cNvPr>
          <p:cNvPicPr>
            <a:picLocks noChangeAspect="1"/>
          </p:cNvPicPr>
          <p:nvPr/>
        </p:nvPicPr>
        <p:blipFill>
          <a:blip r:embed="rId3"/>
          <a:stretch>
            <a:fillRect/>
          </a:stretch>
        </p:blipFill>
        <p:spPr>
          <a:xfrm>
            <a:off x="6747095" y="2137319"/>
            <a:ext cx="5324475" cy="2924175"/>
          </a:xfrm>
          <a:prstGeom prst="rect">
            <a:avLst/>
          </a:prstGeom>
        </p:spPr>
      </p:pic>
      <p:sp>
        <p:nvSpPr>
          <p:cNvPr id="4" name="Title 3"/>
          <p:cNvSpPr>
            <a:spLocks noGrp="1"/>
          </p:cNvSpPr>
          <p:nvPr>
            <p:ph type="title"/>
          </p:nvPr>
        </p:nvSpPr>
        <p:spPr>
          <a:xfrm>
            <a:off x="0" y="213557"/>
            <a:ext cx="2682377" cy="647577"/>
          </a:xfrm>
        </p:spPr>
        <p:txBody>
          <a:bodyPr>
            <a:noAutofit/>
          </a:bodyPr>
          <a:lstStyle/>
          <a:p>
            <a:r>
              <a:rPr lang="en-GB" sz="3600" b="1" dirty="0">
                <a:solidFill>
                  <a:schemeClr val="bg1"/>
                </a:solidFill>
              </a:rPr>
              <a:t>Genève</a:t>
            </a:r>
          </a:p>
        </p:txBody>
      </p:sp>
      <p:sp>
        <p:nvSpPr>
          <p:cNvPr id="74" name="Rounded Rectangle 46">
            <a:extLst>
              <a:ext uri="{FF2B5EF4-FFF2-40B4-BE49-F238E27FC236}">
                <a16:creationId xmlns:a16="http://schemas.microsoft.com/office/drawing/2014/main" id="{A79BBB27-0708-406C-A3CC-7849D3ED6D36}"/>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5" name="Rectangle: Rounded Corners 74">
            <a:extLst>
              <a:ext uri="{FF2B5EF4-FFF2-40B4-BE49-F238E27FC236}">
                <a16:creationId xmlns:a16="http://schemas.microsoft.com/office/drawing/2014/main" id="{83DCEF33-0C6E-4913-BCF8-C65DFAE9516F}"/>
              </a:ext>
            </a:extLst>
          </p:cNvPr>
          <p:cNvSpPr/>
          <p:nvPr/>
        </p:nvSpPr>
        <p:spPr>
          <a:xfrm>
            <a:off x="231567" y="1317473"/>
            <a:ext cx="5718968" cy="4750375"/>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Genève est une ville importante en Suisse. Comme chaque ville de l’ouest* de la Suisse, Genève est uniquement francophone. La principale branche européenne de l’Organisation des Nations Unies et le Comité international de la Croix*-Rouge sont basés ici. Un groupe de citoyens a créé la Croix-Rouge en 1863. C’est pour ça que le symbole de la Croix-Rouge ressemble au drapeau* suisse !</a:t>
            </a:r>
          </a:p>
        </p:txBody>
      </p:sp>
      <p:grpSp>
        <p:nvGrpSpPr>
          <p:cNvPr id="46" name="Group 45">
            <a:extLst>
              <a:ext uri="{FF2B5EF4-FFF2-40B4-BE49-F238E27FC236}">
                <a16:creationId xmlns:a16="http://schemas.microsoft.com/office/drawing/2014/main" id="{9D0087D2-61A4-48DA-B7FA-A9581288C019}"/>
              </a:ext>
            </a:extLst>
          </p:cNvPr>
          <p:cNvGrpSpPr/>
          <p:nvPr/>
        </p:nvGrpSpPr>
        <p:grpSpPr>
          <a:xfrm>
            <a:off x="6273742" y="296863"/>
            <a:ext cx="3561222" cy="2401731"/>
            <a:chOff x="10649416" y="1163992"/>
            <a:chExt cx="3423424" cy="2265008"/>
          </a:xfrm>
        </p:grpSpPr>
        <p:sp>
          <p:nvSpPr>
            <p:cNvPr id="45" name="Speech Bubble: Rectangle 44">
              <a:extLst>
                <a:ext uri="{FF2B5EF4-FFF2-40B4-BE49-F238E27FC236}">
                  <a16:creationId xmlns:a16="http://schemas.microsoft.com/office/drawing/2014/main" id="{C5B7BFC6-1177-4087-B61E-7A8A305D99C2}"/>
                </a:ext>
              </a:extLst>
            </p:cNvPr>
            <p:cNvSpPr/>
            <p:nvPr/>
          </p:nvSpPr>
          <p:spPr>
            <a:xfrm>
              <a:off x="10649416" y="1163992"/>
              <a:ext cx="3423424" cy="2265008"/>
            </a:xfrm>
            <a:prstGeom prst="wedgeRectCallout">
              <a:avLst>
                <a:gd name="adj1" fmla="val -24458"/>
                <a:gd name="adj2" fmla="val 112662"/>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2" name="Picture 2">
              <a:extLst>
                <a:ext uri="{FF2B5EF4-FFF2-40B4-BE49-F238E27FC236}">
                  <a16:creationId xmlns:a16="http://schemas.microsoft.com/office/drawing/2014/main" id="{67B2A641-1078-4AD0-B06B-789595EF9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812162" y="1290749"/>
              <a:ext cx="3086443" cy="2011494"/>
            </a:xfrm>
            <a:prstGeom prst="rect">
              <a:avLst/>
            </a:prstGeom>
            <a:noFill/>
            <a:extLst>
              <a:ext uri="{909E8E84-426E-40DD-AFC4-6F175D3DCCD1}">
                <a14:hiddenFill xmlns:a14="http://schemas.microsoft.com/office/drawing/2010/main">
                  <a:solidFill>
                    <a:srgbClr val="FFFFFF"/>
                  </a:solidFill>
                </a14:hiddenFill>
              </a:ext>
            </a:extLst>
          </p:spPr>
        </p:pic>
      </p:grpSp>
      <p:sp>
        <p:nvSpPr>
          <p:cNvPr id="83" name="Speech Bubble: Rectangle with Corners Rounded 82">
            <a:extLst>
              <a:ext uri="{FF2B5EF4-FFF2-40B4-BE49-F238E27FC236}">
                <a16:creationId xmlns:a16="http://schemas.microsoft.com/office/drawing/2014/main" id="{D58177E0-D17D-4B79-9DD6-0D55C0D02DE7}"/>
              </a:ext>
            </a:extLst>
          </p:cNvPr>
          <p:cNvSpPr/>
          <p:nvPr/>
        </p:nvSpPr>
        <p:spPr>
          <a:xfrm>
            <a:off x="3307862" y="139165"/>
            <a:ext cx="2682377" cy="1020609"/>
          </a:xfrm>
          <a:prstGeom prst="wedgeRoundRectCallout">
            <a:avLst>
              <a:gd name="adj1" fmla="val 48793"/>
              <a:gd name="adj2" fmla="val -7401"/>
              <a:gd name="adj3" fmla="val 16667"/>
            </a:avLst>
          </a:prstGeom>
          <a:solidFill>
            <a:srgbClr val="115076"/>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l’ouest</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(m)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west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drapeau</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flag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*la </a:t>
            </a:r>
            <a:r>
              <a:rPr lang="en-GB" sz="2000" b="1" dirty="0" err="1">
                <a:solidFill>
                  <a:prstClr val="white"/>
                </a:solidFill>
                <a:latin typeface="Century Gothic" panose="020F0302020204030204"/>
              </a:rPr>
              <a:t>croix</a:t>
            </a:r>
            <a:r>
              <a:rPr lang="en-GB" sz="2000" b="1" dirty="0">
                <a:solidFill>
                  <a:prstClr val="white"/>
                </a:solidFill>
                <a:latin typeface="Century Gothic" panose="020F0302020204030204"/>
              </a:rPr>
              <a:t>* </a:t>
            </a:r>
            <a:r>
              <a:rPr lang="en-GB" sz="2000" dirty="0">
                <a:solidFill>
                  <a:prstClr val="white"/>
                </a:solidFill>
                <a:latin typeface="Century Gothic" panose="020F0302020204030204"/>
              </a:rPr>
              <a:t>= cross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052" name="Picture 4" descr="Switzerland, Swiss, Flag, Country">
            <a:extLst>
              <a:ext uri="{FF2B5EF4-FFF2-40B4-BE49-F238E27FC236}">
                <a16:creationId xmlns:a16="http://schemas.microsoft.com/office/drawing/2014/main" id="{6B9CE0B3-0FB7-406E-B25B-617293C858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3965" y="839190"/>
            <a:ext cx="1160900" cy="11609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Cross, First Aid, Help, Aid, Medical">
            <a:extLst>
              <a:ext uri="{FF2B5EF4-FFF2-40B4-BE49-F238E27FC236}">
                <a16:creationId xmlns:a16="http://schemas.microsoft.com/office/drawing/2014/main" id="{5790A238-430D-4837-9FB6-9BA31E4B13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097" y="2239797"/>
            <a:ext cx="827336" cy="898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23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95" grpId="0" animBg="1"/>
      <p:bldP spid="96" grpId="0" animBg="1"/>
      <p:bldP spid="9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586149" cy="647577"/>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12" name="Rounded Rectangle 44">
            <a:extLst>
              <a:ext uri="{FF2B5EF4-FFF2-40B4-BE49-F238E27FC236}">
                <a16:creationId xmlns:a16="http://schemas.microsoft.com/office/drawing/2014/main" id="{8FCC351D-A29F-4B34-8451-56DF2D0B669E}"/>
              </a:ext>
            </a:extLst>
          </p:cNvPr>
          <p:cNvSpPr/>
          <p:nvPr/>
        </p:nvSpPr>
        <p:spPr>
          <a:xfrm>
            <a:off x="4235983" y="31104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ounded Rectangle 35">
            <a:extLst>
              <a:ext uri="{FF2B5EF4-FFF2-40B4-BE49-F238E27FC236}">
                <a16:creationId xmlns:a16="http://schemas.microsoft.com/office/drawing/2014/main" id="{4BC278BE-9DA4-426C-85F3-C93291115415}"/>
              </a:ext>
            </a:extLst>
          </p:cNvPr>
          <p:cNvSpPr/>
          <p:nvPr/>
        </p:nvSpPr>
        <p:spPr>
          <a:xfrm>
            <a:off x="2005200" y="3108554"/>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1">
            <a:extLst>
              <a:ext uri="{FF2B5EF4-FFF2-40B4-BE49-F238E27FC236}">
                <a16:creationId xmlns:a16="http://schemas.microsoft.com/office/drawing/2014/main" id="{5185F4A4-1807-416B-99E6-D8BC19D7CCBE}"/>
              </a:ext>
            </a:extLst>
          </p:cNvPr>
          <p:cNvSpPr/>
          <p:nvPr/>
        </p:nvSpPr>
        <p:spPr>
          <a:xfrm>
            <a:off x="2005409" y="1397609"/>
            <a:ext cx="1463609"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ounded Rectangle 34">
            <a:extLst>
              <a:ext uri="{FF2B5EF4-FFF2-40B4-BE49-F238E27FC236}">
                <a16:creationId xmlns:a16="http://schemas.microsoft.com/office/drawing/2014/main" id="{EF64BCE0-F8B4-4818-BECE-C818AF5B9C7F}"/>
              </a:ext>
            </a:extLst>
          </p:cNvPr>
          <p:cNvSpPr/>
          <p:nvPr/>
        </p:nvSpPr>
        <p:spPr>
          <a:xfrm>
            <a:off x="4221449" y="13968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43">
            <a:extLst>
              <a:ext uri="{FF2B5EF4-FFF2-40B4-BE49-F238E27FC236}">
                <a16:creationId xmlns:a16="http://schemas.microsoft.com/office/drawing/2014/main" id="{528C9D4E-5424-46CF-9E34-A372611E079B}"/>
              </a:ext>
            </a:extLst>
          </p:cNvPr>
          <p:cNvSpPr/>
          <p:nvPr/>
        </p:nvSpPr>
        <p:spPr>
          <a:xfrm>
            <a:off x="2005200" y="4814312"/>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ounded Rectangle 55">
            <a:extLst>
              <a:ext uri="{FF2B5EF4-FFF2-40B4-BE49-F238E27FC236}">
                <a16:creationId xmlns:a16="http://schemas.microsoft.com/office/drawing/2014/main" id="{C242DF40-FE35-4DF5-9450-154385811C6A}"/>
              </a:ext>
            </a:extLst>
          </p:cNvPr>
          <p:cNvSpPr/>
          <p:nvPr/>
        </p:nvSpPr>
        <p:spPr>
          <a:xfrm>
            <a:off x="6464909" y="13968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ounded Rectangle 56">
            <a:extLst>
              <a:ext uri="{FF2B5EF4-FFF2-40B4-BE49-F238E27FC236}">
                <a16:creationId xmlns:a16="http://schemas.microsoft.com/office/drawing/2014/main" id="{7A53BBB1-FFF2-49E7-915B-B48A721B1419}"/>
              </a:ext>
            </a:extLst>
          </p:cNvPr>
          <p:cNvSpPr/>
          <p:nvPr/>
        </p:nvSpPr>
        <p:spPr>
          <a:xfrm>
            <a:off x="8734663" y="13968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ounded Rectangle 57">
            <a:extLst>
              <a:ext uri="{FF2B5EF4-FFF2-40B4-BE49-F238E27FC236}">
                <a16:creationId xmlns:a16="http://schemas.microsoft.com/office/drawing/2014/main" id="{8F3CEBE2-67B2-4C71-9E8F-AA33D2EA0983}"/>
              </a:ext>
            </a:extLst>
          </p:cNvPr>
          <p:cNvSpPr/>
          <p:nvPr/>
        </p:nvSpPr>
        <p:spPr>
          <a:xfrm>
            <a:off x="6465600" y="31104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ounded Rectangle 58">
            <a:extLst>
              <a:ext uri="{FF2B5EF4-FFF2-40B4-BE49-F238E27FC236}">
                <a16:creationId xmlns:a16="http://schemas.microsoft.com/office/drawing/2014/main" id="{B7D13F1A-24B0-4B27-9006-9D4235AE39DD}"/>
              </a:ext>
            </a:extLst>
          </p:cNvPr>
          <p:cNvSpPr/>
          <p:nvPr/>
        </p:nvSpPr>
        <p:spPr>
          <a:xfrm>
            <a:off x="8733600" y="31104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ounded Rectangle 59">
            <a:extLst>
              <a:ext uri="{FF2B5EF4-FFF2-40B4-BE49-F238E27FC236}">
                <a16:creationId xmlns:a16="http://schemas.microsoft.com/office/drawing/2014/main" id="{302182AD-CB0D-40E1-AA23-703E60757484}"/>
              </a:ext>
            </a:extLst>
          </p:cNvPr>
          <p:cNvSpPr/>
          <p:nvPr/>
        </p:nvSpPr>
        <p:spPr>
          <a:xfrm>
            <a:off x="4222800" y="48132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ounded Rectangle 60">
            <a:extLst>
              <a:ext uri="{FF2B5EF4-FFF2-40B4-BE49-F238E27FC236}">
                <a16:creationId xmlns:a16="http://schemas.microsoft.com/office/drawing/2014/main" id="{161B5080-4E0C-414D-97FD-73174AA1621A}"/>
              </a:ext>
            </a:extLst>
          </p:cNvPr>
          <p:cNvSpPr/>
          <p:nvPr/>
        </p:nvSpPr>
        <p:spPr>
          <a:xfrm>
            <a:off x="6465600" y="4813200"/>
            <a:ext cx="1462919"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ounded Rectangle 61">
            <a:extLst>
              <a:ext uri="{FF2B5EF4-FFF2-40B4-BE49-F238E27FC236}">
                <a16:creationId xmlns:a16="http://schemas.microsoft.com/office/drawing/2014/main" id="{DFCBE542-A913-4E99-86A4-75C645A7FBEF}"/>
              </a:ext>
            </a:extLst>
          </p:cNvPr>
          <p:cNvSpPr/>
          <p:nvPr/>
        </p:nvSpPr>
        <p:spPr>
          <a:xfrm>
            <a:off x="8733600" y="48132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A49E6D3F-95FC-448C-A947-433E49D0855A}"/>
              </a:ext>
            </a:extLst>
          </p:cNvPr>
          <p:cNvSpPr txBox="1"/>
          <p:nvPr/>
        </p:nvSpPr>
        <p:spPr>
          <a:xfrm>
            <a:off x="1739720" y="3484249"/>
            <a:ext cx="197162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[Geneva]</a:t>
            </a:r>
          </a:p>
        </p:txBody>
      </p:sp>
      <p:sp>
        <p:nvSpPr>
          <p:cNvPr id="26" name="TextBox 25">
            <a:extLst>
              <a:ext uri="{FF2B5EF4-FFF2-40B4-BE49-F238E27FC236}">
                <a16:creationId xmlns:a16="http://schemas.microsoft.com/office/drawing/2014/main" id="{C25ECF27-C5CC-4A46-8911-36F777474242}"/>
              </a:ext>
            </a:extLst>
          </p:cNvPr>
          <p:cNvSpPr txBox="1"/>
          <p:nvPr/>
        </p:nvSpPr>
        <p:spPr>
          <a:xfrm>
            <a:off x="8634288" y="4971506"/>
            <a:ext cx="16752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take with, taking with]</a:t>
            </a:r>
          </a:p>
        </p:txBody>
      </p:sp>
      <p:sp>
        <p:nvSpPr>
          <p:cNvPr id="27" name="TextBox 26">
            <a:extLst>
              <a:ext uri="{FF2B5EF4-FFF2-40B4-BE49-F238E27FC236}">
                <a16:creationId xmlns:a16="http://schemas.microsoft.com/office/drawing/2014/main" id="{ADB4BDC6-7C1B-4F7B-A103-BA939F91BFAB}"/>
              </a:ext>
            </a:extLst>
          </p:cNvPr>
          <p:cNvSpPr txBox="1"/>
          <p:nvPr/>
        </p:nvSpPr>
        <p:spPr>
          <a:xfrm>
            <a:off x="4128743" y="4847776"/>
            <a:ext cx="16400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suggest doing]</a:t>
            </a:r>
          </a:p>
        </p:txBody>
      </p:sp>
      <p:sp>
        <p:nvSpPr>
          <p:cNvPr id="28" name="TextBox 27">
            <a:extLst>
              <a:ext uri="{FF2B5EF4-FFF2-40B4-BE49-F238E27FC236}">
                <a16:creationId xmlns:a16="http://schemas.microsoft.com/office/drawing/2014/main" id="{ADF2E5FE-B5DC-4CC4-8730-F2300F036301}"/>
              </a:ext>
            </a:extLst>
          </p:cNvPr>
          <p:cNvSpPr txBox="1"/>
          <p:nvPr/>
        </p:nvSpPr>
        <p:spPr>
          <a:xfrm>
            <a:off x="2018030" y="5186331"/>
            <a:ext cx="148145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[Swiss]</a:t>
            </a:r>
          </a:p>
        </p:txBody>
      </p:sp>
      <p:sp>
        <p:nvSpPr>
          <p:cNvPr id="29" name="TextBox 28">
            <a:extLst>
              <a:ext uri="{FF2B5EF4-FFF2-40B4-BE49-F238E27FC236}">
                <a16:creationId xmlns:a16="http://schemas.microsoft.com/office/drawing/2014/main" id="{237F2954-0B5C-4ACE-B8D4-120977E4D09A}"/>
              </a:ext>
            </a:extLst>
          </p:cNvPr>
          <p:cNvSpPr txBox="1"/>
          <p:nvPr/>
        </p:nvSpPr>
        <p:spPr>
          <a:xfrm>
            <a:off x="8726687" y="1602842"/>
            <a:ext cx="149046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cross, crossing]</a:t>
            </a:r>
          </a:p>
        </p:txBody>
      </p:sp>
      <p:sp>
        <p:nvSpPr>
          <p:cNvPr id="35" name="TextBox 34">
            <a:extLst>
              <a:ext uri="{FF2B5EF4-FFF2-40B4-BE49-F238E27FC236}">
                <a16:creationId xmlns:a16="http://schemas.microsoft.com/office/drawing/2014/main" id="{390733C7-2220-47A5-B5E1-AF7CE04984E4}"/>
              </a:ext>
            </a:extLst>
          </p:cNvPr>
          <p:cNvSpPr txBox="1"/>
          <p:nvPr/>
        </p:nvSpPr>
        <p:spPr>
          <a:xfrm>
            <a:off x="6269995" y="1857153"/>
            <a:ext cx="18369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[Switzerland]</a:t>
            </a:r>
          </a:p>
        </p:txBody>
      </p:sp>
      <p:sp>
        <p:nvSpPr>
          <p:cNvPr id="37" name="TextBox 36">
            <a:extLst>
              <a:ext uri="{FF2B5EF4-FFF2-40B4-BE49-F238E27FC236}">
                <a16:creationId xmlns:a16="http://schemas.microsoft.com/office/drawing/2014/main" id="{277F24D6-32A5-4881-80AB-495AAF6B4415}"/>
              </a:ext>
            </a:extLst>
          </p:cNvPr>
          <p:cNvSpPr txBox="1"/>
          <p:nvPr/>
        </p:nvSpPr>
        <p:spPr>
          <a:xfrm>
            <a:off x="8516668" y="3383898"/>
            <a:ext cx="19105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was, there were]</a:t>
            </a:r>
          </a:p>
        </p:txBody>
      </p:sp>
      <p:sp>
        <p:nvSpPr>
          <p:cNvPr id="38" name="TextBox 37">
            <a:extLst>
              <a:ext uri="{FF2B5EF4-FFF2-40B4-BE49-F238E27FC236}">
                <a16:creationId xmlns:a16="http://schemas.microsoft.com/office/drawing/2014/main" id="{7A0FC871-31F5-4484-B972-626F18116AD3}"/>
              </a:ext>
            </a:extLst>
          </p:cNvPr>
          <p:cNvSpPr txBox="1"/>
          <p:nvPr/>
        </p:nvSpPr>
        <p:spPr>
          <a:xfrm>
            <a:off x="6472255" y="5141960"/>
            <a:ext cx="14636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[view]</a:t>
            </a:r>
          </a:p>
        </p:txBody>
      </p:sp>
      <p:sp>
        <p:nvSpPr>
          <p:cNvPr id="5" name="Rounded Rectangle 46">
            <a:extLst>
              <a:ext uri="{FF2B5EF4-FFF2-40B4-BE49-F238E27FC236}">
                <a16:creationId xmlns:a16="http://schemas.microsoft.com/office/drawing/2014/main" id="{78C0DA8F-40C8-4981-8490-F09120CDBED9}"/>
              </a:ext>
            </a:extLst>
          </p:cNvPr>
          <p:cNvSpPr/>
          <p:nvPr/>
        </p:nvSpPr>
        <p:spPr>
          <a:xfrm>
            <a:off x="9872870" y="249869"/>
            <a:ext cx="2037050"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9" name="Picture 2" descr="Mountain Peak Clip Art">
            <a:extLst>
              <a:ext uri="{FF2B5EF4-FFF2-40B4-BE49-F238E27FC236}">
                <a16:creationId xmlns:a16="http://schemas.microsoft.com/office/drawing/2014/main" id="{3F88EEE4-4FA8-45DF-8EE0-EBFFC49E1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520" y="3296435"/>
            <a:ext cx="1402344" cy="909629"/>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2B71E1AA-901B-4441-AE13-675BF226A6B9}"/>
              </a:ext>
            </a:extLst>
          </p:cNvPr>
          <p:cNvGrpSpPr/>
          <p:nvPr/>
        </p:nvGrpSpPr>
        <p:grpSpPr>
          <a:xfrm>
            <a:off x="2026953" y="1731259"/>
            <a:ext cx="1463608" cy="980258"/>
            <a:chOff x="4348163" y="1866461"/>
            <a:chExt cx="2938030" cy="1803023"/>
          </a:xfrm>
        </p:grpSpPr>
        <p:pic>
          <p:nvPicPr>
            <p:cNvPr id="52" name="Picture 6" descr="Arrow-down-red Clip Art">
              <a:extLst>
                <a:ext uri="{FF2B5EF4-FFF2-40B4-BE49-F238E27FC236}">
                  <a16:creationId xmlns:a16="http://schemas.microsoft.com/office/drawing/2014/main" id="{C27CD0CE-C568-4372-9D58-1A928A161E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261445">
              <a:off x="6435482" y="1602635"/>
              <a:ext cx="460860" cy="988512"/>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E2DC15CA-A0F7-438C-8AFE-B37B4D4D922B}"/>
                </a:ext>
              </a:extLst>
            </p:cNvPr>
            <p:cNvSpPr txBox="1"/>
            <p:nvPr/>
          </p:nvSpPr>
          <p:spPr>
            <a:xfrm>
              <a:off x="4348163" y="2820327"/>
              <a:ext cx="2938030" cy="8491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115076"/>
                  </a:solidFill>
                  <a:effectLst/>
                  <a:uLnTx/>
                  <a:uFillTx/>
                  <a:latin typeface="Century Gothic" panose="020F0302020204030204"/>
                  <a:ea typeface="+mn-ea"/>
                  <a:cs typeface="+mn-cs"/>
                </a:rPr>
                <a:t>[border]</a:t>
              </a:r>
            </a:p>
          </p:txBody>
        </p:sp>
      </p:grpSp>
      <p:sp>
        <p:nvSpPr>
          <p:cNvPr id="10" name="TextBox 9">
            <a:extLst>
              <a:ext uri="{FF2B5EF4-FFF2-40B4-BE49-F238E27FC236}">
                <a16:creationId xmlns:a16="http://schemas.microsoft.com/office/drawing/2014/main" id="{7C9C79A7-9A7C-44A0-979A-173E1713E945}"/>
              </a:ext>
            </a:extLst>
          </p:cNvPr>
          <p:cNvSpPr txBox="1"/>
          <p:nvPr/>
        </p:nvSpPr>
        <p:spPr>
          <a:xfrm>
            <a:off x="4157311" y="1629275"/>
            <a:ext cx="155504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FR"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travel</a:t>
            </a:r>
            <a:r>
              <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travelling]</a:t>
            </a:r>
          </a:p>
        </p:txBody>
      </p:sp>
      <p:pic>
        <p:nvPicPr>
          <p:cNvPr id="34" name="Picture 33">
            <a:extLst>
              <a:ext uri="{FF2B5EF4-FFF2-40B4-BE49-F238E27FC236}">
                <a16:creationId xmlns:a16="http://schemas.microsoft.com/office/drawing/2014/main" id="{42516AE2-0CCC-43F5-9590-C3081C81BE20}"/>
              </a:ext>
            </a:extLst>
          </p:cNvPr>
          <p:cNvPicPr>
            <a:picLocks noChangeAspect="1"/>
          </p:cNvPicPr>
          <p:nvPr/>
        </p:nvPicPr>
        <p:blipFill>
          <a:blip r:embed="rId5"/>
          <a:stretch>
            <a:fillRect/>
          </a:stretch>
        </p:blipFill>
        <p:spPr>
          <a:xfrm>
            <a:off x="4271618" y="3328941"/>
            <a:ext cx="1406576" cy="806568"/>
          </a:xfrm>
          <a:prstGeom prst="rect">
            <a:avLst/>
          </a:prstGeom>
        </p:spPr>
      </p:pic>
      <p:sp>
        <p:nvSpPr>
          <p:cNvPr id="40" name="Rounded Rectangle 36">
            <a:extLst>
              <a:ext uri="{FF2B5EF4-FFF2-40B4-BE49-F238E27FC236}">
                <a16:creationId xmlns:a16="http://schemas.microsoft.com/office/drawing/2014/main" id="{A60620AF-8C74-463E-BC06-607EFD03194C}"/>
              </a:ext>
            </a:extLst>
          </p:cNvPr>
          <p:cNvSpPr/>
          <p:nvPr/>
        </p:nvSpPr>
        <p:spPr>
          <a:xfrm>
            <a:off x="4090111" y="1284316"/>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41" name="Rounded Rectangle 37">
            <a:extLst>
              <a:ext uri="{FF2B5EF4-FFF2-40B4-BE49-F238E27FC236}">
                <a16:creationId xmlns:a16="http://schemas.microsoft.com/office/drawing/2014/main" id="{52695BAF-6B28-429E-A374-7C597C733909}"/>
              </a:ext>
            </a:extLst>
          </p:cNvPr>
          <p:cNvSpPr/>
          <p:nvPr/>
        </p:nvSpPr>
        <p:spPr>
          <a:xfrm>
            <a:off x="6324550" y="1284954"/>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30" name="Rounded Rectangle 38">
            <a:extLst>
              <a:ext uri="{FF2B5EF4-FFF2-40B4-BE49-F238E27FC236}">
                <a16:creationId xmlns:a16="http://schemas.microsoft.com/office/drawing/2014/main" id="{7FFB7CB9-95E4-4A71-9357-874A8276FF47}"/>
              </a:ext>
            </a:extLst>
          </p:cNvPr>
          <p:cNvSpPr/>
          <p:nvPr/>
        </p:nvSpPr>
        <p:spPr>
          <a:xfrm>
            <a:off x="8600827" y="1293092"/>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46" name="Rounded Rectangle 39">
            <a:extLst>
              <a:ext uri="{FF2B5EF4-FFF2-40B4-BE49-F238E27FC236}">
                <a16:creationId xmlns:a16="http://schemas.microsoft.com/office/drawing/2014/main" id="{6C836287-5358-4073-B3BF-1DDFBB0C53A9}"/>
              </a:ext>
            </a:extLst>
          </p:cNvPr>
          <p:cNvSpPr/>
          <p:nvPr/>
        </p:nvSpPr>
        <p:spPr>
          <a:xfrm>
            <a:off x="1854867" y="3004297"/>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13" name="Rounded Rectangle 40">
            <a:extLst>
              <a:ext uri="{FF2B5EF4-FFF2-40B4-BE49-F238E27FC236}">
                <a16:creationId xmlns:a16="http://schemas.microsoft.com/office/drawing/2014/main" id="{17735E06-A113-4F46-BC50-E87FC52B0234}"/>
              </a:ext>
            </a:extLst>
          </p:cNvPr>
          <p:cNvSpPr/>
          <p:nvPr/>
        </p:nvSpPr>
        <p:spPr>
          <a:xfrm>
            <a:off x="4090111" y="2996688"/>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42" name="Rounded Rectangle 41">
            <a:extLst>
              <a:ext uri="{FF2B5EF4-FFF2-40B4-BE49-F238E27FC236}">
                <a16:creationId xmlns:a16="http://schemas.microsoft.com/office/drawing/2014/main" id="{A1837814-1A3D-49D9-B497-15D5191C8460}"/>
              </a:ext>
            </a:extLst>
          </p:cNvPr>
          <p:cNvSpPr/>
          <p:nvPr/>
        </p:nvSpPr>
        <p:spPr>
          <a:xfrm>
            <a:off x="6328713" y="3004297"/>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43" name="Rounded Rectangle 42">
            <a:extLst>
              <a:ext uri="{FF2B5EF4-FFF2-40B4-BE49-F238E27FC236}">
                <a16:creationId xmlns:a16="http://schemas.microsoft.com/office/drawing/2014/main" id="{E6361914-BA47-4FCE-80F7-73BD7EE98B59}"/>
              </a:ext>
            </a:extLst>
          </p:cNvPr>
          <p:cNvSpPr/>
          <p:nvPr/>
        </p:nvSpPr>
        <p:spPr>
          <a:xfrm>
            <a:off x="8620266" y="2975578"/>
            <a:ext cx="1711843"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31" name="Rounded Rectangle 45">
            <a:extLst>
              <a:ext uri="{FF2B5EF4-FFF2-40B4-BE49-F238E27FC236}">
                <a16:creationId xmlns:a16="http://schemas.microsoft.com/office/drawing/2014/main" id="{8C955243-D9A8-4BAB-B76F-D065649DE45D}"/>
              </a:ext>
            </a:extLst>
          </p:cNvPr>
          <p:cNvSpPr/>
          <p:nvPr/>
        </p:nvSpPr>
        <p:spPr>
          <a:xfrm>
            <a:off x="1864156" y="4701219"/>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44" name="Rounded Rectangle 46">
            <a:extLst>
              <a:ext uri="{FF2B5EF4-FFF2-40B4-BE49-F238E27FC236}">
                <a16:creationId xmlns:a16="http://schemas.microsoft.com/office/drawing/2014/main" id="{D79F7291-8FCF-49ED-89D1-862A435C1382}"/>
              </a:ext>
            </a:extLst>
          </p:cNvPr>
          <p:cNvSpPr/>
          <p:nvPr/>
        </p:nvSpPr>
        <p:spPr>
          <a:xfrm>
            <a:off x="4089400" y="4685269"/>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45" name="Rounded Rectangle 47">
            <a:extLst>
              <a:ext uri="{FF2B5EF4-FFF2-40B4-BE49-F238E27FC236}">
                <a16:creationId xmlns:a16="http://schemas.microsoft.com/office/drawing/2014/main" id="{112E3BCE-722C-4BCA-AE78-BF78F6E489AA}"/>
              </a:ext>
            </a:extLst>
          </p:cNvPr>
          <p:cNvSpPr/>
          <p:nvPr/>
        </p:nvSpPr>
        <p:spPr>
          <a:xfrm>
            <a:off x="6324550" y="4687244"/>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32" name="Rounded Rectangle 48">
            <a:extLst>
              <a:ext uri="{FF2B5EF4-FFF2-40B4-BE49-F238E27FC236}">
                <a16:creationId xmlns:a16="http://schemas.microsoft.com/office/drawing/2014/main" id="{1C72906B-B738-491D-AB8C-EC14B73C64CE}"/>
              </a:ext>
            </a:extLst>
          </p:cNvPr>
          <p:cNvSpPr/>
          <p:nvPr/>
        </p:nvSpPr>
        <p:spPr>
          <a:xfrm>
            <a:off x="8597708" y="4662226"/>
            <a:ext cx="1711843"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pic>
        <p:nvPicPr>
          <p:cNvPr id="36" name="Picture 4" descr="Carte De France Clip Art">
            <a:extLst>
              <a:ext uri="{FF2B5EF4-FFF2-40B4-BE49-F238E27FC236}">
                <a16:creationId xmlns:a16="http://schemas.microsoft.com/office/drawing/2014/main" id="{2AB62DC5-D7CD-43E9-8F02-A62AB04618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6839" y="1458673"/>
            <a:ext cx="1026470" cy="970887"/>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2">
            <a:extLst>
              <a:ext uri="{FF2B5EF4-FFF2-40B4-BE49-F238E27FC236}">
                <a16:creationId xmlns:a16="http://schemas.microsoft.com/office/drawing/2014/main" id="{33D8A0F9-E046-4DB0-A757-6B3F0A63F195}"/>
              </a:ext>
            </a:extLst>
          </p:cNvPr>
          <p:cNvSpPr/>
          <p:nvPr/>
        </p:nvSpPr>
        <p:spPr>
          <a:xfrm>
            <a:off x="1859893" y="1293092"/>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Tree>
    <p:extLst>
      <p:ext uri="{BB962C8B-B14F-4D97-AF65-F5344CB8AC3E}">
        <p14:creationId xmlns:p14="http://schemas.microsoft.com/office/powerpoint/2010/main" val="404350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9"/>
                                        </p:tgtEl>
                                        <p:attrNameLst>
                                          <p:attrName>style.opacity</p:attrName>
                                        </p:attrNameLst>
                                      </p:cBhvr>
                                      <p:to>
                                        <p:strVal val="0"/>
                                      </p:to>
                                    </p:set>
                                    <p:animEffect filter="image" prLst="opacity: 0">
                                      <p:cBhvr rctx="IE">
                                        <p:cTn id="7" dur="3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42"/>
                                        </p:tgtEl>
                                        <p:attrNameLst>
                                          <p:attrName>style.opacity</p:attrName>
                                        </p:attrNameLst>
                                      </p:cBhvr>
                                      <p:to>
                                        <p:strVal val="0"/>
                                      </p:to>
                                    </p:set>
                                    <p:animEffect filter="image" prLst="opacity: 0">
                                      <p:cBhvr rctx="IE">
                                        <p:cTn id="12" dur="3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31"/>
                                        </p:tgtEl>
                                        <p:attrNameLst>
                                          <p:attrName>style.opacity</p:attrName>
                                        </p:attrNameLst>
                                      </p:cBhvr>
                                      <p:to>
                                        <p:strVal val="0"/>
                                      </p:to>
                                    </p:set>
                                    <p:animEffect filter="image" prLst="opacity: 0">
                                      <p:cBhvr rctx="IE">
                                        <p:cTn id="17" dur="3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30"/>
                                        </p:tgtEl>
                                        <p:attrNameLst>
                                          <p:attrName>style.opacity</p:attrName>
                                        </p:attrNameLst>
                                      </p:cBhvr>
                                      <p:to>
                                        <p:strVal val="0"/>
                                      </p:to>
                                    </p:set>
                                    <p:animEffect filter="image" prLst="opacity: 0">
                                      <p:cBhvr rctx="IE">
                                        <p:cTn id="22" dur="30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40"/>
                                        </p:tgtEl>
                                        <p:attrNameLst>
                                          <p:attrName>style.opacity</p:attrName>
                                        </p:attrNameLst>
                                      </p:cBhvr>
                                      <p:to>
                                        <p:strVal val="0"/>
                                      </p:to>
                                    </p:set>
                                    <p:animEffect filter="image" prLst="opacity: 0">
                                      <p:cBhvr rctx="IE">
                                        <p:cTn id="27" dur="30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3"/>
                                        </p:tgtEl>
                                        <p:attrNameLst>
                                          <p:attrName>style.opacity</p:attrName>
                                        </p:attrNameLst>
                                      </p:cBhvr>
                                      <p:to>
                                        <p:strVal val="0"/>
                                      </p:to>
                                    </p:set>
                                    <p:animEffect filter="image" prLst="opacity: 0">
                                      <p:cBhvr rctx="IE">
                                        <p:cTn id="32" dur="30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5"/>
                                        </p:tgtEl>
                                        <p:attrNameLst>
                                          <p:attrName>style.opacity</p:attrName>
                                        </p:attrNameLst>
                                      </p:cBhvr>
                                      <p:to>
                                        <p:strVal val="0"/>
                                      </p:to>
                                    </p:set>
                                    <p:animEffect filter="image" prLst="opacity: 0">
                                      <p:cBhvr rctx="IE">
                                        <p:cTn id="37" dur="30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41"/>
                                        </p:tgtEl>
                                        <p:attrNameLst>
                                          <p:attrName>style.opacity</p:attrName>
                                        </p:attrNameLst>
                                      </p:cBhvr>
                                      <p:to>
                                        <p:strVal val="0"/>
                                      </p:to>
                                    </p:set>
                                    <p:animEffect filter="image" prLst="opacity: 0">
                                      <p:cBhvr rctx="IE">
                                        <p:cTn id="42" dur="30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6"/>
                                        </p:tgtEl>
                                        <p:attrNameLst>
                                          <p:attrName>style.opacity</p:attrName>
                                        </p:attrNameLst>
                                      </p:cBhvr>
                                      <p:to>
                                        <p:strVal val="0"/>
                                      </p:to>
                                    </p:set>
                                    <p:animEffect filter="image" prLst="opacity: 0">
                                      <p:cBhvr rctx="IE">
                                        <p:cTn id="47" dur="30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13"/>
                                        </p:tgtEl>
                                        <p:attrNameLst>
                                          <p:attrName>style.opacity</p:attrName>
                                        </p:attrNameLst>
                                      </p:cBhvr>
                                      <p:to>
                                        <p:strVal val="0"/>
                                      </p:to>
                                    </p:set>
                                    <p:animEffect filter="image" prLst="opacity: 0">
                                      <p:cBhvr rctx="IE">
                                        <p:cTn id="52" dur="3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4"/>
                                        </p:tgtEl>
                                        <p:attrNameLst>
                                          <p:attrName>style.opacity</p:attrName>
                                        </p:attrNameLst>
                                      </p:cBhvr>
                                      <p:to>
                                        <p:strVal val="0"/>
                                      </p:to>
                                    </p:set>
                                    <p:animEffect filter="image" prLst="opacity: 0">
                                      <p:cBhvr rctx="IE">
                                        <p:cTn id="57" dur="30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32"/>
                                        </p:tgtEl>
                                        <p:attrNameLst>
                                          <p:attrName>style.opacity</p:attrName>
                                        </p:attrNameLst>
                                      </p:cBhvr>
                                      <p:to>
                                        <p:strVal val="0"/>
                                      </p:to>
                                    </p:set>
                                    <p:animEffect filter="image" prLst="opacity: 0">
                                      <p:cBhvr rctx="IE">
                                        <p:cTn id="62" dur="3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30" grpId="0" animBg="1"/>
      <p:bldP spid="46" grpId="0" animBg="1"/>
      <p:bldP spid="13" grpId="0" animBg="1"/>
      <p:bldP spid="42" grpId="0" animBg="1"/>
      <p:bldP spid="43" grpId="0" animBg="1"/>
      <p:bldP spid="31" grpId="0" animBg="1"/>
      <p:bldP spid="44" grpId="0" animBg="1"/>
      <p:bldP spid="45" grpId="0" animBg="1"/>
      <p:bldP spid="32"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593054" cy="647577"/>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 name="Rectangle 1">
            <a:extLst>
              <a:ext uri="{FF2B5EF4-FFF2-40B4-BE49-F238E27FC236}">
                <a16:creationId xmlns:a16="http://schemas.microsoft.com/office/drawing/2014/main" id="{98113BC7-A3A6-403C-8C78-0E1FB3F55F8F}"/>
              </a:ext>
            </a:extLst>
          </p:cNvPr>
          <p:cNvSpPr/>
          <p:nvPr/>
        </p:nvSpPr>
        <p:spPr>
          <a:xfrm>
            <a:off x="-1" y="-1218233"/>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emporter [1128], vue [191], [224]</a:t>
            </a:r>
          </a:p>
        </p:txBody>
      </p:sp>
      <p:sp>
        <p:nvSpPr>
          <p:cNvPr id="12" name="Rounded Rectangle 44">
            <a:extLst>
              <a:ext uri="{FF2B5EF4-FFF2-40B4-BE49-F238E27FC236}">
                <a16:creationId xmlns:a16="http://schemas.microsoft.com/office/drawing/2014/main" id="{8FCC351D-A29F-4B34-8451-56DF2D0B669E}"/>
              </a:ext>
            </a:extLst>
          </p:cNvPr>
          <p:cNvSpPr/>
          <p:nvPr/>
        </p:nvSpPr>
        <p:spPr>
          <a:xfrm>
            <a:off x="4235983" y="31104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ounded Rectangle 35">
            <a:extLst>
              <a:ext uri="{FF2B5EF4-FFF2-40B4-BE49-F238E27FC236}">
                <a16:creationId xmlns:a16="http://schemas.microsoft.com/office/drawing/2014/main" id="{4BC278BE-9DA4-426C-85F3-C93291115415}"/>
              </a:ext>
            </a:extLst>
          </p:cNvPr>
          <p:cNvSpPr/>
          <p:nvPr/>
        </p:nvSpPr>
        <p:spPr>
          <a:xfrm>
            <a:off x="2005200" y="3108554"/>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1">
            <a:extLst>
              <a:ext uri="{FF2B5EF4-FFF2-40B4-BE49-F238E27FC236}">
                <a16:creationId xmlns:a16="http://schemas.microsoft.com/office/drawing/2014/main" id="{5185F4A4-1807-416B-99E6-D8BC19D7CCBE}"/>
              </a:ext>
            </a:extLst>
          </p:cNvPr>
          <p:cNvSpPr/>
          <p:nvPr/>
        </p:nvSpPr>
        <p:spPr>
          <a:xfrm>
            <a:off x="2005409" y="1397609"/>
            <a:ext cx="1463609"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ounded Rectangle 34">
            <a:extLst>
              <a:ext uri="{FF2B5EF4-FFF2-40B4-BE49-F238E27FC236}">
                <a16:creationId xmlns:a16="http://schemas.microsoft.com/office/drawing/2014/main" id="{EF64BCE0-F8B4-4818-BECE-C818AF5B9C7F}"/>
              </a:ext>
            </a:extLst>
          </p:cNvPr>
          <p:cNvSpPr/>
          <p:nvPr/>
        </p:nvSpPr>
        <p:spPr>
          <a:xfrm>
            <a:off x="4221449" y="13968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43">
            <a:extLst>
              <a:ext uri="{FF2B5EF4-FFF2-40B4-BE49-F238E27FC236}">
                <a16:creationId xmlns:a16="http://schemas.microsoft.com/office/drawing/2014/main" id="{528C9D4E-5424-46CF-9E34-A372611E079B}"/>
              </a:ext>
            </a:extLst>
          </p:cNvPr>
          <p:cNvSpPr/>
          <p:nvPr/>
        </p:nvSpPr>
        <p:spPr>
          <a:xfrm>
            <a:off x="2005200" y="4814312"/>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ounded Rectangle 55">
            <a:extLst>
              <a:ext uri="{FF2B5EF4-FFF2-40B4-BE49-F238E27FC236}">
                <a16:creationId xmlns:a16="http://schemas.microsoft.com/office/drawing/2014/main" id="{C242DF40-FE35-4DF5-9450-154385811C6A}"/>
              </a:ext>
            </a:extLst>
          </p:cNvPr>
          <p:cNvSpPr/>
          <p:nvPr/>
        </p:nvSpPr>
        <p:spPr>
          <a:xfrm>
            <a:off x="6464909" y="13968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ounded Rectangle 56">
            <a:extLst>
              <a:ext uri="{FF2B5EF4-FFF2-40B4-BE49-F238E27FC236}">
                <a16:creationId xmlns:a16="http://schemas.microsoft.com/office/drawing/2014/main" id="{7A53BBB1-FFF2-49E7-915B-B48A721B1419}"/>
              </a:ext>
            </a:extLst>
          </p:cNvPr>
          <p:cNvSpPr/>
          <p:nvPr/>
        </p:nvSpPr>
        <p:spPr>
          <a:xfrm>
            <a:off x="8734663" y="13968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ounded Rectangle 57">
            <a:extLst>
              <a:ext uri="{FF2B5EF4-FFF2-40B4-BE49-F238E27FC236}">
                <a16:creationId xmlns:a16="http://schemas.microsoft.com/office/drawing/2014/main" id="{8F3CEBE2-67B2-4C71-9E8F-AA33D2EA0983}"/>
              </a:ext>
            </a:extLst>
          </p:cNvPr>
          <p:cNvSpPr/>
          <p:nvPr/>
        </p:nvSpPr>
        <p:spPr>
          <a:xfrm>
            <a:off x="6465600" y="31104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ounded Rectangle 58">
            <a:extLst>
              <a:ext uri="{FF2B5EF4-FFF2-40B4-BE49-F238E27FC236}">
                <a16:creationId xmlns:a16="http://schemas.microsoft.com/office/drawing/2014/main" id="{B7D13F1A-24B0-4B27-9006-9D4235AE39DD}"/>
              </a:ext>
            </a:extLst>
          </p:cNvPr>
          <p:cNvSpPr/>
          <p:nvPr/>
        </p:nvSpPr>
        <p:spPr>
          <a:xfrm>
            <a:off x="8733600" y="31104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ounded Rectangle 59">
            <a:extLst>
              <a:ext uri="{FF2B5EF4-FFF2-40B4-BE49-F238E27FC236}">
                <a16:creationId xmlns:a16="http://schemas.microsoft.com/office/drawing/2014/main" id="{302182AD-CB0D-40E1-AA23-703E60757484}"/>
              </a:ext>
            </a:extLst>
          </p:cNvPr>
          <p:cNvSpPr/>
          <p:nvPr/>
        </p:nvSpPr>
        <p:spPr>
          <a:xfrm>
            <a:off x="4222800" y="48132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ounded Rectangle 60">
            <a:extLst>
              <a:ext uri="{FF2B5EF4-FFF2-40B4-BE49-F238E27FC236}">
                <a16:creationId xmlns:a16="http://schemas.microsoft.com/office/drawing/2014/main" id="{161B5080-4E0C-414D-97FD-73174AA1621A}"/>
              </a:ext>
            </a:extLst>
          </p:cNvPr>
          <p:cNvSpPr/>
          <p:nvPr/>
        </p:nvSpPr>
        <p:spPr>
          <a:xfrm>
            <a:off x="6465600" y="4813200"/>
            <a:ext cx="1462919"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ounded Rectangle 61">
            <a:extLst>
              <a:ext uri="{FF2B5EF4-FFF2-40B4-BE49-F238E27FC236}">
                <a16:creationId xmlns:a16="http://schemas.microsoft.com/office/drawing/2014/main" id="{DFCBE542-A913-4E99-86A4-75C645A7FBEF}"/>
              </a:ext>
            </a:extLst>
          </p:cNvPr>
          <p:cNvSpPr/>
          <p:nvPr/>
        </p:nvSpPr>
        <p:spPr>
          <a:xfrm>
            <a:off x="8733600" y="48132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A49E6D3F-95FC-448C-A947-433E49D0855A}"/>
              </a:ext>
            </a:extLst>
          </p:cNvPr>
          <p:cNvSpPr txBox="1"/>
          <p:nvPr/>
        </p:nvSpPr>
        <p:spPr>
          <a:xfrm>
            <a:off x="1944438" y="3516781"/>
            <a:ext cx="1555045" cy="430887"/>
          </a:xfrm>
          <a:prstGeom prst="rect">
            <a:avLst/>
          </a:prstGeom>
          <a:noFill/>
        </p:spPr>
        <p:txBody>
          <a:bodyPr wrap="square" rtlCol="0">
            <a:spAutoFit/>
          </a:bodyPr>
          <a:lstStyle/>
          <a:p>
            <a:pPr lvl="0" algn="ctr">
              <a:defRPr/>
            </a:pPr>
            <a:r>
              <a:rPr lang="en-GB" sz="2200" dirty="0">
                <a:solidFill>
                  <a:srgbClr val="4472C4">
                    <a:lumMod val="50000"/>
                  </a:srgbClr>
                </a:solidFill>
              </a:rPr>
              <a:t>Genève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C25ECF27-C5CC-4A46-8911-36F777474242}"/>
              </a:ext>
            </a:extLst>
          </p:cNvPr>
          <p:cNvSpPr txBox="1"/>
          <p:nvPr/>
        </p:nvSpPr>
        <p:spPr>
          <a:xfrm>
            <a:off x="8740116" y="5227723"/>
            <a:ext cx="146360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emporter</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ADB4BDC6-7C1B-4F7B-A103-BA939F91BFAB}"/>
              </a:ext>
            </a:extLst>
          </p:cNvPr>
          <p:cNvSpPr txBox="1"/>
          <p:nvPr/>
        </p:nvSpPr>
        <p:spPr>
          <a:xfrm>
            <a:off x="4134223" y="5227725"/>
            <a:ext cx="164007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proposer</a:t>
            </a:r>
          </a:p>
        </p:txBody>
      </p:sp>
      <p:sp>
        <p:nvSpPr>
          <p:cNvPr id="28" name="TextBox 27">
            <a:extLst>
              <a:ext uri="{FF2B5EF4-FFF2-40B4-BE49-F238E27FC236}">
                <a16:creationId xmlns:a16="http://schemas.microsoft.com/office/drawing/2014/main" id="{ADF2E5FE-B5DC-4CC4-8730-F2300F036301}"/>
              </a:ext>
            </a:extLst>
          </p:cNvPr>
          <p:cNvSpPr txBox="1"/>
          <p:nvPr/>
        </p:nvSpPr>
        <p:spPr>
          <a:xfrm>
            <a:off x="1981233" y="5227726"/>
            <a:ext cx="148145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err="1">
                <a:solidFill>
                  <a:srgbClr val="4472C4">
                    <a:lumMod val="50000"/>
                  </a:srgbClr>
                </a:solidFill>
                <a:latin typeface="Century Gothic" panose="020F0302020204030204"/>
              </a:rPr>
              <a:t>suisse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237F2954-0B5C-4ACE-B8D4-120977E4D09A}"/>
              </a:ext>
            </a:extLst>
          </p:cNvPr>
          <p:cNvSpPr txBox="1"/>
          <p:nvPr/>
        </p:nvSpPr>
        <p:spPr>
          <a:xfrm>
            <a:off x="8726687" y="1822535"/>
            <a:ext cx="149046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traverser</a:t>
            </a:r>
          </a:p>
        </p:txBody>
      </p:sp>
      <p:sp>
        <p:nvSpPr>
          <p:cNvPr id="35" name="TextBox 34">
            <a:extLst>
              <a:ext uri="{FF2B5EF4-FFF2-40B4-BE49-F238E27FC236}">
                <a16:creationId xmlns:a16="http://schemas.microsoft.com/office/drawing/2014/main" id="{390733C7-2220-47A5-B5E1-AF7CE04984E4}"/>
              </a:ext>
            </a:extLst>
          </p:cNvPr>
          <p:cNvSpPr txBox="1"/>
          <p:nvPr/>
        </p:nvSpPr>
        <p:spPr>
          <a:xfrm>
            <a:off x="6278253" y="1844716"/>
            <a:ext cx="183692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Suisse</a:t>
            </a:r>
          </a:p>
        </p:txBody>
      </p:sp>
      <p:sp>
        <p:nvSpPr>
          <p:cNvPr id="37" name="TextBox 36">
            <a:extLst>
              <a:ext uri="{FF2B5EF4-FFF2-40B4-BE49-F238E27FC236}">
                <a16:creationId xmlns:a16="http://schemas.microsoft.com/office/drawing/2014/main" id="{277F24D6-32A5-4881-80AB-495AAF6B4415}"/>
              </a:ext>
            </a:extLst>
          </p:cNvPr>
          <p:cNvSpPr txBox="1"/>
          <p:nvPr/>
        </p:nvSpPr>
        <p:spPr>
          <a:xfrm>
            <a:off x="8530098" y="3516778"/>
            <a:ext cx="191050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avait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7A0FC871-31F5-4484-B972-626F18116AD3}"/>
              </a:ext>
            </a:extLst>
          </p:cNvPr>
          <p:cNvSpPr txBox="1"/>
          <p:nvPr/>
        </p:nvSpPr>
        <p:spPr>
          <a:xfrm>
            <a:off x="6437576" y="5227724"/>
            <a:ext cx="146360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lang="en-GB" sz="2200" dirty="0">
                <a:solidFill>
                  <a:srgbClr val="4472C4">
                    <a:lumMod val="50000"/>
                  </a:srgbClr>
                </a:solidFill>
                <a:latin typeface="Century Gothic" panose="020F0302020204030204"/>
              </a:rPr>
              <a:t>v</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ounded Rectangle 46">
            <a:extLst>
              <a:ext uri="{FF2B5EF4-FFF2-40B4-BE49-F238E27FC236}">
                <a16:creationId xmlns:a16="http://schemas.microsoft.com/office/drawing/2014/main" id="{78C0DA8F-40C8-4981-8490-F09120CDBED9}"/>
              </a:ext>
            </a:extLst>
          </p:cNvPr>
          <p:cNvSpPr/>
          <p:nvPr/>
        </p:nvSpPr>
        <p:spPr>
          <a:xfrm>
            <a:off x="9872870" y="249869"/>
            <a:ext cx="2037050"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E2DC15CA-A0F7-438C-8AFE-B37B4D4D922B}"/>
              </a:ext>
            </a:extLst>
          </p:cNvPr>
          <p:cNvSpPr txBox="1"/>
          <p:nvPr/>
        </p:nvSpPr>
        <p:spPr>
          <a:xfrm>
            <a:off x="1944439" y="1657926"/>
            <a:ext cx="1555044" cy="769441"/>
          </a:xfrm>
          <a:prstGeom prst="rect">
            <a:avLst/>
          </a:prstGeom>
          <a:noFill/>
        </p:spPr>
        <p:txBody>
          <a:bodyPr wrap="square" rtlCol="0">
            <a:spAutoFit/>
          </a:bodyPr>
          <a:lstStyle/>
          <a:p>
            <a:pPr lvl="0" algn="ctr">
              <a:defRPr/>
            </a:pPr>
            <a:r>
              <a:rPr lang="fr-FR" sz="2200" dirty="0">
                <a:solidFill>
                  <a:srgbClr val="115076"/>
                </a:solidFill>
              </a:rPr>
              <a:t>la frontière</a:t>
            </a:r>
            <a:endPar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7C9C79A7-9A7C-44A0-979A-173E1713E945}"/>
              </a:ext>
            </a:extLst>
          </p:cNvPr>
          <p:cNvSpPr txBox="1"/>
          <p:nvPr/>
        </p:nvSpPr>
        <p:spPr>
          <a:xfrm>
            <a:off x="4166821" y="1795457"/>
            <a:ext cx="155504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voyager</a:t>
            </a:r>
          </a:p>
        </p:txBody>
      </p:sp>
      <p:sp>
        <p:nvSpPr>
          <p:cNvPr id="3" name="TextBox 2">
            <a:extLst>
              <a:ext uri="{FF2B5EF4-FFF2-40B4-BE49-F238E27FC236}">
                <a16:creationId xmlns:a16="http://schemas.microsoft.com/office/drawing/2014/main" id="{511D1551-B2E7-45F9-86F3-DF53523724F9}"/>
              </a:ext>
            </a:extLst>
          </p:cNvPr>
          <p:cNvSpPr txBox="1"/>
          <p:nvPr/>
        </p:nvSpPr>
        <p:spPr>
          <a:xfrm>
            <a:off x="6457245" y="327622"/>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sp>
        <p:nvSpPr>
          <p:cNvPr id="6" name="TextBox 5">
            <a:extLst>
              <a:ext uri="{FF2B5EF4-FFF2-40B4-BE49-F238E27FC236}">
                <a16:creationId xmlns:a16="http://schemas.microsoft.com/office/drawing/2014/main" id="{0CEC570A-45F3-4823-81E3-06CA035B8B10}"/>
              </a:ext>
            </a:extLst>
          </p:cNvPr>
          <p:cNvSpPr txBox="1"/>
          <p:nvPr/>
        </p:nvSpPr>
        <p:spPr>
          <a:xfrm>
            <a:off x="4175732" y="3516780"/>
            <a:ext cx="1555044" cy="430887"/>
          </a:xfrm>
          <a:prstGeom prst="rect">
            <a:avLst/>
          </a:prstGeom>
          <a:noFill/>
        </p:spPr>
        <p:txBody>
          <a:bodyPr wrap="square" rtlCol="0">
            <a:spAutoFit/>
          </a:bodyPr>
          <a:lstStyle/>
          <a:p>
            <a:pPr lvl="0" algn="ctr">
              <a:defRPr/>
            </a:pPr>
            <a:r>
              <a:rPr lang="fr-FR" sz="2200" dirty="0">
                <a:solidFill>
                  <a:srgbClr val="5B9BD5">
                    <a:lumMod val="50000"/>
                  </a:srgbClr>
                </a:solidFill>
              </a:rPr>
              <a:t>la forêt</a:t>
            </a:r>
            <a:endPar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9DB4CCA-1A64-499C-B56E-64E583930424}"/>
              </a:ext>
            </a:extLst>
          </p:cNvPr>
          <p:cNvSpPr txBox="1"/>
          <p:nvPr/>
        </p:nvSpPr>
        <p:spPr>
          <a:xfrm>
            <a:off x="6419192" y="3347502"/>
            <a:ext cx="1555044" cy="769441"/>
          </a:xfrm>
          <a:prstGeom prst="rect">
            <a:avLst/>
          </a:prstGeom>
          <a:noFill/>
        </p:spPr>
        <p:txBody>
          <a:bodyPr wrap="square" rtlCol="0">
            <a:spAutoFit/>
          </a:bodyPr>
          <a:lstStyle/>
          <a:p>
            <a:pPr lvl="0" algn="ctr">
              <a:defRPr/>
            </a:pPr>
            <a:r>
              <a:rPr lang="fr-FR" sz="2200" dirty="0">
                <a:solidFill>
                  <a:srgbClr val="5B9BD5">
                    <a:lumMod val="50000"/>
                  </a:srgbClr>
                </a:solidFill>
              </a:rPr>
              <a:t>le montage</a:t>
            </a:r>
            <a:endPar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69445020"/>
      </p:ext>
    </p:extLst>
  </p:cSld>
  <p:clrMapOvr>
    <a:masterClrMapping/>
  </p:clrMapOvr>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1690</TotalTime>
  <Words>6901</Words>
  <Application>Microsoft Office PowerPoint</Application>
  <PresentationFormat>Widescreen</PresentationFormat>
  <Paragraphs>795</Paragraphs>
  <Slides>31</Slides>
  <Notes>31</Notes>
  <HiddenSlides>0</HiddenSlides>
  <MMClips>1</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31</vt:i4>
      </vt:variant>
    </vt:vector>
  </HeadingPairs>
  <TitlesOfParts>
    <vt:vector size="43" baseType="lpstr">
      <vt:lpstr>Arial</vt:lpstr>
      <vt:lpstr>Calibri</vt:lpstr>
      <vt:lpstr>Calibri Light</vt:lpstr>
      <vt:lpstr>Century Gothic</vt:lpstr>
      <vt:lpstr>Helvetica</vt:lpstr>
      <vt:lpstr>Segoe UI</vt:lpstr>
      <vt:lpstr>Tw Cen MT</vt:lpstr>
      <vt:lpstr>NCELP_German_2022</vt:lpstr>
      <vt:lpstr>NCELP Theme</vt:lpstr>
      <vt:lpstr>2_Office Theme</vt:lpstr>
      <vt:lpstr>Office Theme</vt:lpstr>
      <vt:lpstr>Bitmap Image</vt:lpstr>
      <vt:lpstr>PowerPoint Presentation</vt:lpstr>
      <vt:lpstr>closed o/ô</vt:lpstr>
      <vt:lpstr>closed o/ô</vt:lpstr>
      <vt:lpstr>closed o/ô</vt:lpstr>
      <vt:lpstr>closed o/ô</vt:lpstr>
      <vt:lpstr>Phonétique  </vt:lpstr>
      <vt:lpstr>Genève</vt:lpstr>
      <vt:lpstr>Vocabulaire</vt:lpstr>
      <vt:lpstr>Vocabulaire</vt:lpstr>
      <vt:lpstr>Les vacances</vt:lpstr>
      <vt:lpstr>The perfect tense: yes/no questions</vt:lpstr>
      <vt:lpstr>Un message vocal</vt:lpstr>
      <vt:lpstr>Un voyage en Suisse</vt:lpstr>
      <vt:lpstr>Des WhatsApps d’Océane</vt:lpstr>
      <vt:lpstr>Des WhatsApps d’Océane</vt:lpstr>
      <vt:lpstr>Est-ce que c’est une question?</vt:lpstr>
      <vt:lpstr>Question or Statement ?</vt:lpstr>
      <vt:lpstr>PowerPoint Presentation</vt:lpstr>
      <vt:lpstr>Closed [o] et [au/eau]  </vt:lpstr>
      <vt:lpstr>PowerPoint Presentation</vt:lpstr>
      <vt:lpstr>au</vt:lpstr>
      <vt:lpstr>Phonétique</vt:lpstr>
      <vt:lpstr>The perfect tense: negatives</vt:lpstr>
      <vt:lpstr>La famille a fait quoi ? </vt:lpstr>
      <vt:lpstr>La famille a fait quoi ? </vt:lpstr>
      <vt:lpstr>Les vacances (1/3)</vt:lpstr>
      <vt:lpstr>Les vacances (2/3)</vt:lpstr>
      <vt:lpstr>Les vacances (3/3)</vt:lpstr>
      <vt:lpstr>Deux voyages en Suisse !</vt:lpstr>
      <vt:lpstr>Deux voyages en Suisse !</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134</cp:revision>
  <dcterms:created xsi:type="dcterms:W3CDTF">2023-08-22T12:57:17Z</dcterms:created>
  <dcterms:modified xsi:type="dcterms:W3CDTF">2024-02-01T05:44:44Z</dcterms:modified>
</cp:coreProperties>
</file>