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53"/>
  </p:notesMasterIdLst>
  <p:sldIdLst>
    <p:sldId id="264" r:id="rId4"/>
    <p:sldId id="438" r:id="rId5"/>
    <p:sldId id="439" r:id="rId6"/>
    <p:sldId id="440" r:id="rId7"/>
    <p:sldId id="441" r:id="rId8"/>
    <p:sldId id="442" r:id="rId9"/>
    <p:sldId id="443" r:id="rId10"/>
    <p:sldId id="507" r:id="rId11"/>
    <p:sldId id="318" r:id="rId12"/>
    <p:sldId id="272" r:id="rId13"/>
    <p:sldId id="596" r:id="rId14"/>
    <p:sldId id="325" r:id="rId15"/>
    <p:sldId id="774" r:id="rId16"/>
    <p:sldId id="324" r:id="rId17"/>
    <p:sldId id="775" r:id="rId18"/>
    <p:sldId id="382" r:id="rId19"/>
    <p:sldId id="776" r:id="rId20"/>
    <p:sldId id="764" r:id="rId21"/>
    <p:sldId id="769" r:id="rId22"/>
    <p:sldId id="771" r:id="rId23"/>
    <p:sldId id="772" r:id="rId24"/>
    <p:sldId id="773" r:id="rId25"/>
    <p:sldId id="777" r:id="rId26"/>
    <p:sldId id="778" r:id="rId27"/>
    <p:sldId id="779" r:id="rId28"/>
    <p:sldId id="782" r:id="rId29"/>
    <p:sldId id="595" r:id="rId30"/>
    <p:sldId id="783" r:id="rId31"/>
    <p:sldId id="317" r:id="rId32"/>
    <p:sldId id="784" r:id="rId33"/>
    <p:sldId id="762" r:id="rId34"/>
    <p:sldId id="496" r:id="rId35"/>
    <p:sldId id="499" r:id="rId36"/>
    <p:sldId id="795" r:id="rId37"/>
    <p:sldId id="796" r:id="rId38"/>
    <p:sldId id="797" r:id="rId39"/>
    <p:sldId id="798" r:id="rId40"/>
    <p:sldId id="799" r:id="rId41"/>
    <p:sldId id="800" r:id="rId42"/>
    <p:sldId id="801" r:id="rId43"/>
    <p:sldId id="802" r:id="rId44"/>
    <p:sldId id="763" r:id="rId45"/>
    <p:sldId id="766" r:id="rId46"/>
    <p:sldId id="770" r:id="rId47"/>
    <p:sldId id="803" r:id="rId48"/>
    <p:sldId id="793" r:id="rId49"/>
    <p:sldId id="322" r:id="rId50"/>
    <p:sldId id="785" r:id="rId51"/>
    <p:sldId id="78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EBF6FF"/>
    <a:srgbClr val="FDEDEC"/>
    <a:srgbClr val="FCD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80494" autoAdjust="0"/>
  </p:normalViewPr>
  <p:slideViewPr>
    <p:cSldViewPr snapToGrid="0">
      <p:cViewPr varScale="1">
        <p:scale>
          <a:sx n="88" d="100"/>
          <a:sy n="88" d="100"/>
        </p:scale>
        <p:origin x="1230" y="66"/>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E0300-125E-4BB7-BB33-B5695082F3BD}"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C6EF-FC90-4062-ACB2-11E297F9F3A8}" type="slidenum">
              <a:rPr lang="en-GB" smtClean="0"/>
              <a:t>‹#›</a:t>
            </a:fld>
            <a:endParaRPr lang="en-GB"/>
          </a:p>
        </p:txBody>
      </p:sp>
    </p:spTree>
    <p:extLst>
      <p:ext uri="{BB962C8B-B14F-4D97-AF65-F5344CB8AC3E}">
        <p14:creationId xmlns:p14="http://schemas.microsoft.com/office/powerpoint/2010/main" val="419328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a:solidFill>
                  <a:srgbClr val="FF0000"/>
                </a:solidFill>
              </a:rPr>
              <a:t>i) Edexcel list does not have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u="sng" dirty="0" err="1">
                <a:solidFill>
                  <a:srgbClr val="FF0000"/>
                </a:solidFill>
              </a:rPr>
              <a:t>emporter</a:t>
            </a:r>
            <a:r>
              <a:rPr lang="en-GB" b="0" u="sng" dirty="0">
                <a:solidFill>
                  <a:srgbClr val="FF0000"/>
                </a:solidFill>
              </a:rPr>
              <a:t>,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open</a:t>
            </a:r>
            <a:r>
              <a:rPr lang="en-GB" b="0" dirty="0"/>
              <a:t> </a:t>
            </a:r>
            <a:r>
              <a:rPr lang="en-GB" b="1" dirty="0"/>
              <a:t>[eu/œu]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r>
              <a:rPr lang="en-GB" b="1" dirty="0"/>
              <a:t>closed</a:t>
            </a:r>
            <a:r>
              <a:rPr lang="en-GB" b="0" dirty="0"/>
              <a:t> </a:t>
            </a:r>
            <a:r>
              <a:rPr lang="en-GB" b="1" dirty="0"/>
              <a:t>[eu/œu]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a:t>
            </a:r>
            <a:r>
              <a:rPr lang="en-GB" b="1" dirty="0"/>
              <a:t>perfect tense constructions (with past simple equivalent) of –ER verbs with </a:t>
            </a:r>
            <a:r>
              <a:rPr lang="en-GB" b="1" i="1" dirty="0" err="1"/>
              <a:t>avoir</a:t>
            </a:r>
            <a:r>
              <a:rPr lang="en-GB" b="1" i="1" dirty="0"/>
              <a:t> </a:t>
            </a:r>
            <a:r>
              <a:rPr lang="en-GB" b="1" i="0" dirty="0"/>
              <a:t>as auxiliary (1</a:t>
            </a:r>
            <a:r>
              <a:rPr lang="en-GB" b="1" i="0" baseline="30000" dirty="0"/>
              <a:t>st</a:t>
            </a:r>
            <a:r>
              <a:rPr lang="en-GB" b="1" i="0" dirty="0"/>
              <a:t> and 2</a:t>
            </a:r>
            <a:r>
              <a:rPr lang="en-GB" b="1" i="0" baseline="30000" dirty="0"/>
              <a:t>nd</a:t>
            </a:r>
            <a:r>
              <a:rPr lang="en-GB" b="1" i="0" dirty="0"/>
              <a:t> person singular)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perfect tense constructions (with past simple equivalent) of –ER verbs with </a:t>
            </a:r>
            <a:r>
              <a:rPr lang="en-GB" b="1" i="1" dirty="0" err="1"/>
              <a:t>avoir</a:t>
            </a:r>
            <a:r>
              <a:rPr lang="en-GB" b="1" i="1" dirty="0"/>
              <a:t> </a:t>
            </a:r>
            <a:r>
              <a:rPr lang="en-GB" b="1" i="0" dirty="0"/>
              <a:t>as auxiliary (3</a:t>
            </a:r>
            <a:r>
              <a:rPr lang="en-GB" b="1" i="0" baseline="30000" dirty="0"/>
              <a:t>rd</a:t>
            </a:r>
            <a:r>
              <a:rPr lang="en-GB" b="1" i="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[eu]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10</a:t>
            </a:fld>
            <a:endParaRPr lang="en-GB" dirty="0"/>
          </a:p>
        </p:txBody>
      </p:sp>
    </p:spTree>
    <p:extLst>
      <p:ext uri="{BB962C8B-B14F-4D97-AF65-F5344CB8AC3E}">
        <p14:creationId xmlns:p14="http://schemas.microsoft.com/office/powerpoint/2010/main" val="361106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open and closed </a:t>
            </a:r>
            <a:r>
              <a:rPr lang="en-GB" sz="1200" b="0" dirty="0">
                <a:solidFill>
                  <a:schemeClr val="bg1"/>
                </a:solidFill>
              </a:rPr>
              <a:t>[eu/œu]. Raising awareness of spelling rules governing the pronoun.</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[eu/œu] is open or closed.</a:t>
            </a:r>
            <a:endParaRPr lang="en-US" b="0" dirty="0"/>
          </a:p>
          <a:p>
            <a:r>
              <a:rPr lang="en-US" b="0" dirty="0"/>
              <a:t>2. Click to reveal answers.</a:t>
            </a:r>
          </a:p>
          <a:p>
            <a:r>
              <a:rPr lang="en-US" b="0" dirty="0"/>
              <a:t>3. Click again to reveal the question about spelling. Students consider in pairs. They might say things like ‘the words are longer’ or ‘the sound is in the middle of the word’. Encourage students to look at the letters they see </a:t>
            </a:r>
            <a:r>
              <a:rPr lang="en-US" b="0" i="1" dirty="0"/>
              <a:t>after</a:t>
            </a:r>
            <a:r>
              <a:rPr lang="en-US" b="0" i="0" dirty="0"/>
              <a:t> the SSC.</a:t>
            </a:r>
          </a:p>
          <a:p>
            <a:r>
              <a:rPr lang="en-US" b="0" i="0" dirty="0"/>
              <a:t>4. Click to reveal the answers and again to reveal the rule.</a:t>
            </a:r>
          </a:p>
          <a:p>
            <a:r>
              <a:rPr lang="en-US" b="0" i="0" dirty="0"/>
              <a:t>5.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deux [41], </a:t>
            </a:r>
            <a:r>
              <a:rPr lang="en-GB" sz="1200" b="0" dirty="0" err="1">
                <a:solidFill>
                  <a:schemeClr val="accent1">
                    <a:lumMod val="50000"/>
                  </a:schemeClr>
                </a:solidFill>
                <a:latin typeface="+mn-lt"/>
                <a:cs typeface="Arial" panose="020B0604020202020204" pitchFamily="34" charset="0"/>
              </a:rPr>
              <a:t>bœuf</a:t>
            </a:r>
            <a:r>
              <a:rPr lang="en-GB" sz="1200" b="0" dirty="0">
                <a:solidFill>
                  <a:schemeClr val="accent1">
                    <a:lumMod val="50000"/>
                  </a:schemeClr>
                </a:solidFill>
                <a:latin typeface="+mn-lt"/>
                <a:cs typeface="Arial" panose="020B0604020202020204" pitchFamily="34" charset="0"/>
              </a:rPr>
              <a:t> [3914], </a:t>
            </a:r>
            <a:r>
              <a:rPr lang="en-GB" baseline="0" dirty="0" err="1"/>
              <a:t>ordinateur</a:t>
            </a:r>
            <a:r>
              <a:rPr lang="en-GB" baseline="0" dirty="0"/>
              <a:t> [2201], déjeuner [2724], </a:t>
            </a:r>
            <a:r>
              <a:rPr lang="en-GB" baseline="0" dirty="0" err="1"/>
              <a:t>v</a:t>
            </a:r>
            <a:r>
              <a:rPr lang="en-GB" sz="1200" b="0" dirty="0" err="1">
                <a:solidFill>
                  <a:schemeClr val="accent1">
                    <a:lumMod val="50000"/>
                  </a:schemeClr>
                </a:solidFill>
                <a:latin typeface="+mn-lt"/>
                <a:cs typeface="Arial" panose="020B0604020202020204" pitchFamily="34" charset="0"/>
              </a:rPr>
              <a:t>œu</a:t>
            </a:r>
            <a:r>
              <a:rPr lang="en-GB" sz="1200" b="0" dirty="0">
                <a:solidFill>
                  <a:schemeClr val="accent1">
                    <a:lumMod val="50000"/>
                  </a:schemeClr>
                </a:solidFill>
                <a:latin typeface="+mn-lt"/>
                <a:cs typeface="Arial" panose="020B0604020202020204" pitchFamily="34" charset="0"/>
              </a:rPr>
              <a:t> [2103], </a:t>
            </a:r>
            <a:r>
              <a:rPr lang="en-GB" sz="1200" b="0" dirty="0" err="1">
                <a:solidFill>
                  <a:schemeClr val="accent1">
                    <a:lumMod val="50000"/>
                  </a:schemeClr>
                </a:solidFill>
                <a:latin typeface="+mn-lt"/>
                <a:cs typeface="Arial" panose="020B0604020202020204" pitchFamily="34" charset="0"/>
              </a:rPr>
              <a:t>rumeur</a:t>
            </a:r>
            <a:r>
              <a:rPr lang="en-GB" sz="1200" b="0" dirty="0">
                <a:solidFill>
                  <a:schemeClr val="accent1">
                    <a:lumMod val="50000"/>
                  </a:schemeClr>
                </a:solidFill>
                <a:latin typeface="+mn-lt"/>
                <a:cs typeface="Arial" panose="020B0604020202020204" pitchFamily="34" charset="0"/>
              </a:rPr>
              <a:t> [2164], </a:t>
            </a:r>
            <a:r>
              <a:rPr lang="en-GB" sz="1200" b="0" dirty="0" err="1">
                <a:solidFill>
                  <a:schemeClr val="accent1">
                    <a:lumMod val="50000"/>
                  </a:schemeClr>
                </a:solidFill>
                <a:latin typeface="+mn-lt"/>
                <a:cs typeface="Arial" panose="020B0604020202020204" pitchFamily="34" charset="0"/>
              </a:rPr>
              <a:t>peuple</a:t>
            </a:r>
            <a:r>
              <a:rPr lang="en-GB" sz="1200" b="0" dirty="0">
                <a:solidFill>
                  <a:schemeClr val="accent1">
                    <a:lumMod val="50000"/>
                  </a:schemeClr>
                </a:solidFill>
                <a:latin typeface="+mn-lt"/>
                <a:cs typeface="Arial" panose="020B0604020202020204" pitchFamily="34" charset="0"/>
              </a:rPr>
              <a:t> [378], adieu [3968], </a:t>
            </a:r>
            <a:r>
              <a:rPr lang="en-GB" sz="1200" b="0" dirty="0" err="1">
                <a:solidFill>
                  <a:schemeClr val="accent1">
                    <a:lumMod val="50000"/>
                  </a:schemeClr>
                </a:solidFill>
                <a:latin typeface="+mn-lt"/>
                <a:cs typeface="Arial" panose="020B0604020202020204" pitchFamily="34" charset="0"/>
              </a:rPr>
              <a:t>meuble</a:t>
            </a:r>
            <a:r>
              <a:rPr lang="en-GB" sz="1200" b="0" dirty="0">
                <a:solidFill>
                  <a:schemeClr val="accent1">
                    <a:lumMod val="50000"/>
                  </a:schemeClr>
                </a:solidFill>
                <a:latin typeface="+mn-lt"/>
                <a:cs typeface="Arial" panose="020B0604020202020204" pitchFamily="34" charset="0"/>
              </a:rPr>
              <a:t> [3876], feu [786],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6 minutes</a:t>
            </a:r>
          </a:p>
          <a:p>
            <a:pPr marL="0"/>
            <a:br>
              <a:rPr lang="en-GB" b="1" baseline="0" dirty="0"/>
            </a:br>
            <a:r>
              <a:rPr lang="en-GB" b="1" baseline="0" dirty="0"/>
              <a:t>Aim: </a:t>
            </a:r>
            <a:r>
              <a:rPr lang="en-GB" b="0" baseline="0" dirty="0"/>
              <a:t>Recognition of this week’s new vocabulary in the oral and written modalities.</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endParaRPr lang="en-GB" sz="1200" b="0"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9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longer contexts; offering some cultural and geographical insights into Switzerland.</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Point out the location of Switzerland on the map. Ask students to identify France.</a:t>
            </a:r>
          </a:p>
          <a:p>
            <a:pPr marL="0"/>
            <a:r>
              <a:rPr lang="en-GB" sz="1200" kern="1200" dirty="0">
                <a:solidFill>
                  <a:schemeClr val="tx1"/>
                </a:solidFill>
                <a:effectLst/>
                <a:latin typeface="+mn-lt"/>
                <a:ea typeface="+mn-ea"/>
                <a:cs typeface="+mn-cs"/>
              </a:rPr>
              <a:t>2. Students read the text. </a:t>
            </a:r>
          </a:p>
          <a:p>
            <a:pPr marL="0"/>
            <a:r>
              <a:rPr lang="en-GB" sz="1200" kern="1200" dirty="0">
                <a:solidFill>
                  <a:schemeClr val="tx1"/>
                </a:solidFill>
                <a:effectLst/>
                <a:latin typeface="+mn-lt"/>
                <a:ea typeface="+mn-ea"/>
                <a:cs typeface="+mn-cs"/>
              </a:rPr>
              <a:t>3. Click to bring up a comprehension question in English. Students answer in English.</a:t>
            </a:r>
          </a:p>
          <a:p>
            <a:pPr marL="0"/>
            <a:r>
              <a:rPr lang="en-GB" sz="1200" kern="1200" dirty="0">
                <a:solidFill>
                  <a:schemeClr val="tx1"/>
                </a:solidFill>
                <a:effectLst/>
                <a:latin typeface="+mn-lt"/>
                <a:ea typeface="+mn-ea"/>
                <a:cs typeface="+mn-cs"/>
              </a:rPr>
              <a:t>4. Click to bring up the answer.</a:t>
            </a:r>
          </a:p>
          <a:p>
            <a:pPr marL="0"/>
            <a:r>
              <a:rPr lang="en-GB" sz="1200" kern="1200" dirty="0">
                <a:solidFill>
                  <a:schemeClr val="tx1"/>
                </a:solidFill>
                <a:effectLst/>
                <a:latin typeface="+mn-lt"/>
                <a:ea typeface="+mn-ea"/>
                <a:cs typeface="+mn-cs"/>
              </a:rPr>
              <a:t>5. Click again to bring up another question. </a:t>
            </a:r>
          </a:p>
          <a:p>
            <a:pPr marL="0"/>
            <a:r>
              <a:rPr lang="en-GB" sz="1200" kern="1200" dirty="0">
                <a:solidFill>
                  <a:schemeClr val="tx1"/>
                </a:solidFill>
                <a:effectLst/>
                <a:latin typeface="+mn-lt"/>
                <a:ea typeface="+mn-ea"/>
                <a:cs typeface="+mn-cs"/>
              </a:rPr>
              <a:t>6. Repeat steps 2-5 for 4 questions in total.</a:t>
            </a:r>
          </a:p>
          <a:p>
            <a:pPr marL="0"/>
            <a:endParaRPr lang="en-GB" sz="1200" kern="1200" dirty="0">
              <a:solidFill>
                <a:schemeClr val="tx1"/>
              </a:solidFill>
              <a:effectLst/>
              <a:latin typeface="+mn-lt"/>
              <a:ea typeface="+mn-ea"/>
              <a:cs typeface="+mn-cs"/>
            </a:endParaRPr>
          </a:p>
          <a:p>
            <a:pPr marL="0"/>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Autriche [n/</a:t>
            </a:r>
            <a:r>
              <a:rPr lang="fr-FR" b="0" i="0">
                <a:solidFill>
                  <a:srgbClr val="E6851E"/>
                </a:solidFill>
                <a:effectLst/>
                <a:latin typeface="Helvetica" panose="020B0604020202020204" pitchFamily="34" charset="0"/>
              </a:rPr>
              <a:t>a]</a:t>
            </a:r>
            <a:endParaRPr lang="fr-FR" b="0" i="0">
              <a:solidFill>
                <a:srgbClr val="000000"/>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a:t>
            </a:r>
            <a:r>
              <a:rPr lang="de-DE" sz="1200" b="0" i="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a:endParaRPr lang="en-GB" sz="1200" kern="1200" dirty="0">
              <a:solidFill>
                <a:schemeClr val="tx1"/>
              </a:solidFill>
              <a:effectLst/>
              <a:latin typeface="+mn-lt"/>
              <a:ea typeface="+mn-ea"/>
              <a:cs typeface="+mn-cs"/>
            </a:endParaRPr>
          </a:p>
          <a:p>
            <a:pPr marL="0"/>
            <a:r>
              <a:rPr lang="en-GB" b="1" baseline="0" dirty="0"/>
              <a:t>Word frequency of cognates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Europe [n/a], centrale [3164], Liechtenstein [n/a], officiel [996], italien [1477], romanche [&gt;5000], représenter [293], territoire [698], admirer [2789]</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9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2 minutes</a:t>
            </a:r>
          </a:p>
          <a:p>
            <a:endParaRPr lang="en-US" b="1"/>
          </a:p>
          <a:p>
            <a:r>
              <a:rPr lang="en-US" b="1"/>
              <a:t>Aim</a:t>
            </a:r>
            <a:r>
              <a:rPr lang="en-US" b="1" dirty="0"/>
              <a:t>: </a:t>
            </a:r>
            <a:r>
              <a:rPr lang="en-US" b="0" dirty="0"/>
              <a:t>recapping the formation of the perfect tense </a:t>
            </a:r>
            <a:r>
              <a:rPr lang="en-US" b="0" i="1" dirty="0"/>
              <a:t>je</a:t>
            </a:r>
            <a:r>
              <a:rPr lang="en-US" b="0" i="0" dirty="0"/>
              <a:t> form with –ER verbs taking </a:t>
            </a:r>
            <a:r>
              <a:rPr lang="en-US" b="0" i="1" dirty="0" err="1"/>
              <a:t>avoir</a:t>
            </a:r>
            <a:r>
              <a:rPr lang="en-US" b="0" i="0" dirty="0"/>
              <a:t>, introducing the</a:t>
            </a:r>
            <a:r>
              <a:rPr lang="en-US" b="0" i="1" baseline="0" dirty="0"/>
              <a:t> </a:t>
            </a:r>
            <a:r>
              <a:rPr lang="en-US" b="0" i="1" baseline="0" dirty="0" err="1"/>
              <a:t>il</a:t>
            </a:r>
            <a:r>
              <a:rPr lang="en-US" b="0" i="1" baseline="0" dirty="0"/>
              <a:t>/</a:t>
            </a:r>
            <a:r>
              <a:rPr lang="en-US" b="0" i="1" baseline="0" dirty="0" err="1"/>
              <a:t>elle</a:t>
            </a:r>
            <a:r>
              <a:rPr lang="en-US" b="0" i="0" baseline="0" dirty="0"/>
              <a:t> form</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3 slides</a:t>
            </a:r>
            <a:endParaRPr lang="en-US" b="1" dirty="0"/>
          </a:p>
          <a:p>
            <a:endParaRPr lang="en-US" b="1" dirty="0"/>
          </a:p>
          <a:p>
            <a:r>
              <a:rPr lang="en-US" b="1" dirty="0"/>
              <a:t>Aim: </a:t>
            </a:r>
            <a:r>
              <a:rPr lang="en-US" b="0" dirty="0"/>
              <a:t>written recognition of the </a:t>
            </a:r>
            <a:r>
              <a:rPr lang="en-US" b="0" i="1" dirty="0"/>
              <a:t>je </a:t>
            </a:r>
            <a:r>
              <a:rPr lang="en-US" b="0" i="0" dirty="0"/>
              <a:t>and</a:t>
            </a:r>
            <a:r>
              <a:rPr lang="en-US" b="0" dirty="0"/>
              <a:t> </a:t>
            </a:r>
            <a:r>
              <a:rPr lang="en-US" b="0" i="1" dirty="0"/>
              <a:t>il/</a:t>
            </a:r>
            <a:r>
              <a:rPr lang="en-US" b="0" i="1" dirty="0" err="1"/>
              <a:t>elle</a:t>
            </a:r>
            <a:r>
              <a:rPr lang="en-US" b="0" i="1" dirty="0"/>
              <a:t> </a:t>
            </a:r>
            <a:r>
              <a:rPr lang="en-US" b="0" dirty="0"/>
              <a:t>forms of </a:t>
            </a:r>
            <a:r>
              <a:rPr lang="en-US" b="0" i="1" dirty="0" err="1"/>
              <a:t>avoir</a:t>
            </a:r>
            <a:r>
              <a:rPr lang="en-US" b="0" i="1" dirty="0"/>
              <a:t> </a:t>
            </a:r>
            <a:r>
              <a:rPr lang="en-US" b="0" i="0" dirty="0"/>
              <a:t>as the auxiliary in the perfect tense. This is slide </a:t>
            </a:r>
            <a:r>
              <a:rPr lang="en-US" b="1" i="0" dirty="0"/>
              <a:t>1/3.</a:t>
            </a:r>
            <a:endParaRPr lang="en-US" b="1" dirty="0"/>
          </a:p>
          <a:p>
            <a:endParaRPr lang="en-US" b="1" dirty="0"/>
          </a:p>
          <a:p>
            <a:r>
              <a:rPr lang="en-US" b="1" dirty="0"/>
              <a:t>Procedure:</a:t>
            </a:r>
          </a:p>
          <a:p>
            <a:r>
              <a:rPr lang="en-US" b="0" dirty="0"/>
              <a:t>1. Students write 1-6 (the activity continues on the next slide) and choose ‘Amir’ for the </a:t>
            </a:r>
            <a:r>
              <a:rPr lang="en-US" b="0" i="1" dirty="0"/>
              <a:t>je</a:t>
            </a:r>
            <a:r>
              <a:rPr lang="en-US" b="0" dirty="0"/>
              <a:t> form, or ‘</a:t>
            </a:r>
            <a:r>
              <a:rPr lang="en-US" b="0" dirty="0" err="1"/>
              <a:t>Noura</a:t>
            </a:r>
            <a:r>
              <a:rPr lang="en-US" b="0" dirty="0"/>
              <a:t>’ for the </a:t>
            </a:r>
            <a:r>
              <a:rPr lang="en-US" b="0" i="1" dirty="0" err="1"/>
              <a:t>elle</a:t>
            </a:r>
            <a:r>
              <a:rPr lang="en-US" b="0" i="0" dirty="0"/>
              <a:t> form.</a:t>
            </a:r>
            <a:r>
              <a:rPr lang="en-US" b="0" dirty="0"/>
              <a:t> </a:t>
            </a:r>
          </a:p>
          <a:p>
            <a:r>
              <a:rPr lang="en-US" b="0" dirty="0"/>
              <a:t>2. Click to reveal the answers.</a:t>
            </a:r>
          </a:p>
          <a:p>
            <a:r>
              <a:rPr lang="en-US" b="0" dirty="0"/>
              <a:t>3. English translations can also be elicited.</a:t>
            </a:r>
          </a:p>
          <a:p>
            <a:r>
              <a:rPr lang="en-US" b="0" dirty="0"/>
              <a:t>4. See slide 3/3 for a follow-up comprehension activity in which students write sentences in English to describe the trip (suggested solutions are provided).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photo [1412],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jules:stonesoup</a:t>
            </a:r>
            <a:r>
              <a:rPr lang="fr-FR" sz="1200" b="0" kern="1200" dirty="0">
                <a:solidFill>
                  <a:schemeClr val="tx1"/>
                </a:solidFill>
                <a:effectLst/>
                <a:latin typeface="Century Gothic" panose="020B0502020202020204" pitchFamily="34" charset="0"/>
                <a:ea typeface="+mn-ea"/>
                <a:cs typeface="+mn-cs"/>
              </a:rPr>
              <a:t> — https://www.flickr.com/photos/stone-soup/4143143813/, CC BY 2.0, https://commons.wikimedia.org/w/index.php?curid=12248164</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Ludovic Péron — Travail personnel, CC BY-SA 3.0, https://commons.wikimedia.org/w/index.php?curid=20025169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Taxiarchos228 - Own work, CC BY-SA 3.0, https://commons.wikimedia.org/wiki/File:Bern_Kaefigturm.jpg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Norbert </a:t>
            </a:r>
            <a:r>
              <a:rPr lang="en-US" b="0" dirty="0" err="1"/>
              <a:t>Aepli</a:t>
            </a:r>
            <a:r>
              <a:rPr lang="en-US" b="0" dirty="0"/>
              <a:t>, Switzerland, CC BY 2.5, https://commons.wikimedia.org/w/index.php?curid=1254144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slide </a:t>
            </a: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Teacher to highlight the difference in French/English preposition use in </a:t>
            </a:r>
            <a:r>
              <a:rPr lang="en-GB" b="1" i="1" baseline="0" dirty="0"/>
              <a:t>‘à la </a:t>
            </a:r>
            <a:r>
              <a:rPr lang="en-GB" b="1" i="1" baseline="0" dirty="0" err="1"/>
              <a:t>montagne</a:t>
            </a:r>
            <a:r>
              <a:rPr lang="en-GB" b="1" i="1" baseline="0" dirty="0"/>
              <a:t>’, </a:t>
            </a:r>
            <a:r>
              <a:rPr lang="en-GB" b="1" i="0" baseline="0" dirty="0"/>
              <a:t>meaning ‘in the mountains’.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botanique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Geneva photos — Travail personnel, CC BY-SA 4.0, https://commons.wikimedia.org/w/index.php?curid=82625475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 </a:t>
            </a:r>
            <a:r>
              <a:rPr lang="fr-FR" b="0" dirty="0" err="1"/>
              <a:t>Babsy</a:t>
            </a:r>
            <a:r>
              <a:rPr lang="fr-FR" b="0" dirty="0"/>
              <a:t> — Travail personnel, CC BY-SA 4.0, https://commons.wikimedia.org/w/index.php?curid=37089073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Björn S., CC BY-SA 3.0, https://commons.wikimedia.org/w/index.php?curid=54431295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Benoit </a:t>
            </a:r>
            <a:r>
              <a:rPr lang="en-US" b="0" dirty="0" err="1"/>
              <a:t>Kornmann</a:t>
            </a:r>
            <a:r>
              <a:rPr lang="en-US" b="0" dirty="0"/>
              <a:t> — Travail personnel, CC BY-SA 3.0, https://commons.wikimedia.org/w/index.php?curid=1366663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07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p>
          <a:p>
            <a:endParaRPr lang="en-GB" sz="1200" b="1"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décrire [1176]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1"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98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sentences with verbs in the 3</a:t>
            </a:r>
            <a:r>
              <a:rPr lang="en-US" b="0" baseline="30000" dirty="0"/>
              <a:t>rd</a:t>
            </a:r>
            <a:r>
              <a:rPr lang="en-US" b="0" dirty="0"/>
              <a:t> person singular in the present and perfect tenses. This is slide </a:t>
            </a:r>
            <a:r>
              <a:rPr lang="en-US" b="1" dirty="0"/>
              <a:t>1/2.</a:t>
            </a:r>
          </a:p>
          <a:p>
            <a:endParaRPr lang="en-US" b="1" dirty="0"/>
          </a:p>
          <a:p>
            <a:r>
              <a:rPr lang="en-US" b="1" dirty="0"/>
              <a:t>Procedure:</a:t>
            </a:r>
          </a:p>
          <a:p>
            <a:pPr marL="0" indent="0">
              <a:buFont typeface="+mj-lt"/>
              <a:buNone/>
            </a:pPr>
            <a:r>
              <a:rPr lang="en-US" b="0" dirty="0"/>
              <a:t>1. Click the number button to play the audio. </a:t>
            </a:r>
          </a:p>
          <a:p>
            <a:pPr marL="0" indent="0">
              <a:buFont typeface="+mj-lt"/>
              <a:buNone/>
            </a:pPr>
            <a:r>
              <a:rPr lang="en-US" b="0" dirty="0"/>
              <a:t>2. Students listen to the audio with the time adverb muted and decide whether the activity happened yesterday or is happening now, based on the verb form they hear.</a:t>
            </a:r>
          </a:p>
          <a:p>
            <a:pPr marL="0" indent="0">
              <a:buFont typeface="+mj-lt"/>
              <a:buNone/>
            </a:pPr>
            <a:r>
              <a:rPr lang="en-US" b="0" dirty="0"/>
              <a:t>3. See the next slide for answers and full audio.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[Hier], il a traversé la frontière suisse.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[Hier], il a envoyé une lettre à son ami.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[En ce moment], il célèbre son anniversaire.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4. [Hier], il a organisé un voyage à Zurich.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5. [En ce moment], il fait les magasins avec Noura.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6. [En ce moment], il visite Genève.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7. [Hier], il a parlé l’allemand.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8. [En ce moment], il cherche un cadeau pour son </a:t>
            </a:r>
            <a:r>
              <a:rPr lang="fr-FR" sz="1200" b="0" kern="1200" dirty="0">
                <a:solidFill>
                  <a:schemeClr val="tx1"/>
                </a:solidFill>
                <a:effectLst/>
                <a:latin typeface="+mn-lt"/>
                <a:ea typeface="+mn-ea"/>
                <a:cs typeface="+mn-cs"/>
              </a:rPr>
              <a:t>p</a:t>
            </a:r>
            <a:r>
              <a:rPr lang="fr-FR" b="0" i="0" dirty="0">
                <a:solidFill>
                  <a:srgbClr val="5F6368"/>
                </a:solidFill>
                <a:effectLst/>
                <a:latin typeface="arial" panose="020B0604020202020204" pitchFamily="34" charset="0"/>
              </a:rPr>
              <a:t>ère.</a:t>
            </a:r>
            <a:endParaRPr lang="en-GB" sz="1200" b="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décider</a:t>
            </a:r>
            <a:r>
              <a:rPr lang="en-GB" baseline="0" dirty="0"/>
              <a:t> [165], pr</a:t>
            </a:r>
            <a:r>
              <a:rPr lang="fr-FR" sz="1200" dirty="0">
                <a:solidFill>
                  <a:schemeClr val="accent5">
                    <a:lumMod val="50000"/>
                  </a:schemeClr>
                </a:solidFill>
              </a:rPr>
              <a:t>é</a:t>
            </a:r>
            <a:r>
              <a:rPr lang="en-GB" baseline="0" dirty="0"/>
              <a:t>sent [216]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77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with full audio. </a:t>
            </a:r>
          </a:p>
          <a:p>
            <a:r>
              <a:rPr lang="en-GB" b="0" dirty="0"/>
              <a:t>This is slide </a:t>
            </a:r>
            <a:r>
              <a:rPr lang="en-GB" b="1" dirty="0"/>
              <a:t>2/2.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5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a:t>
            </a:r>
            <a:r>
              <a:rPr lang="en-US" b="0" dirty="0"/>
              <a:t>This is slide </a:t>
            </a:r>
            <a:r>
              <a:rPr lang="en-US" b="1" dirty="0"/>
              <a:t>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 sentences with verbs in the 3</a:t>
            </a:r>
            <a:r>
              <a:rPr lang="en-US" b="0" baseline="30000" dirty="0"/>
              <a:t>rd</a:t>
            </a:r>
            <a:r>
              <a:rPr lang="en-US" b="0" dirty="0"/>
              <a:t> person singular in the present and perfect tenses; oral production of new and revisited vocabulary.</a:t>
            </a:r>
          </a:p>
          <a:p>
            <a:endParaRPr lang="en-US" b="1" dirty="0"/>
          </a:p>
          <a:p>
            <a:r>
              <a:rPr lang="en-US" b="1" dirty="0"/>
              <a:t>Procedure:</a:t>
            </a:r>
          </a:p>
          <a:p>
            <a:pPr marL="0" indent="0">
              <a:buNone/>
            </a:pPr>
            <a:r>
              <a:rPr lang="en-US" b="0" dirty="0"/>
              <a:t>1. Students use the prompts to create sentences in the present and past tenses. Before beginning, remind students of the position of the time adverb in a sentence (normally at the end).</a:t>
            </a:r>
          </a:p>
          <a:p>
            <a:pPr marL="0" indent="0">
              <a:buNone/>
            </a:pPr>
            <a:r>
              <a:rPr lang="en-US" b="0" dirty="0"/>
              <a:t>2. Click to reveal a suggested solution.</a:t>
            </a:r>
          </a:p>
          <a:p>
            <a:pPr marL="0" indent="0">
              <a:buNone/>
            </a:pPr>
            <a:r>
              <a:rPr lang="en-US" b="0" dirty="0"/>
              <a:t>3. Repeat for a total of 8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06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69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1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6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5/6.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03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6/6.</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0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perfect tense sentences in the 1</a:t>
            </a:r>
            <a:r>
              <a:rPr lang="en-US" b="0" baseline="30000" dirty="0"/>
              <a:t>st</a:t>
            </a:r>
            <a:r>
              <a:rPr lang="en-US" b="0" dirty="0"/>
              <a:t> and 3</a:t>
            </a:r>
            <a:r>
              <a:rPr lang="en-US" b="0" baseline="30000" dirty="0"/>
              <a:t>rd</a:t>
            </a:r>
            <a:r>
              <a:rPr lang="en-US" b="0" dirty="0"/>
              <a:t> person singular forms.</a:t>
            </a:r>
          </a:p>
          <a:p>
            <a:endParaRPr lang="en-US" b="1" dirty="0"/>
          </a:p>
          <a:p>
            <a:r>
              <a:rPr lang="en-US" b="1" dirty="0"/>
              <a:t>Procedure:</a:t>
            </a:r>
          </a:p>
          <a:p>
            <a:pPr marL="0" indent="0">
              <a:buFont typeface="+mj-lt"/>
              <a:buNone/>
            </a:pPr>
            <a:r>
              <a:rPr lang="en-US" b="0" dirty="0"/>
              <a:t>1. Each student writes four perfect tense sentences in the first person singular about what they did on their dream holiday, using known vocabulary and a dictionary to look up new words if desired.</a:t>
            </a:r>
          </a:p>
          <a:p>
            <a:pPr marL="0" indent="0">
              <a:buFont typeface="+mj-lt"/>
              <a:buNone/>
            </a:pPr>
            <a:r>
              <a:rPr lang="en-US" b="0" dirty="0"/>
              <a:t>2. Click to reveal the second part of the task. </a:t>
            </a:r>
          </a:p>
          <a:p>
            <a:pPr marL="0" indent="0">
              <a:buFont typeface="+mj-lt"/>
              <a:buNone/>
            </a:pPr>
            <a:r>
              <a:rPr lang="en-US" b="0" dirty="0"/>
              <a:t>3. Students give their sentences to a partner. The partner rewrites the sentences in the third person. </a:t>
            </a:r>
          </a:p>
          <a:p>
            <a:pPr marL="0" indent="0">
              <a:buFont typeface="+mj-lt"/>
              <a:buNone/>
            </a:pPr>
            <a:r>
              <a:rPr lang="en-US" b="0" dirty="0"/>
              <a:t>4. Optional extension: select some students to present their partner’s holiday to the rest of the class by reading out the third person sentences they have written.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imaginer [840], </a:t>
            </a:r>
            <a:r>
              <a:rPr lang="en-GB" baseline="0" dirty="0" err="1"/>
              <a:t>forme</a:t>
            </a:r>
            <a:r>
              <a:rPr lang="en-GB" baseline="0" dirty="0"/>
              <a:t> [369]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err="1">
                <a:solidFill>
                  <a:srgbClr val="FF0000"/>
                </a:solidFill>
              </a:rPr>
              <a:t>i</a:t>
            </a:r>
            <a:r>
              <a:rPr lang="en-GB" b="0" dirty="0">
                <a:solidFill>
                  <a:srgbClr val="FF0000"/>
                </a:solidFill>
              </a:rPr>
              <a:t>) Edexcel list does not have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u="sng" dirty="0" err="1">
                <a:solidFill>
                  <a:srgbClr val="FF0000"/>
                </a:solidFill>
              </a:rPr>
              <a:t>emporter</a:t>
            </a:r>
            <a:r>
              <a:rPr lang="en-GB" b="0" u="sng" dirty="0">
                <a:solidFill>
                  <a:srgbClr val="FF0000"/>
                </a:solidFill>
              </a:rPr>
              <a:t>, </a:t>
            </a:r>
            <a:r>
              <a:rPr lang="en-GB" b="0" i="0" u="sng" dirty="0">
                <a:solidFill>
                  <a:srgbClr val="E6851E"/>
                </a:solidFill>
                <a:effectLst/>
                <a:latin typeface="Segoe UI" panose="020B0502040204020203" pitchFamily="34" charset="0"/>
              </a:rPr>
              <a:t>Genève</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open and closed</a:t>
            </a:r>
            <a:r>
              <a:rPr lang="en-GB" b="0" dirty="0"/>
              <a:t> </a:t>
            </a:r>
            <a:r>
              <a:rPr lang="en-GB" b="1" dirty="0"/>
              <a:t>[eu/œu]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a:t>
            </a:r>
            <a:r>
              <a:rPr lang="en-GB" b="0" i="1" dirty="0"/>
              <a:t>il y avait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Consolidation of </a:t>
            </a:r>
            <a:r>
              <a:rPr lang="en-GB" b="0" i="1" baseline="0" dirty="0"/>
              <a:t>il y a </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39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open and closed </a:t>
            </a:r>
            <a:r>
              <a:rPr lang="en-GB" sz="1200" b="0" dirty="0">
                <a:solidFill>
                  <a:schemeClr val="bg1"/>
                </a:solidFill>
              </a:rPr>
              <a:t>[eu/œu].</a:t>
            </a:r>
          </a:p>
          <a:p>
            <a:endParaRPr lang="en-US" b="0" dirty="0"/>
          </a:p>
          <a:p>
            <a:r>
              <a:rPr lang="en-US" b="1" dirty="0"/>
              <a:t>Procedure</a:t>
            </a:r>
          </a:p>
          <a:p>
            <a:pPr marL="228600" indent="-228600">
              <a:buAutoNum type="arabicPeriod"/>
            </a:pPr>
            <a:r>
              <a:rPr lang="en-US" b="0" dirty="0"/>
              <a:t>Student read the words and decide based on the presence of absence of a pronounced consonant after </a:t>
            </a:r>
            <a:r>
              <a:rPr lang="en-GB" sz="1200" b="0" dirty="0">
                <a:solidFill>
                  <a:schemeClr val="bg1"/>
                </a:solidFill>
              </a:rPr>
              <a:t>[eu/œu] whether the vowel is open or closed.</a:t>
            </a:r>
            <a:endParaRPr lang="en-US" b="0" dirty="0"/>
          </a:p>
          <a:p>
            <a:pPr marL="228600" indent="-228600">
              <a:buAutoNum type="arabicPeriod"/>
            </a:pPr>
            <a:r>
              <a:rPr lang="en-US" b="0" dirty="0"/>
              <a:t>Click on the numbers to check. Click to reveal answers.</a:t>
            </a:r>
          </a:p>
          <a:p>
            <a:pPr marL="228600" indent="-228600">
              <a:buAutoNum type="arabicPeriod"/>
            </a:pPr>
            <a:r>
              <a:rPr lang="en-US" b="0" dirty="0"/>
              <a:t>Students say the words aloud.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fleur [2305], queue [3255], </a:t>
            </a:r>
            <a:r>
              <a:rPr lang="en-GB" baseline="0" dirty="0" err="1"/>
              <a:t>cheveu</a:t>
            </a:r>
            <a:r>
              <a:rPr lang="en-GB" baseline="0" dirty="0"/>
              <a:t> [2296], </a:t>
            </a:r>
            <a:r>
              <a:rPr lang="en-GB" baseline="0" dirty="0" err="1"/>
              <a:t>courageux</a:t>
            </a:r>
            <a:r>
              <a:rPr lang="en-GB" baseline="0" dirty="0"/>
              <a:t> [2198], beurre [4112], </a:t>
            </a:r>
            <a:r>
              <a:rPr lang="en-GB" sz="1200" b="0" dirty="0" err="1">
                <a:solidFill>
                  <a:schemeClr val="accent1">
                    <a:lumMod val="50000"/>
                  </a:schemeClr>
                </a:solidFill>
                <a:latin typeface="+mn-lt"/>
                <a:cs typeface="Arial" panose="020B0604020202020204" pitchFamily="34" charset="0"/>
              </a:rPr>
              <a:t>nœud</a:t>
            </a:r>
            <a:r>
              <a:rPr lang="en-GB" sz="1200" b="0" dirty="0">
                <a:solidFill>
                  <a:schemeClr val="accent1">
                    <a:lumMod val="50000"/>
                  </a:schemeClr>
                </a:solidFill>
                <a:latin typeface="+mn-lt"/>
                <a:cs typeface="Arial" panose="020B0604020202020204" pitchFamily="34" charset="0"/>
              </a:rPr>
              <a:t> [3551], </a:t>
            </a:r>
            <a:r>
              <a:rPr lang="en-GB" sz="1200" b="0" dirty="0" err="1">
                <a:solidFill>
                  <a:schemeClr val="accent1">
                    <a:lumMod val="50000"/>
                  </a:schemeClr>
                </a:solidFill>
                <a:latin typeface="+mn-lt"/>
                <a:cs typeface="Arial" panose="020B0604020202020204" pitchFamily="34" charset="0"/>
              </a:rPr>
              <a:t>œuvre</a:t>
            </a:r>
            <a:r>
              <a:rPr lang="en-GB" sz="1200" b="0" dirty="0">
                <a:solidFill>
                  <a:schemeClr val="accent1">
                    <a:lumMod val="50000"/>
                  </a:schemeClr>
                </a:solidFill>
                <a:latin typeface="+mn-lt"/>
                <a:cs typeface="Arial" panose="020B0604020202020204" pitchFamily="34" charset="0"/>
              </a:rPr>
              <a:t> [331], milieu [479]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recall of previously taught vocabulary, including 6 items of this week’s revisited vocabulary</a:t>
            </a:r>
          </a:p>
          <a:p>
            <a:endParaRPr lang="en-US" b="1" dirty="0"/>
          </a:p>
          <a:p>
            <a:r>
              <a:rPr lang="en-US" b="1" dirty="0"/>
              <a:t>Procedure:</a:t>
            </a:r>
          </a:p>
          <a:p>
            <a:r>
              <a:rPr lang="en-US" b="0" dirty="0"/>
              <a:t>1. Students write the names of each holiday, and work out which months each one takes place, using the names as clues.</a:t>
            </a:r>
          </a:p>
          <a:p>
            <a:r>
              <a:rPr lang="en-US" b="0" dirty="0"/>
              <a:t>2. Click to reveal the answers.</a:t>
            </a:r>
          </a:p>
          <a:p>
            <a:r>
              <a:rPr lang="en-US" b="0" dirty="0"/>
              <a:t>3. Students then work out which month doesn’t have any school holidays, by a process of elimination.</a:t>
            </a:r>
          </a:p>
          <a:p>
            <a:r>
              <a:rPr lang="en-US" b="0" dirty="0"/>
              <a:t>4. Click to reveal the answer.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août [1445], décembre [891], juillet [1326], septembre [944], octobre [826], novembre [982]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période</a:t>
            </a:r>
            <a:r>
              <a:rPr lang="en-GB" baseline="0" dirty="0"/>
              <a:t> [407], </a:t>
            </a:r>
            <a:r>
              <a:rPr lang="en-GB" baseline="0" dirty="0" err="1"/>
              <a:t>scolaire</a:t>
            </a:r>
            <a:r>
              <a:rPr lang="en-GB" baseline="0" dirty="0"/>
              <a:t> [1993], 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3103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0" dirty="0"/>
              <a:t>Aim: introducing the expression </a:t>
            </a:r>
            <a:r>
              <a:rPr lang="en-US" b="0" i="1" dirty="0" err="1"/>
              <a:t>il</a:t>
            </a:r>
            <a:r>
              <a:rPr lang="en-US" b="0" i="1" dirty="0"/>
              <a:t> y </a:t>
            </a:r>
            <a:r>
              <a:rPr lang="en-US" b="0" i="1" dirty="0" err="1"/>
              <a:t>avait</a:t>
            </a:r>
            <a:r>
              <a:rPr lang="en-US" b="0" i="0" dirty="0"/>
              <a:t> to mean ‘there was’ / ‘there were’</a:t>
            </a:r>
          </a:p>
          <a:p>
            <a:endParaRPr lang="en-US" b="0" dirty="0"/>
          </a:p>
          <a:p>
            <a:r>
              <a:rPr lang="en-US" b="0" dirty="0"/>
              <a:t>Note: The imperfect tense will not be introduced explicitly until Year 9 – </a:t>
            </a:r>
            <a:r>
              <a:rPr lang="en-US" b="0" i="1" dirty="0" err="1"/>
              <a:t>il</a:t>
            </a:r>
            <a:r>
              <a:rPr lang="en-US" b="0" i="1" dirty="0"/>
              <a:t> y </a:t>
            </a:r>
            <a:r>
              <a:rPr lang="en-US" b="0" i="1" dirty="0" err="1"/>
              <a:t>avait</a:t>
            </a:r>
            <a:r>
              <a:rPr lang="en-US" b="0" i="0" dirty="0"/>
              <a:t> is introduced here as a set phrase to facilitate past descriptions.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i="1" dirty="0"/>
              <a:t>il y a </a:t>
            </a:r>
            <a:r>
              <a:rPr lang="en-US" b="0" i="0" dirty="0"/>
              <a:t>and </a:t>
            </a:r>
            <a:r>
              <a:rPr lang="en-US" b="0" i="1" dirty="0"/>
              <a:t>il y </a:t>
            </a:r>
            <a:r>
              <a:rPr lang="en-US" b="0" i="1" dirty="0" err="1"/>
              <a:t>avait</a:t>
            </a:r>
            <a:r>
              <a:rPr lang="en-US" b="0" i="1" dirty="0"/>
              <a:t> </a:t>
            </a:r>
            <a:r>
              <a:rPr lang="en-US" b="0" i="0" dirty="0"/>
              <a:t>and connecting these with meaning (what there is now vs what there was in the past).</a:t>
            </a:r>
            <a:endParaRPr lang="en-US" b="1" dirty="0"/>
          </a:p>
          <a:p>
            <a:endParaRPr lang="en-US" b="1" dirty="0"/>
          </a:p>
          <a:p>
            <a:r>
              <a:rPr lang="en-US" b="1" dirty="0"/>
              <a:t>Procedure:</a:t>
            </a:r>
          </a:p>
          <a:p>
            <a:pPr marL="228600" indent="-228600">
              <a:buFont typeface="+mj-lt"/>
              <a:buAutoNum type="arabicPeriod"/>
            </a:pPr>
            <a:r>
              <a:rPr lang="en-US" b="0" dirty="0"/>
              <a:t>To start with, ask students to look at the picture and think about what the text could be about. </a:t>
            </a:r>
          </a:p>
          <a:p>
            <a:pPr marL="228600" indent="-228600">
              <a:buFont typeface="+mj-lt"/>
              <a:buAutoNum type="arabicPeriod"/>
            </a:pPr>
            <a:r>
              <a:rPr lang="en-US" b="0" dirty="0"/>
              <a:t>Click to reveal the text and the activity. </a:t>
            </a:r>
          </a:p>
          <a:p>
            <a:pPr marL="228600" indent="-228600">
              <a:buFont typeface="+mj-lt"/>
              <a:buAutoNum type="arabicPeriod"/>
            </a:pPr>
            <a:r>
              <a:rPr lang="en-US" b="0" dirty="0"/>
              <a:t>Students read the text and then write two columns with headings ‘then’ and ‘now’. Alert students to the fact that the texts contains quite a lot of unknown vocabulary, and they must look for French words that look similar to the English in some cases. </a:t>
            </a:r>
          </a:p>
          <a:p>
            <a:pPr marL="228600" indent="-228600">
              <a:buFont typeface="+mj-lt"/>
              <a:buAutoNum type="arabicPeriod"/>
            </a:pPr>
            <a:r>
              <a:rPr lang="en-US" b="0" dirty="0"/>
              <a:t>Under each column, students write what is in the square now, and what was in the square in the past. </a:t>
            </a:r>
          </a:p>
          <a:p>
            <a:pPr marL="228600" indent="-228600">
              <a:buFont typeface="+mj-lt"/>
              <a:buAutoNum type="arabicPeriod"/>
            </a:pPr>
            <a:r>
              <a:rPr lang="en-US" b="0" dirty="0"/>
              <a:t>Click to reveal the answers. </a:t>
            </a:r>
          </a:p>
          <a:p>
            <a:pPr marL="228600" indent="-228600">
              <a:buFont typeface="+mj-lt"/>
              <a:buAutoNum type="arabicPeriod"/>
            </a:pPr>
            <a:r>
              <a:rPr lang="en-US" b="0" dirty="0"/>
              <a:t>Click to bring up the reminder about article </a:t>
            </a:r>
            <a:r>
              <a:rPr lang="en-US" b="0" i="1" dirty="0"/>
              <a:t>de</a:t>
            </a:r>
            <a:r>
              <a:rPr lang="en-US" b="0" i="0" dirty="0"/>
              <a:t> after </a:t>
            </a:r>
            <a:r>
              <a:rPr lang="en-US" b="0" i="1" dirty="0"/>
              <a:t>il </a:t>
            </a:r>
            <a:r>
              <a:rPr lang="en-US" b="0" i="1" dirty="0" err="1"/>
              <a:t>n’y</a:t>
            </a:r>
            <a:r>
              <a:rPr lang="en-US" b="0" i="1" dirty="0"/>
              <a:t> a pas</a:t>
            </a:r>
            <a:r>
              <a:rPr lang="en-US" b="0" i="0" dirty="0"/>
              <a:t>. If students ask, explain that the rule also applies to the negative form </a:t>
            </a:r>
            <a:r>
              <a:rPr lang="en-US" b="0" i="1" dirty="0"/>
              <a:t>il </a:t>
            </a:r>
            <a:r>
              <a:rPr lang="en-US" b="0" i="1" dirty="0" err="1"/>
              <a:t>n’y</a:t>
            </a:r>
            <a:r>
              <a:rPr lang="en-US" b="0" i="1" dirty="0"/>
              <a:t> </a:t>
            </a:r>
            <a:r>
              <a:rPr lang="en-US" b="0" i="1" dirty="0" err="1"/>
              <a:t>avait</a:t>
            </a:r>
            <a:r>
              <a:rPr lang="en-US" b="0" i="1" dirty="0"/>
              <a:t> pas</a:t>
            </a:r>
            <a:r>
              <a:rPr lang="en-US" b="0" i="0" dirty="0"/>
              <a:t>, which will be </a:t>
            </a:r>
            <a:r>
              <a:rPr lang="en-US" b="0" i="0" dirty="0" err="1"/>
              <a:t>practised</a:t>
            </a:r>
            <a:r>
              <a:rPr lang="en-US" b="0" i="0" dirty="0"/>
              <a:t> in a future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sz="1200" b="0" dirty="0">
                <a:solidFill>
                  <a:srgbClr val="4472C4">
                    <a:lumMod val="50000"/>
                  </a:srgbClr>
                </a:solidFill>
              </a:rPr>
              <a:t>château [3510], époque [465], </a:t>
            </a:r>
            <a:r>
              <a:rPr lang="en-GB" baseline="0" dirty="0" err="1"/>
              <a:t>jusque</a:t>
            </a:r>
            <a:r>
              <a:rPr lang="en-GB" baseline="0" dirty="0"/>
              <a:t> [134], </a:t>
            </a:r>
            <a:r>
              <a:rPr lang="en-US" sz="1200" b="0" dirty="0" err="1"/>
              <a:t>Moyen</a:t>
            </a:r>
            <a:r>
              <a:rPr lang="en-US" sz="1200" b="0" dirty="0"/>
              <a:t> </a:t>
            </a:r>
            <a:r>
              <a:rPr lang="en-US" sz="1200" b="0" dirty="0" err="1"/>
              <a:t>Âge</a:t>
            </a:r>
            <a:r>
              <a:rPr lang="en-US" sz="1200" b="0" dirty="0"/>
              <a:t> [n/a]</a:t>
            </a:r>
            <a:endParaRPr lang="fr-FR" sz="12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sujet</a:t>
            </a:r>
            <a:r>
              <a:rPr lang="en-GB" baseline="0" dirty="0"/>
              <a:t> [353], </a:t>
            </a:r>
            <a:r>
              <a:rPr lang="en-GB" baseline="0" dirty="0" err="1"/>
              <a:t>décider</a:t>
            </a:r>
            <a:r>
              <a:rPr lang="en-GB" baseline="0" dirty="0"/>
              <a:t> [165], attraction [&gt;5000], </a:t>
            </a:r>
            <a:r>
              <a:rPr lang="en-GB" baseline="0" dirty="0" err="1"/>
              <a:t>exister</a:t>
            </a:r>
            <a:r>
              <a:rPr lang="en-GB" baseline="0" dirty="0"/>
              <a:t> [269], pr</a:t>
            </a:r>
            <a:r>
              <a:rPr lang="fr-FR" sz="1200" dirty="0">
                <a:solidFill>
                  <a:schemeClr val="accent5">
                    <a:lumMod val="50000"/>
                  </a:schemeClr>
                </a:solidFill>
              </a:rPr>
              <a:t>é</a:t>
            </a:r>
            <a:r>
              <a:rPr lang="en-GB" baseline="0" dirty="0"/>
              <a:t>sent [216], </a:t>
            </a:r>
            <a:r>
              <a:rPr lang="en-GB" baseline="0" dirty="0" err="1"/>
              <a:t>romain</a:t>
            </a:r>
            <a:r>
              <a:rPr lang="en-GB" baseline="0" dirty="0"/>
              <a:t> [3144], </a:t>
            </a:r>
            <a:r>
              <a:rPr lang="en-GB" baseline="0" dirty="0" err="1"/>
              <a:t>hôpital</a:t>
            </a:r>
            <a:r>
              <a:rPr lang="en-GB" baseline="0" dirty="0"/>
              <a:t> [1308], tramway [&gt;5000], </a:t>
            </a:r>
            <a:r>
              <a:rPr lang="en-GB" baseline="0" dirty="0" err="1"/>
              <a:t>galerie</a:t>
            </a:r>
            <a:r>
              <a:rPr lang="en-GB" baseline="0" dirty="0"/>
              <a:t> [3850], art [1181], magnifique [2136], </a:t>
            </a:r>
            <a:r>
              <a:rPr lang="en-GB" baseline="0" dirty="0" err="1"/>
              <a:t>fontaine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12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aural recognition of </a:t>
            </a:r>
            <a:r>
              <a:rPr lang="en-US" b="0" i="1" dirty="0" err="1"/>
              <a:t>il</a:t>
            </a:r>
            <a:r>
              <a:rPr lang="en-US" b="0" i="1" dirty="0"/>
              <a:t> y </a:t>
            </a:r>
            <a:r>
              <a:rPr lang="en-US" b="0" i="1" dirty="0" err="1"/>
              <a:t>avait</a:t>
            </a:r>
            <a:endParaRPr lang="en-US" b="0" dirty="0"/>
          </a:p>
          <a:p>
            <a:endParaRPr lang="en-US" b="1" dirty="0"/>
          </a:p>
          <a:p>
            <a:r>
              <a:rPr lang="en-US" b="1" dirty="0"/>
              <a:t>Procedure:</a:t>
            </a:r>
          </a:p>
          <a:p>
            <a:r>
              <a:rPr lang="en-US" b="0" dirty="0"/>
              <a:t>1. Click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write 1-6 and choose </a:t>
            </a:r>
            <a:r>
              <a:rPr lang="en-US" b="0" i="1" dirty="0"/>
              <a:t>‘</a:t>
            </a:r>
            <a:r>
              <a:rPr lang="en-US" b="0" i="1" dirty="0" err="1"/>
              <a:t>en</a:t>
            </a:r>
            <a:r>
              <a:rPr lang="en-US" b="0" i="1" dirty="0"/>
              <a:t> </a:t>
            </a:r>
            <a:r>
              <a:rPr lang="en-US" b="0" i="1" dirty="0" err="1"/>
              <a:t>ce</a:t>
            </a:r>
            <a:r>
              <a:rPr lang="en-US" b="0" i="1" dirty="0"/>
              <a:t> moment’ </a:t>
            </a:r>
            <a:r>
              <a:rPr lang="en-US" b="0" i="0" dirty="0"/>
              <a:t>or </a:t>
            </a:r>
            <a:r>
              <a:rPr lang="en-US" b="0" i="1" dirty="0"/>
              <a:t>‘</a:t>
            </a:r>
            <a:r>
              <a:rPr lang="en-US" b="0" i="1" dirty="0" err="1"/>
              <a:t>hier</a:t>
            </a:r>
            <a:r>
              <a:rPr lang="en-US" b="0" i="1" dirty="0"/>
              <a:t>’</a:t>
            </a:r>
            <a:r>
              <a:rPr lang="en-US" b="0" i="0" dirty="0"/>
              <a:t> for each.</a:t>
            </a:r>
            <a:endParaRPr lang="en-US" b="0" dirty="0"/>
          </a:p>
          <a:p>
            <a:r>
              <a:rPr lang="en-US" b="0" dirty="0"/>
              <a:t>3. Click to reveal the second task instruction.</a:t>
            </a:r>
          </a:p>
          <a:p>
            <a:r>
              <a:rPr lang="en-US" b="0" dirty="0"/>
              <a:t>4. Move to the second part of the activity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y a une radio dans la voiture.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bâtiment à la frontière.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une plage devant la ville.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une petite île avec un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 grand bateau.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des cafés sympas partout.</a:t>
            </a:r>
            <a:endParaRPr lang="en-GB" sz="1200" kern="1200" dirty="0">
              <a:solidFill>
                <a:schemeClr val="tx1"/>
              </a:solidFill>
              <a:effectLst/>
              <a:latin typeface="+mn-lt"/>
              <a:ea typeface="+mn-ea"/>
              <a:cs typeface="+mn-cs"/>
            </a:endParaRP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partout [581]</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téléphone</a:t>
            </a:r>
            <a:r>
              <a:rPr lang="en-GB" baseline="0" dirty="0"/>
              <a:t> [1366], message [792], description [2779], site [1462],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Century Gothic" panose="020B0502020202020204" pitchFamily="34" charset="0"/>
                <a:ea typeface="+mn-ea"/>
                <a:cs typeface="+mn-cs"/>
              </a:rPr>
              <a:t>By </a:t>
            </a:r>
            <a:r>
              <a:rPr lang="en-GB" sz="1200" b="0" kern="1200" dirty="0" err="1">
                <a:solidFill>
                  <a:schemeClr val="tx1"/>
                </a:solidFill>
                <a:effectLst/>
                <a:latin typeface="Century Gothic" panose="020B0502020202020204" pitchFamily="34" charset="0"/>
                <a:ea typeface="+mn-ea"/>
                <a:cs typeface="+mn-cs"/>
              </a:rPr>
              <a:t>fr:Utilisateur:Ork.ch</a:t>
            </a:r>
            <a:r>
              <a:rPr lang="en-GB" sz="1200" b="0" kern="1200" dirty="0">
                <a:solidFill>
                  <a:schemeClr val="tx1"/>
                </a:solidFill>
                <a:effectLst/>
                <a:latin typeface="Century Gothic" panose="020B0502020202020204" pitchFamily="34" charset="0"/>
                <a:ea typeface="+mn-ea"/>
                <a:cs typeface="+mn-cs"/>
              </a:rPr>
              <a:t> - http://www.ork.ch, fr:Image:Geneve_2005_001_Ork.ch.jpg, CC BY-SA 2.0 </a:t>
            </a:r>
            <a:r>
              <a:rPr lang="en-GB" sz="1200" b="0" kern="1200" dirty="0" err="1">
                <a:solidFill>
                  <a:schemeClr val="tx1"/>
                </a:solidFill>
                <a:effectLst/>
                <a:latin typeface="Century Gothic" panose="020B0502020202020204" pitchFamily="34" charset="0"/>
                <a:ea typeface="+mn-ea"/>
                <a:cs typeface="+mn-cs"/>
              </a:rPr>
              <a:t>fr</a:t>
            </a:r>
            <a:r>
              <a:rPr lang="en-GB" sz="1200" b="0" kern="1200" dirty="0">
                <a:solidFill>
                  <a:schemeClr val="tx1"/>
                </a:solidFill>
                <a:effectLst/>
                <a:latin typeface="Century Gothic" panose="020B0502020202020204" pitchFamily="34" charset="0"/>
                <a:ea typeface="+mn-ea"/>
                <a:cs typeface="+mn-cs"/>
              </a:rPr>
              <a:t>, https://commons.wikimedia.org/w/index.php?curid=1814711</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Aim: </a:t>
            </a:r>
            <a:r>
              <a:rPr lang="en-US" b="0" dirty="0"/>
              <a:t>comprehension of vocabulary</a:t>
            </a:r>
          </a:p>
          <a:p>
            <a:endParaRPr lang="en-US" b="1" dirty="0"/>
          </a:p>
          <a:p>
            <a:r>
              <a:rPr lang="en-US" b="1" dirty="0"/>
              <a:t>Procedure:</a:t>
            </a:r>
          </a:p>
          <a:p>
            <a:r>
              <a:rPr lang="en-US" b="0" dirty="0"/>
              <a:t>1. Click the numbers to play the audio for a second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write 1-6 and what there is/isn’t.</a:t>
            </a:r>
          </a:p>
          <a:p>
            <a:r>
              <a:rPr lang="en-US" b="0" dirty="0"/>
              <a:t>3. Click to reveal the answers. NB: The English forms of ‘to be’ (past and present) are included in brackets to demonstrated the different possible translations of </a:t>
            </a:r>
            <a:r>
              <a:rPr lang="en-US" b="0" i="1" dirty="0" err="1"/>
              <a:t>il</a:t>
            </a:r>
            <a:r>
              <a:rPr lang="en-US" b="0" i="1" dirty="0"/>
              <a:t> y a / </a:t>
            </a:r>
            <a:r>
              <a:rPr lang="en-US" b="0" i="1" dirty="0" err="1"/>
              <a:t>il</a:t>
            </a:r>
            <a:r>
              <a:rPr lang="en-US" b="0" i="1" dirty="0"/>
              <a:t> y </a:t>
            </a:r>
            <a:r>
              <a:rPr lang="en-US" b="0" i="1" dirty="0" err="1"/>
              <a:t>avait</a:t>
            </a:r>
            <a:r>
              <a:rPr lang="en-US" b="0" i="1" dirty="0"/>
              <a:t>.</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y a une radio dans la voiture.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bâtiment à la frontière.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une plage devant la ville.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une petite île avec un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 grand bateau.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des cafés sympas partout.</a:t>
            </a:r>
            <a:endParaRPr lang="en-GB" sz="1200" kern="1200" dirty="0">
              <a:solidFill>
                <a:schemeClr val="tx1"/>
              </a:solidFill>
              <a:effectLst/>
              <a:latin typeface="+mn-lt"/>
              <a:ea typeface="+mn-ea"/>
              <a:cs typeface="+mn-cs"/>
            </a:endParaRP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partout [581]</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téléphone</a:t>
            </a:r>
            <a:r>
              <a:rPr lang="en-GB" baseline="0" dirty="0"/>
              <a:t> [1366], message [792], description [2779], site [1462],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Century Gothic" panose="020B0502020202020204" pitchFamily="34" charset="0"/>
                <a:ea typeface="+mn-ea"/>
                <a:cs typeface="+mn-cs"/>
              </a:rPr>
              <a:t>By </a:t>
            </a:r>
            <a:r>
              <a:rPr lang="en-GB" sz="1200" b="0" kern="1200" dirty="0" err="1">
                <a:solidFill>
                  <a:schemeClr val="tx1"/>
                </a:solidFill>
                <a:effectLst/>
                <a:latin typeface="Century Gothic" panose="020B0502020202020204" pitchFamily="34" charset="0"/>
                <a:ea typeface="+mn-ea"/>
                <a:cs typeface="+mn-cs"/>
              </a:rPr>
              <a:t>fr:Utilisateur:Ork.ch</a:t>
            </a:r>
            <a:r>
              <a:rPr lang="en-GB" sz="1200" b="0" kern="1200" dirty="0">
                <a:solidFill>
                  <a:schemeClr val="tx1"/>
                </a:solidFill>
                <a:effectLst/>
                <a:latin typeface="Century Gothic" panose="020B0502020202020204" pitchFamily="34" charset="0"/>
                <a:ea typeface="+mn-ea"/>
                <a:cs typeface="+mn-cs"/>
              </a:rPr>
              <a:t> - http://www.ork.ch, fr:Image:Geneve_2005_001_Ork.ch.jpg, CC BY-SA 2.0 </a:t>
            </a:r>
            <a:r>
              <a:rPr lang="en-GB" sz="1200" b="0" kern="1200" dirty="0" err="1">
                <a:solidFill>
                  <a:schemeClr val="tx1"/>
                </a:solidFill>
                <a:effectLst/>
                <a:latin typeface="Century Gothic" panose="020B0502020202020204" pitchFamily="34" charset="0"/>
                <a:ea typeface="+mn-ea"/>
                <a:cs typeface="+mn-cs"/>
              </a:rPr>
              <a:t>fr</a:t>
            </a:r>
            <a:r>
              <a:rPr lang="en-GB" sz="1200" b="0" kern="1200" dirty="0">
                <a:solidFill>
                  <a:schemeClr val="tx1"/>
                </a:solidFill>
                <a:effectLst/>
                <a:latin typeface="Century Gothic" panose="020B0502020202020204" pitchFamily="34" charset="0"/>
                <a:ea typeface="+mn-ea"/>
                <a:cs typeface="+mn-cs"/>
              </a:rPr>
              <a:t>, https://commons.wikimedia.org/w/index.php?curid=1814711</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2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1/8</a:t>
            </a:r>
          </a:p>
          <a:p>
            <a:endParaRPr lang="en-GB" b="1" dirty="0"/>
          </a:p>
          <a:p>
            <a:r>
              <a:rPr lang="en-GB" b="1" dirty="0"/>
              <a:t>Timing: 5 minutes</a:t>
            </a:r>
          </a:p>
          <a:p>
            <a:endParaRPr lang="en-GB" b="1" dirty="0"/>
          </a:p>
          <a:p>
            <a:r>
              <a:rPr lang="en-GB" b="1" dirty="0"/>
              <a:t>Aim: </a:t>
            </a:r>
            <a:r>
              <a:rPr lang="en-GB" b="0" dirty="0"/>
              <a:t>to practise written production of </a:t>
            </a:r>
            <a:r>
              <a:rPr lang="en-GB" b="0" i="1" dirty="0"/>
              <a:t>il y a </a:t>
            </a:r>
            <a:r>
              <a:rPr lang="en-GB" b="0" i="0" dirty="0"/>
              <a:t>and </a:t>
            </a:r>
            <a:r>
              <a:rPr lang="en-GB" b="0" i="1" dirty="0"/>
              <a:t>il y avait</a:t>
            </a:r>
            <a:endParaRPr lang="en-GB" b="1" i="1" dirty="0"/>
          </a:p>
          <a:p>
            <a:endParaRPr lang="en-GB" b="1" dirty="0"/>
          </a:p>
          <a:p>
            <a:r>
              <a:rPr lang="en-GB" b="1" dirty="0"/>
              <a:t>Procedure:</a:t>
            </a:r>
          </a:p>
          <a:p>
            <a:pPr marL="228600" indent="-228600">
              <a:buAutoNum type="arabicPeriod"/>
            </a:pPr>
            <a:r>
              <a:rPr lang="en-GB" b="0" dirty="0"/>
              <a:t>Hand out mini whiteboards (or alternatively, use this activity to elicit spoken responses and use the following activity for written practice).</a:t>
            </a:r>
          </a:p>
          <a:p>
            <a:pPr marL="228600" indent="-228600">
              <a:buAutoNum type="arabicPeriod"/>
            </a:pPr>
            <a:r>
              <a:rPr lang="en-GB" b="0" dirty="0"/>
              <a:t>Give students a few seconds to read the English sentence and think about how they would translate it into French. </a:t>
            </a:r>
          </a:p>
          <a:p>
            <a:pPr marL="228600" indent="-228600">
              <a:buAutoNum type="arabicPeriod"/>
            </a:pPr>
            <a:r>
              <a:rPr lang="en-GB" b="0" dirty="0"/>
              <a:t>Click again to reveal the sentence scaffolding.</a:t>
            </a:r>
          </a:p>
          <a:p>
            <a:pPr marL="228600" indent="-228600">
              <a:buAutoNum type="arabicPeriod"/>
            </a:pPr>
            <a:r>
              <a:rPr lang="en-GB" b="0" dirty="0"/>
              <a:t>Students write the missing words on their mini whiteboards.</a:t>
            </a:r>
          </a:p>
        </p:txBody>
      </p:sp>
      <p:sp>
        <p:nvSpPr>
          <p:cNvPr id="4" name="Slide Number Placeholder 3"/>
          <p:cNvSpPr>
            <a:spLocks noGrp="1"/>
          </p:cNvSpPr>
          <p:nvPr>
            <p:ph type="sldNum" sz="quarter" idx="5"/>
          </p:nvPr>
        </p:nvSpPr>
        <p:spPr/>
        <p:txBody>
          <a:bodyPr/>
          <a:lstStyle/>
          <a:p>
            <a:fld id="{656BC6EF-FC90-4062-ACB2-11E297F9F3A8}" type="slidenum">
              <a:rPr lang="en-GB" smtClean="0"/>
              <a:t>34</a:t>
            </a:fld>
            <a:endParaRPr lang="en-GB"/>
          </a:p>
        </p:txBody>
      </p:sp>
    </p:spTree>
    <p:extLst>
      <p:ext uri="{BB962C8B-B14F-4D97-AF65-F5344CB8AC3E}">
        <p14:creationId xmlns:p14="http://schemas.microsoft.com/office/powerpoint/2010/main" val="2907025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35</a:t>
            </a:fld>
            <a:endParaRPr lang="en-GB"/>
          </a:p>
        </p:txBody>
      </p:sp>
    </p:spTree>
    <p:extLst>
      <p:ext uri="{BB962C8B-B14F-4D97-AF65-F5344CB8AC3E}">
        <p14:creationId xmlns:p14="http://schemas.microsoft.com/office/powerpoint/2010/main" val="4161569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36</a:t>
            </a:fld>
            <a:endParaRPr lang="en-GB"/>
          </a:p>
        </p:txBody>
      </p:sp>
    </p:spTree>
    <p:extLst>
      <p:ext uri="{BB962C8B-B14F-4D97-AF65-F5344CB8AC3E}">
        <p14:creationId xmlns:p14="http://schemas.microsoft.com/office/powerpoint/2010/main" val="292209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37</a:t>
            </a:fld>
            <a:endParaRPr lang="en-GB"/>
          </a:p>
        </p:txBody>
      </p:sp>
    </p:spTree>
    <p:extLst>
      <p:ext uri="{BB962C8B-B14F-4D97-AF65-F5344CB8AC3E}">
        <p14:creationId xmlns:p14="http://schemas.microsoft.com/office/powerpoint/2010/main" val="354136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38</a:t>
            </a:fld>
            <a:endParaRPr lang="en-GB"/>
          </a:p>
        </p:txBody>
      </p:sp>
    </p:spTree>
    <p:extLst>
      <p:ext uri="{BB962C8B-B14F-4D97-AF65-F5344CB8AC3E}">
        <p14:creationId xmlns:p14="http://schemas.microsoft.com/office/powerpoint/2010/main" val="1344416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39</a:t>
            </a:fld>
            <a:endParaRPr lang="en-GB"/>
          </a:p>
        </p:txBody>
      </p:sp>
    </p:spTree>
    <p:extLst>
      <p:ext uri="{BB962C8B-B14F-4D97-AF65-F5344CB8AC3E}">
        <p14:creationId xmlns:p14="http://schemas.microsoft.com/office/powerpoint/2010/main" val="173262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66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40</a:t>
            </a:fld>
            <a:endParaRPr lang="en-GB"/>
          </a:p>
        </p:txBody>
      </p:sp>
    </p:spTree>
    <p:extLst>
      <p:ext uri="{BB962C8B-B14F-4D97-AF65-F5344CB8AC3E}">
        <p14:creationId xmlns:p14="http://schemas.microsoft.com/office/powerpoint/2010/main" val="4160010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8/8</a:t>
            </a: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41</a:t>
            </a:fld>
            <a:endParaRPr lang="en-GB"/>
          </a:p>
        </p:txBody>
      </p:sp>
    </p:spTree>
    <p:extLst>
      <p:ext uri="{BB962C8B-B14F-4D97-AF65-F5344CB8AC3E}">
        <p14:creationId xmlns:p14="http://schemas.microsoft.com/office/powerpoint/2010/main" val="305595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sentences with </a:t>
            </a:r>
            <a:r>
              <a:rPr lang="en-US" b="0" i="1" dirty="0"/>
              <a:t>il y a </a:t>
            </a:r>
            <a:r>
              <a:rPr lang="en-US" b="0" i="0" dirty="0"/>
              <a:t>and </a:t>
            </a:r>
            <a:r>
              <a:rPr lang="en-US" b="0" i="1" dirty="0"/>
              <a:t>il y </a:t>
            </a:r>
            <a:r>
              <a:rPr lang="en-US" b="0" i="1" dirty="0" err="1"/>
              <a:t>avait</a:t>
            </a:r>
            <a:r>
              <a:rPr lang="en-US" b="0" i="0" dirty="0"/>
              <a:t>. This is slide </a:t>
            </a:r>
            <a:r>
              <a:rPr lang="en-US" b="1" i="0" dirty="0"/>
              <a:t>1/3.</a:t>
            </a:r>
            <a:endParaRPr lang="en-US" b="1" i="1" dirty="0"/>
          </a:p>
          <a:p>
            <a:endParaRPr lang="en-US" b="1" dirty="0"/>
          </a:p>
          <a:p>
            <a:r>
              <a:rPr lang="en-US" b="1" dirty="0"/>
              <a:t>Procedure:</a:t>
            </a:r>
          </a:p>
          <a:p>
            <a:pPr marL="0" indent="0">
              <a:buFont typeface="+mj-lt"/>
              <a:buNone/>
            </a:pPr>
            <a:r>
              <a:rPr lang="en-US" b="0" dirty="0"/>
              <a:t>1. Explain that </a:t>
            </a:r>
            <a:r>
              <a:rPr lang="en-US" b="0" i="1" dirty="0"/>
              <a:t>jeu </a:t>
            </a:r>
            <a:r>
              <a:rPr lang="fr-FR" sz="1200" b="0" i="1" dirty="0">
                <a:solidFill>
                  <a:schemeClr val="bg1"/>
                </a:solidFill>
              </a:rPr>
              <a:t>des différences </a:t>
            </a:r>
            <a:r>
              <a:rPr lang="fr-FR" sz="1200" b="0" i="0" dirty="0" err="1">
                <a:solidFill>
                  <a:schemeClr val="bg1"/>
                </a:solidFill>
              </a:rPr>
              <a:t>is</a:t>
            </a:r>
            <a:r>
              <a:rPr lang="fr-FR" sz="1200" b="0" i="0" dirty="0">
                <a:solidFill>
                  <a:schemeClr val="bg1"/>
                </a:solidFill>
              </a:rPr>
              <a:t> the French </a:t>
            </a:r>
            <a:r>
              <a:rPr lang="fr-FR" sz="1200" b="0" i="0" dirty="0" err="1">
                <a:solidFill>
                  <a:schemeClr val="bg1"/>
                </a:solidFill>
              </a:rPr>
              <a:t>title</a:t>
            </a:r>
            <a:r>
              <a:rPr lang="fr-FR" sz="1200" b="0" i="0" dirty="0">
                <a:solidFill>
                  <a:schemeClr val="bg1"/>
                </a:solidFill>
              </a:rPr>
              <a:t> for the </a:t>
            </a:r>
            <a:r>
              <a:rPr lang="fr-FR" sz="1200" b="0" i="0" dirty="0" err="1">
                <a:solidFill>
                  <a:schemeClr val="bg1"/>
                </a:solidFill>
              </a:rPr>
              <a:t>game</a:t>
            </a:r>
            <a:r>
              <a:rPr lang="fr-FR" sz="1200" b="0" i="0" dirty="0">
                <a:solidFill>
                  <a:schemeClr val="bg1"/>
                </a:solidFill>
              </a:rPr>
              <a:t> ‘spot the </a:t>
            </a:r>
            <a:r>
              <a:rPr lang="fr-FR" sz="1200" b="0" i="0" dirty="0" err="1">
                <a:solidFill>
                  <a:schemeClr val="bg1"/>
                </a:solidFill>
              </a:rPr>
              <a:t>difference</a:t>
            </a:r>
            <a:r>
              <a:rPr lang="fr-FR" sz="1200" b="0" i="0" dirty="0">
                <a:solidFill>
                  <a:schemeClr val="bg1"/>
                </a:solidFill>
              </a:rPr>
              <a:t>’.</a:t>
            </a:r>
            <a:endParaRPr lang="en-US" b="0" i="1" dirty="0"/>
          </a:p>
          <a:p>
            <a:pPr marL="0" indent="0">
              <a:buFont typeface="+mj-lt"/>
              <a:buNone/>
            </a:pPr>
            <a:r>
              <a:rPr lang="en-US" b="0" dirty="0"/>
              <a:t>2. Teacher displays the before and after photos on the screen (see the next slide for larger versions).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3. Students either write OR say several sentences comparing the photos. Use this slide to provide examples.</a:t>
            </a:r>
            <a:br>
              <a:rPr lang="en-GB" baseline="0"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dirty="0">
                <a:solidFill>
                  <a:srgbClr val="4472C4">
                    <a:lumMod val="50000"/>
                  </a:srgbClr>
                </a:solidFill>
                <a:latin typeface="Century Gothic" panose="020F0302020204030204"/>
              </a:rPr>
              <a:t>photo [1412], </a:t>
            </a:r>
            <a:r>
              <a:rPr lang="en-GB" baseline="0" dirty="0"/>
              <a:t>expression [952], </a:t>
            </a:r>
            <a:r>
              <a:rPr lang="en-GB" baseline="0" dirty="0" err="1"/>
              <a:t>comparaison</a:t>
            </a:r>
            <a:r>
              <a:rPr lang="en-GB" baseline="0" dirty="0"/>
              <a:t> [2244]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5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Larger version of the pictures from the previous slide. </a:t>
            </a:r>
          </a:p>
          <a:p>
            <a:r>
              <a:rPr lang="en-GB" b="0" dirty="0"/>
              <a:t>This is slide </a:t>
            </a:r>
            <a:r>
              <a:rPr lang="en-GB" b="1" dirty="0"/>
              <a:t>2/3.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196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613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There is no new vocabulary for 8.1.2.4. Students need to continue learning and revisiting the allocated weeks from last week (8.1.2.3).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(past))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(past))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The following slides have additional material may be used flexibly by any schools that have more than two 50-60 minute lessons per week.</a:t>
            </a:r>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46</a:t>
            </a:fld>
            <a:endParaRPr lang="en-GB"/>
          </a:p>
        </p:txBody>
      </p:sp>
    </p:spTree>
    <p:extLst>
      <p:ext uri="{BB962C8B-B14F-4D97-AF65-F5344CB8AC3E}">
        <p14:creationId xmlns:p14="http://schemas.microsoft.com/office/powerpoint/2010/main" val="3541454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written production of the </a:t>
            </a:r>
            <a:r>
              <a:rPr lang="en-US" b="0" i="1" dirty="0" err="1"/>
              <a:t>il</a:t>
            </a:r>
            <a:r>
              <a:rPr lang="en-US" b="0" i="1" dirty="0"/>
              <a:t>/</a:t>
            </a:r>
            <a:r>
              <a:rPr lang="en-US" b="0" i="1" dirty="0" err="1"/>
              <a:t>elle</a:t>
            </a:r>
            <a:r>
              <a:rPr lang="en-US" b="0" i="1" dirty="0"/>
              <a:t> </a:t>
            </a:r>
            <a:r>
              <a:rPr lang="en-US" b="0" dirty="0"/>
              <a:t>form of </a:t>
            </a:r>
            <a:r>
              <a:rPr lang="en-US" b="0" i="1" dirty="0" err="1"/>
              <a:t>avoir</a:t>
            </a:r>
            <a:r>
              <a:rPr lang="en-US" b="0" i="1" dirty="0"/>
              <a:t> </a:t>
            </a:r>
            <a:r>
              <a:rPr lang="en-US" b="0" i="0" dirty="0"/>
              <a:t>as the auxiliary in the perfect tense, </a:t>
            </a:r>
            <a:r>
              <a:rPr lang="en-US" b="0" i="0" dirty="0" err="1"/>
              <a:t>practising</a:t>
            </a:r>
            <a:r>
              <a:rPr lang="en-US" b="0" i="0" dirty="0"/>
              <a:t> oral production of </a:t>
            </a:r>
            <a:r>
              <a:rPr lang="en-US" b="0" i="1" dirty="0" err="1"/>
              <a:t>il</a:t>
            </a:r>
            <a:r>
              <a:rPr lang="en-US" b="0" i="1" dirty="0"/>
              <a:t> y </a:t>
            </a:r>
            <a:r>
              <a:rPr lang="en-US" b="0" i="1" dirty="0" err="1"/>
              <a:t>avait</a:t>
            </a:r>
            <a:r>
              <a:rPr lang="en-US" b="0" i="0" dirty="0"/>
              <a:t>, connecting past actions with past descriptions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Each partner completes the sentences in the </a:t>
            </a:r>
            <a:r>
              <a:rPr lang="en-US" b="1" dirty="0"/>
              <a:t>top table</a:t>
            </a:r>
            <a:r>
              <a:rPr lang="en-US" b="0" dirty="0"/>
              <a:t> of their </a:t>
            </a:r>
            <a:r>
              <a:rPr lang="en-US" b="0" dirty="0" err="1"/>
              <a:t>rolecards</a:t>
            </a:r>
            <a:r>
              <a:rPr lang="en-US" b="0" dirty="0"/>
              <a:t> using pronouns </a:t>
            </a:r>
            <a:r>
              <a:rPr lang="en-US" b="0" i="1" dirty="0" err="1"/>
              <a:t>il</a:t>
            </a:r>
            <a:r>
              <a:rPr lang="en-US" b="0" i="1" dirty="0"/>
              <a:t>/</a:t>
            </a:r>
            <a:r>
              <a:rPr lang="en-US" b="0" i="1" dirty="0" err="1"/>
              <a:t>elle</a:t>
            </a:r>
            <a:r>
              <a:rPr lang="en-US" b="0" i="0" dirty="0"/>
              <a:t> and a form of the verb to match the tense indicated by the time phrase on their </a:t>
            </a:r>
            <a:r>
              <a:rPr lang="en-US" b="0" i="0" dirty="0" err="1"/>
              <a:t>rolecard</a:t>
            </a:r>
            <a:r>
              <a:rPr lang="en-US" b="0" i="0" dirty="0"/>
              <a:t> (see next slide for Partner B’s </a:t>
            </a:r>
            <a:r>
              <a:rPr lang="en-US" b="0" i="0" dirty="0" err="1"/>
              <a:t>rolecard</a:t>
            </a:r>
            <a:r>
              <a:rPr lang="en-US" b="0" i="0" dirty="0"/>
              <a:t>).</a:t>
            </a:r>
            <a:endParaRPr lang="en-US" b="0" dirty="0"/>
          </a:p>
          <a:p>
            <a:r>
              <a:rPr lang="en-US" b="0" dirty="0"/>
              <a:t>2. Partner A reads out their first sentence (</a:t>
            </a:r>
            <a:r>
              <a:rPr lang="en-US" b="1" dirty="0"/>
              <a:t>without</a:t>
            </a:r>
            <a:r>
              <a:rPr lang="en-US" b="0" dirty="0"/>
              <a:t> the time phrase) to Partner B.</a:t>
            </a:r>
          </a:p>
          <a:p>
            <a:r>
              <a:rPr lang="en-US" b="0" dirty="0"/>
              <a:t>3. Partner B notes </a:t>
            </a:r>
            <a:r>
              <a:rPr lang="en-US" b="1" dirty="0"/>
              <a:t>in their bottom table </a:t>
            </a:r>
            <a:r>
              <a:rPr lang="en-US" b="0" dirty="0"/>
              <a:t>whether Partner A’s sentence refers to the present or the past, and responds with the description </a:t>
            </a:r>
            <a:r>
              <a:rPr lang="en-US" b="1" dirty="0"/>
              <a:t>in their bottom table </a:t>
            </a:r>
            <a:r>
              <a:rPr lang="en-US" b="0" dirty="0"/>
              <a:t> on their </a:t>
            </a:r>
            <a:r>
              <a:rPr lang="en-US" b="0" dirty="0" err="1"/>
              <a:t>rolecard</a:t>
            </a:r>
            <a:r>
              <a:rPr lang="en-US" b="0" dirty="0"/>
              <a:t>, using </a:t>
            </a:r>
            <a:r>
              <a:rPr lang="en-US" b="0" i="1" dirty="0" err="1"/>
              <a:t>il</a:t>
            </a:r>
            <a:r>
              <a:rPr lang="en-US" b="0" i="1" dirty="0"/>
              <a:t> y a </a:t>
            </a:r>
            <a:r>
              <a:rPr lang="en-US" b="0" i="0" dirty="0"/>
              <a:t>or </a:t>
            </a:r>
            <a:r>
              <a:rPr lang="en-US" b="0" i="1" dirty="0" err="1"/>
              <a:t>il</a:t>
            </a:r>
            <a:r>
              <a:rPr lang="en-US" b="0" i="1" dirty="0"/>
              <a:t> y </a:t>
            </a:r>
            <a:r>
              <a:rPr lang="en-US" b="0" i="1" dirty="0" err="1"/>
              <a:t>avait</a:t>
            </a:r>
            <a:r>
              <a:rPr lang="en-US" b="0" i="0" dirty="0"/>
              <a:t> as appropriate. </a:t>
            </a:r>
            <a:endParaRPr lang="en-US" b="0" dirty="0"/>
          </a:p>
          <a:p>
            <a:r>
              <a:rPr lang="en-US" b="0" dirty="0"/>
              <a:t>4. Partners swap roles.</a:t>
            </a:r>
          </a:p>
          <a:p>
            <a:r>
              <a:rPr lang="en-US" b="0" dirty="0"/>
              <a:t>5. Continue until both partners have said their four sentences and given four descriptions in response.</a:t>
            </a:r>
          </a:p>
          <a:p>
            <a:r>
              <a:rPr lang="en-US" b="0" dirty="0"/>
              <a:t>6. Check answers on the </a:t>
            </a:r>
            <a:r>
              <a:rPr lang="en-US" b="0" i="1" dirty="0" err="1"/>
              <a:t>réponses</a:t>
            </a:r>
            <a:r>
              <a:rPr lang="en-US" b="0" i="0" dirty="0"/>
              <a:t> slide.</a:t>
            </a:r>
            <a:endParaRPr lang="en-US" b="0" dirty="0"/>
          </a:p>
          <a:p>
            <a:r>
              <a:rPr lang="en-US" b="0" dirty="0"/>
              <a:t>7.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visiter [1378], national [227]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lac [3121], </a:t>
            </a:r>
            <a:r>
              <a:rPr lang="en-GB" baseline="0" dirty="0" err="1"/>
              <a:t>ligue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organiser [701], billet [1916], anniversaire [2043]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football [2602], local [622], Internet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02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6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702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869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relevel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a:t>
            </a:r>
            <a:r>
              <a:rPr lang="en-US" b="0" dirty="0" err="1"/>
              <a:t>eu</a:t>
            </a:r>
            <a:r>
              <a:rPr lang="en-US" b="0" dirty="0"/>
              <a:t>].</a:t>
            </a:r>
          </a:p>
          <a:p>
            <a:endParaRPr lang="en-US" b="0" dirty="0"/>
          </a:p>
          <a:p>
            <a:r>
              <a:rPr lang="en-GB" b="1" baseline="0" dirty="0"/>
              <a:t>Word frequency (1 is the most frequent word in French): </a:t>
            </a:r>
            <a:br>
              <a:rPr lang="en-GB" baseline="0" dirty="0"/>
            </a:br>
            <a:r>
              <a:rPr lang="en-GB" baseline="0" dirty="0" err="1"/>
              <a:t>peu</a:t>
            </a:r>
            <a:r>
              <a:rPr lang="en-GB" baseline="0" dirty="0"/>
              <a:t> [92], </a:t>
            </a:r>
            <a:r>
              <a:rPr lang="en-GB" baseline="0" dirty="0" err="1"/>
              <a:t>peur</a:t>
            </a:r>
            <a:r>
              <a:rPr lang="en-GB" baseline="0" dirty="0"/>
              <a:t> [755]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[eu]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251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436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32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11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434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5970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68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5326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962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5319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4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6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74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30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903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663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236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3559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53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857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888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4516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899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09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753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9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2955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4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32945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102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104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425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4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161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4227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142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911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7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91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5"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527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69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14.wav"/><Relationship Id="rId11" Type="http://schemas.openxmlformats.org/officeDocument/2006/relationships/image" Target="../media/image12.png"/><Relationship Id="rId5" Type="http://schemas.openxmlformats.org/officeDocument/2006/relationships/audio" Target="../media/audio12.wav"/><Relationship Id="rId10" Type="http://schemas.openxmlformats.org/officeDocument/2006/relationships/audio" Target="../media/audio18.wav"/><Relationship Id="rId4" Type="http://schemas.openxmlformats.org/officeDocument/2006/relationships/audio" Target="../media/audio13.wav"/><Relationship Id="rId9" Type="http://schemas.openxmlformats.org/officeDocument/2006/relationships/audio" Target="../media/audio17.wav"/><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9.wav"/><Relationship Id="rId7" Type="http://schemas.openxmlformats.org/officeDocument/2006/relationships/audio" Target="../media/audio22.wav"/><Relationship Id="rId12"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audio" Target="../media/audio23.wav"/><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audio" Target="../media/audio20.wav"/><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audio" Target="../media/audio40.wav"/><Relationship Id="rId12"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29.png"/><Relationship Id="rId5" Type="http://schemas.openxmlformats.org/officeDocument/2006/relationships/audio" Target="../media/audio38.wav"/><Relationship Id="rId10" Type="http://schemas.openxmlformats.org/officeDocument/2006/relationships/image" Target="../media/image28.pn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audio" Target="../media/audio46.wav"/><Relationship Id="rId12"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45.wav"/><Relationship Id="rId11" Type="http://schemas.openxmlformats.org/officeDocument/2006/relationships/image" Target="../media/image29.png"/><Relationship Id="rId5" Type="http://schemas.openxmlformats.org/officeDocument/2006/relationships/audio" Target="../media/audio44.wav"/><Relationship Id="rId10" Type="http://schemas.openxmlformats.org/officeDocument/2006/relationships/image" Target="../media/image28.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7.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52.wav"/><Relationship Id="rId11" Type="http://schemas.openxmlformats.org/officeDocument/2006/relationships/image" Target="../media/image47.png"/><Relationship Id="rId5" Type="http://schemas.openxmlformats.org/officeDocument/2006/relationships/audio" Target="../media/audio51.wav"/><Relationship Id="rId10" Type="http://schemas.openxmlformats.org/officeDocument/2006/relationships/image" Target="../media/image46.png"/><Relationship Id="rId4" Type="http://schemas.openxmlformats.org/officeDocument/2006/relationships/audio" Target="../media/audio50.wav"/><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45.png"/><Relationship Id="rId3" Type="http://schemas.openxmlformats.org/officeDocument/2006/relationships/audio" Target="../media/audio55.wav"/><Relationship Id="rId7" Type="http://schemas.openxmlformats.org/officeDocument/2006/relationships/audio" Target="../media/audio58.wav"/><Relationship Id="rId12"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57.wav"/><Relationship Id="rId11" Type="http://schemas.openxmlformats.org/officeDocument/2006/relationships/image" Target="../media/image43.png"/><Relationship Id="rId5" Type="http://schemas.openxmlformats.org/officeDocument/2006/relationships/audio" Target="../media/audio56.wav"/><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audio" Target="../media/audio60.wav"/></Relationships>
</file>

<file path=ppt/slides/_rels/slide33.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58.wav"/><Relationship Id="rId11" Type="http://schemas.openxmlformats.org/officeDocument/2006/relationships/image" Target="../media/image44.jpeg"/><Relationship Id="rId5" Type="http://schemas.openxmlformats.org/officeDocument/2006/relationships/audio" Target="../media/audio57.wav"/><Relationship Id="rId10" Type="http://schemas.openxmlformats.org/officeDocument/2006/relationships/image" Target="../media/image43.png"/><Relationship Id="rId4" Type="http://schemas.openxmlformats.org/officeDocument/2006/relationships/audio" Target="../media/audio56.wav"/><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19</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Amber Dudley / Natalie Finlayson </a:t>
            </a:r>
          </a:p>
          <a:p>
            <a:pPr>
              <a:defRPr/>
            </a:pPr>
            <a:r>
              <a:rPr lang="en-GB" sz="4800" dirty="0">
                <a:solidFill>
                  <a:prstClr val="white"/>
                </a:solidFill>
                <a:latin typeface="Century Gothic" panose="020B0502020202020204" pitchFamily="34" charset="0"/>
              </a:rPr>
              <a:t>Artwork by: Chloé </a:t>
            </a:r>
            <a:r>
              <a:rPr lang="en-GB" sz="4800" dirty="0" err="1">
                <a:solidFill>
                  <a:prstClr val="white"/>
                </a:solidFill>
                <a:latin typeface="Century Gothic" panose="020B0502020202020204" pitchFamily="34" charset="0"/>
              </a:rPr>
              <a:t>Motard</a:t>
            </a:r>
            <a:endParaRPr lang="en-GB" sz="4800" dirty="0">
              <a:solidFill>
                <a:prstClr val="white"/>
              </a:solidFill>
              <a:latin typeface="Century Gothic" panose="020B0502020202020204" pitchFamily="34" charset="0"/>
            </a:endParaRPr>
          </a:p>
          <a:p>
            <a:pPr>
              <a:defRPr/>
            </a:pP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Date updated: 31/12/2023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lvl="0" algn="l"/>
            <a:r>
              <a:rPr lang="en-GB" dirty="0">
                <a:solidFill>
                  <a:prstClr val="white"/>
                </a:solidFill>
              </a:rPr>
              <a:t>present vs perfect tense </a:t>
            </a:r>
            <a:br>
              <a:rPr lang="en-GB" dirty="0">
                <a:solidFill>
                  <a:prstClr val="white"/>
                </a:solidFill>
              </a:rPr>
            </a:br>
            <a:r>
              <a:rPr lang="en-GB" dirty="0">
                <a:solidFill>
                  <a:prstClr val="white"/>
                </a:solidFill>
              </a:rPr>
              <a:t>(with past simple equivalent in English)</a:t>
            </a:r>
          </a:p>
          <a:p>
            <a:pPr lvl="0" algn="l"/>
            <a:r>
              <a:rPr lang="en-GB" dirty="0">
                <a:solidFill>
                  <a:prstClr val="white"/>
                </a:solidFill>
              </a:rPr>
              <a:t>–ER verbs (taking </a:t>
            </a:r>
            <a:r>
              <a:rPr lang="en-GB" i="1" dirty="0" err="1">
                <a:solidFill>
                  <a:prstClr val="white"/>
                </a:solidFill>
              </a:rPr>
              <a:t>avoir</a:t>
            </a:r>
            <a:r>
              <a:rPr lang="en-GB" dirty="0">
                <a:solidFill>
                  <a:prstClr val="white"/>
                </a:solidFill>
              </a:rPr>
              <a:t>) (je, </a:t>
            </a:r>
            <a:r>
              <a:rPr lang="en-GB" dirty="0" err="1">
                <a:solidFill>
                  <a:prstClr val="white"/>
                </a:solidFill>
              </a:rPr>
              <a:t>tu</a:t>
            </a:r>
            <a:r>
              <a:rPr lang="en-GB" dirty="0">
                <a:solidFill>
                  <a:prstClr val="white"/>
                </a:solidFill>
              </a:rPr>
              <a:t>, </a:t>
            </a:r>
            <a:r>
              <a:rPr lang="en-GB" b="1" dirty="0">
                <a:solidFill>
                  <a:prstClr val="white"/>
                </a:solidFill>
              </a:rPr>
              <a:t>il/</a:t>
            </a:r>
            <a:r>
              <a:rPr lang="en-GB" b="1" dirty="0" err="1">
                <a:solidFill>
                  <a:prstClr val="white"/>
                </a:solidFill>
              </a:rPr>
              <a:t>elle</a:t>
            </a:r>
            <a:r>
              <a:rPr lang="en-GB" dirty="0">
                <a:solidFill>
                  <a:prstClr val="white"/>
                </a:solidFill>
              </a:rPr>
              <a:t>)</a:t>
            </a:r>
          </a:p>
          <a:p>
            <a:endParaRPr lang="en-US" sz="20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605216" cy="844550"/>
          </a:xfrm>
        </p:spPr>
        <p:txBody>
          <a:bodyPr>
            <a:normAutofit fontScale="77500" lnSpcReduction="20000"/>
          </a:bodyPr>
          <a:lstStyle/>
          <a:p>
            <a:r>
              <a:rPr lang="en-GB" sz="4400" b="1" dirty="0">
                <a:solidFill>
                  <a:prstClr val="white"/>
                </a:solidFill>
              </a:rPr>
              <a:t>Talking about holidays: people and places in the past</a:t>
            </a:r>
            <a:endParaRPr lang="en-GB" sz="4400" dirty="0"/>
          </a:p>
        </p:txBody>
      </p:sp>
      <p:sp>
        <p:nvSpPr>
          <p:cNvPr id="11" name="Speech Bubble: Rectangle with Corners Rounded 10">
            <a:extLst>
              <a:ext uri="{FF2B5EF4-FFF2-40B4-BE49-F238E27FC236}">
                <a16:creationId xmlns:a16="http://schemas.microsoft.com/office/drawing/2014/main" id="{04C20256-625F-4ACB-91FE-509283AB7F50}"/>
              </a:ext>
            </a:extLst>
          </p:cNvPr>
          <p:cNvSpPr/>
          <p:nvPr/>
        </p:nvSpPr>
        <p:spPr>
          <a:xfrm>
            <a:off x="5993537" y="4413143"/>
            <a:ext cx="1980462" cy="712174"/>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C5A3DEC-8A03-474D-9A6B-D0615D5D8300}"/>
              </a:ext>
            </a:extLst>
          </p:cNvPr>
          <p:cNvSpPr txBox="1"/>
          <p:nvPr/>
        </p:nvSpPr>
        <p:spPr>
          <a:xfrm>
            <a:off x="5781706" y="4353731"/>
            <a:ext cx="2598841" cy="830997"/>
          </a:xfrm>
          <a:prstGeom prst="rect">
            <a:avLst/>
          </a:prstGeom>
          <a:noFill/>
        </p:spPr>
        <p:txBody>
          <a:bodyPr wrap="square">
            <a:spAutoFit/>
          </a:bodyPr>
          <a:lstStyle/>
          <a:p>
            <a:pPr algn="ctr"/>
            <a:r>
              <a:rPr lang="fr-FR" sz="2400" b="1" dirty="0">
                <a:solidFill>
                  <a:schemeClr val="bg1"/>
                </a:solidFill>
              </a:rPr>
              <a:t>J’ai visité </a:t>
            </a:r>
            <a:br>
              <a:rPr lang="fr-FR" sz="2400" b="1" dirty="0">
                <a:solidFill>
                  <a:schemeClr val="bg1"/>
                </a:solidFill>
              </a:rPr>
            </a:br>
            <a:r>
              <a:rPr lang="fr-FR" sz="2400" b="1" dirty="0">
                <a:solidFill>
                  <a:schemeClr val="bg1"/>
                </a:solidFill>
              </a:rPr>
              <a:t>la Suisse !</a:t>
            </a:r>
            <a:endParaRPr lang="en-GB" sz="2400" b="1" dirty="0">
              <a:solidFill>
                <a:schemeClr val="bg1"/>
              </a:solidFill>
            </a:endParaRPr>
          </a:p>
        </p:txBody>
      </p:sp>
      <p:pic>
        <p:nvPicPr>
          <p:cNvPr id="10" name="Picture 9">
            <a:extLst>
              <a:ext uri="{FF2B5EF4-FFF2-40B4-BE49-F238E27FC236}">
                <a16:creationId xmlns:a16="http://schemas.microsoft.com/office/drawing/2014/main" id="{2890752A-04E1-43B7-851D-EFD03C3422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73999" y="210987"/>
            <a:ext cx="4982049" cy="5483339"/>
          </a:xfrm>
          <a:prstGeom prst="rect">
            <a:avLst/>
          </a:prstGeom>
        </p:spPr>
      </p:pic>
      <p:pic>
        <p:nvPicPr>
          <p:cNvPr id="13" name="Picture 12">
            <a:extLst>
              <a:ext uri="{FF2B5EF4-FFF2-40B4-BE49-F238E27FC236}">
                <a16:creationId xmlns:a16="http://schemas.microsoft.com/office/drawing/2014/main" id="{C2C9ED25-40D2-4783-9169-E61FA42FA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002" y="4259159"/>
            <a:ext cx="2598841" cy="2598841"/>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[a little]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algn="ctr"/>
            <a:r>
              <a:rPr lang="en-GB" sz="4000" dirty="0">
                <a:solidFill>
                  <a:srgbClr val="115076"/>
                </a:solidFill>
                <a:latin typeface="Century Gothic" panose="020B0502020202020204" pitchFamily="34" charset="0"/>
                <a:cs typeface="Calibri" panose="020F0502020204030204" pitchFamily="34" charset="0"/>
              </a:rPr>
              <a:t>[place]</a:t>
            </a:r>
            <a:endParaRPr lang="en-GB" sz="6600" dirty="0">
              <a:solidFill>
                <a:srgbClr val="115076"/>
              </a:solidFill>
              <a:latin typeface="Century Gothic" panose="020B0502020202020204" pitchFamily="34" charset="0"/>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extLst>
              <p:ext uri="{D42A27DB-BD31-4B8C-83A1-F6EECF244321}">
                <p14:modId xmlns:p14="http://schemas.microsoft.com/office/powerpoint/2010/main" val="3487528297"/>
              </p:ext>
            </p:extLst>
          </p:nvPr>
        </p:nvGraphicFramePr>
        <p:xfrm>
          <a:off x="447567" y="1728321"/>
          <a:ext cx="5414561" cy="1988268"/>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75000"/>
                            </a:schemeClr>
                          </a:solidFill>
                        </a:rPr>
                        <a:t>bl</a:t>
                      </a:r>
                      <a:r>
                        <a:rPr lang="en-GB" sz="2000" b="1" dirty="0">
                          <a:solidFill>
                            <a:schemeClr val="accent1">
                              <a:lumMod val="75000"/>
                            </a:schemeClr>
                          </a:solidFill>
                        </a:rPr>
                        <a:t>eu</a:t>
                      </a:r>
                      <a:r>
                        <a:rPr lang="en-GB" sz="2000" dirty="0">
                          <a:solidFill>
                            <a:schemeClr val="accent1">
                              <a:lumMod val="75000"/>
                            </a:schemeClr>
                          </a:solidFill>
                        </a:rPr>
                        <a:t>              [blue]</a:t>
                      </a: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1">
                              <a:lumMod val="75000"/>
                            </a:schemeClr>
                          </a:solidFill>
                        </a:rPr>
                        <a:t>d</a:t>
                      </a:r>
                      <a:r>
                        <a:rPr lang="en-GB" sz="2000" b="1" dirty="0">
                          <a:solidFill>
                            <a:schemeClr val="accent1">
                              <a:lumMod val="75000"/>
                            </a:schemeClr>
                          </a:solidFill>
                        </a:rPr>
                        <a:t>eu</a:t>
                      </a:r>
                      <a:r>
                        <a:rPr lang="en-GB" sz="2000" b="0" dirty="0">
                          <a:solidFill>
                            <a:schemeClr val="accent1">
                              <a:lumMod val="75000"/>
                            </a:schemeClr>
                          </a:solidFill>
                        </a:rPr>
                        <a:t>x </a:t>
                      </a: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75000"/>
                            </a:schemeClr>
                          </a:solidFill>
                        </a:rPr>
                        <a:t>b</a:t>
                      </a:r>
                      <a:r>
                        <a:rPr lang="en-GB" sz="2000" b="1" dirty="0">
                          <a:solidFill>
                            <a:schemeClr val="accent1">
                              <a:lumMod val="75000"/>
                            </a:schemeClr>
                          </a:solidFill>
                          <a:cs typeface="Arial" panose="020B0604020202020204" pitchFamily="34" charset="0"/>
                        </a:rPr>
                        <a:t>œ</a:t>
                      </a:r>
                      <a:r>
                        <a:rPr lang="fr-FR" sz="2000" b="1" dirty="0" err="1">
                          <a:solidFill>
                            <a:schemeClr val="accent1">
                              <a:lumMod val="75000"/>
                            </a:schemeClr>
                          </a:solidFill>
                        </a:rPr>
                        <a:t>u</a:t>
                      </a:r>
                      <a:r>
                        <a:rPr lang="fr-FR" sz="2000" dirty="0" err="1">
                          <a:solidFill>
                            <a:schemeClr val="accent1">
                              <a:lumMod val="75000"/>
                            </a:schemeClr>
                          </a:solidFill>
                        </a:rPr>
                        <a:t>f</a:t>
                      </a:r>
                      <a:r>
                        <a:rPr lang="en-GB" sz="2000" dirty="0">
                          <a:solidFill>
                            <a:schemeClr val="accent1">
                              <a:lumMod val="75000"/>
                            </a:schemeClr>
                          </a:solidFill>
                        </a:rPr>
                        <a:t> </a:t>
                      </a:r>
                      <a:endParaRPr lang="fr-FR" sz="2000" dirty="0">
                        <a:solidFill>
                          <a:schemeClr val="accent1">
                            <a:lumMod val="75000"/>
                          </a:schemeClr>
                        </a:solidFill>
                      </a:endParaRP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2189313960"/>
                  </a:ext>
                </a:extLst>
              </a:tr>
            </a:tbl>
          </a:graphicData>
        </a:graphic>
      </p:graphicFrame>
      <p:sp>
        <p:nvSpPr>
          <p:cNvPr id="4" name="Title 3"/>
          <p:cNvSpPr>
            <a:spLocks noGrp="1"/>
          </p:cNvSpPr>
          <p:nvPr>
            <p:ph type="title"/>
          </p:nvPr>
        </p:nvSpPr>
        <p:spPr>
          <a:xfrm>
            <a:off x="0" y="213557"/>
            <a:ext cx="6329874" cy="647577"/>
          </a:xfrm>
        </p:spPr>
        <p:txBody>
          <a:bodyPr>
            <a:normAutofit/>
          </a:bodyPr>
          <a:lstStyle/>
          <a:p>
            <a:r>
              <a:rPr lang="en-GB" b="1" dirty="0">
                <a:solidFill>
                  <a:schemeClr val="bg1"/>
                </a:solidFill>
              </a:rPr>
              <a:t>Closed or open [eu/œu]?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3" name="bleu.wav"/>
            </a:hlinkClick>
            <a:extLst>
              <a:ext uri="{FF2B5EF4-FFF2-40B4-BE49-F238E27FC236}">
                <a16:creationId xmlns:a16="http://schemas.microsoft.com/office/drawing/2014/main" id="{A677B72F-6A94-4B62-9006-C72055254111}"/>
              </a:ext>
            </a:extLst>
          </p:cNvPr>
          <p:cNvSpPr/>
          <p:nvPr/>
        </p:nvSpPr>
        <p:spPr>
          <a:xfrm>
            <a:off x="617794" y="226822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4" name="deux.wav"/>
            </a:hlinkClick>
            <a:extLst>
              <a:ext uri="{FF2B5EF4-FFF2-40B4-BE49-F238E27FC236}">
                <a16:creationId xmlns:a16="http://schemas.microsoft.com/office/drawing/2014/main" id="{96867C31-E73E-46AC-9917-3E4CB1D2042A}"/>
              </a:ext>
            </a:extLst>
          </p:cNvPr>
          <p:cNvSpPr/>
          <p:nvPr/>
        </p:nvSpPr>
        <p:spPr>
          <a:xfrm>
            <a:off x="617794" y="276598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7043" y="2317484"/>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7043" y="2812087"/>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134" y="3320908"/>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extLst>
              <p:ext uri="{D42A27DB-BD31-4B8C-83A1-F6EECF244321}">
                <p14:modId xmlns:p14="http://schemas.microsoft.com/office/powerpoint/2010/main" val="3020296138"/>
              </p:ext>
            </p:extLst>
          </p:nvPr>
        </p:nvGraphicFramePr>
        <p:xfrm>
          <a:off x="6329874" y="1728321"/>
          <a:ext cx="5414561" cy="1988268"/>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75000"/>
                            </a:schemeClr>
                          </a:solidFill>
                        </a:rPr>
                        <a:t>ordinat</a:t>
                      </a:r>
                      <a:r>
                        <a:rPr lang="en-GB" sz="2000" b="1" dirty="0" err="1">
                          <a:solidFill>
                            <a:schemeClr val="accent1">
                              <a:lumMod val="75000"/>
                            </a:schemeClr>
                          </a:solidFill>
                        </a:rPr>
                        <a:t>eu</a:t>
                      </a:r>
                      <a:r>
                        <a:rPr lang="en-GB" sz="2000" b="0" dirty="0" err="1">
                          <a:solidFill>
                            <a:schemeClr val="accent1">
                              <a:lumMod val="75000"/>
                            </a:schemeClr>
                          </a:solidFill>
                        </a:rPr>
                        <a:t>r</a:t>
                      </a:r>
                      <a:r>
                        <a:rPr lang="en-GB" sz="2000" b="0" dirty="0">
                          <a:solidFill>
                            <a:schemeClr val="accent1">
                              <a:lumMod val="75000"/>
                            </a:schemeClr>
                          </a:solidFill>
                        </a:rPr>
                        <a:t> </a:t>
                      </a: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75000"/>
                            </a:schemeClr>
                          </a:solidFill>
                        </a:rPr>
                        <a:t>v</a:t>
                      </a:r>
                      <a:r>
                        <a:rPr lang="en-GB" sz="2000" b="1" dirty="0" err="1">
                          <a:solidFill>
                            <a:schemeClr val="accent1">
                              <a:lumMod val="75000"/>
                            </a:schemeClr>
                          </a:solidFill>
                        </a:rPr>
                        <a:t>œu</a:t>
                      </a:r>
                      <a:r>
                        <a:rPr lang="en-GB" sz="2000" b="0" dirty="0" err="1">
                          <a:solidFill>
                            <a:schemeClr val="accent1">
                              <a:lumMod val="75000"/>
                            </a:schemeClr>
                          </a:solidFill>
                        </a:rPr>
                        <a:t>x</a:t>
                      </a:r>
                      <a:r>
                        <a:rPr lang="en-GB" sz="1200" b="1" dirty="0">
                          <a:solidFill>
                            <a:schemeClr val="accent1">
                              <a:lumMod val="75000"/>
                            </a:schemeClr>
                          </a:solidFill>
                        </a:rPr>
                        <a:t>  </a:t>
                      </a:r>
                      <a:r>
                        <a:rPr lang="en-GB" sz="1200" dirty="0">
                          <a:solidFill>
                            <a:schemeClr val="accent1">
                              <a:lumMod val="75000"/>
                            </a:schemeClr>
                          </a:solidFill>
                        </a:rPr>
                        <a:t>         </a:t>
                      </a:r>
                      <a:r>
                        <a:rPr lang="en-GB" sz="2000" dirty="0">
                          <a:solidFill>
                            <a:schemeClr val="accent1">
                              <a:lumMod val="75000"/>
                            </a:schemeClr>
                          </a:solidFill>
                        </a:rPr>
                        <a:t>[wishes]</a:t>
                      </a: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75000"/>
                            </a:schemeClr>
                          </a:solidFill>
                        </a:rPr>
                        <a:t>rum</a:t>
                      </a:r>
                      <a:r>
                        <a:rPr lang="en-GB" sz="2000" b="1" dirty="0" err="1">
                          <a:solidFill>
                            <a:schemeClr val="accent1">
                              <a:lumMod val="75000"/>
                            </a:schemeClr>
                          </a:solidFill>
                        </a:rPr>
                        <a:t>eu</a:t>
                      </a:r>
                      <a:r>
                        <a:rPr lang="en-GB" sz="2000" b="0" dirty="0" err="1">
                          <a:solidFill>
                            <a:schemeClr val="accent1">
                              <a:lumMod val="75000"/>
                            </a:schemeClr>
                          </a:solidFill>
                        </a:rPr>
                        <a:t>r</a:t>
                      </a:r>
                      <a:r>
                        <a:rPr lang="en-GB" sz="2000" b="0" dirty="0">
                          <a:solidFill>
                            <a:schemeClr val="accent1">
                              <a:lumMod val="75000"/>
                            </a:schemeClr>
                          </a:solidFill>
                        </a:rPr>
                        <a:t>    [rumour]</a:t>
                      </a:r>
                    </a:p>
                  </a:txBody>
                  <a:tcPr anchor="ctr"/>
                </a:tc>
                <a:tc>
                  <a:txBody>
                    <a:bodyPr/>
                    <a:lstStyle/>
                    <a:p>
                      <a:endParaRPr lang="en-GB" sz="2000" dirty="0">
                        <a:solidFill>
                          <a:schemeClr val="accent1">
                            <a:lumMod val="75000"/>
                          </a:schemeClr>
                        </a:solidFill>
                      </a:endParaRPr>
                    </a:p>
                  </a:txBody>
                  <a:tcPr/>
                </a:tc>
                <a:tc>
                  <a:txBody>
                    <a:bodyPr/>
                    <a:lstStyle/>
                    <a:p>
                      <a:endParaRPr lang="en-GB" sz="2000" dirty="0">
                        <a:solidFill>
                          <a:schemeClr val="accent1">
                            <a:lumMod val="75000"/>
                          </a:schemeClr>
                        </a:solidFill>
                      </a:endParaRPr>
                    </a:p>
                  </a:txBody>
                  <a:tcPr/>
                </a:tc>
                <a:extLst>
                  <a:ext uri="{0D108BD9-81ED-4DB2-BD59-A6C34878D82A}">
                    <a16:rowId xmlns:a16="http://schemas.microsoft.com/office/drawing/2014/main" val="2189313960"/>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7198" y="2826833"/>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6545" y="3302216"/>
            <a:ext cx="282522" cy="294294"/>
          </a:xfrm>
          <a:prstGeom prst="rect">
            <a:avLst/>
          </a:prstGeom>
        </p:spPr>
      </p:pic>
      <p:sp>
        <p:nvSpPr>
          <p:cNvPr id="21" name="Action Button: Custom 16">
            <a:hlinkClick r:id="" action="ppaction://noaction" highlightClick="1">
              <a:snd r:embed="rId6" name="voeu.wav"/>
            </a:hlinkClick>
            <a:extLst>
              <a:ext uri="{FF2B5EF4-FFF2-40B4-BE49-F238E27FC236}">
                <a16:creationId xmlns:a16="http://schemas.microsoft.com/office/drawing/2014/main" id="{1E00DE08-F435-49D9-806F-405424A4F9DB}"/>
              </a:ext>
            </a:extLst>
          </p:cNvPr>
          <p:cNvSpPr/>
          <p:nvPr/>
        </p:nvSpPr>
        <p:spPr>
          <a:xfrm>
            <a:off x="6498433" y="277598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7" name="boeuf.wav"/>
            </a:hlinkClick>
            <a:extLst>
              <a:ext uri="{FF2B5EF4-FFF2-40B4-BE49-F238E27FC236}">
                <a16:creationId xmlns:a16="http://schemas.microsoft.com/office/drawing/2014/main" id="{586F76D6-5559-4B6C-B8C4-8ADFAFC9DD6E}"/>
              </a:ext>
            </a:extLst>
          </p:cNvPr>
          <p:cNvSpPr/>
          <p:nvPr/>
        </p:nvSpPr>
        <p:spPr>
          <a:xfrm>
            <a:off x="617794" y="32604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026" name="Picture 2" descr="Number, 2, Two, Digit, Background, Scrapbooking">
            <a:extLst>
              <a:ext uri="{FF2B5EF4-FFF2-40B4-BE49-F238E27FC236}">
                <a16:creationId xmlns:a16="http://schemas.microsoft.com/office/drawing/2014/main" id="{B3F4D8C0-FA05-4F01-ABF0-47918D6A67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3182" y="2812087"/>
            <a:ext cx="283327" cy="395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r, Desktop, Workstation, Office, Hardware">
            <a:extLst>
              <a:ext uri="{FF2B5EF4-FFF2-40B4-BE49-F238E27FC236}">
                <a16:creationId xmlns:a16="http://schemas.microsoft.com/office/drawing/2014/main" id="{11CE02FB-09B5-44E7-8B72-354F0F1845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7767" y="2274237"/>
            <a:ext cx="4845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Round Steak Clip Art">
            <a:extLst>
              <a:ext uri="{FF2B5EF4-FFF2-40B4-BE49-F238E27FC236}">
                <a16:creationId xmlns:a16="http://schemas.microsoft.com/office/drawing/2014/main" id="{ABD94201-ADBA-42DB-8ACB-66ED0701F6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4969" y="3306857"/>
            <a:ext cx="459751" cy="35913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2869BB8-F321-4879-BE97-0218376B21E8}"/>
              </a:ext>
            </a:extLst>
          </p:cNvPr>
          <p:cNvSpPr txBox="1"/>
          <p:nvPr/>
        </p:nvSpPr>
        <p:spPr>
          <a:xfrm>
            <a:off x="213693" y="4524346"/>
            <a:ext cx="11296870" cy="1569660"/>
          </a:xfrm>
          <a:prstGeom prst="rect">
            <a:avLst/>
          </a:prstGeom>
          <a:noFill/>
        </p:spPr>
        <p:txBody>
          <a:bodyPr wrap="square" rtlCol="0">
            <a:spAutoFit/>
          </a:bodyPr>
          <a:lstStyle/>
          <a:p>
            <a:r>
              <a:rPr lang="en-GB" sz="2400" dirty="0">
                <a:solidFill>
                  <a:schemeClr val="accent1">
                    <a:lumMod val="75000"/>
                  </a:schemeClr>
                </a:solidFill>
              </a:rPr>
              <a:t>What do you notice about the </a:t>
            </a:r>
            <a:r>
              <a:rPr lang="en-GB" sz="2400" b="1" dirty="0">
                <a:solidFill>
                  <a:schemeClr val="accent1">
                    <a:lumMod val="75000"/>
                  </a:schemeClr>
                </a:solidFill>
              </a:rPr>
              <a:t>spelling </a:t>
            </a:r>
            <a:r>
              <a:rPr lang="en-GB" sz="2400" dirty="0">
                <a:solidFill>
                  <a:schemeClr val="accent1">
                    <a:lumMod val="75000"/>
                  </a:schemeClr>
                </a:solidFill>
              </a:rPr>
              <a:t>of the words containing open [eu/œu] compared to those containing closed [eu/œu]?</a:t>
            </a:r>
          </a:p>
          <a:p>
            <a:endParaRPr lang="en-GB" sz="2400" dirty="0">
              <a:solidFill>
                <a:schemeClr val="accent1">
                  <a:lumMod val="75000"/>
                </a:schemeClr>
              </a:solidFill>
            </a:endParaRPr>
          </a:p>
          <a:p>
            <a:pPr algn="ctr"/>
            <a:r>
              <a:rPr lang="en-GB" sz="2400" dirty="0">
                <a:solidFill>
                  <a:schemeClr val="accent1">
                    <a:lumMod val="75000"/>
                  </a:schemeClr>
                </a:solidFill>
              </a:rPr>
              <a:t>If the vowel is followed by a </a:t>
            </a:r>
            <a:r>
              <a:rPr lang="en-GB" sz="2400" b="1" dirty="0">
                <a:solidFill>
                  <a:schemeClr val="accent1">
                    <a:lumMod val="75000"/>
                  </a:schemeClr>
                </a:solidFill>
              </a:rPr>
              <a:t>pronounced consonant</a:t>
            </a:r>
            <a:r>
              <a:rPr lang="en-GB" sz="2400" dirty="0">
                <a:solidFill>
                  <a:schemeClr val="accent1">
                    <a:lumMod val="75000"/>
                  </a:schemeClr>
                </a:solidFill>
              </a:rPr>
              <a:t> (</a:t>
            </a:r>
            <a:r>
              <a:rPr lang="en-GB" sz="2400" b="1" dirty="0">
                <a:solidFill>
                  <a:schemeClr val="accent1">
                    <a:lumMod val="75000"/>
                  </a:schemeClr>
                </a:solidFill>
              </a:rPr>
              <a:t>not</a:t>
            </a:r>
            <a:r>
              <a:rPr lang="en-GB" sz="2400" dirty="0">
                <a:solidFill>
                  <a:schemeClr val="accent1">
                    <a:lumMod val="75000"/>
                  </a:schemeClr>
                </a:solidFill>
              </a:rPr>
              <a:t> an SFC), it is </a:t>
            </a:r>
            <a:r>
              <a:rPr lang="en-GB" sz="2400" b="1" dirty="0">
                <a:solidFill>
                  <a:schemeClr val="accent1">
                    <a:lumMod val="75000"/>
                  </a:schemeClr>
                </a:solidFill>
              </a:rPr>
              <a:t>open.</a:t>
            </a:r>
            <a:r>
              <a:rPr lang="en-GB" sz="2400" dirty="0">
                <a:solidFill>
                  <a:schemeClr val="accent1">
                    <a:lumMod val="75000"/>
                  </a:schemeClr>
                </a:solidFill>
              </a:rPr>
              <a:t> </a:t>
            </a:r>
          </a:p>
        </p:txBody>
      </p:sp>
      <p:sp>
        <p:nvSpPr>
          <p:cNvPr id="95" name="Action Button: Custom 16">
            <a:hlinkClick r:id="" action="ppaction://noaction" highlightClick="1">
              <a:snd r:embed="rId11" name="ordinateur.wav"/>
            </a:hlinkClick>
            <a:extLst>
              <a:ext uri="{FF2B5EF4-FFF2-40B4-BE49-F238E27FC236}">
                <a16:creationId xmlns:a16="http://schemas.microsoft.com/office/drawing/2014/main" id="{294B81A8-CA89-43E7-8B5D-19826F44F205}"/>
              </a:ext>
            </a:extLst>
          </p:cNvPr>
          <p:cNvSpPr/>
          <p:nvPr/>
        </p:nvSpPr>
        <p:spPr>
          <a:xfrm>
            <a:off x="6485719" y="2274038"/>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Action Button: Custom 16">
            <a:hlinkClick r:id="" action="ppaction://noaction" highlightClick="1">
              <a:snd r:embed="rId12" name="rumeur.wav"/>
            </a:hlinkClick>
            <a:extLst>
              <a:ext uri="{FF2B5EF4-FFF2-40B4-BE49-F238E27FC236}">
                <a16:creationId xmlns:a16="http://schemas.microsoft.com/office/drawing/2014/main" id="{52EA162E-DA9C-48D9-A71E-B4FF0056702F}"/>
              </a:ext>
            </a:extLst>
          </p:cNvPr>
          <p:cNvSpPr/>
          <p:nvPr/>
        </p:nvSpPr>
        <p:spPr>
          <a:xfrm>
            <a:off x="6498433" y="32604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5377" y="2334628"/>
            <a:ext cx="282522" cy="294294"/>
          </a:xfrm>
          <a:prstGeom prst="rect">
            <a:avLst/>
          </a:prstGeom>
        </p:spPr>
      </p:pic>
    </p:spTree>
    <p:extLst>
      <p:ext uri="{BB962C8B-B14F-4D97-AF65-F5344CB8AC3E}">
        <p14:creationId xmlns:p14="http://schemas.microsoft.com/office/powerpoint/2010/main" val="21381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236;p5" descr="Table for exercises">
            <a:extLst>
              <a:ext uri="{FF2B5EF4-FFF2-40B4-BE49-F238E27FC236}">
                <a16:creationId xmlns:a16="http://schemas.microsoft.com/office/drawing/2014/main" id="{2E1AC7C4-97C2-4EA6-9598-14EFD56AD282}"/>
              </a:ext>
            </a:extLst>
          </p:cNvPr>
          <p:cNvGraphicFramePr/>
          <p:nvPr/>
        </p:nvGraphicFramePr>
        <p:xfrm>
          <a:off x="6179847" y="2226987"/>
          <a:ext cx="5624476" cy="3740877"/>
        </p:xfrm>
        <a:graphic>
          <a:graphicData uri="http://schemas.openxmlformats.org/drawingml/2006/table">
            <a:tbl>
              <a:tblPr firstRow="1" bandRow="1">
                <a:noFill/>
              </a:tblPr>
              <a:tblGrid>
                <a:gridCol w="720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024476">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solidFill>
                            <a:srgbClr val="1F3864"/>
                          </a:solidFill>
                        </a:rPr>
                        <a:t> </a:t>
                      </a: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42311">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 name="Title 3"/>
          <p:cNvSpPr>
            <a:spLocks noGrp="1"/>
          </p:cNvSpPr>
          <p:nvPr>
            <p:ph type="title"/>
          </p:nvPr>
        </p:nvSpPr>
        <p:spPr>
          <a:xfrm>
            <a:off x="0" y="213557"/>
            <a:ext cx="3823256" cy="647577"/>
          </a:xfrm>
        </p:spPr>
        <p:txBody>
          <a:bodyPr>
            <a:normAutofit/>
          </a:bodyPr>
          <a:lstStyle/>
          <a:p>
            <a:r>
              <a:rPr lang="en-GB" b="1" dirty="0" err="1">
                <a:solidFill>
                  <a:schemeClr val="bg1"/>
                </a:solidFill>
              </a:rPr>
              <a:t>Vocabulaire</a:t>
            </a:r>
            <a:endParaRPr lang="en-GB"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830562" y="249870"/>
            <a:ext cx="2079358" cy="39006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3" name="Google Shape;236;p5" descr="Table for exercises">
            <a:extLst>
              <a:ext uri="{FF2B5EF4-FFF2-40B4-BE49-F238E27FC236}">
                <a16:creationId xmlns:a16="http://schemas.microsoft.com/office/drawing/2014/main" id="{E6B7C435-EA12-4421-97ED-E9DAD5401762}"/>
              </a:ext>
            </a:extLst>
          </p:cNvPr>
          <p:cNvGraphicFramePr/>
          <p:nvPr/>
        </p:nvGraphicFramePr>
        <p:xfrm>
          <a:off x="181964" y="1253126"/>
          <a:ext cx="5624476" cy="3496745"/>
        </p:xfrm>
        <a:graphic>
          <a:graphicData uri="http://schemas.openxmlformats.org/drawingml/2006/table">
            <a:tbl>
              <a:tblPr firstRow="1" bandRow="1">
                <a:noFill/>
              </a:tblPr>
              <a:tblGrid>
                <a:gridCol w="720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024476">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solidFill>
                            <a:srgbClr val="1F3864"/>
                          </a:solidFill>
                        </a:rPr>
                        <a:t> </a:t>
                      </a: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4" name="Google Shape;238;p5">
            <a:extLst>
              <a:ext uri="{FF2B5EF4-FFF2-40B4-BE49-F238E27FC236}">
                <a16:creationId xmlns:a16="http://schemas.microsoft.com/office/drawing/2014/main" id="{9FC17EC7-B77D-4DFC-AACA-E43CE523A018}"/>
              </a:ext>
            </a:extLst>
          </p:cNvPr>
          <p:cNvSpPr txBox="1"/>
          <p:nvPr/>
        </p:nvSpPr>
        <p:spPr>
          <a:xfrm>
            <a:off x="3831897" y="1299822"/>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montagne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59" name="Google Shape;243;p5">
            <a:extLst>
              <a:ext uri="{FF2B5EF4-FFF2-40B4-BE49-F238E27FC236}">
                <a16:creationId xmlns:a16="http://schemas.microsoft.com/office/drawing/2014/main" id="{01DCFAB7-039C-41A4-A681-67D8D3F3096F}"/>
              </a:ext>
            </a:extLst>
          </p:cNvPr>
          <p:cNvSpPr txBox="1"/>
          <p:nvPr/>
        </p:nvSpPr>
        <p:spPr>
          <a:xfrm>
            <a:off x="3852155" y="1796140"/>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proposer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0" name="Google Shape;244;p5">
            <a:extLst>
              <a:ext uri="{FF2B5EF4-FFF2-40B4-BE49-F238E27FC236}">
                <a16:creationId xmlns:a16="http://schemas.microsoft.com/office/drawing/2014/main" id="{FCD11CCB-C979-42D0-97DE-292F772D4EE0}"/>
              </a:ext>
            </a:extLst>
          </p:cNvPr>
          <p:cNvSpPr txBox="1"/>
          <p:nvPr/>
        </p:nvSpPr>
        <p:spPr>
          <a:xfrm>
            <a:off x="952823" y="1804420"/>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suggest doing</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2" name="Google Shape;246;p5">
            <a:extLst>
              <a:ext uri="{FF2B5EF4-FFF2-40B4-BE49-F238E27FC236}">
                <a16:creationId xmlns:a16="http://schemas.microsoft.com/office/drawing/2014/main" id="{C13155A8-EFAC-4B0D-8A35-350D5E153D3F}"/>
              </a:ext>
            </a:extLst>
          </p:cNvPr>
          <p:cNvSpPr txBox="1"/>
          <p:nvPr/>
        </p:nvSpPr>
        <p:spPr>
          <a:xfrm>
            <a:off x="3851513" y="2292458"/>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Suisse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3" name="Google Shape;247;p5">
            <a:extLst>
              <a:ext uri="{FF2B5EF4-FFF2-40B4-BE49-F238E27FC236}">
                <a16:creationId xmlns:a16="http://schemas.microsoft.com/office/drawing/2014/main" id="{03F07C84-A070-4150-AD3D-46953229704D}"/>
              </a:ext>
            </a:extLst>
          </p:cNvPr>
          <p:cNvSpPr txBox="1"/>
          <p:nvPr/>
        </p:nvSpPr>
        <p:spPr>
          <a:xfrm>
            <a:off x="952823" y="2304376"/>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Switzerland</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5" name="Google Shape;249;p5">
            <a:extLst>
              <a:ext uri="{FF2B5EF4-FFF2-40B4-BE49-F238E27FC236}">
                <a16:creationId xmlns:a16="http://schemas.microsoft.com/office/drawing/2014/main" id="{73F0BD1D-6F92-476B-9523-DA99D9185DB9}"/>
              </a:ext>
            </a:extLst>
          </p:cNvPr>
          <p:cNvSpPr txBox="1"/>
          <p:nvPr/>
        </p:nvSpPr>
        <p:spPr>
          <a:xfrm>
            <a:off x="3851513" y="3285094"/>
            <a:ext cx="1847055" cy="438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emporter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6" name="Google Shape;250;p5">
            <a:extLst>
              <a:ext uri="{FF2B5EF4-FFF2-40B4-BE49-F238E27FC236}">
                <a16:creationId xmlns:a16="http://schemas.microsoft.com/office/drawing/2014/main" id="{196818F7-4FE0-4857-A1F4-62025F4B82E5}"/>
              </a:ext>
            </a:extLst>
          </p:cNvPr>
          <p:cNvSpPr txBox="1"/>
          <p:nvPr/>
        </p:nvSpPr>
        <p:spPr>
          <a:xfrm>
            <a:off x="952824" y="3304288"/>
            <a:ext cx="2337652"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take with,</a:t>
            </a:r>
          </a:p>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taking with</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8" name="Google Shape;252;p5">
            <a:extLst>
              <a:ext uri="{FF2B5EF4-FFF2-40B4-BE49-F238E27FC236}">
                <a16:creationId xmlns:a16="http://schemas.microsoft.com/office/drawing/2014/main" id="{5497A451-F9AF-4210-852F-96723B874D26}"/>
              </a:ext>
            </a:extLst>
          </p:cNvPr>
          <p:cNvSpPr txBox="1"/>
          <p:nvPr/>
        </p:nvSpPr>
        <p:spPr>
          <a:xfrm>
            <a:off x="3887703" y="4284563"/>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vue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9" name="Google Shape;253;p5">
            <a:extLst>
              <a:ext uri="{FF2B5EF4-FFF2-40B4-BE49-F238E27FC236}">
                <a16:creationId xmlns:a16="http://schemas.microsoft.com/office/drawing/2014/main" id="{D350399A-F022-4A85-8B07-143AFBF5EB06}"/>
              </a:ext>
            </a:extLst>
          </p:cNvPr>
          <p:cNvSpPr txBox="1"/>
          <p:nvPr/>
        </p:nvSpPr>
        <p:spPr>
          <a:xfrm>
            <a:off x="952823" y="4321327"/>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view</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1" name="Google Shape;255;p5">
            <a:extLst>
              <a:ext uri="{FF2B5EF4-FFF2-40B4-BE49-F238E27FC236}">
                <a16:creationId xmlns:a16="http://schemas.microsoft.com/office/drawing/2014/main" id="{C48BF80F-CA69-4236-8D92-46A8C1A161EC}"/>
              </a:ext>
            </a:extLst>
          </p:cNvPr>
          <p:cNvSpPr txBox="1"/>
          <p:nvPr/>
        </p:nvSpPr>
        <p:spPr>
          <a:xfrm>
            <a:off x="3871130" y="2788776"/>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Century Gothic"/>
                <a:cs typeface="Century Gothic"/>
                <a:sym typeface="Century Gothic"/>
              </a:rPr>
              <a:t>forêt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2" name="Google Shape;256;p5">
            <a:extLst>
              <a:ext uri="{FF2B5EF4-FFF2-40B4-BE49-F238E27FC236}">
                <a16:creationId xmlns:a16="http://schemas.microsoft.com/office/drawing/2014/main" id="{B335CB2E-93FC-485C-9C13-4FB6BEC13706}"/>
              </a:ext>
            </a:extLst>
          </p:cNvPr>
          <p:cNvSpPr txBox="1"/>
          <p:nvPr/>
        </p:nvSpPr>
        <p:spPr>
          <a:xfrm>
            <a:off x="962951" y="2804332"/>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forest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9" name="Rectangle 78">
            <a:extLst>
              <a:ext uri="{FF2B5EF4-FFF2-40B4-BE49-F238E27FC236}">
                <a16:creationId xmlns:a16="http://schemas.microsoft.com/office/drawing/2014/main" id="{4FA8F523-5D64-4F46-956C-A751058DD738}"/>
              </a:ext>
            </a:extLst>
          </p:cNvPr>
          <p:cNvSpPr/>
          <p:nvPr/>
        </p:nvSpPr>
        <p:spPr>
          <a:xfrm>
            <a:off x="952823" y="1304424"/>
            <a:ext cx="28800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mountain</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3" name="emporter.wav"/>
            </a:hlinkClick>
            <a:extLst>
              <a:ext uri="{FF2B5EF4-FFF2-40B4-BE49-F238E27FC236}">
                <a16:creationId xmlns:a16="http://schemas.microsoft.com/office/drawing/2014/main" id="{836F68C9-8A55-4F81-BC8D-AE5CB12B2608}"/>
              </a:ext>
            </a:extLst>
          </p:cNvPr>
          <p:cNvSpPr/>
          <p:nvPr/>
        </p:nvSpPr>
        <p:spPr>
          <a:xfrm>
            <a:off x="317815" y="3537759"/>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4" name="la foret.wav"/>
            </a:hlinkClick>
            <a:extLst>
              <a:ext uri="{FF2B5EF4-FFF2-40B4-BE49-F238E27FC236}">
                <a16:creationId xmlns:a16="http://schemas.microsoft.com/office/drawing/2014/main" id="{AA297CC3-0506-4377-A3DE-6E1A967875B7}"/>
              </a:ext>
            </a:extLst>
          </p:cNvPr>
          <p:cNvSpPr/>
          <p:nvPr/>
        </p:nvSpPr>
        <p:spPr>
          <a:xfrm>
            <a:off x="330370" y="2791745"/>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5" name="proposer.wav"/>
            </a:hlinkClick>
            <a:extLst>
              <a:ext uri="{FF2B5EF4-FFF2-40B4-BE49-F238E27FC236}">
                <a16:creationId xmlns:a16="http://schemas.microsoft.com/office/drawing/2014/main" id="{DD613BDD-78F7-49FE-93A0-6081B1F0530E}"/>
              </a:ext>
            </a:extLst>
          </p:cNvPr>
          <p:cNvSpPr/>
          <p:nvPr/>
        </p:nvSpPr>
        <p:spPr>
          <a:xfrm>
            <a:off x="334584" y="1794987"/>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6" name="la montagne.wav"/>
            </a:hlinkClick>
            <a:extLst>
              <a:ext uri="{FF2B5EF4-FFF2-40B4-BE49-F238E27FC236}">
                <a16:creationId xmlns:a16="http://schemas.microsoft.com/office/drawing/2014/main" id="{D017ACCF-D4AC-4982-A7F6-5A9A9F21705D}"/>
              </a:ext>
            </a:extLst>
          </p:cNvPr>
          <p:cNvSpPr/>
          <p:nvPr/>
        </p:nvSpPr>
        <p:spPr>
          <a:xfrm>
            <a:off x="334584" y="1296608"/>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7" name="la suisse.wav"/>
            </a:hlinkClick>
            <a:extLst>
              <a:ext uri="{FF2B5EF4-FFF2-40B4-BE49-F238E27FC236}">
                <a16:creationId xmlns:a16="http://schemas.microsoft.com/office/drawing/2014/main" id="{D81C288A-A55A-4284-8CD7-E60117B9808D}"/>
              </a:ext>
            </a:extLst>
          </p:cNvPr>
          <p:cNvSpPr/>
          <p:nvPr/>
        </p:nvSpPr>
        <p:spPr>
          <a:xfrm>
            <a:off x="334584" y="2293366"/>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8" name="la vue.wav"/>
            </a:hlinkClick>
            <a:extLst>
              <a:ext uri="{FF2B5EF4-FFF2-40B4-BE49-F238E27FC236}">
                <a16:creationId xmlns:a16="http://schemas.microsoft.com/office/drawing/2014/main" id="{78F9F197-FB83-49A4-B2A8-F46BF6E62C36}"/>
              </a:ext>
            </a:extLst>
          </p:cNvPr>
          <p:cNvSpPr/>
          <p:nvPr/>
        </p:nvSpPr>
        <p:spPr>
          <a:xfrm>
            <a:off x="330370" y="4269772"/>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7" name="Google Shape;240;p5">
            <a:extLst>
              <a:ext uri="{FF2B5EF4-FFF2-40B4-BE49-F238E27FC236}">
                <a16:creationId xmlns:a16="http://schemas.microsoft.com/office/drawing/2014/main" id="{1F3B3EDF-DA1A-4EDA-92DD-F2A5971C636D}"/>
              </a:ext>
            </a:extLst>
          </p:cNvPr>
          <p:cNvSpPr txBox="1"/>
          <p:nvPr/>
        </p:nvSpPr>
        <p:spPr>
          <a:xfrm>
            <a:off x="9830562" y="2280153"/>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voyager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48" name="Google Shape;241;p5">
            <a:extLst>
              <a:ext uri="{FF2B5EF4-FFF2-40B4-BE49-F238E27FC236}">
                <a16:creationId xmlns:a16="http://schemas.microsoft.com/office/drawing/2014/main" id="{06611C24-E71D-4CFB-B62A-7CC969C2D3DB}"/>
              </a:ext>
            </a:extLst>
          </p:cNvPr>
          <p:cNvSpPr txBox="1"/>
          <p:nvPr/>
        </p:nvSpPr>
        <p:spPr>
          <a:xfrm>
            <a:off x="7001318" y="2301872"/>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travel, travelling</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3" name="Google Shape;258;p5">
            <a:extLst>
              <a:ext uri="{FF2B5EF4-FFF2-40B4-BE49-F238E27FC236}">
                <a16:creationId xmlns:a16="http://schemas.microsoft.com/office/drawing/2014/main" id="{770465A7-895E-4044-A24C-F38450EC4B4B}"/>
              </a:ext>
            </a:extLst>
          </p:cNvPr>
          <p:cNvSpPr txBox="1"/>
          <p:nvPr/>
        </p:nvSpPr>
        <p:spPr>
          <a:xfrm>
            <a:off x="9830562" y="3254394"/>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frontière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6" name="Google Shape;259;p5">
            <a:extLst>
              <a:ext uri="{FF2B5EF4-FFF2-40B4-BE49-F238E27FC236}">
                <a16:creationId xmlns:a16="http://schemas.microsoft.com/office/drawing/2014/main" id="{A6F4AC03-A351-41D9-BA93-358BFAD58DB5}"/>
              </a:ext>
            </a:extLst>
          </p:cNvPr>
          <p:cNvSpPr txBox="1"/>
          <p:nvPr/>
        </p:nvSpPr>
        <p:spPr>
          <a:xfrm>
            <a:off x="7001318" y="3301784"/>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border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0" name="Google Shape;262;p5">
            <a:extLst>
              <a:ext uri="{FF2B5EF4-FFF2-40B4-BE49-F238E27FC236}">
                <a16:creationId xmlns:a16="http://schemas.microsoft.com/office/drawing/2014/main" id="{1CF14685-D4B0-4292-924F-CACA102F6BBE}"/>
              </a:ext>
            </a:extLst>
          </p:cNvPr>
          <p:cNvSpPr txBox="1"/>
          <p:nvPr/>
        </p:nvSpPr>
        <p:spPr>
          <a:xfrm>
            <a:off x="6991190" y="2801828"/>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swiss</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1" name="Google Shape;261;p5">
            <a:extLst>
              <a:ext uri="{FF2B5EF4-FFF2-40B4-BE49-F238E27FC236}">
                <a16:creationId xmlns:a16="http://schemas.microsoft.com/office/drawing/2014/main" id="{42191412-08E5-4B7D-95C3-1FBE3F35C4DD}"/>
              </a:ext>
            </a:extLst>
          </p:cNvPr>
          <p:cNvSpPr txBox="1"/>
          <p:nvPr/>
        </p:nvSpPr>
        <p:spPr>
          <a:xfrm>
            <a:off x="9835790" y="2754438"/>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suisse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9" name="Action Button: Custom 16">
            <a:hlinkClick r:id="" action="ppaction://noaction" highlightClick="1">
              <a:snd r:embed="rId9" name="voyager.wav"/>
            </a:hlinkClick>
            <a:extLst>
              <a:ext uri="{FF2B5EF4-FFF2-40B4-BE49-F238E27FC236}">
                <a16:creationId xmlns:a16="http://schemas.microsoft.com/office/drawing/2014/main" id="{7A0B7883-5F72-4259-A22E-E0E440DFD6F1}"/>
              </a:ext>
            </a:extLst>
          </p:cNvPr>
          <p:cNvSpPr/>
          <p:nvPr/>
        </p:nvSpPr>
        <p:spPr>
          <a:xfrm>
            <a:off x="6341502" y="2247844"/>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0" name="suisse.wav"/>
            </a:hlinkClick>
            <a:extLst>
              <a:ext uri="{FF2B5EF4-FFF2-40B4-BE49-F238E27FC236}">
                <a16:creationId xmlns:a16="http://schemas.microsoft.com/office/drawing/2014/main" id="{2E275F8E-8491-4CC0-86D2-C27587F17F2D}"/>
              </a:ext>
            </a:extLst>
          </p:cNvPr>
          <p:cNvSpPr/>
          <p:nvPr/>
        </p:nvSpPr>
        <p:spPr>
          <a:xfrm>
            <a:off x="6341502" y="2746221"/>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1" name="la frontiere.wav"/>
            </a:hlinkClick>
            <a:extLst>
              <a:ext uri="{FF2B5EF4-FFF2-40B4-BE49-F238E27FC236}">
                <a16:creationId xmlns:a16="http://schemas.microsoft.com/office/drawing/2014/main" id="{AE4FC54F-32C2-4B2C-8958-FA53009389D4}"/>
              </a:ext>
            </a:extLst>
          </p:cNvPr>
          <p:cNvSpPr/>
          <p:nvPr/>
        </p:nvSpPr>
        <p:spPr>
          <a:xfrm>
            <a:off x="6341502" y="3244599"/>
            <a:ext cx="432000"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92" name="Action Button: Custom 16">
            <a:hlinkClick r:id="" action="ppaction://noaction" highlightClick="1">
              <a:snd r:embed="rId12" name="traverser.wav"/>
            </a:hlinkClick>
            <a:extLst>
              <a:ext uri="{FF2B5EF4-FFF2-40B4-BE49-F238E27FC236}">
                <a16:creationId xmlns:a16="http://schemas.microsoft.com/office/drawing/2014/main" id="{6E7521A5-FEB3-4C73-9BDB-DA80C45152C1}"/>
              </a:ext>
            </a:extLst>
          </p:cNvPr>
          <p:cNvSpPr/>
          <p:nvPr/>
        </p:nvSpPr>
        <p:spPr>
          <a:xfrm>
            <a:off x="6341502" y="3970441"/>
            <a:ext cx="432001"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93" name="Google Shape;258;p5">
            <a:extLst>
              <a:ext uri="{FF2B5EF4-FFF2-40B4-BE49-F238E27FC236}">
                <a16:creationId xmlns:a16="http://schemas.microsoft.com/office/drawing/2014/main" id="{D3413E79-AAB6-4F50-B18F-6FCED1518B83}"/>
              </a:ext>
            </a:extLst>
          </p:cNvPr>
          <p:cNvSpPr txBox="1"/>
          <p:nvPr/>
        </p:nvSpPr>
        <p:spPr>
          <a:xfrm>
            <a:off x="9830562" y="3701065"/>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traverser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94" name="Google Shape;259;p5">
            <a:extLst>
              <a:ext uri="{FF2B5EF4-FFF2-40B4-BE49-F238E27FC236}">
                <a16:creationId xmlns:a16="http://schemas.microsoft.com/office/drawing/2014/main" id="{352F9904-1822-47EB-B064-3F48BE8F0AE2}"/>
              </a:ext>
            </a:extLst>
          </p:cNvPr>
          <p:cNvSpPr txBox="1"/>
          <p:nvPr/>
        </p:nvSpPr>
        <p:spPr>
          <a:xfrm>
            <a:off x="7001318" y="3801741"/>
            <a:ext cx="2189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cross,</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go through</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 name="Action Button: Custom 16">
            <a:hlinkClick r:id="" action="ppaction://noaction" highlightClick="1">
              <a:snd r:embed="rId13" name="la geneve.wav"/>
            </a:hlinkClick>
            <a:extLst>
              <a:ext uri="{FF2B5EF4-FFF2-40B4-BE49-F238E27FC236}">
                <a16:creationId xmlns:a16="http://schemas.microsoft.com/office/drawing/2014/main" id="{74124D54-5AB8-429C-98A7-284AD164D4BF}"/>
              </a:ext>
            </a:extLst>
          </p:cNvPr>
          <p:cNvSpPr/>
          <p:nvPr/>
        </p:nvSpPr>
        <p:spPr>
          <a:xfrm>
            <a:off x="6341501" y="4766996"/>
            <a:ext cx="432001"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 name="Action Button: Custom 16">
            <a:hlinkClick r:id="" action="ppaction://noaction" highlightClick="1">
              <a:snd r:embed="rId14" name="il y avait.wav"/>
            </a:hlinkClick>
            <a:extLst>
              <a:ext uri="{FF2B5EF4-FFF2-40B4-BE49-F238E27FC236}">
                <a16:creationId xmlns:a16="http://schemas.microsoft.com/office/drawing/2014/main" id="{B41E650A-E954-4C24-8E79-E978841D6345}"/>
              </a:ext>
            </a:extLst>
          </p:cNvPr>
          <p:cNvSpPr/>
          <p:nvPr/>
        </p:nvSpPr>
        <p:spPr>
          <a:xfrm>
            <a:off x="6341501" y="5365269"/>
            <a:ext cx="432001" cy="432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98" name="Google Shape;259;p5">
            <a:extLst>
              <a:ext uri="{FF2B5EF4-FFF2-40B4-BE49-F238E27FC236}">
                <a16:creationId xmlns:a16="http://schemas.microsoft.com/office/drawing/2014/main" id="{00EBF4FF-A427-40BB-AE2C-ABCD62BE25CF}"/>
              </a:ext>
            </a:extLst>
          </p:cNvPr>
          <p:cNvSpPr txBox="1"/>
          <p:nvPr/>
        </p:nvSpPr>
        <p:spPr>
          <a:xfrm>
            <a:off x="6975582" y="4716589"/>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Geneva</a:t>
            </a:r>
          </a:p>
        </p:txBody>
      </p:sp>
      <p:sp>
        <p:nvSpPr>
          <p:cNvPr id="99" name="Google Shape;259;p5">
            <a:extLst>
              <a:ext uri="{FF2B5EF4-FFF2-40B4-BE49-F238E27FC236}">
                <a16:creationId xmlns:a16="http://schemas.microsoft.com/office/drawing/2014/main" id="{0DDBEDB1-D677-4E1A-BCEB-E4574C66F879}"/>
              </a:ext>
            </a:extLst>
          </p:cNvPr>
          <p:cNvSpPr txBox="1"/>
          <p:nvPr/>
        </p:nvSpPr>
        <p:spPr>
          <a:xfrm>
            <a:off x="9801418" y="4772339"/>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Genève</a:t>
            </a:r>
          </a:p>
        </p:txBody>
      </p:sp>
      <p:sp>
        <p:nvSpPr>
          <p:cNvPr id="100" name="Google Shape;259;p5">
            <a:extLst>
              <a:ext uri="{FF2B5EF4-FFF2-40B4-BE49-F238E27FC236}">
                <a16:creationId xmlns:a16="http://schemas.microsoft.com/office/drawing/2014/main" id="{FACC0E49-D7F9-4ECA-B931-5883E31D6B42}"/>
              </a:ext>
            </a:extLst>
          </p:cNvPr>
          <p:cNvSpPr txBox="1"/>
          <p:nvPr/>
        </p:nvSpPr>
        <p:spPr>
          <a:xfrm>
            <a:off x="7001318" y="5243556"/>
            <a:ext cx="2189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there was, there were</a:t>
            </a:r>
          </a:p>
        </p:txBody>
      </p:sp>
      <p:sp>
        <p:nvSpPr>
          <p:cNvPr id="101" name="Google Shape;259;p5">
            <a:extLst>
              <a:ext uri="{FF2B5EF4-FFF2-40B4-BE49-F238E27FC236}">
                <a16:creationId xmlns:a16="http://schemas.microsoft.com/office/drawing/2014/main" id="{FC916158-CDA8-47DB-A7E8-98C653EC9685}"/>
              </a:ext>
            </a:extLst>
          </p:cNvPr>
          <p:cNvSpPr txBox="1"/>
          <p:nvPr/>
        </p:nvSpPr>
        <p:spPr>
          <a:xfrm>
            <a:off x="9801418" y="5235138"/>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il y avait</a:t>
            </a:r>
          </a:p>
        </p:txBody>
      </p:sp>
      <p:sp>
        <p:nvSpPr>
          <p:cNvPr id="12" name="Rectangle 11">
            <a:extLst>
              <a:ext uri="{FF2B5EF4-FFF2-40B4-BE49-F238E27FC236}">
                <a16:creationId xmlns:a16="http://schemas.microsoft.com/office/drawing/2014/main" id="{93D1216C-5113-473D-9A90-ED8441DFC976}"/>
              </a:ext>
            </a:extLst>
          </p:cNvPr>
          <p:cNvSpPr/>
          <p:nvPr/>
        </p:nvSpPr>
        <p:spPr>
          <a:xfrm>
            <a:off x="962951" y="1317300"/>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C26C80D-25C8-4350-A425-48B3D1806880}"/>
              </a:ext>
            </a:extLst>
          </p:cNvPr>
          <p:cNvSpPr/>
          <p:nvPr/>
        </p:nvSpPr>
        <p:spPr>
          <a:xfrm>
            <a:off x="962950" y="1818155"/>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C269BF-CE2A-4341-8737-DEB923F6E220}"/>
              </a:ext>
            </a:extLst>
          </p:cNvPr>
          <p:cNvSpPr/>
          <p:nvPr/>
        </p:nvSpPr>
        <p:spPr>
          <a:xfrm>
            <a:off x="924980" y="2306629"/>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BFEDB74-96EE-4343-8FD7-177FE4DA6B65}"/>
              </a:ext>
            </a:extLst>
          </p:cNvPr>
          <p:cNvSpPr/>
          <p:nvPr/>
        </p:nvSpPr>
        <p:spPr>
          <a:xfrm>
            <a:off x="980058" y="2785015"/>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491104D-D3C6-4A3C-8463-D074A5D400D9}"/>
              </a:ext>
            </a:extLst>
          </p:cNvPr>
          <p:cNvSpPr/>
          <p:nvPr/>
        </p:nvSpPr>
        <p:spPr>
          <a:xfrm>
            <a:off x="1020446" y="3287446"/>
            <a:ext cx="2497845" cy="844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30750D1-2844-4653-825E-05D0EE82577F}"/>
              </a:ext>
            </a:extLst>
          </p:cNvPr>
          <p:cNvSpPr/>
          <p:nvPr/>
        </p:nvSpPr>
        <p:spPr>
          <a:xfrm>
            <a:off x="990185" y="4328790"/>
            <a:ext cx="2497845" cy="3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68B387E-A8FC-40D1-891F-AAF761071CEB}"/>
              </a:ext>
            </a:extLst>
          </p:cNvPr>
          <p:cNvSpPr/>
          <p:nvPr/>
        </p:nvSpPr>
        <p:spPr>
          <a:xfrm>
            <a:off x="7036401" y="2319619"/>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7833B7-CC27-43B7-B6CE-85ECEAB379DA}"/>
              </a:ext>
            </a:extLst>
          </p:cNvPr>
          <p:cNvSpPr/>
          <p:nvPr/>
        </p:nvSpPr>
        <p:spPr>
          <a:xfrm>
            <a:off x="7001318" y="2784520"/>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C0E458E-FBDB-45EC-9FAA-07C1EA9F6379}"/>
              </a:ext>
            </a:extLst>
          </p:cNvPr>
          <p:cNvSpPr/>
          <p:nvPr/>
        </p:nvSpPr>
        <p:spPr>
          <a:xfrm>
            <a:off x="7026034" y="3271071"/>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45E7012-336D-481A-969E-5A573E212C8D}"/>
              </a:ext>
            </a:extLst>
          </p:cNvPr>
          <p:cNvSpPr/>
          <p:nvPr/>
        </p:nvSpPr>
        <p:spPr>
          <a:xfrm>
            <a:off x="6950381" y="3880667"/>
            <a:ext cx="2715942" cy="690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71B7356-E294-4657-98A3-4083FDBD864F}"/>
              </a:ext>
            </a:extLst>
          </p:cNvPr>
          <p:cNvSpPr/>
          <p:nvPr/>
        </p:nvSpPr>
        <p:spPr>
          <a:xfrm>
            <a:off x="6957533" y="4819729"/>
            <a:ext cx="2715942" cy="327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7A8437D-7487-4A80-8283-75C45067814B}"/>
              </a:ext>
            </a:extLst>
          </p:cNvPr>
          <p:cNvSpPr/>
          <p:nvPr/>
        </p:nvSpPr>
        <p:spPr>
          <a:xfrm>
            <a:off x="7016171" y="5305200"/>
            <a:ext cx="2715942" cy="63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6DDCD46-7A32-4970-BDCF-440F95DF73F8}"/>
              </a:ext>
            </a:extLst>
          </p:cNvPr>
          <p:cNvSpPr/>
          <p:nvPr/>
        </p:nvSpPr>
        <p:spPr>
          <a:xfrm>
            <a:off x="3831897" y="1385225"/>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FA347D2-6F02-4B33-9792-43302139F497}"/>
              </a:ext>
            </a:extLst>
          </p:cNvPr>
          <p:cNvSpPr/>
          <p:nvPr/>
        </p:nvSpPr>
        <p:spPr>
          <a:xfrm>
            <a:off x="3842950" y="1850187"/>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FC6CB7E-3BD7-4DB1-8507-3EAA04724455}"/>
              </a:ext>
            </a:extLst>
          </p:cNvPr>
          <p:cNvSpPr/>
          <p:nvPr/>
        </p:nvSpPr>
        <p:spPr>
          <a:xfrm>
            <a:off x="3860666" y="2339672"/>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445374A-CED8-47A7-83C3-25FD66575A05}"/>
              </a:ext>
            </a:extLst>
          </p:cNvPr>
          <p:cNvSpPr/>
          <p:nvPr/>
        </p:nvSpPr>
        <p:spPr>
          <a:xfrm>
            <a:off x="3887039" y="281911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EBBED66-9410-49A4-BA24-BA1027201275}"/>
              </a:ext>
            </a:extLst>
          </p:cNvPr>
          <p:cNvSpPr/>
          <p:nvPr/>
        </p:nvSpPr>
        <p:spPr>
          <a:xfrm>
            <a:off x="3823256" y="3380093"/>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98E7003-9B43-42FC-B8F4-1160E4201EAC}"/>
              </a:ext>
            </a:extLst>
          </p:cNvPr>
          <p:cNvSpPr/>
          <p:nvPr/>
        </p:nvSpPr>
        <p:spPr>
          <a:xfrm>
            <a:off x="3831897" y="4362044"/>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05FE517-8ABA-4227-A8E8-DE0F64E0D25A}"/>
              </a:ext>
            </a:extLst>
          </p:cNvPr>
          <p:cNvSpPr/>
          <p:nvPr/>
        </p:nvSpPr>
        <p:spPr>
          <a:xfrm>
            <a:off x="9802937" y="2324206"/>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EC0A366-2001-4E5A-8C69-D50110F8EDD0}"/>
              </a:ext>
            </a:extLst>
          </p:cNvPr>
          <p:cNvSpPr/>
          <p:nvPr/>
        </p:nvSpPr>
        <p:spPr>
          <a:xfrm>
            <a:off x="9821226" y="2825816"/>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065E2D6-9F9C-4FAD-A07C-58C635500E28}"/>
              </a:ext>
            </a:extLst>
          </p:cNvPr>
          <p:cNvSpPr/>
          <p:nvPr/>
        </p:nvSpPr>
        <p:spPr>
          <a:xfrm>
            <a:off x="9864980" y="330236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521B4F-27B1-4752-9E8F-C2FB910C17E9}"/>
              </a:ext>
            </a:extLst>
          </p:cNvPr>
          <p:cNvSpPr/>
          <p:nvPr/>
        </p:nvSpPr>
        <p:spPr>
          <a:xfrm>
            <a:off x="9821226" y="3804082"/>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6CF8D08-14B6-449C-A1E4-DAD08ED2EFD0}"/>
              </a:ext>
            </a:extLst>
          </p:cNvPr>
          <p:cNvSpPr/>
          <p:nvPr/>
        </p:nvSpPr>
        <p:spPr>
          <a:xfrm>
            <a:off x="9821226" y="4834100"/>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71F706D-5C9E-4676-BAF1-827D463EA581}"/>
              </a:ext>
            </a:extLst>
          </p:cNvPr>
          <p:cNvSpPr/>
          <p:nvPr/>
        </p:nvSpPr>
        <p:spPr>
          <a:xfrm>
            <a:off x="9830562" y="533639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72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2"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15"/>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16"/>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9"/>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23"/>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FCED07A-174A-4FB4-A51D-5B147EE56F99}"/>
              </a:ext>
            </a:extLst>
          </p:cNvPr>
          <p:cNvPicPr>
            <a:picLocks noChangeAspect="1"/>
          </p:cNvPicPr>
          <p:nvPr/>
        </p:nvPicPr>
        <p:blipFill>
          <a:blip r:embed="rId3"/>
          <a:stretch>
            <a:fillRect/>
          </a:stretch>
        </p:blipFill>
        <p:spPr>
          <a:xfrm>
            <a:off x="6758436" y="296864"/>
            <a:ext cx="5286096" cy="5817978"/>
          </a:xfrm>
          <a:prstGeom prst="rect">
            <a:avLst/>
          </a:prstGeom>
        </p:spPr>
      </p:pic>
      <p:sp>
        <p:nvSpPr>
          <p:cNvPr id="4" name="Title 3"/>
          <p:cNvSpPr>
            <a:spLocks noGrp="1"/>
          </p:cNvSpPr>
          <p:nvPr>
            <p:ph type="title"/>
          </p:nvPr>
        </p:nvSpPr>
        <p:spPr>
          <a:xfrm>
            <a:off x="0" y="213557"/>
            <a:ext cx="2682377" cy="647577"/>
          </a:xfrm>
        </p:spPr>
        <p:txBody>
          <a:bodyPr>
            <a:noAutofit/>
          </a:bodyPr>
          <a:lstStyle/>
          <a:p>
            <a:r>
              <a:rPr lang="en-GB" b="1" dirty="0">
                <a:solidFill>
                  <a:schemeClr val="bg1"/>
                </a:solidFill>
              </a:rPr>
              <a:t>La Suisse</a:t>
            </a:r>
          </a:p>
        </p:txBody>
      </p:sp>
      <p:sp>
        <p:nvSpPr>
          <p:cNvPr id="74" name="Rounded Rectangle 46">
            <a:extLst>
              <a:ext uri="{FF2B5EF4-FFF2-40B4-BE49-F238E27FC236}">
                <a16:creationId xmlns:a16="http://schemas.microsoft.com/office/drawing/2014/main" id="{A79BBB27-0708-406C-A3CC-7849D3ED6D3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Rectangle: Rounded Corners 74">
            <a:extLst>
              <a:ext uri="{FF2B5EF4-FFF2-40B4-BE49-F238E27FC236}">
                <a16:creationId xmlns:a16="http://schemas.microsoft.com/office/drawing/2014/main" id="{83DCEF33-0C6E-4913-BCF8-C65DFAE9516F}"/>
              </a:ext>
            </a:extLst>
          </p:cNvPr>
          <p:cNvSpPr/>
          <p:nvPr/>
        </p:nvSpPr>
        <p:spPr>
          <a:xfrm>
            <a:off x="231567" y="1317473"/>
            <a:ext cx="5549671" cy="4750375"/>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La Suisse </a:t>
            </a:r>
            <a:r>
              <a:rPr lang="en-GB" sz="2400" dirty="0" err="1">
                <a:solidFill>
                  <a:schemeClr val="accent1">
                    <a:lumMod val="50000"/>
                  </a:schemeClr>
                </a:solidFill>
              </a:rPr>
              <a:t>est</a:t>
            </a:r>
            <a:r>
              <a:rPr lang="en-GB" sz="2400" dirty="0">
                <a:solidFill>
                  <a:schemeClr val="accent1">
                    <a:lumMod val="50000"/>
                  </a:schemeClr>
                </a:solidFill>
              </a:rPr>
              <a:t> un pays </a:t>
            </a:r>
            <a:r>
              <a:rPr lang="en-GB" sz="2400" dirty="0" err="1">
                <a:solidFill>
                  <a:schemeClr val="accent1">
                    <a:lumMod val="50000"/>
                  </a:schemeClr>
                </a:solidFill>
              </a:rPr>
              <a:t>en</a:t>
            </a:r>
            <a:r>
              <a:rPr lang="en-GB" sz="2400" dirty="0">
                <a:solidFill>
                  <a:schemeClr val="accent1">
                    <a:lumMod val="50000"/>
                  </a:schemeClr>
                </a:solidFill>
              </a:rPr>
              <a:t> Europe centrale. </a:t>
            </a:r>
            <a:r>
              <a:rPr lang="fr-FR" sz="2400" dirty="0">
                <a:solidFill>
                  <a:schemeClr val="accent1">
                    <a:lumMod val="50000"/>
                  </a:schemeClr>
                </a:solidFill>
              </a:rPr>
              <a:t>Elle a des frontières avec la France, l'Allemagne, l'Autriche*, le Liechtenstein et l'Italie. La suisse a quatre langues officielles : l’allemand, le français, l’italien et le romanche. Les Alpes représentent 58% du* territoire suisse. Si on voyage en Suisse, on peut admirer une belle vue sur les montagnes et les forêts.</a:t>
            </a:r>
          </a:p>
        </p:txBody>
      </p:sp>
      <p:grpSp>
        <p:nvGrpSpPr>
          <p:cNvPr id="46" name="Group 45">
            <a:extLst>
              <a:ext uri="{FF2B5EF4-FFF2-40B4-BE49-F238E27FC236}">
                <a16:creationId xmlns:a16="http://schemas.microsoft.com/office/drawing/2014/main" id="{9D0087D2-61A4-48DA-B7FA-A9581288C019}"/>
              </a:ext>
            </a:extLst>
          </p:cNvPr>
          <p:cNvGrpSpPr/>
          <p:nvPr/>
        </p:nvGrpSpPr>
        <p:grpSpPr>
          <a:xfrm>
            <a:off x="6273742" y="296863"/>
            <a:ext cx="3561222" cy="2401731"/>
            <a:chOff x="10649416" y="1163992"/>
            <a:chExt cx="3423424" cy="2265008"/>
          </a:xfrm>
        </p:grpSpPr>
        <p:sp>
          <p:nvSpPr>
            <p:cNvPr id="45" name="Speech Bubble: Rectangle 44">
              <a:extLst>
                <a:ext uri="{FF2B5EF4-FFF2-40B4-BE49-F238E27FC236}">
                  <a16:creationId xmlns:a16="http://schemas.microsoft.com/office/drawing/2014/main" id="{C5B7BFC6-1177-4087-B61E-7A8A305D99C2}"/>
                </a:ext>
              </a:extLst>
            </p:cNvPr>
            <p:cNvSpPr/>
            <p:nvPr/>
          </p:nvSpPr>
          <p:spPr>
            <a:xfrm>
              <a:off x="10649416" y="1163992"/>
              <a:ext cx="3423424" cy="2265008"/>
            </a:xfrm>
            <a:prstGeom prst="wedgeRectCallout">
              <a:avLst>
                <a:gd name="adj1" fmla="val 15975"/>
                <a:gd name="adj2" fmla="val 127979"/>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2" name="Picture 2" descr="Lake, Mountains, Hut, Mountain Lake">
              <a:extLst>
                <a:ext uri="{FF2B5EF4-FFF2-40B4-BE49-F238E27FC236}">
                  <a16:creationId xmlns:a16="http://schemas.microsoft.com/office/drawing/2014/main" id="{67B2A641-1078-4AD0-B06B-789595EF9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2162" y="1267682"/>
              <a:ext cx="3086443" cy="2057628"/>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Speech Bubble: Rectangle with Corners Rounded 82">
            <a:extLst>
              <a:ext uri="{FF2B5EF4-FFF2-40B4-BE49-F238E27FC236}">
                <a16:creationId xmlns:a16="http://schemas.microsoft.com/office/drawing/2014/main" id="{D58177E0-D17D-4B79-9DD6-0D55C0D02DE7}"/>
              </a:ext>
            </a:extLst>
          </p:cNvPr>
          <p:cNvSpPr/>
          <p:nvPr/>
        </p:nvSpPr>
        <p:spPr>
          <a:xfrm>
            <a:off x="3268158" y="296864"/>
            <a:ext cx="2682377" cy="707850"/>
          </a:xfrm>
          <a:prstGeom prst="wedgeRoundRectCallout">
            <a:avLst>
              <a:gd name="adj1" fmla="val 48793"/>
              <a:gd name="adj2" fmla="val -7401"/>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l’Autriche</a:t>
            </a:r>
            <a:r>
              <a:rPr lang="en-GB" sz="2000" b="1" dirty="0"/>
              <a:t> </a:t>
            </a:r>
            <a:r>
              <a:rPr lang="en-GB" sz="2000" dirty="0"/>
              <a:t>= Austria</a:t>
            </a:r>
            <a:endParaRPr lang="en-GB" sz="2000" b="1" dirty="0"/>
          </a:p>
          <a:p>
            <a:pPr algn="ctr"/>
            <a:r>
              <a:rPr lang="en-GB" sz="2000" b="1" dirty="0"/>
              <a:t>*du </a:t>
            </a:r>
            <a:r>
              <a:rPr lang="en-GB" sz="2000" dirty="0"/>
              <a:t>= of the</a:t>
            </a:r>
          </a:p>
        </p:txBody>
      </p:sp>
      <p:sp>
        <p:nvSpPr>
          <p:cNvPr id="84" name="Rectangle: Rounded Corners 83">
            <a:extLst>
              <a:ext uri="{FF2B5EF4-FFF2-40B4-BE49-F238E27FC236}">
                <a16:creationId xmlns:a16="http://schemas.microsoft.com/office/drawing/2014/main" id="{55134A78-9EC6-4123-ACC7-6F602727A49D}"/>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1. Where is Switzerland located?</a:t>
            </a:r>
            <a:endParaRPr lang="fr-FR" sz="2400" dirty="0">
              <a:solidFill>
                <a:schemeClr val="accent1">
                  <a:lumMod val="50000"/>
                </a:schemeClr>
              </a:solidFill>
            </a:endParaRPr>
          </a:p>
        </p:txBody>
      </p:sp>
      <p:sp>
        <p:nvSpPr>
          <p:cNvPr id="85" name="Rectangle: Rounded Corners 84">
            <a:extLst>
              <a:ext uri="{FF2B5EF4-FFF2-40B4-BE49-F238E27FC236}">
                <a16:creationId xmlns:a16="http://schemas.microsoft.com/office/drawing/2014/main" id="{B90CDF73-C2E0-4E4B-9E85-17B2E106609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1. In central Europe.</a:t>
            </a:r>
            <a:endParaRPr lang="fr-FR" sz="2400" dirty="0">
              <a:solidFill>
                <a:schemeClr val="accent1">
                  <a:lumMod val="50000"/>
                </a:schemeClr>
              </a:solidFill>
            </a:endParaRPr>
          </a:p>
        </p:txBody>
      </p:sp>
      <p:sp>
        <p:nvSpPr>
          <p:cNvPr id="86" name="Rectangle: Rounded Corners 85">
            <a:extLst>
              <a:ext uri="{FF2B5EF4-FFF2-40B4-BE49-F238E27FC236}">
                <a16:creationId xmlns:a16="http://schemas.microsoft.com/office/drawing/2014/main" id="{7DCC99C2-8CDE-4CE9-8538-1AE2A038C7C8}"/>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2. How many borders does it have?</a:t>
            </a:r>
            <a:endParaRPr lang="fr-FR" sz="2400" dirty="0">
              <a:solidFill>
                <a:schemeClr val="accent1">
                  <a:lumMod val="50000"/>
                </a:schemeClr>
              </a:solidFill>
            </a:endParaRPr>
          </a:p>
        </p:txBody>
      </p:sp>
      <p:sp>
        <p:nvSpPr>
          <p:cNvPr id="87" name="Rectangle: Rounded Corners 86">
            <a:extLst>
              <a:ext uri="{FF2B5EF4-FFF2-40B4-BE49-F238E27FC236}">
                <a16:creationId xmlns:a16="http://schemas.microsoft.com/office/drawing/2014/main" id="{B8CD0CD3-EC83-482D-8940-7FAD6D996986}"/>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2. Five.</a:t>
            </a:r>
            <a:endParaRPr lang="fr-FR" sz="2400" dirty="0">
              <a:solidFill>
                <a:schemeClr val="accent1">
                  <a:lumMod val="50000"/>
                </a:schemeClr>
              </a:solidFill>
            </a:endParaRPr>
          </a:p>
        </p:txBody>
      </p:sp>
      <p:sp>
        <p:nvSpPr>
          <p:cNvPr id="88" name="Rectangle: Rounded Corners 87">
            <a:extLst>
              <a:ext uri="{FF2B5EF4-FFF2-40B4-BE49-F238E27FC236}">
                <a16:creationId xmlns:a16="http://schemas.microsoft.com/office/drawing/2014/main" id="{02478E59-B5BD-489B-A821-B1C9F764778F}"/>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3. Which languages are spoken in Switzerland?</a:t>
            </a:r>
            <a:endParaRPr lang="fr-FR" sz="2400" dirty="0">
              <a:solidFill>
                <a:schemeClr val="accent1">
                  <a:lumMod val="50000"/>
                </a:schemeClr>
              </a:solidFill>
            </a:endParaRPr>
          </a:p>
        </p:txBody>
      </p:sp>
      <p:sp>
        <p:nvSpPr>
          <p:cNvPr id="95" name="Rectangle: Rounded Corners 94">
            <a:extLst>
              <a:ext uri="{FF2B5EF4-FFF2-40B4-BE49-F238E27FC236}">
                <a16:creationId xmlns:a16="http://schemas.microsoft.com/office/drawing/2014/main" id="{2D86B5CE-5810-4177-BA1F-FF433924332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3. German, French, Italian, </a:t>
            </a:r>
            <a:r>
              <a:rPr lang="en-GB" sz="2400" dirty="0" err="1">
                <a:solidFill>
                  <a:schemeClr val="accent1">
                    <a:lumMod val="50000"/>
                  </a:schemeClr>
                </a:solidFill>
              </a:rPr>
              <a:t>Romanche</a:t>
            </a:r>
            <a:r>
              <a:rPr lang="en-GB" sz="2400" dirty="0">
                <a:solidFill>
                  <a:schemeClr val="accent1">
                    <a:lumMod val="50000"/>
                  </a:schemeClr>
                </a:solidFill>
              </a:rPr>
              <a:t> (spoken in the state of </a:t>
            </a:r>
            <a:r>
              <a:rPr lang="en-GB" sz="2400" i="1" dirty="0">
                <a:solidFill>
                  <a:schemeClr val="accent1">
                    <a:lumMod val="50000"/>
                  </a:schemeClr>
                </a:solidFill>
              </a:rPr>
              <a:t>Grisons</a:t>
            </a:r>
            <a:r>
              <a:rPr lang="en-GB" sz="2400" dirty="0">
                <a:solidFill>
                  <a:schemeClr val="accent1">
                    <a:lumMod val="50000"/>
                  </a:schemeClr>
                </a:solidFill>
              </a:rPr>
              <a:t>).</a:t>
            </a:r>
            <a:endParaRPr lang="fr-FR" sz="2400" dirty="0">
              <a:solidFill>
                <a:schemeClr val="accent1">
                  <a:lumMod val="50000"/>
                </a:schemeClr>
              </a:solidFill>
            </a:endParaRPr>
          </a:p>
        </p:txBody>
      </p:sp>
      <p:sp>
        <p:nvSpPr>
          <p:cNvPr id="96" name="Rectangle: Rounded Corners 95">
            <a:extLst>
              <a:ext uri="{FF2B5EF4-FFF2-40B4-BE49-F238E27FC236}">
                <a16:creationId xmlns:a16="http://schemas.microsoft.com/office/drawing/2014/main" id="{6DB04E65-94B3-4BEF-B844-60155A824265}"/>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4. What is the Swiss scenery like?</a:t>
            </a:r>
            <a:endParaRPr lang="fr-FR" sz="2400" dirty="0">
              <a:solidFill>
                <a:schemeClr val="accent1">
                  <a:lumMod val="50000"/>
                </a:schemeClr>
              </a:solidFill>
            </a:endParaRPr>
          </a:p>
        </p:txBody>
      </p:sp>
      <p:sp>
        <p:nvSpPr>
          <p:cNvPr id="97" name="Rectangle: Rounded Corners 96">
            <a:extLst>
              <a:ext uri="{FF2B5EF4-FFF2-40B4-BE49-F238E27FC236}">
                <a16:creationId xmlns:a16="http://schemas.microsoft.com/office/drawing/2014/main" id="{16776C2E-AFC6-4862-B6A4-FB9F60D4912E}"/>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4. Alpine, mountainous, forests, beautiful views</a:t>
            </a:r>
            <a:endParaRPr lang="fr-FR" sz="2400" dirty="0">
              <a:solidFill>
                <a:schemeClr val="accent1">
                  <a:lumMod val="50000"/>
                </a:schemeClr>
              </a:solidFill>
            </a:endParaRPr>
          </a:p>
        </p:txBody>
      </p:sp>
    </p:spTree>
    <p:extLst>
      <p:ext uri="{BB962C8B-B14F-4D97-AF65-F5344CB8AC3E}">
        <p14:creationId xmlns:p14="http://schemas.microsoft.com/office/powerpoint/2010/main" val="33162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95" grpId="0" animBg="1"/>
      <p:bldP spid="96" grpId="0" animBg="1"/>
      <p:bldP spid="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78500" cy="647577"/>
          </a:xfrm>
        </p:spPr>
        <p:txBody>
          <a:bodyPr>
            <a:normAutofit/>
          </a:bodyPr>
          <a:lstStyle/>
          <a:p>
            <a:r>
              <a:rPr lang="en-GB" b="1" dirty="0">
                <a:solidFill>
                  <a:schemeClr val="bg1"/>
                </a:solidFill>
              </a:rPr>
              <a:t>The perfect tense: </a:t>
            </a:r>
            <a:r>
              <a:rPr lang="en-GB" b="1" dirty="0" err="1">
                <a:solidFill>
                  <a:schemeClr val="bg1"/>
                </a:solidFill>
              </a:rPr>
              <a:t>il</a:t>
            </a:r>
            <a:r>
              <a:rPr lang="en-GB" b="1" dirty="0">
                <a:solidFill>
                  <a:schemeClr val="bg1"/>
                </a:solidFill>
              </a:rPr>
              <a:t>/</a:t>
            </a:r>
            <a:r>
              <a:rPr lang="en-GB" b="1" dirty="0" err="1">
                <a:solidFill>
                  <a:schemeClr val="bg1"/>
                </a:solidFill>
              </a:rPr>
              <a:t>elle</a:t>
            </a:r>
            <a:endParaRPr lang="en-GB"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4145FF2-AC68-491D-BB7E-204C4929FBC8}"/>
              </a:ext>
            </a:extLst>
          </p:cNvPr>
          <p:cNvSpPr/>
          <p:nvPr/>
        </p:nvSpPr>
        <p:spPr>
          <a:xfrm>
            <a:off x="168924" y="1205240"/>
            <a:ext cx="9864763" cy="5047536"/>
          </a:xfrm>
          <a:prstGeom prst="rect">
            <a:avLst/>
          </a:prstGeom>
          <a:ln>
            <a:noFill/>
          </a:ln>
        </p:spPr>
        <p:txBody>
          <a:bodyPr wrap="square">
            <a:spAutoFit/>
          </a:bodyPr>
          <a:lstStyle/>
          <a:p>
            <a:pPr lvl="0">
              <a:defRPr/>
            </a:pPr>
            <a:r>
              <a:rPr lang="en-GB" sz="2300" dirty="0">
                <a:solidFill>
                  <a:srgbClr val="4472C4">
                    <a:lumMod val="50000"/>
                  </a:srgbClr>
                </a:solidFill>
              </a:rPr>
              <a:t>Remember: </a:t>
            </a:r>
            <a:r>
              <a:rPr lang="en-US" sz="2300" b="1" dirty="0">
                <a:solidFill>
                  <a:srgbClr val="4472C4">
                    <a:lumMod val="50000"/>
                  </a:srgbClr>
                </a:solidFill>
              </a:rPr>
              <a:t>-ER verbs </a:t>
            </a:r>
            <a:r>
              <a:rPr lang="en-US" sz="2300" dirty="0">
                <a:solidFill>
                  <a:srgbClr val="4472C4">
                    <a:lumMod val="50000"/>
                  </a:srgbClr>
                </a:solidFill>
              </a:rPr>
              <a:t>make their </a:t>
            </a:r>
            <a:r>
              <a:rPr lang="en-GB" sz="2300" b="1" dirty="0">
                <a:solidFill>
                  <a:srgbClr val="4472C4">
                    <a:lumMod val="50000"/>
                  </a:srgbClr>
                </a:solidFill>
              </a:rPr>
              <a:t>perfect tense</a:t>
            </a:r>
            <a:r>
              <a:rPr lang="en-US" sz="2300" dirty="0">
                <a:solidFill>
                  <a:srgbClr val="4472C4">
                    <a:lumMod val="50000"/>
                  </a:srgbClr>
                </a:solidFill>
              </a:rPr>
              <a:t> with </a:t>
            </a:r>
            <a:r>
              <a:rPr lang="en-US" sz="2300" b="1" i="1" dirty="0" err="1">
                <a:solidFill>
                  <a:srgbClr val="4472C4">
                    <a:lumMod val="50000"/>
                  </a:srgbClr>
                </a:solidFill>
              </a:rPr>
              <a:t>tu</a:t>
            </a:r>
            <a:r>
              <a:rPr lang="en-US" sz="2300" i="1" dirty="0">
                <a:solidFill>
                  <a:srgbClr val="4472C4">
                    <a:lumMod val="50000"/>
                  </a:srgbClr>
                </a:solidFill>
              </a:rPr>
              <a:t> </a:t>
            </a:r>
            <a:r>
              <a:rPr lang="en-US" sz="2300" dirty="0">
                <a:solidFill>
                  <a:srgbClr val="4472C4">
                    <a:lumMod val="50000"/>
                  </a:srgbClr>
                </a:solidFill>
              </a:rPr>
              <a:t>as follows:</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FA6500"/>
                </a:solidFill>
              </a:rPr>
              <a:t>Present		Perfect (past)</a:t>
            </a:r>
          </a:p>
          <a:p>
            <a:pPr lvl="0">
              <a:defRPr/>
            </a:pPr>
            <a:r>
              <a:rPr lang="en-US" sz="2300" dirty="0">
                <a:solidFill>
                  <a:srgbClr val="4472C4">
                    <a:lumMod val="50000"/>
                  </a:srgbClr>
                </a:solidFill>
              </a:rPr>
              <a:t>			</a:t>
            </a:r>
            <a:r>
              <a:rPr lang="en-US" sz="2300" dirty="0" err="1">
                <a:solidFill>
                  <a:srgbClr val="4472C4">
                    <a:lumMod val="50000"/>
                  </a:srgbClr>
                </a:solidFill>
              </a:rPr>
              <a:t>tu</a:t>
            </a:r>
            <a:r>
              <a:rPr lang="en-US" sz="2300" dirty="0">
                <a:solidFill>
                  <a:srgbClr val="4472C4">
                    <a:lumMod val="50000"/>
                  </a:srgbClr>
                </a:solidFill>
              </a:rPr>
              <a:t> </a:t>
            </a:r>
            <a:r>
              <a:rPr lang="en-US" sz="2300" dirty="0" err="1">
                <a:solidFill>
                  <a:srgbClr val="4472C4">
                    <a:lumMod val="50000"/>
                  </a:srgbClr>
                </a:solidFill>
              </a:rPr>
              <a:t>travailles</a:t>
            </a:r>
            <a:r>
              <a:rPr lang="en-US" sz="2300" dirty="0">
                <a:solidFill>
                  <a:srgbClr val="4472C4">
                    <a:lumMod val="50000"/>
                  </a:srgbClr>
                </a:solidFill>
              </a:rPr>
              <a:t> 	→	</a:t>
            </a:r>
            <a:r>
              <a:rPr lang="en-US" sz="2300" dirty="0" err="1">
                <a:solidFill>
                  <a:srgbClr val="4472C4">
                    <a:lumMod val="50000"/>
                  </a:srgbClr>
                </a:solidFill>
              </a:rPr>
              <a:t>tu</a:t>
            </a:r>
            <a:r>
              <a:rPr lang="en-US" sz="2300" dirty="0">
                <a:solidFill>
                  <a:srgbClr val="4472C4">
                    <a:lumMod val="50000"/>
                  </a:srgbClr>
                </a:solidFill>
              </a:rPr>
              <a:t> </a:t>
            </a:r>
            <a:r>
              <a:rPr lang="en-US" sz="2300" b="1" dirty="0">
                <a:solidFill>
                  <a:srgbClr val="4472C4">
                    <a:lumMod val="50000"/>
                  </a:srgbClr>
                </a:solidFill>
              </a:rPr>
              <a:t>as</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4472C4">
                    <a:lumMod val="50000"/>
                  </a:srgbClr>
                </a:solidFill>
              </a:rPr>
              <a:t>é</a:t>
            </a:r>
            <a:r>
              <a:rPr lang="en-US" sz="2300" dirty="0">
                <a:solidFill>
                  <a:srgbClr val="4472C4">
                    <a:lumMod val="50000"/>
                  </a:srgbClr>
                </a:solidFill>
              </a:rPr>
              <a:t>	 </a:t>
            </a:r>
          </a:p>
          <a:p>
            <a:pPr>
              <a:defRPr/>
            </a:pPr>
            <a:r>
              <a:rPr lang="en-US" sz="2300" dirty="0">
                <a:solidFill>
                  <a:srgbClr val="4472C4">
                    <a:lumMod val="50000"/>
                  </a:srgbClr>
                </a:solidFill>
              </a:rPr>
              <a:t>			(you work)		(you have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What do you think the </a:t>
            </a:r>
            <a:r>
              <a:rPr lang="en-US" sz="2300" b="1" dirty="0" err="1">
                <a:solidFill>
                  <a:srgbClr val="E65D00"/>
                </a:solidFill>
              </a:rPr>
              <a:t>il</a:t>
            </a:r>
            <a:r>
              <a:rPr lang="en-US" sz="2300" b="1" dirty="0">
                <a:solidFill>
                  <a:srgbClr val="E65D00"/>
                </a:solidFill>
              </a:rPr>
              <a:t>/</a:t>
            </a:r>
            <a:r>
              <a:rPr lang="en-US" sz="2300" b="1" dirty="0" err="1">
                <a:solidFill>
                  <a:srgbClr val="E65D00"/>
                </a:solidFill>
              </a:rPr>
              <a:t>elle</a:t>
            </a:r>
            <a:r>
              <a:rPr lang="en-US" sz="2300" b="1" dirty="0">
                <a:solidFill>
                  <a:srgbClr val="E65D00"/>
                </a:solidFill>
              </a:rPr>
              <a:t> </a:t>
            </a:r>
            <a:r>
              <a:rPr lang="en-US" sz="2300" dirty="0">
                <a:solidFill>
                  <a:srgbClr val="4472C4">
                    <a:lumMod val="50000"/>
                  </a:srgbClr>
                </a:solidFill>
              </a:rPr>
              <a:t>form looks like?</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E65D00"/>
                </a:solidFill>
              </a:rPr>
              <a:t>Present		Perfect (past)</a:t>
            </a:r>
          </a:p>
          <a:p>
            <a:pPr lvl="0">
              <a:defRPr/>
            </a:pPr>
            <a:r>
              <a:rPr lang="en-US" sz="2300" dirty="0">
                <a:solidFill>
                  <a:srgbClr val="4472C4">
                    <a:lumMod val="50000"/>
                  </a:srgbClr>
                </a:solidFill>
              </a:rPr>
              <a:t>			</a:t>
            </a:r>
            <a:r>
              <a:rPr lang="en-US" sz="2300" dirty="0" err="1">
                <a:solidFill>
                  <a:srgbClr val="4472C4">
                    <a:lumMod val="50000"/>
                  </a:srgbClr>
                </a:solidFill>
              </a:rPr>
              <a:t>il</a:t>
            </a:r>
            <a:r>
              <a:rPr lang="en-US" sz="2300" dirty="0">
                <a:solidFill>
                  <a:srgbClr val="4472C4">
                    <a:lumMod val="50000"/>
                  </a:srgbClr>
                </a:solidFill>
              </a:rPr>
              <a:t> </a:t>
            </a:r>
            <a:r>
              <a:rPr lang="en-US" sz="2300" dirty="0" err="1">
                <a:solidFill>
                  <a:srgbClr val="4472C4">
                    <a:lumMod val="50000"/>
                  </a:srgbClr>
                </a:solidFill>
              </a:rPr>
              <a:t>travaille</a:t>
            </a:r>
            <a:r>
              <a:rPr lang="en-US" sz="2300" dirty="0">
                <a:solidFill>
                  <a:srgbClr val="4472C4">
                    <a:lumMod val="50000"/>
                  </a:srgbClr>
                </a:solidFill>
              </a:rPr>
              <a:t> 	→	</a:t>
            </a:r>
            <a:r>
              <a:rPr lang="en-US" sz="2300" dirty="0" err="1">
                <a:solidFill>
                  <a:srgbClr val="4472C4">
                    <a:lumMod val="50000"/>
                  </a:srgbClr>
                </a:solidFill>
              </a:rPr>
              <a:t>il</a:t>
            </a:r>
            <a:r>
              <a:rPr lang="en-US" sz="2300" dirty="0">
                <a:solidFill>
                  <a:srgbClr val="4472C4">
                    <a:lumMod val="50000"/>
                  </a:srgbClr>
                </a:solidFill>
              </a:rPr>
              <a:t>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E65D00"/>
                </a:solidFill>
              </a:rPr>
              <a:t>é</a:t>
            </a:r>
            <a:r>
              <a:rPr lang="en-US" sz="2300" dirty="0">
                <a:solidFill>
                  <a:srgbClr val="4472C4">
                    <a:lumMod val="50000"/>
                  </a:srgbClr>
                </a:solidFill>
              </a:rPr>
              <a:t>	 </a:t>
            </a:r>
          </a:p>
          <a:p>
            <a:pPr>
              <a:defRPr/>
            </a:pPr>
            <a:r>
              <a:rPr lang="en-US" sz="2300" dirty="0">
                <a:solidFill>
                  <a:srgbClr val="4472C4">
                    <a:lumMod val="50000"/>
                  </a:srgbClr>
                </a:solidFill>
              </a:rPr>
              <a:t>			(he works)		(he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			</a:t>
            </a:r>
            <a:r>
              <a:rPr lang="en-US" sz="2300" dirty="0" err="1">
                <a:solidFill>
                  <a:srgbClr val="4472C4">
                    <a:lumMod val="50000"/>
                  </a:srgbClr>
                </a:solidFill>
              </a:rPr>
              <a:t>elle</a:t>
            </a:r>
            <a:r>
              <a:rPr lang="en-US" sz="2300" dirty="0">
                <a:solidFill>
                  <a:srgbClr val="4472C4">
                    <a:lumMod val="50000"/>
                  </a:srgbClr>
                </a:solidFill>
              </a:rPr>
              <a:t> </a:t>
            </a:r>
            <a:r>
              <a:rPr lang="en-US" sz="2300" dirty="0" err="1">
                <a:solidFill>
                  <a:srgbClr val="4472C4">
                    <a:lumMod val="50000"/>
                  </a:srgbClr>
                </a:solidFill>
              </a:rPr>
              <a:t>joue</a:t>
            </a:r>
            <a:r>
              <a:rPr lang="en-US" sz="2300" dirty="0">
                <a:solidFill>
                  <a:srgbClr val="4472C4">
                    <a:lumMod val="50000"/>
                  </a:srgbClr>
                </a:solidFill>
              </a:rPr>
              <a:t>	→ 	</a:t>
            </a:r>
            <a:r>
              <a:rPr lang="en-US" sz="2300" dirty="0" err="1">
                <a:solidFill>
                  <a:srgbClr val="4472C4">
                    <a:lumMod val="50000"/>
                  </a:srgbClr>
                </a:solidFill>
              </a:rPr>
              <a:t>elle</a:t>
            </a:r>
            <a:r>
              <a:rPr lang="en-US" sz="2300" dirty="0">
                <a:solidFill>
                  <a:srgbClr val="4472C4">
                    <a:lumMod val="50000"/>
                  </a:srgbClr>
                </a:solidFill>
              </a:rPr>
              <a:t>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jou</a:t>
            </a:r>
            <a:r>
              <a:rPr lang="en-US" sz="2300" b="1" dirty="0" err="1">
                <a:solidFill>
                  <a:srgbClr val="E65D00"/>
                </a:solidFill>
              </a:rPr>
              <a:t>é</a:t>
            </a:r>
            <a:endParaRPr lang="en-US" sz="2300" b="1" dirty="0">
              <a:solidFill>
                <a:srgbClr val="E65D00"/>
              </a:solidFill>
            </a:endParaRPr>
          </a:p>
          <a:p>
            <a:pPr lvl="0">
              <a:defRPr/>
            </a:pPr>
            <a:r>
              <a:rPr lang="en-US" sz="2300" b="1" dirty="0">
                <a:solidFill>
                  <a:srgbClr val="4472C4">
                    <a:lumMod val="50000"/>
                  </a:srgbClr>
                </a:solidFill>
              </a:rPr>
              <a:t>			</a:t>
            </a:r>
            <a:r>
              <a:rPr lang="en-US" sz="2300" dirty="0">
                <a:solidFill>
                  <a:srgbClr val="4472C4">
                    <a:lumMod val="50000"/>
                  </a:srgbClr>
                </a:solidFill>
              </a:rPr>
              <a:t>(she plays) 		(she played)</a:t>
            </a:r>
          </a:p>
        </p:txBody>
      </p:sp>
      <p:sp>
        <p:nvSpPr>
          <p:cNvPr id="10" name="Rounded Rectangular Callout 8">
            <a:extLst>
              <a:ext uri="{FF2B5EF4-FFF2-40B4-BE49-F238E27FC236}">
                <a16:creationId xmlns:a16="http://schemas.microsoft.com/office/drawing/2014/main" id="{9ECEFF8F-2630-4BFB-87FA-2E2E8D427DDD}"/>
              </a:ext>
            </a:extLst>
          </p:cNvPr>
          <p:cNvSpPr/>
          <p:nvPr/>
        </p:nvSpPr>
        <p:spPr>
          <a:xfrm>
            <a:off x="8366040" y="2044530"/>
            <a:ext cx="3657036" cy="1371276"/>
          </a:xfrm>
          <a:prstGeom prst="wedgeRoundRectCallout">
            <a:avLst>
              <a:gd name="adj1" fmla="val -56281"/>
              <a:gd name="adj2" fmla="val -25160"/>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p>
          <a:p>
            <a:pPr algn="ctr"/>
            <a:r>
              <a:rPr lang="en-GB" sz="2000" dirty="0"/>
              <a:t>in the perfect tense</a:t>
            </a:r>
          </a:p>
          <a:p>
            <a:pPr algn="ctr"/>
            <a:r>
              <a:rPr lang="en-GB" sz="2000" dirty="0"/>
              <a:t>we use </a:t>
            </a:r>
            <a:r>
              <a:rPr lang="en-GB" sz="2000" b="1" i="1" dirty="0" err="1"/>
              <a:t>tu</a:t>
            </a:r>
            <a:r>
              <a:rPr lang="en-GB" sz="2000" i="1" dirty="0"/>
              <a:t> </a:t>
            </a:r>
            <a:r>
              <a:rPr lang="en-GB" sz="2000" b="1" i="1" dirty="0"/>
              <a:t>as</a:t>
            </a:r>
            <a:r>
              <a:rPr lang="en-GB" sz="2000" b="1" dirty="0"/>
              <a:t> </a:t>
            </a:r>
            <a:r>
              <a:rPr lang="en-GB" sz="2000" dirty="0"/>
              <a:t>(‘you have’),</a:t>
            </a:r>
          </a:p>
          <a:p>
            <a:pPr algn="ctr"/>
            <a:r>
              <a:rPr lang="en-GB" sz="2000" dirty="0"/>
              <a:t>rather than </a:t>
            </a:r>
            <a:r>
              <a:rPr lang="en-GB" sz="2000" b="1" i="1" dirty="0" err="1"/>
              <a:t>tu</a:t>
            </a:r>
            <a:r>
              <a:rPr lang="en-GB" sz="2000" dirty="0"/>
              <a:t> (‘you’).</a:t>
            </a:r>
          </a:p>
        </p:txBody>
      </p:sp>
      <p:sp>
        <p:nvSpPr>
          <p:cNvPr id="11" name="Rounded Rectangular Callout 9">
            <a:extLst>
              <a:ext uri="{FF2B5EF4-FFF2-40B4-BE49-F238E27FC236}">
                <a16:creationId xmlns:a16="http://schemas.microsoft.com/office/drawing/2014/main" id="{38908518-2570-461F-892F-FEE89212CBBF}"/>
              </a:ext>
            </a:extLst>
          </p:cNvPr>
          <p:cNvSpPr/>
          <p:nvPr/>
        </p:nvSpPr>
        <p:spPr>
          <a:xfrm>
            <a:off x="8366040" y="4323517"/>
            <a:ext cx="3657036" cy="1556021"/>
          </a:xfrm>
          <a:prstGeom prst="wedgeRoundRectCallout">
            <a:avLst>
              <a:gd name="adj1" fmla="val -53944"/>
              <a:gd name="adj2" fmla="val -2317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past participle </a:t>
            </a:r>
            <a:r>
              <a:rPr lang="en-GB" sz="2000" dirty="0"/>
              <a:t>does not change – only the part of </a:t>
            </a:r>
            <a:r>
              <a:rPr lang="en-GB" sz="2000" i="1" dirty="0" err="1"/>
              <a:t>avoir</a:t>
            </a:r>
            <a:r>
              <a:rPr lang="en-GB" sz="2000" i="1" dirty="0"/>
              <a:t> </a:t>
            </a:r>
            <a:r>
              <a:rPr lang="en-GB" sz="2000" dirty="0"/>
              <a:t>changes with the change of person.</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994400" cy="647577"/>
          </a:xfrm>
        </p:spPr>
        <p:txBody>
          <a:bodyPr>
            <a:noAutofit/>
          </a:bodyPr>
          <a:lstStyle/>
          <a:p>
            <a:r>
              <a:rPr lang="en-GB" sz="3200" b="1" dirty="0">
                <a:solidFill>
                  <a:schemeClr val="bg1"/>
                </a:solidFill>
              </a:rPr>
              <a:t>Un voyage </a:t>
            </a:r>
            <a:r>
              <a:rPr lang="en-GB" sz="3200" b="1" dirty="0" err="1">
                <a:solidFill>
                  <a:schemeClr val="bg1"/>
                </a:solidFill>
              </a:rPr>
              <a:t>en</a:t>
            </a:r>
            <a:r>
              <a:rPr lang="en-GB" sz="3200" b="1" dirty="0">
                <a:solidFill>
                  <a:schemeClr val="bg1"/>
                </a:solidFill>
              </a:rPr>
              <a:t> Suisse (1/3)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passé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a:t>
            </a:r>
            <a:r>
              <a:rPr lang="en-US" sz="2400" dirty="0">
                <a:solidFill>
                  <a:srgbClr val="4472C4">
                    <a:lumMod val="50000"/>
                  </a:srgbClr>
                </a:solidFill>
                <a:latin typeface="Century Gothic" panose="020F0302020204030204"/>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Genève,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Suisse.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j’</a:t>
            </a: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Noura</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Pont Neuf - Hermance (borne frontière CH - 2).jpg">
            <a:extLst>
              <a:ext uri="{FF2B5EF4-FFF2-40B4-BE49-F238E27FC236}">
                <a16:creationId xmlns:a16="http://schemas.microsoft.com/office/drawing/2014/main" id="{D37BCD28-95FC-4EF3-8CE5-F5F2FCDB2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625" y="2491975"/>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https://upload.wikimedia.org/wikipedia/commons/thumb/a/ae/Baguette_sandwich.jpg/800px-Baguette_sandwich.jpg">
            <a:extLst>
              <a:ext uri="{FF2B5EF4-FFF2-40B4-BE49-F238E27FC236}">
                <a16:creationId xmlns:a16="http://schemas.microsoft.com/office/drawing/2014/main" id="{49166FE8-B431-4235-A34F-B72B383BE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444" y="2491975"/>
            <a:ext cx="194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a:extLst>
              <a:ext uri="{FF2B5EF4-FFF2-40B4-BE49-F238E27FC236}">
                <a16:creationId xmlns:a16="http://schemas.microsoft.com/office/drawing/2014/main" id="{7B16E618-D84F-4F2B-8CDA-931113E9D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4974" y="2491975"/>
            <a:ext cx="139467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173D37C0-A13B-4468-9839-B0E8598E2EF6}"/>
              </a:ext>
            </a:extLst>
          </p:cNvPr>
          <p:cNvSpPr/>
          <p:nvPr/>
        </p:nvSpPr>
        <p:spPr>
          <a:xfrm>
            <a:off x="6237444"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3. </a:t>
            </a:r>
            <a:r>
              <a:rPr lang="en-GB" sz="2000" b="1" dirty="0">
                <a:solidFill>
                  <a:srgbClr val="FA6500"/>
                </a:solidFill>
                <a:latin typeface="Ink Free" panose="03080402000500000000" pitchFamily="66" charset="0"/>
              </a:rPr>
              <a:t>J’   </a:t>
            </a:r>
            <a:r>
              <a:rPr lang="en-GB" sz="2000" b="1" dirty="0">
                <a:solidFill>
                  <a:srgbClr val="203864"/>
                </a:solidFill>
                <a:latin typeface="Ink Free" panose="03080402000500000000" pitchFamily="66" charset="0"/>
              </a:rPr>
              <a:t>ai </a:t>
            </a:r>
            <a:r>
              <a:rPr lang="en-GB" sz="2000" b="1" dirty="0" err="1">
                <a:solidFill>
                  <a:srgbClr val="203864"/>
                </a:solidFill>
                <a:latin typeface="Ink Free" panose="03080402000500000000" pitchFamily="66" charset="0"/>
              </a:rPr>
              <a:t>emporté</a:t>
            </a:r>
            <a:r>
              <a:rPr lang="en-GB" sz="2000" b="1" dirty="0">
                <a:solidFill>
                  <a:srgbClr val="203864"/>
                </a:solidFill>
                <a:latin typeface="Ink Free" panose="03080402000500000000" pitchFamily="66" charset="0"/>
              </a:rPr>
              <a:t> un sandwich pour le voyage.</a:t>
            </a:r>
          </a:p>
        </p:txBody>
      </p:sp>
      <p:sp>
        <p:nvSpPr>
          <p:cNvPr id="15" name="Rectangle 14">
            <a:extLst>
              <a:ext uri="{FF2B5EF4-FFF2-40B4-BE49-F238E27FC236}">
                <a16:creationId xmlns:a16="http://schemas.microsoft.com/office/drawing/2014/main" id="{686D1F6C-35E8-4D94-9CE0-4EE6DBFE7C16}"/>
              </a:ext>
            </a:extLst>
          </p:cNvPr>
          <p:cNvSpPr/>
          <p:nvPr/>
        </p:nvSpPr>
        <p:spPr>
          <a:xfrm>
            <a:off x="3099692"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2. </a:t>
            </a:r>
            <a:r>
              <a:rPr lang="en-GB" sz="2000" b="1" dirty="0">
                <a:solidFill>
                  <a:srgbClr val="FA6500"/>
                </a:solidFill>
                <a:latin typeface="Ink Free" panose="03080402000500000000" pitchFamily="66" charset="0"/>
              </a:rPr>
              <a:t>Elle</a:t>
            </a:r>
            <a:r>
              <a:rPr lang="en-GB" sz="2000" b="1" dirty="0">
                <a:solidFill>
                  <a:srgbClr val="203864"/>
                </a:solidFill>
                <a:latin typeface="Ink Free" panose="03080402000500000000" pitchFamily="66" charset="0"/>
              </a:rPr>
              <a:t> a </a:t>
            </a:r>
            <a:r>
              <a:rPr lang="en-GB" sz="2000" b="1" dirty="0" err="1">
                <a:solidFill>
                  <a:srgbClr val="203864"/>
                </a:solidFill>
                <a:latin typeface="Ink Free" panose="03080402000500000000" pitchFamily="66" charset="0"/>
              </a:rPr>
              <a:t>demandé</a:t>
            </a:r>
            <a:r>
              <a:rPr lang="en-GB" sz="2000" b="1" dirty="0">
                <a:solidFill>
                  <a:srgbClr val="203864"/>
                </a:solidFill>
                <a:latin typeface="Ink Free" panose="03080402000500000000" pitchFamily="66" charset="0"/>
              </a:rPr>
              <a:t> </a:t>
            </a:r>
            <a:r>
              <a:rPr lang="en-GB" sz="2000" b="1" dirty="0" err="1">
                <a:solidFill>
                  <a:srgbClr val="203864"/>
                </a:solidFill>
                <a:latin typeface="Ink Free" panose="03080402000500000000" pitchFamily="66" charset="0"/>
              </a:rPr>
              <a:t>une</a:t>
            </a:r>
            <a:r>
              <a:rPr lang="en-GB" sz="2000" b="1" dirty="0">
                <a:solidFill>
                  <a:srgbClr val="203864"/>
                </a:solidFill>
                <a:latin typeface="Ink Free" panose="03080402000500000000" pitchFamily="66" charset="0"/>
              </a:rPr>
              <a:t> photo à la </a:t>
            </a:r>
            <a:r>
              <a:rPr lang="en-GB" sz="2000" b="1" dirty="0" err="1">
                <a:solidFill>
                  <a:srgbClr val="203864"/>
                </a:solidFill>
                <a:latin typeface="Ink Free" panose="03080402000500000000" pitchFamily="66" charset="0"/>
              </a:rPr>
              <a:t>frontière</a:t>
            </a:r>
            <a:r>
              <a:rPr lang="ja-JP" altLang="en-US" sz="2000" b="1" dirty="0">
                <a:solidFill>
                  <a:srgbClr val="203864"/>
                </a:solidFill>
                <a:latin typeface="Ink Free" panose="03080402000500000000" pitchFamily="66" charset="0"/>
              </a:rPr>
              <a:t> </a:t>
            </a:r>
            <a:r>
              <a:rPr lang="en-GB" altLang="ja-JP" sz="2000" b="1" dirty="0" err="1">
                <a:solidFill>
                  <a:srgbClr val="203864"/>
                </a:solidFill>
                <a:latin typeface="Ink Free" panose="03080402000500000000" pitchFamily="66" charset="0"/>
              </a:rPr>
              <a:t>suisse</a:t>
            </a:r>
            <a:r>
              <a:rPr lang="en-GB" altLang="ja-JP" sz="2000" b="1" dirty="0">
                <a:solidFill>
                  <a:srgbClr val="203864"/>
                </a:solidFill>
                <a:latin typeface="Ink Free" panose="03080402000500000000" pitchFamily="66" charset="0"/>
              </a:rPr>
              <a:t>.</a:t>
            </a:r>
            <a:endParaRPr lang="en-GB" sz="2000" b="1" dirty="0">
              <a:solidFill>
                <a:srgbClr val="203864"/>
              </a:solidFill>
              <a:latin typeface="Ink Free" panose="03080402000500000000" pitchFamily="66" charset="0"/>
            </a:endParaRPr>
          </a:p>
        </p:txBody>
      </p:sp>
      <p:sp>
        <p:nvSpPr>
          <p:cNvPr id="16" name="Rectangle 15">
            <a:extLst>
              <a:ext uri="{FF2B5EF4-FFF2-40B4-BE49-F238E27FC236}">
                <a16:creationId xmlns:a16="http://schemas.microsoft.com/office/drawing/2014/main" id="{7FE87F21-0B90-4F09-A700-F99AC7614A3F}"/>
              </a:ext>
            </a:extLst>
          </p:cNvPr>
          <p:cNvSpPr/>
          <p:nvPr/>
        </p:nvSpPr>
        <p:spPr>
          <a:xfrm>
            <a:off x="92310" y="5562000"/>
            <a:ext cx="3059999"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1. </a:t>
            </a:r>
            <a:r>
              <a:rPr lang="en-GB" sz="2000" b="1" dirty="0">
                <a:solidFill>
                  <a:srgbClr val="FA6500"/>
                </a:solidFill>
                <a:latin typeface="Ink Free" panose="03080402000500000000" pitchFamily="66" charset="0"/>
              </a:rPr>
              <a:t>J’    </a:t>
            </a:r>
            <a:r>
              <a:rPr lang="en-GB" sz="2000" b="1" dirty="0">
                <a:solidFill>
                  <a:srgbClr val="203864"/>
                </a:solidFill>
                <a:latin typeface="Ink Free" panose="03080402000500000000" pitchFamily="66" charset="0"/>
              </a:rPr>
              <a:t>ai </a:t>
            </a:r>
            <a:r>
              <a:rPr lang="en-GB" sz="2000" b="1" dirty="0" err="1">
                <a:solidFill>
                  <a:srgbClr val="203864"/>
                </a:solidFill>
                <a:latin typeface="Ink Free" panose="03080402000500000000" pitchFamily="66" charset="0"/>
              </a:rPr>
              <a:t>voyagé</a:t>
            </a:r>
            <a:r>
              <a:rPr lang="en-GB" sz="2000" b="1" dirty="0">
                <a:solidFill>
                  <a:srgbClr val="203864"/>
                </a:solidFill>
                <a:latin typeface="Ink Free" panose="03080402000500000000" pitchFamily="66" charset="0"/>
              </a:rPr>
              <a:t> à Berne, </a:t>
            </a:r>
            <a:r>
              <a:rPr lang="fr-FR" sz="2000" b="1" dirty="0">
                <a:solidFill>
                  <a:srgbClr val="203864"/>
                </a:solidFill>
                <a:latin typeface="Ink Free" panose="03080402000500000000" pitchFamily="66" charset="0"/>
              </a:rPr>
              <a:t>la capitale de la Suisse</a:t>
            </a:r>
            <a:endParaRPr lang="en-GB" sz="2000" b="1" dirty="0">
              <a:solidFill>
                <a:srgbClr val="203864"/>
              </a:solidFill>
              <a:latin typeface="Ink Free" panose="03080402000500000000" pitchFamily="66" charset="0"/>
            </a:endParaRPr>
          </a:p>
        </p:txBody>
      </p:sp>
      <p:sp>
        <p:nvSpPr>
          <p:cNvPr id="9" name="Rectangle 8">
            <a:extLst>
              <a:ext uri="{FF2B5EF4-FFF2-40B4-BE49-F238E27FC236}">
                <a16:creationId xmlns:a16="http://schemas.microsoft.com/office/drawing/2014/main" id="{7613DF6A-443D-446F-9C72-BEF9DF9CF27A}"/>
              </a:ext>
            </a:extLst>
          </p:cNvPr>
          <p:cNvSpPr/>
          <p:nvPr/>
        </p:nvSpPr>
        <p:spPr>
          <a:xfrm>
            <a:off x="6837794"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sp>
        <p:nvSpPr>
          <p:cNvPr id="20" name="Rectangle 19">
            <a:extLst>
              <a:ext uri="{FF2B5EF4-FFF2-40B4-BE49-F238E27FC236}">
                <a16:creationId xmlns:a16="http://schemas.microsoft.com/office/drawing/2014/main" id="{4480773E-BC79-4826-B7CB-D11B397848FD}"/>
              </a:ext>
            </a:extLst>
          </p:cNvPr>
          <p:cNvSpPr/>
          <p:nvPr/>
        </p:nvSpPr>
        <p:spPr>
          <a:xfrm>
            <a:off x="3758083"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sp>
        <p:nvSpPr>
          <p:cNvPr id="21" name="Rectangle 20">
            <a:extLst>
              <a:ext uri="{FF2B5EF4-FFF2-40B4-BE49-F238E27FC236}">
                <a16:creationId xmlns:a16="http://schemas.microsoft.com/office/drawing/2014/main" id="{6D19F7AE-23BE-48D9-A4B4-91D9490E9EEE}"/>
              </a:ext>
            </a:extLst>
          </p:cNvPr>
          <p:cNvSpPr/>
          <p:nvPr/>
        </p:nvSpPr>
        <p:spPr>
          <a:xfrm>
            <a:off x="515572"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pic>
        <p:nvPicPr>
          <p:cNvPr id="11" name="Picture 10">
            <a:extLst>
              <a:ext uri="{FF2B5EF4-FFF2-40B4-BE49-F238E27FC236}">
                <a16:creationId xmlns:a16="http://schemas.microsoft.com/office/drawing/2014/main" id="{86CE8015-F21C-4BDA-9686-25D1B3F29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4927" y="33511"/>
            <a:ext cx="1080000" cy="1080000"/>
          </a:xfrm>
          <a:prstGeom prst="rect">
            <a:avLst/>
          </a:prstGeom>
        </p:spPr>
      </p:pic>
      <p:pic>
        <p:nvPicPr>
          <p:cNvPr id="13" name="Picture 12">
            <a:extLst>
              <a:ext uri="{FF2B5EF4-FFF2-40B4-BE49-F238E27FC236}">
                <a16:creationId xmlns:a16="http://schemas.microsoft.com/office/drawing/2014/main" id="{07A12FD4-57BF-4B8D-83D6-ADB5E1985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047" y="33511"/>
            <a:ext cx="1080000" cy="1080000"/>
          </a:xfrm>
          <a:prstGeom prst="rect">
            <a:avLst/>
          </a:prstGeom>
        </p:spPr>
      </p:pic>
    </p:spTree>
    <p:extLst>
      <p:ext uri="{BB962C8B-B14F-4D97-AF65-F5344CB8AC3E}">
        <p14:creationId xmlns:p14="http://schemas.microsoft.com/office/powerpoint/2010/main" val="34565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229194" cy="647577"/>
          </a:xfrm>
        </p:spPr>
        <p:txBody>
          <a:bodyPr>
            <a:normAutofit/>
          </a:bodyPr>
          <a:lstStyle/>
          <a:p>
            <a:r>
              <a:rPr lang="en-GB" b="1" dirty="0">
                <a:solidFill>
                  <a:schemeClr val="bg1"/>
                </a:solidFill>
              </a:rPr>
              <a:t>Un voyage </a:t>
            </a:r>
            <a:r>
              <a:rPr lang="en-GB" b="1" dirty="0" err="1">
                <a:solidFill>
                  <a:schemeClr val="bg1"/>
                </a:solidFill>
              </a:rPr>
              <a:t>en</a:t>
            </a:r>
            <a:r>
              <a:rPr lang="en-GB" b="1" dirty="0">
                <a:solidFill>
                  <a:schemeClr val="bg1"/>
                </a:solidFill>
              </a:rPr>
              <a:t> Suisse (2/3)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passé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Genève,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Suisse.</a:t>
            </a:r>
          </a:p>
          <a:p>
            <a:pPr lvl="0">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rPr>
              <a:t>Écris</a:t>
            </a:r>
            <a:r>
              <a:rPr lang="en-US" sz="2400" dirty="0">
                <a:solidFill>
                  <a:srgbClr val="4472C4">
                    <a:lumMod val="50000"/>
                  </a:srgbClr>
                </a:solidFill>
              </a:rPr>
              <a:t> </a:t>
            </a:r>
            <a:r>
              <a:rPr lang="en-US" sz="2400" b="1" dirty="0">
                <a:solidFill>
                  <a:srgbClr val="4472C4">
                    <a:lumMod val="50000"/>
                  </a:srgbClr>
                </a:solidFill>
              </a:rPr>
              <a:t>j’</a:t>
            </a:r>
            <a:r>
              <a:rPr lang="en-US" sz="2400" dirty="0">
                <a:solidFill>
                  <a:srgbClr val="4472C4">
                    <a:lumMod val="50000"/>
                  </a:srgbClr>
                </a:solidFill>
              </a:rPr>
              <a:t>(Amir) </a:t>
            </a:r>
            <a:r>
              <a:rPr lang="en-US" sz="2400" dirty="0" err="1">
                <a:solidFill>
                  <a:srgbClr val="4472C4">
                    <a:lumMod val="50000"/>
                  </a:srgbClr>
                </a:solidFill>
              </a:rPr>
              <a:t>ou</a:t>
            </a:r>
            <a:r>
              <a:rPr lang="en-US" sz="2400" dirty="0">
                <a:solidFill>
                  <a:srgbClr val="4472C4">
                    <a:lumMod val="50000"/>
                  </a:srgbClr>
                </a:solidFill>
              </a:rPr>
              <a:t> </a:t>
            </a:r>
            <a:r>
              <a:rPr lang="en-US" sz="2400" b="1" dirty="0" err="1">
                <a:solidFill>
                  <a:srgbClr val="4472C4">
                    <a:lumMod val="50000"/>
                  </a:srgbClr>
                </a:solidFill>
              </a:rPr>
              <a:t>elle</a:t>
            </a:r>
            <a:r>
              <a:rPr lang="en-US" sz="2400" dirty="0">
                <a:solidFill>
                  <a:srgbClr val="4472C4">
                    <a:lumMod val="50000"/>
                  </a:srgbClr>
                </a:solidFill>
              </a:rPr>
              <a:t> (</a:t>
            </a:r>
            <a:r>
              <a:rPr lang="en-US" sz="2400" dirty="0" err="1">
                <a:solidFill>
                  <a:srgbClr val="4472C4">
                    <a:lumMod val="50000"/>
                  </a:srgbClr>
                </a:solidFill>
              </a:rPr>
              <a:t>Noura</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Jardin botanique de Genève (1).jpg">
            <a:extLst>
              <a:ext uri="{FF2B5EF4-FFF2-40B4-BE49-F238E27FC236}">
                <a16:creationId xmlns:a16="http://schemas.microsoft.com/office/drawing/2014/main" id="{C68024FD-7E66-4C3E-A6E5-DD1544EC6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2548650"/>
            <a:ext cx="288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illustrative de l’article Bois de la Bâtie">
            <a:extLst>
              <a:ext uri="{FF2B5EF4-FFF2-40B4-BE49-F238E27FC236}">
                <a16:creationId xmlns:a16="http://schemas.microsoft.com/office/drawing/2014/main" id="{5699DC23-E0D2-4E14-91A0-E6F4E4BD7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688" y="2548650"/>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La Corraterie - panoramio (7).jpg">
            <a:extLst>
              <a:ext uri="{FF2B5EF4-FFF2-40B4-BE49-F238E27FC236}">
                <a16:creationId xmlns:a16="http://schemas.microsoft.com/office/drawing/2014/main" id="{C445EC60-0960-4308-B62C-00D601217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978" y="2548650"/>
            <a:ext cx="2159334"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2EFF0971-AF6E-4284-A7C6-A1714B668A01}"/>
              </a:ext>
            </a:extLst>
          </p:cNvPr>
          <p:cNvSpPr/>
          <p:nvPr/>
        </p:nvSpPr>
        <p:spPr>
          <a:xfrm>
            <a:off x="90000"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accent1">
                    <a:lumMod val="75000"/>
                  </a:schemeClr>
                </a:solidFill>
                <a:latin typeface="Ink Free" panose="03080402000500000000" pitchFamily="66" charset="0"/>
              </a:rPr>
              <a:t>4</a:t>
            </a:r>
            <a:r>
              <a:rPr lang="en-GB" sz="2000" b="1" dirty="0">
                <a:solidFill>
                  <a:srgbClr val="203864"/>
                </a:solidFill>
                <a:latin typeface="Ink Free" panose="03080402000500000000" pitchFamily="66" charset="0"/>
              </a:rPr>
              <a:t>. </a:t>
            </a:r>
            <a:r>
              <a:rPr lang="en-GB" sz="2000" b="1" dirty="0">
                <a:solidFill>
                  <a:srgbClr val="FA6500"/>
                </a:solidFill>
                <a:latin typeface="Ink Free" panose="03080402000500000000" pitchFamily="66" charset="0"/>
              </a:rPr>
              <a:t>Elle</a:t>
            </a:r>
            <a:r>
              <a:rPr lang="en-GB" sz="2000" b="1" dirty="0">
                <a:solidFill>
                  <a:srgbClr val="203864"/>
                </a:solidFill>
                <a:latin typeface="Ink Free" panose="03080402000500000000" pitchFamily="66" charset="0"/>
              </a:rPr>
              <a:t> a </a:t>
            </a:r>
            <a:r>
              <a:rPr lang="en-GB" sz="2000" b="1" dirty="0" err="1">
                <a:solidFill>
                  <a:srgbClr val="203864"/>
                </a:solidFill>
                <a:latin typeface="Ink Free" panose="03080402000500000000" pitchFamily="66" charset="0"/>
              </a:rPr>
              <a:t>proposé</a:t>
            </a:r>
            <a:r>
              <a:rPr lang="en-GB" sz="2000" b="1" dirty="0">
                <a:solidFill>
                  <a:srgbClr val="203864"/>
                </a:solidFill>
                <a:latin typeface="Ink Free" panose="03080402000500000000" pitchFamily="66" charset="0"/>
              </a:rPr>
              <a:t> </a:t>
            </a:r>
            <a:r>
              <a:rPr lang="en-GB" sz="2000" b="1" dirty="0" err="1">
                <a:solidFill>
                  <a:srgbClr val="203864"/>
                </a:solidFill>
                <a:latin typeface="Ink Free" panose="03080402000500000000" pitchFamily="66" charset="0"/>
              </a:rPr>
              <a:t>une</a:t>
            </a:r>
            <a:r>
              <a:rPr lang="en-GB" sz="2000" b="1" dirty="0">
                <a:solidFill>
                  <a:srgbClr val="203864"/>
                </a:solidFill>
                <a:latin typeface="Ink Free" panose="03080402000500000000" pitchFamily="66" charset="0"/>
              </a:rPr>
              <a:t> </a:t>
            </a:r>
            <a:r>
              <a:rPr lang="en-GB" sz="2000" b="1" dirty="0" err="1">
                <a:solidFill>
                  <a:srgbClr val="203864"/>
                </a:solidFill>
                <a:latin typeface="Ink Free" panose="03080402000500000000" pitchFamily="66" charset="0"/>
              </a:rPr>
              <a:t>visite</a:t>
            </a:r>
            <a:r>
              <a:rPr lang="en-GB" sz="2000" b="1" dirty="0">
                <a:solidFill>
                  <a:srgbClr val="203864"/>
                </a:solidFill>
                <a:latin typeface="Ink Free" panose="03080402000500000000" pitchFamily="66" charset="0"/>
              </a:rPr>
              <a:t> au </a:t>
            </a:r>
            <a:r>
              <a:rPr lang="en-GB" sz="2000" b="1" dirty="0" err="1">
                <a:solidFill>
                  <a:srgbClr val="203864"/>
                </a:solidFill>
                <a:latin typeface="Ink Free" panose="03080402000500000000" pitchFamily="66" charset="0"/>
              </a:rPr>
              <a:t>jardin</a:t>
            </a:r>
            <a:r>
              <a:rPr lang="en-GB" sz="2000" b="1" dirty="0">
                <a:solidFill>
                  <a:srgbClr val="203864"/>
                </a:solidFill>
                <a:latin typeface="Ink Free" panose="03080402000500000000" pitchFamily="66" charset="0"/>
              </a:rPr>
              <a:t> </a:t>
            </a:r>
            <a:r>
              <a:rPr lang="en-GB" sz="2000" b="1" dirty="0" err="1">
                <a:solidFill>
                  <a:srgbClr val="203864"/>
                </a:solidFill>
                <a:latin typeface="Ink Free" panose="03080402000500000000" pitchFamily="66" charset="0"/>
              </a:rPr>
              <a:t>botanique</a:t>
            </a:r>
            <a:r>
              <a:rPr lang="en-GB" sz="2000" b="1" dirty="0">
                <a:solidFill>
                  <a:srgbClr val="203864"/>
                </a:solidFill>
                <a:latin typeface="Ink Free" panose="03080402000500000000" pitchFamily="66" charset="0"/>
              </a:rPr>
              <a:t>. </a:t>
            </a:r>
          </a:p>
        </p:txBody>
      </p:sp>
      <p:sp>
        <p:nvSpPr>
          <p:cNvPr id="15" name="Rectangle 14">
            <a:extLst>
              <a:ext uri="{FF2B5EF4-FFF2-40B4-BE49-F238E27FC236}">
                <a16:creationId xmlns:a16="http://schemas.microsoft.com/office/drawing/2014/main" id="{C071D360-AAE6-4E02-917E-EBC0A908121E}"/>
              </a:ext>
            </a:extLst>
          </p:cNvPr>
          <p:cNvSpPr/>
          <p:nvPr/>
        </p:nvSpPr>
        <p:spPr>
          <a:xfrm>
            <a:off x="2921688"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5. </a:t>
            </a:r>
            <a:r>
              <a:rPr lang="en-GB" sz="2000" b="1" dirty="0">
                <a:solidFill>
                  <a:srgbClr val="FA6500"/>
                </a:solidFill>
                <a:latin typeface="Ink Free" panose="03080402000500000000" pitchFamily="66" charset="0"/>
              </a:rPr>
              <a:t>Elle</a:t>
            </a:r>
            <a:r>
              <a:rPr lang="en-GB" sz="2000" b="1" dirty="0">
                <a:solidFill>
                  <a:srgbClr val="203864"/>
                </a:solidFill>
                <a:latin typeface="Ink Free" panose="03080402000500000000" pitchFamily="66" charset="0"/>
              </a:rPr>
              <a:t> a </a:t>
            </a:r>
            <a:r>
              <a:rPr lang="en-GB" sz="2000" b="1" dirty="0" err="1">
                <a:solidFill>
                  <a:srgbClr val="203864"/>
                </a:solidFill>
                <a:latin typeface="Ink Free" panose="03080402000500000000" pitchFamily="66" charset="0"/>
              </a:rPr>
              <a:t>joué</a:t>
            </a:r>
            <a:r>
              <a:rPr lang="en-GB" sz="2000" b="1" dirty="0">
                <a:solidFill>
                  <a:srgbClr val="203864"/>
                </a:solidFill>
                <a:latin typeface="Ink Free" panose="03080402000500000000" pitchFamily="66" charset="0"/>
              </a:rPr>
              <a:t> dans la </a:t>
            </a:r>
            <a:r>
              <a:rPr lang="en-GB" sz="2000" b="1" dirty="0" err="1">
                <a:solidFill>
                  <a:srgbClr val="203864"/>
                </a:solidFill>
                <a:latin typeface="Ink Free" panose="03080402000500000000" pitchFamily="66" charset="0"/>
              </a:rPr>
              <a:t>forêt</a:t>
            </a:r>
            <a:r>
              <a:rPr lang="en-GB" sz="2000" b="1" dirty="0">
                <a:solidFill>
                  <a:srgbClr val="203864"/>
                </a:solidFill>
                <a:latin typeface="Ink Free" panose="03080402000500000000" pitchFamily="66" charset="0"/>
              </a:rPr>
              <a:t>.</a:t>
            </a:r>
          </a:p>
        </p:txBody>
      </p:sp>
      <p:sp>
        <p:nvSpPr>
          <p:cNvPr id="16" name="Rectangle 15">
            <a:extLst>
              <a:ext uri="{FF2B5EF4-FFF2-40B4-BE49-F238E27FC236}">
                <a16:creationId xmlns:a16="http://schemas.microsoft.com/office/drawing/2014/main" id="{0326790F-58C3-4D33-A2AA-15A77E3F2216}"/>
              </a:ext>
            </a:extLst>
          </p:cNvPr>
          <p:cNvSpPr/>
          <p:nvPr/>
        </p:nvSpPr>
        <p:spPr>
          <a:xfrm>
            <a:off x="5310645" y="55614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6. </a:t>
            </a:r>
            <a:r>
              <a:rPr lang="en-GB" sz="2000" b="1" dirty="0">
                <a:solidFill>
                  <a:srgbClr val="FA6500"/>
                </a:solidFill>
                <a:latin typeface="Ink Free" panose="03080402000500000000" pitchFamily="66" charset="0"/>
              </a:rPr>
              <a:t>J’    </a:t>
            </a:r>
            <a:r>
              <a:rPr lang="en-GB" sz="2000" b="1" dirty="0">
                <a:solidFill>
                  <a:srgbClr val="203864"/>
                </a:solidFill>
                <a:latin typeface="Ink Free" panose="03080402000500000000" pitchFamily="66" charset="0"/>
              </a:rPr>
              <a:t>ai fait de la </a:t>
            </a:r>
            <a:r>
              <a:rPr lang="en-GB" sz="2000" b="1" dirty="0" err="1">
                <a:solidFill>
                  <a:srgbClr val="203864"/>
                </a:solidFill>
                <a:latin typeface="Ink Free" panose="03080402000500000000" pitchFamily="66" charset="0"/>
              </a:rPr>
              <a:t>marche</a:t>
            </a:r>
            <a:r>
              <a:rPr lang="en-GB" sz="2000" b="1" dirty="0">
                <a:solidFill>
                  <a:srgbClr val="203864"/>
                </a:solidFill>
                <a:latin typeface="Ink Free" panose="03080402000500000000" pitchFamily="66" charset="0"/>
              </a:rPr>
              <a:t>* à la </a:t>
            </a:r>
            <a:r>
              <a:rPr lang="en-GB" sz="2000" b="1" dirty="0" err="1">
                <a:solidFill>
                  <a:srgbClr val="203864"/>
                </a:solidFill>
                <a:latin typeface="Ink Free" panose="03080402000500000000" pitchFamily="66" charset="0"/>
              </a:rPr>
              <a:t>montagne</a:t>
            </a:r>
            <a:r>
              <a:rPr lang="en-GB" sz="2000" b="1" dirty="0">
                <a:solidFill>
                  <a:srgbClr val="203864"/>
                </a:solidFill>
                <a:latin typeface="Ink Free" panose="03080402000500000000" pitchFamily="66" charset="0"/>
              </a:rPr>
              <a:t>.</a:t>
            </a:r>
          </a:p>
        </p:txBody>
      </p:sp>
      <p:sp>
        <p:nvSpPr>
          <p:cNvPr id="18" name="Rectangle 17">
            <a:extLst>
              <a:ext uri="{FF2B5EF4-FFF2-40B4-BE49-F238E27FC236}">
                <a16:creationId xmlns:a16="http://schemas.microsoft.com/office/drawing/2014/main" id="{0A2D47C9-7C75-4CA4-ADEC-F18359CAA412}"/>
              </a:ext>
            </a:extLst>
          </p:cNvPr>
          <p:cNvSpPr/>
          <p:nvPr/>
        </p:nvSpPr>
        <p:spPr>
          <a:xfrm>
            <a:off x="761043" y="5603925"/>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sp>
        <p:nvSpPr>
          <p:cNvPr id="19" name="Rectangle 18">
            <a:extLst>
              <a:ext uri="{FF2B5EF4-FFF2-40B4-BE49-F238E27FC236}">
                <a16:creationId xmlns:a16="http://schemas.microsoft.com/office/drawing/2014/main" id="{F5F492D9-2C93-4CE2-B796-C1430F702FC8}"/>
              </a:ext>
            </a:extLst>
          </p:cNvPr>
          <p:cNvSpPr/>
          <p:nvPr/>
        </p:nvSpPr>
        <p:spPr>
          <a:xfrm>
            <a:off x="3510450" y="5597550"/>
            <a:ext cx="469946" cy="32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sp>
        <p:nvSpPr>
          <p:cNvPr id="20" name="Rectangle 19">
            <a:extLst>
              <a:ext uri="{FF2B5EF4-FFF2-40B4-BE49-F238E27FC236}">
                <a16:creationId xmlns:a16="http://schemas.microsoft.com/office/drawing/2014/main" id="{2A1A63D1-C6A5-4430-A1DB-12E9EBA4BCC9}"/>
              </a:ext>
            </a:extLst>
          </p:cNvPr>
          <p:cNvSpPr/>
          <p:nvPr/>
        </p:nvSpPr>
        <p:spPr>
          <a:xfrm>
            <a:off x="5875971" y="559755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03864"/>
                </a:solidFill>
              </a:rPr>
              <a:t>__</a:t>
            </a:r>
          </a:p>
        </p:txBody>
      </p:sp>
      <p:pic>
        <p:nvPicPr>
          <p:cNvPr id="24" name="Picture 23">
            <a:extLst>
              <a:ext uri="{FF2B5EF4-FFF2-40B4-BE49-F238E27FC236}">
                <a16:creationId xmlns:a16="http://schemas.microsoft.com/office/drawing/2014/main" id="{E1A2B7FA-A4F0-462F-B2EE-C08E8CA31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1177" y="494148"/>
            <a:ext cx="1080000" cy="1080000"/>
          </a:xfrm>
          <a:prstGeom prst="rect">
            <a:avLst/>
          </a:prstGeom>
        </p:spPr>
      </p:pic>
      <p:pic>
        <p:nvPicPr>
          <p:cNvPr id="25" name="Picture 24">
            <a:extLst>
              <a:ext uri="{FF2B5EF4-FFF2-40B4-BE49-F238E27FC236}">
                <a16:creationId xmlns:a16="http://schemas.microsoft.com/office/drawing/2014/main" id="{94E88735-7F43-426E-A43B-31C641568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2297" y="494148"/>
            <a:ext cx="1080000" cy="1080000"/>
          </a:xfrm>
          <a:prstGeom prst="rect">
            <a:avLst/>
          </a:prstGeom>
        </p:spPr>
      </p:pic>
      <p:sp>
        <p:nvSpPr>
          <p:cNvPr id="2" name="Speech Bubble: Rectangle with Corners Rounded 1">
            <a:extLst>
              <a:ext uri="{FF2B5EF4-FFF2-40B4-BE49-F238E27FC236}">
                <a16:creationId xmlns:a16="http://schemas.microsoft.com/office/drawing/2014/main" id="{EA30C3E8-D6EF-4077-8E56-FD9E0F78C051}"/>
              </a:ext>
            </a:extLst>
          </p:cNvPr>
          <p:cNvSpPr/>
          <p:nvPr/>
        </p:nvSpPr>
        <p:spPr>
          <a:xfrm>
            <a:off x="6870314" y="268365"/>
            <a:ext cx="2682377" cy="872959"/>
          </a:xfrm>
          <a:prstGeom prst="wedgeRoundRectCallout">
            <a:avLst>
              <a:gd name="adj1" fmla="val 56453"/>
              <a:gd name="adj2" fmla="val -8578"/>
              <a:gd name="adj3" fmla="val 16667"/>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*faire de la </a:t>
            </a:r>
            <a:r>
              <a:rPr lang="en-GB" sz="2000" b="1" dirty="0" err="1"/>
              <a:t>marche</a:t>
            </a:r>
            <a:endParaRPr lang="en-GB" sz="2000" b="1" dirty="0"/>
          </a:p>
          <a:p>
            <a:pPr algn="ctr"/>
            <a:r>
              <a:rPr lang="en-GB" sz="2000" dirty="0"/>
              <a:t>= to go walking</a:t>
            </a:r>
          </a:p>
        </p:txBody>
      </p:sp>
    </p:spTree>
    <p:extLst>
      <p:ext uri="{BB962C8B-B14F-4D97-AF65-F5344CB8AC3E}">
        <p14:creationId xmlns:p14="http://schemas.microsoft.com/office/powerpoint/2010/main" val="16561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r>
              <a:rPr lang="en-GB" b="1" dirty="0">
                <a:solidFill>
                  <a:schemeClr val="bg1"/>
                </a:solidFill>
              </a:rPr>
              <a:t>Un voyage </a:t>
            </a:r>
            <a:r>
              <a:rPr lang="en-GB" b="1" dirty="0" err="1">
                <a:solidFill>
                  <a:schemeClr val="bg1"/>
                </a:solidFill>
              </a:rPr>
              <a:t>en</a:t>
            </a:r>
            <a:r>
              <a:rPr lang="en-GB" b="1" dirty="0">
                <a:solidFill>
                  <a:schemeClr val="bg1"/>
                </a:solidFill>
              </a:rPr>
              <a:t> Suisse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Rounded Rectangle 2">
            <a:extLst>
              <a:ext uri="{FF2B5EF4-FFF2-40B4-BE49-F238E27FC236}">
                <a16:creationId xmlns:a16="http://schemas.microsoft.com/office/drawing/2014/main" id="{AF81264C-0AAB-4CF0-B11E-1EB5407D9C79}"/>
              </a:ext>
            </a:extLst>
          </p:cNvPr>
          <p:cNvSpPr/>
          <p:nvPr/>
        </p:nvSpPr>
        <p:spPr>
          <a:xfrm>
            <a:off x="7218076" y="249870"/>
            <a:ext cx="2950415" cy="441984"/>
          </a:xfrm>
          <a:prstGeom prst="roundRect">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en-US" sz="2000" b="1" dirty="0" err="1"/>
              <a:t>décrire</a:t>
            </a:r>
            <a:r>
              <a:rPr lang="en-US" sz="2000" dirty="0"/>
              <a:t> = to describe</a:t>
            </a:r>
            <a:endParaRPr lang="en-US" sz="2000" b="1" dirty="0"/>
          </a:p>
        </p:txBody>
      </p:sp>
      <p:sp>
        <p:nvSpPr>
          <p:cNvPr id="12" name="TextBox 11">
            <a:extLst>
              <a:ext uri="{FF2B5EF4-FFF2-40B4-BE49-F238E27FC236}">
                <a16:creationId xmlns:a16="http://schemas.microsoft.com/office/drawing/2014/main" id="{87D2862B-487E-4B6E-A11D-26573545A25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phrases en anglais pour décrire* le voyage. </a:t>
            </a:r>
            <a:r>
              <a:rPr lang="fr-FR" sz="2400" dirty="0">
                <a:solidFill>
                  <a:srgbClr val="4472C4">
                    <a:lumMod val="50000"/>
                  </a:srgbClr>
                </a:solidFill>
                <a:latin typeface="Century Gothic" panose="020F0302020204030204"/>
              </a:rPr>
              <a:t>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famille a fait quoi ? Écris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quatre choses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Amir et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quatre choses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Noura.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22EBAD7-5AEA-4C35-AFDE-1373B5A7394B}"/>
              </a:ext>
            </a:extLst>
          </p:cNvPr>
          <p:cNvSpPr txBox="1"/>
          <p:nvPr/>
        </p:nvSpPr>
        <p:spPr>
          <a:xfrm>
            <a:off x="276448" y="2374442"/>
            <a:ext cx="11633472" cy="1754326"/>
          </a:xfrm>
          <a:prstGeom prst="rect">
            <a:avLst/>
          </a:prstGeom>
          <a:noFill/>
          <a:ln w="28575">
            <a:solidFill>
              <a:schemeClr val="accent1">
                <a:lumMod val="50000"/>
              </a:schemeClr>
            </a:solidFill>
          </a:ln>
        </p:spPr>
        <p:txBody>
          <a:bodyPr wrap="square" rtlCol="0">
            <a:spAutoFit/>
          </a:bodyPr>
          <a:lstStyle/>
          <a:p>
            <a:pPr algn="l"/>
            <a:r>
              <a:rPr lang="en-GB" sz="2400" b="1" dirty="0">
                <a:solidFill>
                  <a:schemeClr val="accent5">
                    <a:lumMod val="50000"/>
                  </a:schemeClr>
                </a:solidFill>
              </a:rPr>
              <a:t>Amir</a:t>
            </a:r>
          </a:p>
          <a:p>
            <a:pPr algn="l"/>
            <a:endParaRPr lang="en-GB" sz="1200" b="1" dirty="0">
              <a:solidFill>
                <a:schemeClr val="accent5">
                  <a:lumMod val="50000"/>
                </a:schemeClr>
              </a:solidFill>
            </a:endParaRPr>
          </a:p>
          <a:p>
            <a:pPr algn="l"/>
            <a:r>
              <a:rPr lang="fr-FR" sz="2400" dirty="0">
                <a:solidFill>
                  <a:schemeClr val="accent1">
                    <a:lumMod val="75000"/>
                  </a:schemeClr>
                </a:solidFill>
              </a:rPr>
              <a:t>Amir </a:t>
            </a:r>
            <a:r>
              <a:rPr lang="fr-FR" sz="2400" dirty="0" err="1">
                <a:solidFill>
                  <a:schemeClr val="accent1">
                    <a:lumMod val="75000"/>
                  </a:schemeClr>
                </a:solidFill>
              </a:rPr>
              <a:t>travelled</a:t>
            </a:r>
            <a:r>
              <a:rPr lang="fr-FR" sz="2400" dirty="0">
                <a:solidFill>
                  <a:schemeClr val="accent1">
                    <a:lumMod val="75000"/>
                  </a:schemeClr>
                </a:solidFill>
              </a:rPr>
              <a:t> to Bern, the capital of </a:t>
            </a:r>
            <a:r>
              <a:rPr lang="fr-FR" sz="2400" dirty="0" err="1">
                <a:solidFill>
                  <a:schemeClr val="accent1">
                    <a:lumMod val="75000"/>
                  </a:schemeClr>
                </a:solidFill>
              </a:rPr>
              <a:t>Switzerland</a:t>
            </a:r>
            <a:r>
              <a:rPr lang="fr-FR" sz="2400" dirty="0">
                <a:solidFill>
                  <a:schemeClr val="accent1">
                    <a:lumMod val="75000"/>
                  </a:schemeClr>
                </a:solidFill>
              </a:rPr>
              <a:t>. He </a:t>
            </a:r>
            <a:r>
              <a:rPr lang="fr-FR" sz="2400" dirty="0" err="1">
                <a:solidFill>
                  <a:schemeClr val="accent1">
                    <a:lumMod val="75000"/>
                  </a:schemeClr>
                </a:solidFill>
              </a:rPr>
              <a:t>brought</a:t>
            </a:r>
            <a:r>
              <a:rPr lang="fr-FR" sz="2400" dirty="0">
                <a:solidFill>
                  <a:schemeClr val="accent1">
                    <a:lumMod val="75000"/>
                  </a:schemeClr>
                </a:solidFill>
              </a:rPr>
              <a:t> a sandwich </a:t>
            </a:r>
            <a:r>
              <a:rPr lang="fr-FR" sz="2400" dirty="0" err="1">
                <a:solidFill>
                  <a:schemeClr val="accent1">
                    <a:lumMod val="75000"/>
                  </a:schemeClr>
                </a:solidFill>
              </a:rPr>
              <a:t>with</a:t>
            </a:r>
            <a:r>
              <a:rPr lang="fr-FR" sz="2400" dirty="0">
                <a:solidFill>
                  <a:schemeClr val="accent1">
                    <a:lumMod val="75000"/>
                  </a:schemeClr>
                </a:solidFill>
              </a:rPr>
              <a:t> </a:t>
            </a:r>
            <a:r>
              <a:rPr lang="fr-FR" sz="2400" dirty="0" err="1">
                <a:solidFill>
                  <a:schemeClr val="accent1">
                    <a:lumMod val="75000"/>
                  </a:schemeClr>
                </a:solidFill>
              </a:rPr>
              <a:t>him</a:t>
            </a:r>
            <a:r>
              <a:rPr lang="fr-FR" sz="2400" dirty="0">
                <a:solidFill>
                  <a:schemeClr val="accent1">
                    <a:lumMod val="75000"/>
                  </a:schemeClr>
                </a:solidFill>
              </a:rPr>
              <a:t>. He </a:t>
            </a:r>
            <a:r>
              <a:rPr lang="fr-FR" sz="2400" dirty="0" err="1">
                <a:solidFill>
                  <a:schemeClr val="accent1">
                    <a:lumMod val="75000"/>
                  </a:schemeClr>
                </a:solidFill>
              </a:rPr>
              <a:t>went</a:t>
            </a:r>
            <a:r>
              <a:rPr lang="fr-FR" sz="2400" dirty="0">
                <a:solidFill>
                  <a:schemeClr val="accent1">
                    <a:lumMod val="75000"/>
                  </a:schemeClr>
                </a:solidFill>
              </a:rPr>
              <a:t> </a:t>
            </a:r>
            <a:r>
              <a:rPr lang="fr-FR" sz="2400" dirty="0" err="1">
                <a:solidFill>
                  <a:schemeClr val="accent1">
                    <a:lumMod val="75000"/>
                  </a:schemeClr>
                </a:solidFill>
              </a:rPr>
              <a:t>walking</a:t>
            </a:r>
            <a:r>
              <a:rPr lang="fr-FR" sz="2400" dirty="0">
                <a:solidFill>
                  <a:schemeClr val="accent1">
                    <a:lumMod val="75000"/>
                  </a:schemeClr>
                </a:solidFill>
              </a:rPr>
              <a:t> in the </a:t>
            </a:r>
            <a:r>
              <a:rPr lang="fr-FR" sz="2400" dirty="0" err="1">
                <a:solidFill>
                  <a:schemeClr val="accent1">
                    <a:lumMod val="75000"/>
                  </a:schemeClr>
                </a:solidFill>
              </a:rPr>
              <a:t>mountains</a:t>
            </a:r>
            <a:r>
              <a:rPr lang="fr-FR" sz="2400" dirty="0">
                <a:solidFill>
                  <a:schemeClr val="accent1">
                    <a:lumMod val="75000"/>
                  </a:schemeClr>
                </a:solidFill>
              </a:rPr>
              <a:t> and </a:t>
            </a:r>
            <a:r>
              <a:rPr lang="fr-FR" sz="2400" dirty="0" err="1">
                <a:solidFill>
                  <a:schemeClr val="accent1">
                    <a:lumMod val="75000"/>
                  </a:schemeClr>
                </a:solidFill>
              </a:rPr>
              <a:t>found</a:t>
            </a:r>
            <a:r>
              <a:rPr lang="fr-FR" sz="2400" dirty="0">
                <a:solidFill>
                  <a:schemeClr val="accent1">
                    <a:lumMod val="75000"/>
                  </a:schemeClr>
                </a:solidFill>
              </a:rPr>
              <a:t> the </a:t>
            </a:r>
            <a:r>
              <a:rPr lang="fr-FR" sz="2400" dirty="0" err="1">
                <a:solidFill>
                  <a:schemeClr val="accent1">
                    <a:lumMod val="75000"/>
                  </a:schemeClr>
                </a:solidFill>
              </a:rPr>
              <a:t>view</a:t>
            </a:r>
            <a:r>
              <a:rPr lang="fr-FR" sz="2400" dirty="0">
                <a:solidFill>
                  <a:schemeClr val="accent1">
                    <a:lumMod val="75000"/>
                  </a:schemeClr>
                </a:solidFill>
              </a:rPr>
              <a:t> </a:t>
            </a:r>
            <a:r>
              <a:rPr lang="fr-FR" sz="2400" dirty="0" err="1">
                <a:solidFill>
                  <a:schemeClr val="accent1">
                    <a:lumMod val="75000"/>
                  </a:schemeClr>
                </a:solidFill>
              </a:rPr>
              <a:t>beautiful</a:t>
            </a:r>
            <a:r>
              <a:rPr lang="fr-FR" sz="2400" dirty="0">
                <a:solidFill>
                  <a:schemeClr val="accent1">
                    <a:lumMod val="75000"/>
                  </a:schemeClr>
                </a:solidFill>
              </a:rPr>
              <a:t>.</a:t>
            </a:r>
          </a:p>
          <a:p>
            <a:pPr algn="l"/>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8941009E-E00D-4C50-8302-C4B8964F4C02}"/>
              </a:ext>
            </a:extLst>
          </p:cNvPr>
          <p:cNvSpPr txBox="1"/>
          <p:nvPr/>
        </p:nvSpPr>
        <p:spPr>
          <a:xfrm>
            <a:off x="276448" y="4376213"/>
            <a:ext cx="9686259" cy="1754326"/>
          </a:xfrm>
          <a:prstGeom prst="rect">
            <a:avLst/>
          </a:prstGeom>
          <a:noFill/>
          <a:ln w="28575">
            <a:solidFill>
              <a:schemeClr val="accent1">
                <a:lumMod val="50000"/>
              </a:schemeClr>
            </a:solidFill>
          </a:ln>
        </p:spPr>
        <p:txBody>
          <a:bodyPr wrap="square" rtlCol="0">
            <a:spAutoFit/>
          </a:bodyPr>
          <a:lstStyle/>
          <a:p>
            <a:pPr algn="l"/>
            <a:r>
              <a:rPr lang="en-GB" sz="2400" b="1" dirty="0" err="1">
                <a:solidFill>
                  <a:schemeClr val="accent5">
                    <a:lumMod val="50000"/>
                  </a:schemeClr>
                </a:solidFill>
              </a:rPr>
              <a:t>Noura</a:t>
            </a:r>
            <a:endParaRPr lang="en-GB" sz="2400" b="1" dirty="0">
              <a:solidFill>
                <a:schemeClr val="accent5">
                  <a:lumMod val="50000"/>
                </a:schemeClr>
              </a:solidFill>
            </a:endParaRPr>
          </a:p>
          <a:p>
            <a:pPr algn="l"/>
            <a:endParaRPr lang="en-GB" sz="1200" b="1" dirty="0">
              <a:solidFill>
                <a:schemeClr val="accent5">
                  <a:lumMod val="50000"/>
                </a:schemeClr>
              </a:solidFill>
            </a:endParaRPr>
          </a:p>
          <a:p>
            <a:pPr algn="l"/>
            <a:r>
              <a:rPr lang="fr-FR" sz="2400" dirty="0">
                <a:solidFill>
                  <a:schemeClr val="accent1">
                    <a:lumMod val="75000"/>
                  </a:schemeClr>
                </a:solidFill>
              </a:rPr>
              <a:t>Noura </a:t>
            </a:r>
            <a:r>
              <a:rPr lang="fr-FR" sz="2400" dirty="0" err="1">
                <a:solidFill>
                  <a:schemeClr val="accent1">
                    <a:lumMod val="75000"/>
                  </a:schemeClr>
                </a:solidFill>
              </a:rPr>
              <a:t>asked</a:t>
            </a:r>
            <a:r>
              <a:rPr lang="fr-FR" sz="2400" dirty="0">
                <a:solidFill>
                  <a:schemeClr val="accent1">
                    <a:lumMod val="75000"/>
                  </a:schemeClr>
                </a:solidFill>
              </a:rPr>
              <a:t> for a photo at the </a:t>
            </a:r>
            <a:r>
              <a:rPr lang="fr-FR" sz="2400" dirty="0" err="1">
                <a:solidFill>
                  <a:schemeClr val="accent1">
                    <a:lumMod val="75000"/>
                  </a:schemeClr>
                </a:solidFill>
              </a:rPr>
              <a:t>Swiss</a:t>
            </a:r>
            <a:r>
              <a:rPr lang="fr-FR" sz="2400" dirty="0">
                <a:solidFill>
                  <a:schemeClr val="accent1">
                    <a:lumMod val="75000"/>
                  </a:schemeClr>
                </a:solidFill>
              </a:rPr>
              <a:t> border. </a:t>
            </a:r>
            <a:r>
              <a:rPr lang="fr-FR" sz="2400" dirty="0" err="1">
                <a:solidFill>
                  <a:schemeClr val="accent1">
                    <a:lumMod val="75000"/>
                  </a:schemeClr>
                </a:solidFill>
              </a:rPr>
              <a:t>She</a:t>
            </a:r>
            <a:r>
              <a:rPr lang="fr-FR" sz="2400" dirty="0">
                <a:solidFill>
                  <a:schemeClr val="accent1">
                    <a:lumMod val="75000"/>
                  </a:schemeClr>
                </a:solidFill>
              </a:rPr>
              <a:t> </a:t>
            </a:r>
            <a:r>
              <a:rPr lang="fr-FR" sz="2400" dirty="0" err="1">
                <a:solidFill>
                  <a:schemeClr val="accent1">
                    <a:lumMod val="75000"/>
                  </a:schemeClr>
                </a:solidFill>
              </a:rPr>
              <a:t>crossed</a:t>
            </a:r>
            <a:r>
              <a:rPr lang="fr-FR" sz="2400" dirty="0">
                <a:solidFill>
                  <a:schemeClr val="accent1">
                    <a:lumMod val="75000"/>
                  </a:schemeClr>
                </a:solidFill>
              </a:rPr>
              <a:t> the bridge and </a:t>
            </a:r>
            <a:r>
              <a:rPr lang="fr-FR" sz="2400" dirty="0" err="1">
                <a:solidFill>
                  <a:schemeClr val="accent1">
                    <a:lumMod val="75000"/>
                  </a:schemeClr>
                </a:solidFill>
              </a:rPr>
              <a:t>suggested</a:t>
            </a:r>
            <a:r>
              <a:rPr lang="fr-FR" sz="2400" dirty="0">
                <a:solidFill>
                  <a:schemeClr val="accent1">
                    <a:lumMod val="75000"/>
                  </a:schemeClr>
                </a:solidFill>
              </a:rPr>
              <a:t> a </a:t>
            </a:r>
            <a:r>
              <a:rPr lang="fr-FR" sz="2400" dirty="0" err="1">
                <a:solidFill>
                  <a:schemeClr val="accent1">
                    <a:lumMod val="75000"/>
                  </a:schemeClr>
                </a:solidFill>
              </a:rPr>
              <a:t>visit</a:t>
            </a:r>
            <a:r>
              <a:rPr lang="fr-FR" sz="2400" dirty="0">
                <a:solidFill>
                  <a:schemeClr val="accent1">
                    <a:lumMod val="75000"/>
                  </a:schemeClr>
                </a:solidFill>
              </a:rPr>
              <a:t> to the </a:t>
            </a:r>
            <a:r>
              <a:rPr lang="fr-FR" sz="2400" dirty="0" err="1">
                <a:solidFill>
                  <a:schemeClr val="accent1">
                    <a:lumMod val="75000"/>
                  </a:schemeClr>
                </a:solidFill>
              </a:rPr>
              <a:t>botanic</a:t>
            </a:r>
            <a:r>
              <a:rPr lang="fr-FR" sz="2400" dirty="0">
                <a:solidFill>
                  <a:schemeClr val="accent1">
                    <a:lumMod val="75000"/>
                  </a:schemeClr>
                </a:solidFill>
              </a:rPr>
              <a:t> </a:t>
            </a:r>
            <a:r>
              <a:rPr lang="fr-FR" sz="2400" dirty="0" err="1">
                <a:solidFill>
                  <a:schemeClr val="accent1">
                    <a:lumMod val="75000"/>
                  </a:schemeClr>
                </a:solidFill>
              </a:rPr>
              <a:t>gardens</a:t>
            </a:r>
            <a:r>
              <a:rPr lang="fr-FR" sz="2400" dirty="0">
                <a:solidFill>
                  <a:schemeClr val="accent1">
                    <a:lumMod val="75000"/>
                  </a:schemeClr>
                </a:solidFill>
              </a:rPr>
              <a:t>. </a:t>
            </a:r>
            <a:r>
              <a:rPr lang="fr-FR" sz="2400" dirty="0" err="1">
                <a:solidFill>
                  <a:schemeClr val="accent1">
                    <a:lumMod val="75000"/>
                  </a:schemeClr>
                </a:solidFill>
              </a:rPr>
              <a:t>She</a:t>
            </a:r>
            <a:r>
              <a:rPr lang="fr-FR" sz="2400" dirty="0">
                <a:solidFill>
                  <a:schemeClr val="accent1">
                    <a:lumMod val="75000"/>
                  </a:schemeClr>
                </a:solidFill>
              </a:rPr>
              <a:t> </a:t>
            </a:r>
            <a:r>
              <a:rPr lang="fr-FR" sz="2400" dirty="0" err="1">
                <a:solidFill>
                  <a:schemeClr val="accent1">
                    <a:lumMod val="75000"/>
                  </a:schemeClr>
                </a:solidFill>
              </a:rPr>
              <a:t>played</a:t>
            </a:r>
            <a:r>
              <a:rPr lang="fr-FR" sz="2400" dirty="0">
                <a:solidFill>
                  <a:schemeClr val="accent1">
                    <a:lumMod val="75000"/>
                  </a:schemeClr>
                </a:solidFill>
              </a:rPr>
              <a:t> in the </a:t>
            </a:r>
            <a:r>
              <a:rPr lang="fr-FR" sz="2400" dirty="0" err="1">
                <a:solidFill>
                  <a:schemeClr val="accent1">
                    <a:lumMod val="75000"/>
                  </a:schemeClr>
                </a:solidFill>
              </a:rPr>
              <a:t>forest</a:t>
            </a:r>
            <a:r>
              <a:rPr lang="fr-FR" sz="2400" dirty="0">
                <a:solidFill>
                  <a:schemeClr val="accent1">
                    <a:lumMod val="75000"/>
                  </a:schemeClr>
                </a:solidFill>
              </a:rPr>
              <a:t>.</a:t>
            </a:r>
            <a:endParaRPr lang="en-GB" sz="2400" b="1" dirty="0">
              <a:solidFill>
                <a:schemeClr val="accent1">
                  <a:lumMod val="75000"/>
                </a:schemeClr>
              </a:solidFill>
            </a:endParaRPr>
          </a:p>
        </p:txBody>
      </p:sp>
      <p:pic>
        <p:nvPicPr>
          <p:cNvPr id="9" name="Picture 8">
            <a:extLst>
              <a:ext uri="{FF2B5EF4-FFF2-40B4-BE49-F238E27FC236}">
                <a16:creationId xmlns:a16="http://schemas.microsoft.com/office/drawing/2014/main" id="{04ECB5B9-8AF7-6A45-92D3-7242C890B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355" y="4267796"/>
            <a:ext cx="2104927" cy="2104927"/>
          </a:xfrm>
          <a:prstGeom prst="rect">
            <a:avLst/>
          </a:prstGeom>
        </p:spPr>
      </p:pic>
      <p:pic>
        <p:nvPicPr>
          <p:cNvPr id="10" name="Picture 9">
            <a:extLst>
              <a:ext uri="{FF2B5EF4-FFF2-40B4-BE49-F238E27FC236}">
                <a16:creationId xmlns:a16="http://schemas.microsoft.com/office/drawing/2014/main" id="{D528B05E-458E-7F4B-8573-FED79C31C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406" y="4483558"/>
            <a:ext cx="1889165" cy="1889165"/>
          </a:xfrm>
          <a:prstGeom prst="rect">
            <a:avLst/>
          </a:prstGeom>
        </p:spPr>
      </p:pic>
    </p:spTree>
    <p:extLst>
      <p:ext uri="{BB962C8B-B14F-4D97-AF65-F5344CB8AC3E}">
        <p14:creationId xmlns:p14="http://schemas.microsoft.com/office/powerpoint/2010/main" val="4894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B7D044A-5743-EB4F-B927-3AEC6D48ADA3}"/>
              </a:ext>
            </a:extLst>
          </p:cNvPr>
          <p:cNvGraphicFramePr>
            <a:graphicFrameLocks noGrp="1"/>
          </p:cNvGraphicFramePr>
          <p:nvPr>
            <p:extLst>
              <p:ext uri="{D42A27DB-BD31-4B8C-83A1-F6EECF244321}">
                <p14:modId xmlns:p14="http://schemas.microsoft.com/office/powerpoint/2010/main" val="3438851441"/>
              </p:ext>
            </p:extLst>
          </p:nvPr>
        </p:nvGraphicFramePr>
        <p:xfrm>
          <a:off x="319312" y="1991992"/>
          <a:ext cx="11582524" cy="4311120"/>
        </p:xfrm>
        <a:graphic>
          <a:graphicData uri="http://schemas.openxmlformats.org/drawingml/2006/table">
            <a:tbl>
              <a:tblPr firstRow="1" bandRow="1">
                <a:tableStyleId>{5940675A-B579-460E-94D1-54222C63F5DA}</a:tableStyleId>
              </a:tblPr>
              <a:tblGrid>
                <a:gridCol w="2889568">
                  <a:extLst>
                    <a:ext uri="{9D8B030D-6E8A-4147-A177-3AD203B41FA5}">
                      <a16:colId xmlns:a16="http://schemas.microsoft.com/office/drawing/2014/main" val="590258561"/>
                    </a:ext>
                  </a:extLst>
                </a:gridCol>
                <a:gridCol w="2897652">
                  <a:extLst>
                    <a:ext uri="{9D8B030D-6E8A-4147-A177-3AD203B41FA5}">
                      <a16:colId xmlns:a16="http://schemas.microsoft.com/office/drawing/2014/main" val="278095348"/>
                    </a:ext>
                  </a:extLst>
                </a:gridCol>
                <a:gridCol w="2897652">
                  <a:extLst>
                    <a:ext uri="{9D8B030D-6E8A-4147-A177-3AD203B41FA5}">
                      <a16:colId xmlns:a16="http://schemas.microsoft.com/office/drawing/2014/main" val="4078413664"/>
                    </a:ext>
                  </a:extLst>
                </a:gridCol>
                <a:gridCol w="2897652">
                  <a:extLst>
                    <a:ext uri="{9D8B030D-6E8A-4147-A177-3AD203B41FA5}">
                      <a16:colId xmlns:a16="http://schemas.microsoft.com/office/drawing/2014/main" val="1043815900"/>
                    </a:ext>
                  </a:extLst>
                </a:gridCol>
              </a:tblGrid>
              <a:tr h="1260000">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5730974"/>
                  </a:ext>
                </a:extLst>
              </a:tr>
              <a:tr h="444757">
                <a:tc>
                  <a:txBody>
                    <a:bodyPr/>
                    <a:lstStyle/>
                    <a:p>
                      <a:pPr algn="ctr"/>
                      <a:r>
                        <a:rPr lang="en-US" sz="2400" b="0" dirty="0">
                          <a:solidFill>
                            <a:schemeClr val="accent5">
                              <a:lumMod val="50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203804"/>
                  </a:ext>
                </a:extLst>
              </a:tr>
              <a:tr h="450000">
                <a:tc>
                  <a:txBody>
                    <a:bodyPr/>
                    <a:lstStyle/>
                    <a:p>
                      <a:pPr algn="ct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accent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4002825"/>
                  </a:ext>
                </a:extLst>
              </a:tr>
              <a:tr h="1260000">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462484"/>
                  </a:ext>
                </a:extLst>
              </a:tr>
              <a:tr h="444757">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6620841"/>
                  </a:ext>
                </a:extLst>
              </a:tr>
              <a:tr h="1553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accent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252220"/>
                  </a:ext>
                </a:extLst>
              </a:tr>
            </a:tbl>
          </a:graphicData>
        </a:graphic>
      </p:graphicFrame>
      <p:sp>
        <p:nvSpPr>
          <p:cNvPr id="4" name="Title 3"/>
          <p:cNvSpPr>
            <a:spLocks noGrp="1"/>
          </p:cNvSpPr>
          <p:nvPr>
            <p:ph type="title"/>
          </p:nvPr>
        </p:nvSpPr>
        <p:spPr>
          <a:xfrm>
            <a:off x="0" y="213557"/>
            <a:ext cx="3632200" cy="647577"/>
          </a:xfrm>
        </p:spPr>
        <p:txBody>
          <a:bodyPr>
            <a:noAutofit/>
          </a:bodyPr>
          <a:lstStyle/>
          <a:p>
            <a:r>
              <a:rPr lang="en-GB" b="1" dirty="0">
                <a:solidFill>
                  <a:schemeClr val="bg1"/>
                </a:solidFill>
              </a:rPr>
              <a:t>Que fait Bilal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69391" y="213557"/>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99A1CCC7-9042-F744-B5D4-287A110EC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972" y="2081650"/>
            <a:ext cx="687528" cy="103129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0" name="Action Button: Custom 16">
            <a:hlinkClick r:id="" action="ppaction://noaction" highlightClick="1">
              <a:snd r:embed="rId4" name="1 beep suisse.wav"/>
            </a:hlinkClick>
            <a:extLst>
              <a:ext uri="{FF2B5EF4-FFF2-40B4-BE49-F238E27FC236}">
                <a16:creationId xmlns:a16="http://schemas.microsoft.com/office/drawing/2014/main" id="{BAD2733D-FF99-884A-B219-F8FA748F3C34}"/>
              </a:ext>
            </a:extLst>
          </p:cNvPr>
          <p:cNvSpPr>
            <a:spLocks noChangeAspect="1"/>
          </p:cNvSpPr>
          <p:nvPr/>
        </p:nvSpPr>
        <p:spPr>
          <a:xfrm>
            <a:off x="1516932"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beep il a.wav"/>
            </a:hlinkClick>
            <a:extLst>
              <a:ext uri="{FF2B5EF4-FFF2-40B4-BE49-F238E27FC236}">
                <a16:creationId xmlns:a16="http://schemas.microsoft.com/office/drawing/2014/main" id="{9DAB51E3-F2C3-9A46-A799-CF257D8EDBB5}"/>
              </a:ext>
            </a:extLst>
          </p:cNvPr>
          <p:cNvSpPr>
            <a:spLocks noChangeAspect="1"/>
          </p:cNvSpPr>
          <p:nvPr/>
        </p:nvSpPr>
        <p:spPr>
          <a:xfrm>
            <a:off x="4413252"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2</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6" name="3 beep il celebre.wav"/>
            </a:hlinkClick>
            <a:extLst>
              <a:ext uri="{FF2B5EF4-FFF2-40B4-BE49-F238E27FC236}">
                <a16:creationId xmlns:a16="http://schemas.microsoft.com/office/drawing/2014/main" id="{5C12039A-470D-F14A-A534-2EF0791BDAEC}"/>
              </a:ext>
            </a:extLst>
          </p:cNvPr>
          <p:cNvSpPr>
            <a:spLocks noChangeAspect="1"/>
          </p:cNvSpPr>
          <p:nvPr/>
        </p:nvSpPr>
        <p:spPr>
          <a:xfrm>
            <a:off x="7309574"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4 beep zurich.wav"/>
            </a:hlinkClick>
            <a:extLst>
              <a:ext uri="{FF2B5EF4-FFF2-40B4-BE49-F238E27FC236}">
                <a16:creationId xmlns:a16="http://schemas.microsoft.com/office/drawing/2014/main" id="{35410370-C37A-8244-AA97-0C92CB9333DF}"/>
              </a:ext>
            </a:extLst>
          </p:cNvPr>
          <p:cNvSpPr>
            <a:spLocks noChangeAspect="1"/>
          </p:cNvSpPr>
          <p:nvPr/>
        </p:nvSpPr>
        <p:spPr>
          <a:xfrm>
            <a:off x="1636791" y="5383275"/>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beep magasins.wav"/>
            </a:hlinkClick>
            <a:extLst>
              <a:ext uri="{FF2B5EF4-FFF2-40B4-BE49-F238E27FC236}">
                <a16:creationId xmlns:a16="http://schemas.microsoft.com/office/drawing/2014/main" id="{465AD42A-7F4A-D04C-BCBD-C2118C622645}"/>
              </a:ext>
            </a:extLst>
          </p:cNvPr>
          <p:cNvSpPr>
            <a:spLocks noChangeAspect="1"/>
          </p:cNvSpPr>
          <p:nvPr/>
        </p:nvSpPr>
        <p:spPr>
          <a:xfrm>
            <a:off x="4469682" y="533391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5</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9" name="6 beep geneve.wav"/>
            </a:hlinkClick>
            <a:extLst>
              <a:ext uri="{FF2B5EF4-FFF2-40B4-BE49-F238E27FC236}">
                <a16:creationId xmlns:a16="http://schemas.microsoft.com/office/drawing/2014/main" id="{5BDB6338-034B-3340-BD4D-F1F504FC2FCB}"/>
              </a:ext>
            </a:extLst>
          </p:cNvPr>
          <p:cNvSpPr>
            <a:spLocks noChangeAspect="1"/>
          </p:cNvSpPr>
          <p:nvPr/>
        </p:nvSpPr>
        <p:spPr>
          <a:xfrm>
            <a:off x="7350973" y="533391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6</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lose-up of a piece of paper&#10;&#10;Description automatically generated with medium confidence">
            <a:extLst>
              <a:ext uri="{FF2B5EF4-FFF2-40B4-BE49-F238E27FC236}">
                <a16:creationId xmlns:a16="http://schemas.microsoft.com/office/drawing/2014/main" id="{6F9D6C02-A774-AC4E-8914-BB9F3EE318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4116" y="2105415"/>
            <a:ext cx="1090809" cy="1000477"/>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A2837E6F-183A-2D4C-B999-1CFDEE7081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5467" y="2071802"/>
            <a:ext cx="1090809" cy="1063539"/>
          </a:xfrm>
          <a:prstGeom prst="rect">
            <a:avLst/>
          </a:prstGeom>
        </p:spPr>
      </p:pic>
      <p:pic>
        <p:nvPicPr>
          <p:cNvPr id="21" name="Picture 20" descr="A picture containing outdoor, building, sky, water&#10;&#10;Description automatically generated">
            <a:extLst>
              <a:ext uri="{FF2B5EF4-FFF2-40B4-BE49-F238E27FC236}">
                <a16:creationId xmlns:a16="http://schemas.microsoft.com/office/drawing/2014/main" id="{C88FAAE4-0133-ED4A-829C-A85D7088D2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503" y="4240987"/>
            <a:ext cx="1543317" cy="1028878"/>
          </a:xfrm>
          <a:prstGeom prst="rect">
            <a:avLst/>
          </a:prstGeom>
        </p:spPr>
      </p:pic>
      <p:pic>
        <p:nvPicPr>
          <p:cNvPr id="23" name="Picture 22" descr="A picture containing text, stationary&#10;&#10;Description automatically generated">
            <a:extLst>
              <a:ext uri="{FF2B5EF4-FFF2-40B4-BE49-F238E27FC236}">
                <a16:creationId xmlns:a16="http://schemas.microsoft.com/office/drawing/2014/main" id="{70561B2F-0794-3D47-9EDE-1EF76F0C30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2817" y="4200151"/>
            <a:ext cx="1134300" cy="997830"/>
          </a:xfrm>
          <a:prstGeom prst="rect">
            <a:avLst/>
          </a:prstGeom>
        </p:spPr>
      </p:pic>
      <p:pic>
        <p:nvPicPr>
          <p:cNvPr id="25" name="Picture 24" descr="A picture containing sky, outdoor, water, mountain&#10;&#10;Description automatically generated">
            <a:extLst>
              <a:ext uri="{FF2B5EF4-FFF2-40B4-BE49-F238E27FC236}">
                <a16:creationId xmlns:a16="http://schemas.microsoft.com/office/drawing/2014/main" id="{BA1B9301-7BA1-4747-A109-CE361EAC8E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8114" y="4240987"/>
            <a:ext cx="1503793" cy="997830"/>
          </a:xfrm>
          <a:prstGeom prst="rect">
            <a:avLst/>
          </a:prstGeom>
        </p:spPr>
      </p:pic>
      <p:sp>
        <p:nvSpPr>
          <p:cNvPr id="32" name="TextBox 31">
            <a:extLst>
              <a:ext uri="{FF2B5EF4-FFF2-40B4-BE49-F238E27FC236}">
                <a16:creationId xmlns:a16="http://schemas.microsoft.com/office/drawing/2014/main" id="{B9C4ED4D-0A82-6941-8838-96DE693DB6AE}"/>
              </a:ext>
            </a:extLst>
          </p:cNvPr>
          <p:cNvSpPr txBox="1"/>
          <p:nvPr/>
        </p:nvSpPr>
        <p:spPr>
          <a:xfrm>
            <a:off x="84823" y="1160995"/>
            <a:ext cx="12319211" cy="830997"/>
          </a:xfrm>
          <a:prstGeom prst="rect">
            <a:avLst/>
          </a:prstGeom>
          <a:noFill/>
        </p:spPr>
        <p:txBody>
          <a:bodyPr wrap="square" rtlCol="0">
            <a:spAutoFit/>
          </a:bodyPr>
          <a:lstStyle/>
          <a:p>
            <a:r>
              <a:rPr lang="fr-FR" sz="2300" dirty="0">
                <a:solidFill>
                  <a:schemeClr val="accent1">
                    <a:lumMod val="75000"/>
                  </a:schemeClr>
                </a:solidFill>
              </a:rPr>
              <a:t>Amandine parle avec une amie au téléphone. Elles parlent de Bilal. Écoute la conversation. Décide si Bilal fait l’activité au présent ou s’il a fait ça dans le passé. </a:t>
            </a:r>
          </a:p>
        </p:txBody>
      </p:sp>
    </p:spTree>
    <p:extLst>
      <p:ext uri="{BB962C8B-B14F-4D97-AF65-F5344CB8AC3E}">
        <p14:creationId xmlns:p14="http://schemas.microsoft.com/office/powerpoint/2010/main" val="322559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57575" cy="647577"/>
          </a:xfrm>
        </p:spPr>
        <p:txBody>
          <a:bodyPr>
            <a:noAutofit/>
          </a:bodyPr>
          <a:lstStyle/>
          <a:p>
            <a:r>
              <a:rPr lang="en-GB" b="1" dirty="0">
                <a:solidFill>
                  <a:schemeClr val="bg1"/>
                </a:solidFill>
              </a:rPr>
              <a:t>Que fait Bilal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0" name="Table 2">
            <a:extLst>
              <a:ext uri="{FF2B5EF4-FFF2-40B4-BE49-F238E27FC236}">
                <a16:creationId xmlns:a16="http://schemas.microsoft.com/office/drawing/2014/main" id="{7782EBDA-C004-4045-B5CA-18FEE604DDEF}"/>
              </a:ext>
            </a:extLst>
          </p:cNvPr>
          <p:cNvGraphicFramePr>
            <a:graphicFrameLocks noGrp="1"/>
          </p:cNvGraphicFramePr>
          <p:nvPr>
            <p:extLst>
              <p:ext uri="{D42A27DB-BD31-4B8C-83A1-F6EECF244321}">
                <p14:modId xmlns:p14="http://schemas.microsoft.com/office/powerpoint/2010/main" val="854408558"/>
              </p:ext>
            </p:extLst>
          </p:nvPr>
        </p:nvGraphicFramePr>
        <p:xfrm>
          <a:off x="319312" y="1991992"/>
          <a:ext cx="11582524" cy="4329157"/>
        </p:xfrm>
        <a:graphic>
          <a:graphicData uri="http://schemas.openxmlformats.org/drawingml/2006/table">
            <a:tbl>
              <a:tblPr firstRow="1" bandRow="1">
                <a:tableStyleId>{5940675A-B579-460E-94D1-54222C63F5DA}</a:tableStyleId>
              </a:tblPr>
              <a:tblGrid>
                <a:gridCol w="2889568">
                  <a:extLst>
                    <a:ext uri="{9D8B030D-6E8A-4147-A177-3AD203B41FA5}">
                      <a16:colId xmlns:a16="http://schemas.microsoft.com/office/drawing/2014/main" val="590258561"/>
                    </a:ext>
                  </a:extLst>
                </a:gridCol>
                <a:gridCol w="2897652">
                  <a:extLst>
                    <a:ext uri="{9D8B030D-6E8A-4147-A177-3AD203B41FA5}">
                      <a16:colId xmlns:a16="http://schemas.microsoft.com/office/drawing/2014/main" val="278095348"/>
                    </a:ext>
                  </a:extLst>
                </a:gridCol>
                <a:gridCol w="2897652">
                  <a:extLst>
                    <a:ext uri="{9D8B030D-6E8A-4147-A177-3AD203B41FA5}">
                      <a16:colId xmlns:a16="http://schemas.microsoft.com/office/drawing/2014/main" val="4078413664"/>
                    </a:ext>
                  </a:extLst>
                </a:gridCol>
                <a:gridCol w="2897652">
                  <a:extLst>
                    <a:ext uri="{9D8B030D-6E8A-4147-A177-3AD203B41FA5}">
                      <a16:colId xmlns:a16="http://schemas.microsoft.com/office/drawing/2014/main" val="1043815900"/>
                    </a:ext>
                  </a:extLst>
                </a:gridCol>
              </a:tblGrid>
              <a:tr h="1260000">
                <a:tc>
                  <a:txBody>
                    <a:bodyPr/>
                    <a:lstStyle/>
                    <a:p>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5730974"/>
                  </a:ext>
                </a:extLst>
              </a:tr>
              <a:tr h="444757">
                <a:tc>
                  <a:txBody>
                    <a:bodyPr/>
                    <a:lstStyle/>
                    <a:p>
                      <a:pPr algn="ctr"/>
                      <a:r>
                        <a:rPr lang="en-US" sz="2400" b="1" dirty="0">
                          <a:solidFill>
                            <a:schemeClr val="accent5">
                              <a:lumMod val="50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1" dirty="0">
                          <a:solidFill>
                            <a:schemeClr val="accent5">
                              <a:lumMod val="50000"/>
                            </a:schemeClr>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1" dirty="0">
                          <a:solidFill>
                            <a:schemeClr val="accent5">
                              <a:lumMod val="50000"/>
                            </a:schemeClr>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203804"/>
                  </a:ext>
                </a:extLst>
              </a:tr>
              <a:tr h="450000">
                <a:tc>
                  <a:txBody>
                    <a:bodyPr/>
                    <a:lstStyle/>
                    <a:p>
                      <a:pPr algn="ct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accent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4002825"/>
                  </a:ext>
                </a:extLst>
              </a:tr>
              <a:tr h="1260000">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462484"/>
                  </a:ext>
                </a:extLst>
              </a:tr>
              <a:tr h="444757">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6620841"/>
                  </a:ext>
                </a:extLst>
              </a:tr>
              <a:tr h="444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err="1">
                          <a:solidFill>
                            <a:schemeClr val="accent1">
                              <a:lumMod val="75000"/>
                            </a:schemeClr>
                          </a:solidFill>
                        </a:rPr>
                        <a:t>hier</a:t>
                      </a:r>
                      <a:r>
                        <a:rPr lang="en-US" sz="2200" b="1" dirty="0">
                          <a:solidFill>
                            <a:schemeClr val="accent1">
                              <a:lumMod val="75000"/>
                            </a:schemeClr>
                          </a:solidFill>
                        </a:rPr>
                        <a:t>/</a:t>
                      </a:r>
                      <a:r>
                        <a:rPr lang="en-US" sz="2200" b="1" dirty="0" err="1">
                          <a:solidFill>
                            <a:schemeClr val="accent1">
                              <a:lumMod val="75000"/>
                            </a:schemeClr>
                          </a:solidFill>
                        </a:rPr>
                        <a:t>en</a:t>
                      </a:r>
                      <a:r>
                        <a:rPr lang="en-US" sz="2200" b="1" dirty="0">
                          <a:solidFill>
                            <a:schemeClr val="accent1">
                              <a:lumMod val="75000"/>
                            </a:schemeClr>
                          </a:solidFill>
                        </a:rPr>
                        <a:t> </a:t>
                      </a:r>
                      <a:r>
                        <a:rPr lang="en-US" sz="2200" b="1" dirty="0" err="1">
                          <a:solidFill>
                            <a:schemeClr val="accent1">
                              <a:lumMod val="75000"/>
                            </a:schemeClr>
                          </a:solidFill>
                        </a:rPr>
                        <a:t>ce</a:t>
                      </a:r>
                      <a:r>
                        <a:rPr lang="en-US" sz="2200" b="1" dirty="0">
                          <a:solidFill>
                            <a:schemeClr val="accent1">
                              <a:lumMod val="75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accent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252220"/>
                  </a:ext>
                </a:extLst>
              </a:tr>
            </a:tbl>
          </a:graphicData>
        </a:graphic>
      </p:graphicFrame>
      <p:pic>
        <p:nvPicPr>
          <p:cNvPr id="51" name="Picture 6" descr="Pont Neuf - Hermance (borne frontière CH - 2).jpg">
            <a:extLst>
              <a:ext uri="{FF2B5EF4-FFF2-40B4-BE49-F238E27FC236}">
                <a16:creationId xmlns:a16="http://schemas.microsoft.com/office/drawing/2014/main" id="{AB47C76B-B79A-4794-AAAE-E1D05A0C0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972" y="2081650"/>
            <a:ext cx="687528" cy="103129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52" name="Action Button: Custom 16">
            <a:hlinkClick r:id="" action="ppaction://noaction" highlightClick="1">
              <a:snd r:embed="rId4" name="1 hier suisse.wav"/>
            </a:hlinkClick>
            <a:extLst>
              <a:ext uri="{FF2B5EF4-FFF2-40B4-BE49-F238E27FC236}">
                <a16:creationId xmlns:a16="http://schemas.microsoft.com/office/drawing/2014/main" id="{44536A44-1E31-4FC2-AC4E-4CBC1D77E152}"/>
              </a:ext>
            </a:extLst>
          </p:cNvPr>
          <p:cNvSpPr>
            <a:spLocks noChangeAspect="1"/>
          </p:cNvSpPr>
          <p:nvPr/>
        </p:nvSpPr>
        <p:spPr>
          <a:xfrm>
            <a:off x="1516932"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16">
            <a:hlinkClick r:id="" action="ppaction://noaction" highlightClick="1">
              <a:snd r:embed="rId5" name="2, hier il a.wav"/>
            </a:hlinkClick>
            <a:extLst>
              <a:ext uri="{FF2B5EF4-FFF2-40B4-BE49-F238E27FC236}">
                <a16:creationId xmlns:a16="http://schemas.microsoft.com/office/drawing/2014/main" id="{36390425-EBC1-4C99-ACAF-207CFFFB7165}"/>
              </a:ext>
            </a:extLst>
          </p:cNvPr>
          <p:cNvSpPr>
            <a:spLocks noChangeAspect="1"/>
          </p:cNvSpPr>
          <p:nvPr/>
        </p:nvSpPr>
        <p:spPr>
          <a:xfrm>
            <a:off x="4413252"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2</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Action Button: Custom 16">
            <a:hlinkClick r:id="" action="ppaction://noaction" highlightClick="1">
              <a:snd r:embed="rId6" name="3 en ce moment il celebre.wav"/>
            </a:hlinkClick>
            <a:extLst>
              <a:ext uri="{FF2B5EF4-FFF2-40B4-BE49-F238E27FC236}">
                <a16:creationId xmlns:a16="http://schemas.microsoft.com/office/drawing/2014/main" id="{323C3B98-936C-4EF9-A7D1-2C2133DBD48E}"/>
              </a:ext>
            </a:extLst>
          </p:cNvPr>
          <p:cNvSpPr>
            <a:spLocks noChangeAspect="1"/>
          </p:cNvSpPr>
          <p:nvPr/>
        </p:nvSpPr>
        <p:spPr>
          <a:xfrm>
            <a:off x="7309574" y="32309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Action Button: Custom 16">
            <a:hlinkClick r:id="" action="ppaction://noaction" highlightClick="1">
              <a:snd r:embed="rId7" name="4 hier zurich.wav"/>
            </a:hlinkClick>
            <a:extLst>
              <a:ext uri="{FF2B5EF4-FFF2-40B4-BE49-F238E27FC236}">
                <a16:creationId xmlns:a16="http://schemas.microsoft.com/office/drawing/2014/main" id="{11F74A8B-2032-48DC-8CAB-CB3E2BB7FCE8}"/>
              </a:ext>
            </a:extLst>
          </p:cNvPr>
          <p:cNvSpPr>
            <a:spLocks noChangeAspect="1"/>
          </p:cNvSpPr>
          <p:nvPr/>
        </p:nvSpPr>
        <p:spPr>
          <a:xfrm>
            <a:off x="1617853" y="5303131"/>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8" name="5 en ce moment magasins.wav"/>
            </a:hlinkClick>
            <a:extLst>
              <a:ext uri="{FF2B5EF4-FFF2-40B4-BE49-F238E27FC236}">
                <a16:creationId xmlns:a16="http://schemas.microsoft.com/office/drawing/2014/main" id="{AD87B289-DEEC-4B81-9F5F-0A38B573C330}"/>
              </a:ext>
            </a:extLst>
          </p:cNvPr>
          <p:cNvSpPr>
            <a:spLocks noChangeAspect="1"/>
          </p:cNvSpPr>
          <p:nvPr/>
        </p:nvSpPr>
        <p:spPr>
          <a:xfrm>
            <a:off x="4720117" y="53880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5</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Action Button: Custom 16">
            <a:hlinkClick r:id="" action="ppaction://noaction" highlightClick="1">
              <a:snd r:embed="rId9" name="6 en ce moment geneve.wav"/>
            </a:hlinkClick>
            <a:extLst>
              <a:ext uri="{FF2B5EF4-FFF2-40B4-BE49-F238E27FC236}">
                <a16:creationId xmlns:a16="http://schemas.microsoft.com/office/drawing/2014/main" id="{3E16B8A6-C0E6-45D8-AAC6-04859B4E7C04}"/>
              </a:ext>
            </a:extLst>
          </p:cNvPr>
          <p:cNvSpPr>
            <a:spLocks noChangeAspect="1"/>
          </p:cNvSpPr>
          <p:nvPr/>
        </p:nvSpPr>
        <p:spPr>
          <a:xfrm>
            <a:off x="7601408" y="5388052"/>
            <a:ext cx="457200" cy="4572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6</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close-up of a piece of paper&#10;&#10;Description automatically generated with medium confidence">
            <a:extLst>
              <a:ext uri="{FF2B5EF4-FFF2-40B4-BE49-F238E27FC236}">
                <a16:creationId xmlns:a16="http://schemas.microsoft.com/office/drawing/2014/main" id="{62667385-74E8-4969-9222-D7B39D091E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4116" y="2105415"/>
            <a:ext cx="1090809" cy="100047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6D99CFD4-A5F0-4BEF-9302-6673141372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5467" y="2071802"/>
            <a:ext cx="1090809" cy="1063539"/>
          </a:xfrm>
          <a:prstGeom prst="rect">
            <a:avLst/>
          </a:prstGeom>
        </p:spPr>
      </p:pic>
      <p:pic>
        <p:nvPicPr>
          <p:cNvPr id="62" name="Picture 61" descr="A picture containing outdoor, building, sky, water&#10;&#10;Description automatically generated">
            <a:extLst>
              <a:ext uri="{FF2B5EF4-FFF2-40B4-BE49-F238E27FC236}">
                <a16:creationId xmlns:a16="http://schemas.microsoft.com/office/drawing/2014/main" id="{78540E98-C5A4-4822-A543-0D0605960B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9565" y="4160843"/>
            <a:ext cx="1543317" cy="1028878"/>
          </a:xfrm>
          <a:prstGeom prst="rect">
            <a:avLst/>
          </a:prstGeom>
        </p:spPr>
      </p:pic>
      <p:pic>
        <p:nvPicPr>
          <p:cNvPr id="63" name="Picture 62" descr="A picture containing text, stationary&#10;&#10;Description automatically generated">
            <a:extLst>
              <a:ext uri="{FF2B5EF4-FFF2-40B4-BE49-F238E27FC236}">
                <a16:creationId xmlns:a16="http://schemas.microsoft.com/office/drawing/2014/main" id="{ACE47F5E-EC86-458E-B66C-23BF42CDE2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3252" y="4254291"/>
            <a:ext cx="1134300" cy="997830"/>
          </a:xfrm>
          <a:prstGeom prst="rect">
            <a:avLst/>
          </a:prstGeom>
        </p:spPr>
      </p:pic>
      <p:pic>
        <p:nvPicPr>
          <p:cNvPr id="64" name="Picture 63" descr="A picture containing sky, outdoor, water, mountain&#10;&#10;Description automatically generated">
            <a:extLst>
              <a:ext uri="{FF2B5EF4-FFF2-40B4-BE49-F238E27FC236}">
                <a16:creationId xmlns:a16="http://schemas.microsoft.com/office/drawing/2014/main" id="{7C625307-DD4E-4AD1-B6E5-206DA6B196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8549" y="4295127"/>
            <a:ext cx="1503793" cy="997830"/>
          </a:xfrm>
          <a:prstGeom prst="rect">
            <a:avLst/>
          </a:prstGeom>
        </p:spPr>
      </p:pic>
      <p:sp>
        <p:nvSpPr>
          <p:cNvPr id="68" name="TextBox 67">
            <a:extLst>
              <a:ext uri="{FF2B5EF4-FFF2-40B4-BE49-F238E27FC236}">
                <a16:creationId xmlns:a16="http://schemas.microsoft.com/office/drawing/2014/main" id="{5180C729-2F88-4AD0-AC8B-BB0B1CF0845E}"/>
              </a:ext>
            </a:extLst>
          </p:cNvPr>
          <p:cNvSpPr txBox="1"/>
          <p:nvPr/>
        </p:nvSpPr>
        <p:spPr>
          <a:xfrm>
            <a:off x="84823" y="1160995"/>
            <a:ext cx="12504741" cy="830997"/>
          </a:xfrm>
          <a:prstGeom prst="rect">
            <a:avLst/>
          </a:prstGeom>
          <a:noFill/>
        </p:spPr>
        <p:txBody>
          <a:bodyPr wrap="square" rtlCol="0">
            <a:spAutoFit/>
          </a:bodyPr>
          <a:lstStyle/>
          <a:p>
            <a:r>
              <a:rPr lang="fr-FR" sz="2300" dirty="0">
                <a:solidFill>
                  <a:schemeClr val="accent1">
                    <a:lumMod val="75000"/>
                  </a:schemeClr>
                </a:solidFill>
              </a:rPr>
              <a:t>Amandine parle avec une amie au téléphone. Elles parlent de Bilal. Écoute la conversation. Décide si Bilal fait l’activité au présent ou s’il a fait ça dans le passé. </a:t>
            </a:r>
          </a:p>
        </p:txBody>
      </p:sp>
      <p:sp>
        <p:nvSpPr>
          <p:cNvPr id="3" name="Rectangle 2">
            <a:extLst>
              <a:ext uri="{FF2B5EF4-FFF2-40B4-BE49-F238E27FC236}">
                <a16:creationId xmlns:a16="http://schemas.microsoft.com/office/drawing/2014/main" id="{EE3AE3B0-F783-4CA7-8D6B-0B3BE735BCE9}"/>
              </a:ext>
            </a:extLst>
          </p:cNvPr>
          <p:cNvSpPr/>
          <p:nvPr/>
        </p:nvSpPr>
        <p:spPr>
          <a:xfrm>
            <a:off x="946150" y="3745059"/>
            <a:ext cx="2247096" cy="440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5DBB9F-49D8-4DC9-BB79-E30A49CE611E}"/>
              </a:ext>
            </a:extLst>
          </p:cNvPr>
          <p:cNvSpPr/>
          <p:nvPr/>
        </p:nvSpPr>
        <p:spPr>
          <a:xfrm>
            <a:off x="3834928" y="3745059"/>
            <a:ext cx="2232252" cy="440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0954606-CA54-4EB8-A21A-3F025F95F838}"/>
              </a:ext>
            </a:extLst>
          </p:cNvPr>
          <p:cNvSpPr/>
          <p:nvPr/>
        </p:nvSpPr>
        <p:spPr>
          <a:xfrm>
            <a:off x="6255425" y="3744304"/>
            <a:ext cx="604595"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0A7E757E-3DDD-4BD9-A683-C478C060F7F4}"/>
              </a:ext>
            </a:extLst>
          </p:cNvPr>
          <p:cNvSpPr/>
          <p:nvPr/>
        </p:nvSpPr>
        <p:spPr>
          <a:xfrm>
            <a:off x="9635064" y="3773614"/>
            <a:ext cx="2266772"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AC8FDEC9-B239-4358-8134-D60605160855}"/>
              </a:ext>
            </a:extLst>
          </p:cNvPr>
          <p:cNvSpPr/>
          <p:nvPr/>
        </p:nvSpPr>
        <p:spPr>
          <a:xfrm>
            <a:off x="946149" y="5963823"/>
            <a:ext cx="2247095" cy="304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73" name="Rectangle 72">
            <a:extLst>
              <a:ext uri="{FF2B5EF4-FFF2-40B4-BE49-F238E27FC236}">
                <a16:creationId xmlns:a16="http://schemas.microsoft.com/office/drawing/2014/main" id="{F2486042-D699-4619-B3FF-1F82A159B1B9}"/>
              </a:ext>
            </a:extLst>
          </p:cNvPr>
          <p:cNvSpPr/>
          <p:nvPr/>
        </p:nvSpPr>
        <p:spPr>
          <a:xfrm>
            <a:off x="3228622" y="5882395"/>
            <a:ext cx="722088"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1" name="Rectangle 30">
            <a:extLst>
              <a:ext uri="{FF2B5EF4-FFF2-40B4-BE49-F238E27FC236}">
                <a16:creationId xmlns:a16="http://schemas.microsoft.com/office/drawing/2014/main" id="{61A385A8-4054-4A4C-BE74-CA78E67D021D}"/>
              </a:ext>
            </a:extLst>
          </p:cNvPr>
          <p:cNvSpPr/>
          <p:nvPr/>
        </p:nvSpPr>
        <p:spPr>
          <a:xfrm>
            <a:off x="6137932" y="5940269"/>
            <a:ext cx="722088"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Tree>
    <p:extLst>
      <p:ext uri="{BB962C8B-B14F-4D97-AF65-F5344CB8AC3E}">
        <p14:creationId xmlns:p14="http://schemas.microsoft.com/office/powerpoint/2010/main" val="17016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9" grpId="0" animBg="1"/>
      <p:bldP spid="70" grpId="0" animBg="1"/>
      <p:bldP spid="71" grpId="0" animBg="1"/>
      <p:bldP spid="72" grpId="0" animBg="1"/>
      <p:bldP spid="7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eu/</a:t>
            </a:r>
            <a:r>
              <a:rPr lang="en-GB" sz="10000" b="1" dirty="0">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3"/>
          <p:cNvSpPr>
            <a:spLocks noGrp="1"/>
          </p:cNvSpPr>
          <p:nvPr>
            <p:ph type="title"/>
          </p:nvPr>
        </p:nvSpPr>
        <p:spPr>
          <a:xfrm>
            <a:off x="-1" y="213557"/>
            <a:ext cx="5318273" cy="647577"/>
          </a:xfrm>
        </p:spPr>
        <p:txBody>
          <a:bodyPr>
            <a:normAutofit/>
          </a:bodyPr>
          <a:lstStyle/>
          <a:p>
            <a:r>
              <a:rPr lang="en-GB" b="1" dirty="0" err="1">
                <a:solidFill>
                  <a:schemeClr val="bg1"/>
                </a:solidFill>
              </a:rPr>
              <a:t>Fais</a:t>
            </a:r>
            <a:r>
              <a:rPr lang="en-GB" b="1" dirty="0">
                <a:solidFill>
                  <a:schemeClr val="bg1"/>
                </a:solidFill>
              </a:rPr>
              <a:t> des phrases ! (1/6)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algn="ctr"/>
            <a:r>
              <a:rPr lang="en-GB" sz="3200" b="1" dirty="0">
                <a:solidFill>
                  <a:srgbClr val="002060"/>
                </a:solidFill>
              </a:rPr>
              <a:t>Qui ?</a:t>
            </a:r>
            <a:endParaRPr lang="fr-FR" sz="3200" b="1" dirty="0">
              <a:solidFill>
                <a:srgbClr val="002060"/>
              </a:solidFill>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algn="ctr"/>
            <a:r>
              <a:rPr lang="en-GB" sz="3200" b="1" dirty="0">
                <a:solidFill>
                  <a:srgbClr val="002060"/>
                </a:solidFill>
              </a:rPr>
              <a:t>Quoi ?</a:t>
            </a:r>
            <a:endParaRPr lang="fr-FR" sz="3200" b="1" dirty="0">
              <a:solidFill>
                <a:srgbClr val="002060"/>
              </a:solidFill>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algn="ctr"/>
            <a:r>
              <a:rPr lang="en-GB" sz="3200" b="1" dirty="0" err="1">
                <a:solidFill>
                  <a:srgbClr val="002060"/>
                </a:solidFill>
              </a:rPr>
              <a:t>Quand</a:t>
            </a:r>
            <a:r>
              <a:rPr lang="en-GB" sz="3200" b="1" dirty="0">
                <a:solidFill>
                  <a:srgbClr val="002060"/>
                </a:solidFill>
              </a:rPr>
              <a:t> ?</a:t>
            </a:r>
            <a:endParaRPr lang="fr-FR" sz="3200" b="1" dirty="0">
              <a:solidFill>
                <a:srgbClr val="002060"/>
              </a:solidFill>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grpSp>
        <p:nvGrpSpPr>
          <p:cNvPr id="35" name="Group 34">
            <a:extLst>
              <a:ext uri="{FF2B5EF4-FFF2-40B4-BE49-F238E27FC236}">
                <a16:creationId xmlns:a16="http://schemas.microsoft.com/office/drawing/2014/main" id="{A6A89E40-6951-485D-B130-6BA082CF288C}"/>
              </a:ext>
            </a:extLst>
          </p:cNvPr>
          <p:cNvGrpSpPr/>
          <p:nvPr/>
        </p:nvGrpSpPr>
        <p:grpSpPr>
          <a:xfrm>
            <a:off x="4884047" y="2309979"/>
            <a:ext cx="2423906" cy="2054478"/>
            <a:chOff x="614506" y="2502984"/>
            <a:chExt cx="1657900" cy="1369683"/>
          </a:xfrm>
        </p:grpSpPr>
        <p:grpSp>
          <p:nvGrpSpPr>
            <p:cNvPr id="36" name="Group 35">
              <a:extLst>
                <a:ext uri="{FF2B5EF4-FFF2-40B4-BE49-F238E27FC236}">
                  <a16:creationId xmlns:a16="http://schemas.microsoft.com/office/drawing/2014/main" id="{96D8E801-AB61-4071-9D18-0F6B8F5BB17D}"/>
                </a:ext>
              </a:extLst>
            </p:cNvPr>
            <p:cNvGrpSpPr/>
            <p:nvPr/>
          </p:nvGrpSpPr>
          <p:grpSpPr>
            <a:xfrm>
              <a:off x="614506" y="2502984"/>
              <a:ext cx="1374422" cy="1223887"/>
              <a:chOff x="568786" y="2502984"/>
              <a:chExt cx="1374422" cy="1223887"/>
            </a:xfrm>
          </p:grpSpPr>
          <p:pic>
            <p:nvPicPr>
              <p:cNvPr id="38" name="Picture 37" descr="Icon&#10;&#10;Description automatically generated">
                <a:extLst>
                  <a:ext uri="{FF2B5EF4-FFF2-40B4-BE49-F238E27FC236}">
                    <a16:creationId xmlns:a16="http://schemas.microsoft.com/office/drawing/2014/main" id="{1B47B4CA-8AEE-42FC-B2FE-D45BEF176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86" y="2502984"/>
                <a:ext cx="1077421" cy="1077421"/>
              </a:xfrm>
              <a:prstGeom prst="rect">
                <a:avLst/>
              </a:prstGeom>
            </p:spPr>
          </p:pic>
          <p:pic>
            <p:nvPicPr>
              <p:cNvPr id="39" name="Picture 38" descr="Icon&#10;&#10;Description automatically generated">
                <a:extLst>
                  <a:ext uri="{FF2B5EF4-FFF2-40B4-BE49-F238E27FC236}">
                    <a16:creationId xmlns:a16="http://schemas.microsoft.com/office/drawing/2014/main" id="{A4533FB4-082E-47B4-BB94-DDA4DA27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87" y="2649450"/>
                <a:ext cx="1077421" cy="1077421"/>
              </a:xfrm>
              <a:prstGeom prst="rect">
                <a:avLst/>
              </a:prstGeom>
            </p:spPr>
          </p:pic>
        </p:grpSp>
        <p:pic>
          <p:nvPicPr>
            <p:cNvPr id="37" name="Picture 36" descr="Icon&#10;&#10;Description automatically generated">
              <a:extLst>
                <a:ext uri="{FF2B5EF4-FFF2-40B4-BE49-F238E27FC236}">
                  <a16:creationId xmlns:a16="http://schemas.microsoft.com/office/drawing/2014/main" id="{21E17D5B-1594-483C-A1D8-62A67A7D1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985" y="2795246"/>
              <a:ext cx="1077421" cy="1077421"/>
            </a:xfrm>
            <a:prstGeom prst="rect">
              <a:avLst/>
            </a:prstGeom>
          </p:spPr>
        </p:pic>
      </p:grpSp>
      <p:sp>
        <p:nvSpPr>
          <p:cNvPr id="40" name="TextBox 39">
            <a:extLst>
              <a:ext uri="{FF2B5EF4-FFF2-40B4-BE49-F238E27FC236}">
                <a16:creationId xmlns:a16="http://schemas.microsoft.com/office/drawing/2014/main" id="{895088AE-E1D1-468D-97DC-0698F8B360B0}"/>
              </a:ext>
            </a:extLst>
          </p:cNvPr>
          <p:cNvSpPr txBox="1"/>
          <p:nvPr/>
        </p:nvSpPr>
        <p:spPr>
          <a:xfrm>
            <a:off x="9215666" y="2971967"/>
            <a:ext cx="1716389" cy="954107"/>
          </a:xfrm>
          <a:prstGeom prst="rect">
            <a:avLst/>
          </a:prstGeom>
          <a:noFill/>
        </p:spPr>
        <p:txBody>
          <a:bodyPr wrap="square" rtlCol="0">
            <a:spAutoFit/>
          </a:bodyPr>
          <a:lstStyle/>
          <a:p>
            <a:pPr algn="ctr"/>
            <a:r>
              <a:rPr lang="en-US" sz="2800" dirty="0" err="1">
                <a:solidFill>
                  <a:srgbClr val="002060"/>
                </a:solidFill>
              </a:rPr>
              <a:t>en</a:t>
            </a:r>
            <a:r>
              <a:rPr lang="en-US" sz="2800" dirty="0">
                <a:solidFill>
                  <a:srgbClr val="002060"/>
                </a:solidFill>
              </a:rPr>
              <a:t> </a:t>
            </a:r>
            <a:r>
              <a:rPr lang="en-US" sz="2800" dirty="0" err="1">
                <a:solidFill>
                  <a:srgbClr val="002060"/>
                </a:solidFill>
              </a:rPr>
              <a:t>ce</a:t>
            </a:r>
            <a:r>
              <a:rPr lang="en-US" sz="2800" dirty="0">
                <a:solidFill>
                  <a:srgbClr val="002060"/>
                </a:solidFill>
              </a:rPr>
              <a:t> moment</a:t>
            </a:r>
          </a:p>
        </p:txBody>
      </p:sp>
      <p:sp>
        <p:nvSpPr>
          <p:cNvPr id="41" name="TextBox 40">
            <a:extLst>
              <a:ext uri="{FF2B5EF4-FFF2-40B4-BE49-F238E27FC236}">
                <a16:creationId xmlns:a16="http://schemas.microsoft.com/office/drawing/2014/main" id="{CB04B721-B312-4DDF-87DF-8D3C4859B4C6}"/>
              </a:ext>
            </a:extLst>
          </p:cNvPr>
          <p:cNvSpPr txBox="1"/>
          <p:nvPr/>
        </p:nvSpPr>
        <p:spPr>
          <a:xfrm>
            <a:off x="5237623" y="4382943"/>
            <a:ext cx="1737076" cy="523220"/>
          </a:xfrm>
          <a:prstGeom prst="rect">
            <a:avLst/>
          </a:prstGeom>
          <a:noFill/>
        </p:spPr>
        <p:txBody>
          <a:bodyPr wrap="square" rtlCol="0">
            <a:spAutoFit/>
          </a:bodyPr>
          <a:lstStyle/>
          <a:p>
            <a:pPr algn="ctr"/>
            <a:r>
              <a:rPr lang="en-GB" sz="2800" dirty="0" err="1">
                <a:solidFill>
                  <a:srgbClr val="002060"/>
                </a:solidFill>
              </a:rPr>
              <a:t>acheter</a:t>
            </a:r>
            <a:endParaRPr lang="fr-FR" sz="2800" dirty="0">
              <a:solidFill>
                <a:srgbClr val="002060"/>
              </a:solidFill>
            </a:endParaRP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R="0" lvl="0" algn="ctr" defTabSz="914400" rtl="0" eaLnBrk="1" fontAlgn="auto" latinLnBrk="0" hangingPunct="1">
              <a:lnSpc>
                <a:spcPct val="150000"/>
              </a:lnSpc>
              <a:spcBef>
                <a:spcPts val="0"/>
              </a:spcBef>
              <a:spcAft>
                <a:spcPts val="0"/>
              </a:spcAft>
              <a:buClrTx/>
              <a:buSzTx/>
              <a:tabLst/>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achète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billets en ce moment. </a:t>
            </a:r>
          </a:p>
        </p:txBody>
      </p:sp>
    </p:spTree>
    <p:extLst>
      <p:ext uri="{BB962C8B-B14F-4D97-AF65-F5344CB8AC3E}">
        <p14:creationId xmlns:p14="http://schemas.microsoft.com/office/powerpoint/2010/main" val="31073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5448300" cy="647577"/>
          </a:xfrm>
        </p:spPr>
        <p:txBody>
          <a:bodyPr>
            <a:normAutofit/>
          </a:bodyPr>
          <a:lstStyle/>
          <a:p>
            <a:r>
              <a:rPr lang="en-GB" b="1" dirty="0" err="1">
                <a:solidFill>
                  <a:schemeClr val="bg1"/>
                </a:solidFill>
              </a:rPr>
              <a:t>Fais</a:t>
            </a:r>
            <a:r>
              <a:rPr lang="en-GB" b="1" dirty="0">
                <a:solidFill>
                  <a:schemeClr val="bg1"/>
                </a:solidFill>
              </a:rPr>
              <a:t> des phrases ! (2/6)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faire la cuisine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algn="ctr">
              <a:lnSpc>
                <a:spcPct val="150000"/>
              </a:lnSpc>
              <a:defRPr/>
            </a:pPr>
            <a:r>
              <a:rPr lang="fr-FR" sz="3200" dirty="0">
                <a:solidFill>
                  <a:srgbClr val="4472C4">
                    <a:lumMod val="50000"/>
                  </a:srgbClr>
                </a:solidFill>
                <a:latin typeface="Century Gothic" panose="020F0302020204030204"/>
              </a:rPr>
              <a:t>Il </a:t>
            </a:r>
            <a:r>
              <a:rPr lang="fr-FR" sz="3200" b="1" dirty="0">
                <a:solidFill>
                  <a:schemeClr val="accent5">
                    <a:lumMod val="50000"/>
                  </a:schemeClr>
                </a:solidFill>
                <a:latin typeface="Century Gothic" panose="020F0302020204030204"/>
              </a:rPr>
              <a:t>a fait </a:t>
            </a:r>
            <a:r>
              <a:rPr lang="fr-FR" sz="3200" dirty="0">
                <a:solidFill>
                  <a:srgbClr val="4472C4">
                    <a:lumMod val="50000"/>
                  </a:srgbClr>
                </a:solidFill>
                <a:latin typeface="Century Gothic" panose="020F0302020204030204"/>
              </a:rPr>
              <a:t>la cuisine samedi dernier</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 name="Picture 19" descr="Icon&#10;&#10;Description automatically generated">
            <a:extLst>
              <a:ext uri="{FF2B5EF4-FFF2-40B4-BE49-F238E27FC236}">
                <a16:creationId xmlns:a16="http://schemas.microsoft.com/office/drawing/2014/main" id="{E5EC5B41-6EBA-4820-9F62-6BF320830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329" y="2367680"/>
            <a:ext cx="2125342" cy="2125342"/>
          </a:xfrm>
          <a:prstGeom prst="rect">
            <a:avLst/>
          </a:prstGeom>
        </p:spPr>
      </p:pic>
      <p:sp>
        <p:nvSpPr>
          <p:cNvPr id="21" name="TextBox 20">
            <a:extLst>
              <a:ext uri="{FF2B5EF4-FFF2-40B4-BE49-F238E27FC236}">
                <a16:creationId xmlns:a16="http://schemas.microsoft.com/office/drawing/2014/main" id="{1732B9DB-5AD7-46E3-853B-03A02D07DA6E}"/>
              </a:ext>
            </a:extLst>
          </p:cNvPr>
          <p:cNvSpPr txBox="1"/>
          <p:nvPr/>
        </p:nvSpPr>
        <p:spPr>
          <a:xfrm>
            <a:off x="9215666" y="2971967"/>
            <a:ext cx="1716389" cy="954107"/>
          </a:xfrm>
          <a:prstGeom prst="rect">
            <a:avLst/>
          </a:prstGeom>
          <a:noFill/>
        </p:spPr>
        <p:txBody>
          <a:bodyPr wrap="square" rtlCol="0">
            <a:spAutoFit/>
          </a:bodyPr>
          <a:lstStyle/>
          <a:p>
            <a:pPr algn="ctr"/>
            <a:r>
              <a:rPr lang="en-US" sz="2800" dirty="0" err="1">
                <a:solidFill>
                  <a:srgbClr val="002060"/>
                </a:solidFill>
              </a:rPr>
              <a:t>samedi</a:t>
            </a:r>
            <a:r>
              <a:rPr lang="en-US" sz="2800" dirty="0">
                <a:solidFill>
                  <a:srgbClr val="002060"/>
                </a:solidFill>
              </a:rPr>
              <a:t> dernier</a:t>
            </a:r>
          </a:p>
        </p:txBody>
      </p:sp>
    </p:spTree>
    <p:extLst>
      <p:ext uri="{BB962C8B-B14F-4D97-AF65-F5344CB8AC3E}">
        <p14:creationId xmlns:p14="http://schemas.microsoft.com/office/powerpoint/2010/main" val="42348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237623" cy="647577"/>
          </a:xfrm>
        </p:spPr>
        <p:txBody>
          <a:bodyPr>
            <a:normAutofit/>
          </a:bodyPr>
          <a:lstStyle/>
          <a:p>
            <a:r>
              <a:rPr lang="en-GB" b="1" dirty="0" err="1">
                <a:solidFill>
                  <a:schemeClr val="bg1"/>
                </a:solidFill>
              </a:rPr>
              <a:t>Fais</a:t>
            </a:r>
            <a:r>
              <a:rPr lang="en-GB" b="1" dirty="0">
                <a:solidFill>
                  <a:schemeClr val="bg1"/>
                </a:solidFill>
              </a:rPr>
              <a:t> des phrases ! (3/6)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sp>
        <p:nvSpPr>
          <p:cNvPr id="40" name="TextBox 39">
            <a:extLst>
              <a:ext uri="{FF2B5EF4-FFF2-40B4-BE49-F238E27FC236}">
                <a16:creationId xmlns:a16="http://schemas.microsoft.com/office/drawing/2014/main" id="{895088AE-E1D1-468D-97DC-0698F8B360B0}"/>
              </a:ext>
            </a:extLst>
          </p:cNvPr>
          <p:cNvSpPr txBox="1"/>
          <p:nvPr/>
        </p:nvSpPr>
        <p:spPr>
          <a:xfrm>
            <a:off x="9022659" y="2951946"/>
            <a:ext cx="2114626" cy="954107"/>
          </a:xfrm>
          <a:prstGeom prst="rect">
            <a:avLst/>
          </a:prstGeom>
          <a:noFill/>
        </p:spPr>
        <p:txBody>
          <a:bodyPr wrap="square" rtlCol="0">
            <a:spAutoFit/>
          </a:bodyPr>
          <a:lstStyle/>
          <a:p>
            <a:pPr algn="ctr"/>
            <a:r>
              <a:rPr lang="en-US" sz="2800" dirty="0">
                <a:solidFill>
                  <a:schemeClr val="accent1">
                    <a:lumMod val="50000"/>
                  </a:schemeClr>
                </a:solidFill>
              </a:rPr>
              <a:t>la </a:t>
            </a:r>
            <a:r>
              <a:rPr lang="en-US" sz="2800" dirty="0" err="1">
                <a:solidFill>
                  <a:schemeClr val="accent1">
                    <a:lumMod val="50000"/>
                  </a:schemeClr>
                </a:solidFill>
              </a:rPr>
              <a:t>semaine</a:t>
            </a:r>
            <a:r>
              <a:rPr lang="en-US" sz="2800" dirty="0">
                <a:solidFill>
                  <a:schemeClr val="accent1">
                    <a:lumMod val="50000"/>
                  </a:schemeClr>
                </a:solidFill>
              </a:rPr>
              <a:t> </a:t>
            </a:r>
            <a:r>
              <a:rPr lang="en-US" sz="2800" dirty="0" err="1">
                <a:solidFill>
                  <a:schemeClr val="accent1">
                    <a:lumMod val="50000"/>
                  </a:schemeClr>
                </a:solidFill>
              </a:rPr>
              <a:t>dernière</a:t>
            </a:r>
            <a:endParaRPr lang="en-US" sz="2800" dirty="0">
              <a:solidFill>
                <a:schemeClr val="accent1">
                  <a:lumMod val="50000"/>
                </a:schemeClr>
              </a:solidFill>
            </a:endParaRPr>
          </a:p>
        </p:txBody>
      </p:sp>
      <p:sp>
        <p:nvSpPr>
          <p:cNvPr id="41" name="TextBox 40">
            <a:extLst>
              <a:ext uri="{FF2B5EF4-FFF2-40B4-BE49-F238E27FC236}">
                <a16:creationId xmlns:a16="http://schemas.microsoft.com/office/drawing/2014/main" id="{CB04B721-B312-4DDF-87DF-8D3C4859B4C6}"/>
              </a:ext>
            </a:extLst>
          </p:cNvPr>
          <p:cNvSpPr txBox="1"/>
          <p:nvPr/>
        </p:nvSpPr>
        <p:spPr>
          <a:xfrm>
            <a:off x="5237623" y="4382943"/>
            <a:ext cx="17370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voyager </a:t>
            </a: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 voyagé </a:t>
            </a:r>
            <a:r>
              <a:rPr kumimoji="0" lang="fr-FR" sz="3200" i="0" u="none" strike="noStrike" kern="1200" cap="none" spc="0" normalizeH="0" baseline="0" noProof="0" dirty="0">
                <a:ln>
                  <a:noFill/>
                </a:ln>
                <a:solidFill>
                  <a:srgbClr val="002060"/>
                </a:solidFill>
                <a:effectLst/>
                <a:uLnTx/>
                <a:uFillTx/>
                <a:latin typeface="Century Gothic" panose="020F0302020204030204"/>
                <a:ea typeface="+mn-ea"/>
                <a:cs typeface="+mn-cs"/>
              </a:rPr>
              <a:t>à Zurich la semaine dernière</a:t>
            </a:r>
            <a:r>
              <a:rPr kumimoji="0" lang="fr-FR"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1026" name="Picture 2">
            <a:extLst>
              <a:ext uri="{FF2B5EF4-FFF2-40B4-BE49-F238E27FC236}">
                <a16:creationId xmlns:a16="http://schemas.microsoft.com/office/drawing/2014/main" id="{3F4BB123-9B18-4214-902A-C7B93D6D8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753188" y="2366809"/>
            <a:ext cx="2721593" cy="1814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BBA2BE-757B-4F90-B1ED-696BCA51E0D6}"/>
              </a:ext>
            </a:extLst>
          </p:cNvPr>
          <p:cNvSpPr txBox="1"/>
          <p:nvPr/>
        </p:nvSpPr>
        <p:spPr>
          <a:xfrm>
            <a:off x="5493498" y="3973382"/>
            <a:ext cx="1240971" cy="461665"/>
          </a:xfrm>
          <a:prstGeom prst="rect">
            <a:avLst/>
          </a:prstGeom>
          <a:solidFill>
            <a:schemeClr val="bg1"/>
          </a:solidFill>
          <a:ln w="12700">
            <a:solidFill>
              <a:schemeClr val="accent1">
                <a:lumMod val="50000"/>
              </a:schemeClr>
            </a:solidFill>
          </a:ln>
        </p:spPr>
        <p:txBody>
          <a:bodyPr wrap="square" rtlCol="0">
            <a:spAutoFit/>
          </a:bodyPr>
          <a:lstStyle/>
          <a:p>
            <a:pPr algn="ctr"/>
            <a:r>
              <a:rPr lang="en-GB" sz="2400" dirty="0">
                <a:solidFill>
                  <a:schemeClr val="accent5">
                    <a:lumMod val="50000"/>
                  </a:schemeClr>
                </a:solidFill>
              </a:rPr>
              <a:t>Zurich</a:t>
            </a:r>
            <a:endParaRPr lang="fr-FR" sz="2400" dirty="0">
              <a:solidFill>
                <a:schemeClr val="accent5">
                  <a:lumMod val="50000"/>
                </a:schemeClr>
              </a:solidFill>
            </a:endParaRPr>
          </a:p>
        </p:txBody>
      </p:sp>
    </p:spTree>
    <p:extLst>
      <p:ext uri="{BB962C8B-B14F-4D97-AF65-F5344CB8AC3E}">
        <p14:creationId xmlns:p14="http://schemas.microsoft.com/office/powerpoint/2010/main" val="116888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321899" cy="647577"/>
          </a:xfrm>
        </p:spPr>
        <p:txBody>
          <a:bodyPr>
            <a:normAutofit/>
          </a:bodyPr>
          <a:lstStyle/>
          <a:p>
            <a:r>
              <a:rPr lang="en-GB" b="1" dirty="0" err="1">
                <a:solidFill>
                  <a:schemeClr val="bg1"/>
                </a:solidFill>
              </a:rPr>
              <a:t>Fais</a:t>
            </a:r>
            <a:r>
              <a:rPr lang="en-GB" b="1" dirty="0">
                <a:solidFill>
                  <a:schemeClr val="bg1"/>
                </a:solidFill>
              </a:rPr>
              <a:t> des phrases ! (4/6)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algn="ctr">
              <a:lnSpc>
                <a:spcPct val="150000"/>
              </a:lnSpc>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fr-FR" sz="3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traverse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pont maintenant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1732B9DB-5AD7-46E3-853B-03A02D07DA6E}"/>
              </a:ext>
            </a:extLst>
          </p:cNvPr>
          <p:cNvSpPr txBox="1"/>
          <p:nvPr/>
        </p:nvSpPr>
        <p:spPr>
          <a:xfrm>
            <a:off x="8909025" y="3167390"/>
            <a:ext cx="23972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6" name="Picture 15" descr="A picture containing dark, arch&#10;&#10;Description automatically generated">
            <a:extLst>
              <a:ext uri="{FF2B5EF4-FFF2-40B4-BE49-F238E27FC236}">
                <a16:creationId xmlns:a16="http://schemas.microsoft.com/office/drawing/2014/main" id="{6EAFC4D7-9EC1-4FD0-9949-828E6A14E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500" y="2177261"/>
            <a:ext cx="2858860" cy="2858860"/>
          </a:xfrm>
          <a:prstGeom prst="rect">
            <a:avLst/>
          </a:prstGeom>
        </p:spPr>
      </p:pic>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traverser</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845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321899" cy="647577"/>
          </a:xfrm>
        </p:spPr>
        <p:txBody>
          <a:bodyPr>
            <a:normAutofit/>
          </a:bodyPr>
          <a:lstStyle/>
          <a:p>
            <a:r>
              <a:rPr lang="en-GB" b="1" dirty="0" err="1">
                <a:solidFill>
                  <a:schemeClr val="bg1"/>
                </a:solidFill>
              </a:rPr>
              <a:t>Fais</a:t>
            </a:r>
            <a:r>
              <a:rPr lang="en-GB" b="1" dirty="0">
                <a:solidFill>
                  <a:schemeClr val="bg1"/>
                </a:solidFill>
              </a:rPr>
              <a:t> des phrases ! (5/6)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sp>
        <p:nvSpPr>
          <p:cNvPr id="40" name="TextBox 39">
            <a:extLst>
              <a:ext uri="{FF2B5EF4-FFF2-40B4-BE49-F238E27FC236}">
                <a16:creationId xmlns:a16="http://schemas.microsoft.com/office/drawing/2014/main" id="{895088AE-E1D1-468D-97DC-0698F8B360B0}"/>
              </a:ext>
            </a:extLst>
          </p:cNvPr>
          <p:cNvSpPr txBox="1"/>
          <p:nvPr/>
        </p:nvSpPr>
        <p:spPr>
          <a:xfrm>
            <a:off x="9022659" y="2951946"/>
            <a:ext cx="21146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a:t>
            </a:r>
            <a:r>
              <a:rPr kumimoji="0" lang="en-US"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moment</a:t>
            </a:r>
          </a:p>
        </p:txBody>
      </p:sp>
      <p:sp>
        <p:nvSpPr>
          <p:cNvPr id="41" name="TextBox 40">
            <a:extLst>
              <a:ext uri="{FF2B5EF4-FFF2-40B4-BE49-F238E27FC236}">
                <a16:creationId xmlns:a16="http://schemas.microsoft.com/office/drawing/2014/main" id="{CB04B721-B312-4DDF-87DF-8D3C4859B4C6}"/>
              </a:ext>
            </a:extLst>
          </p:cNvPr>
          <p:cNvSpPr txBox="1"/>
          <p:nvPr/>
        </p:nvSpPr>
        <p:spPr>
          <a:xfrm>
            <a:off x="5152775" y="4373114"/>
            <a:ext cx="19063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organiser </a:t>
            </a: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organise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fête en ce moment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7" name="Picture 16" descr="A picture containing icon&#10;&#10;Description automatically generated">
            <a:extLst>
              <a:ext uri="{FF2B5EF4-FFF2-40B4-BE49-F238E27FC236}">
                <a16:creationId xmlns:a16="http://schemas.microsoft.com/office/drawing/2014/main" id="{CC48EDA9-4743-4413-9534-8DF724BA2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238" y="3126324"/>
            <a:ext cx="1115753" cy="1087860"/>
          </a:xfrm>
          <a:prstGeom prst="rect">
            <a:avLst/>
          </a:prstGeom>
        </p:spPr>
      </p:pic>
      <p:pic>
        <p:nvPicPr>
          <p:cNvPr id="4098" name="Picture 2" descr="Banner, Party, Balloons, Birthday, Birthday Background">
            <a:extLst>
              <a:ext uri="{FF2B5EF4-FFF2-40B4-BE49-F238E27FC236}">
                <a16:creationId xmlns:a16="http://schemas.microsoft.com/office/drawing/2014/main" id="{D2D51A42-ED78-4E19-9F98-36FF892BF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338" y="2107193"/>
            <a:ext cx="2707323" cy="1353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elebration, Gala, Hat, Horn, Party">
            <a:extLst>
              <a:ext uri="{FF2B5EF4-FFF2-40B4-BE49-F238E27FC236}">
                <a16:creationId xmlns:a16="http://schemas.microsoft.com/office/drawing/2014/main" id="{C2189BE0-A989-4F8D-89A3-09F96F8E2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272" y="3265679"/>
            <a:ext cx="913884" cy="89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1" y="213557"/>
            <a:ext cx="5321899" cy="647577"/>
          </a:xfrm>
        </p:spPr>
        <p:txBody>
          <a:bodyPr>
            <a:normAutofit/>
          </a:bodyPr>
          <a:lstStyle/>
          <a:p>
            <a:r>
              <a:rPr lang="en-GB" b="1" dirty="0" err="1">
                <a:solidFill>
                  <a:schemeClr val="bg1"/>
                </a:solidFill>
              </a:rPr>
              <a:t>Fais</a:t>
            </a:r>
            <a:r>
              <a:rPr lang="en-GB" b="1" dirty="0">
                <a:solidFill>
                  <a:schemeClr val="bg1"/>
                </a:solidFill>
              </a:rPr>
              <a:t> des phrases ! (6/6)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fr-FR" sz="3200" b="1" i="0" u="none" strike="noStrike" kern="1200" cap="none" spc="0" normalizeH="0" baseline="0" noProof="0" dirty="0">
                <a:ln>
                  <a:noFill/>
                </a:ln>
                <a:solidFill>
                  <a:srgbClr val="C00000"/>
                </a:solidFill>
                <a:effectLst/>
                <a:uLnTx/>
                <a:uFillTx/>
                <a:latin typeface="Century Gothic" panose="020F0302020204030204"/>
                <a:ea typeface="+mn-ea"/>
                <a:cs typeface="+mn-cs"/>
              </a:rPr>
              <a:t>a parlé </a:t>
            </a:r>
            <a:r>
              <a:rPr kumimoji="0" lang="fr-FR" sz="3200" i="0" u="none" strike="noStrike" kern="1200" cap="none" spc="0" normalizeH="0" baseline="0" noProof="0" dirty="0">
                <a:ln>
                  <a:noFill/>
                </a:ln>
                <a:solidFill>
                  <a:srgbClr val="002060"/>
                </a:solidFill>
                <a:effectLst/>
                <a:uLnTx/>
                <a:uFillTx/>
                <a:latin typeface="Century Gothic" panose="020F0302020204030204"/>
                <a:ea typeface="+mn-ea"/>
                <a:cs typeface="+mn-cs"/>
              </a:rPr>
              <a:t>allemand</a:t>
            </a:r>
            <a:r>
              <a:rPr kumimoji="0" lang="fr-FR" sz="3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3200" i="0" u="none" strike="noStrike" kern="1200" cap="none" spc="0" normalizeH="0" baseline="0" noProof="0" dirty="0">
                <a:ln>
                  <a:noFill/>
                </a:ln>
                <a:solidFill>
                  <a:srgbClr val="002060"/>
                </a:solidFill>
                <a:effectLst/>
                <a:uLnTx/>
                <a:uFillTx/>
                <a:latin typeface="Century Gothic" panose="020F0302020204030204"/>
                <a:ea typeface="+mn-ea"/>
                <a:cs typeface="+mn-cs"/>
              </a:rPr>
              <a:t>le week-end dernier. </a:t>
            </a:r>
          </a:p>
        </p:txBody>
      </p:sp>
      <p:sp>
        <p:nvSpPr>
          <p:cNvPr id="21" name="TextBox 20">
            <a:extLst>
              <a:ext uri="{FF2B5EF4-FFF2-40B4-BE49-F238E27FC236}">
                <a16:creationId xmlns:a16="http://schemas.microsoft.com/office/drawing/2014/main" id="{1732B9DB-5AD7-46E3-853B-03A02D07DA6E}"/>
              </a:ext>
            </a:extLst>
          </p:cNvPr>
          <p:cNvSpPr txBox="1"/>
          <p:nvPr/>
        </p:nvSpPr>
        <p:spPr>
          <a:xfrm>
            <a:off x="8909025" y="3082628"/>
            <a:ext cx="239721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le week-end dernier</a:t>
            </a:r>
            <a:endParaRPr kumimoji="0" lang="en-US"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parler</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Shape, rectangle&#10;&#10;Description automatically generated with medium confidence">
            <a:extLst>
              <a:ext uri="{FF2B5EF4-FFF2-40B4-BE49-F238E27FC236}">
                <a16:creationId xmlns:a16="http://schemas.microsoft.com/office/drawing/2014/main" id="{6D0B4635-FD68-4FDC-9809-687371C9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193" y="2464367"/>
            <a:ext cx="1631473" cy="1631473"/>
          </a:xfrm>
          <a:prstGeom prst="rect">
            <a:avLst/>
          </a:prstGeom>
        </p:spPr>
      </p:pic>
    </p:spTree>
    <p:extLst>
      <p:ext uri="{BB962C8B-B14F-4D97-AF65-F5344CB8AC3E}">
        <p14:creationId xmlns:p14="http://schemas.microsoft.com/office/powerpoint/2010/main" val="42786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loud, Thinking, Thought, Smoke, Dream">
            <a:extLst>
              <a:ext uri="{FF2B5EF4-FFF2-40B4-BE49-F238E27FC236}">
                <a16:creationId xmlns:a16="http://schemas.microsoft.com/office/drawing/2014/main" id="{8E06CCDF-1814-48A9-98AC-05302E781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296" y="730428"/>
            <a:ext cx="4011624" cy="510351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4559300" cy="647577"/>
          </a:xfrm>
        </p:spPr>
        <p:txBody>
          <a:bodyPr>
            <a:normAutofit/>
          </a:bodyPr>
          <a:lstStyle/>
          <a:p>
            <a:r>
              <a:rPr lang="en-GB" b="1" dirty="0">
                <a:solidFill>
                  <a:schemeClr val="bg1"/>
                </a:solidFill>
              </a:rPr>
              <a:t>Vacances de </a:t>
            </a:r>
            <a:r>
              <a:rPr lang="en-GB" b="1" dirty="0" err="1">
                <a:solidFill>
                  <a:schemeClr val="bg1"/>
                </a:solidFill>
              </a:rPr>
              <a:t>rêve</a:t>
            </a:r>
            <a:r>
              <a:rPr lang="en-GB"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309624"/>
            <a:ext cx="730747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1. Imagine que tu as passé des vacances de rêve la semaine dernière ! Tu as fait quoi ? </a:t>
            </a:r>
            <a:r>
              <a:rPr lang="fr-FR" sz="2400" b="1" dirty="0">
                <a:solidFill>
                  <a:srgbClr val="4472C4">
                    <a:lumMod val="50000"/>
                  </a:srgbClr>
                </a:solidFill>
                <a:latin typeface="Century Gothic" panose="020F0302020204030204"/>
              </a:rPr>
              <a:t>Écris quatre phrases sur ces vacances.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Par exemple : </a:t>
            </a:r>
            <a:r>
              <a:rPr lang="fr-FR" sz="2400" dirty="0">
                <a:solidFill>
                  <a:schemeClr val="accent5">
                    <a:lumMod val="50000"/>
                  </a:schemeClr>
                </a:solidFill>
                <a:latin typeface="Century Gothic" panose="020F0302020204030204"/>
              </a:rPr>
              <a:t>« La semaine dernière, j’ai voyagé aux États-Unis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2. Donne tes phrases à un(e) partenaire. Il/elle doit </a:t>
            </a:r>
            <a:r>
              <a:rPr lang="fr-FR" sz="2400" b="1" dirty="0">
                <a:solidFill>
                  <a:srgbClr val="4472C4">
                    <a:lumMod val="50000"/>
                  </a:srgbClr>
                </a:solidFill>
                <a:latin typeface="Century Gothic" panose="020F0302020204030204"/>
              </a:rPr>
              <a:t>écrire ces phrases à la forme il/elle.</a:t>
            </a: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latin typeface="Century Gothic" panose="020F0302020204030204"/>
              </a:rPr>
              <a:t>Par exemple : </a:t>
            </a:r>
            <a:r>
              <a:rPr lang="fr-FR" sz="2400" dirty="0">
                <a:solidFill>
                  <a:schemeClr val="accent5">
                    <a:lumMod val="50000"/>
                  </a:schemeClr>
                </a:solidFill>
                <a:latin typeface="Century Gothic" panose="020F0302020204030204"/>
              </a:rPr>
              <a:t>« La semaine dernière, Natalie a voyagé aux États-Unis ! »</a:t>
            </a:r>
          </a:p>
        </p:txBody>
      </p:sp>
      <p:pic>
        <p:nvPicPr>
          <p:cNvPr id="5" name="Picture 4">
            <a:extLst>
              <a:ext uri="{FF2B5EF4-FFF2-40B4-BE49-F238E27FC236}">
                <a16:creationId xmlns:a16="http://schemas.microsoft.com/office/drawing/2014/main" id="{42D85DBB-87D4-A34A-A682-DE8E726A5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529" y="1309624"/>
            <a:ext cx="1973653" cy="2122227"/>
          </a:xfrm>
          <a:prstGeom prst="rect">
            <a:avLst/>
          </a:prstGeom>
        </p:spPr>
      </p:pic>
    </p:spTree>
    <p:extLst>
      <p:ext uri="{BB962C8B-B14F-4D97-AF65-F5344CB8AC3E}">
        <p14:creationId xmlns:p14="http://schemas.microsoft.com/office/powerpoint/2010/main" val="19428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20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Amber Dudley / Natalie Finlayson </a:t>
            </a:r>
          </a:p>
          <a:p>
            <a:pPr>
              <a:defRPr/>
            </a:pPr>
            <a:r>
              <a:rPr lang="en-GB" sz="4800" dirty="0">
                <a:solidFill>
                  <a:prstClr val="white"/>
                </a:solidFill>
                <a:latin typeface="Century Gothic" panose="020B0502020202020204" pitchFamily="34" charset="0"/>
              </a:rPr>
              <a:t>Artwork by: Chloé </a:t>
            </a:r>
            <a:r>
              <a:rPr lang="en-GB" sz="4800" dirty="0" err="1">
                <a:solidFill>
                  <a:prstClr val="white"/>
                </a:solidFill>
                <a:latin typeface="Century Gothic" panose="020B0502020202020204" pitchFamily="34" charset="0"/>
              </a:rPr>
              <a:t>Motard</a:t>
            </a:r>
            <a:endParaRPr lang="en-GB" sz="4800" dirty="0">
              <a:solidFill>
                <a:prstClr val="white"/>
              </a:solidFill>
              <a:latin typeface="Century Gothic" panose="020B0502020202020204" pitchFamily="34" charset="0"/>
            </a:endParaRPr>
          </a:p>
          <a:p>
            <a:pPr>
              <a:defRPr/>
            </a:pP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Date updated: 31/12/2023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906101"/>
            <a:ext cx="6722795" cy="1689078"/>
          </a:xfrm>
        </p:spPr>
        <p:txBody>
          <a:bodyPr>
            <a:normAutofit/>
          </a:bodyPr>
          <a:lstStyle/>
          <a:p>
            <a:pPr lvl="0" algn="l"/>
            <a:r>
              <a:rPr lang="en-GB" sz="2400" dirty="0">
                <a:solidFill>
                  <a:prstClr val="white"/>
                </a:solidFill>
              </a:rPr>
              <a:t>il y a vs il y avait</a:t>
            </a:r>
          </a:p>
          <a:p>
            <a:pPr algn="l"/>
            <a:r>
              <a:rPr lang="en-GB" sz="2400" dirty="0">
                <a:solidFill>
                  <a:prstClr val="white"/>
                </a:solidFill>
              </a:rPr>
              <a:t>SSCs open and closed [eu/œu]</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fontScale="77500" lnSpcReduction="20000"/>
          </a:bodyPr>
          <a:lstStyle/>
          <a:p>
            <a:r>
              <a:rPr lang="en-GB" sz="4400" b="1" dirty="0">
                <a:solidFill>
                  <a:prstClr val="white"/>
                </a:solidFill>
              </a:rPr>
              <a:t>Talking about holidays: people and places in the past</a:t>
            </a:r>
            <a:endParaRPr lang="en-GB" sz="4400" dirty="0"/>
          </a:p>
        </p:txBody>
      </p:sp>
      <p:sp>
        <p:nvSpPr>
          <p:cNvPr id="11" name="Speech Bubble: Rectangle with Corners Rounded 10">
            <a:extLst>
              <a:ext uri="{FF2B5EF4-FFF2-40B4-BE49-F238E27FC236}">
                <a16:creationId xmlns:a16="http://schemas.microsoft.com/office/drawing/2014/main" id="{04C20256-625F-4ACB-91FE-509283AB7F50}"/>
              </a:ext>
            </a:extLst>
          </p:cNvPr>
          <p:cNvSpPr/>
          <p:nvPr/>
        </p:nvSpPr>
        <p:spPr>
          <a:xfrm>
            <a:off x="6603810" y="4444034"/>
            <a:ext cx="3047086" cy="1002079"/>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C5A3DEC-8A03-474D-9A6B-D0615D5D8300}"/>
              </a:ext>
            </a:extLst>
          </p:cNvPr>
          <p:cNvSpPr txBox="1"/>
          <p:nvPr/>
        </p:nvSpPr>
        <p:spPr>
          <a:xfrm>
            <a:off x="6705037" y="4507932"/>
            <a:ext cx="2945859" cy="830997"/>
          </a:xfrm>
          <a:prstGeom prst="rect">
            <a:avLst/>
          </a:prstGeom>
          <a:noFill/>
        </p:spPr>
        <p:txBody>
          <a:bodyPr wrap="square">
            <a:spAutoFit/>
          </a:bodyPr>
          <a:lstStyle/>
          <a:p>
            <a:pPr algn="ctr"/>
            <a:r>
              <a:rPr lang="fr-FR" sz="2400" b="1" dirty="0">
                <a:solidFill>
                  <a:schemeClr val="bg1"/>
                </a:solidFill>
              </a:rPr>
              <a:t>Qu’est-ce qu’il y a à Genève ?</a:t>
            </a:r>
            <a:endParaRPr lang="en-GB" sz="2400" b="1" dirty="0">
              <a:solidFill>
                <a:schemeClr val="bg1"/>
              </a:solidFill>
            </a:endParaRPr>
          </a:p>
        </p:txBody>
      </p:sp>
      <p:pic>
        <p:nvPicPr>
          <p:cNvPr id="10" name="Picture 9">
            <a:extLst>
              <a:ext uri="{FF2B5EF4-FFF2-40B4-BE49-F238E27FC236}">
                <a16:creationId xmlns:a16="http://schemas.microsoft.com/office/drawing/2014/main" id="{11837021-E04F-4732-87B9-67AE0E22A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427" y="5418000"/>
            <a:ext cx="1440000" cy="1440000"/>
          </a:xfrm>
          <a:prstGeom prst="rect">
            <a:avLst/>
          </a:prstGeom>
        </p:spPr>
      </p:pic>
      <p:pic>
        <p:nvPicPr>
          <p:cNvPr id="13" name="Picture 12">
            <a:extLst>
              <a:ext uri="{FF2B5EF4-FFF2-40B4-BE49-F238E27FC236}">
                <a16:creationId xmlns:a16="http://schemas.microsoft.com/office/drawing/2014/main" id="{B9137849-7764-40E1-8833-8625C3A8EC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5010" y="5436174"/>
            <a:ext cx="1440000" cy="1440000"/>
          </a:xfrm>
          <a:prstGeom prst="rect">
            <a:avLst/>
          </a:prstGeom>
        </p:spPr>
      </p:pic>
      <p:pic>
        <p:nvPicPr>
          <p:cNvPr id="14" name="Picture 2" descr="A view over Geneva and the lake">
            <a:extLst>
              <a:ext uri="{FF2B5EF4-FFF2-40B4-BE49-F238E27FC236}">
                <a16:creationId xmlns:a16="http://schemas.microsoft.com/office/drawing/2014/main" id="{BCA98371-5570-4929-8C22-1996DE2AF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8309">
            <a:off x="8593959" y="2313848"/>
            <a:ext cx="275515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Free Free Cell Phone Clipart, Download Free Clip Art, Free Clip ...">
            <a:extLst>
              <a:ext uri="{FF2B5EF4-FFF2-40B4-BE49-F238E27FC236}">
                <a16:creationId xmlns:a16="http://schemas.microsoft.com/office/drawing/2014/main" id="{D6538E4C-A5C2-4477-ACA8-9B413B550502}"/>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250801">
            <a:off x="7426846" y="5854888"/>
            <a:ext cx="5175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23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extLst>
              <p:ext uri="{D42A27DB-BD31-4B8C-83A1-F6EECF244321}">
                <p14:modId xmlns:p14="http://schemas.microsoft.com/office/powerpoint/2010/main" val="4145293652"/>
              </p:ext>
            </p:extLst>
          </p:nvPr>
        </p:nvGraphicFramePr>
        <p:xfrm>
          <a:off x="4166725" y="1477527"/>
          <a:ext cx="7606175" cy="3479469"/>
        </p:xfrm>
        <a:graphic>
          <a:graphicData uri="http://schemas.openxmlformats.org/drawingml/2006/table">
            <a:tbl>
              <a:tblPr firstRow="1" bandRow="1">
                <a:tableStyleId>{21E4AEA4-8DFA-4A89-87EB-49C32662AFE0}</a:tableStyleId>
              </a:tblPr>
              <a:tblGrid>
                <a:gridCol w="575626">
                  <a:extLst>
                    <a:ext uri="{9D8B030D-6E8A-4147-A177-3AD203B41FA5}">
                      <a16:colId xmlns:a16="http://schemas.microsoft.com/office/drawing/2014/main" val="2607353726"/>
                    </a:ext>
                  </a:extLst>
                </a:gridCol>
                <a:gridCol w="1609302">
                  <a:extLst>
                    <a:ext uri="{9D8B030D-6E8A-4147-A177-3AD203B41FA5}">
                      <a16:colId xmlns:a16="http://schemas.microsoft.com/office/drawing/2014/main" val="1600817978"/>
                    </a:ext>
                  </a:extLst>
                </a:gridCol>
                <a:gridCol w="1969525">
                  <a:extLst>
                    <a:ext uri="{9D8B030D-6E8A-4147-A177-3AD203B41FA5}">
                      <a16:colId xmlns:a16="http://schemas.microsoft.com/office/drawing/2014/main" val="3297295232"/>
                    </a:ext>
                  </a:extLst>
                </a:gridCol>
                <a:gridCol w="1725861">
                  <a:extLst>
                    <a:ext uri="{9D8B030D-6E8A-4147-A177-3AD203B41FA5}">
                      <a16:colId xmlns:a16="http://schemas.microsoft.com/office/drawing/2014/main" val="4128092149"/>
                    </a:ext>
                  </a:extLst>
                </a:gridCol>
                <a:gridCol w="1725861">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fl</a:t>
                      </a:r>
                      <a:r>
                        <a:rPr lang="en-GB" sz="2000" b="1" dirty="0">
                          <a:solidFill>
                            <a:schemeClr val="accent1">
                              <a:lumMod val="50000"/>
                            </a:schemeClr>
                          </a:solidFill>
                        </a:rPr>
                        <a:t>eu</a:t>
                      </a:r>
                      <a:r>
                        <a:rPr lang="en-GB" sz="2000" dirty="0">
                          <a:solidFill>
                            <a:schemeClr val="accent1">
                              <a:lumMod val="50000"/>
                            </a:schemeClr>
                          </a:solidFill>
                        </a:rPr>
                        <a:t>r </a:t>
                      </a:r>
                      <a:endParaRPr lang="en-GB" sz="1200" dirty="0">
                        <a:solidFill>
                          <a:schemeClr val="accent1">
                            <a:lumMod val="50000"/>
                          </a:schemeClr>
                        </a:solidFill>
                      </a:endParaRPr>
                    </a:p>
                  </a:txBody>
                  <a:tcPr anchor="ctr"/>
                </a:tc>
                <a:tc>
                  <a:txBody>
                    <a:bodyPr/>
                    <a:lstStyle/>
                    <a:p>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qu</a:t>
                      </a:r>
                      <a:r>
                        <a:rPr lang="en-GB" sz="2000" b="1" dirty="0">
                          <a:solidFill>
                            <a:schemeClr val="accent1">
                              <a:lumMod val="50000"/>
                            </a:schemeClr>
                          </a:solidFill>
                        </a:rPr>
                        <a:t>eu</a:t>
                      </a:r>
                      <a:r>
                        <a:rPr lang="en-GB" sz="2000" b="0" dirty="0">
                          <a:solidFill>
                            <a:schemeClr val="accent1">
                              <a:lumMod val="50000"/>
                            </a:schemeClr>
                          </a:solidFill>
                        </a:rPr>
                        <a:t>e         </a:t>
                      </a:r>
                    </a:p>
                  </a:txBody>
                  <a:tcPr anchor="ctr"/>
                </a:tc>
                <a:tc>
                  <a:txBody>
                    <a:bodyPr/>
                    <a:lstStyle/>
                    <a:p>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chev</a:t>
                      </a:r>
                      <a:r>
                        <a:rPr lang="en-GB" sz="2000" b="1" dirty="0" err="1">
                          <a:solidFill>
                            <a:schemeClr val="accent1">
                              <a:lumMod val="50000"/>
                            </a:schemeClr>
                          </a:solidFill>
                        </a:rPr>
                        <a:t>eu</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[hair]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courag</a:t>
                      </a:r>
                      <a:r>
                        <a:rPr lang="en-GB" sz="2000" b="1" dirty="0" err="1">
                          <a:solidFill>
                            <a:schemeClr val="accent1">
                              <a:lumMod val="50000"/>
                            </a:schemeClr>
                          </a:solidFill>
                        </a:rPr>
                        <a:t>eu</a:t>
                      </a:r>
                      <a:r>
                        <a:rPr lang="en-GB" sz="2000" b="0" dirty="0" err="1">
                          <a:solidFill>
                            <a:schemeClr val="accent1">
                              <a:lumMod val="50000"/>
                            </a:schemeClr>
                          </a:solidFill>
                        </a:rPr>
                        <a:t>x</a:t>
                      </a:r>
                      <a:r>
                        <a:rPr lang="en-GB" sz="2000" b="0" dirty="0">
                          <a:solidFill>
                            <a:schemeClr val="accent1">
                              <a:lumMod val="50000"/>
                            </a:schemeClr>
                          </a:solidFill>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[brave]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b="1" dirty="0">
                          <a:solidFill>
                            <a:schemeClr val="accent1">
                              <a:lumMod val="50000"/>
                            </a:schemeClr>
                          </a:solidFill>
                        </a:rPr>
                        <a:t>eu</a:t>
                      </a:r>
                      <a:r>
                        <a:rPr lang="en-GB" sz="2000" dirty="0">
                          <a:solidFill>
                            <a:schemeClr val="accent1">
                              <a:lumMod val="50000"/>
                            </a:schemeClr>
                          </a:solidFill>
                        </a:rPr>
                        <a:t>rre</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mn-lt"/>
                        </a:rPr>
                        <a:t>n</a:t>
                      </a:r>
                      <a:r>
                        <a:rPr lang="en-GB" sz="2000" b="1" dirty="0" err="1">
                          <a:solidFill>
                            <a:schemeClr val="accent1">
                              <a:lumMod val="50000"/>
                            </a:schemeClr>
                          </a:solidFill>
                          <a:latin typeface="+mn-lt"/>
                          <a:cs typeface="Arial" panose="020B0604020202020204" pitchFamily="34" charset="0"/>
                        </a:rPr>
                        <a:t>œ</a:t>
                      </a:r>
                      <a:r>
                        <a:rPr lang="en-GB" sz="2000" b="1" dirty="0" err="1">
                          <a:solidFill>
                            <a:schemeClr val="accent1">
                              <a:lumMod val="50000"/>
                            </a:schemeClr>
                          </a:solidFill>
                          <a:latin typeface="+mn-lt"/>
                        </a:rPr>
                        <a:t>u</a:t>
                      </a:r>
                      <a:r>
                        <a:rPr lang="en-GB" sz="2000" b="0" dirty="0" err="1">
                          <a:solidFill>
                            <a:schemeClr val="accent1">
                              <a:lumMod val="50000"/>
                            </a:schemeClr>
                          </a:solidFill>
                          <a:latin typeface="+mn-lt"/>
                        </a:rPr>
                        <a:t>d</a:t>
                      </a:r>
                      <a:endParaRPr lang="en-GB" sz="2000" b="0" dirty="0">
                        <a:solidFill>
                          <a:schemeClr val="accent1">
                            <a:lumMod val="50000"/>
                          </a:scheme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[knot]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31" name="Action Button: Custom 16">
            <a:hlinkClick r:id="" action="ppaction://noaction" highlightClick="1">
              <a:snd r:embed="rId3" name="fleur.wav"/>
            </a:hlinkClick>
            <a:extLst>
              <a:ext uri="{FF2B5EF4-FFF2-40B4-BE49-F238E27FC236}">
                <a16:creationId xmlns:a16="http://schemas.microsoft.com/office/drawing/2014/main" id="{CEB3128E-7BF2-4A65-B88B-60C148FACDCF}"/>
              </a:ext>
            </a:extLst>
          </p:cNvPr>
          <p:cNvSpPr/>
          <p:nvPr/>
        </p:nvSpPr>
        <p:spPr>
          <a:xfrm>
            <a:off x="4274206" y="20317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queue.wav"/>
            </a:hlinkClick>
            <a:extLst>
              <a:ext uri="{FF2B5EF4-FFF2-40B4-BE49-F238E27FC236}">
                <a16:creationId xmlns:a16="http://schemas.microsoft.com/office/drawing/2014/main" id="{DB48506B-B3DB-4D58-8767-CFD8B059C065}"/>
              </a:ext>
            </a:extLst>
          </p:cNvPr>
          <p:cNvSpPr/>
          <p:nvPr/>
        </p:nvSpPr>
        <p:spPr>
          <a:xfrm>
            <a:off x="4274206" y="25044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heveux.wav"/>
            </a:hlinkClick>
            <a:extLst>
              <a:ext uri="{FF2B5EF4-FFF2-40B4-BE49-F238E27FC236}">
                <a16:creationId xmlns:a16="http://schemas.microsoft.com/office/drawing/2014/main" id="{8A1DE54B-4809-4B97-93E3-68BD32236018}"/>
              </a:ext>
            </a:extLst>
          </p:cNvPr>
          <p:cNvSpPr/>
          <p:nvPr/>
        </p:nvSpPr>
        <p:spPr>
          <a:xfrm>
            <a:off x="4272128" y="30150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urageux.wav"/>
            </a:hlinkClick>
            <a:extLst>
              <a:ext uri="{FF2B5EF4-FFF2-40B4-BE49-F238E27FC236}">
                <a16:creationId xmlns:a16="http://schemas.microsoft.com/office/drawing/2014/main" id="{1AA001D9-A76E-4BA3-8BC0-CBABE0E655B2}"/>
              </a:ext>
            </a:extLst>
          </p:cNvPr>
          <p:cNvSpPr/>
          <p:nvPr/>
        </p:nvSpPr>
        <p:spPr>
          <a:xfrm>
            <a:off x="4272128" y="349726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beurre.wav"/>
            </a:hlinkClick>
            <a:extLst>
              <a:ext uri="{FF2B5EF4-FFF2-40B4-BE49-F238E27FC236}">
                <a16:creationId xmlns:a16="http://schemas.microsoft.com/office/drawing/2014/main" id="{308E3B9A-1B71-4AD2-A5C6-94D58343866D}"/>
              </a:ext>
            </a:extLst>
          </p:cNvPr>
          <p:cNvSpPr/>
          <p:nvPr/>
        </p:nvSpPr>
        <p:spPr>
          <a:xfrm>
            <a:off x="4272128" y="40148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8" name="noeud.wav"/>
            </a:hlinkClick>
            <a:extLst>
              <a:ext uri="{FF2B5EF4-FFF2-40B4-BE49-F238E27FC236}">
                <a16:creationId xmlns:a16="http://schemas.microsoft.com/office/drawing/2014/main" id="{7BF854E3-63B4-4055-8855-C2F49C26F195}"/>
              </a:ext>
            </a:extLst>
          </p:cNvPr>
          <p:cNvSpPr/>
          <p:nvPr/>
        </p:nvSpPr>
        <p:spPr>
          <a:xfrm>
            <a:off x="4272128" y="44980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 name="Title 3"/>
          <p:cNvSpPr>
            <a:spLocks noGrp="1"/>
          </p:cNvSpPr>
          <p:nvPr>
            <p:ph type="title"/>
          </p:nvPr>
        </p:nvSpPr>
        <p:spPr>
          <a:xfrm>
            <a:off x="0" y="213557"/>
            <a:ext cx="5778500" cy="647577"/>
          </a:xfrm>
        </p:spPr>
        <p:txBody>
          <a:bodyPr>
            <a:normAutofit/>
          </a:bodyPr>
          <a:lstStyle/>
          <a:p>
            <a:r>
              <a:rPr lang="en-GB" b="1" dirty="0">
                <a:solidFill>
                  <a:schemeClr val="bg1"/>
                </a:solidFill>
              </a:rPr>
              <a:t>Open or closed [eu/œ]?</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6458" y="2076861"/>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1331" y="2540590"/>
            <a:ext cx="282522" cy="294294"/>
          </a:xfrm>
          <a:prstGeom prst="rect">
            <a:avLst/>
          </a:prstGeom>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1331" y="3049593"/>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1331" y="3558596"/>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6458" y="407504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1331" y="4527165"/>
            <a:ext cx="282522" cy="294294"/>
          </a:xfrm>
          <a:prstGeom prst="rect">
            <a:avLst/>
          </a:prstGeom>
        </p:spPr>
      </p:pic>
      <p:sp>
        <p:nvSpPr>
          <p:cNvPr id="2" name="Rounded Rectangle 46">
            <a:extLst>
              <a:ext uri="{FF2B5EF4-FFF2-40B4-BE49-F238E27FC236}">
                <a16:creationId xmlns:a16="http://schemas.microsoft.com/office/drawing/2014/main" id="{1E511AF4-CAF2-4EA2-A45B-1DEA1BC1B16B}"/>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Funnyflower Clip Art">
            <a:extLst>
              <a:ext uri="{FF2B5EF4-FFF2-40B4-BE49-F238E27FC236}">
                <a16:creationId xmlns:a16="http://schemas.microsoft.com/office/drawing/2014/main" id="{FD7F0A1E-EF4F-4BE4-8590-56F937B1C2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2995" y="1925397"/>
            <a:ext cx="562576" cy="545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iting In Line Clip Art">
            <a:extLst>
              <a:ext uri="{FF2B5EF4-FFF2-40B4-BE49-F238E27FC236}">
                <a16:creationId xmlns:a16="http://schemas.microsoft.com/office/drawing/2014/main" id="{C925C7E1-FAF8-45AD-913F-269BA62734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9737" y="2351629"/>
            <a:ext cx="759863" cy="6447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 And Knife Clip Art">
            <a:extLst>
              <a:ext uri="{FF2B5EF4-FFF2-40B4-BE49-F238E27FC236}">
                <a16:creationId xmlns:a16="http://schemas.microsoft.com/office/drawing/2014/main" id="{3299410B-4D29-4367-9645-F582253F18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9569" y="3899825"/>
            <a:ext cx="752605" cy="644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C58350-35DD-4460-865F-FA01828142BB}"/>
              </a:ext>
            </a:extLst>
          </p:cNvPr>
          <p:cNvSpPr txBox="1"/>
          <p:nvPr/>
        </p:nvSpPr>
        <p:spPr>
          <a:xfrm>
            <a:off x="160779" y="1292967"/>
            <a:ext cx="3683813" cy="1569660"/>
          </a:xfrm>
          <a:prstGeom prst="rect">
            <a:avLst/>
          </a:prstGeom>
          <a:noFill/>
        </p:spPr>
        <p:txBody>
          <a:bodyPr wrap="square" rtlCol="0">
            <a:spAutoFit/>
          </a:bodyPr>
          <a:lstStyle/>
          <a:p>
            <a:pPr algn="ctr"/>
            <a:r>
              <a:rPr lang="en-GB" sz="2400" b="1" dirty="0">
                <a:solidFill>
                  <a:srgbClr val="002060"/>
                </a:solidFill>
              </a:rPr>
              <a:t>Remember!</a:t>
            </a:r>
          </a:p>
          <a:p>
            <a:pPr algn="ctr"/>
            <a:endParaRPr lang="en-GB" sz="2400" b="1" dirty="0">
              <a:solidFill>
                <a:srgbClr val="002060"/>
              </a:solidFill>
            </a:endParaRPr>
          </a:p>
          <a:p>
            <a:pPr algn="ctr"/>
            <a:r>
              <a:rPr lang="en-GB" sz="2400" dirty="0">
                <a:solidFill>
                  <a:srgbClr val="002060"/>
                </a:solidFill>
              </a:rPr>
              <a:t>What kind of sound follows an </a:t>
            </a:r>
            <a:r>
              <a:rPr lang="en-GB" sz="2400" b="1" dirty="0">
                <a:solidFill>
                  <a:srgbClr val="002060"/>
                </a:solidFill>
              </a:rPr>
              <a:t>open</a:t>
            </a:r>
            <a:r>
              <a:rPr lang="en-GB" sz="2400" dirty="0">
                <a:solidFill>
                  <a:srgbClr val="002060"/>
                </a:solidFill>
              </a:rPr>
              <a:t> vowel?</a:t>
            </a:r>
          </a:p>
        </p:txBody>
      </p: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a:solidFill>
                  <a:schemeClr val="bg1"/>
                </a:solidFill>
              </a:rPr>
              <a:t>Les </a:t>
            </a:r>
            <a:r>
              <a:rPr lang="en-GB" b="1" dirty="0" err="1">
                <a:solidFill>
                  <a:schemeClr val="bg1"/>
                </a:solidFill>
              </a:rPr>
              <a:t>vacances</a:t>
            </a:r>
            <a:endParaRPr lang="en-GB"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11017" y="249870"/>
            <a:ext cx="1598903"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Voici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périodes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scolaires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TextBox 1">
            <a:extLst>
              <a:ext uri="{FF2B5EF4-FFF2-40B4-BE49-F238E27FC236}">
                <a16:creationId xmlns:a16="http://schemas.microsoft.com/office/drawing/2014/main" id="{48C8352A-3ED6-42C8-A96E-C830F01239D0}"/>
              </a:ext>
            </a:extLst>
          </p:cNvPr>
          <p:cNvSpPr txBox="1"/>
          <p:nvPr/>
        </p:nvSpPr>
        <p:spPr>
          <a:xfrm>
            <a:off x="918944" y="1974503"/>
            <a:ext cx="4506362" cy="523220"/>
          </a:xfrm>
          <a:prstGeom prst="rect">
            <a:avLst/>
          </a:prstGeom>
          <a:solidFill>
            <a:srgbClr val="0055A5"/>
          </a:solidFill>
          <a:ln w="38100">
            <a:solidFill>
              <a:srgbClr val="EF4135"/>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d’automne</a:t>
            </a:r>
            <a:endParaRPr lang="en-GB" sz="2800" b="1" dirty="0">
              <a:solidFill>
                <a:schemeClr val="bg1"/>
              </a:solidFill>
            </a:endParaRPr>
          </a:p>
        </p:txBody>
      </p:sp>
      <p:sp>
        <p:nvSpPr>
          <p:cNvPr id="9" name="TextBox 8">
            <a:extLst>
              <a:ext uri="{FF2B5EF4-FFF2-40B4-BE49-F238E27FC236}">
                <a16:creationId xmlns:a16="http://schemas.microsoft.com/office/drawing/2014/main" id="{762CC64F-D916-4ACC-ACCD-E59F7D5891EC}"/>
              </a:ext>
            </a:extLst>
          </p:cNvPr>
          <p:cNvSpPr txBox="1"/>
          <p:nvPr/>
        </p:nvSpPr>
        <p:spPr>
          <a:xfrm>
            <a:off x="180000" y="2741503"/>
            <a:ext cx="5290231" cy="523220"/>
          </a:xfrm>
          <a:prstGeom prst="rect">
            <a:avLst/>
          </a:prstGeom>
          <a:solidFill>
            <a:srgbClr val="0055A5"/>
          </a:solidFill>
          <a:ln w="38100">
            <a:solidFill>
              <a:srgbClr val="EF4135"/>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de fin* </a:t>
            </a:r>
            <a:r>
              <a:rPr lang="en-GB" sz="2800" b="1" dirty="0" err="1">
                <a:solidFill>
                  <a:schemeClr val="bg1"/>
                </a:solidFill>
              </a:rPr>
              <a:t>d’année</a:t>
            </a:r>
            <a:endParaRPr lang="en-GB" sz="2800" b="1" dirty="0">
              <a:solidFill>
                <a:schemeClr val="bg1"/>
              </a:solidFill>
            </a:endParaRPr>
          </a:p>
        </p:txBody>
      </p:sp>
      <p:sp>
        <p:nvSpPr>
          <p:cNvPr id="10" name="TextBox 9">
            <a:extLst>
              <a:ext uri="{FF2B5EF4-FFF2-40B4-BE49-F238E27FC236}">
                <a16:creationId xmlns:a16="http://schemas.microsoft.com/office/drawing/2014/main" id="{413BDCB6-EA23-4F21-BE48-D48662190333}"/>
              </a:ext>
            </a:extLst>
          </p:cNvPr>
          <p:cNvSpPr txBox="1"/>
          <p:nvPr/>
        </p:nvSpPr>
        <p:spPr>
          <a:xfrm>
            <a:off x="1643501" y="3508503"/>
            <a:ext cx="3781805" cy="523220"/>
          </a:xfrm>
          <a:prstGeom prst="rect">
            <a:avLst/>
          </a:prstGeom>
          <a:solidFill>
            <a:srgbClr val="0055A5"/>
          </a:solidFill>
          <a:ln w="38100">
            <a:solidFill>
              <a:srgbClr val="EF4135"/>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d’hiver</a:t>
            </a:r>
            <a:endParaRPr lang="en-GB" sz="2800" b="1" dirty="0">
              <a:solidFill>
                <a:schemeClr val="bg1"/>
              </a:solidFill>
            </a:endParaRPr>
          </a:p>
        </p:txBody>
      </p:sp>
      <p:sp>
        <p:nvSpPr>
          <p:cNvPr id="11" name="TextBox 10">
            <a:extLst>
              <a:ext uri="{FF2B5EF4-FFF2-40B4-BE49-F238E27FC236}">
                <a16:creationId xmlns:a16="http://schemas.microsoft.com/office/drawing/2014/main" id="{092561B6-E020-4C7D-AEAE-327265432D76}"/>
              </a:ext>
            </a:extLst>
          </p:cNvPr>
          <p:cNvSpPr txBox="1"/>
          <p:nvPr/>
        </p:nvSpPr>
        <p:spPr>
          <a:xfrm>
            <a:off x="535826" y="4275503"/>
            <a:ext cx="4889480" cy="523220"/>
          </a:xfrm>
          <a:prstGeom prst="rect">
            <a:avLst/>
          </a:prstGeom>
          <a:solidFill>
            <a:srgbClr val="0055A5"/>
          </a:solidFill>
          <a:ln w="38100">
            <a:solidFill>
              <a:srgbClr val="EF4135"/>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de </a:t>
            </a:r>
            <a:r>
              <a:rPr lang="en-GB" sz="2800" b="1" dirty="0" err="1">
                <a:solidFill>
                  <a:schemeClr val="bg1"/>
                </a:solidFill>
              </a:rPr>
              <a:t>printemps</a:t>
            </a:r>
            <a:endParaRPr lang="en-GB" sz="2800" b="1" dirty="0">
              <a:solidFill>
                <a:schemeClr val="bg1"/>
              </a:solidFill>
            </a:endParaRPr>
          </a:p>
        </p:txBody>
      </p:sp>
      <p:sp>
        <p:nvSpPr>
          <p:cNvPr id="12" name="TextBox 11">
            <a:extLst>
              <a:ext uri="{FF2B5EF4-FFF2-40B4-BE49-F238E27FC236}">
                <a16:creationId xmlns:a16="http://schemas.microsoft.com/office/drawing/2014/main" id="{40075EF1-CCE8-45BB-86A1-E7B9C3E38A39}"/>
              </a:ext>
            </a:extLst>
          </p:cNvPr>
          <p:cNvSpPr txBox="1"/>
          <p:nvPr/>
        </p:nvSpPr>
        <p:spPr>
          <a:xfrm>
            <a:off x="1924026" y="5042503"/>
            <a:ext cx="3501280" cy="523220"/>
          </a:xfrm>
          <a:prstGeom prst="rect">
            <a:avLst/>
          </a:prstGeom>
          <a:solidFill>
            <a:srgbClr val="0055A5"/>
          </a:solidFill>
          <a:ln w="38100">
            <a:solidFill>
              <a:srgbClr val="EF4135"/>
            </a:solidFill>
          </a:ln>
        </p:spPr>
        <p:txBody>
          <a:bodyPr wrap="none" rtlCol="0">
            <a:spAutoFit/>
          </a:bodyPr>
          <a:lstStyle/>
          <a:p>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d’été</a:t>
            </a:r>
            <a:endParaRPr lang="en-GB" sz="2800" b="1" dirty="0">
              <a:solidFill>
                <a:schemeClr val="bg1"/>
              </a:solidFill>
            </a:endParaRPr>
          </a:p>
        </p:txBody>
      </p:sp>
      <p:sp>
        <p:nvSpPr>
          <p:cNvPr id="3" name="TextBox 2">
            <a:extLst>
              <a:ext uri="{FF2B5EF4-FFF2-40B4-BE49-F238E27FC236}">
                <a16:creationId xmlns:a16="http://schemas.microsoft.com/office/drawing/2014/main" id="{AD12CC13-627C-4A1F-B0ED-0E78F0BF2ABD}"/>
              </a:ext>
            </a:extLst>
          </p:cNvPr>
          <p:cNvSpPr txBox="1"/>
          <p:nvPr/>
        </p:nvSpPr>
        <p:spPr>
          <a:xfrm>
            <a:off x="5427055" y="2005281"/>
            <a:ext cx="5997155" cy="461665"/>
          </a:xfrm>
          <a:prstGeom prst="rect">
            <a:avLst/>
          </a:prstGeom>
          <a:noFill/>
        </p:spPr>
        <p:txBody>
          <a:bodyPr wrap="none" rtlCol="0">
            <a:spAutoFit/>
          </a:bodyPr>
          <a:lstStyle/>
          <a:p>
            <a:pPr algn="l"/>
            <a:r>
              <a:rPr lang="en-GB" sz="2400" dirty="0">
                <a:solidFill>
                  <a:srgbClr val="002060"/>
                </a:solidFill>
              </a:rPr>
              <a:t>deux </a:t>
            </a:r>
            <a:r>
              <a:rPr lang="en-GB" sz="2400" dirty="0" err="1">
                <a:solidFill>
                  <a:srgbClr val="002060"/>
                </a:solidFill>
              </a:rPr>
              <a:t>semaines</a:t>
            </a:r>
            <a:r>
              <a:rPr lang="en-GB" sz="2400" dirty="0">
                <a:solidFill>
                  <a:srgbClr val="002060"/>
                </a:solidFill>
              </a:rPr>
              <a:t> </a:t>
            </a:r>
            <a:r>
              <a:rPr lang="en-GB" sz="2400" dirty="0" err="1">
                <a:solidFill>
                  <a:srgbClr val="002060"/>
                </a:solidFill>
              </a:rPr>
              <a:t>d’</a:t>
            </a:r>
            <a:r>
              <a:rPr lang="en-GB" sz="2400" b="1" dirty="0" err="1">
                <a:solidFill>
                  <a:srgbClr val="002060"/>
                </a:solidFill>
              </a:rPr>
              <a:t>octobre</a:t>
            </a:r>
            <a:r>
              <a:rPr lang="en-GB" sz="2400" b="1" dirty="0">
                <a:solidFill>
                  <a:srgbClr val="002060"/>
                </a:solidFill>
              </a:rPr>
              <a:t> </a:t>
            </a:r>
            <a:r>
              <a:rPr lang="en-GB" sz="2400" dirty="0">
                <a:solidFill>
                  <a:srgbClr val="002060"/>
                </a:solidFill>
              </a:rPr>
              <a:t>à </a:t>
            </a:r>
            <a:r>
              <a:rPr lang="en-GB" sz="2400" b="1" dirty="0" err="1">
                <a:solidFill>
                  <a:srgbClr val="002060"/>
                </a:solidFill>
              </a:rPr>
              <a:t>novembre</a:t>
            </a:r>
            <a:r>
              <a:rPr lang="en-GB" sz="2400" dirty="0">
                <a:solidFill>
                  <a:srgbClr val="002060"/>
                </a:solidFill>
              </a:rPr>
              <a:t> </a:t>
            </a:r>
          </a:p>
        </p:txBody>
      </p:sp>
      <p:sp>
        <p:nvSpPr>
          <p:cNvPr id="14" name="TextBox 13">
            <a:extLst>
              <a:ext uri="{FF2B5EF4-FFF2-40B4-BE49-F238E27FC236}">
                <a16:creationId xmlns:a16="http://schemas.microsoft.com/office/drawing/2014/main" id="{A25E5120-A064-4E33-BFA6-5E6194929D32}"/>
              </a:ext>
            </a:extLst>
          </p:cNvPr>
          <p:cNvSpPr txBox="1"/>
          <p:nvPr/>
        </p:nvSpPr>
        <p:spPr>
          <a:xfrm>
            <a:off x="5427055" y="2766876"/>
            <a:ext cx="6045245" cy="461665"/>
          </a:xfrm>
          <a:prstGeom prst="rect">
            <a:avLst/>
          </a:prstGeom>
          <a:noFill/>
        </p:spPr>
        <p:txBody>
          <a:bodyPr wrap="none" rtlCol="0">
            <a:spAutoFit/>
          </a:bodyPr>
          <a:lstStyle/>
          <a:p>
            <a:pPr algn="l"/>
            <a:r>
              <a:rPr lang="en-GB" sz="2400" dirty="0">
                <a:solidFill>
                  <a:srgbClr val="002060"/>
                </a:solidFill>
              </a:rPr>
              <a:t>deux </a:t>
            </a:r>
            <a:r>
              <a:rPr lang="en-GB" sz="2400" dirty="0" err="1">
                <a:solidFill>
                  <a:srgbClr val="002060"/>
                </a:solidFill>
              </a:rPr>
              <a:t>semaines</a:t>
            </a:r>
            <a:r>
              <a:rPr lang="en-GB" sz="2400" dirty="0">
                <a:solidFill>
                  <a:srgbClr val="002060"/>
                </a:solidFill>
              </a:rPr>
              <a:t> de </a:t>
            </a:r>
            <a:r>
              <a:rPr lang="en-GB" sz="2400" b="1" dirty="0" err="1">
                <a:solidFill>
                  <a:srgbClr val="002060"/>
                </a:solidFill>
              </a:rPr>
              <a:t>décembre</a:t>
            </a:r>
            <a:r>
              <a:rPr lang="en-GB" sz="2400" b="1" dirty="0">
                <a:solidFill>
                  <a:srgbClr val="002060"/>
                </a:solidFill>
              </a:rPr>
              <a:t> </a:t>
            </a:r>
            <a:r>
              <a:rPr lang="en-GB" sz="2400" dirty="0">
                <a:solidFill>
                  <a:srgbClr val="002060"/>
                </a:solidFill>
              </a:rPr>
              <a:t>à </a:t>
            </a:r>
            <a:r>
              <a:rPr lang="en-GB" sz="2400" b="1" dirty="0" err="1">
                <a:solidFill>
                  <a:srgbClr val="002060"/>
                </a:solidFill>
              </a:rPr>
              <a:t>janvier</a:t>
            </a:r>
            <a:r>
              <a:rPr lang="en-GB" sz="2400" dirty="0">
                <a:solidFill>
                  <a:srgbClr val="002060"/>
                </a:solidFill>
              </a:rPr>
              <a:t> </a:t>
            </a:r>
          </a:p>
        </p:txBody>
      </p:sp>
      <p:sp>
        <p:nvSpPr>
          <p:cNvPr id="15" name="TextBox 14">
            <a:extLst>
              <a:ext uri="{FF2B5EF4-FFF2-40B4-BE49-F238E27FC236}">
                <a16:creationId xmlns:a16="http://schemas.microsoft.com/office/drawing/2014/main" id="{5D7BD6C6-7335-4F8D-BEAB-9995747405C4}"/>
              </a:ext>
            </a:extLst>
          </p:cNvPr>
          <p:cNvSpPr txBox="1"/>
          <p:nvPr/>
        </p:nvSpPr>
        <p:spPr>
          <a:xfrm>
            <a:off x="5427055" y="3508503"/>
            <a:ext cx="5101076" cy="461665"/>
          </a:xfrm>
          <a:prstGeom prst="rect">
            <a:avLst/>
          </a:prstGeom>
          <a:noFill/>
        </p:spPr>
        <p:txBody>
          <a:bodyPr wrap="none" rtlCol="0">
            <a:spAutoFit/>
          </a:bodyPr>
          <a:lstStyle/>
          <a:p>
            <a:pPr algn="l"/>
            <a:r>
              <a:rPr lang="en-GB" sz="2400" dirty="0">
                <a:solidFill>
                  <a:srgbClr val="002060"/>
                </a:solidFill>
              </a:rPr>
              <a:t>deux </a:t>
            </a:r>
            <a:r>
              <a:rPr lang="en-GB" sz="2400" dirty="0" err="1">
                <a:solidFill>
                  <a:srgbClr val="002060"/>
                </a:solidFill>
              </a:rPr>
              <a:t>semaines</a:t>
            </a:r>
            <a:r>
              <a:rPr lang="en-GB" sz="2400" dirty="0">
                <a:solidFill>
                  <a:srgbClr val="002060"/>
                </a:solidFill>
              </a:rPr>
              <a:t> de </a:t>
            </a:r>
            <a:r>
              <a:rPr lang="en-GB" sz="2400" b="1" dirty="0" err="1">
                <a:solidFill>
                  <a:srgbClr val="002060"/>
                </a:solidFill>
              </a:rPr>
              <a:t>février</a:t>
            </a:r>
            <a:r>
              <a:rPr lang="en-GB" sz="2400" b="1" dirty="0">
                <a:solidFill>
                  <a:srgbClr val="002060"/>
                </a:solidFill>
              </a:rPr>
              <a:t> </a:t>
            </a:r>
            <a:r>
              <a:rPr lang="en-GB" sz="2400" dirty="0">
                <a:solidFill>
                  <a:srgbClr val="002060"/>
                </a:solidFill>
              </a:rPr>
              <a:t>à </a:t>
            </a:r>
            <a:r>
              <a:rPr lang="en-GB" sz="2400" b="1" dirty="0">
                <a:solidFill>
                  <a:srgbClr val="002060"/>
                </a:solidFill>
              </a:rPr>
              <a:t>mars</a:t>
            </a:r>
            <a:r>
              <a:rPr lang="en-GB" sz="2400" dirty="0">
                <a:solidFill>
                  <a:srgbClr val="002060"/>
                </a:solidFill>
              </a:rPr>
              <a:t> </a:t>
            </a:r>
          </a:p>
        </p:txBody>
      </p:sp>
      <p:sp>
        <p:nvSpPr>
          <p:cNvPr id="16" name="TextBox 15">
            <a:extLst>
              <a:ext uri="{FF2B5EF4-FFF2-40B4-BE49-F238E27FC236}">
                <a16:creationId xmlns:a16="http://schemas.microsoft.com/office/drawing/2014/main" id="{7B6CC873-3AD4-4805-9356-ED1C0BC74806}"/>
              </a:ext>
            </a:extLst>
          </p:cNvPr>
          <p:cNvSpPr txBox="1"/>
          <p:nvPr/>
        </p:nvSpPr>
        <p:spPr>
          <a:xfrm>
            <a:off x="5425306" y="4314070"/>
            <a:ext cx="4463081" cy="461665"/>
          </a:xfrm>
          <a:prstGeom prst="rect">
            <a:avLst/>
          </a:prstGeom>
          <a:noFill/>
        </p:spPr>
        <p:txBody>
          <a:bodyPr wrap="none" rtlCol="0">
            <a:spAutoFit/>
          </a:bodyPr>
          <a:lstStyle/>
          <a:p>
            <a:pPr algn="l"/>
            <a:r>
              <a:rPr lang="en-GB" sz="2400" dirty="0">
                <a:solidFill>
                  <a:srgbClr val="002060"/>
                </a:solidFill>
              </a:rPr>
              <a:t>deux </a:t>
            </a:r>
            <a:r>
              <a:rPr lang="en-GB" sz="2400" dirty="0" err="1">
                <a:solidFill>
                  <a:srgbClr val="002060"/>
                </a:solidFill>
              </a:rPr>
              <a:t>semaines</a:t>
            </a:r>
            <a:r>
              <a:rPr lang="en-GB" sz="2400" dirty="0">
                <a:solidFill>
                  <a:srgbClr val="002060"/>
                </a:solidFill>
              </a:rPr>
              <a:t> </a:t>
            </a:r>
            <a:r>
              <a:rPr lang="en-GB" sz="2400" dirty="0" err="1">
                <a:solidFill>
                  <a:srgbClr val="002060"/>
                </a:solidFill>
              </a:rPr>
              <a:t>d’</a:t>
            </a:r>
            <a:r>
              <a:rPr lang="en-GB" sz="2400" b="1" dirty="0" err="1">
                <a:solidFill>
                  <a:srgbClr val="002060"/>
                </a:solidFill>
              </a:rPr>
              <a:t>avril</a:t>
            </a:r>
            <a:r>
              <a:rPr lang="en-GB" sz="2400" b="1" dirty="0">
                <a:solidFill>
                  <a:srgbClr val="002060"/>
                </a:solidFill>
              </a:rPr>
              <a:t> </a:t>
            </a:r>
            <a:r>
              <a:rPr lang="en-GB" sz="2400" dirty="0">
                <a:solidFill>
                  <a:srgbClr val="002060"/>
                </a:solidFill>
              </a:rPr>
              <a:t>à </a:t>
            </a:r>
            <a:r>
              <a:rPr lang="en-GB" sz="2400" b="1" dirty="0" err="1">
                <a:solidFill>
                  <a:srgbClr val="002060"/>
                </a:solidFill>
              </a:rPr>
              <a:t>mai</a:t>
            </a:r>
            <a:r>
              <a:rPr lang="en-GB" sz="2400" dirty="0">
                <a:solidFill>
                  <a:srgbClr val="002060"/>
                </a:solidFill>
              </a:rPr>
              <a:t> </a:t>
            </a:r>
          </a:p>
        </p:txBody>
      </p:sp>
      <p:sp>
        <p:nvSpPr>
          <p:cNvPr id="17" name="TextBox 16">
            <a:extLst>
              <a:ext uri="{FF2B5EF4-FFF2-40B4-BE49-F238E27FC236}">
                <a16:creationId xmlns:a16="http://schemas.microsoft.com/office/drawing/2014/main" id="{DA3DB5FB-AAE9-47FE-8F4F-F0147CB255FE}"/>
              </a:ext>
            </a:extLst>
          </p:cNvPr>
          <p:cNvSpPr txBox="1"/>
          <p:nvPr/>
        </p:nvSpPr>
        <p:spPr>
          <a:xfrm>
            <a:off x="5427055" y="5055697"/>
            <a:ext cx="6482865" cy="461665"/>
          </a:xfrm>
          <a:prstGeom prst="rect">
            <a:avLst/>
          </a:prstGeom>
          <a:noFill/>
        </p:spPr>
        <p:txBody>
          <a:bodyPr wrap="none" rtlCol="0">
            <a:spAutoFit/>
          </a:bodyPr>
          <a:lstStyle/>
          <a:p>
            <a:pPr algn="l"/>
            <a:r>
              <a:rPr lang="en-GB" sz="2400" dirty="0" err="1">
                <a:solidFill>
                  <a:srgbClr val="002060"/>
                </a:solidFill>
              </a:rPr>
              <a:t>huit</a:t>
            </a:r>
            <a:r>
              <a:rPr lang="en-GB" sz="2400" dirty="0">
                <a:solidFill>
                  <a:srgbClr val="002060"/>
                </a:solidFill>
              </a:rPr>
              <a:t> </a:t>
            </a:r>
            <a:r>
              <a:rPr lang="en-GB" sz="2400" dirty="0" err="1">
                <a:solidFill>
                  <a:srgbClr val="002060"/>
                </a:solidFill>
              </a:rPr>
              <a:t>semaines</a:t>
            </a:r>
            <a:r>
              <a:rPr lang="en-GB" sz="2400" dirty="0">
                <a:solidFill>
                  <a:srgbClr val="002060"/>
                </a:solidFill>
              </a:rPr>
              <a:t> de </a:t>
            </a:r>
            <a:r>
              <a:rPr lang="en-GB" sz="2400" b="1" dirty="0" err="1">
                <a:solidFill>
                  <a:srgbClr val="002060"/>
                </a:solidFill>
              </a:rPr>
              <a:t>juillet</a:t>
            </a:r>
            <a:r>
              <a:rPr lang="en-GB" sz="2400" dirty="0">
                <a:solidFill>
                  <a:srgbClr val="002060"/>
                </a:solidFill>
              </a:rPr>
              <a:t>, </a:t>
            </a:r>
            <a:r>
              <a:rPr lang="en-GB" sz="2400" b="1" dirty="0" err="1">
                <a:solidFill>
                  <a:srgbClr val="002060"/>
                </a:solidFill>
              </a:rPr>
              <a:t>août</a:t>
            </a:r>
            <a:r>
              <a:rPr lang="en-GB" sz="2400" b="1" dirty="0">
                <a:solidFill>
                  <a:srgbClr val="002060"/>
                </a:solidFill>
              </a:rPr>
              <a:t> </a:t>
            </a:r>
            <a:r>
              <a:rPr lang="en-GB" sz="2400" dirty="0">
                <a:solidFill>
                  <a:srgbClr val="002060"/>
                </a:solidFill>
              </a:rPr>
              <a:t>à </a:t>
            </a:r>
            <a:r>
              <a:rPr lang="en-GB" sz="2400" b="1" dirty="0" err="1">
                <a:solidFill>
                  <a:srgbClr val="002060"/>
                </a:solidFill>
              </a:rPr>
              <a:t>septembre</a:t>
            </a:r>
            <a:r>
              <a:rPr lang="en-GB" sz="2400" dirty="0">
                <a:solidFill>
                  <a:srgbClr val="002060"/>
                </a:solidFill>
              </a:rPr>
              <a:t> </a:t>
            </a:r>
          </a:p>
        </p:txBody>
      </p:sp>
      <p:sp>
        <p:nvSpPr>
          <p:cNvPr id="5" name="Rectangle 4">
            <a:extLst>
              <a:ext uri="{FF2B5EF4-FFF2-40B4-BE49-F238E27FC236}">
                <a16:creationId xmlns:a16="http://schemas.microsoft.com/office/drawing/2014/main" id="{19AA18DA-8875-4F1A-932A-6075957F376F}"/>
              </a:ext>
            </a:extLst>
          </p:cNvPr>
          <p:cNvSpPr/>
          <p:nvPr/>
        </p:nvSpPr>
        <p:spPr>
          <a:xfrm>
            <a:off x="8313822" y="2080030"/>
            <a:ext cx="102870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18" name="Rectangle 17">
            <a:extLst>
              <a:ext uri="{FF2B5EF4-FFF2-40B4-BE49-F238E27FC236}">
                <a16:creationId xmlns:a16="http://schemas.microsoft.com/office/drawing/2014/main" id="{9CBD674D-179B-4788-B466-415C289E0416}"/>
              </a:ext>
            </a:extLst>
          </p:cNvPr>
          <p:cNvSpPr/>
          <p:nvPr/>
        </p:nvSpPr>
        <p:spPr>
          <a:xfrm>
            <a:off x="9833906" y="2118118"/>
            <a:ext cx="1375517" cy="37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a:t>
            </a:r>
          </a:p>
        </p:txBody>
      </p:sp>
      <p:sp>
        <p:nvSpPr>
          <p:cNvPr id="19" name="Rectangle 18">
            <a:extLst>
              <a:ext uri="{FF2B5EF4-FFF2-40B4-BE49-F238E27FC236}">
                <a16:creationId xmlns:a16="http://schemas.microsoft.com/office/drawing/2014/main" id="{B488CCE9-5121-4F69-A537-43453B9BEDEC}"/>
              </a:ext>
            </a:extLst>
          </p:cNvPr>
          <p:cNvSpPr/>
          <p:nvPr/>
        </p:nvSpPr>
        <p:spPr>
          <a:xfrm>
            <a:off x="8506826" y="2824042"/>
            <a:ext cx="1381561" cy="46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a:t>
            </a:r>
          </a:p>
        </p:txBody>
      </p:sp>
      <p:sp>
        <p:nvSpPr>
          <p:cNvPr id="20" name="Rectangle 19">
            <a:extLst>
              <a:ext uri="{FF2B5EF4-FFF2-40B4-BE49-F238E27FC236}">
                <a16:creationId xmlns:a16="http://schemas.microsoft.com/office/drawing/2014/main" id="{FCBCE714-EB71-4D48-9D13-5F3B6AF29B2F}"/>
              </a:ext>
            </a:extLst>
          </p:cNvPr>
          <p:cNvSpPr/>
          <p:nvPr/>
        </p:nvSpPr>
        <p:spPr>
          <a:xfrm>
            <a:off x="10311017" y="2843226"/>
            <a:ext cx="1009650" cy="4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21" name="Rectangle 20">
            <a:extLst>
              <a:ext uri="{FF2B5EF4-FFF2-40B4-BE49-F238E27FC236}">
                <a16:creationId xmlns:a16="http://schemas.microsoft.com/office/drawing/2014/main" id="{250FD750-9E70-4CED-808D-A01040184287}"/>
              </a:ext>
            </a:extLst>
          </p:cNvPr>
          <p:cNvSpPr/>
          <p:nvPr/>
        </p:nvSpPr>
        <p:spPr>
          <a:xfrm>
            <a:off x="8394852" y="3568783"/>
            <a:ext cx="890519" cy="395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a:t>
            </a:r>
          </a:p>
        </p:txBody>
      </p:sp>
      <p:sp>
        <p:nvSpPr>
          <p:cNvPr id="22" name="Rectangle 21">
            <a:extLst>
              <a:ext uri="{FF2B5EF4-FFF2-40B4-BE49-F238E27FC236}">
                <a16:creationId xmlns:a16="http://schemas.microsoft.com/office/drawing/2014/main" id="{D92B5F6F-1AF9-4D14-BE7B-F684683940B8}"/>
              </a:ext>
            </a:extLst>
          </p:cNvPr>
          <p:cNvSpPr/>
          <p:nvPr/>
        </p:nvSpPr>
        <p:spPr>
          <a:xfrm>
            <a:off x="9872006" y="3546357"/>
            <a:ext cx="1009650" cy="4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23" name="Rectangle 22">
            <a:extLst>
              <a:ext uri="{FF2B5EF4-FFF2-40B4-BE49-F238E27FC236}">
                <a16:creationId xmlns:a16="http://schemas.microsoft.com/office/drawing/2014/main" id="{967582B6-8903-4448-87EB-BFDB446D33B7}"/>
              </a:ext>
            </a:extLst>
          </p:cNvPr>
          <p:cNvSpPr/>
          <p:nvPr/>
        </p:nvSpPr>
        <p:spPr>
          <a:xfrm>
            <a:off x="8313822" y="4422562"/>
            <a:ext cx="476251" cy="32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4" name="Rectangle 23">
            <a:extLst>
              <a:ext uri="{FF2B5EF4-FFF2-40B4-BE49-F238E27FC236}">
                <a16:creationId xmlns:a16="http://schemas.microsoft.com/office/drawing/2014/main" id="{9160FD9D-F7B0-4A4A-9D00-5444930C822D}"/>
              </a:ext>
            </a:extLst>
          </p:cNvPr>
          <p:cNvSpPr/>
          <p:nvPr/>
        </p:nvSpPr>
        <p:spPr>
          <a:xfrm>
            <a:off x="9400535" y="4401611"/>
            <a:ext cx="452421" cy="374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5" name="Rectangle 24">
            <a:extLst>
              <a:ext uri="{FF2B5EF4-FFF2-40B4-BE49-F238E27FC236}">
                <a16:creationId xmlns:a16="http://schemas.microsoft.com/office/drawing/2014/main" id="{C669820D-E5DB-4916-A48C-2E70E4DB06C5}"/>
              </a:ext>
            </a:extLst>
          </p:cNvPr>
          <p:cNvSpPr/>
          <p:nvPr/>
        </p:nvSpPr>
        <p:spPr>
          <a:xfrm>
            <a:off x="8161423" y="5040569"/>
            <a:ext cx="715626" cy="4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26" name="Rectangle 25">
            <a:extLst>
              <a:ext uri="{FF2B5EF4-FFF2-40B4-BE49-F238E27FC236}">
                <a16:creationId xmlns:a16="http://schemas.microsoft.com/office/drawing/2014/main" id="{61DCC24C-3D83-4BC8-8F04-86C4979073CB}"/>
              </a:ext>
            </a:extLst>
          </p:cNvPr>
          <p:cNvSpPr/>
          <p:nvPr/>
        </p:nvSpPr>
        <p:spPr>
          <a:xfrm>
            <a:off x="9231043" y="5112247"/>
            <a:ext cx="491384" cy="41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7" name="Rectangle 26">
            <a:extLst>
              <a:ext uri="{FF2B5EF4-FFF2-40B4-BE49-F238E27FC236}">
                <a16:creationId xmlns:a16="http://schemas.microsoft.com/office/drawing/2014/main" id="{72EC8856-71FE-4B42-95F9-E7F8400F8066}"/>
              </a:ext>
            </a:extLst>
          </p:cNvPr>
          <p:cNvSpPr/>
          <p:nvPr/>
        </p:nvSpPr>
        <p:spPr>
          <a:xfrm>
            <a:off x="10207338" y="5148030"/>
            <a:ext cx="1683531" cy="41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_____________</a:t>
            </a:r>
          </a:p>
        </p:txBody>
      </p:sp>
      <p:sp>
        <p:nvSpPr>
          <p:cNvPr id="28" name="TextBox 27">
            <a:extLst>
              <a:ext uri="{FF2B5EF4-FFF2-40B4-BE49-F238E27FC236}">
                <a16:creationId xmlns:a16="http://schemas.microsoft.com/office/drawing/2014/main" id="{80E9340B-D56F-4C55-AEF2-29EC6F628902}"/>
              </a:ext>
            </a:extLst>
          </p:cNvPr>
          <p:cNvSpPr txBox="1"/>
          <p:nvPr/>
        </p:nvSpPr>
        <p:spPr>
          <a:xfrm>
            <a:off x="5427054" y="5771649"/>
            <a:ext cx="6482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Quel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mois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n’a</a:t>
            </a:r>
            <a:r>
              <a:rPr lang="en-US" sz="2400" dirty="0">
                <a:solidFill>
                  <a:srgbClr val="4472C4">
                    <a:lumMod val="50000"/>
                  </a:srgbClr>
                </a:solidFill>
                <a:latin typeface="Century Gothic" panose="020F0302020204030204"/>
              </a:rPr>
              <a:t> pas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 </a:t>
            </a:r>
            <a:r>
              <a:rPr lang="en-US" sz="2400" b="1" dirty="0" err="1">
                <a:solidFill>
                  <a:srgbClr val="EF4135"/>
                </a:solidFill>
                <a:latin typeface="Century Gothic" panose="020F0302020204030204"/>
              </a:rPr>
              <a:t>juin</a:t>
            </a:r>
            <a:endParaRPr kumimoji="0" lang="en-US" sz="2400" b="0" i="0" u="none" strike="noStrike" kern="1200" cap="none" spc="0" normalizeH="0" baseline="0" noProof="0" dirty="0">
              <a:ln>
                <a:noFill/>
              </a:ln>
              <a:solidFill>
                <a:srgbClr val="EF4135"/>
              </a:solidFill>
              <a:effectLst/>
              <a:uLnTx/>
              <a:uFillTx/>
              <a:latin typeface="Century Gothic" panose="020F0302020204030204"/>
            </a:endParaRPr>
          </a:p>
        </p:txBody>
      </p:sp>
      <p:sp>
        <p:nvSpPr>
          <p:cNvPr id="29" name="Rectangle 28">
            <a:extLst>
              <a:ext uri="{FF2B5EF4-FFF2-40B4-BE49-F238E27FC236}">
                <a16:creationId xmlns:a16="http://schemas.microsoft.com/office/drawing/2014/main" id="{236CCFD2-3A37-43D7-BA96-CA7882706B4C}"/>
              </a:ext>
            </a:extLst>
          </p:cNvPr>
          <p:cNvSpPr/>
          <p:nvPr/>
        </p:nvSpPr>
        <p:spPr>
          <a:xfrm>
            <a:off x="10917986" y="5833191"/>
            <a:ext cx="696828" cy="380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30" name="TextBox 29">
            <a:extLst>
              <a:ext uri="{FF2B5EF4-FFF2-40B4-BE49-F238E27FC236}">
                <a16:creationId xmlns:a16="http://schemas.microsoft.com/office/drawing/2014/main" id="{089FFE68-90CF-4F7C-9590-CE7D7B3D1C9B}"/>
              </a:ext>
            </a:extLst>
          </p:cNvPr>
          <p:cNvSpPr txBox="1"/>
          <p:nvPr/>
        </p:nvSpPr>
        <p:spPr>
          <a:xfrm>
            <a:off x="6873941" y="444100"/>
            <a:ext cx="3020379" cy="707886"/>
          </a:xfrm>
          <a:prstGeom prst="rect">
            <a:avLst/>
          </a:prstGeom>
          <a:noFill/>
          <a:ln>
            <a:solidFill>
              <a:srgbClr val="203864"/>
            </a:solidFill>
          </a:ln>
        </p:spPr>
        <p:txBody>
          <a:bodyPr wrap="none" rtlCol="0">
            <a:spAutoFit/>
          </a:bodyPr>
          <a:lstStyle/>
          <a:p>
            <a:pPr algn="l"/>
            <a:r>
              <a:rPr lang="en-GB" sz="2000" i="1" dirty="0">
                <a:solidFill>
                  <a:srgbClr val="002060"/>
                </a:solidFill>
              </a:rPr>
              <a:t>*</a:t>
            </a:r>
            <a:r>
              <a:rPr lang="en-GB" sz="2000" i="1" dirty="0" err="1">
                <a:solidFill>
                  <a:srgbClr val="002060"/>
                </a:solidFill>
              </a:rPr>
              <a:t>scolaire</a:t>
            </a:r>
            <a:r>
              <a:rPr lang="en-GB" sz="2000" i="1" dirty="0">
                <a:solidFill>
                  <a:srgbClr val="002060"/>
                </a:solidFill>
              </a:rPr>
              <a:t> </a:t>
            </a:r>
            <a:r>
              <a:rPr lang="en-GB" sz="2000" dirty="0">
                <a:solidFill>
                  <a:srgbClr val="002060"/>
                </a:solidFill>
              </a:rPr>
              <a:t>(</a:t>
            </a:r>
            <a:r>
              <a:rPr lang="en-GB" sz="2000" dirty="0" err="1">
                <a:solidFill>
                  <a:srgbClr val="002060"/>
                </a:solidFill>
              </a:rPr>
              <a:t>adj</a:t>
            </a:r>
            <a:r>
              <a:rPr lang="en-GB" sz="2000" dirty="0">
                <a:solidFill>
                  <a:srgbClr val="002060"/>
                </a:solidFill>
              </a:rPr>
              <a:t>) = school</a:t>
            </a:r>
          </a:p>
          <a:p>
            <a:pPr algn="l"/>
            <a:r>
              <a:rPr lang="en-GB" sz="2000" i="1" dirty="0">
                <a:solidFill>
                  <a:srgbClr val="002060"/>
                </a:solidFill>
              </a:rPr>
              <a:t>*la</a:t>
            </a:r>
            <a:r>
              <a:rPr lang="en-GB" sz="2000" dirty="0">
                <a:solidFill>
                  <a:srgbClr val="002060"/>
                </a:solidFill>
              </a:rPr>
              <a:t> </a:t>
            </a:r>
            <a:r>
              <a:rPr lang="en-GB" sz="2000" i="1" dirty="0">
                <a:solidFill>
                  <a:srgbClr val="002060"/>
                </a:solidFill>
              </a:rPr>
              <a:t>fin </a:t>
            </a:r>
            <a:r>
              <a:rPr lang="en-GB" sz="2000" dirty="0">
                <a:solidFill>
                  <a:srgbClr val="002060"/>
                </a:solidFill>
              </a:rPr>
              <a:t>(n) = end</a:t>
            </a:r>
            <a:endParaRPr lang="en-GB" sz="2000" i="1" dirty="0">
              <a:solidFill>
                <a:srgbClr val="002060"/>
              </a:solidFill>
            </a:endParaRP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eu/œu</a:t>
            </a:r>
            <a:endParaRPr lang="en-US" sz="10000" dirty="0"/>
          </a:p>
        </p:txBody>
      </p:sp>
      <p:sp>
        <p:nvSpPr>
          <p:cNvPr id="4" name="TextBox 3"/>
          <p:cNvSpPr txBox="1"/>
          <p:nvPr/>
        </p:nvSpPr>
        <p:spPr>
          <a:xfrm>
            <a:off x="4151834" y="2644170"/>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508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34000" cy="647577"/>
          </a:xfrm>
        </p:spPr>
        <p:txBody>
          <a:bodyPr>
            <a:normAutofit/>
          </a:bodyPr>
          <a:lstStyle/>
          <a:p>
            <a:r>
              <a:rPr lang="en-GB" b="1" dirty="0">
                <a:solidFill>
                  <a:schemeClr val="bg1"/>
                </a:solidFill>
              </a:rPr>
              <a:t>There was / there were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are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we use the expression </a:t>
            </a:r>
            <a:r>
              <a:rPr kumimoji="0" lang="en-US" sz="2400" b="1" i="0" u="none" strike="noStrike" kern="1200" cap="none" spc="0" normalizeH="0" baseline="0" noProof="0" dirty="0" err="1">
                <a:ln>
                  <a:noFill/>
                </a:ln>
                <a:solidFill>
                  <a:srgbClr val="E86D19"/>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 y 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Il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erreur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phrase.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mistake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86D19"/>
                </a:solidFill>
                <a:latin typeface="Century Gothic" panose="020F0302020204030204"/>
              </a:rPr>
              <a:t>Il y a </a:t>
            </a:r>
            <a:r>
              <a:rPr lang="en-US" sz="2400" dirty="0">
                <a:solidFill>
                  <a:srgbClr val="4472C4">
                    <a:lumMod val="50000"/>
                  </a:srgbClr>
                </a:solidFill>
                <a:latin typeface="Century Gothic" panose="020F0302020204030204"/>
              </a:rPr>
              <a:t>des </a:t>
            </a:r>
            <a:r>
              <a:rPr lang="en-US" sz="2400" dirty="0" err="1">
                <a:solidFill>
                  <a:srgbClr val="4472C4">
                    <a:lumMod val="50000"/>
                  </a:srgbClr>
                </a:solidFill>
                <a:latin typeface="Century Gothic" panose="020F0302020204030204"/>
              </a:rPr>
              <a:t>voitures</a:t>
            </a:r>
            <a:r>
              <a:rPr lang="en-US" sz="2400" dirty="0">
                <a:solidFill>
                  <a:srgbClr val="4472C4">
                    <a:lumMod val="50000"/>
                  </a:srgbClr>
                </a:solidFill>
                <a:latin typeface="Century Gothic" panose="020F0302020204030204"/>
              </a:rPr>
              <a:t> dehors.	</a:t>
            </a: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There are (some) cars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say ‘</a:t>
            </a:r>
            <a:r>
              <a:rPr lang="en-US" sz="2400" b="1" dirty="0">
                <a:solidFill>
                  <a:srgbClr val="4472C4">
                    <a:lumMod val="50000"/>
                  </a:srgbClr>
                </a:solidFill>
                <a:latin typeface="Century Gothic" panose="020F0302020204030204"/>
              </a:rPr>
              <a:t>there was</a:t>
            </a:r>
            <a:r>
              <a:rPr lang="en-US" sz="2400" dirty="0">
                <a:solidFill>
                  <a:srgbClr val="4472C4">
                    <a:lumMod val="50000"/>
                  </a:srgbClr>
                </a:solidFill>
                <a:latin typeface="Century Gothic" panose="020F0302020204030204"/>
              </a:rPr>
              <a:t>’ / ‘</a:t>
            </a:r>
            <a:r>
              <a:rPr lang="en-US" sz="2400" b="1" dirty="0">
                <a:solidFill>
                  <a:srgbClr val="4472C4">
                    <a:lumMod val="50000"/>
                  </a:srgbClr>
                </a:solidFill>
                <a:latin typeface="Century Gothic" panose="020F0302020204030204"/>
              </a:rPr>
              <a:t>there were</a:t>
            </a:r>
            <a:r>
              <a:rPr lang="en-US" sz="2400" dirty="0">
                <a:solidFill>
                  <a:srgbClr val="4472C4">
                    <a:lumMod val="50000"/>
                  </a:srgbClr>
                </a:solidFill>
                <a:latin typeface="Century Gothic" panose="020F0302020204030204"/>
              </a:rPr>
              <a:t>’, we use </a:t>
            </a:r>
            <a:r>
              <a:rPr lang="en-US" sz="2400" b="1" dirty="0" err="1">
                <a:solidFill>
                  <a:srgbClr val="E65D00"/>
                </a:solidFill>
                <a:latin typeface="Century Gothic" panose="020F0302020204030204"/>
              </a:rPr>
              <a:t>il</a:t>
            </a:r>
            <a:r>
              <a:rPr lang="en-US" sz="2400" b="1" dirty="0">
                <a:solidFill>
                  <a:srgbClr val="E65D00"/>
                </a:solidFill>
                <a:latin typeface="Century Gothic" panose="020F0302020204030204"/>
              </a:rPr>
              <a:t> y </a:t>
            </a:r>
            <a:r>
              <a:rPr lang="en-US" sz="2400" b="1" dirty="0" err="1">
                <a:solidFill>
                  <a:srgbClr val="E65D00"/>
                </a:solidFill>
                <a:latin typeface="Century Gothic" panose="020F0302020204030204"/>
              </a:rPr>
              <a:t>avait</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Past: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Il y </a:t>
            </a:r>
            <a:r>
              <a:rPr lang="en-US" sz="2400" b="1" dirty="0" err="1">
                <a:solidFill>
                  <a:srgbClr val="E65D00"/>
                </a:solidFill>
                <a:latin typeface="Century Gothic" panose="020F0302020204030204"/>
              </a:rPr>
              <a:t>avait</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erreur</a:t>
            </a:r>
            <a:r>
              <a:rPr lang="en-US" sz="2400" dirty="0">
                <a:solidFill>
                  <a:srgbClr val="4472C4">
                    <a:lumMod val="50000"/>
                  </a:srgbClr>
                </a:solidFill>
                <a:latin typeface="Century Gothic" panose="020F0302020204030204"/>
              </a:rPr>
              <a:t> dans la phrase.	</a:t>
            </a:r>
            <a:r>
              <a:rPr lang="en-US" sz="2400" i="1" dirty="0">
                <a:solidFill>
                  <a:srgbClr val="4472C4">
                    <a:lumMod val="50000"/>
                  </a:srgbClr>
                </a:solidFill>
                <a:latin typeface="Century Gothic" panose="020F0302020204030204"/>
              </a:rPr>
              <a:t>There was a mistake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Il y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avait</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US" sz="24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voitures</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dehors.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were (some) cars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Il y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avait</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both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was</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(sing) and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were</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
            </a: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895F40EB-36E4-4D42-9B89-731BE66CD769}"/>
              </a:ext>
            </a:extLst>
          </p:cNvPr>
          <p:cNvSpPr/>
          <p:nvPr/>
        </p:nvSpPr>
        <p:spPr>
          <a:xfrm>
            <a:off x="5734050" y="2381250"/>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68A2190-44CF-47B7-8FF8-E04644027CEA}"/>
              </a:ext>
            </a:extLst>
          </p:cNvPr>
          <p:cNvSpPr/>
          <p:nvPr/>
        </p:nvSpPr>
        <p:spPr>
          <a:xfrm>
            <a:off x="5581650" y="2779958"/>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50C832B-43A7-4C9D-9CE4-8562A6DE8546}"/>
              </a:ext>
            </a:extLst>
          </p:cNvPr>
          <p:cNvSpPr/>
          <p:nvPr/>
        </p:nvSpPr>
        <p:spPr>
          <a:xfrm>
            <a:off x="5771154" y="4644916"/>
            <a:ext cx="5373096"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E2C8B3-13F6-44EC-BB4C-4DBD255C5CD8}"/>
              </a:ext>
            </a:extLst>
          </p:cNvPr>
          <p:cNvSpPr/>
          <p:nvPr/>
        </p:nvSpPr>
        <p:spPr>
          <a:xfrm>
            <a:off x="5734050" y="5025916"/>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9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7604D660-DE66-7540-8B45-A2C76ABCAC0D}"/>
              </a:ext>
            </a:extLst>
          </p:cNvPr>
          <p:cNvSpPr txBox="1"/>
          <p:nvPr/>
        </p:nvSpPr>
        <p:spPr>
          <a:xfrm>
            <a:off x="227352" y="1238353"/>
            <a:ext cx="11854730" cy="830997"/>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ce texte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sujet d’une </a:t>
            </a:r>
            <a:r>
              <a:rPr lang="fr-FR" sz="2400" dirty="0">
                <a:solidFill>
                  <a:srgbClr val="4472C4">
                    <a:lumMod val="50000"/>
                  </a:srgbClr>
                </a:solidFill>
              </a:rPr>
              <a:t>vielle place à Genève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rPr>
              <a:t>Décide si chaque attraction existe maintenant ou si elle a existé dans le passé.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a:extLst>
              <a:ext uri="{FF2B5EF4-FFF2-40B4-BE49-F238E27FC236}">
                <a16:creationId xmlns:a16="http://schemas.microsoft.com/office/drawing/2014/main" id="{8A2BBED5-1907-D34A-9ED0-58A7F1A8A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738" y="2143711"/>
            <a:ext cx="7203311" cy="4049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CE938E-5058-8F4B-ACE4-2CC323A6CA82}"/>
              </a:ext>
            </a:extLst>
          </p:cNvPr>
          <p:cNvSpPr/>
          <p:nvPr/>
        </p:nvSpPr>
        <p:spPr>
          <a:xfrm>
            <a:off x="4749788" y="2121329"/>
            <a:ext cx="7217261" cy="4072043"/>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40000"/>
              </a:lnSpc>
              <a:spcBef>
                <a:spcPts val="1200"/>
              </a:spcBef>
              <a:spcAft>
                <a:spcPts val="1200"/>
              </a:spcAft>
            </a:pPr>
            <a:r>
              <a:rPr lang="fr-FR" sz="2200" b="1" dirty="0">
                <a:solidFill>
                  <a:srgbClr val="4472C4">
                    <a:lumMod val="50000"/>
                  </a:srgbClr>
                </a:solidFill>
              </a:rPr>
              <a:t>La Place du Bourg-de-Four est au cœur de la vieille ville de Genève. À l’époque* romaine il y avait un château. Et puis, au Moyen Âge* il y avait un marché. Il n'y a pas de marché maintenant, mais il y a des magasins. </a:t>
            </a:r>
            <a:r>
              <a:rPr lang="fr-FR" sz="2200" b="1" dirty="0" err="1">
                <a:solidFill>
                  <a:srgbClr val="4472C4">
                    <a:lumMod val="50000"/>
                  </a:srgbClr>
                </a:solidFill>
              </a:rPr>
              <a:t>Jusqu</a:t>
            </a:r>
            <a:r>
              <a:rPr lang="fr-FR" sz="2200" b="1" dirty="0">
                <a:solidFill>
                  <a:srgbClr val="4472C4">
                    <a:lumMod val="50000"/>
                  </a:srgbClr>
                </a:solidFill>
              </a:rPr>
              <a:t>*’en 1857, il y avait un hôpital. En 1904, il y avait un tramway. Aujourd'hui, il y a des galeries d’arts et des cafés. Au cœur de la place, il y a une magnifique fontaine.</a:t>
            </a:r>
          </a:p>
        </p:txBody>
      </p:sp>
      <p:sp>
        <p:nvSpPr>
          <p:cNvPr id="4" name="Title 3"/>
          <p:cNvSpPr>
            <a:spLocks noGrp="1"/>
          </p:cNvSpPr>
          <p:nvPr>
            <p:ph type="title"/>
          </p:nvPr>
        </p:nvSpPr>
        <p:spPr>
          <a:xfrm>
            <a:off x="0" y="213557"/>
            <a:ext cx="5588000" cy="647577"/>
          </a:xfrm>
        </p:spPr>
        <p:txBody>
          <a:bodyPr>
            <a:noAutofit/>
          </a:bodyPr>
          <a:lstStyle/>
          <a:p>
            <a:r>
              <a:rPr lang="en-GB" sz="2800" b="1" dirty="0">
                <a:solidFill>
                  <a:schemeClr val="bg1"/>
                </a:solidFill>
              </a:rPr>
              <a:t>La Place du Bourg-de-Four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6" name="Table 26">
            <a:extLst>
              <a:ext uri="{FF2B5EF4-FFF2-40B4-BE49-F238E27FC236}">
                <a16:creationId xmlns:a16="http://schemas.microsoft.com/office/drawing/2014/main" id="{2FCAFBE9-E106-7648-8669-5BA6FC95257C}"/>
              </a:ext>
            </a:extLst>
          </p:cNvPr>
          <p:cNvGraphicFramePr>
            <a:graphicFrameLocks noGrp="1"/>
          </p:cNvGraphicFramePr>
          <p:nvPr>
            <p:extLst>
              <p:ext uri="{D42A27DB-BD31-4B8C-83A1-F6EECF244321}">
                <p14:modId xmlns:p14="http://schemas.microsoft.com/office/powerpoint/2010/main" val="570169406"/>
              </p:ext>
            </p:extLst>
          </p:nvPr>
        </p:nvGraphicFramePr>
        <p:xfrm>
          <a:off x="335666" y="2385462"/>
          <a:ext cx="4134074" cy="3566160"/>
        </p:xfrm>
        <a:graphic>
          <a:graphicData uri="http://schemas.openxmlformats.org/drawingml/2006/table">
            <a:tbl>
              <a:tblPr bandRow="1">
                <a:tableStyleId>{2D5ABB26-0587-4C30-8999-92F81FD0307C}</a:tableStyleId>
              </a:tblPr>
              <a:tblGrid>
                <a:gridCol w="2037145">
                  <a:extLst>
                    <a:ext uri="{9D8B030D-6E8A-4147-A177-3AD203B41FA5}">
                      <a16:colId xmlns:a16="http://schemas.microsoft.com/office/drawing/2014/main" val="3227220326"/>
                    </a:ext>
                  </a:extLst>
                </a:gridCol>
                <a:gridCol w="995423">
                  <a:extLst>
                    <a:ext uri="{9D8B030D-6E8A-4147-A177-3AD203B41FA5}">
                      <a16:colId xmlns:a16="http://schemas.microsoft.com/office/drawing/2014/main" val="3419276721"/>
                    </a:ext>
                  </a:extLst>
                </a:gridCol>
                <a:gridCol w="863202">
                  <a:extLst>
                    <a:ext uri="{9D8B030D-6E8A-4147-A177-3AD203B41FA5}">
                      <a16:colId xmlns:a16="http://schemas.microsoft.com/office/drawing/2014/main" val="2011400999"/>
                    </a:ext>
                  </a:extLst>
                </a:gridCol>
                <a:gridCol w="238304">
                  <a:extLst>
                    <a:ext uri="{9D8B030D-6E8A-4147-A177-3AD203B41FA5}">
                      <a16:colId xmlns:a16="http://schemas.microsoft.com/office/drawing/2014/main" val="4257323310"/>
                    </a:ext>
                  </a:extLst>
                </a:gridCol>
              </a:tblGrid>
              <a:tr h="370840">
                <a:tc>
                  <a:txBody>
                    <a:bodyPr/>
                    <a:lstStyle/>
                    <a:p>
                      <a:endParaRPr lang="en-US" sz="2000" dirty="0">
                        <a:solidFill>
                          <a:srgbClr val="002060"/>
                        </a:solidFill>
                      </a:endParaRPr>
                    </a:p>
                  </a:txBody>
                  <a:tcPr/>
                </a:tc>
                <a:tc>
                  <a:txBody>
                    <a:bodyPr/>
                    <a:lstStyle/>
                    <a:p>
                      <a:pPr algn="ctr"/>
                      <a:r>
                        <a:rPr lang="en-US" sz="2000" b="1" dirty="0">
                          <a:solidFill>
                            <a:srgbClr val="002060"/>
                          </a:solidFill>
                        </a:rPr>
                        <a:t>Then</a:t>
                      </a:r>
                    </a:p>
                  </a:txBody>
                  <a:tcPr/>
                </a:tc>
                <a:tc gridSpan="2">
                  <a:txBody>
                    <a:bodyPr/>
                    <a:lstStyle/>
                    <a:p>
                      <a:pPr algn="ctr"/>
                      <a:r>
                        <a:rPr lang="en-US" sz="2000" b="1" dirty="0">
                          <a:solidFill>
                            <a:srgbClr val="002060"/>
                          </a:solidFill>
                        </a:rPr>
                        <a:t>Now</a:t>
                      </a:r>
                    </a:p>
                  </a:txBody>
                  <a:tcPr/>
                </a:tc>
                <a:tc hMerge="1">
                  <a:txBody>
                    <a:bodyPr/>
                    <a:lstStyle/>
                    <a:p>
                      <a:endParaRPr lang="en-US" dirty="0">
                        <a:solidFill>
                          <a:schemeClr val="accent5">
                            <a:lumMod val="50000"/>
                          </a:schemeClr>
                        </a:solidFill>
                      </a:endParaRPr>
                    </a:p>
                  </a:txBody>
                  <a:tcPr/>
                </a:tc>
                <a:extLst>
                  <a:ext uri="{0D108BD9-81ED-4DB2-BD59-A6C34878D82A}">
                    <a16:rowId xmlns:a16="http://schemas.microsoft.com/office/drawing/2014/main" val="1751906810"/>
                  </a:ext>
                </a:extLst>
              </a:tr>
              <a:tr h="370840">
                <a:tc>
                  <a:txBody>
                    <a:bodyPr/>
                    <a:lstStyle/>
                    <a:p>
                      <a:r>
                        <a:rPr lang="en-US" sz="2000" b="1" dirty="0">
                          <a:solidFill>
                            <a:srgbClr val="002060"/>
                          </a:solidFill>
                        </a:rPr>
                        <a:t>cafés</a:t>
                      </a:r>
                      <a:endParaRPr lang="en-US" sz="2000" b="0" i="1" dirty="0">
                        <a:solidFill>
                          <a:srgbClr val="002060"/>
                        </a:solidFill>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215444102"/>
                  </a:ext>
                </a:extLst>
              </a:tr>
              <a:tr h="370840">
                <a:tc>
                  <a:txBody>
                    <a:bodyPr/>
                    <a:lstStyle/>
                    <a:p>
                      <a:r>
                        <a:rPr lang="en-US" sz="2000" b="1" dirty="0">
                          <a:solidFill>
                            <a:srgbClr val="002060"/>
                          </a:solidFill>
                        </a:rPr>
                        <a:t>a castle</a:t>
                      </a:r>
                      <a:endParaRPr lang="en-US" sz="2000" i="1" dirty="0">
                        <a:solidFill>
                          <a:srgbClr val="002060"/>
                        </a:solidFill>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543100156"/>
                  </a:ext>
                </a:extLst>
              </a:tr>
              <a:tr h="370840">
                <a:tc>
                  <a:txBody>
                    <a:bodyPr/>
                    <a:lstStyle/>
                    <a:p>
                      <a:r>
                        <a:rPr lang="en-US" sz="2000" b="1" dirty="0">
                          <a:solidFill>
                            <a:srgbClr val="002060"/>
                          </a:solidFill>
                        </a:rPr>
                        <a:t>a tram</a:t>
                      </a:r>
                      <a:endParaRPr lang="en-US" sz="2000" b="1" i="1" dirty="0">
                        <a:solidFill>
                          <a:srgbClr val="002060"/>
                        </a:solidFill>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5440666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2060"/>
                          </a:solidFill>
                          <a:effectLst/>
                          <a:uLnTx/>
                          <a:uFillTx/>
                        </a:rPr>
                        <a:t>a fountain</a:t>
                      </a:r>
                      <a:endParaRPr kumimoji="0" lang="en-US" sz="2000" b="0" i="1" u="none" strike="noStrike" kern="1200" cap="none" spc="0" normalizeH="0" baseline="0" noProof="0" dirty="0">
                        <a:ln>
                          <a:noFill/>
                        </a:ln>
                        <a:solidFill>
                          <a:srgbClr val="002060"/>
                        </a:solidFill>
                        <a:effectLst/>
                        <a:uLnTx/>
                        <a:uFillTx/>
                        <a:latin typeface="+mn-lt"/>
                        <a:ea typeface="+mn-ea"/>
                        <a:cs typeface="+mn-cs"/>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898443790"/>
                  </a:ext>
                </a:extLst>
              </a:tr>
              <a:tr h="370840">
                <a:tc>
                  <a:txBody>
                    <a:bodyPr/>
                    <a:lstStyle/>
                    <a:p>
                      <a:r>
                        <a:rPr lang="en-US" sz="2000" b="1" dirty="0">
                          <a:solidFill>
                            <a:srgbClr val="002060"/>
                          </a:solidFill>
                        </a:rPr>
                        <a:t>shops</a:t>
                      </a: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031343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a hospital</a:t>
                      </a:r>
                      <a:endParaRPr lang="en-US" sz="2000" b="1" i="1" dirty="0">
                        <a:solidFill>
                          <a:srgbClr val="002060"/>
                        </a:solidFill>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018243855"/>
                  </a:ext>
                </a:extLst>
              </a:tr>
              <a:tr h="370840">
                <a:tc>
                  <a:txBody>
                    <a:bodyPr/>
                    <a:lstStyle/>
                    <a:p>
                      <a:r>
                        <a:rPr lang="en-US" sz="2000" b="1" dirty="0">
                          <a:solidFill>
                            <a:srgbClr val="002060"/>
                          </a:solidFill>
                        </a:rPr>
                        <a:t>a market</a:t>
                      </a:r>
                      <a:endParaRPr lang="en-US" sz="2000" b="1" i="1" dirty="0">
                        <a:solidFill>
                          <a:srgbClr val="002060"/>
                        </a:solidFill>
                      </a:endParaRP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799438461"/>
                  </a:ext>
                </a:extLst>
              </a:tr>
              <a:tr h="370840">
                <a:tc>
                  <a:txBody>
                    <a:bodyPr/>
                    <a:lstStyle/>
                    <a:p>
                      <a:r>
                        <a:rPr lang="en-US" sz="2000" b="1" dirty="0">
                          <a:solidFill>
                            <a:srgbClr val="002060"/>
                          </a:solidFill>
                        </a:rPr>
                        <a:t>art galleries</a:t>
                      </a:r>
                    </a:p>
                  </a:txBody>
                  <a:tcPr/>
                </a:tc>
                <a:tc>
                  <a:txBody>
                    <a:bodyPr/>
                    <a:lstStyle/>
                    <a:p>
                      <a:pPr algn="ctr"/>
                      <a:endParaRPr lang="en-US" sz="2000" dirty="0">
                        <a:solidFill>
                          <a:srgbClr val="002060"/>
                        </a:solidFill>
                      </a:endParaRPr>
                    </a:p>
                  </a:txBody>
                  <a:tcPr anchor="ctr"/>
                </a:tc>
                <a:tc>
                  <a:txBody>
                    <a:bodyPr/>
                    <a:lstStyle/>
                    <a:p>
                      <a:pPr algn="ctr"/>
                      <a:endParaRPr lang="en-US" sz="2000" dirty="0">
                        <a:solidFill>
                          <a:srgbClr val="002060"/>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2166442007"/>
                  </a:ext>
                </a:extLst>
              </a:tr>
            </a:tbl>
          </a:graphicData>
        </a:graphic>
      </p:graphicFrame>
      <p:pic>
        <p:nvPicPr>
          <p:cNvPr id="13" name="Picture 12" descr="green checkmark">
            <a:extLst>
              <a:ext uri="{FF2B5EF4-FFF2-40B4-BE49-F238E27FC236}">
                <a16:creationId xmlns:a16="http://schemas.microsoft.com/office/drawing/2014/main" id="{48BA3371-4C34-D648-BF4B-BA378384EC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480" y="2870255"/>
            <a:ext cx="282522" cy="294294"/>
          </a:xfrm>
          <a:prstGeom prst="rect">
            <a:avLst/>
          </a:prstGeom>
        </p:spPr>
      </p:pic>
      <p:pic>
        <p:nvPicPr>
          <p:cNvPr id="14" name="Picture 13" descr="green checkmark">
            <a:extLst>
              <a:ext uri="{FF2B5EF4-FFF2-40B4-BE49-F238E27FC236}">
                <a16:creationId xmlns:a16="http://schemas.microsoft.com/office/drawing/2014/main" id="{9DBBA4E0-5C3C-AD47-BD0D-1B27B2C3C9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294" y="3260452"/>
            <a:ext cx="282522" cy="294294"/>
          </a:xfrm>
          <a:prstGeom prst="rect">
            <a:avLst/>
          </a:prstGeom>
        </p:spPr>
      </p:pic>
      <p:pic>
        <p:nvPicPr>
          <p:cNvPr id="15" name="Picture 14" descr="green checkmark">
            <a:extLst>
              <a:ext uri="{FF2B5EF4-FFF2-40B4-BE49-F238E27FC236}">
                <a16:creationId xmlns:a16="http://schemas.microsoft.com/office/drawing/2014/main" id="{CA91CE04-D85F-0A49-93D9-E4CDC6372F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294" y="3647802"/>
            <a:ext cx="282522" cy="294294"/>
          </a:xfrm>
          <a:prstGeom prst="rect">
            <a:avLst/>
          </a:prstGeom>
        </p:spPr>
      </p:pic>
      <p:pic>
        <p:nvPicPr>
          <p:cNvPr id="16" name="Picture 15" descr="green checkmark">
            <a:extLst>
              <a:ext uri="{FF2B5EF4-FFF2-40B4-BE49-F238E27FC236}">
                <a16:creationId xmlns:a16="http://schemas.microsoft.com/office/drawing/2014/main" id="{1CC8989D-45A6-AD47-960A-793766EC8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480" y="3977880"/>
            <a:ext cx="282522" cy="294294"/>
          </a:xfrm>
          <a:prstGeom prst="rect">
            <a:avLst/>
          </a:prstGeom>
        </p:spPr>
      </p:pic>
      <p:pic>
        <p:nvPicPr>
          <p:cNvPr id="17" name="Picture 16" descr="green checkmark">
            <a:extLst>
              <a:ext uri="{FF2B5EF4-FFF2-40B4-BE49-F238E27FC236}">
                <a16:creationId xmlns:a16="http://schemas.microsoft.com/office/drawing/2014/main" id="{1FCD33A0-4C27-D74C-BDAF-05A4D3262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480" y="4441246"/>
            <a:ext cx="282522" cy="294294"/>
          </a:xfrm>
          <a:prstGeom prst="rect">
            <a:avLst/>
          </a:prstGeom>
        </p:spPr>
      </p:pic>
      <p:pic>
        <p:nvPicPr>
          <p:cNvPr id="18" name="Picture 17" descr="green checkmark">
            <a:extLst>
              <a:ext uri="{FF2B5EF4-FFF2-40B4-BE49-F238E27FC236}">
                <a16:creationId xmlns:a16="http://schemas.microsoft.com/office/drawing/2014/main" id="{49277788-DFA1-D54C-A54A-3959CDFB7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294" y="4822861"/>
            <a:ext cx="282522" cy="294294"/>
          </a:xfrm>
          <a:prstGeom prst="rect">
            <a:avLst/>
          </a:prstGeom>
        </p:spPr>
      </p:pic>
      <p:pic>
        <p:nvPicPr>
          <p:cNvPr id="19" name="Picture 18" descr="green checkmark">
            <a:extLst>
              <a:ext uri="{FF2B5EF4-FFF2-40B4-BE49-F238E27FC236}">
                <a16:creationId xmlns:a16="http://schemas.microsoft.com/office/drawing/2014/main" id="{F9B56CDE-945B-DE42-BCEB-6E3077A67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294" y="5251740"/>
            <a:ext cx="282522" cy="294294"/>
          </a:xfrm>
          <a:prstGeom prst="rect">
            <a:avLst/>
          </a:prstGeom>
        </p:spPr>
      </p:pic>
      <p:pic>
        <p:nvPicPr>
          <p:cNvPr id="20" name="Picture 19" descr="green checkmark">
            <a:extLst>
              <a:ext uri="{FF2B5EF4-FFF2-40B4-BE49-F238E27FC236}">
                <a16:creationId xmlns:a16="http://schemas.microsoft.com/office/drawing/2014/main" id="{46D023B7-E652-B34C-9FEC-DD4A09F1E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480" y="5541896"/>
            <a:ext cx="282522" cy="294294"/>
          </a:xfrm>
          <a:prstGeom prst="rect">
            <a:avLst/>
          </a:prstGeom>
        </p:spPr>
      </p:pic>
      <p:sp>
        <p:nvSpPr>
          <p:cNvPr id="21" name="Rounded Rectangle 2">
            <a:extLst>
              <a:ext uri="{FF2B5EF4-FFF2-40B4-BE49-F238E27FC236}">
                <a16:creationId xmlns:a16="http://schemas.microsoft.com/office/drawing/2014/main" id="{E81035CF-F1C8-407E-8338-5AA00A21DD30}"/>
              </a:ext>
            </a:extLst>
          </p:cNvPr>
          <p:cNvSpPr/>
          <p:nvPr/>
        </p:nvSpPr>
        <p:spPr>
          <a:xfrm>
            <a:off x="5749290" y="132847"/>
            <a:ext cx="4789170" cy="1031145"/>
          </a:xfrm>
          <a:prstGeom prst="roundRect">
            <a:avLst/>
          </a:prstGeom>
          <a:solidFill>
            <a:srgbClr val="0055A5"/>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a:t>
            </a:r>
            <a:r>
              <a:rPr lang="en-US" sz="2000" b="1" dirty="0" err="1"/>
              <a:t>l’époque</a:t>
            </a:r>
            <a:r>
              <a:rPr lang="en-US" sz="2000" b="1" dirty="0"/>
              <a:t> (f.)</a:t>
            </a:r>
            <a:r>
              <a:rPr lang="en-US" sz="2000" dirty="0"/>
              <a:t> = era, times</a:t>
            </a:r>
          </a:p>
          <a:p>
            <a:pPr algn="ctr"/>
            <a:r>
              <a:rPr lang="en-US" sz="2000" b="1" dirty="0"/>
              <a:t>*le </a:t>
            </a:r>
            <a:r>
              <a:rPr lang="en-US" sz="2000" b="1" dirty="0" err="1"/>
              <a:t>Moyen</a:t>
            </a:r>
            <a:r>
              <a:rPr lang="en-US" sz="2000" b="1" dirty="0"/>
              <a:t> </a:t>
            </a:r>
            <a:r>
              <a:rPr lang="en-US" sz="2000" b="1" dirty="0" err="1"/>
              <a:t>Âge</a:t>
            </a:r>
            <a:r>
              <a:rPr lang="en-US" sz="2000" b="1" dirty="0"/>
              <a:t> </a:t>
            </a:r>
            <a:r>
              <a:rPr lang="en-US" sz="2000" dirty="0"/>
              <a:t>= the Middle Ages</a:t>
            </a:r>
          </a:p>
          <a:p>
            <a:pPr algn="ctr"/>
            <a:r>
              <a:rPr lang="en-US" sz="2000" b="1" dirty="0"/>
              <a:t>*le château </a:t>
            </a:r>
            <a:r>
              <a:rPr lang="en-US" sz="2000" dirty="0"/>
              <a:t>= castle   </a:t>
            </a:r>
            <a:r>
              <a:rPr lang="en-US" sz="2000" b="1" dirty="0"/>
              <a:t>*</a:t>
            </a:r>
            <a:r>
              <a:rPr lang="en-US" sz="2000" b="1" dirty="0" err="1"/>
              <a:t>jusque</a:t>
            </a:r>
            <a:r>
              <a:rPr lang="en-US" sz="2000" b="1" dirty="0"/>
              <a:t> = </a:t>
            </a:r>
            <a:r>
              <a:rPr lang="en-US" sz="2000" dirty="0"/>
              <a:t>until</a:t>
            </a:r>
            <a:endParaRPr lang="en-US" sz="2000" b="1" dirty="0"/>
          </a:p>
        </p:txBody>
      </p:sp>
      <p:sp>
        <p:nvSpPr>
          <p:cNvPr id="22" name="Rounded Rectangular Callout 8">
            <a:extLst>
              <a:ext uri="{FF2B5EF4-FFF2-40B4-BE49-F238E27FC236}">
                <a16:creationId xmlns:a16="http://schemas.microsoft.com/office/drawing/2014/main" id="{2233BE93-F81B-438B-B241-196372443E2B}"/>
              </a:ext>
            </a:extLst>
          </p:cNvPr>
          <p:cNvSpPr/>
          <p:nvPr/>
        </p:nvSpPr>
        <p:spPr>
          <a:xfrm>
            <a:off x="5411444" y="1731475"/>
            <a:ext cx="3335809" cy="1676124"/>
          </a:xfrm>
          <a:prstGeom prst="wedgeRoundRectCallout">
            <a:avLst>
              <a:gd name="adj1" fmla="val 22109"/>
              <a:gd name="adj2" fmla="val 75765"/>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a:t>
            </a:r>
          </a:p>
          <a:p>
            <a:pPr algn="ctr"/>
            <a:endParaRPr lang="en-GB" sz="2000" b="1" dirty="0"/>
          </a:p>
          <a:p>
            <a:pPr algn="ctr"/>
            <a:r>
              <a:rPr lang="en-GB" sz="2000" dirty="0"/>
              <a:t>Un/</a:t>
            </a:r>
            <a:r>
              <a:rPr lang="en-GB" sz="2000" dirty="0" err="1"/>
              <a:t>une</a:t>
            </a:r>
            <a:r>
              <a:rPr lang="en-GB" sz="2000" dirty="0"/>
              <a:t>/des </a:t>
            </a:r>
            <a:r>
              <a:rPr lang="en-GB" sz="2000" dirty="0">
                <a:sym typeface="Wingdings" panose="05000000000000000000" pitchFamily="2" charset="2"/>
              </a:rPr>
              <a:t> </a:t>
            </a:r>
            <a:r>
              <a:rPr lang="en-GB" sz="2000" b="1" dirty="0"/>
              <a:t>de </a:t>
            </a:r>
            <a:r>
              <a:rPr lang="en-GB" sz="2000" dirty="0"/>
              <a:t>after il </a:t>
            </a:r>
            <a:r>
              <a:rPr lang="en-GB" sz="2000" dirty="0" err="1"/>
              <a:t>n’y</a:t>
            </a:r>
            <a:r>
              <a:rPr lang="en-GB" sz="2000" dirty="0"/>
              <a:t> a pas. </a:t>
            </a:r>
          </a:p>
        </p:txBody>
      </p:sp>
    </p:spTree>
    <p:extLst>
      <p:ext uri="{BB962C8B-B14F-4D97-AF65-F5344CB8AC3E}">
        <p14:creationId xmlns:p14="http://schemas.microsoft.com/office/powerpoint/2010/main" val="37110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22600" cy="647577"/>
          </a:xfrm>
        </p:spPr>
        <p:txBody>
          <a:bodyPr>
            <a:normAutofit/>
          </a:bodyPr>
          <a:lstStyle/>
          <a:p>
            <a:r>
              <a:rPr lang="en-GB" sz="3600" b="1" dirty="0">
                <a:solidFill>
                  <a:schemeClr val="bg1"/>
                </a:solidFill>
              </a:rPr>
              <a:t>À Genève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68670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Abdel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messages.C’est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description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d’un site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4032171338"/>
              </p:ext>
            </p:extLst>
          </p:nvPr>
        </p:nvGraphicFramePr>
        <p:xfrm>
          <a:off x="7047077" y="1581130"/>
          <a:ext cx="4964923" cy="3479469"/>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ce</a:t>
                      </a:r>
                      <a:r>
                        <a:rPr kumimoji="0" lang="en-GB" sz="2000" b="1" i="0" u="none" strike="noStrike" kern="1200" cap="none" spc="0" normalizeH="0" baseline="0" noProof="0" dirty="0">
                          <a:ln>
                            <a:noFill/>
                          </a:ln>
                          <a:solidFill>
                            <a:prstClr val="white"/>
                          </a:solidFill>
                          <a:effectLst/>
                          <a:uLnTx/>
                          <a:uFillTx/>
                          <a:latin typeface="+mn-lt"/>
                          <a:ea typeface="+mn-ea"/>
                          <a:cs typeface="+mn-cs"/>
                        </a:rPr>
                        <a:t> moment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hier</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7262819" y="21231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581" y="2174023"/>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7262819" y="26178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1175" y="2697510"/>
            <a:ext cx="282522" cy="294294"/>
          </a:xfrm>
          <a:prstGeom prst="rect">
            <a:avLst/>
          </a:prstGeom>
        </p:spPr>
      </p:pic>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7260741" y="311244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581" y="3178130"/>
            <a:ext cx="282522" cy="294294"/>
          </a:xfrm>
          <a:prstGeom prst="rect">
            <a:avLst/>
          </a:prstGeom>
        </p:spPr>
      </p:pic>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7260741" y="360708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8578" y="3654560"/>
            <a:ext cx="282522" cy="294294"/>
          </a:xfrm>
          <a:prstGeom prst="rect">
            <a:avLst/>
          </a:prstGeom>
        </p:spPr>
      </p:pic>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7260741" y="410171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581" y="4157053"/>
            <a:ext cx="282522" cy="294294"/>
          </a:xfrm>
          <a:prstGeom prst="rect">
            <a:avLst/>
          </a:prstGeom>
        </p:spPr>
      </p:pic>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7265535" y="45963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8578" y="4657626"/>
            <a:ext cx="282522" cy="294294"/>
          </a:xfrm>
          <a:prstGeom prst="rect">
            <a:avLst/>
          </a:prstGeom>
        </p:spPr>
      </p:pic>
      <p:pic>
        <p:nvPicPr>
          <p:cNvPr id="3" name="Picture 2">
            <a:extLst>
              <a:ext uri="{FF2B5EF4-FFF2-40B4-BE49-F238E27FC236}">
                <a16:creationId xmlns:a16="http://schemas.microsoft.com/office/drawing/2014/main" id="{3D8F22E5-FF44-45E4-B5C7-CD4EA4F991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852" y="4155588"/>
            <a:ext cx="1440000" cy="1440000"/>
          </a:xfrm>
          <a:prstGeom prst="rect">
            <a:avLst/>
          </a:prstGeom>
        </p:spPr>
      </p:pic>
      <p:pic>
        <p:nvPicPr>
          <p:cNvPr id="34" name="Picture 33">
            <a:extLst>
              <a:ext uri="{FF2B5EF4-FFF2-40B4-BE49-F238E27FC236}">
                <a16:creationId xmlns:a16="http://schemas.microsoft.com/office/drawing/2014/main" id="{A6D49A20-DEF2-4C99-A02C-E1451B77CD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2692" y="4746130"/>
            <a:ext cx="1440000" cy="1440000"/>
          </a:xfrm>
          <a:prstGeom prst="rect">
            <a:avLst/>
          </a:prstGeom>
        </p:spPr>
      </p:pic>
      <p:pic>
        <p:nvPicPr>
          <p:cNvPr id="3074" name="Picture 2" descr="A view over Geneva and the lake">
            <a:extLst>
              <a:ext uri="{FF2B5EF4-FFF2-40B4-BE49-F238E27FC236}">
                <a16:creationId xmlns:a16="http://schemas.microsoft.com/office/drawing/2014/main" id="{170DFD6C-8D37-43A0-9378-4B58821D7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8309">
            <a:off x="3995500" y="3916353"/>
            <a:ext cx="275515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Free Free Cell Phone Clipart, Download Free Clip Art, Free Clip ...">
            <a:extLst>
              <a:ext uri="{FF2B5EF4-FFF2-40B4-BE49-F238E27FC236}">
                <a16:creationId xmlns:a16="http://schemas.microsoft.com/office/drawing/2014/main" id="{E2D2D109-9FC2-422C-A441-1622CC000A30}"/>
              </a:ext>
            </a:extLst>
          </p:cNvPr>
          <p:cNvPicPr>
            <a:picLocks noChangeAspect="1" noChangeArrowheads="1"/>
          </p:cNvPicPr>
          <p:nvPr/>
        </p:nvPicPr>
        <p:blipFill>
          <a:blip r:embed="rId1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250801">
            <a:off x="1429541" y="5005155"/>
            <a:ext cx="5175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087095" cy="647577"/>
          </a:xfrm>
        </p:spPr>
        <p:txBody>
          <a:bodyPr>
            <a:normAutofit/>
          </a:bodyPr>
          <a:lstStyle/>
          <a:p>
            <a:r>
              <a:rPr lang="en-GB" b="1" dirty="0">
                <a:solidFill>
                  <a:schemeClr val="bg1"/>
                </a:solidFill>
              </a:rPr>
              <a:t>À Genève (</a:t>
            </a:r>
            <a:r>
              <a:rPr lang="en-GB" b="1" dirty="0" err="1">
                <a:solidFill>
                  <a:schemeClr val="bg1"/>
                </a:solidFill>
              </a:rPr>
              <a:t>réponses</a:t>
            </a:r>
            <a:r>
              <a:rPr lang="en-GB"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6867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4115366078"/>
              </p:ext>
            </p:extLst>
          </p:nvPr>
        </p:nvGraphicFramePr>
        <p:xfrm>
          <a:off x="5634750" y="1296000"/>
          <a:ext cx="6377252" cy="3479469"/>
        </p:xfrm>
        <a:graphic>
          <a:graphicData uri="http://schemas.openxmlformats.org/drawingml/2006/table">
            <a:tbl>
              <a:tblPr firstRow="1" bandRow="1">
                <a:tableStyleId>{21E4AEA4-8DFA-4A89-87EB-49C32662AFE0}</a:tableStyleId>
              </a:tblPr>
              <a:tblGrid>
                <a:gridCol w="602764">
                  <a:extLst>
                    <a:ext uri="{9D8B030D-6E8A-4147-A177-3AD203B41FA5}">
                      <a16:colId xmlns:a16="http://schemas.microsoft.com/office/drawing/2014/main" val="2607353726"/>
                    </a:ext>
                  </a:extLst>
                </a:gridCol>
                <a:gridCol w="3122688">
                  <a:extLst>
                    <a:ext uri="{9D8B030D-6E8A-4147-A177-3AD203B41FA5}">
                      <a16:colId xmlns:a16="http://schemas.microsoft.com/office/drawing/2014/main" val="4128092149"/>
                    </a:ext>
                  </a:extLst>
                </a:gridCol>
                <a:gridCol w="26518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algn="ctr"/>
                      <a:endParaRPr lang="en-GB" sz="2000" dirty="0">
                        <a:solidFill>
                          <a:schemeClr val="accent1">
                            <a:lumMod val="50000"/>
                          </a:schemeClr>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radio in car (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building at the border (there was)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beach in front of the town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little island with a park (there was)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big boat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nice cafes everywhere (there were)</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5748831" y="18380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5747872" y="233356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5746913" y="282908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5745954" y="332460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5744995" y="382012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5749789" y="431565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 name="Picture 2">
            <a:extLst>
              <a:ext uri="{FF2B5EF4-FFF2-40B4-BE49-F238E27FC236}">
                <a16:creationId xmlns:a16="http://schemas.microsoft.com/office/drawing/2014/main" id="{3D8F22E5-FF44-45E4-B5C7-CD4EA4F991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52" y="4155588"/>
            <a:ext cx="1440000" cy="1440000"/>
          </a:xfrm>
          <a:prstGeom prst="rect">
            <a:avLst/>
          </a:prstGeom>
        </p:spPr>
      </p:pic>
      <p:pic>
        <p:nvPicPr>
          <p:cNvPr id="34" name="Picture 33">
            <a:extLst>
              <a:ext uri="{FF2B5EF4-FFF2-40B4-BE49-F238E27FC236}">
                <a16:creationId xmlns:a16="http://schemas.microsoft.com/office/drawing/2014/main" id="{A6D49A20-DEF2-4C99-A02C-E1451B77C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692" y="4746130"/>
            <a:ext cx="1440000" cy="1440000"/>
          </a:xfrm>
          <a:prstGeom prst="rect">
            <a:avLst/>
          </a:prstGeom>
        </p:spPr>
      </p:pic>
      <p:pic>
        <p:nvPicPr>
          <p:cNvPr id="3074" name="Picture 2" descr="A view over Geneva and the lake">
            <a:extLst>
              <a:ext uri="{FF2B5EF4-FFF2-40B4-BE49-F238E27FC236}">
                <a16:creationId xmlns:a16="http://schemas.microsoft.com/office/drawing/2014/main" id="{170DFD6C-8D37-43A0-9378-4B58821D70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1962">
            <a:off x="2207722" y="2697880"/>
            <a:ext cx="275515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Free Free Cell Phone Clipart, Download Free Clip Art, Free Clip ...">
            <a:extLst>
              <a:ext uri="{FF2B5EF4-FFF2-40B4-BE49-F238E27FC236}">
                <a16:creationId xmlns:a16="http://schemas.microsoft.com/office/drawing/2014/main" id="{E2D2D109-9FC2-422C-A441-1622CC000A30}"/>
              </a:ext>
            </a:extLst>
          </p:cNvPr>
          <p:cNvPicPr>
            <a:picLocks noChangeAspect="1" noChangeArrowheads="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250801">
            <a:off x="1429541" y="5005155"/>
            <a:ext cx="517500"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A4599C-48CF-4435-ACA0-1A02755813C9}"/>
              </a:ext>
            </a:extLst>
          </p:cNvPr>
          <p:cNvSpPr/>
          <p:nvPr/>
        </p:nvSpPr>
        <p:spPr>
          <a:xfrm>
            <a:off x="6299998" y="1838182"/>
            <a:ext cx="3048539" cy="379388"/>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76E2D99-93B5-4CCE-A77D-7CE601C030AD}"/>
              </a:ext>
            </a:extLst>
          </p:cNvPr>
          <p:cNvSpPr/>
          <p:nvPr/>
        </p:nvSpPr>
        <p:spPr>
          <a:xfrm>
            <a:off x="6299997" y="2340982"/>
            <a:ext cx="4533486" cy="348521"/>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6CB22AE-C1CC-4BA0-90CB-9DFA11F5AE09}"/>
              </a:ext>
            </a:extLst>
          </p:cNvPr>
          <p:cNvSpPr/>
          <p:nvPr/>
        </p:nvSpPr>
        <p:spPr>
          <a:xfrm>
            <a:off x="6299998" y="2821511"/>
            <a:ext cx="4781086" cy="387716"/>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554369B0-7FA9-4770-AF14-63F68556F683}"/>
              </a:ext>
            </a:extLst>
          </p:cNvPr>
          <p:cNvSpPr/>
          <p:nvPr/>
        </p:nvSpPr>
        <p:spPr>
          <a:xfrm>
            <a:off x="6282903" y="3325892"/>
            <a:ext cx="4533486" cy="404044"/>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18177CAB-BE88-404E-9260-92ED83A11954}"/>
              </a:ext>
            </a:extLst>
          </p:cNvPr>
          <p:cNvSpPr/>
          <p:nvPr/>
        </p:nvSpPr>
        <p:spPr>
          <a:xfrm>
            <a:off x="6299998" y="3821212"/>
            <a:ext cx="3945015" cy="396000"/>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08F96749-F72A-400F-8081-C3A52209D9C2}"/>
              </a:ext>
            </a:extLst>
          </p:cNvPr>
          <p:cNvSpPr/>
          <p:nvPr/>
        </p:nvSpPr>
        <p:spPr>
          <a:xfrm>
            <a:off x="6282903" y="4333877"/>
            <a:ext cx="4533486" cy="404044"/>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468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36" grpId="0" animBg="1"/>
      <p:bldP spid="37"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In the past, </a:t>
            </a:r>
            <a:r>
              <a:rPr lang="en-GB" sz="4400" b="1" dirty="0"/>
              <a:t>there was a market</a:t>
            </a:r>
            <a:r>
              <a:rPr lang="en-GB" sz="4400" dirty="0"/>
              <a:t>.</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a:t>Dans le passé, __________________.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8" name="Rounded Rectangle 46">
            <a:extLst>
              <a:ext uri="{FF2B5EF4-FFF2-40B4-BE49-F238E27FC236}">
                <a16:creationId xmlns:a16="http://schemas.microsoft.com/office/drawing/2014/main" id="{19110F40-0E74-47A0-A6F2-A644FA136BD3}"/>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A368F11-1D75-4E4D-97EE-D8D57C9E540F}"/>
              </a:ext>
            </a:extLst>
          </p:cNvPr>
          <p:cNvSpPr txBox="1"/>
          <p:nvPr/>
        </p:nvSpPr>
        <p:spPr>
          <a:xfrm>
            <a:off x="5684987" y="2995285"/>
            <a:ext cx="5303716" cy="646331"/>
          </a:xfrm>
          <a:prstGeom prst="rect">
            <a:avLst/>
          </a:prstGeom>
          <a:noFill/>
        </p:spPr>
        <p:txBody>
          <a:bodyPr wrap="square">
            <a:spAutoFit/>
          </a:bodyPr>
          <a:lstStyle/>
          <a:p>
            <a:r>
              <a:rPr lang="en-GB" sz="3600" b="1" dirty="0"/>
              <a:t>il y avait un </a:t>
            </a:r>
            <a:r>
              <a:rPr lang="en-GB" sz="3600" b="1" dirty="0" err="1"/>
              <a:t>marché</a:t>
            </a:r>
            <a:r>
              <a:rPr lang="en-GB" sz="3600" b="1" dirty="0"/>
              <a:t> </a:t>
            </a:r>
          </a:p>
        </p:txBody>
      </p:sp>
    </p:spTree>
    <p:extLst>
      <p:ext uri="{BB962C8B-B14F-4D97-AF65-F5344CB8AC3E}">
        <p14:creationId xmlns:p14="http://schemas.microsoft.com/office/powerpoint/2010/main" val="29318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Today, </a:t>
            </a:r>
            <a:r>
              <a:rPr lang="en-GB" sz="4400" b="1" dirty="0"/>
              <a:t>there is a square</a:t>
            </a:r>
            <a:r>
              <a:rPr lang="en-GB" sz="4400" dirty="0"/>
              <a:t>.</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err="1"/>
              <a:t>Aujourd’hui</a:t>
            </a:r>
            <a:r>
              <a:rPr lang="en-GB" sz="4400" dirty="0"/>
              <a:t>, 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557766" y="2995285"/>
            <a:ext cx="4023556" cy="646331"/>
          </a:xfrm>
          <a:prstGeom prst="rect">
            <a:avLst/>
          </a:prstGeom>
          <a:noFill/>
        </p:spPr>
        <p:txBody>
          <a:bodyPr wrap="square">
            <a:spAutoFit/>
          </a:bodyPr>
          <a:lstStyle/>
          <a:p>
            <a:r>
              <a:rPr lang="en-GB" sz="3600" b="1" dirty="0"/>
              <a:t>il y a </a:t>
            </a:r>
            <a:r>
              <a:rPr lang="en-GB" sz="3600" b="1" dirty="0" err="1"/>
              <a:t>une</a:t>
            </a:r>
            <a:r>
              <a:rPr lang="en-GB" sz="3600" b="1" dirty="0"/>
              <a:t> place </a:t>
            </a:r>
          </a:p>
        </p:txBody>
      </p:sp>
      <p:sp>
        <p:nvSpPr>
          <p:cNvPr id="10" name="Rounded Rectangle 46">
            <a:extLst>
              <a:ext uri="{FF2B5EF4-FFF2-40B4-BE49-F238E27FC236}">
                <a16:creationId xmlns:a16="http://schemas.microsoft.com/office/drawing/2014/main" id="{EC6FBB7C-5482-40F7-98A5-2693458D71A3}"/>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295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In the past, </a:t>
            </a:r>
            <a:r>
              <a:rPr lang="en-GB" sz="4400" b="1" dirty="0"/>
              <a:t>there was a café</a:t>
            </a:r>
            <a:r>
              <a:rPr lang="en-GB" sz="4400" dirty="0"/>
              <a:t>.</a:t>
            </a:r>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a:t>Dans le passé, 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557765" y="2995285"/>
            <a:ext cx="4739173" cy="646331"/>
          </a:xfrm>
          <a:prstGeom prst="rect">
            <a:avLst/>
          </a:prstGeom>
          <a:noFill/>
        </p:spPr>
        <p:txBody>
          <a:bodyPr wrap="square">
            <a:spAutoFit/>
          </a:bodyPr>
          <a:lstStyle/>
          <a:p>
            <a:r>
              <a:rPr lang="en-GB" sz="3600" b="1" dirty="0"/>
              <a:t>il y a avait un café</a:t>
            </a:r>
          </a:p>
        </p:txBody>
      </p:sp>
      <p:sp>
        <p:nvSpPr>
          <p:cNvPr id="10" name="Rounded Rectangle 46">
            <a:extLst>
              <a:ext uri="{FF2B5EF4-FFF2-40B4-BE49-F238E27FC236}">
                <a16:creationId xmlns:a16="http://schemas.microsoft.com/office/drawing/2014/main" id="{CEDCB652-DAB8-4D31-BDC8-E5EEE3E6CFD5}"/>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25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Today, </a:t>
            </a:r>
            <a:r>
              <a:rPr lang="en-GB" sz="4400" b="1" dirty="0"/>
              <a:t>there are cafés everywhere.</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err="1"/>
              <a:t>Aujourd’hui</a:t>
            </a:r>
            <a:r>
              <a:rPr lang="en-GB" sz="4400" dirty="0"/>
              <a:t>, _____________________.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017076" y="3036058"/>
            <a:ext cx="5407083" cy="646331"/>
          </a:xfrm>
          <a:prstGeom prst="rect">
            <a:avLst/>
          </a:prstGeom>
          <a:noFill/>
        </p:spPr>
        <p:txBody>
          <a:bodyPr wrap="square">
            <a:spAutoFit/>
          </a:bodyPr>
          <a:lstStyle/>
          <a:p>
            <a:r>
              <a:rPr lang="en-GB" sz="3600" b="1" dirty="0"/>
              <a:t>il y a des cafés </a:t>
            </a:r>
            <a:r>
              <a:rPr lang="en-GB" sz="3600" b="1" dirty="0" err="1"/>
              <a:t>partout</a:t>
            </a:r>
            <a:endParaRPr lang="en-GB" sz="3600" b="1" dirty="0"/>
          </a:p>
        </p:txBody>
      </p:sp>
      <p:sp>
        <p:nvSpPr>
          <p:cNvPr id="10" name="Rounded Rectangle 46">
            <a:extLst>
              <a:ext uri="{FF2B5EF4-FFF2-40B4-BE49-F238E27FC236}">
                <a16:creationId xmlns:a16="http://schemas.microsoft.com/office/drawing/2014/main" id="{306CDA8A-1E26-4ACD-B0AE-9F28CFA7C0D2}"/>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67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In the past, </a:t>
            </a:r>
            <a:r>
              <a:rPr lang="en-GB" sz="4400" b="1" dirty="0"/>
              <a:t>there was a restaurant.</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a:t>Dans le passé, _____________________.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017076" y="3036058"/>
            <a:ext cx="5407083" cy="646331"/>
          </a:xfrm>
          <a:prstGeom prst="rect">
            <a:avLst/>
          </a:prstGeom>
          <a:noFill/>
        </p:spPr>
        <p:txBody>
          <a:bodyPr wrap="square">
            <a:spAutoFit/>
          </a:bodyPr>
          <a:lstStyle/>
          <a:p>
            <a:r>
              <a:rPr lang="en-GB" sz="3600" b="1" dirty="0"/>
              <a:t>il y avait un restaurant</a:t>
            </a:r>
          </a:p>
        </p:txBody>
      </p:sp>
      <p:sp>
        <p:nvSpPr>
          <p:cNvPr id="10" name="Rounded Rectangle 46">
            <a:extLst>
              <a:ext uri="{FF2B5EF4-FFF2-40B4-BE49-F238E27FC236}">
                <a16:creationId xmlns:a16="http://schemas.microsoft.com/office/drawing/2014/main" id="{CAF5D8E2-532B-4C27-B378-9465F72B21EE}"/>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671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Today, </a:t>
            </a:r>
            <a:r>
              <a:rPr lang="en-GB" sz="4400" b="1" dirty="0"/>
              <a:t>there is a church.</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err="1"/>
              <a:t>Aujourd’hui</a:t>
            </a:r>
            <a:r>
              <a:rPr lang="en-GB" sz="4400" dirty="0"/>
              <a:t>, 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995087" y="3036058"/>
            <a:ext cx="3808872" cy="646331"/>
          </a:xfrm>
          <a:prstGeom prst="rect">
            <a:avLst/>
          </a:prstGeom>
          <a:noFill/>
        </p:spPr>
        <p:txBody>
          <a:bodyPr wrap="square">
            <a:spAutoFit/>
          </a:bodyPr>
          <a:lstStyle/>
          <a:p>
            <a:r>
              <a:rPr lang="en-GB" sz="3600" b="1" dirty="0"/>
              <a:t>il y a </a:t>
            </a:r>
            <a:r>
              <a:rPr lang="en-GB" sz="3600" b="1" dirty="0" err="1"/>
              <a:t>une</a:t>
            </a:r>
            <a:r>
              <a:rPr lang="en-GB" sz="3600" b="1" dirty="0"/>
              <a:t> </a:t>
            </a:r>
            <a:r>
              <a:rPr lang="en-GB" sz="3600" b="1" dirty="0" err="1"/>
              <a:t>église</a:t>
            </a:r>
            <a:endParaRPr lang="en-GB" sz="3600" b="1" dirty="0"/>
          </a:p>
        </p:txBody>
      </p:sp>
      <p:sp>
        <p:nvSpPr>
          <p:cNvPr id="10" name="Rounded Rectangle 46">
            <a:extLst>
              <a:ext uri="{FF2B5EF4-FFF2-40B4-BE49-F238E27FC236}">
                <a16:creationId xmlns:a16="http://schemas.microsoft.com/office/drawing/2014/main" id="{492B1B8C-97C4-44C3-9557-53C84E2B58F1}"/>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84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eu/œu</a:t>
            </a:r>
            <a:endParaRPr lang="en-US" sz="10000" dirty="0"/>
          </a:p>
        </p:txBody>
      </p:sp>
      <p:sp>
        <p:nvSpPr>
          <p:cNvPr id="4" name="TextBox 3"/>
          <p:cNvSpPr txBox="1"/>
          <p:nvPr/>
        </p:nvSpPr>
        <p:spPr>
          <a:xfrm>
            <a:off x="4289876" y="44869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18633116-4CCB-4072-ABB4-F46786BB0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42" y="2371018"/>
            <a:ext cx="2077915" cy="1886631"/>
          </a:xfrm>
          <a:prstGeom prst="rect">
            <a:avLst/>
          </a:prstGeom>
        </p:spPr>
      </p:pic>
    </p:spTree>
    <p:extLst>
      <p:ext uri="{BB962C8B-B14F-4D97-AF65-F5344CB8AC3E}">
        <p14:creationId xmlns:p14="http://schemas.microsoft.com/office/powerpoint/2010/main" val="548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Today, </a:t>
            </a:r>
            <a:r>
              <a:rPr lang="en-GB" sz="4400" b="1" dirty="0"/>
              <a:t>there are some shops.</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err="1"/>
              <a:t>Aujourd’hui</a:t>
            </a:r>
            <a:r>
              <a:rPr lang="en-GB" sz="4400" dirty="0"/>
              <a:t>, 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542060" y="3036058"/>
            <a:ext cx="4460682" cy="646331"/>
          </a:xfrm>
          <a:prstGeom prst="rect">
            <a:avLst/>
          </a:prstGeom>
          <a:noFill/>
        </p:spPr>
        <p:txBody>
          <a:bodyPr wrap="square">
            <a:spAutoFit/>
          </a:bodyPr>
          <a:lstStyle/>
          <a:p>
            <a:r>
              <a:rPr lang="en-GB" sz="3600" b="1" dirty="0"/>
              <a:t>il y a des </a:t>
            </a:r>
            <a:r>
              <a:rPr lang="en-GB" sz="3600" b="1" dirty="0" err="1"/>
              <a:t>magasins</a:t>
            </a:r>
            <a:endParaRPr lang="en-GB" sz="3600" b="1" dirty="0"/>
          </a:p>
        </p:txBody>
      </p:sp>
      <p:sp>
        <p:nvSpPr>
          <p:cNvPr id="10" name="Rounded Rectangle 46">
            <a:extLst>
              <a:ext uri="{FF2B5EF4-FFF2-40B4-BE49-F238E27FC236}">
                <a16:creationId xmlns:a16="http://schemas.microsoft.com/office/drawing/2014/main" id="{D2DDBC8C-B881-4B51-84DD-C6859921701E}"/>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8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A7593-7977-4B27-820C-0CFCEF9ADFCB}"/>
              </a:ext>
            </a:extLst>
          </p:cNvPr>
          <p:cNvSpPr>
            <a:spLocks noGrp="1"/>
          </p:cNvSpPr>
          <p:nvPr>
            <p:ph type="body" sz="quarter" idx="10"/>
          </p:nvPr>
        </p:nvSpPr>
        <p:spPr>
          <a:xfrm>
            <a:off x="338931" y="1752600"/>
            <a:ext cx="11514137" cy="785884"/>
          </a:xfrm>
        </p:spPr>
        <p:txBody>
          <a:bodyPr>
            <a:normAutofit/>
          </a:bodyPr>
          <a:lstStyle/>
          <a:p>
            <a:pPr algn="ctr"/>
            <a:r>
              <a:rPr lang="en-GB" sz="4400" dirty="0"/>
              <a:t>In the past, </a:t>
            </a:r>
            <a:r>
              <a:rPr lang="en-GB" sz="4400" b="1" dirty="0"/>
              <a:t>there was a hospital.</a:t>
            </a:r>
            <a:endParaRPr lang="en-GB" sz="4400" dirty="0"/>
          </a:p>
        </p:txBody>
      </p:sp>
      <p:sp>
        <p:nvSpPr>
          <p:cNvPr id="3" name="Title 2">
            <a:extLst>
              <a:ext uri="{FF2B5EF4-FFF2-40B4-BE49-F238E27FC236}">
                <a16:creationId xmlns:a16="http://schemas.microsoft.com/office/drawing/2014/main" id="{40AC1F48-F316-40A3-B775-8D1D56D6BA53}"/>
              </a:ext>
            </a:extLst>
          </p:cNvPr>
          <p:cNvSpPr>
            <a:spLocks noGrp="1"/>
          </p:cNvSpPr>
          <p:nvPr>
            <p:ph type="title"/>
          </p:nvPr>
        </p:nvSpPr>
        <p:spPr>
          <a:xfrm>
            <a:off x="-1" y="213557"/>
            <a:ext cx="4960419" cy="647577"/>
          </a:xfrm>
        </p:spPr>
        <p:txBody>
          <a:bodyPr/>
          <a:lstStyle/>
          <a:p>
            <a:r>
              <a:rPr lang="en-GB" dirty="0"/>
              <a:t>Il y a / il y avait quoi?</a:t>
            </a:r>
          </a:p>
        </p:txBody>
      </p:sp>
      <p:sp>
        <p:nvSpPr>
          <p:cNvPr id="5" name="Text Placeholder 1">
            <a:extLst>
              <a:ext uri="{FF2B5EF4-FFF2-40B4-BE49-F238E27FC236}">
                <a16:creationId xmlns:a16="http://schemas.microsoft.com/office/drawing/2014/main" id="{2D4F0DF1-7F60-4BA0-9699-BFAEA5F20579}"/>
              </a:ext>
            </a:extLst>
          </p:cNvPr>
          <p:cNvSpPr txBox="1">
            <a:spLocks/>
          </p:cNvSpPr>
          <p:nvPr/>
        </p:nvSpPr>
        <p:spPr>
          <a:xfrm>
            <a:off x="338931" y="3036058"/>
            <a:ext cx="11514137" cy="78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400" dirty="0"/>
              <a:t>Dans le passé, _____________________.</a:t>
            </a:r>
          </a:p>
        </p:txBody>
      </p:sp>
      <p:pic>
        <p:nvPicPr>
          <p:cNvPr id="7" name="Picture 6" descr="A picture containing doll, shirt&#10;&#10;Description automatically generated">
            <a:extLst>
              <a:ext uri="{FF2B5EF4-FFF2-40B4-BE49-F238E27FC236}">
                <a16:creationId xmlns:a16="http://schemas.microsoft.com/office/drawing/2014/main" id="{4DDC76C8-6DB9-44A0-85A4-FA0ACC2F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91" y="4723160"/>
            <a:ext cx="1487409" cy="1487409"/>
          </a:xfrm>
          <a:prstGeom prst="rect">
            <a:avLst/>
          </a:prstGeom>
        </p:spPr>
      </p:pic>
      <p:sp>
        <p:nvSpPr>
          <p:cNvPr id="9" name="TextBox 8">
            <a:extLst>
              <a:ext uri="{FF2B5EF4-FFF2-40B4-BE49-F238E27FC236}">
                <a16:creationId xmlns:a16="http://schemas.microsoft.com/office/drawing/2014/main" id="{9A368F11-1D75-4E4D-97EE-D8D57C9E540F}"/>
              </a:ext>
            </a:extLst>
          </p:cNvPr>
          <p:cNvSpPr txBox="1"/>
          <p:nvPr/>
        </p:nvSpPr>
        <p:spPr>
          <a:xfrm>
            <a:off x="5017076" y="3036058"/>
            <a:ext cx="5407083" cy="646331"/>
          </a:xfrm>
          <a:prstGeom prst="rect">
            <a:avLst/>
          </a:prstGeom>
          <a:noFill/>
        </p:spPr>
        <p:txBody>
          <a:bodyPr wrap="square">
            <a:spAutoFit/>
          </a:bodyPr>
          <a:lstStyle/>
          <a:p>
            <a:r>
              <a:rPr lang="en-GB" sz="3600" b="1" dirty="0"/>
              <a:t>il y avait un </a:t>
            </a:r>
            <a:r>
              <a:rPr lang="en-GB" sz="3600" b="1" dirty="0" err="1"/>
              <a:t>hôpital</a:t>
            </a:r>
            <a:endParaRPr lang="en-GB" sz="3600" b="1" dirty="0"/>
          </a:p>
        </p:txBody>
      </p:sp>
      <p:sp>
        <p:nvSpPr>
          <p:cNvPr id="10" name="Rounded Rectangle 46">
            <a:extLst>
              <a:ext uri="{FF2B5EF4-FFF2-40B4-BE49-F238E27FC236}">
                <a16:creationId xmlns:a16="http://schemas.microsoft.com/office/drawing/2014/main" id="{F0B7E96C-01DA-4041-8AB0-BE7D77A2D329}"/>
              </a:ext>
            </a:extLst>
          </p:cNvPr>
          <p:cNvSpPr/>
          <p:nvPr/>
        </p:nvSpPr>
        <p:spPr>
          <a:xfrm>
            <a:off x="9871365" y="249868"/>
            <a:ext cx="2038556" cy="39756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23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27700" cy="647577"/>
          </a:xfrm>
        </p:spPr>
        <p:txBody>
          <a:bodyPr>
            <a:normAutofit/>
          </a:bodyPr>
          <a:lstStyle/>
          <a:p>
            <a:r>
              <a:rPr lang="fr-FR" b="1" dirty="0">
                <a:solidFill>
                  <a:schemeClr val="bg1"/>
                </a:solidFill>
              </a:rPr>
              <a:t>Jeu des différences (1/3)</a:t>
            </a:r>
            <a:endParaRPr lang="en-GB"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868724" y="249870"/>
            <a:ext cx="2041196" cy="38459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latin typeface="Century Gothic" panose="020F0302020204030204"/>
              </a:rPr>
              <a:t>Regarde les deux photos. Utilise les expressions </a:t>
            </a:r>
            <a:r>
              <a:rPr lang="fr-FR" sz="2400" b="1" dirty="0">
                <a:solidFill>
                  <a:srgbClr val="002060"/>
                </a:solidFill>
                <a:latin typeface="Century Gothic" panose="020F0302020204030204"/>
              </a:rPr>
              <a:t>« il y a » </a:t>
            </a:r>
            <a:r>
              <a:rPr lang="fr-FR" sz="2400" dirty="0">
                <a:solidFill>
                  <a:srgbClr val="002060"/>
                </a:solidFill>
                <a:latin typeface="Century Gothic" panose="020F0302020204030204"/>
              </a:rPr>
              <a:t>et </a:t>
            </a:r>
            <a:r>
              <a:rPr lang="fr-FR" sz="2400" b="1" dirty="0">
                <a:solidFill>
                  <a:srgbClr val="002060"/>
                </a:solidFill>
                <a:latin typeface="Century Gothic" panose="020F0302020204030204"/>
              </a:rPr>
              <a:t>« il y avait  » </a:t>
            </a:r>
            <a:r>
              <a:rPr lang="fr-FR" sz="2400" dirty="0">
                <a:solidFill>
                  <a:srgbClr val="002060"/>
                </a:solidFill>
                <a:latin typeface="Century Gothic" panose="020F0302020204030204"/>
              </a:rPr>
              <a:t>pour faire des comparaisons. </a:t>
            </a:r>
          </a:p>
        </p:txBody>
      </p:sp>
      <p:sp>
        <p:nvSpPr>
          <p:cNvPr id="9" name="TextBox 8">
            <a:extLst>
              <a:ext uri="{FF2B5EF4-FFF2-40B4-BE49-F238E27FC236}">
                <a16:creationId xmlns:a16="http://schemas.microsoft.com/office/drawing/2014/main" id="{188345C3-12F3-D54D-9C91-23C775768D22}"/>
              </a:ext>
            </a:extLst>
          </p:cNvPr>
          <p:cNvSpPr txBox="1"/>
          <p:nvPr/>
        </p:nvSpPr>
        <p:spPr>
          <a:xfrm>
            <a:off x="180000" y="5427723"/>
            <a:ext cx="11729920" cy="830997"/>
          </a:xfrm>
          <a:prstGeom prst="rect">
            <a:avLst/>
          </a:prstGeom>
          <a:solidFill>
            <a:schemeClr val="bg1"/>
          </a:solidFill>
        </p:spPr>
        <p:txBody>
          <a:bodyPr wrap="square" rtlCol="0">
            <a:spAutoFit/>
          </a:bodyPr>
          <a:lstStyle/>
          <a:p>
            <a:pPr lvl="0" algn="ctr">
              <a:defRPr/>
            </a:pPr>
            <a:r>
              <a:rPr lang="fr-FR" sz="2400" dirty="0">
                <a:solidFill>
                  <a:srgbClr val="4472C4">
                    <a:lumMod val="50000"/>
                  </a:srgbClr>
                </a:solidFill>
                <a:latin typeface="Century Gothic" panose="020F0302020204030204"/>
              </a:rPr>
              <a:t>« </a:t>
            </a:r>
            <a:r>
              <a:rPr lang="fr-FR" sz="2400" b="1" dirty="0">
                <a:solidFill>
                  <a:schemeClr val="accent5">
                    <a:lumMod val="50000"/>
                  </a:schemeClr>
                </a:solidFill>
                <a:latin typeface="Century Gothic" panose="020F0302020204030204"/>
              </a:rPr>
              <a:t>Il y avait </a:t>
            </a:r>
            <a:r>
              <a:rPr lang="fr-FR" sz="2400" dirty="0">
                <a:solidFill>
                  <a:srgbClr val="4472C4">
                    <a:lumMod val="50000"/>
                  </a:srgbClr>
                </a:solidFill>
                <a:latin typeface="Century Gothic" panose="020F0302020204030204"/>
              </a:rPr>
              <a:t>une fenêtre dans le passé, </a:t>
            </a:r>
            <a:r>
              <a:rPr lang="fr-FR" sz="2400" b="1" dirty="0">
                <a:solidFill>
                  <a:schemeClr val="accent5">
                    <a:lumMod val="50000"/>
                  </a:schemeClr>
                </a:solidFill>
                <a:latin typeface="Century Gothic" panose="020F0302020204030204"/>
              </a:rPr>
              <a:t>mais il y a </a:t>
            </a:r>
            <a:r>
              <a:rPr lang="fr-FR" sz="2400" dirty="0">
                <a:solidFill>
                  <a:srgbClr val="4472C4">
                    <a:lumMod val="50000"/>
                  </a:srgbClr>
                </a:solidFill>
                <a:latin typeface="Century Gothic" panose="020F0302020204030204"/>
              </a:rPr>
              <a:t>deux </a:t>
            </a:r>
            <a:r>
              <a:rPr lang="fr-FR" sz="2400" dirty="0">
                <a:solidFill>
                  <a:srgbClr val="002060"/>
                </a:solidFill>
                <a:latin typeface="Century Gothic" panose="020F0302020204030204"/>
              </a:rPr>
              <a:t>fenêtres </a:t>
            </a:r>
            <a:r>
              <a:rPr lang="fr-FR" sz="2400" dirty="0">
                <a:solidFill>
                  <a:srgbClr val="002060"/>
                </a:solidFill>
              </a:rPr>
              <a:t>maintenant</a:t>
            </a:r>
            <a:r>
              <a:rPr lang="fr-FR" sz="2400" dirty="0">
                <a:solidFill>
                  <a:srgbClr val="002060"/>
                </a:solidFill>
                <a:latin typeface="Century Gothic" panose="020F0302020204030204"/>
              </a:rPr>
              <a:t> »</a:t>
            </a:r>
          </a:p>
          <a:p>
            <a:pPr lvl="0" algn="ctr">
              <a:defRPr/>
            </a:pPr>
            <a:r>
              <a:rPr lang="fr-FR" sz="2400" dirty="0">
                <a:solidFill>
                  <a:srgbClr val="4472C4">
                    <a:lumMod val="50000"/>
                  </a:srgbClr>
                </a:solidFill>
                <a:latin typeface="Century Gothic" panose="020F0302020204030204"/>
              </a:rPr>
              <a:t>« </a:t>
            </a:r>
            <a:r>
              <a:rPr lang="fr-FR" sz="2400" b="1" dirty="0">
                <a:solidFill>
                  <a:schemeClr val="accent5">
                    <a:lumMod val="50000"/>
                  </a:schemeClr>
                </a:solidFill>
                <a:latin typeface="Century Gothic" panose="020F0302020204030204"/>
              </a:rPr>
              <a:t>Il y avait </a:t>
            </a:r>
            <a:r>
              <a:rPr lang="fr-FR" sz="2400" dirty="0">
                <a:solidFill>
                  <a:srgbClr val="4472C4">
                    <a:lumMod val="50000"/>
                  </a:srgbClr>
                </a:solidFill>
                <a:latin typeface="Century Gothic" panose="020F0302020204030204"/>
              </a:rPr>
              <a:t>une radio dans le passé, </a:t>
            </a:r>
            <a:r>
              <a:rPr lang="fr-FR" sz="2400" b="1" dirty="0">
                <a:solidFill>
                  <a:schemeClr val="accent5">
                    <a:lumMod val="50000"/>
                  </a:schemeClr>
                </a:solidFill>
                <a:latin typeface="Century Gothic" panose="020F0302020204030204"/>
              </a:rPr>
              <a:t>et il y a </a:t>
            </a:r>
            <a:r>
              <a:rPr lang="fr-FR" sz="2400" dirty="0">
                <a:solidFill>
                  <a:srgbClr val="4472C4">
                    <a:lumMod val="50000"/>
                  </a:srgbClr>
                </a:solidFill>
                <a:latin typeface="Century Gothic" panose="020F0302020204030204"/>
              </a:rPr>
              <a:t>une radio </a:t>
            </a:r>
            <a:r>
              <a:rPr lang="fr-FR" sz="2400" dirty="0">
                <a:solidFill>
                  <a:srgbClr val="002060"/>
                </a:solidFill>
                <a:latin typeface="Century Gothic" panose="020F0302020204030204"/>
              </a:rPr>
              <a:t>aujourd’hui » </a:t>
            </a:r>
          </a:p>
        </p:txBody>
      </p:sp>
      <p:grpSp>
        <p:nvGrpSpPr>
          <p:cNvPr id="2" name="Group 1">
            <a:extLst>
              <a:ext uri="{FF2B5EF4-FFF2-40B4-BE49-F238E27FC236}">
                <a16:creationId xmlns:a16="http://schemas.microsoft.com/office/drawing/2014/main" id="{E02C1A0D-17E3-FC41-96B0-71E561EA454D}"/>
              </a:ext>
            </a:extLst>
          </p:cNvPr>
          <p:cNvGrpSpPr/>
          <p:nvPr/>
        </p:nvGrpSpPr>
        <p:grpSpPr>
          <a:xfrm>
            <a:off x="1564640" y="2224280"/>
            <a:ext cx="9062720" cy="2985861"/>
            <a:chOff x="152718" y="1178059"/>
            <a:chExt cx="11961934" cy="4979627"/>
          </a:xfrm>
        </p:grpSpPr>
        <p:pic>
          <p:nvPicPr>
            <p:cNvPr id="10" name="Picture 9" descr="A picture containing text, floor, wooden&#10;&#10;Description automatically generated">
              <a:extLst>
                <a:ext uri="{FF2B5EF4-FFF2-40B4-BE49-F238E27FC236}">
                  <a16:creationId xmlns:a16="http://schemas.microsoft.com/office/drawing/2014/main" id="{39F6AE76-A945-5B49-AB3C-699B7E867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551" y="2119086"/>
              <a:ext cx="5718371" cy="4038600"/>
            </a:xfrm>
            <a:prstGeom prst="rect">
              <a:avLst/>
            </a:prstGeom>
          </p:spPr>
        </p:pic>
        <p:pic>
          <p:nvPicPr>
            <p:cNvPr id="11" name="Picture 10" descr="A picture containing text, floor, wooden&#10;&#10;Description automatically generated">
              <a:extLst>
                <a:ext uri="{FF2B5EF4-FFF2-40B4-BE49-F238E27FC236}">
                  <a16:creationId xmlns:a16="http://schemas.microsoft.com/office/drawing/2014/main" id="{C9C9E329-1320-AF4B-A10B-0F29A1AAC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80" y="2115457"/>
              <a:ext cx="5718371" cy="4038600"/>
            </a:xfrm>
            <a:prstGeom prst="rect">
              <a:avLst/>
            </a:prstGeom>
          </p:spPr>
        </p:pic>
        <p:sp>
          <p:nvSpPr>
            <p:cNvPr id="12" name="TextBox 11">
              <a:extLst>
                <a:ext uri="{FF2B5EF4-FFF2-40B4-BE49-F238E27FC236}">
                  <a16:creationId xmlns:a16="http://schemas.microsoft.com/office/drawing/2014/main" id="{3FC77969-A565-6345-8B57-5BCA619F89FA}"/>
                </a:ext>
              </a:extLst>
            </p:cNvPr>
            <p:cNvSpPr txBox="1"/>
            <p:nvPr/>
          </p:nvSpPr>
          <p:spPr>
            <a:xfrm>
              <a:off x="282081" y="1178059"/>
              <a:ext cx="5718370" cy="872593"/>
            </a:xfrm>
            <a:prstGeom prst="rect">
              <a:avLst/>
            </a:prstGeom>
            <a:noFill/>
          </p:spPr>
          <p:txBody>
            <a:bodyPr wrap="square" rtlCol="0">
              <a:spAutoFit/>
            </a:bodyPr>
            <a:lstStyle/>
            <a:p>
              <a:pPr algn="ctr"/>
              <a:r>
                <a:rPr lang="en-US" sz="2800" b="1" dirty="0">
                  <a:solidFill>
                    <a:srgbClr val="0055A5"/>
                  </a:solidFill>
                </a:rPr>
                <a:t>dans le passé</a:t>
              </a:r>
            </a:p>
          </p:txBody>
        </p:sp>
        <p:sp>
          <p:nvSpPr>
            <p:cNvPr id="13" name="TextBox 12">
              <a:extLst>
                <a:ext uri="{FF2B5EF4-FFF2-40B4-BE49-F238E27FC236}">
                  <a16:creationId xmlns:a16="http://schemas.microsoft.com/office/drawing/2014/main" id="{E772E9D2-D86E-524C-9AB2-CE24533E2C28}"/>
                </a:ext>
              </a:extLst>
            </p:cNvPr>
            <p:cNvSpPr txBox="1"/>
            <p:nvPr/>
          </p:nvSpPr>
          <p:spPr>
            <a:xfrm>
              <a:off x="6191551" y="1192126"/>
              <a:ext cx="5718369" cy="872593"/>
            </a:xfrm>
            <a:prstGeom prst="rect">
              <a:avLst/>
            </a:prstGeom>
            <a:noFill/>
          </p:spPr>
          <p:txBody>
            <a:bodyPr wrap="square" rtlCol="0">
              <a:spAutoFit/>
            </a:bodyPr>
            <a:lstStyle/>
            <a:p>
              <a:pPr algn="ctr"/>
              <a:r>
                <a:rPr lang="en-US" sz="2800" b="1" dirty="0" err="1">
                  <a:solidFill>
                    <a:srgbClr val="0055A5"/>
                  </a:solidFill>
                </a:rPr>
                <a:t>aujourd’hui</a:t>
              </a:r>
              <a:endParaRPr lang="en-US" sz="2800" b="1" dirty="0">
                <a:solidFill>
                  <a:srgbClr val="0055A5"/>
                </a:solidFill>
              </a:endParaRPr>
            </a:p>
          </p:txBody>
        </p:sp>
        <p:pic>
          <p:nvPicPr>
            <p:cNvPr id="14" name="Picture 13" descr="A white cabinet with drawers&#10;&#10;Description automatically generated with medium confidence">
              <a:extLst>
                <a:ext uri="{FF2B5EF4-FFF2-40B4-BE49-F238E27FC236}">
                  <a16:creationId xmlns:a16="http://schemas.microsoft.com/office/drawing/2014/main" id="{016899BA-44AA-0946-98F7-9184FD860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18" y="3643920"/>
              <a:ext cx="3233384" cy="2036021"/>
            </a:xfrm>
            <a:prstGeom prst="rect">
              <a:avLst/>
            </a:prstGeom>
          </p:spPr>
        </p:pic>
        <p:pic>
          <p:nvPicPr>
            <p:cNvPr id="15" name="Picture 14" descr="Icon&#10;&#10;Description automatically generated">
              <a:extLst>
                <a:ext uri="{FF2B5EF4-FFF2-40B4-BE49-F238E27FC236}">
                  <a16:creationId xmlns:a16="http://schemas.microsoft.com/office/drawing/2014/main" id="{34A29DCD-76F1-514B-8168-D0B0864F2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622" y="2449406"/>
              <a:ext cx="1890687" cy="1680939"/>
            </a:xfrm>
            <a:prstGeom prst="rect">
              <a:avLst/>
            </a:prstGeom>
          </p:spPr>
        </p:pic>
        <p:pic>
          <p:nvPicPr>
            <p:cNvPr id="16" name="Picture 15" descr="A stack of books&#10;&#10;Description automatically generated with medium confidence">
              <a:extLst>
                <a:ext uri="{FF2B5EF4-FFF2-40B4-BE49-F238E27FC236}">
                  <a16:creationId xmlns:a16="http://schemas.microsoft.com/office/drawing/2014/main" id="{6FD6BC29-2BD6-1548-9B02-8EE3534F6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4754" y="3770638"/>
              <a:ext cx="1030346" cy="1007807"/>
            </a:xfrm>
            <a:prstGeom prst="rect">
              <a:avLst/>
            </a:prstGeom>
          </p:spPr>
        </p:pic>
        <p:pic>
          <p:nvPicPr>
            <p:cNvPr id="17" name="Picture 16" descr="A close-up of a camera&#10;&#10;Description automatically generated with low confidence">
              <a:extLst>
                <a:ext uri="{FF2B5EF4-FFF2-40B4-BE49-F238E27FC236}">
                  <a16:creationId xmlns:a16="http://schemas.microsoft.com/office/drawing/2014/main" id="{5A7F851D-7DEE-3942-8C14-1F3D1E132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91" y="2639118"/>
              <a:ext cx="1026093" cy="1124486"/>
            </a:xfrm>
            <a:prstGeom prst="rect">
              <a:avLst/>
            </a:prstGeom>
          </p:spPr>
        </p:pic>
        <p:pic>
          <p:nvPicPr>
            <p:cNvPr id="18" name="Picture 17" descr="Icon&#10;&#10;Description automatically generated">
              <a:extLst>
                <a:ext uri="{FF2B5EF4-FFF2-40B4-BE49-F238E27FC236}">
                  <a16:creationId xmlns:a16="http://schemas.microsoft.com/office/drawing/2014/main" id="{C7CC6063-1248-7548-A2EE-EF5563396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2638" y="2453818"/>
              <a:ext cx="1890687" cy="1680939"/>
            </a:xfrm>
            <a:prstGeom prst="rect">
              <a:avLst/>
            </a:prstGeom>
          </p:spPr>
        </p:pic>
        <p:pic>
          <p:nvPicPr>
            <p:cNvPr id="19" name="Picture 18" descr="Icon&#10;&#10;Description automatically generated">
              <a:extLst>
                <a:ext uri="{FF2B5EF4-FFF2-40B4-BE49-F238E27FC236}">
                  <a16:creationId xmlns:a16="http://schemas.microsoft.com/office/drawing/2014/main" id="{2D951100-D023-1244-A58C-76FD2C7A7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45" y="2457447"/>
              <a:ext cx="1890687" cy="168093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CDEEB3C2-2447-204E-BA8B-4387F1B45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907" y="3815160"/>
              <a:ext cx="2830969" cy="1685311"/>
            </a:xfrm>
            <a:prstGeom prst="rect">
              <a:avLst/>
            </a:prstGeom>
          </p:spPr>
        </p:pic>
        <p:pic>
          <p:nvPicPr>
            <p:cNvPr id="21" name="Picture 20">
              <a:extLst>
                <a:ext uri="{FF2B5EF4-FFF2-40B4-BE49-F238E27FC236}">
                  <a16:creationId xmlns:a16="http://schemas.microsoft.com/office/drawing/2014/main" id="{70DD68CC-8B33-CC4E-B995-18CD22241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485" y="4868346"/>
              <a:ext cx="1199452" cy="1124486"/>
            </a:xfrm>
            <a:prstGeom prst="rect">
              <a:avLst/>
            </a:prstGeom>
          </p:spPr>
        </p:pic>
        <p:pic>
          <p:nvPicPr>
            <p:cNvPr id="22" name="Picture 21" descr="A white cabinet with drawers&#10;&#10;Description automatically generated with medium confidence">
              <a:extLst>
                <a:ext uri="{FF2B5EF4-FFF2-40B4-BE49-F238E27FC236}">
                  <a16:creationId xmlns:a16="http://schemas.microsoft.com/office/drawing/2014/main" id="{70CD6E0A-B3EF-8D4B-B3DB-71A1CA2CD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39" y="3712256"/>
              <a:ext cx="3233384" cy="2036021"/>
            </a:xfrm>
            <a:prstGeom prst="rect">
              <a:avLst/>
            </a:prstGeom>
          </p:spPr>
        </p:pic>
        <p:pic>
          <p:nvPicPr>
            <p:cNvPr id="23" name="Picture 22" descr="A computer with a blue screen&#10;&#10;Description automatically generated with low confidence">
              <a:extLst>
                <a:ext uri="{FF2B5EF4-FFF2-40B4-BE49-F238E27FC236}">
                  <a16:creationId xmlns:a16="http://schemas.microsoft.com/office/drawing/2014/main" id="{7881E392-2485-1E44-8A3F-ABE0E6D599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61652">
              <a:off x="6498466" y="3760210"/>
              <a:ext cx="1347017" cy="1258619"/>
            </a:xfrm>
            <a:prstGeom prst="rect">
              <a:avLst/>
            </a:prstGeom>
          </p:spPr>
        </p:pic>
        <p:pic>
          <p:nvPicPr>
            <p:cNvPr id="24" name="Picture 23" descr="A close-up of a camera&#10;&#10;Description automatically generated with low confidence">
              <a:extLst>
                <a:ext uri="{FF2B5EF4-FFF2-40B4-BE49-F238E27FC236}">
                  <a16:creationId xmlns:a16="http://schemas.microsoft.com/office/drawing/2014/main" id="{66B35FC5-2CD9-DD4B-81B1-0DA4F12231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844" y="2727632"/>
              <a:ext cx="1026093" cy="1124486"/>
            </a:xfrm>
            <a:prstGeom prst="rect">
              <a:avLst/>
            </a:prstGeom>
          </p:spPr>
        </p:pic>
        <p:pic>
          <p:nvPicPr>
            <p:cNvPr id="25" name="Picture 24">
              <a:extLst>
                <a:ext uri="{FF2B5EF4-FFF2-40B4-BE49-F238E27FC236}">
                  <a16:creationId xmlns:a16="http://schemas.microsoft.com/office/drawing/2014/main" id="{C60CC50F-F5A2-924A-A1D6-3E353DDDF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4790" y="4885374"/>
              <a:ext cx="1199452" cy="1124486"/>
            </a:xfrm>
            <a:prstGeom prst="rect">
              <a:avLst/>
            </a:prstGeom>
          </p:spPr>
        </p:pic>
        <p:pic>
          <p:nvPicPr>
            <p:cNvPr id="26" name="Picture 25">
              <a:extLst>
                <a:ext uri="{FF2B5EF4-FFF2-40B4-BE49-F238E27FC236}">
                  <a16:creationId xmlns:a16="http://schemas.microsoft.com/office/drawing/2014/main" id="{E8B670E9-BEF6-6A43-84F5-2B0CBCD0B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547" y="4868346"/>
              <a:ext cx="1199452" cy="1124486"/>
            </a:xfrm>
            <a:prstGeom prst="rect">
              <a:avLst/>
            </a:prstGeom>
          </p:spPr>
        </p:pic>
        <p:pic>
          <p:nvPicPr>
            <p:cNvPr id="27" name="Picture 26" descr="A white cabinet with drawers&#10;&#10;Description automatically generated with medium confidence">
              <a:extLst>
                <a:ext uri="{FF2B5EF4-FFF2-40B4-BE49-F238E27FC236}">
                  <a16:creationId xmlns:a16="http://schemas.microsoft.com/office/drawing/2014/main" id="{8F29F442-3197-CA40-9485-D8D74AB06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268" y="3708626"/>
              <a:ext cx="3233384" cy="2036021"/>
            </a:xfrm>
            <a:prstGeom prst="rect">
              <a:avLst/>
            </a:prstGeom>
          </p:spPr>
        </p:pic>
        <p:pic>
          <p:nvPicPr>
            <p:cNvPr id="28" name="Picture 27">
              <a:extLst>
                <a:ext uri="{FF2B5EF4-FFF2-40B4-BE49-F238E27FC236}">
                  <a16:creationId xmlns:a16="http://schemas.microsoft.com/office/drawing/2014/main" id="{D81F32AA-B45B-6A4B-9F43-D99E015C00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9168" y="4868346"/>
              <a:ext cx="1199452" cy="1124486"/>
            </a:xfrm>
            <a:prstGeom prst="rect">
              <a:avLst/>
            </a:prstGeom>
          </p:spPr>
        </p:pic>
        <p:pic>
          <p:nvPicPr>
            <p:cNvPr id="29" name="Picture 28" descr="Shape&#10;&#10;Description automatically generated">
              <a:extLst>
                <a:ext uri="{FF2B5EF4-FFF2-40B4-BE49-F238E27FC236}">
                  <a16:creationId xmlns:a16="http://schemas.microsoft.com/office/drawing/2014/main" id="{3862BC35-B201-1846-BF39-587CF673BB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3564" y="4928671"/>
              <a:ext cx="1193571" cy="1133892"/>
            </a:xfrm>
            <a:prstGeom prst="rect">
              <a:avLst/>
            </a:prstGeom>
          </p:spPr>
        </p:pic>
        <p:pic>
          <p:nvPicPr>
            <p:cNvPr id="30" name="Picture 29" descr="Shape&#10;&#10;Description automatically generated">
              <a:extLst>
                <a:ext uri="{FF2B5EF4-FFF2-40B4-BE49-F238E27FC236}">
                  <a16:creationId xmlns:a16="http://schemas.microsoft.com/office/drawing/2014/main" id="{F081426B-737D-5C48-BD57-8AB3D492C3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944" y="4942607"/>
              <a:ext cx="1193571" cy="1133892"/>
            </a:xfrm>
            <a:prstGeom prst="rect">
              <a:avLst/>
            </a:prstGeom>
          </p:spPr>
        </p:pic>
      </p:grpSp>
      <p:pic>
        <p:nvPicPr>
          <p:cNvPr id="31" name="Picture 30" descr="A stack of books&#10;&#10;Description automatically generated with medium confidence">
            <a:extLst>
              <a:ext uri="{FF2B5EF4-FFF2-40B4-BE49-F238E27FC236}">
                <a16:creationId xmlns:a16="http://schemas.microsoft.com/office/drawing/2014/main" id="{329D6C42-3BEB-E94F-8471-1E83D6745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329" y="3847771"/>
            <a:ext cx="780621" cy="604297"/>
          </a:xfrm>
          <a:prstGeom prst="rect">
            <a:avLst/>
          </a:prstGeom>
        </p:spPr>
      </p:pic>
    </p:spTree>
    <p:extLst>
      <p:ext uri="{BB962C8B-B14F-4D97-AF65-F5344CB8AC3E}">
        <p14:creationId xmlns:p14="http://schemas.microsoft.com/office/powerpoint/2010/main" val="6360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67876" cy="647577"/>
          </a:xfrm>
        </p:spPr>
        <p:txBody>
          <a:bodyPr>
            <a:normAutofit/>
          </a:bodyPr>
          <a:lstStyle/>
          <a:p>
            <a:r>
              <a:rPr lang="fr-FR" b="1" dirty="0">
                <a:solidFill>
                  <a:schemeClr val="bg1"/>
                </a:solidFill>
              </a:rPr>
              <a:t>Jeu des différences (2/3)</a:t>
            </a:r>
          </a:p>
        </p:txBody>
      </p:sp>
      <p:pic>
        <p:nvPicPr>
          <p:cNvPr id="9" name="Picture 8" descr="A picture containing text, floor, wooden&#10;&#10;Description automatically generated">
            <a:extLst>
              <a:ext uri="{FF2B5EF4-FFF2-40B4-BE49-F238E27FC236}">
                <a16:creationId xmlns:a16="http://schemas.microsoft.com/office/drawing/2014/main" id="{D6A8C68E-5AF1-5145-BE00-4FCAD11E8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551" y="2119086"/>
            <a:ext cx="5718371" cy="4038600"/>
          </a:xfrm>
          <a:prstGeom prst="rect">
            <a:avLst/>
          </a:prstGeom>
        </p:spPr>
      </p:pic>
      <p:pic>
        <p:nvPicPr>
          <p:cNvPr id="10" name="Picture 9" descr="A picture containing text, floor, wooden&#10;&#10;Description automatically generated">
            <a:extLst>
              <a:ext uri="{FF2B5EF4-FFF2-40B4-BE49-F238E27FC236}">
                <a16:creationId xmlns:a16="http://schemas.microsoft.com/office/drawing/2014/main" id="{FD96A391-7A04-5B4E-80E2-DCB58A9EF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80" y="2115457"/>
            <a:ext cx="5718371" cy="4038600"/>
          </a:xfrm>
          <a:prstGeom prst="rect">
            <a:avLst/>
          </a:prstGeom>
        </p:spPr>
      </p:pic>
      <p:sp>
        <p:nvSpPr>
          <p:cNvPr id="5" name="TextBox 4">
            <a:extLst>
              <a:ext uri="{FF2B5EF4-FFF2-40B4-BE49-F238E27FC236}">
                <a16:creationId xmlns:a16="http://schemas.microsoft.com/office/drawing/2014/main" id="{4E43A85F-839C-4A4A-8D16-F566E3251766}"/>
              </a:ext>
            </a:extLst>
          </p:cNvPr>
          <p:cNvSpPr txBox="1"/>
          <p:nvPr/>
        </p:nvSpPr>
        <p:spPr>
          <a:xfrm>
            <a:off x="282080" y="1178059"/>
            <a:ext cx="5718371" cy="923330"/>
          </a:xfrm>
          <a:prstGeom prst="rect">
            <a:avLst/>
          </a:prstGeom>
          <a:noFill/>
        </p:spPr>
        <p:txBody>
          <a:bodyPr wrap="square" rtlCol="0">
            <a:spAutoFit/>
          </a:bodyPr>
          <a:lstStyle/>
          <a:p>
            <a:pPr algn="ctr"/>
            <a:r>
              <a:rPr lang="en-US" sz="5400" b="1" dirty="0">
                <a:solidFill>
                  <a:srgbClr val="0055A5"/>
                </a:solidFill>
              </a:rPr>
              <a:t>dans le passé</a:t>
            </a:r>
          </a:p>
        </p:txBody>
      </p:sp>
      <p:sp>
        <p:nvSpPr>
          <p:cNvPr id="11" name="TextBox 10">
            <a:extLst>
              <a:ext uri="{FF2B5EF4-FFF2-40B4-BE49-F238E27FC236}">
                <a16:creationId xmlns:a16="http://schemas.microsoft.com/office/drawing/2014/main" id="{1EC16A0B-F09E-C54C-8580-ADCD8A48A189}"/>
              </a:ext>
            </a:extLst>
          </p:cNvPr>
          <p:cNvSpPr txBox="1"/>
          <p:nvPr/>
        </p:nvSpPr>
        <p:spPr>
          <a:xfrm>
            <a:off x="6191551" y="1192126"/>
            <a:ext cx="5718369" cy="923330"/>
          </a:xfrm>
          <a:prstGeom prst="rect">
            <a:avLst/>
          </a:prstGeom>
          <a:noFill/>
        </p:spPr>
        <p:txBody>
          <a:bodyPr wrap="square" rtlCol="0">
            <a:spAutoFit/>
          </a:bodyPr>
          <a:lstStyle/>
          <a:p>
            <a:pPr algn="ctr"/>
            <a:r>
              <a:rPr lang="en-US" sz="5400" b="1" dirty="0" err="1">
                <a:solidFill>
                  <a:srgbClr val="0055A5"/>
                </a:solidFill>
              </a:rPr>
              <a:t>aujourd’hui</a:t>
            </a:r>
            <a:endParaRPr lang="en-US" sz="5400" b="1" dirty="0">
              <a:solidFill>
                <a:srgbClr val="0055A5"/>
              </a:solidFill>
            </a:endParaRPr>
          </a:p>
        </p:txBody>
      </p:sp>
      <p:pic>
        <p:nvPicPr>
          <p:cNvPr id="16" name="Picture 15" descr="A white cabinet with drawers&#10;&#10;Description automatically generated with medium confidence">
            <a:extLst>
              <a:ext uri="{FF2B5EF4-FFF2-40B4-BE49-F238E27FC236}">
                <a16:creationId xmlns:a16="http://schemas.microsoft.com/office/drawing/2014/main" id="{7F7165A6-49DF-5744-B33D-2B0B41AD0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18" y="3643920"/>
            <a:ext cx="3233384" cy="2036021"/>
          </a:xfrm>
          <a:prstGeom prst="rect">
            <a:avLst/>
          </a:prstGeom>
        </p:spPr>
      </p:pic>
      <p:pic>
        <p:nvPicPr>
          <p:cNvPr id="22" name="Picture 21" descr="Icon&#10;&#10;Description automatically generated">
            <a:extLst>
              <a:ext uri="{FF2B5EF4-FFF2-40B4-BE49-F238E27FC236}">
                <a16:creationId xmlns:a16="http://schemas.microsoft.com/office/drawing/2014/main" id="{3CA8AD65-7014-7F4F-ADC8-085D866A3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622" y="2449406"/>
            <a:ext cx="1890687" cy="1680939"/>
          </a:xfrm>
          <a:prstGeom prst="rect">
            <a:avLst/>
          </a:prstGeom>
        </p:spPr>
      </p:pic>
      <p:pic>
        <p:nvPicPr>
          <p:cNvPr id="26" name="Picture 25" descr="A stack of books&#10;&#10;Description automatically generated with medium confidence">
            <a:extLst>
              <a:ext uri="{FF2B5EF4-FFF2-40B4-BE49-F238E27FC236}">
                <a16:creationId xmlns:a16="http://schemas.microsoft.com/office/drawing/2014/main" id="{DBA118DC-EA8F-684D-B5D0-96A70BC85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4754" y="3770638"/>
            <a:ext cx="1030346" cy="1007807"/>
          </a:xfrm>
          <a:prstGeom prst="rect">
            <a:avLst/>
          </a:prstGeom>
        </p:spPr>
      </p:pic>
      <p:pic>
        <p:nvPicPr>
          <p:cNvPr id="28" name="Picture 27" descr="A close-up of a camera&#10;&#10;Description automatically generated with low confidence">
            <a:extLst>
              <a:ext uri="{FF2B5EF4-FFF2-40B4-BE49-F238E27FC236}">
                <a16:creationId xmlns:a16="http://schemas.microsoft.com/office/drawing/2014/main" id="{6F31F55F-7DB8-0541-BB90-CFA0651DD2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91" y="2639118"/>
            <a:ext cx="1026093" cy="1124486"/>
          </a:xfrm>
          <a:prstGeom prst="rect">
            <a:avLst/>
          </a:prstGeom>
        </p:spPr>
      </p:pic>
      <p:pic>
        <p:nvPicPr>
          <p:cNvPr id="29" name="Picture 28" descr="Icon&#10;&#10;Description automatically generated">
            <a:extLst>
              <a:ext uri="{FF2B5EF4-FFF2-40B4-BE49-F238E27FC236}">
                <a16:creationId xmlns:a16="http://schemas.microsoft.com/office/drawing/2014/main" id="{5912AEAF-ADC9-C240-8DFE-175E65557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2638" y="2453818"/>
            <a:ext cx="1890687" cy="1680939"/>
          </a:xfrm>
          <a:prstGeom prst="rect">
            <a:avLst/>
          </a:prstGeom>
        </p:spPr>
      </p:pic>
      <p:pic>
        <p:nvPicPr>
          <p:cNvPr id="30" name="Picture 29" descr="Icon&#10;&#10;Description automatically generated">
            <a:extLst>
              <a:ext uri="{FF2B5EF4-FFF2-40B4-BE49-F238E27FC236}">
                <a16:creationId xmlns:a16="http://schemas.microsoft.com/office/drawing/2014/main" id="{828F817B-DD8C-BA4F-9361-6485C1731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345" y="2457447"/>
            <a:ext cx="1890687" cy="168093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09D51952-1BE1-DD46-983C-A588A3A9C2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6907" y="3815160"/>
            <a:ext cx="2830969" cy="1685311"/>
          </a:xfrm>
          <a:prstGeom prst="rect">
            <a:avLst/>
          </a:prstGeom>
        </p:spPr>
      </p:pic>
      <p:pic>
        <p:nvPicPr>
          <p:cNvPr id="14" name="Picture 13">
            <a:extLst>
              <a:ext uri="{FF2B5EF4-FFF2-40B4-BE49-F238E27FC236}">
                <a16:creationId xmlns:a16="http://schemas.microsoft.com/office/drawing/2014/main" id="{1A15134E-7E89-7B49-A5AF-8A08B7011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485" y="4868346"/>
            <a:ext cx="1199452" cy="1124486"/>
          </a:xfrm>
          <a:prstGeom prst="rect">
            <a:avLst/>
          </a:prstGeom>
        </p:spPr>
      </p:pic>
      <p:pic>
        <p:nvPicPr>
          <p:cNvPr id="21" name="Picture 20" descr="A white cabinet with drawers&#10;&#10;Description automatically generated with medium confidence">
            <a:extLst>
              <a:ext uri="{FF2B5EF4-FFF2-40B4-BE49-F238E27FC236}">
                <a16:creationId xmlns:a16="http://schemas.microsoft.com/office/drawing/2014/main" id="{DDA108E1-11DB-6944-B8DB-ECB36178E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39" y="3712256"/>
            <a:ext cx="3233384" cy="2036021"/>
          </a:xfrm>
          <a:prstGeom prst="rect">
            <a:avLst/>
          </a:prstGeom>
        </p:spPr>
      </p:pic>
      <p:pic>
        <p:nvPicPr>
          <p:cNvPr id="18" name="Picture 17" descr="A computer with a blue screen&#10;&#10;Description automatically generated with low confidence">
            <a:extLst>
              <a:ext uri="{FF2B5EF4-FFF2-40B4-BE49-F238E27FC236}">
                <a16:creationId xmlns:a16="http://schemas.microsoft.com/office/drawing/2014/main" id="{1EB85552-8EFD-0349-B894-C82B16D690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61652">
            <a:off x="6498466" y="3760210"/>
            <a:ext cx="1347017" cy="1258619"/>
          </a:xfrm>
          <a:prstGeom prst="rect">
            <a:avLst/>
          </a:prstGeom>
        </p:spPr>
      </p:pic>
      <p:pic>
        <p:nvPicPr>
          <p:cNvPr id="23" name="Picture 22" descr="A close-up of a camera&#10;&#10;Description automatically generated with low confidence">
            <a:extLst>
              <a:ext uri="{FF2B5EF4-FFF2-40B4-BE49-F238E27FC236}">
                <a16:creationId xmlns:a16="http://schemas.microsoft.com/office/drawing/2014/main" id="{D95E57CA-0216-8A44-A0DD-65CD0A3E5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844" y="2727632"/>
            <a:ext cx="1026093" cy="1124486"/>
          </a:xfrm>
          <a:prstGeom prst="rect">
            <a:avLst/>
          </a:prstGeom>
        </p:spPr>
      </p:pic>
      <p:pic>
        <p:nvPicPr>
          <p:cNvPr id="25" name="Picture 24">
            <a:extLst>
              <a:ext uri="{FF2B5EF4-FFF2-40B4-BE49-F238E27FC236}">
                <a16:creationId xmlns:a16="http://schemas.microsoft.com/office/drawing/2014/main" id="{7FC510B4-8FE4-3B4B-A2A7-6151FBA81F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4790" y="4885374"/>
            <a:ext cx="1199452" cy="1124486"/>
          </a:xfrm>
          <a:prstGeom prst="rect">
            <a:avLst/>
          </a:prstGeom>
        </p:spPr>
      </p:pic>
      <p:pic>
        <p:nvPicPr>
          <p:cNvPr id="27" name="Picture 26">
            <a:extLst>
              <a:ext uri="{FF2B5EF4-FFF2-40B4-BE49-F238E27FC236}">
                <a16:creationId xmlns:a16="http://schemas.microsoft.com/office/drawing/2014/main" id="{4EF3663C-24B9-AF4E-B5E2-AB0C8893E5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547" y="4868346"/>
            <a:ext cx="1199452" cy="1124486"/>
          </a:xfrm>
          <a:prstGeom prst="rect">
            <a:avLst/>
          </a:prstGeom>
        </p:spPr>
      </p:pic>
      <p:pic>
        <p:nvPicPr>
          <p:cNvPr id="33" name="Picture 32" descr="A white cabinet with drawers&#10;&#10;Description automatically generated with medium confidence">
            <a:extLst>
              <a:ext uri="{FF2B5EF4-FFF2-40B4-BE49-F238E27FC236}">
                <a16:creationId xmlns:a16="http://schemas.microsoft.com/office/drawing/2014/main" id="{24EA9ABD-DFD1-5D48-AA83-45C576885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268" y="3708626"/>
            <a:ext cx="3233384" cy="2036021"/>
          </a:xfrm>
          <a:prstGeom prst="rect">
            <a:avLst/>
          </a:prstGeom>
        </p:spPr>
      </p:pic>
      <p:pic>
        <p:nvPicPr>
          <p:cNvPr id="31" name="Picture 30">
            <a:extLst>
              <a:ext uri="{FF2B5EF4-FFF2-40B4-BE49-F238E27FC236}">
                <a16:creationId xmlns:a16="http://schemas.microsoft.com/office/drawing/2014/main" id="{A78D1CC1-A738-A747-BBDE-728E60D4E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9168" y="4868346"/>
            <a:ext cx="1199452" cy="1124486"/>
          </a:xfrm>
          <a:prstGeom prst="rect">
            <a:avLst/>
          </a:prstGeom>
        </p:spPr>
      </p:pic>
      <p:pic>
        <p:nvPicPr>
          <p:cNvPr id="24" name="Picture 23" descr="Shape&#10;&#10;Description automatically generated">
            <a:extLst>
              <a:ext uri="{FF2B5EF4-FFF2-40B4-BE49-F238E27FC236}">
                <a16:creationId xmlns:a16="http://schemas.microsoft.com/office/drawing/2014/main" id="{6C26BA48-F04A-9B4B-A4D4-18E0AF0310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3564" y="4928671"/>
            <a:ext cx="1193571" cy="1133892"/>
          </a:xfrm>
          <a:prstGeom prst="rect">
            <a:avLst/>
          </a:prstGeom>
        </p:spPr>
      </p:pic>
      <p:pic>
        <p:nvPicPr>
          <p:cNvPr id="32" name="Picture 31" descr="Shape&#10;&#10;Description automatically generated">
            <a:extLst>
              <a:ext uri="{FF2B5EF4-FFF2-40B4-BE49-F238E27FC236}">
                <a16:creationId xmlns:a16="http://schemas.microsoft.com/office/drawing/2014/main" id="{244FF9F6-015B-2F49-9101-D8F46972C1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944" y="4942607"/>
            <a:ext cx="1193571" cy="1133892"/>
          </a:xfrm>
          <a:prstGeom prst="rect">
            <a:avLst/>
          </a:prstGeom>
        </p:spPr>
      </p:pic>
      <p:pic>
        <p:nvPicPr>
          <p:cNvPr id="34" name="Picture 33" descr="A stack of books&#10;&#10;Description automatically generated with medium confidence">
            <a:extLst>
              <a:ext uri="{FF2B5EF4-FFF2-40B4-BE49-F238E27FC236}">
                <a16:creationId xmlns:a16="http://schemas.microsoft.com/office/drawing/2014/main" id="{6A2AF510-14F9-6E45-AE24-B0F094494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7299" y="3852118"/>
            <a:ext cx="1030346" cy="1007807"/>
          </a:xfrm>
          <a:prstGeom prst="rect">
            <a:avLst/>
          </a:prstGeom>
        </p:spPr>
      </p:pic>
      <p:sp>
        <p:nvSpPr>
          <p:cNvPr id="35" name="Rounded Rectangle 46">
            <a:extLst>
              <a:ext uri="{FF2B5EF4-FFF2-40B4-BE49-F238E27FC236}">
                <a16:creationId xmlns:a16="http://schemas.microsoft.com/office/drawing/2014/main" id="{E4F9F544-4C20-4929-8303-22A1D7FF5E3B}"/>
              </a:ext>
            </a:extLst>
          </p:cNvPr>
          <p:cNvSpPr/>
          <p:nvPr/>
        </p:nvSpPr>
        <p:spPr>
          <a:xfrm>
            <a:off x="9868724" y="249870"/>
            <a:ext cx="2041196" cy="38459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3972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57362" cy="647577"/>
          </a:xfrm>
        </p:spPr>
        <p:txBody>
          <a:bodyPr>
            <a:normAutofit/>
          </a:bodyPr>
          <a:lstStyle/>
          <a:p>
            <a:r>
              <a:rPr lang="fr-FR" b="1" dirty="0">
                <a:solidFill>
                  <a:schemeClr val="bg1"/>
                </a:solidFill>
              </a:rPr>
              <a:t>Jeu des différences (3/3)</a:t>
            </a:r>
          </a:p>
        </p:txBody>
      </p:sp>
      <p:pic>
        <p:nvPicPr>
          <p:cNvPr id="9" name="Picture 8">
            <a:extLst>
              <a:ext uri="{FF2B5EF4-FFF2-40B4-BE49-F238E27FC236}">
                <a16:creationId xmlns:a16="http://schemas.microsoft.com/office/drawing/2014/main" id="{D6A8C68E-5AF1-5145-BE00-4FCAD11E8D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34639" y="2119086"/>
            <a:ext cx="5232194" cy="4038600"/>
          </a:xfrm>
          <a:prstGeom prst="rect">
            <a:avLst/>
          </a:prstGeom>
        </p:spPr>
      </p:pic>
      <p:pic>
        <p:nvPicPr>
          <p:cNvPr id="10" name="Picture 9">
            <a:extLst>
              <a:ext uri="{FF2B5EF4-FFF2-40B4-BE49-F238E27FC236}">
                <a16:creationId xmlns:a16="http://schemas.microsoft.com/office/drawing/2014/main" id="{FD96A391-7A04-5B4E-80E2-DCB58A9EF3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168" y="2115457"/>
            <a:ext cx="5232194" cy="4038600"/>
          </a:xfrm>
          <a:prstGeom prst="rect">
            <a:avLst/>
          </a:prstGeom>
        </p:spPr>
      </p:pic>
      <p:sp>
        <p:nvSpPr>
          <p:cNvPr id="5" name="TextBox 4">
            <a:extLst>
              <a:ext uri="{FF2B5EF4-FFF2-40B4-BE49-F238E27FC236}">
                <a16:creationId xmlns:a16="http://schemas.microsoft.com/office/drawing/2014/main" id="{4E43A85F-839C-4A4A-8D16-F566E3251766}"/>
              </a:ext>
            </a:extLst>
          </p:cNvPr>
          <p:cNvSpPr txBox="1"/>
          <p:nvPr/>
        </p:nvSpPr>
        <p:spPr>
          <a:xfrm>
            <a:off x="282080" y="1178059"/>
            <a:ext cx="5718371" cy="923330"/>
          </a:xfrm>
          <a:prstGeom prst="rect">
            <a:avLst/>
          </a:prstGeom>
          <a:noFill/>
        </p:spPr>
        <p:txBody>
          <a:bodyPr wrap="square" rtlCol="0">
            <a:spAutoFit/>
          </a:bodyPr>
          <a:lstStyle/>
          <a:p>
            <a:pPr algn="ctr"/>
            <a:r>
              <a:rPr lang="en-US" sz="5400" b="1" dirty="0">
                <a:solidFill>
                  <a:srgbClr val="0055A5"/>
                </a:solidFill>
              </a:rPr>
              <a:t>dans le passé</a:t>
            </a:r>
          </a:p>
        </p:txBody>
      </p:sp>
      <p:sp>
        <p:nvSpPr>
          <p:cNvPr id="11" name="TextBox 10">
            <a:extLst>
              <a:ext uri="{FF2B5EF4-FFF2-40B4-BE49-F238E27FC236}">
                <a16:creationId xmlns:a16="http://schemas.microsoft.com/office/drawing/2014/main" id="{1EC16A0B-F09E-C54C-8580-ADCD8A48A189}"/>
              </a:ext>
            </a:extLst>
          </p:cNvPr>
          <p:cNvSpPr txBox="1"/>
          <p:nvPr/>
        </p:nvSpPr>
        <p:spPr>
          <a:xfrm>
            <a:off x="6191551" y="1192126"/>
            <a:ext cx="5718369" cy="923330"/>
          </a:xfrm>
          <a:prstGeom prst="rect">
            <a:avLst/>
          </a:prstGeom>
          <a:noFill/>
        </p:spPr>
        <p:txBody>
          <a:bodyPr wrap="square" rtlCol="0">
            <a:spAutoFit/>
          </a:bodyPr>
          <a:lstStyle/>
          <a:p>
            <a:pPr algn="ctr"/>
            <a:r>
              <a:rPr lang="en-US" sz="5400" b="1" dirty="0" err="1">
                <a:solidFill>
                  <a:srgbClr val="0055A5"/>
                </a:solidFill>
              </a:rPr>
              <a:t>aujourd’hui</a:t>
            </a:r>
            <a:endParaRPr lang="en-US" sz="5400" b="1" dirty="0">
              <a:solidFill>
                <a:srgbClr val="0055A5"/>
              </a:solidFill>
            </a:endParaRPr>
          </a:p>
        </p:txBody>
      </p:sp>
      <p:pic>
        <p:nvPicPr>
          <p:cNvPr id="41" name="Picture 40" descr="Icon&#10;&#10;Description automatically generated">
            <a:extLst>
              <a:ext uri="{FF2B5EF4-FFF2-40B4-BE49-F238E27FC236}">
                <a16:creationId xmlns:a16="http://schemas.microsoft.com/office/drawing/2014/main" id="{67AD7621-EA6E-F442-970B-F6C6FD685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59244"/>
            <a:ext cx="2596689" cy="2596689"/>
          </a:xfrm>
          <a:prstGeom prst="rect">
            <a:avLst/>
          </a:prstGeom>
        </p:spPr>
      </p:pic>
      <p:pic>
        <p:nvPicPr>
          <p:cNvPr id="42" name="Picture 41" descr="Icon&#10;&#10;Description automatically generated">
            <a:extLst>
              <a:ext uri="{FF2B5EF4-FFF2-40B4-BE49-F238E27FC236}">
                <a16:creationId xmlns:a16="http://schemas.microsoft.com/office/drawing/2014/main" id="{EDA13E2F-5A69-1640-A7AC-D6FE64E97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3" y="3083252"/>
            <a:ext cx="2596689" cy="2596689"/>
          </a:xfrm>
          <a:prstGeom prst="rect">
            <a:avLst/>
          </a:prstGeom>
        </p:spPr>
      </p:pic>
      <p:pic>
        <p:nvPicPr>
          <p:cNvPr id="43" name="Picture 42" descr="Icon&#10;&#10;Description automatically generated">
            <a:extLst>
              <a:ext uri="{FF2B5EF4-FFF2-40B4-BE49-F238E27FC236}">
                <a16:creationId xmlns:a16="http://schemas.microsoft.com/office/drawing/2014/main" id="{BFF3AF10-E31E-104D-A91E-93F364BB3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406" y="3059244"/>
            <a:ext cx="2596689" cy="2596689"/>
          </a:xfrm>
          <a:prstGeom prst="rect">
            <a:avLst/>
          </a:prstGeom>
        </p:spPr>
      </p:pic>
      <p:pic>
        <p:nvPicPr>
          <p:cNvPr id="45" name="Picture 44" descr="A red sports car&#10;&#10;Description automatically generated with medium confidence">
            <a:extLst>
              <a:ext uri="{FF2B5EF4-FFF2-40B4-BE49-F238E27FC236}">
                <a16:creationId xmlns:a16="http://schemas.microsoft.com/office/drawing/2014/main" id="{41DE60A9-96E5-C742-B715-BFD4F41D0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987" y="4909999"/>
            <a:ext cx="2108381" cy="1054191"/>
          </a:xfrm>
          <a:prstGeom prst="rect">
            <a:avLst/>
          </a:prstGeom>
        </p:spPr>
      </p:pic>
      <p:pic>
        <p:nvPicPr>
          <p:cNvPr id="47" name="Picture 46" descr="A picture containing toy&#10;&#10;Description automatically generated">
            <a:extLst>
              <a:ext uri="{FF2B5EF4-FFF2-40B4-BE49-F238E27FC236}">
                <a16:creationId xmlns:a16="http://schemas.microsoft.com/office/drawing/2014/main" id="{A1F877A6-C9F0-1447-B447-3FEA8F81D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0293" y="4137004"/>
            <a:ext cx="889998" cy="1779995"/>
          </a:xfrm>
          <a:prstGeom prst="rect">
            <a:avLst/>
          </a:prstGeom>
        </p:spPr>
      </p:pic>
      <p:pic>
        <p:nvPicPr>
          <p:cNvPr id="49" name="Picture 48" descr="Logo&#10;&#10;Description automatically generated with medium confidence">
            <a:extLst>
              <a:ext uri="{FF2B5EF4-FFF2-40B4-BE49-F238E27FC236}">
                <a16:creationId xmlns:a16="http://schemas.microsoft.com/office/drawing/2014/main" id="{50D60DDF-61C3-F54E-AB1B-81EC907122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72" y="1799833"/>
            <a:ext cx="1863055" cy="1863055"/>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1A8494F1-BACF-EC4C-BCDB-E80AAD8FC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6685" y="1747142"/>
            <a:ext cx="1863055" cy="1863055"/>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1FCD97F8-2E36-D743-9BC5-CDDC1E06F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664" y="1998018"/>
            <a:ext cx="1863055" cy="1863055"/>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2776A330-BBF9-474E-90E8-BEE11EE67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8437" y="5120978"/>
            <a:ext cx="1326979" cy="789967"/>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5CB27E9D-C46F-2E43-84AA-454B35A92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4220" y="5140672"/>
            <a:ext cx="1326979" cy="789967"/>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57C2A516-8981-9449-8ADD-1E16F95F2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6853" y="5140673"/>
            <a:ext cx="1326979" cy="789967"/>
          </a:xfrm>
          <a:prstGeom prst="rect">
            <a:avLst/>
          </a:prstGeom>
        </p:spPr>
      </p:pic>
      <p:pic>
        <p:nvPicPr>
          <p:cNvPr id="56" name="Picture 55" descr="A picture containing dark, arch&#10;&#10;Description automatically generated">
            <a:extLst>
              <a:ext uri="{FF2B5EF4-FFF2-40B4-BE49-F238E27FC236}">
                <a16:creationId xmlns:a16="http://schemas.microsoft.com/office/drawing/2014/main" id="{E86177C0-BF47-9D40-97DD-105BCD89A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1196" y="4109166"/>
            <a:ext cx="1741148" cy="1741148"/>
          </a:xfrm>
          <a:prstGeom prst="rect">
            <a:avLst/>
          </a:prstGeom>
        </p:spPr>
      </p:pic>
      <p:sp>
        <p:nvSpPr>
          <p:cNvPr id="20" name="Rounded Rectangle 46">
            <a:extLst>
              <a:ext uri="{FF2B5EF4-FFF2-40B4-BE49-F238E27FC236}">
                <a16:creationId xmlns:a16="http://schemas.microsoft.com/office/drawing/2014/main" id="{49DBBE0B-67A0-4DFA-9647-4F99D858E016}"/>
              </a:ext>
            </a:extLst>
          </p:cNvPr>
          <p:cNvSpPr/>
          <p:nvPr/>
        </p:nvSpPr>
        <p:spPr>
          <a:xfrm>
            <a:off x="9868724" y="249870"/>
            <a:ext cx="2041196" cy="38459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9920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356976" y="1691943"/>
            <a:ext cx="11066804" cy="27921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Y8 Term 1.2 Week 3</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Y8 Term 1.1 Week 6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Y7 Term 3.2 Week 5</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B6E4-1A13-4B9F-BEF4-140A5726440F}"/>
              </a:ext>
            </a:extLst>
          </p:cNvPr>
          <p:cNvSpPr>
            <a:spLocks noGrp="1"/>
          </p:cNvSpPr>
          <p:nvPr>
            <p:ph type="title"/>
          </p:nvPr>
        </p:nvSpPr>
        <p:spPr/>
        <p:txBody>
          <a:bodyPr/>
          <a:lstStyle/>
          <a:p>
            <a:r>
              <a:rPr lang="en-GB" dirty="0"/>
              <a:t>Additional material</a:t>
            </a:r>
          </a:p>
        </p:txBody>
      </p:sp>
      <p:sp>
        <p:nvSpPr>
          <p:cNvPr id="3" name="Content Placeholder 2">
            <a:extLst>
              <a:ext uri="{FF2B5EF4-FFF2-40B4-BE49-F238E27FC236}">
                <a16:creationId xmlns:a16="http://schemas.microsoft.com/office/drawing/2014/main" id="{CC460896-EB95-4EF7-9576-338C34D33BD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706210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812000" cy="647577"/>
          </a:xfrm>
        </p:spPr>
        <p:txBody>
          <a:bodyPr>
            <a:normAutofit fontScale="90000"/>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912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Amandine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nvGraphicFramePr>
        <p:xfrm>
          <a:off x="4092000" y="1442950"/>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mn-lt"/>
                          <a:ea typeface="+mn-ea"/>
                          <a:cs typeface="+mn-cs"/>
                        </a:rPr>
                        <a:t>quand</a:t>
                      </a:r>
                      <a:r>
                        <a:rPr kumimoji="0" lang="en-GB" sz="2000" b="1" i="0" u="none" strike="noStrike" kern="1200" cap="none" spc="0" normalizeH="0" baseline="0" noProof="0" dirty="0">
                          <a:ln>
                            <a:noFill/>
                          </a:ln>
                          <a:solidFill>
                            <a:schemeClr val="bg1"/>
                          </a:solidFill>
                          <a:effectLst/>
                          <a:uLnTx/>
                          <a:uFillTx/>
                          <a:latin typeface="+mn-lt"/>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dirty="0">
                          <a:solidFill>
                            <a:schemeClr val="accent1">
                              <a:lumMod val="50000"/>
                            </a:schemeClr>
                          </a:solidFill>
                        </a:rPr>
                        <a:t>_________ un </a:t>
                      </a:r>
                      <a:r>
                        <a:rPr lang="en-GB" sz="2000" dirty="0" err="1">
                          <a:solidFill>
                            <a:schemeClr val="accent1">
                              <a:lumMod val="50000"/>
                            </a:schemeClr>
                          </a:solidFill>
                        </a:rPr>
                        <a:t>hôtel</a:t>
                      </a:r>
                      <a:r>
                        <a:rPr lang="en-GB" sz="2000" dirty="0">
                          <a:solidFill>
                            <a:schemeClr val="accent1">
                              <a:lumMod val="50000"/>
                            </a:schemeClr>
                          </a:solidFill>
                        </a:rPr>
                        <a:t> à Genève. </a:t>
                      </a:r>
                      <a:r>
                        <a:rPr lang="en-GB" sz="2000" b="1" dirty="0">
                          <a:solidFill>
                            <a:schemeClr val="accent1">
                              <a:lumMod val="50000"/>
                            </a:schemeClr>
                          </a:solidFill>
                        </a:rPr>
                        <a:t>(</a:t>
                      </a:r>
                      <a:r>
                        <a:rPr lang="en-GB" sz="2000" b="1" dirty="0" err="1">
                          <a:solidFill>
                            <a:schemeClr val="accent1">
                              <a:lumMod val="50000"/>
                            </a:schemeClr>
                          </a:solidFill>
                        </a:rPr>
                        <a:t>trouver</a:t>
                      </a:r>
                      <a:r>
                        <a:rPr lang="en-GB" sz="2000" b="1" dirty="0">
                          <a:solidFill>
                            <a:schemeClr val="accent1">
                              <a:lumMod val="50000"/>
                            </a:schemeClr>
                          </a:solidFill>
                        </a:rPr>
                        <a:t>)</a:t>
                      </a:r>
                      <a:r>
                        <a:rPr lang="en-GB" sz="2000"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err="1">
                          <a:solidFill>
                            <a:schemeClr val="accent1">
                              <a:lumMod val="50000"/>
                            </a:schemeClr>
                          </a:solidFill>
                        </a:rPr>
                        <a:t>une</a:t>
                      </a:r>
                      <a:r>
                        <a:rPr lang="en-GB" sz="2000" b="0" dirty="0">
                          <a:solidFill>
                            <a:schemeClr val="accent1">
                              <a:lumMod val="50000"/>
                            </a:schemeClr>
                          </a:solidFill>
                        </a:rPr>
                        <a:t> amie </a:t>
                      </a:r>
                      <a:r>
                        <a:rPr lang="en-GB" sz="2000" b="0" dirty="0" err="1">
                          <a:solidFill>
                            <a:schemeClr val="accent1">
                              <a:lumMod val="50000"/>
                            </a:schemeClr>
                          </a:solidFill>
                        </a:rPr>
                        <a:t>suisse</a:t>
                      </a:r>
                      <a:r>
                        <a:rPr lang="en-GB" sz="2000" b="0" dirty="0">
                          <a:solidFill>
                            <a:schemeClr val="accent1">
                              <a:lumMod val="50000"/>
                            </a:schemeClr>
                          </a:solidFill>
                        </a:rPr>
                        <a:t>. </a:t>
                      </a:r>
                      <a:r>
                        <a:rPr lang="en-GB" sz="2000" b="1" dirty="0">
                          <a:solidFill>
                            <a:schemeClr val="accent1">
                              <a:lumMod val="50000"/>
                            </a:schemeClr>
                          </a:solidFill>
                        </a:rPr>
                        <a:t>(</a:t>
                      </a:r>
                      <a:r>
                        <a:rPr lang="en-GB" sz="2000" b="1" dirty="0" err="1">
                          <a:solidFill>
                            <a:schemeClr val="accent1">
                              <a:lumMod val="50000"/>
                            </a:schemeClr>
                          </a:solidFill>
                        </a:rPr>
                        <a:t>visiter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a:solidFill>
                            <a:schemeClr val="accent1">
                              <a:lumMod val="50000"/>
                            </a:schemeClr>
                          </a:solidFill>
                        </a:rPr>
                        <a:t>un livre au parc. </a:t>
                      </a:r>
                      <a:r>
                        <a:rPr lang="en-GB" sz="2000" b="1" dirty="0">
                          <a:solidFill>
                            <a:schemeClr val="accent1">
                              <a:lumMod val="50000"/>
                            </a:schemeClr>
                          </a:solidFill>
                        </a:rPr>
                        <a:t>(</a:t>
                      </a:r>
                      <a:r>
                        <a:rPr lang="en-GB" sz="2000" b="1" dirty="0" err="1">
                          <a:solidFill>
                            <a:schemeClr val="accent1">
                              <a:lumMod val="50000"/>
                            </a:schemeClr>
                          </a:solidFill>
                        </a:rPr>
                        <a:t>emporter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_________ </a:t>
                      </a:r>
                      <a:r>
                        <a:rPr lang="en-GB" sz="2000" b="0" dirty="0" err="1">
                          <a:solidFill>
                            <a:schemeClr val="accent1">
                              <a:lumMod val="50000"/>
                            </a:schemeClr>
                          </a:solidFill>
                        </a:rPr>
                        <a:t>une</a:t>
                      </a:r>
                      <a:r>
                        <a:rPr lang="en-GB" sz="2000" b="0" dirty="0">
                          <a:solidFill>
                            <a:schemeClr val="accent1">
                              <a:lumMod val="50000"/>
                            </a:schemeClr>
                          </a:solidFill>
                        </a:rPr>
                        <a:t> promenade. </a:t>
                      </a:r>
                      <a:r>
                        <a:rPr lang="en-GB" sz="2000" b="1" dirty="0">
                          <a:solidFill>
                            <a:schemeClr val="accent1">
                              <a:lumMod val="50000"/>
                            </a:schemeClr>
                          </a:solidFill>
                        </a:rPr>
                        <a:t>(proposer)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6">
            <a:extLst>
              <a:ext uri="{FF2B5EF4-FFF2-40B4-BE49-F238E27FC236}">
                <a16:creationId xmlns:a16="http://schemas.microsoft.com/office/drawing/2014/main" id="{08ADEC9C-129C-4943-9699-82334A544A14}"/>
              </a:ext>
            </a:extLst>
          </p:cNvPr>
          <p:cNvGraphicFramePr>
            <a:graphicFrameLocks noGrp="1"/>
          </p:cNvGraphicFramePr>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1" dirty="0"/>
                    </a:p>
                  </a:txBody>
                  <a:tcPr anchor="ctr">
                    <a:solidFill>
                      <a:schemeClr val="bg1"/>
                    </a:solidFill>
                  </a:tcPr>
                </a:tc>
                <a:tc>
                  <a:txBody>
                    <a:bodyPr/>
                    <a:lstStyle/>
                    <a:p>
                      <a:pPr algn="ctr"/>
                      <a:r>
                        <a:rPr lang="en-GB" sz="2000" dirty="0" err="1">
                          <a:solidFill>
                            <a:schemeClr val="bg1"/>
                          </a:solidFill>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excellentes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fr-FR" sz="2000" dirty="0">
                          <a:solidFill>
                            <a:schemeClr val="accent1">
                              <a:lumMod val="50000"/>
                            </a:schemeClr>
                          </a:solidFill>
                        </a:rPr>
                        <a:t>il y avait un 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25DE7645-BF02-4B2A-86D3-FC37BECC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000" y="1132438"/>
            <a:ext cx="720000" cy="720000"/>
          </a:xfrm>
          <a:prstGeom prst="rect">
            <a:avLst/>
          </a:prstGeom>
        </p:spPr>
      </p:pic>
      <p:pic>
        <p:nvPicPr>
          <p:cNvPr id="15" name="Picture 14">
            <a:extLst>
              <a:ext uri="{FF2B5EF4-FFF2-40B4-BE49-F238E27FC236}">
                <a16:creationId xmlns:a16="http://schemas.microsoft.com/office/drawing/2014/main" id="{1BF077C9-D099-4F3B-9C0D-58969246E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3861230"/>
            <a:ext cx="720000" cy="720000"/>
          </a:xfrm>
          <a:prstGeom prst="rect">
            <a:avLst/>
          </a:prstGeom>
        </p:spPr>
      </p:pic>
      <p:sp>
        <p:nvSpPr>
          <p:cNvPr id="16" name="TextBox 15">
            <a:extLst>
              <a:ext uri="{FF2B5EF4-FFF2-40B4-BE49-F238E27FC236}">
                <a16:creationId xmlns:a16="http://schemas.microsoft.com/office/drawing/2014/main" id="{3FE9C52F-07B9-413E-8904-F0AE4EF809A1}"/>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002060"/>
                </a:solidFill>
              </a:rPr>
              <a:t>Partenaire</a:t>
            </a:r>
            <a:r>
              <a:rPr lang="en-GB" sz="3600" b="1" dirty="0">
                <a:solidFill>
                  <a:srgbClr val="002060"/>
                </a:solidFill>
              </a:rPr>
              <a:t> A</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20" y="192981"/>
            <a:ext cx="4983998" cy="647577"/>
          </a:xfrm>
        </p:spPr>
        <p:txBody>
          <a:bodyPr>
            <a:normAutofit fontScale="90000"/>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05649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Bilal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nvGraphicFramePr>
        <p:xfrm>
          <a:off x="3140242" y="1450604"/>
          <a:ext cx="8871760" cy="1981200"/>
        </p:xfrm>
        <a:graphic>
          <a:graphicData uri="http://schemas.openxmlformats.org/drawingml/2006/table">
            <a:tbl>
              <a:tblPr firstRow="1" bandRow="1">
                <a:tableStyleId>{21E4AEA4-8DFA-4A89-87EB-49C32662AFE0}</a:tableStyleId>
              </a:tblPr>
              <a:tblGrid>
                <a:gridCol w="409074">
                  <a:extLst>
                    <a:ext uri="{9D8B030D-6E8A-4147-A177-3AD203B41FA5}">
                      <a16:colId xmlns:a16="http://schemas.microsoft.com/office/drawing/2014/main" val="2607353726"/>
                    </a:ext>
                  </a:extLst>
                </a:gridCol>
                <a:gridCol w="6412831">
                  <a:extLst>
                    <a:ext uri="{9D8B030D-6E8A-4147-A177-3AD203B41FA5}">
                      <a16:colId xmlns:a16="http://schemas.microsoft.com/office/drawing/2014/main" val="1600817978"/>
                    </a:ext>
                  </a:extLst>
                </a:gridCol>
                <a:gridCol w="2049855">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quand</a:t>
                      </a:r>
                      <a:r>
                        <a:rPr kumimoji="0" lang="en-GB" sz="2000" b="1" i="0" u="none" strike="noStrike" kern="1200" cap="none" spc="0" normalizeH="0" baseline="0" noProof="0" dirty="0">
                          <a:ln>
                            <a:noFill/>
                          </a:ln>
                          <a:solidFill>
                            <a:prstClr val="white"/>
                          </a:solidFill>
                          <a:effectLst/>
                          <a:uLnTx/>
                          <a:uFillTx/>
                          <a:latin typeface="+mn-lt"/>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dirty="0">
                          <a:solidFill>
                            <a:schemeClr val="accent1">
                              <a:lumMod val="50000"/>
                            </a:schemeClr>
                          </a:solidFill>
                        </a:rPr>
                        <a:t>_________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r>
                        <a:rPr lang="en-GB" sz="2000" b="0" dirty="0">
                          <a:solidFill>
                            <a:schemeClr val="accent1">
                              <a:lumMod val="50000"/>
                            </a:schemeClr>
                          </a:solidFill>
                        </a:rPr>
                        <a:t>. </a:t>
                      </a:r>
                      <a:r>
                        <a:rPr lang="en-GB" sz="2000" b="1" dirty="0">
                          <a:solidFill>
                            <a:schemeClr val="accent1">
                              <a:lumMod val="50000"/>
                            </a:schemeClr>
                          </a:solidFill>
                        </a:rPr>
                        <a:t>(organiser)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voiture. </a:t>
                      </a:r>
                      <a:r>
                        <a:rPr lang="en-GB" sz="2000" b="1" dirty="0">
                          <a:solidFill>
                            <a:schemeClr val="accent1">
                              <a:lumMod val="50000"/>
                            </a:schemeClr>
                          </a:solidFill>
                        </a:rPr>
                        <a:t>(traverser)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err="1">
                          <a:solidFill>
                            <a:schemeClr val="accent1">
                              <a:lumMod val="50000"/>
                            </a:schemeClr>
                          </a:solidFill>
                        </a:rPr>
                        <a:t>l’équipe</a:t>
                      </a:r>
                      <a:r>
                        <a:rPr lang="en-GB" sz="2000" b="0" dirty="0">
                          <a:solidFill>
                            <a:schemeClr val="accent1">
                              <a:lumMod val="50000"/>
                            </a:schemeClr>
                          </a:solidFill>
                        </a:rPr>
                        <a:t> de football locale. </a:t>
                      </a:r>
                      <a:r>
                        <a:rPr lang="en-GB" sz="2000" b="1" dirty="0">
                          <a:solidFill>
                            <a:schemeClr val="accent1">
                              <a:lumMod val="50000"/>
                            </a:schemeClr>
                          </a:solidFill>
                        </a:rPr>
                        <a:t>(</a:t>
                      </a:r>
                      <a:r>
                        <a:rPr lang="en-GB" sz="2000" b="1" dirty="0" err="1">
                          <a:solidFill>
                            <a:schemeClr val="accent1">
                              <a:lumMod val="50000"/>
                            </a:schemeClr>
                          </a:solidFill>
                        </a:rPr>
                        <a:t>regarder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_________ </a:t>
                      </a:r>
                      <a:r>
                        <a:rPr lang="en-GB" sz="2000" b="0" dirty="0">
                          <a:solidFill>
                            <a:schemeClr val="accent1">
                              <a:lumMod val="50000"/>
                            </a:schemeClr>
                          </a:solidFill>
                        </a:rPr>
                        <a:t>à Lausanne. </a:t>
                      </a:r>
                      <a:r>
                        <a:rPr lang="en-GB" sz="2000" b="1" dirty="0">
                          <a:solidFill>
                            <a:schemeClr val="accent1">
                              <a:lumMod val="50000"/>
                            </a:schemeClr>
                          </a:solidFill>
                        </a:rPr>
                        <a:t>(voyager)</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d’Amandine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2BE246A5-A2F5-48EC-BB03-D4035A8C5E6D}"/>
              </a:ext>
            </a:extLst>
          </p:cNvPr>
          <p:cNvGraphicFramePr>
            <a:graphicFrameLocks noGrp="1"/>
          </p:cNvGraphicFramePr>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1" dirty="0"/>
                    </a:p>
                  </a:txBody>
                  <a:tcPr anchor="ctr">
                    <a:solidFill>
                      <a:schemeClr val="bg1"/>
                    </a:solidFill>
                  </a:tcPr>
                </a:tc>
                <a:tc>
                  <a:txBody>
                    <a:bodyPr/>
                    <a:lstStyle/>
                    <a:p>
                      <a:pPr algn="ctr"/>
                      <a:r>
                        <a:rPr lang="en-GB" sz="2000" dirty="0" err="1">
                          <a:solidFill>
                            <a:schemeClr val="bg1"/>
                          </a:solidFill>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chambre</a:t>
                      </a:r>
                      <a:r>
                        <a:rPr lang="en-GB" sz="2000" dirty="0">
                          <a:solidFill>
                            <a:schemeClr val="accent1">
                              <a:lumMod val="50000"/>
                            </a:schemeClr>
                          </a:solidFill>
                        </a:rPr>
                        <a:t>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000" y="3843416"/>
            <a:ext cx="720000" cy="720000"/>
          </a:xfrm>
          <a:prstGeom prst="rect">
            <a:avLst/>
          </a:prstGeom>
        </p:spPr>
      </p:pic>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1127958"/>
            <a:ext cx="720000" cy="720000"/>
          </a:xfrm>
          <a:prstGeom prst="rect">
            <a:avLst/>
          </a:prstGeom>
        </p:spPr>
      </p:pic>
      <p:sp>
        <p:nvSpPr>
          <p:cNvPr id="16" name="TextBox 15">
            <a:extLst>
              <a:ext uri="{FF2B5EF4-FFF2-40B4-BE49-F238E27FC236}">
                <a16:creationId xmlns:a16="http://schemas.microsoft.com/office/drawing/2014/main" id="{C979400B-8C4C-43F8-B7E8-2F4C0F814751}"/>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002060"/>
                </a:solidFill>
              </a:rPr>
              <a:t>Partenaire</a:t>
            </a:r>
            <a:r>
              <a:rPr lang="en-GB" sz="3600" b="1" dirty="0">
                <a:solidFill>
                  <a:srgbClr val="002060"/>
                </a:solidFill>
              </a:rPr>
              <a:t> B</a:t>
            </a:r>
          </a:p>
        </p:txBody>
      </p:sp>
    </p:spTree>
    <p:extLst>
      <p:ext uri="{BB962C8B-B14F-4D97-AF65-F5344CB8AC3E}">
        <p14:creationId xmlns:p14="http://schemas.microsoft.com/office/powerpoint/2010/main" val="26193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821382" cy="647577"/>
          </a:xfrm>
        </p:spPr>
        <p:txBody>
          <a:bodyPr>
            <a:normAutofit fontScale="90000"/>
          </a:bodyPr>
          <a:lstStyle/>
          <a:p>
            <a:r>
              <a:rPr lang="en-GB" sz="3600" b="1" dirty="0">
                <a:solidFill>
                  <a:schemeClr val="bg1"/>
                </a:solidFill>
              </a:rPr>
              <a:t>Que font les parents ?</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4332FBD-2ED5-480E-96CB-ACC5BE18CEE4}"/>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graphicFrame>
        <p:nvGraphicFramePr>
          <p:cNvPr id="15" name="Table 6">
            <a:extLst>
              <a:ext uri="{FF2B5EF4-FFF2-40B4-BE49-F238E27FC236}">
                <a16:creationId xmlns:a16="http://schemas.microsoft.com/office/drawing/2014/main" id="{904DDBDE-D48F-4F63-BF01-44AD19011AC6}"/>
              </a:ext>
            </a:extLst>
          </p:cNvPr>
          <p:cNvGraphicFramePr>
            <a:graphicFrameLocks noGrp="1"/>
          </p:cNvGraphicFramePr>
          <p:nvPr>
            <p:extLst>
              <p:ext uri="{D42A27DB-BD31-4B8C-83A1-F6EECF244321}">
                <p14:modId xmlns:p14="http://schemas.microsoft.com/office/powerpoint/2010/main" val="2950812466"/>
              </p:ext>
            </p:extLst>
          </p:nvPr>
        </p:nvGraphicFramePr>
        <p:xfrm>
          <a:off x="336000" y="1613725"/>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dirty="0"/>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pPr algn="ctr"/>
                      <a:r>
                        <a:rPr lang="en-GB" sz="2000" dirty="0">
                          <a:solidFill>
                            <a:srgbClr val="002060"/>
                          </a:solidFill>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mn-lt"/>
                          <a:ea typeface="+mn-ea"/>
                          <a:cs typeface="+mn-cs"/>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EBF6FF"/>
                    </a:solidFill>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r>
                        <a:rPr lang="en-GB" sz="2000" b="1" dirty="0">
                          <a:solidFill>
                            <a:srgbClr val="E65D00"/>
                          </a:solidFill>
                        </a:rPr>
                        <a:t>Elle a trouvé</a:t>
                      </a:r>
                      <a:r>
                        <a:rPr lang="en-GB" sz="2000" b="0" dirty="0">
                          <a:solidFill>
                            <a:srgbClr val="E65D00"/>
                          </a:solidFill>
                        </a:rPr>
                        <a:t> </a:t>
                      </a:r>
                      <a:r>
                        <a:rPr lang="en-GB" sz="2000" b="0" dirty="0">
                          <a:solidFill>
                            <a:schemeClr val="accent1">
                              <a:lumMod val="50000"/>
                            </a:schemeClr>
                          </a:solidFill>
                        </a:rPr>
                        <a:t>un </a:t>
                      </a:r>
                      <a:r>
                        <a:rPr lang="en-GB" sz="2000" b="0" dirty="0" err="1">
                          <a:solidFill>
                            <a:schemeClr val="accent1">
                              <a:lumMod val="50000"/>
                            </a:schemeClr>
                          </a:solidFill>
                        </a:rPr>
                        <a:t>hôtel</a:t>
                      </a:r>
                      <a:r>
                        <a:rPr lang="en-GB" sz="2000" b="0" dirty="0">
                          <a:solidFill>
                            <a:schemeClr val="accent1">
                              <a:lumMod val="50000"/>
                            </a:schemeClr>
                          </a:solidFill>
                        </a:rPr>
                        <a:t> à Genève.</a:t>
                      </a:r>
                      <a:endParaRPr lang="en-GB" sz="2000" b="1"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pPr algn="l"/>
                      <a:r>
                        <a:rPr lang="en-GB" sz="2000" b="1" dirty="0">
                          <a:solidFill>
                            <a:srgbClr val="E65D00"/>
                          </a:solidFill>
                        </a:rPr>
                        <a:t>Il y 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chambre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EBF6FF"/>
                    </a:solidFill>
                  </a:tcP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Elle a </a:t>
                      </a:r>
                      <a:r>
                        <a:rPr lang="en-GB" sz="2000" b="1" dirty="0" err="1">
                          <a:solidFill>
                            <a:srgbClr val="E65D00"/>
                          </a:solidFill>
                        </a:rPr>
                        <a:t>visité</a:t>
                      </a:r>
                      <a:r>
                        <a:rPr lang="en-GB" sz="2000" b="1" dirty="0">
                          <a:solidFill>
                            <a:srgbClr val="E65D00"/>
                          </a:solidFill>
                        </a:rPr>
                        <a:t> </a:t>
                      </a:r>
                      <a:r>
                        <a:rPr lang="en-GB" sz="2000" b="0" dirty="0" err="1">
                          <a:solidFill>
                            <a:schemeClr val="accent1">
                              <a:lumMod val="50000"/>
                            </a:schemeClr>
                          </a:solidFill>
                        </a:rPr>
                        <a:t>une</a:t>
                      </a:r>
                      <a:r>
                        <a:rPr lang="en-GB" sz="2000" b="0" dirty="0">
                          <a:solidFill>
                            <a:schemeClr val="accent1">
                              <a:lumMod val="50000"/>
                            </a:schemeClr>
                          </a:solidFill>
                        </a:rPr>
                        <a:t> </a:t>
                      </a:r>
                      <a:r>
                        <a:rPr lang="en-GB" sz="2000" b="0" dirty="0" err="1">
                          <a:solidFill>
                            <a:schemeClr val="accent1">
                              <a:lumMod val="50000"/>
                            </a:schemeClr>
                          </a:solidFill>
                        </a:rPr>
                        <a:t>amie</a:t>
                      </a:r>
                      <a:r>
                        <a:rPr lang="en-GB" sz="2000" b="0" dirty="0">
                          <a:solidFill>
                            <a:schemeClr val="accent1">
                              <a:lumMod val="50000"/>
                            </a:schemeClr>
                          </a:solidFill>
                        </a:rPr>
                        <a:t> </a:t>
                      </a:r>
                      <a:r>
                        <a:rPr lang="en-GB" sz="2000" b="0" dirty="0" err="1">
                          <a:solidFill>
                            <a:schemeClr val="accent1">
                              <a:lumMod val="50000"/>
                            </a:schemeClr>
                          </a:solidFill>
                        </a:rPr>
                        <a:t>suisse</a:t>
                      </a:r>
                      <a:r>
                        <a:rPr lang="en-GB" sz="2000" b="0" dirty="0">
                          <a:solidFill>
                            <a:schemeClr val="accent1">
                              <a:lumMod val="50000"/>
                            </a:schemeClr>
                          </a:solidFill>
                        </a:rPr>
                        <a:t>.</a:t>
                      </a:r>
                      <a:endParaRPr lang="en-GB" sz="2000" b="1"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r>
                        <a:rPr lang="en-GB" sz="2000" b="1" dirty="0">
                          <a:solidFill>
                            <a:srgbClr val="E65D00"/>
                          </a:solidFill>
                        </a:rPr>
                        <a:t>Il y 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EBF6FF"/>
                    </a:solidFill>
                  </a:tcP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Elle </a:t>
                      </a:r>
                      <a:r>
                        <a:rPr lang="en-GB" sz="2000" b="1" dirty="0" err="1">
                          <a:solidFill>
                            <a:srgbClr val="E65D00"/>
                          </a:solidFill>
                        </a:rPr>
                        <a:t>emporte</a:t>
                      </a:r>
                      <a:r>
                        <a:rPr lang="en-GB" sz="2000" b="1" dirty="0">
                          <a:solidFill>
                            <a:srgbClr val="E65D00"/>
                          </a:solidFill>
                        </a:rPr>
                        <a:t> </a:t>
                      </a:r>
                      <a:r>
                        <a:rPr lang="en-GB" sz="2000" b="0" dirty="0">
                          <a:solidFill>
                            <a:schemeClr val="accent1">
                              <a:lumMod val="50000"/>
                            </a:schemeClr>
                          </a:solidFill>
                        </a:rPr>
                        <a:t>un livre au parc.</a:t>
                      </a:r>
                      <a:endParaRPr lang="en-GB" sz="2000" b="1"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r>
                        <a:rPr lang="en-GB" sz="2000" b="1" dirty="0">
                          <a:solidFill>
                            <a:srgbClr val="E65D00"/>
                          </a:solidFill>
                        </a:rPr>
                        <a:t>Il y a</a:t>
                      </a:r>
                      <a:r>
                        <a:rPr lang="en-GB" sz="2000" dirty="0">
                          <a:solidFill>
                            <a:srgbClr val="E65D00"/>
                          </a:solidFill>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EBF6FF"/>
                    </a:solidFill>
                  </a:tcP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r>
                        <a:rPr lang="en-GB" sz="2000" b="1" dirty="0">
                          <a:solidFill>
                            <a:srgbClr val="E65D00"/>
                          </a:solidFill>
                        </a:rPr>
                        <a:t>Elle propose </a:t>
                      </a:r>
                      <a:r>
                        <a:rPr lang="en-GB" sz="2000" b="0" dirty="0" err="1">
                          <a:solidFill>
                            <a:schemeClr val="accent1">
                              <a:lumMod val="50000"/>
                            </a:schemeClr>
                          </a:solidFill>
                        </a:rPr>
                        <a:t>une</a:t>
                      </a:r>
                      <a:r>
                        <a:rPr lang="en-GB" sz="2000" b="0" dirty="0">
                          <a:solidFill>
                            <a:schemeClr val="accent1">
                              <a:lumMod val="50000"/>
                            </a:schemeClr>
                          </a:solidFill>
                        </a:rPr>
                        <a:t> promenade.</a:t>
                      </a:r>
                      <a:endParaRPr lang="en-GB" sz="2000" b="1" dirty="0">
                        <a:solidFill>
                          <a:schemeClr val="accent1">
                            <a:lumMod val="50000"/>
                          </a:schemeClr>
                        </a:solidFill>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DEDEC"/>
                    </a:solidFill>
                  </a:tcPr>
                </a:tc>
                <a:tc>
                  <a:txBody>
                    <a:bodyPr/>
                    <a:lstStyle/>
                    <a:p>
                      <a:r>
                        <a:rPr lang="en-GB" sz="2000" b="1" dirty="0">
                          <a:solidFill>
                            <a:srgbClr val="E65D00"/>
                          </a:solidFill>
                        </a:rPr>
                        <a:t>Il y a</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EBF6FF"/>
                    </a:solidFill>
                  </a:tcP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00" y="1211801"/>
            <a:ext cx="720000" cy="720000"/>
          </a:xfrm>
          <a:prstGeom prst="rect">
            <a:avLst/>
          </a:prstGeom>
        </p:spPr>
      </p:pic>
      <p:graphicFrame>
        <p:nvGraphicFramePr>
          <p:cNvPr id="17" name="Table 6">
            <a:extLst>
              <a:ext uri="{FF2B5EF4-FFF2-40B4-BE49-F238E27FC236}">
                <a16:creationId xmlns:a16="http://schemas.microsoft.com/office/drawing/2014/main" id="{717C4436-5750-4857-AE03-DCAAA6706879}"/>
              </a:ext>
            </a:extLst>
          </p:cNvPr>
          <p:cNvGraphicFramePr>
            <a:graphicFrameLocks noGrp="1"/>
          </p:cNvGraphicFramePr>
          <p:nvPr>
            <p:extLst>
              <p:ext uri="{D42A27DB-BD31-4B8C-83A1-F6EECF244321}">
                <p14:modId xmlns:p14="http://schemas.microsoft.com/office/powerpoint/2010/main" val="2258665432"/>
              </p:ext>
            </p:extLst>
          </p:nvPr>
        </p:nvGraphicFramePr>
        <p:xfrm>
          <a:off x="336000" y="3890256"/>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dirty="0"/>
                    </a:p>
                  </a:txBody>
                  <a:tcPr anchor="ctr">
                    <a:solidFill>
                      <a:srgbClr val="EBF6FF"/>
                    </a:solidFill>
                  </a:tcPr>
                </a:tc>
                <a:tc>
                  <a:txBody>
                    <a:bodyPr/>
                    <a:lstStyle/>
                    <a:p>
                      <a:pPr algn="ctr"/>
                      <a:r>
                        <a:rPr lang="en-GB" sz="2000" dirty="0">
                          <a:solidFill>
                            <a:srgbClr val="002060"/>
                          </a:solidFill>
                        </a:rPr>
                        <a:t>B</a:t>
                      </a:r>
                    </a:p>
                  </a:txBody>
                  <a:tcPr anchor="ctr">
                    <a:solidFill>
                      <a:srgbClr val="EBF6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mn-lt"/>
                          <a:ea typeface="+mn-ea"/>
                          <a:cs typeface="+mn-cs"/>
                        </a:rPr>
                        <a:t>A</a:t>
                      </a:r>
                    </a:p>
                  </a:txBody>
                  <a:tcPr anchor="ctr">
                    <a:solidFill>
                      <a:srgbClr val="FDEDEC"/>
                    </a:solidFill>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solidFill>
                      <a:srgbClr val="EBF6FF"/>
                    </a:solidFill>
                  </a:tcPr>
                </a:tc>
                <a:tc>
                  <a:txBody>
                    <a:bodyPr/>
                    <a:lstStyle/>
                    <a:p>
                      <a:r>
                        <a:rPr lang="en-GB" sz="2000" b="1" dirty="0">
                          <a:solidFill>
                            <a:srgbClr val="E65D00"/>
                          </a:solidFill>
                        </a:rPr>
                        <a:t>Il organise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endParaRPr lang="en-GB" sz="2000" b="1" dirty="0">
                        <a:solidFill>
                          <a:schemeClr val="accent1">
                            <a:lumMod val="50000"/>
                          </a:schemeClr>
                        </a:solidFill>
                      </a:endParaRPr>
                    </a:p>
                  </a:txBody>
                  <a:tcPr anchor="ctr">
                    <a:solidFill>
                      <a:srgbClr val="EBF6FF"/>
                    </a:solidFill>
                  </a:tcPr>
                </a:tc>
                <a:tc>
                  <a:txBody>
                    <a:bodyPr/>
                    <a:lstStyle/>
                    <a:p>
                      <a:r>
                        <a:rPr lang="en-GB" sz="2000" b="1" dirty="0">
                          <a:solidFill>
                            <a:srgbClr val="E65D00"/>
                          </a:solidFill>
                        </a:rPr>
                        <a:t>Il y a</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solidFill>
                      <a:srgbClr val="FDEDEC"/>
                    </a:solidFill>
                  </a:tcP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solidFill>
                      <a:srgbClr val="EBF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a </a:t>
                      </a:r>
                      <a:r>
                        <a:rPr lang="en-GB" sz="2000" b="1" dirty="0" err="1">
                          <a:solidFill>
                            <a:srgbClr val="E65D00"/>
                          </a:solidFill>
                        </a:rPr>
                        <a:t>traversé</a:t>
                      </a:r>
                      <a:r>
                        <a:rPr lang="en-GB" sz="2000" b="1" dirty="0">
                          <a:solidFill>
                            <a:srgbClr val="E65D00"/>
                          </a:solidFill>
                        </a:rPr>
                        <a:t>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a:t>
                      </a:r>
                      <a:r>
                        <a:rPr lang="en-GB" sz="2000" b="0" dirty="0" err="1">
                          <a:solidFill>
                            <a:schemeClr val="accent1">
                              <a:lumMod val="50000"/>
                            </a:schemeClr>
                          </a:solidFill>
                        </a:rPr>
                        <a:t>voiture</a:t>
                      </a:r>
                      <a:r>
                        <a:rPr lang="en-GB" sz="2000" b="0" dirty="0">
                          <a:solidFill>
                            <a:schemeClr val="accent1">
                              <a:lumMod val="50000"/>
                            </a:schemeClr>
                          </a:solidFill>
                        </a:rPr>
                        <a:t>.</a:t>
                      </a:r>
                      <a:endParaRPr lang="en-GB" sz="2000" b="1" dirty="0">
                        <a:solidFill>
                          <a:schemeClr val="accent1">
                            <a:lumMod val="50000"/>
                          </a:schemeClr>
                        </a:solidFill>
                      </a:endParaRPr>
                    </a:p>
                  </a:txBody>
                  <a:tcPr anchor="ctr">
                    <a:solidFill>
                      <a:srgbClr val="EBF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avait</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solidFill>
                      <a:srgbClr val="FDEDEC"/>
                    </a:solidFill>
                  </a:tcP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solidFill>
                      <a:srgbClr val="EBF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a:t>
                      </a:r>
                      <a:r>
                        <a:rPr lang="en-GB" sz="2000" b="1" dirty="0" err="1">
                          <a:solidFill>
                            <a:srgbClr val="E65D00"/>
                          </a:solidFill>
                        </a:rPr>
                        <a:t>regarde</a:t>
                      </a:r>
                      <a:r>
                        <a:rPr lang="en-GB" sz="2000" b="1" dirty="0">
                          <a:solidFill>
                            <a:srgbClr val="E65D00"/>
                          </a:solidFill>
                        </a:rPr>
                        <a:t> </a:t>
                      </a:r>
                      <a:r>
                        <a:rPr lang="en-GB" sz="2000" b="0" dirty="0" err="1">
                          <a:solidFill>
                            <a:schemeClr val="accent1">
                              <a:lumMod val="50000"/>
                            </a:schemeClr>
                          </a:solidFill>
                        </a:rPr>
                        <a:t>l’équipe</a:t>
                      </a:r>
                      <a:r>
                        <a:rPr lang="en-GB" sz="2000" b="0" dirty="0">
                          <a:solidFill>
                            <a:schemeClr val="accent1">
                              <a:lumMod val="50000"/>
                            </a:schemeClr>
                          </a:solidFill>
                        </a:rPr>
                        <a:t> de football locale.</a:t>
                      </a:r>
                      <a:endParaRPr lang="en-GB" sz="2000" b="1" dirty="0">
                        <a:solidFill>
                          <a:schemeClr val="accent1">
                            <a:lumMod val="50000"/>
                          </a:schemeClr>
                        </a:solidFill>
                      </a:endParaRPr>
                    </a:p>
                  </a:txBody>
                  <a:tcPr anchor="ctr">
                    <a:solidFill>
                      <a:srgbClr val="EBF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a:t>
                      </a:r>
                      <a:r>
                        <a:rPr lang="en-GB" sz="2000" dirty="0">
                          <a:solidFill>
                            <a:srgbClr val="E65D00"/>
                          </a:solidFill>
                        </a:rPr>
                        <a:t> </a:t>
                      </a:r>
                      <a:r>
                        <a:rPr lang="en-GB" sz="2000" dirty="0">
                          <a:solidFill>
                            <a:schemeClr val="accent1">
                              <a:lumMod val="50000"/>
                            </a:schemeClr>
                          </a:solidFill>
                        </a:rPr>
                        <a:t>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solidFill>
                      <a:srgbClr val="FDEDEC"/>
                    </a:solidFill>
                  </a:tcP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solidFill>
                      <a:srgbClr val="EBF6FF"/>
                    </a:solidFill>
                  </a:tcPr>
                </a:tc>
                <a:tc>
                  <a:txBody>
                    <a:bodyPr/>
                    <a:lstStyle/>
                    <a:p>
                      <a:r>
                        <a:rPr lang="en-GB" sz="2000" b="1" dirty="0">
                          <a:solidFill>
                            <a:srgbClr val="E65D00"/>
                          </a:solidFill>
                        </a:rPr>
                        <a:t>Il a </a:t>
                      </a:r>
                      <a:r>
                        <a:rPr lang="en-GB" sz="2000" b="1" dirty="0" err="1">
                          <a:solidFill>
                            <a:srgbClr val="E65D00"/>
                          </a:solidFill>
                        </a:rPr>
                        <a:t>voyagé</a:t>
                      </a:r>
                      <a:r>
                        <a:rPr lang="en-GB" sz="2000" b="0" dirty="0">
                          <a:solidFill>
                            <a:srgbClr val="E65D00"/>
                          </a:solidFill>
                        </a:rPr>
                        <a:t> </a:t>
                      </a:r>
                      <a:r>
                        <a:rPr lang="en-GB" sz="2000" b="0" dirty="0">
                          <a:solidFill>
                            <a:schemeClr val="accent1">
                              <a:lumMod val="50000"/>
                            </a:schemeClr>
                          </a:solidFill>
                        </a:rPr>
                        <a:t>à Lausanne.</a:t>
                      </a:r>
                      <a:endParaRPr lang="en-GB" sz="2000" b="1" dirty="0">
                        <a:solidFill>
                          <a:schemeClr val="accent1">
                            <a:lumMod val="50000"/>
                          </a:schemeClr>
                        </a:solidFill>
                      </a:endParaRPr>
                    </a:p>
                  </a:txBody>
                  <a:tcPr anchor="ctr">
                    <a:solidFill>
                      <a:srgbClr val="EBF6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avait</a:t>
                      </a:r>
                      <a:r>
                        <a:rPr lang="en-GB" sz="2000" dirty="0">
                          <a:solidFill>
                            <a:srgbClr val="E65D00"/>
                          </a:solidFill>
                        </a:rPr>
                        <a:t> </a:t>
                      </a:r>
                      <a:r>
                        <a:rPr lang="en-GB" sz="2000" dirty="0">
                          <a:solidFill>
                            <a:schemeClr val="accent1">
                              <a:lumMod val="50000"/>
                            </a:schemeClr>
                          </a:solidFill>
                        </a:rPr>
                        <a:t>un</a:t>
                      </a:r>
                      <a:r>
                        <a:rPr lang="en-GB" sz="2000" dirty="0">
                          <a:solidFill>
                            <a:srgbClr val="E65D00"/>
                          </a:solidFill>
                        </a:rPr>
                        <a:t> </a:t>
                      </a:r>
                      <a:r>
                        <a:rPr lang="fr-FR" sz="2000" dirty="0">
                          <a:solidFill>
                            <a:schemeClr val="accent1">
                              <a:lumMod val="50000"/>
                            </a:schemeClr>
                          </a:solidFill>
                        </a:rPr>
                        <a:t>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solidFill>
                      <a:srgbClr val="FDEDEC"/>
                    </a:solidFill>
                  </a:tcP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00" y="3566398"/>
            <a:ext cx="720000" cy="720000"/>
          </a:xfrm>
          <a:prstGeom prst="rect">
            <a:avLst/>
          </a:prstGeom>
        </p:spPr>
      </p:pic>
    </p:spTree>
    <p:extLst>
      <p:ext uri="{BB962C8B-B14F-4D97-AF65-F5344CB8AC3E}">
        <p14:creationId xmlns:p14="http://schemas.microsoft.com/office/powerpoint/2010/main" val="290555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eu/œu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890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eu/œu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407A0032-1C3F-4808-9E14-FCD5B994ECFD}"/>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6886BBBC-329A-46F3-BFCD-73DECCD27848}"/>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eart">
            <a:extLst>
              <a:ext uri="{FF2B5EF4-FFF2-40B4-BE49-F238E27FC236}">
                <a16:creationId xmlns:a16="http://schemas.microsoft.com/office/drawing/2014/main" id="{706BE0C2-5CB6-45D2-A362-E75E796AAB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6" name="Rectangle 15">
            <a:extLst>
              <a:ext uri="{FF2B5EF4-FFF2-40B4-BE49-F238E27FC236}">
                <a16:creationId xmlns:a16="http://schemas.microsoft.com/office/drawing/2014/main" id="{05505FB3-864A-456C-B3DD-0F5AE60F8D02}"/>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459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eu neuf.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eu jeu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eu erre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eu/œu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D2DCC44A-CCD0-4C63-8E82-4A95DE4BAE25}"/>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05C51994-5DB9-463B-83A7-39B278ECB253}"/>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11" descr="heart">
            <a:extLst>
              <a:ext uri="{FF2B5EF4-FFF2-40B4-BE49-F238E27FC236}">
                <a16:creationId xmlns:a16="http://schemas.microsoft.com/office/drawing/2014/main" id="{703FCDA1-171E-497B-B72C-5A2FB7335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3" name="Rectangle 12">
            <a:extLst>
              <a:ext uri="{FF2B5EF4-FFF2-40B4-BE49-F238E27FC236}">
                <a16:creationId xmlns:a16="http://schemas.microsoft.com/office/drawing/2014/main" id="{05A51CBB-4560-4575-8A58-85813B5C9CEA}"/>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r>
              <a:rPr lang="en-GB" b="1" dirty="0">
                <a:solidFill>
                  <a:schemeClr val="bg1"/>
                </a:solidFill>
              </a:rPr>
              <a:t>Closed and open [eu/œu]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Century Gothic" panose="020F0302020204030204"/>
                <a:ea typeface="+mn-ea"/>
                <a:cs typeface="+mn-cs"/>
              </a:rPr>
              <a:t>You have already met an [</a:t>
            </a:r>
            <a:r>
              <a:rPr kumimoji="0" lang="en-US" sz="2800" b="0" i="0" u="none" strike="noStrike" kern="1200" cap="none" spc="0" normalizeH="0" baseline="0" noProof="0" dirty="0" err="1">
                <a:ln>
                  <a:noFill/>
                </a:ln>
                <a:solidFill>
                  <a:schemeClr val="accent1">
                    <a:lumMod val="75000"/>
                  </a:schemeClr>
                </a:solidFill>
                <a:effectLst/>
                <a:uLnTx/>
                <a:uFillTx/>
                <a:latin typeface="Century Gothic" panose="020F0302020204030204"/>
                <a:ea typeface="+mn-ea"/>
                <a:cs typeface="+mn-cs"/>
              </a:rPr>
              <a:t>eu</a:t>
            </a:r>
            <a:r>
              <a:rPr kumimoji="0" lang="en-US" sz="2800" b="0" i="0" u="none" strike="noStrike" kern="1200" cap="none" spc="0" normalizeH="0" baseline="0" noProof="0" dirty="0">
                <a:ln>
                  <a:noFill/>
                </a:ln>
                <a:solidFill>
                  <a:schemeClr val="accent1">
                    <a:lumMod val="75000"/>
                  </a:schemeClr>
                </a:solidFill>
                <a:effectLst/>
                <a:uLnTx/>
                <a:uFillTx/>
                <a:latin typeface="Century Gothic" panose="020F0302020204030204"/>
                <a:ea typeface="+mn-ea"/>
                <a:cs typeface="+mn-cs"/>
              </a:rPr>
              <a:t>] sound in Year 7:</a:t>
            </a: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899971" y="2391741"/>
            <a:ext cx="1587138" cy="1139460"/>
            <a:chOff x="3402874" y="2905780"/>
            <a:chExt cx="1587138"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3402874" y="3214243"/>
              <a:ext cx="1587138" cy="830997"/>
            </a:xfrm>
            <a:prstGeom prst="rect">
              <a:avLst/>
            </a:prstGeom>
            <a:noFill/>
          </p:spPr>
          <p:txBody>
            <a:bodyPr wrap="square" rtlCol="0">
              <a:spAutoFit/>
            </a:bodyPr>
            <a:lstStyle/>
            <a:p>
              <a:pPr algn="ctr"/>
              <a:r>
                <a:rPr lang="en-GB" sz="4800" b="1" dirty="0" err="1">
                  <a:solidFill>
                    <a:schemeClr val="accent1">
                      <a:lumMod val="75000"/>
                    </a:schemeClr>
                  </a:solidFill>
                </a:rPr>
                <a:t>p</a:t>
              </a:r>
              <a:r>
                <a:rPr lang="en-GB" sz="4800" b="1" dirty="0" err="1">
                  <a:solidFill>
                    <a:srgbClr val="EE6000"/>
                  </a:solidFill>
                </a:rPr>
                <a:t>eu</a:t>
              </a:r>
              <a:endParaRPr lang="en-GB" sz="4800" b="1" dirty="0">
                <a:solidFill>
                  <a:srgbClr val="EE6000"/>
                </a:solidFill>
              </a:endParaRPr>
            </a:p>
          </p:txBody>
        </p:sp>
        <p:sp>
          <p:nvSpPr>
            <p:cNvPr id="10" name="TextBox 9">
              <a:extLst>
                <a:ext uri="{FF2B5EF4-FFF2-40B4-BE49-F238E27FC236}">
                  <a16:creationId xmlns:a16="http://schemas.microsoft.com/office/drawing/2014/main" id="{7AAB2E77-3804-47F2-908D-9A0F7B10B501}"/>
                </a:ext>
              </a:extLst>
            </p:cNvPr>
            <p:cNvSpPr txBox="1"/>
            <p:nvPr/>
          </p:nvSpPr>
          <p:spPr>
            <a:xfrm>
              <a:off x="3621047" y="2905780"/>
              <a:ext cx="1143168" cy="523220"/>
            </a:xfrm>
            <a:prstGeom prst="rect">
              <a:avLst/>
            </a:prstGeom>
            <a:noFill/>
          </p:spPr>
          <p:txBody>
            <a:bodyPr wrap="square" rtlCol="0">
              <a:spAutoFit/>
            </a:bodyPr>
            <a:lstStyle/>
            <a:p>
              <a:pPr algn="ctr"/>
              <a:r>
                <a:rPr lang="en-GB" sz="2800" dirty="0">
                  <a:solidFill>
                    <a:schemeClr val="accent1">
                      <a:lumMod val="75000"/>
                    </a:schemeClr>
                  </a:solidFill>
                </a:rPr>
                <a:t>[few]</a:t>
              </a: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391741"/>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algn="ctr"/>
              <a:r>
                <a:rPr lang="en-GB" sz="4800" b="1" dirty="0" err="1">
                  <a:solidFill>
                    <a:schemeClr val="accent1">
                      <a:lumMod val="75000"/>
                    </a:schemeClr>
                  </a:solidFill>
                </a:rPr>
                <a:t>p</a:t>
              </a:r>
              <a:r>
                <a:rPr lang="en-GB" sz="4800" b="1" dirty="0" err="1">
                  <a:solidFill>
                    <a:srgbClr val="EE6000"/>
                  </a:solidFill>
                </a:rPr>
                <a:t>eu</a:t>
              </a:r>
              <a:r>
                <a:rPr lang="en-GB" sz="4800" b="1" dirty="0" err="1">
                  <a:solidFill>
                    <a:schemeClr val="accent1">
                      <a:lumMod val="75000"/>
                    </a:schemeClr>
                  </a:solidFill>
                </a:rPr>
                <a:t>r</a:t>
              </a:r>
              <a:endParaRPr lang="en-GB" sz="4800" b="1" dirty="0">
                <a:solidFill>
                  <a:schemeClr val="accent1">
                    <a:lumMod val="75000"/>
                  </a:schemeClr>
                </a:solidFill>
              </a:endParaRP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algn="ctr"/>
              <a:r>
                <a:rPr lang="en-GB" sz="2800" dirty="0">
                  <a:solidFill>
                    <a:schemeClr val="accent1">
                      <a:lumMod val="75000"/>
                    </a:schemeClr>
                  </a:solidFill>
                </a:rPr>
                <a:t>[fear]</a:t>
              </a: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4186429"/>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1">
                  <a:lumMod val="75000"/>
                </a:schemeClr>
              </a:solidFill>
            </a:endParaRPr>
          </a:p>
          <a:p>
            <a:pPr algn="ctr"/>
            <a:r>
              <a:rPr lang="en-GB" sz="2400" dirty="0">
                <a:solidFill>
                  <a:schemeClr val="accent1">
                    <a:lumMod val="75000"/>
                  </a:schemeClr>
                </a:solidFill>
              </a:rPr>
              <a:t>This is a </a:t>
            </a:r>
            <a:r>
              <a:rPr lang="en-GB" sz="2400" b="1" dirty="0">
                <a:solidFill>
                  <a:schemeClr val="accent1">
                    <a:lumMod val="75000"/>
                  </a:schemeClr>
                </a:solidFill>
              </a:rPr>
              <a:t>closed</a:t>
            </a:r>
            <a:r>
              <a:rPr lang="en-GB" sz="2400" dirty="0">
                <a:solidFill>
                  <a:schemeClr val="accent1">
                    <a:lumMod val="75000"/>
                  </a:schemeClr>
                </a:solidFill>
              </a:rPr>
              <a:t> vowel.</a:t>
            </a:r>
          </a:p>
          <a:p>
            <a:pPr algn="ctr"/>
            <a:r>
              <a:rPr lang="en-GB" sz="2400" dirty="0">
                <a:solidFill>
                  <a:schemeClr val="accent1">
                    <a:lumMod val="75000"/>
                  </a:schemeClr>
                </a:solidFill>
              </a:rPr>
              <a:t>When you say this sound, your tongue is near the </a:t>
            </a:r>
            <a:r>
              <a:rPr lang="en-GB" sz="2400" b="1" dirty="0">
                <a:solidFill>
                  <a:schemeClr val="accent1">
                    <a:lumMod val="75000"/>
                  </a:schemeClr>
                </a:solidFill>
              </a:rPr>
              <a:t>top</a:t>
            </a:r>
            <a:r>
              <a:rPr lang="en-GB" sz="2400" dirty="0">
                <a:solidFill>
                  <a:schemeClr val="accent1">
                    <a:lumMod val="75000"/>
                  </a:schemeClr>
                </a:solidFill>
              </a:rPr>
              <a:t> of your mouth.</a:t>
            </a:r>
          </a:p>
          <a:p>
            <a:pPr algn="ctr"/>
            <a:endParaRPr lang="en-GB" sz="2400" dirty="0">
              <a:solidFill>
                <a:schemeClr val="accent1">
                  <a:lumMod val="75000"/>
                </a:schemeClr>
              </a:solidFill>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4186429"/>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75000"/>
                  </a:schemeClr>
                </a:solidFill>
              </a:rPr>
              <a:t>This is an </a:t>
            </a:r>
            <a:r>
              <a:rPr lang="en-GB" sz="2400" b="1" dirty="0">
                <a:solidFill>
                  <a:schemeClr val="accent1">
                    <a:lumMod val="75000"/>
                  </a:schemeClr>
                </a:solidFill>
              </a:rPr>
              <a:t>open</a:t>
            </a:r>
            <a:r>
              <a:rPr lang="en-GB" sz="2400" dirty="0">
                <a:solidFill>
                  <a:schemeClr val="accent1">
                    <a:lumMod val="75000"/>
                  </a:schemeClr>
                </a:solidFill>
              </a:rPr>
              <a:t> vowel.</a:t>
            </a:r>
          </a:p>
          <a:p>
            <a:pPr algn="ctr"/>
            <a:r>
              <a:rPr lang="en-GB" sz="2400" dirty="0">
                <a:solidFill>
                  <a:schemeClr val="accent1">
                    <a:lumMod val="75000"/>
                  </a:schemeClr>
                </a:solidFill>
              </a:rPr>
              <a:t>When you say this sound, your tongue is near the </a:t>
            </a:r>
            <a:r>
              <a:rPr lang="en-GB" sz="2400" b="1" dirty="0">
                <a:solidFill>
                  <a:schemeClr val="accent1">
                    <a:lumMod val="75000"/>
                  </a:schemeClr>
                </a:solidFill>
              </a:rPr>
              <a:t>bottom</a:t>
            </a:r>
            <a:r>
              <a:rPr lang="en-GB" sz="2400" dirty="0">
                <a:solidFill>
                  <a:schemeClr val="accent1">
                    <a:lumMod val="75000"/>
                  </a:schemeClr>
                </a:solidFill>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625600"/>
            <a:ext cx="2359520" cy="1587500"/>
          </a:xfrm>
          <a:prstGeom prst="wedgeRoundRectCallout">
            <a:avLst>
              <a:gd name="adj1" fmla="val -60663"/>
              <a:gd name="adj2" fmla="val 1770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long</a:t>
            </a:r>
            <a:r>
              <a:rPr lang="en-GB" sz="2000" dirty="0"/>
              <a:t> vowel sounds like the ‘</a:t>
            </a:r>
            <a:r>
              <a:rPr lang="en-GB" sz="2000" b="1" dirty="0" err="1"/>
              <a:t>ur</a:t>
            </a:r>
            <a:r>
              <a:rPr lang="en-GB" sz="2000" b="1" dirty="0"/>
              <a:t>’</a:t>
            </a:r>
            <a:r>
              <a:rPr lang="en-GB" sz="2000" dirty="0"/>
              <a:t> in the English ‘h</a:t>
            </a:r>
            <a:r>
              <a:rPr lang="en-GB" sz="2000" b="1" u="sng" dirty="0"/>
              <a:t>ur</a:t>
            </a:r>
            <a:r>
              <a:rPr lang="en-GB" sz="2000" dirty="0"/>
              <a:t>t.’</a:t>
            </a:r>
          </a:p>
        </p:txBody>
      </p:sp>
    </p:spTree>
    <p:extLst>
      <p:ext uri="{BB962C8B-B14F-4D97-AF65-F5344CB8AC3E}">
        <p14:creationId xmlns:p14="http://schemas.microsoft.com/office/powerpoint/2010/main" val="12988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8622</Words>
  <Application>Microsoft Office PowerPoint</Application>
  <PresentationFormat>Widescreen</PresentationFormat>
  <Paragraphs>994</Paragraphs>
  <Slides>49</Slides>
  <Notes>49</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1" baseType="lpstr">
      <vt:lpstr>Arial</vt:lpstr>
      <vt:lpstr>Arial</vt:lpstr>
      <vt:lpstr>Calibri</vt:lpstr>
      <vt:lpstr>Century Gothic</vt:lpstr>
      <vt:lpstr>Helvetica</vt:lpstr>
      <vt:lpstr>Ink Free</vt:lpstr>
      <vt:lpstr>Segoe UI</vt:lpstr>
      <vt:lpstr>Tw Cen MT</vt:lpstr>
      <vt:lpstr>NCELP_German_2022</vt:lpstr>
      <vt:lpstr>NCELP Theme</vt:lpstr>
      <vt:lpstr>2_Office Theme</vt:lpstr>
      <vt:lpstr>Bitmap Image</vt:lpstr>
      <vt:lpstr>PowerPoint Presentation</vt:lpstr>
      <vt:lpstr>open eu/œu</vt:lpstr>
      <vt:lpstr>open eu/œu</vt:lpstr>
      <vt:lpstr>open eu/œu</vt:lpstr>
      <vt:lpstr>open eu/œu</vt:lpstr>
      <vt:lpstr>open eu/œu</vt:lpstr>
      <vt:lpstr>open eu/œu</vt:lpstr>
      <vt:lpstr>Closed and open [eu/œu]  </vt:lpstr>
      <vt:lpstr>eu</vt:lpstr>
      <vt:lpstr>eu</vt:lpstr>
      <vt:lpstr>Closed or open [eu/œu]?  </vt:lpstr>
      <vt:lpstr>Vocabulaire</vt:lpstr>
      <vt:lpstr>La Suisse</vt:lpstr>
      <vt:lpstr>The perfect tense: il/elle</vt:lpstr>
      <vt:lpstr>Un voyage en Suisse (1/3)</vt:lpstr>
      <vt:lpstr>Un voyage en Suisse (2/3)</vt:lpstr>
      <vt:lpstr>Un voyage en Suisse (3/3)</vt:lpstr>
      <vt:lpstr>Que fait Bilal ?</vt:lpstr>
      <vt:lpstr>Que fait Bilal ?</vt:lpstr>
      <vt:lpstr>Fais des phrases ! (1/6) </vt:lpstr>
      <vt:lpstr>Fais des phrases ! (2/6) </vt:lpstr>
      <vt:lpstr>Fais des phrases ! (3/6) </vt:lpstr>
      <vt:lpstr>Fais des phrases ! (4/6) </vt:lpstr>
      <vt:lpstr>Fais des phrases ! (5/6) </vt:lpstr>
      <vt:lpstr>Fais des phrases ! (6/6) </vt:lpstr>
      <vt:lpstr>Vacances de rêve </vt:lpstr>
      <vt:lpstr>PowerPoint Presentation</vt:lpstr>
      <vt:lpstr>Open or closed [eu/œ]?</vt:lpstr>
      <vt:lpstr>Les vacances</vt:lpstr>
      <vt:lpstr>There was / there were</vt:lpstr>
      <vt:lpstr>La Place du Bourg-de-Four</vt:lpstr>
      <vt:lpstr>À Genève</vt:lpstr>
      <vt:lpstr>À Genève (réponses) </vt:lpstr>
      <vt:lpstr>Il y a / il y avait quoi?</vt:lpstr>
      <vt:lpstr>Il y a / il y avait quoi?</vt:lpstr>
      <vt:lpstr>Il y a / il y avait quoi?</vt:lpstr>
      <vt:lpstr>Il y a / il y avait quoi?</vt:lpstr>
      <vt:lpstr>Il y a / il y avait quoi?</vt:lpstr>
      <vt:lpstr>Il y a / il y avait quoi?</vt:lpstr>
      <vt:lpstr>Il y a / il y avait quoi?</vt:lpstr>
      <vt:lpstr>Il y a / il y avait quoi?</vt:lpstr>
      <vt:lpstr>Jeu des différences (1/3)</vt:lpstr>
      <vt:lpstr>Jeu des différences (2/3)</vt:lpstr>
      <vt:lpstr>Jeu des différences (3/3)</vt:lpstr>
      <vt:lpstr>Devoirs</vt:lpstr>
      <vt:lpstr>Additional material</vt:lpstr>
      <vt:lpstr>Que font les parents ?</vt:lpstr>
      <vt:lpstr>Que font les parents ?</vt:lpstr>
      <vt:lpstr>Que font les parents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109</cp:revision>
  <dcterms:created xsi:type="dcterms:W3CDTF">2023-08-22T12:57:17Z</dcterms:created>
  <dcterms:modified xsi:type="dcterms:W3CDTF">2024-01-24T06:45:22Z</dcterms:modified>
</cp:coreProperties>
</file>