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57"/>
  </p:notesMasterIdLst>
  <p:sldIdLst>
    <p:sldId id="264" r:id="rId4"/>
    <p:sldId id="396" r:id="rId5"/>
    <p:sldId id="450" r:id="rId6"/>
    <p:sldId id="451" r:id="rId7"/>
    <p:sldId id="584" r:id="rId8"/>
    <p:sldId id="452" r:id="rId9"/>
    <p:sldId id="453" r:id="rId10"/>
    <p:sldId id="454" r:id="rId11"/>
    <p:sldId id="268" r:id="rId12"/>
    <p:sldId id="373" r:id="rId13"/>
    <p:sldId id="374" r:id="rId14"/>
    <p:sldId id="375" r:id="rId15"/>
    <p:sldId id="359" r:id="rId16"/>
    <p:sldId id="585" r:id="rId17"/>
    <p:sldId id="377" r:id="rId18"/>
    <p:sldId id="376" r:id="rId19"/>
    <p:sldId id="586" r:id="rId20"/>
    <p:sldId id="369" r:id="rId21"/>
    <p:sldId id="587" r:id="rId22"/>
    <p:sldId id="588" r:id="rId23"/>
    <p:sldId id="583" r:id="rId24"/>
    <p:sldId id="266" r:id="rId25"/>
    <p:sldId id="316" r:id="rId26"/>
    <p:sldId id="399" r:id="rId27"/>
    <p:sldId id="362" r:id="rId28"/>
    <p:sldId id="383" r:id="rId29"/>
    <p:sldId id="384" r:id="rId30"/>
    <p:sldId id="385" r:id="rId31"/>
    <p:sldId id="398" r:id="rId32"/>
    <p:sldId id="598" r:id="rId33"/>
    <p:sldId id="591" r:id="rId34"/>
    <p:sldId id="590" r:id="rId35"/>
    <p:sldId id="592" r:id="rId36"/>
    <p:sldId id="593" r:id="rId37"/>
    <p:sldId id="594" r:id="rId38"/>
    <p:sldId id="595" r:id="rId39"/>
    <p:sldId id="596" r:id="rId40"/>
    <p:sldId id="597" r:id="rId41"/>
    <p:sldId id="600" r:id="rId42"/>
    <p:sldId id="325" r:id="rId43"/>
    <p:sldId id="599" r:id="rId44"/>
    <p:sldId id="388" r:id="rId45"/>
    <p:sldId id="389" r:id="rId46"/>
    <p:sldId id="390" r:id="rId47"/>
    <p:sldId id="391" r:id="rId48"/>
    <p:sldId id="392" r:id="rId49"/>
    <p:sldId id="393" r:id="rId50"/>
    <p:sldId id="394" r:id="rId51"/>
    <p:sldId id="395" r:id="rId52"/>
    <p:sldId id="589" r:id="rId53"/>
    <p:sldId id="363" r:id="rId54"/>
    <p:sldId id="370" r:id="rId55"/>
    <p:sldId id="37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5"/>
    <a:srgbClr val="0055A5"/>
    <a:srgbClr val="EBF6FF"/>
    <a:srgbClr val="FDEDEC"/>
    <a:srgbClr val="FCD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59577" autoAdjust="0"/>
  </p:normalViewPr>
  <p:slideViewPr>
    <p:cSldViewPr snapToGrid="0">
      <p:cViewPr varScale="1">
        <p:scale>
          <a:sx n="64" d="100"/>
          <a:sy n="64" d="100"/>
        </p:scale>
        <p:origin x="2148" y="66"/>
      </p:cViewPr>
      <p:guideLst/>
    </p:cSldViewPr>
  </p:slideViewPr>
  <p:notesTextViewPr>
    <p:cViewPr>
      <p:scale>
        <a:sx n="3" d="2"/>
        <a:sy n="3" d="2"/>
      </p:scale>
      <p:origin x="0" y="0"/>
    </p:cViewPr>
  </p:notesTextViewPr>
  <p:sorterViewPr>
    <p:cViewPr varScale="1">
      <p:scale>
        <a:sx n="100" d="100"/>
        <a:sy n="100" d="100"/>
      </p:scale>
      <p:origin x="0" y="-78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E0300-125E-4BB7-BB33-B5695082F3BD}" type="datetimeFigureOut">
              <a:rPr lang="en-GB" smtClean="0"/>
              <a:t>17/01/2024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BC6EF-FC90-4062-ACB2-11E297F9F3A8}" type="slidenum">
              <a:rPr lang="en-GB" smtClean="0"/>
              <a:t>‹#›</a:t>
            </a:fld>
            <a:endParaRPr lang="en-GB"/>
          </a:p>
        </p:txBody>
      </p:sp>
    </p:spTree>
    <p:extLst>
      <p:ext uri="{BB962C8B-B14F-4D97-AF65-F5344CB8AC3E}">
        <p14:creationId xmlns:p14="http://schemas.microsoft.com/office/powerpoint/2010/main" val="4193282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a:solidFill>
                  <a:srgbClr val="FF0000"/>
                </a:solidFill>
              </a:rPr>
              <a:t>i) Edexcel list does not have </a:t>
            </a:r>
            <a:r>
              <a:rPr lang="en-GB" b="0" u="sng" dirty="0" err="1">
                <a:solidFill>
                  <a:srgbClr val="FF0000"/>
                </a:solidFill>
              </a:rPr>
              <a:t>belge</a:t>
            </a:r>
            <a:r>
              <a:rPr lang="en-GB" b="0" u="none" dirty="0">
                <a:solidFill>
                  <a:srgbClr val="FF0000"/>
                </a:solidFill>
              </a:rPr>
              <a:t> or </a:t>
            </a:r>
            <a:r>
              <a:rPr lang="en-GB" b="0" u="sng" dirty="0" err="1">
                <a:solidFill>
                  <a:srgbClr val="FF0000"/>
                </a:solidFill>
              </a:rPr>
              <a:t>Bruxelles</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solidFill>
                  <a:srgbClr val="FF0000"/>
                </a:solidFill>
              </a:rPr>
              <a:t>ii) AQA list does not have </a:t>
            </a:r>
            <a:r>
              <a:rPr lang="en-GB" b="0" u="sng" dirty="0" err="1">
                <a:solidFill>
                  <a:srgbClr val="FF0000"/>
                </a:solidFill>
              </a:rPr>
              <a:t>Bruxelles</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a:t>avoir</a:t>
            </a:r>
            <a:r>
              <a:rPr lang="en-GB" b="0" i="0" dirty="0"/>
              <a:t> as auxiliary in the 1</a:t>
            </a:r>
            <a:r>
              <a:rPr lang="en-GB" b="0" i="0" baseline="30000" dirty="0"/>
              <a:t>st</a:t>
            </a:r>
            <a:r>
              <a:rPr lang="en-GB" b="0" i="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a:t>avoir</a:t>
            </a:r>
            <a:r>
              <a:rPr lang="en-GB" b="0" i="0" dirty="0"/>
              <a:t> as auxiliary in the 2</a:t>
            </a:r>
            <a:r>
              <a:rPr lang="en-GB" b="0" i="0" baseline="30000" dirty="0"/>
              <a:t>nd</a:t>
            </a:r>
            <a:r>
              <a:rPr lang="en-GB" b="0" i="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b="0" dirty="0"/>
              <a:t> information questions (intonation with question word)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(introduce) </a:t>
            </a:r>
            <a:r>
              <a:rPr lang="fr-FR" dirty="0">
                <a:solidFill>
                  <a:srgbClr val="000000"/>
                </a:solidFill>
                <a:latin typeface="Century Gothic" panose="020B0502020202020204" pitchFamily="34" charset="0"/>
              </a:rPr>
              <a:t>automne [1503], été [623], hiver [1586], musée [2216], printemps [1288], place [129], saison [1667], belge [2795], dernier [87], dernière [87], là [109], pendant [89], Belgique [n/a], Bruxelles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 (revisit)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avril [1022], date [660], événement [573], février [1136], janvier [939], juin [931], mars [868], mai [943], tradition [1371], premier [56], première [56], quatorze [1472], quinze [3359], seize [3285], trente [1646], treize [3245], vingt [1273],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avion [1409], lettre [480], allemand [844], différent [350], prochain [380], bientôt [1208], demain [871], Allemagne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this week’s new vocabulary</a:t>
            </a:r>
          </a:p>
          <a:p>
            <a:endParaRPr lang="en-US" b="1" dirty="0"/>
          </a:p>
          <a:p>
            <a:r>
              <a:rPr lang="en-US" b="1" dirty="0"/>
              <a:t>Procedure:</a:t>
            </a:r>
          </a:p>
          <a:p>
            <a:r>
              <a:rPr lang="en-US" b="0" dirty="0"/>
              <a:t>1. Ask</a:t>
            </a:r>
            <a:r>
              <a:rPr lang="en-US" b="0" baseline="0" dirty="0"/>
              <a:t> students to match words to pictures, working from left to right.</a:t>
            </a:r>
            <a:endParaRPr lang="en-US" b="0" dirty="0"/>
          </a:p>
          <a:p>
            <a:r>
              <a:rPr lang="en-US" b="0" dirty="0"/>
              <a:t>2. click to animate answers in that order.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7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introduce this week’s new vocabulary</a:t>
            </a:r>
          </a:p>
          <a:p>
            <a:endParaRPr lang="en-US" b="1" dirty="0"/>
          </a:p>
          <a:p>
            <a:r>
              <a:rPr lang="en-US" b="1" dirty="0"/>
              <a:t>Procedure:</a:t>
            </a:r>
          </a:p>
          <a:p>
            <a:r>
              <a:rPr lang="en-US" b="0" dirty="0"/>
              <a:t>1. Ask</a:t>
            </a:r>
            <a:r>
              <a:rPr lang="en-US" b="0" baseline="0" dirty="0"/>
              <a:t> students to match words to pictures, working from left to right.</a:t>
            </a:r>
            <a:endParaRPr lang="en-US" b="0" dirty="0"/>
          </a:p>
          <a:p>
            <a:r>
              <a:rPr lang="en-US" b="0" dirty="0"/>
              <a:t>2. Click to animate answers in that order.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2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this week’s new vocabulary</a:t>
            </a:r>
          </a:p>
          <a:p>
            <a:endParaRPr lang="en-US" b="1" dirty="0"/>
          </a:p>
          <a:p>
            <a:r>
              <a:rPr lang="en-US" b="1" dirty="0"/>
              <a:t>Procedure:</a:t>
            </a:r>
          </a:p>
          <a:p>
            <a:r>
              <a:rPr lang="en-US" b="0" dirty="0"/>
              <a:t>1. Ask</a:t>
            </a:r>
            <a:r>
              <a:rPr lang="en-US" b="0" baseline="0" dirty="0"/>
              <a:t> students to match English words to their French translation, working from left to right.</a:t>
            </a:r>
            <a:endParaRPr lang="en-US" b="0" dirty="0"/>
          </a:p>
          <a:p>
            <a:r>
              <a:rPr lang="en-US" b="0" dirty="0"/>
              <a:t>2. click to animate answers in that order.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224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recap formation of perfect tense </a:t>
            </a:r>
            <a:r>
              <a:rPr lang="en-US" b="0" i="1" dirty="0"/>
              <a:t>je</a:t>
            </a:r>
            <a:r>
              <a:rPr lang="en-US" b="0" i="0" dirty="0"/>
              <a:t> form with –ER verbs and introduce</a:t>
            </a:r>
            <a:r>
              <a:rPr lang="en-US" b="0" i="1" baseline="0" dirty="0"/>
              <a:t> </a:t>
            </a:r>
            <a:r>
              <a:rPr lang="en-US" b="0" i="1" baseline="0" dirty="0" err="1"/>
              <a:t>tu</a:t>
            </a:r>
            <a:r>
              <a:rPr lang="en-US" b="0" i="0" baseline="0" dirty="0"/>
              <a:t> form</a:t>
            </a:r>
            <a:endParaRPr lang="en-US" b="0" dirty="0"/>
          </a:p>
          <a:p>
            <a:endParaRPr lang="en-US" b="1" dirty="0"/>
          </a:p>
          <a:p>
            <a:r>
              <a:rPr lang="en-US" b="1" dirty="0"/>
              <a:t>Procedure:</a:t>
            </a:r>
          </a:p>
          <a:p>
            <a:r>
              <a:rPr lang="en-US" b="0" dirty="0"/>
              <a:t>1. Click to animate the explanation.</a:t>
            </a:r>
            <a:r>
              <a:rPr lang="en-US" b="0" baseline="0" dirty="0"/>
              <a:t> </a:t>
            </a:r>
            <a:endParaRPr lang="en-US" b="0" dirty="0"/>
          </a:p>
          <a:p>
            <a:r>
              <a:rPr lang="en-US" b="0" dirty="0"/>
              <a:t>2.</a:t>
            </a:r>
            <a:r>
              <a:rPr lang="en-US" b="0" baseline="0" dirty="0"/>
              <a:t> Ask students what they think the </a:t>
            </a:r>
            <a:r>
              <a:rPr lang="en-US" b="0" i="1" baseline="0" dirty="0" err="1"/>
              <a:t>tu</a:t>
            </a:r>
            <a:r>
              <a:rPr lang="en-US" b="0" i="0" baseline="0" dirty="0"/>
              <a:t> form of the perfect tense looks like, before revealing the answer.</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17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a:t>
            </a:r>
            <a:r>
              <a:rPr lang="en-US" b="0" dirty="0"/>
              <a:t>To provide practice in distinguishing between the first and second person singular form of </a:t>
            </a:r>
            <a:r>
              <a:rPr lang="en-US" b="0" i="1" dirty="0" err="1"/>
              <a:t>avoir</a:t>
            </a:r>
            <a:r>
              <a:rPr lang="en-US" b="0" i="0" baseline="0" dirty="0"/>
              <a:t> used as the auxiliary in the perfect tense.</a:t>
            </a:r>
            <a:endParaRPr lang="en-US" b="0" dirty="0"/>
          </a:p>
          <a:p>
            <a:endParaRPr lang="en-US" b="1" dirty="0"/>
          </a:p>
          <a:p>
            <a:r>
              <a:rPr lang="en-US" b="1" dirty="0"/>
              <a:t>Procedure:</a:t>
            </a:r>
          </a:p>
          <a:p>
            <a:r>
              <a:rPr lang="en-US" b="0" dirty="0"/>
              <a:t>1. Students read the sentences and determine the missing</a:t>
            </a:r>
            <a:r>
              <a:rPr lang="en-US" b="0" baseline="0" dirty="0"/>
              <a:t> pronoun, considering the auxiliary verb form.</a:t>
            </a:r>
            <a:endParaRPr lang="en-US" b="0" dirty="0"/>
          </a:p>
          <a:p>
            <a:pPr algn="l"/>
            <a:r>
              <a:rPr lang="en-US" b="0" dirty="0"/>
              <a:t>2. They then indicate</a:t>
            </a:r>
            <a:r>
              <a:rPr lang="en-US" b="0" baseline="0" dirty="0"/>
              <a:t> whether the sentence refers to </a:t>
            </a:r>
            <a:r>
              <a:rPr lang="en-US" b="0" baseline="0" dirty="0" err="1"/>
              <a:t>Léa</a:t>
            </a:r>
            <a:r>
              <a:rPr lang="en-US" b="0" baseline="0" dirty="0"/>
              <a:t> or Amir.</a:t>
            </a:r>
            <a:endParaRPr lang="en-US" b="0" dirty="0"/>
          </a:p>
          <a:p>
            <a:r>
              <a:rPr lang="en-US" b="0" dirty="0"/>
              <a:t>3. Click to reveal the correct answer.</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escargot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21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p>
          <a:p>
            <a:endParaRPr lang="en-US" b="1" dirty="0"/>
          </a:p>
          <a:p>
            <a:r>
              <a:rPr lang="en-US" b="1" dirty="0"/>
              <a:t>Aim: </a:t>
            </a:r>
            <a:r>
              <a:rPr lang="en-US" b="0" dirty="0"/>
              <a:t>To recap the formation of questions</a:t>
            </a:r>
            <a:r>
              <a:rPr lang="en-US" b="0" baseline="0" dirty="0"/>
              <a:t> using intonation alone, then introduce some examples of this with question words using the perfect tense.</a:t>
            </a:r>
            <a:endParaRPr lang="en-US" b="0"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r>
              <a:rPr lang="en-GB" baseline="0" dirty="0" err="1"/>
              <a:t>malade</a:t>
            </a:r>
            <a:r>
              <a:rPr lang="en-GB" baseline="0" dirty="0"/>
              <a:t> [1066] comment [234] </a:t>
            </a:r>
            <a:r>
              <a:rPr lang="en-GB" baseline="0" dirty="0" err="1"/>
              <a:t>où</a:t>
            </a:r>
            <a:r>
              <a:rPr lang="en-GB" baseline="0" dirty="0"/>
              <a:t> [48]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008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provide some more (audio supported) examples of questions</a:t>
            </a:r>
            <a:r>
              <a:rPr lang="en-US" b="0" baseline="0" dirty="0"/>
              <a:t> using intonation with question words using the perfect tense.</a:t>
            </a:r>
            <a:endParaRPr lang="en-US" b="0" dirty="0"/>
          </a:p>
          <a:p>
            <a:endParaRPr lang="en-US" b="1" dirty="0"/>
          </a:p>
          <a:p>
            <a:r>
              <a:rPr lang="en-US" b="1" dirty="0"/>
              <a:t>Procedure:</a:t>
            </a:r>
          </a:p>
          <a:p>
            <a:r>
              <a:rPr lang="en-US" b="0" dirty="0"/>
              <a:t>1. Animate the explanation. The audio plays</a:t>
            </a:r>
            <a:r>
              <a:rPr lang="en-US" b="0" baseline="0" dirty="0"/>
              <a:t> automatically as each French item appears.</a:t>
            </a:r>
            <a:endParaRPr lang="en-US" b="0" dirty="0"/>
          </a:p>
          <a:p>
            <a:r>
              <a:rPr lang="en-US" b="0" dirty="0"/>
              <a:t>2. Ensure students’ understanding</a:t>
            </a:r>
            <a:r>
              <a:rPr lang="en-US" b="0" baseline="0" dirty="0"/>
              <a:t> at each stage.</a:t>
            </a:r>
          </a:p>
          <a:p>
            <a:endParaRPr lang="en-US" b="0" baseline="0" dirty="0"/>
          </a:p>
          <a:p>
            <a:r>
              <a:rPr lang="en-US" b="1" baseline="0" dirty="0"/>
              <a:t>Transcript:</a:t>
            </a:r>
          </a:p>
          <a:p>
            <a:r>
              <a:rPr lang="en-US" b="0" dirty="0"/>
              <a:t>Tu as </a:t>
            </a:r>
            <a:r>
              <a:rPr lang="en-US" b="0" dirty="0" err="1"/>
              <a:t>mangé</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as </a:t>
            </a:r>
            <a:r>
              <a:rPr lang="en-US" b="0" dirty="0" err="1"/>
              <a:t>mangé</a:t>
            </a:r>
            <a:r>
              <a:rPr lang="en-US" b="0" baseline="0" dirty="0"/>
              <a:t> quoi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as </a:t>
            </a:r>
            <a:r>
              <a:rPr lang="en-US" b="0" dirty="0" err="1"/>
              <a:t>travaillé</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as </a:t>
            </a:r>
            <a:r>
              <a:rPr lang="en-US" b="0" dirty="0" err="1"/>
              <a:t>travaillé</a:t>
            </a:r>
            <a:r>
              <a:rPr lang="en-US" b="0" dirty="0"/>
              <a:t> </a:t>
            </a:r>
            <a:r>
              <a:rPr lang="en-US" b="0" dirty="0" err="1"/>
              <a:t>quand</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manger [1338] </a:t>
            </a:r>
            <a:r>
              <a:rPr lang="en-GB" baseline="0" dirty="0" err="1"/>
              <a:t>travailler</a:t>
            </a:r>
            <a:r>
              <a:rPr lang="en-GB" baseline="0" dirty="0"/>
              <a:t> [290] quoi [297] </a:t>
            </a:r>
            <a:r>
              <a:rPr lang="en-GB" baseline="0" dirty="0" err="1"/>
              <a:t>quand</a:t>
            </a:r>
            <a:r>
              <a:rPr lang="en-GB" baseline="0" dirty="0"/>
              <a:t> [119]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248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practice in distinguishing between the </a:t>
            </a:r>
            <a:r>
              <a:rPr lang="en-US" b="0" i="1" dirty="0" err="1"/>
              <a:t>tu</a:t>
            </a:r>
            <a:r>
              <a:rPr lang="en-US" b="0" i="0" dirty="0"/>
              <a:t> form present and perfect tenses when listening.</a:t>
            </a:r>
            <a:endParaRPr lang="en-US" b="0" dirty="0"/>
          </a:p>
          <a:p>
            <a:endParaRPr lang="en-US" b="1" dirty="0"/>
          </a:p>
          <a:p>
            <a:r>
              <a:rPr lang="en-US" b="1" dirty="0"/>
              <a:t>Procedure:</a:t>
            </a:r>
          </a:p>
          <a:p>
            <a:r>
              <a:rPr lang="en-US" b="0" dirty="0"/>
              <a:t>1. Click on the audio buttons to play the sentences (all information questions in either the present or perfect</a:t>
            </a:r>
            <a:r>
              <a:rPr lang="en-US" b="0" baseline="0" dirty="0"/>
              <a:t> tense).</a:t>
            </a:r>
            <a:endParaRPr lang="en-US" b="0" dirty="0"/>
          </a:p>
          <a:p>
            <a:r>
              <a:rPr lang="en-US" b="0" dirty="0"/>
              <a:t>2. Students</a:t>
            </a:r>
            <a:r>
              <a:rPr lang="en-US" b="0" baseline="0" dirty="0"/>
              <a:t> listen and tick the appropriate column, according to the tense heard, and note down the activity.</a:t>
            </a:r>
            <a:endParaRPr lang="en-US" b="0" dirty="0"/>
          </a:p>
          <a:p>
            <a:r>
              <a:rPr lang="en-US" b="0" dirty="0"/>
              <a:t>3. Click to reveal the correct ticks, plus the actual</a:t>
            </a:r>
            <a:r>
              <a:rPr lang="en-US" b="0" baseline="0" dirty="0"/>
              <a:t> questions heard.</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Tu as </a:t>
            </a:r>
            <a:r>
              <a:rPr lang="en-GB" sz="1200" b="0" i="0" u="none" strike="noStrike" kern="1200" dirty="0" err="1">
                <a:solidFill>
                  <a:schemeClr val="tx1"/>
                </a:solidFill>
                <a:effectLst/>
                <a:latin typeface="+mn-lt"/>
                <a:ea typeface="+mn-ea"/>
                <a:cs typeface="+mn-cs"/>
              </a:rPr>
              <a:t>travaillé</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où</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Tu</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manges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quand</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3. </a:t>
            </a:r>
            <a:r>
              <a:rPr lang="en-GB" sz="1200" dirty="0">
                <a:solidFill>
                  <a:schemeClr val="accent1">
                    <a:lumMod val="50000"/>
                  </a:schemeClr>
                </a:solidFill>
              </a:rPr>
              <a:t>Tu </a:t>
            </a:r>
            <a:r>
              <a:rPr lang="en-GB" sz="1200" dirty="0" err="1">
                <a:solidFill>
                  <a:schemeClr val="accent1">
                    <a:lumMod val="50000"/>
                  </a:schemeClr>
                </a:solidFill>
              </a:rPr>
              <a:t>fais</a:t>
            </a:r>
            <a:r>
              <a:rPr lang="en-GB" sz="1200" dirty="0">
                <a:solidFill>
                  <a:schemeClr val="accent1">
                    <a:lumMod val="50000"/>
                  </a:schemeClr>
                </a:solidFill>
              </a:rPr>
              <a:t> des voyages avec qui ?</a:t>
            </a:r>
          </a:p>
          <a:p>
            <a:pPr rtl="0" eaLnBrk="1" fontAlgn="ctr" latinLnBrk="0" hangingPunct="1"/>
            <a:r>
              <a:rPr lang="en-GB" sz="1200" b="0" i="0" u="none" strike="noStrike" kern="1200" dirty="0">
                <a:solidFill>
                  <a:schemeClr val="tx1"/>
                </a:solidFill>
                <a:effectLst/>
                <a:latin typeface="+mn-lt"/>
                <a:ea typeface="+mn-ea"/>
                <a:cs typeface="+mn-cs"/>
              </a:rPr>
              <a:t>4. Tu as joué comment ?</a:t>
            </a:r>
          </a:p>
          <a:p>
            <a:pPr rtl="0" eaLnBrk="1" fontAlgn="ctr" latinLnBrk="0" hangingPunct="1"/>
            <a:r>
              <a:rPr lang="en-GB" sz="1200" b="0" i="0" u="none" strike="noStrike" kern="1200" dirty="0">
                <a:solidFill>
                  <a:schemeClr val="tx1"/>
                </a:solidFill>
                <a:effectLst/>
                <a:latin typeface="+mn-lt"/>
                <a:ea typeface="+mn-ea"/>
                <a:cs typeface="+mn-cs"/>
              </a:rPr>
              <a:t>5. Tu as </a:t>
            </a:r>
            <a:r>
              <a:rPr lang="en-GB" sz="1200" b="0" i="0" u="none" strike="noStrike" kern="1200" dirty="0" err="1">
                <a:solidFill>
                  <a:schemeClr val="tx1"/>
                </a:solidFill>
                <a:effectLst/>
                <a:latin typeface="+mn-lt"/>
                <a:ea typeface="+mn-ea"/>
                <a:cs typeface="+mn-cs"/>
              </a:rPr>
              <a:t>regardé</a:t>
            </a:r>
            <a:r>
              <a:rPr lang="en-GB" sz="1200" b="0" i="0" u="none" strike="noStrike" kern="1200" dirty="0">
                <a:solidFill>
                  <a:schemeClr val="tx1"/>
                </a:solidFill>
                <a:effectLst/>
                <a:latin typeface="+mn-lt"/>
                <a:ea typeface="+mn-ea"/>
                <a:cs typeface="+mn-cs"/>
              </a:rPr>
              <a:t> quoi ?</a:t>
            </a:r>
          </a:p>
          <a:p>
            <a:pPr rtl="0" eaLnBrk="1" fontAlgn="auto" latinLnBrk="0" hangingPunct="1"/>
            <a:r>
              <a:rPr lang="en-GB" sz="1200" b="0" i="0" u="none" strike="noStrike" kern="1200" dirty="0">
                <a:solidFill>
                  <a:schemeClr val="tx1"/>
                </a:solidFill>
                <a:effectLst/>
                <a:latin typeface="+mn-lt"/>
                <a:ea typeface="+mn-ea"/>
                <a:cs typeface="+mn-cs"/>
              </a:rPr>
              <a:t>6. Tu </a:t>
            </a:r>
            <a:r>
              <a:rPr lang="en-GB" sz="1200" b="0" i="0" u="none" strike="noStrike" kern="1200" dirty="0" err="1">
                <a:solidFill>
                  <a:schemeClr val="tx1"/>
                </a:solidFill>
                <a:effectLst/>
                <a:latin typeface="+mn-lt"/>
                <a:ea typeface="+mn-ea"/>
                <a:cs typeface="+mn-cs"/>
              </a:rPr>
              <a:t>écoutes</a:t>
            </a:r>
            <a:r>
              <a:rPr lang="en-GB" sz="1200" b="0" i="0" u="none" strike="noStrike" kern="1200" baseline="0" dirty="0">
                <a:solidFill>
                  <a:schemeClr val="tx1"/>
                </a:solidFill>
                <a:effectLst/>
                <a:latin typeface="+mn-lt"/>
                <a:ea typeface="+mn-ea"/>
                <a:cs typeface="+mn-cs"/>
              </a:rPr>
              <a:t> quoi ?</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Tu </a:t>
            </a:r>
            <a:r>
              <a:rPr lang="en-GB" sz="1200" b="0" i="0" u="none" strike="noStrike" kern="1200" dirty="0" err="1">
                <a:solidFill>
                  <a:schemeClr val="tx1"/>
                </a:solidFill>
                <a:effectLst/>
                <a:latin typeface="+mn-lt"/>
                <a:ea typeface="+mn-ea"/>
                <a:cs typeface="+mn-cs"/>
              </a:rPr>
              <a:t>prépares</a:t>
            </a:r>
            <a:r>
              <a:rPr lang="en-GB" sz="1200" b="0" i="0" u="none" strike="noStrike" kern="1200" dirty="0">
                <a:solidFill>
                  <a:schemeClr val="tx1"/>
                </a:solidFill>
                <a:effectLst/>
                <a:latin typeface="+mn-lt"/>
                <a:ea typeface="+mn-ea"/>
                <a:cs typeface="+mn-cs"/>
              </a:rPr>
              <a:t> le déjeuner </a:t>
            </a:r>
            <a:r>
              <a:rPr lang="en-GB" sz="1200" b="0" i="0" u="none" strike="noStrike" kern="1200" dirty="0" err="1">
                <a:solidFill>
                  <a:schemeClr val="tx1"/>
                </a:solidFill>
                <a:effectLst/>
                <a:latin typeface="+mn-lt"/>
                <a:ea typeface="+mn-ea"/>
                <a:cs typeface="+mn-cs"/>
              </a:rPr>
              <a:t>quand</a:t>
            </a:r>
            <a:r>
              <a:rPr lang="en-GB" sz="1200" b="0" i="0" u="none" strike="noStrike" kern="1200" dirty="0">
                <a:solidFill>
                  <a:schemeClr val="tx1"/>
                </a:solidFill>
                <a:effectLst/>
                <a:latin typeface="+mn-lt"/>
                <a:ea typeface="+mn-ea"/>
                <a:cs typeface="+mn-cs"/>
              </a:rPr>
              <a:t> ?</a:t>
            </a:r>
          </a:p>
          <a:p>
            <a:pPr rtl="0" eaLnBrk="1" fontAlgn="ctr" latinLnBrk="0" hangingPunct="1"/>
            <a:r>
              <a:rPr lang="en-GB" sz="1200" b="0" i="0" u="none" strike="noStrike" kern="1200" dirty="0">
                <a:solidFill>
                  <a:schemeClr val="tx1"/>
                </a:solidFill>
                <a:effectLst/>
                <a:latin typeface="+mn-lt"/>
                <a:ea typeface="+mn-ea"/>
                <a:cs typeface="+mn-cs"/>
              </a:rPr>
              <a:t>8.</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Tu</a:t>
            </a:r>
            <a:r>
              <a:rPr lang="en-GB" sz="1200" b="0" i="0" u="none" strike="noStrike" kern="1200" baseline="0" dirty="0">
                <a:solidFill>
                  <a:schemeClr val="tx1"/>
                </a:solidFill>
                <a:effectLst/>
                <a:latin typeface="+mn-lt"/>
                <a:ea typeface="+mn-ea"/>
                <a:cs typeface="+mn-cs"/>
              </a:rPr>
              <a:t> as visité le musée </a:t>
            </a:r>
            <a:r>
              <a:rPr lang="en-GB" sz="1200" b="0" i="0" u="none" strike="noStrike" kern="1200" baseline="0" dirty="0" err="1">
                <a:solidFill>
                  <a:schemeClr val="tx1"/>
                </a:solidFill>
                <a:effectLst/>
                <a:latin typeface="+mn-lt"/>
                <a:ea typeface="+mn-ea"/>
                <a:cs typeface="+mn-cs"/>
              </a:rPr>
              <a:t>où</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326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a:t>
            </a:r>
            <a:r>
              <a:rPr lang="en-US" b="0" baseline="0" dirty="0"/>
              <a:t> </a:t>
            </a:r>
            <a:r>
              <a:rPr lang="en-US" b="0" baseline="0" dirty="0" err="1"/>
              <a:t>p</a:t>
            </a:r>
            <a:r>
              <a:rPr lang="en-US" b="0" dirty="0" err="1"/>
              <a:t>ractise</a:t>
            </a:r>
            <a:r>
              <a:rPr lang="en-US" b="0" dirty="0"/>
              <a:t> written production of the first and second person </a:t>
            </a:r>
            <a:r>
              <a:rPr lang="en-US" b="0" i="0" dirty="0"/>
              <a:t>singular forms of the perfect tense with regular –ER verbs.</a:t>
            </a:r>
          </a:p>
          <a:p>
            <a:endParaRPr lang="en-US" b="1" dirty="0"/>
          </a:p>
          <a:p>
            <a:r>
              <a:rPr lang="en-US" b="1" dirty="0"/>
              <a:t>Procedure:</a:t>
            </a:r>
          </a:p>
          <a:p>
            <a:pPr marL="0" indent="0">
              <a:buNone/>
            </a:pPr>
            <a:r>
              <a:rPr lang="en-US" b="0" dirty="0"/>
              <a:t>1.</a:t>
            </a:r>
            <a:r>
              <a:rPr lang="en-GB" baseline="0" dirty="0"/>
              <a:t> Each click produces a new combination of a pronoun (I or you) plus a verb and a picture suggesting a complement.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Using mini-whiteboards/paper as the teacher sees fit, students write each sentence that is suggested, using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Feedback could be given after the first two or three, to check that all learners are producing the tense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t>
            </a:r>
            <a:r>
              <a:rPr lang="en-GB" baseline="0" dirty="0" err="1"/>
              <a:t>J’ai</a:t>
            </a:r>
            <a:r>
              <a:rPr lang="en-GB" baseline="0" dirty="0"/>
              <a:t> </a:t>
            </a:r>
            <a:r>
              <a:rPr lang="en-GB" baseline="0" dirty="0" err="1"/>
              <a:t>écouté</a:t>
            </a:r>
            <a:r>
              <a:rPr lang="en-GB" baseline="0" dirty="0"/>
              <a:t> la radio.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Tu as </a:t>
            </a:r>
            <a:r>
              <a:rPr lang="en-GB" baseline="0" dirty="0" err="1"/>
              <a:t>regardé</a:t>
            </a:r>
            <a:r>
              <a:rPr lang="en-GB" baseline="0" dirty="0"/>
              <a:t> la </a:t>
            </a:r>
            <a:r>
              <a:rPr lang="en-GB" baseline="0" dirty="0" err="1"/>
              <a:t>télé</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Tu as mangé un fruit.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J’ai</a:t>
            </a:r>
            <a:r>
              <a:rPr lang="en-GB" baseline="0" dirty="0"/>
              <a:t> </a:t>
            </a:r>
            <a:r>
              <a:rPr lang="en-GB" baseline="0" dirty="0" err="1"/>
              <a:t>préparé</a:t>
            </a:r>
            <a:r>
              <a:rPr lang="en-GB" baseline="0" dirty="0"/>
              <a:t> le déjeuner.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Tu as </a:t>
            </a:r>
            <a:r>
              <a:rPr lang="en-GB" baseline="0" dirty="0" err="1"/>
              <a:t>parlé</a:t>
            </a:r>
            <a:r>
              <a:rPr lang="en-GB" baseline="0" dirty="0"/>
              <a:t> avec des </a:t>
            </a:r>
            <a:r>
              <a:rPr lang="en-GB" baseline="0" dirty="0" err="1"/>
              <a:t>amis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J’ai</a:t>
            </a:r>
            <a:r>
              <a:rPr lang="en-GB" baseline="0" dirty="0"/>
              <a:t> </a:t>
            </a:r>
            <a:r>
              <a:rPr lang="en-GB" baseline="0" dirty="0" err="1"/>
              <a:t>travaillé</a:t>
            </a:r>
            <a:r>
              <a:rPr lang="en-GB" baseline="0" dirty="0"/>
              <a:t> dans un bureau.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a:t>
            </a:r>
            <a:r>
              <a:rPr lang="en-GB" baseline="0" dirty="0" err="1"/>
              <a:t>J’ai</a:t>
            </a:r>
            <a:r>
              <a:rPr lang="en-GB" baseline="0" dirty="0"/>
              <a:t> joué au foot.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Tu as </a:t>
            </a:r>
            <a:r>
              <a:rPr lang="en-GB" baseline="0" dirty="0" err="1"/>
              <a:t>étudié</a:t>
            </a:r>
            <a:r>
              <a:rPr lang="en-GB" baseline="0" dirty="0"/>
              <a:t> le </a:t>
            </a:r>
            <a:r>
              <a:rPr lang="en-GB" baseline="0" dirty="0" err="1"/>
              <a:t>français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manger [1338] </a:t>
            </a:r>
            <a:r>
              <a:rPr lang="en-GB" baseline="0" dirty="0" err="1"/>
              <a:t>travailler</a:t>
            </a:r>
            <a:r>
              <a:rPr lang="en-GB" baseline="0" dirty="0"/>
              <a:t> [290] </a:t>
            </a:r>
            <a:r>
              <a:rPr lang="en-GB" baseline="0" dirty="0" err="1"/>
              <a:t>étudier</a:t>
            </a:r>
            <a:r>
              <a:rPr lang="en-GB" baseline="0" dirty="0"/>
              <a:t> [960] jouer [219] </a:t>
            </a:r>
            <a:r>
              <a:rPr lang="en-GB" baseline="0" dirty="0" err="1"/>
              <a:t>regarder</a:t>
            </a:r>
            <a:r>
              <a:rPr lang="en-GB" baseline="0" dirty="0"/>
              <a:t> [425] </a:t>
            </a:r>
            <a:r>
              <a:rPr lang="en-GB" baseline="0" dirty="0" err="1"/>
              <a:t>écouter</a:t>
            </a:r>
            <a:r>
              <a:rPr lang="en-GB" baseline="0" dirty="0"/>
              <a:t> [429] </a:t>
            </a:r>
            <a:r>
              <a:rPr lang="en-GB" baseline="0" dirty="0" err="1"/>
              <a:t>préparer</a:t>
            </a:r>
            <a:r>
              <a:rPr lang="en-GB" baseline="0" dirty="0"/>
              <a:t> [368] </a:t>
            </a:r>
            <a:r>
              <a:rPr lang="en-GB" baseline="0" dirty="0" err="1"/>
              <a:t>parler</a:t>
            </a:r>
            <a:r>
              <a:rPr lang="en-GB" baseline="0" dirty="0"/>
              <a:t> [106] radio [1526] </a:t>
            </a:r>
            <a:r>
              <a:rPr lang="en-GB" baseline="0" dirty="0" err="1"/>
              <a:t>télé</a:t>
            </a:r>
            <a:r>
              <a:rPr lang="en-GB" baseline="0" dirty="0"/>
              <a:t> [2746] fruit [896] déjeuner [2724] bureau [273] ami [467] foot [&gt;5000] </a:t>
            </a:r>
            <a:r>
              <a:rPr lang="en-GB" baseline="0" dirty="0" err="1"/>
              <a:t>français</a:t>
            </a:r>
            <a:r>
              <a:rPr lang="en-GB" baseline="0" dirty="0"/>
              <a:t> [251]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a:t>
            </a:r>
            <a:r>
              <a:rPr lang="en-US" b="0" baseline="0" dirty="0"/>
              <a:t> </a:t>
            </a:r>
            <a:r>
              <a:rPr lang="en-US" b="0" baseline="0" dirty="0" err="1"/>
              <a:t>p</a:t>
            </a:r>
            <a:r>
              <a:rPr lang="en-US" b="0" dirty="0" err="1"/>
              <a:t>ractise</a:t>
            </a:r>
            <a:r>
              <a:rPr lang="en-US" b="0" dirty="0"/>
              <a:t> oral production of the first and second person </a:t>
            </a:r>
            <a:r>
              <a:rPr lang="en-US" b="0" i="0" dirty="0"/>
              <a:t>singular forms of the perfect tense with regular –ER verbs.</a:t>
            </a:r>
          </a:p>
          <a:p>
            <a:endParaRPr lang="en-US" b="1" dirty="0"/>
          </a:p>
          <a:p>
            <a:r>
              <a:rPr lang="en-US" b="1" dirty="0"/>
              <a:t>Procedure:</a:t>
            </a:r>
          </a:p>
          <a:p>
            <a:pPr marL="0" indent="0">
              <a:buNone/>
            </a:pPr>
            <a:r>
              <a:rPr lang="en-US" b="0" dirty="0"/>
              <a:t>1.</a:t>
            </a:r>
            <a:r>
              <a:rPr lang="en-GB" baseline="0" dirty="0"/>
              <a:t> Divide the class into two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a:t>
            </a:r>
            <a:r>
              <a:rPr lang="en-GB" baseline="0" dirty="0"/>
              <a:t> Each team takes a turn to say one of the sentences in French. Ensure that a different team member says the sentence each time. Allow students to confer with each other quietly in teams to increase participation.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When a correct sentence is given, click on the English prompt to reveal the number of points that the team has gained. Points are intended to motivate students, rather than reflect the difficulty of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The team with the most points at the end wins.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Optionally, if a team fails to provide the answer, the other team may have the chance to take the turn.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5"/>
          </p:nvPr>
        </p:nvSpPr>
        <p:spPr/>
        <p:txBody>
          <a:bodyPr/>
          <a:lstStyle/>
          <a:p>
            <a:fld id="{656BC6EF-FC90-4062-ACB2-11E297F9F3A8}" type="slidenum">
              <a:rPr lang="en-GB" smtClean="0"/>
              <a:t>19</a:t>
            </a:fld>
            <a:endParaRPr lang="en-GB"/>
          </a:p>
        </p:txBody>
      </p:sp>
    </p:spTree>
    <p:extLst>
      <p:ext uri="{BB962C8B-B14F-4D97-AF65-F5344CB8AC3E}">
        <p14:creationId xmlns:p14="http://schemas.microsoft.com/office/powerpoint/2010/main" val="244959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revisit vocabulary from weeks 8.1.1.3 and </a:t>
            </a:r>
            <a:r>
              <a:rPr lang="en-GB" sz="1200" b="0" i="0" u="none" strike="noStrike" kern="1200" cap="none" baseline="0" dirty="0">
                <a:solidFill>
                  <a:schemeClr val="tx1"/>
                </a:solidFill>
                <a:effectLst/>
                <a:latin typeface="+mn-lt"/>
                <a:ea typeface="Calibri"/>
                <a:cs typeface="Calibri"/>
                <a:sym typeface="Calibri"/>
              </a:rPr>
              <a:t>7.3.2.4. Students will be familiar with this style of question from the second half of the Year 7 test.</a:t>
            </a:r>
          </a:p>
          <a:p>
            <a:endParaRPr lang="en-US" b="1" dirty="0"/>
          </a:p>
          <a:p>
            <a:r>
              <a:rPr lang="en-US" b="1" dirty="0"/>
              <a:t>Procedure:</a:t>
            </a:r>
          </a:p>
          <a:p>
            <a:r>
              <a:rPr lang="en-US" b="0" dirty="0"/>
              <a:t>1. Students read the four words and write down which they associate most with the word in bold.</a:t>
            </a:r>
          </a:p>
          <a:p>
            <a:r>
              <a:rPr lang="en-US" b="0" dirty="0"/>
              <a:t>2. Answers revealed on clicks.</a:t>
            </a:r>
          </a:p>
          <a:p>
            <a:r>
              <a:rPr lang="en-US" b="0" dirty="0"/>
              <a:t>3. Clarify the meanings of question items, target items and distractors.</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alternative version of the activity on the previous slide, designed for pairwork.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GB" dirty="0"/>
              <a:t>Students work in pairs and take turns to translate the sentences into French. Verbs are provided for support. </a:t>
            </a:r>
          </a:p>
          <a:p>
            <a:pPr marL="228600" indent="-228600">
              <a:buAutoNum type="arabicPeriod"/>
            </a:pPr>
            <a:r>
              <a:rPr lang="en-GB" dirty="0"/>
              <a:t>Students tally how many sentences they correctly say in French. Half marks could be given for partially correct answers. The winner in each pair says the most sentences correctly.</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20</a:t>
            </a:fld>
            <a:endParaRPr lang="en-GB"/>
          </a:p>
        </p:txBody>
      </p:sp>
    </p:spTree>
    <p:extLst>
      <p:ext uri="{BB962C8B-B14F-4D97-AF65-F5344CB8AC3E}">
        <p14:creationId xmlns:p14="http://schemas.microsoft.com/office/powerpoint/2010/main" val="528726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t>
            </a:r>
            <a:r>
              <a:rPr lang="en-GB" b="0" dirty="0">
                <a:solidFill>
                  <a:srgbClr val="FF0000"/>
                </a:solidFill>
              </a:rPr>
              <a:t>all words (new and revisited) in this week of the SOW appear on all three GCSE wordlists, with these exceptions:</a:t>
            </a:r>
            <a:br>
              <a:rPr lang="en-GB" b="0" dirty="0">
                <a:solidFill>
                  <a:srgbClr val="FF0000"/>
                </a:solidFill>
              </a:rPr>
            </a:br>
            <a:r>
              <a:rPr lang="en-GB" b="0" dirty="0">
                <a:solidFill>
                  <a:srgbClr val="FF0000"/>
                </a:solidFill>
              </a:rPr>
              <a:t>i) Edexcel list does not have </a:t>
            </a:r>
            <a:r>
              <a:rPr lang="en-GB" b="0" u="sng" dirty="0" err="1">
                <a:solidFill>
                  <a:srgbClr val="FF0000"/>
                </a:solidFill>
              </a:rPr>
              <a:t>belge</a:t>
            </a:r>
            <a:r>
              <a:rPr lang="en-GB" b="0" u="none" dirty="0">
                <a:solidFill>
                  <a:srgbClr val="FF0000"/>
                </a:solidFill>
              </a:rPr>
              <a:t> or </a:t>
            </a:r>
            <a:r>
              <a:rPr lang="en-GB" b="0" u="sng" dirty="0" err="1">
                <a:solidFill>
                  <a:srgbClr val="FF0000"/>
                </a:solidFill>
              </a:rPr>
              <a:t>Bruxelles</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u="none" dirty="0">
                <a:solidFill>
                  <a:srgbClr val="FF0000"/>
                </a:solidFill>
              </a:rPr>
              <a:t>ii) AQA list does not have </a:t>
            </a:r>
            <a:r>
              <a:rPr lang="en-GB" b="0" u="sng" dirty="0" err="1">
                <a:solidFill>
                  <a:srgbClr val="FF0000"/>
                </a:solidFill>
              </a:rPr>
              <a:t>Bruxelles</a:t>
            </a:r>
            <a:endParaRPr lang="en-GB" b="0" u="sng"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solidFill>
                <a:srgbClr val="FF0000"/>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a:t>avoir</a:t>
            </a:r>
            <a:r>
              <a:rPr lang="en-GB" b="0" i="0" dirty="0"/>
              <a:t> as auxiliary in the 1</a:t>
            </a:r>
            <a:r>
              <a:rPr lang="en-GB" b="0" i="0" baseline="30000" dirty="0"/>
              <a:t>st</a:t>
            </a:r>
            <a:r>
              <a:rPr lang="en-GB" b="0" i="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dirty="0"/>
              <a:t> </a:t>
            </a:r>
            <a:r>
              <a:rPr lang="en-GB" b="0" dirty="0"/>
              <a:t>perfect tense constructions </a:t>
            </a:r>
            <a:r>
              <a:rPr lang="en-GB" b="0" i="0" dirty="0"/>
              <a:t>(with past simple equivalent) of –ER </a:t>
            </a:r>
            <a:r>
              <a:rPr lang="en-GB" b="0" i="0" dirty="0" err="1"/>
              <a:t>erbs</a:t>
            </a:r>
            <a:r>
              <a:rPr lang="en-GB" b="0" i="0" dirty="0"/>
              <a:t> </a:t>
            </a:r>
            <a:r>
              <a:rPr lang="en-GB" b="0" dirty="0"/>
              <a:t>with </a:t>
            </a:r>
            <a:r>
              <a:rPr lang="en-GB" b="0" i="1" dirty="0"/>
              <a:t>avoir</a:t>
            </a:r>
            <a:r>
              <a:rPr lang="en-GB" b="0" i="0" dirty="0"/>
              <a:t> as auxiliary in the 2</a:t>
            </a:r>
            <a:r>
              <a:rPr lang="en-GB" b="0" i="0" baseline="30000" dirty="0"/>
              <a:t>nd</a:t>
            </a:r>
            <a:r>
              <a:rPr lang="en-GB" b="0" i="0" dirty="0"/>
              <a:t>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 </a:t>
            </a:r>
            <a:r>
              <a:rPr lang="en-GB" b="0" baseline="0" dirty="0"/>
              <a:t>of</a:t>
            </a:r>
            <a:r>
              <a:rPr lang="en-GB" b="0" dirty="0"/>
              <a:t> information questions (intonation with question word)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 (introduce) </a:t>
            </a:r>
            <a:r>
              <a:rPr lang="fr-FR" dirty="0">
                <a:solidFill>
                  <a:srgbClr val="000000"/>
                </a:solidFill>
                <a:latin typeface="Century Gothic" panose="020B0502020202020204" pitchFamily="34" charset="0"/>
              </a:rPr>
              <a:t>automne [1503], été [623], hiver [1586], musée [2216], printemps [1288], place [129], saison [1667], belge [2795], dernier [87], dernière [87], là [109], pendant [89], Belgique [n/a], Bruxelles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8.1.1.4 (revisit)</a:t>
            </a:r>
            <a:r>
              <a:rPr lang="fr-FR" sz="1200" b="1" i="0" u="none" strike="noStrike" kern="1200" cap="none"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célébrer [2170], préférer [597], avril [1022], date [660], événement [573], février [1136], janvier [939], juin [931], mars [868], mai [943], tradition [1371], premier [56], première [56], quatorze [1472], quinze [3359], seize [3285], trente [1646], treize [3245], vingt [1273], on [29]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avion [1409], lettre [480], allemand [844], différent [350], prochain [380], bientôt [1208], demain [871], Allemagne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2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oral production of SSC [r]</a:t>
            </a:r>
            <a:endParaRPr lang="en-US" b="1" dirty="0"/>
          </a:p>
          <a:p>
            <a:endParaRPr lang="en-US" b="1" dirty="0"/>
          </a:p>
          <a:p>
            <a:r>
              <a:rPr lang="en-US" b="1" dirty="0"/>
              <a:t>Procedure:</a:t>
            </a:r>
          </a:p>
          <a:p>
            <a:r>
              <a:rPr lang="en-US" b="0" dirty="0"/>
              <a:t>1. Using their knowledge of the meanings of </a:t>
            </a:r>
            <a:r>
              <a:rPr lang="en-US" b="0" i="1" dirty="0"/>
              <a:t>langue</a:t>
            </a:r>
            <a:r>
              <a:rPr lang="en-US" b="0" i="0" dirty="0"/>
              <a:t>, ask students what they think the word </a:t>
            </a:r>
            <a:r>
              <a:rPr lang="en-US" b="0" i="1" dirty="0" err="1"/>
              <a:t>virelangue</a:t>
            </a:r>
            <a:r>
              <a:rPr lang="en-US" b="0" i="1" dirty="0"/>
              <a:t> </a:t>
            </a:r>
            <a:r>
              <a:rPr lang="en-US" b="0" i="0" dirty="0"/>
              <a:t>might mean.</a:t>
            </a:r>
            <a:endParaRPr lang="en-US" b="0" dirty="0"/>
          </a:p>
          <a:p>
            <a:r>
              <a:rPr lang="en-US" b="0" dirty="0"/>
              <a:t>2. Click on ‘1’ to hear a tongue twister pronounced at a slow speed. Students repeat as many times a necessary.</a:t>
            </a:r>
          </a:p>
          <a:p>
            <a:r>
              <a:rPr lang="en-US" b="0" dirty="0"/>
              <a:t>3. If students feel confident, click on ‘2’ to hear a tongue twister pronounced at a medium speed, and repeat step 2.</a:t>
            </a:r>
          </a:p>
          <a:p>
            <a:r>
              <a:rPr lang="en-US" b="0" dirty="0"/>
              <a:t>4. At very advanced levels, students can try speed 3! </a:t>
            </a:r>
          </a:p>
          <a:p>
            <a:endParaRPr lang="en-US" b="0" dirty="0"/>
          </a:p>
          <a:p>
            <a:r>
              <a:rPr lang="en-US" b="1" dirty="0"/>
              <a:t>Transcript:</a:t>
            </a:r>
          </a:p>
          <a:p>
            <a:r>
              <a:rPr lang="en-US" b="0" dirty="0"/>
              <a:t>Cinq </a:t>
            </a:r>
            <a:r>
              <a:rPr lang="en-US" b="0" dirty="0" err="1"/>
              <a:t>g</a:t>
            </a:r>
            <a:r>
              <a:rPr lang="en-US" b="1" dirty="0" err="1"/>
              <a:t>r</a:t>
            </a:r>
            <a:r>
              <a:rPr lang="en-US" b="0" dirty="0" err="1"/>
              <a:t>os</a:t>
            </a:r>
            <a:r>
              <a:rPr lang="en-US" b="0" dirty="0"/>
              <a:t> </a:t>
            </a:r>
            <a:r>
              <a:rPr lang="en-US" b="1" dirty="0"/>
              <a:t>r</a:t>
            </a:r>
            <a:r>
              <a:rPr lang="en-US" b="0" dirty="0"/>
              <a:t>ats </a:t>
            </a:r>
            <a:r>
              <a:rPr lang="en-US" b="0" dirty="0" err="1"/>
              <a:t>g</a:t>
            </a:r>
            <a:r>
              <a:rPr lang="en-US" b="1" dirty="0" err="1"/>
              <a:t>r</a:t>
            </a:r>
            <a:r>
              <a:rPr lang="en-US" b="0" dirty="0" err="1"/>
              <a:t>illent</a:t>
            </a:r>
            <a:r>
              <a:rPr lang="en-US" b="0" dirty="0"/>
              <a:t> dans la </a:t>
            </a:r>
            <a:r>
              <a:rPr lang="en-US" b="0" dirty="0" err="1"/>
              <a:t>g</a:t>
            </a:r>
            <a:r>
              <a:rPr lang="en-US" b="1" dirty="0" err="1"/>
              <a:t>r</a:t>
            </a:r>
            <a:r>
              <a:rPr lang="en-US" b="0" dirty="0" err="1"/>
              <a:t>osse</a:t>
            </a:r>
            <a:r>
              <a:rPr lang="en-US" b="0" dirty="0"/>
              <a:t> </a:t>
            </a:r>
            <a:r>
              <a:rPr lang="en-US" b="0" dirty="0" err="1"/>
              <a:t>g</a:t>
            </a:r>
            <a:r>
              <a:rPr lang="en-US" b="1" dirty="0" err="1"/>
              <a:t>r</a:t>
            </a:r>
            <a:r>
              <a:rPr lang="en-US" b="0" dirty="0" err="1"/>
              <a:t>aisse</a:t>
            </a:r>
            <a:r>
              <a:rPr lang="en-US" b="0" dirty="0"/>
              <a:t> </a:t>
            </a:r>
            <a:r>
              <a:rPr lang="en-US" b="0" dirty="0" err="1"/>
              <a:t>g</a:t>
            </a:r>
            <a:r>
              <a:rPr lang="en-US" b="1" dirty="0" err="1"/>
              <a:t>r</a:t>
            </a:r>
            <a:r>
              <a:rPr lang="en-US" b="0" dirty="0" err="1"/>
              <a:t>asse</a:t>
            </a:r>
            <a:r>
              <a:rPr lang="en-US" b="0" dirty="0"/>
              <a:t>.</a:t>
            </a:r>
          </a:p>
          <a:p>
            <a:r>
              <a:rPr lang="en-US" b="0" dirty="0"/>
              <a:t>La </a:t>
            </a:r>
            <a:r>
              <a:rPr lang="en-US" b="1" dirty="0" err="1"/>
              <a:t>r</a:t>
            </a:r>
            <a:r>
              <a:rPr lang="en-US" b="0" dirty="0" err="1"/>
              <a:t>oue</a:t>
            </a:r>
            <a:r>
              <a:rPr lang="en-US" b="0" dirty="0"/>
              <a:t> su</a:t>
            </a:r>
            <a:r>
              <a:rPr lang="en-US" b="1" dirty="0"/>
              <a:t>r</a:t>
            </a:r>
            <a:r>
              <a:rPr lang="en-US" b="0" dirty="0"/>
              <a:t> la </a:t>
            </a:r>
            <a:r>
              <a:rPr lang="en-US" b="1" dirty="0"/>
              <a:t>r</a:t>
            </a:r>
            <a:r>
              <a:rPr lang="en-US" b="0" dirty="0"/>
              <a:t>ue </a:t>
            </a:r>
            <a:r>
              <a:rPr lang="en-US" b="1" dirty="0" err="1"/>
              <a:t>r</a:t>
            </a:r>
            <a:r>
              <a:rPr lang="en-US" b="0" dirty="0" err="1"/>
              <a:t>oule</a:t>
            </a:r>
            <a:r>
              <a:rPr lang="en-US" b="0" dirty="0"/>
              <a:t>; la </a:t>
            </a:r>
            <a:r>
              <a:rPr lang="en-US" b="1" dirty="0"/>
              <a:t>r</a:t>
            </a:r>
            <a:r>
              <a:rPr lang="en-US" b="0" dirty="0"/>
              <a:t>ue sous la </a:t>
            </a:r>
            <a:r>
              <a:rPr lang="en-US" b="1" dirty="0" err="1"/>
              <a:t>r</a:t>
            </a:r>
            <a:r>
              <a:rPr lang="en-US" b="0" dirty="0" err="1"/>
              <a:t>oue</a:t>
            </a:r>
            <a:r>
              <a:rPr lang="en-US" b="0" dirty="0"/>
              <a:t> </a:t>
            </a:r>
            <a:r>
              <a:rPr lang="en-US" b="1" dirty="0" err="1"/>
              <a:t>r</a:t>
            </a:r>
            <a:r>
              <a:rPr lang="en-US" b="0" dirty="0" err="1"/>
              <a:t>este</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revise some of this week’s revisited vocabulary in context.</a:t>
            </a:r>
          </a:p>
          <a:p>
            <a:endParaRPr lang="en-US" b="0" dirty="0"/>
          </a:p>
          <a:p>
            <a:r>
              <a:rPr lang="en-US" b="1" dirty="0"/>
              <a:t>Procedure</a:t>
            </a:r>
          </a:p>
          <a:p>
            <a:r>
              <a:rPr lang="en-US" b="0" dirty="0"/>
              <a:t>1. Students write 1-8 and try to fill the gaps. Remind them that, in some cases, they will need to agree the word with the surrounding vocabulary in the text. The forms in the table will not help them! They will have to understand the context.</a:t>
            </a:r>
          </a:p>
          <a:p>
            <a:r>
              <a:rPr lang="en-US" b="0" dirty="0"/>
              <a:t>2. Answers revealed on clicks.</a:t>
            </a:r>
          </a:p>
          <a:p>
            <a:r>
              <a:rPr lang="en-US" b="0" dirty="0"/>
              <a:t>3. If time permits, students translate or </a:t>
            </a:r>
            <a:r>
              <a:rPr lang="en-US" b="0" dirty="0" err="1"/>
              <a:t>summarise</a:t>
            </a:r>
            <a:r>
              <a:rPr lang="en-US" b="0" dirty="0"/>
              <a:t> the text in English.</a:t>
            </a:r>
          </a:p>
          <a:p>
            <a:r>
              <a:rPr lang="en-US" b="0" dirty="0"/>
              <a:t>4. A suggested translation is given on the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fois</a:t>
            </a:r>
            <a:r>
              <a:rPr lang="en-GB" baseline="0" dirty="0"/>
              <a:t> [49], </a:t>
            </a:r>
            <a:r>
              <a:rPr lang="fr-FR" sz="1200" dirty="0">
                <a:solidFill>
                  <a:srgbClr val="1F4E79"/>
                </a:solidFill>
                <a:latin typeface="Century Gothic" panose="020B0502020202020204" pitchFamily="34" charset="0"/>
              </a:rPr>
              <a:t>magnifique [2136], posséder [709], officiel [996], néerlandais [4640], moule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previous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674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introduce the other forms</a:t>
            </a:r>
            <a:r>
              <a:rPr lang="en-US" b="0" baseline="0" dirty="0"/>
              <a:t> of the demonstrative adjective ‘</a:t>
            </a:r>
            <a:r>
              <a:rPr lang="en-US" b="0" baseline="0" dirty="0" err="1"/>
              <a:t>ce</a:t>
            </a:r>
            <a:r>
              <a:rPr lang="en-US" b="0" baseline="0" dirty="0"/>
              <a:t>’</a:t>
            </a:r>
            <a:endParaRPr lang="en-US" b="0" dirty="0"/>
          </a:p>
          <a:p>
            <a:endParaRPr lang="en-US" b="0" dirty="0"/>
          </a:p>
          <a:p>
            <a:r>
              <a:rPr lang="en-US" b="1" dirty="0"/>
              <a:t>Procedure:</a:t>
            </a:r>
          </a:p>
          <a:p>
            <a:r>
              <a:rPr lang="en-US" b="0" dirty="0"/>
              <a:t>1. Click</a:t>
            </a:r>
            <a:r>
              <a:rPr lang="en-US" b="0" baseline="0" dirty="0"/>
              <a:t> to animate the explanation.</a:t>
            </a:r>
            <a:endParaRPr lang="en-US" b="0" dirty="0"/>
          </a:p>
          <a:p>
            <a:r>
              <a:rPr lang="en-US" b="0" dirty="0"/>
              <a:t>2. Ensure students’ understanding at each stage.</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60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for four slides</a:t>
            </a:r>
            <a:endParaRPr lang="en-US" b="1" dirty="0"/>
          </a:p>
          <a:p>
            <a:endParaRPr lang="en-US" b="1" dirty="0"/>
          </a:p>
          <a:p>
            <a:r>
              <a:rPr lang="en-US" b="1" dirty="0"/>
              <a:t>Aim: </a:t>
            </a:r>
            <a:r>
              <a:rPr lang="en-US" b="0" dirty="0"/>
              <a:t>To provide practice in </a:t>
            </a:r>
            <a:r>
              <a:rPr lang="en-US" b="0" dirty="0" err="1"/>
              <a:t>recognising</a:t>
            </a:r>
            <a:r>
              <a:rPr lang="en-US" b="0" dirty="0"/>
              <a:t> the different</a:t>
            </a:r>
            <a:r>
              <a:rPr lang="en-US" b="0" baseline="0" dirty="0"/>
              <a:t> forms of the demonstrative adjective and linking these to appropriate nouns</a:t>
            </a:r>
            <a:endParaRPr lang="en-US" b="0" dirty="0"/>
          </a:p>
          <a:p>
            <a:endParaRPr lang="en-US" b="1" dirty="0"/>
          </a:p>
          <a:p>
            <a:r>
              <a:rPr lang="en-US" b="1" dirty="0"/>
              <a:t>Procedure:</a:t>
            </a:r>
          </a:p>
          <a:p>
            <a:r>
              <a:rPr lang="en-US" b="0" dirty="0"/>
              <a:t>1. Students read the sentences and select</a:t>
            </a:r>
            <a:r>
              <a:rPr lang="en-US" b="0" baseline="0" dirty="0"/>
              <a:t> the correct noun from the two options in each, according to the form of the demonstrative adjective shown.</a:t>
            </a:r>
            <a:endParaRPr lang="en-US" b="0" dirty="0"/>
          </a:p>
          <a:p>
            <a:r>
              <a:rPr lang="en-US" b="0" dirty="0"/>
              <a:t>2. Click</a:t>
            </a:r>
            <a:r>
              <a:rPr lang="en-US" b="0" baseline="0" dirty="0"/>
              <a:t> to show the answers and pictures.</a:t>
            </a:r>
            <a:endParaRPr lang="en-US" b="0" dirty="0"/>
          </a:p>
          <a:p>
            <a:r>
              <a:rPr lang="en-US" b="0" dirty="0"/>
              <a:t>3. </a:t>
            </a:r>
            <a:r>
              <a:rPr lang="en-US" b="1" dirty="0"/>
              <a:t>This</a:t>
            </a:r>
            <a:r>
              <a:rPr lang="en-US" b="1" baseline="0" dirty="0"/>
              <a:t> is the first of three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célèbre [1689], </a:t>
            </a:r>
            <a:r>
              <a:rPr lang="en-GB" baseline="0" dirty="0" err="1"/>
              <a:t>gaufre</a:t>
            </a:r>
            <a:r>
              <a:rPr lang="en-GB" baseline="0" dirty="0"/>
              <a:t> [&gt;5000] </a:t>
            </a:r>
            <a:r>
              <a:rPr lang="en-GB" baseline="0" dirty="0" err="1"/>
              <a:t>frite</a:t>
            </a:r>
            <a:r>
              <a:rPr lang="en-GB" baseline="0" dirty="0"/>
              <a:t> [&gt;5000], </a:t>
            </a:r>
            <a:r>
              <a:rPr lang="en-GB" baseline="0" dirty="0" err="1"/>
              <a:t>spécialité</a:t>
            </a:r>
            <a:r>
              <a:rPr lang="en-GB" baseline="0" dirty="0"/>
              <a:t> [3356]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92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second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solidFill>
                  <a:srgbClr val="4472C4">
                    <a:lumMod val="50000"/>
                  </a:srgbClr>
                </a:solidFill>
              </a:rPr>
              <a:t>moderne</a:t>
            </a:r>
            <a:r>
              <a:rPr lang="en-US" b="0" baseline="0" dirty="0">
                <a:solidFill>
                  <a:srgbClr val="4472C4">
                    <a:lumMod val="50000"/>
                  </a:srgbClr>
                </a:solidFill>
              </a:rPr>
              <a:t> [1239]</a:t>
            </a:r>
            <a:endParaRPr lang="en-US" b="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375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third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cathédrale</a:t>
            </a:r>
            <a:r>
              <a:rPr lang="en-GB" baseline="0" dirty="0"/>
              <a:t> [&gt;5000] </a:t>
            </a:r>
            <a:r>
              <a:rPr lang="en-GB" baseline="0" dirty="0" err="1"/>
              <a:t>chocolat</a:t>
            </a:r>
            <a:r>
              <a:rPr lang="en-GB" baseline="0" dirty="0"/>
              <a:t> [4556]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6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a:t>
            </a:r>
            <a:r>
              <a:rPr lang="en-US" b="1" baseline="0" dirty="0"/>
              <a:t> is the fourth of four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monument [4113], structure [964]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sz="1200" b="1" kern="1200" dirty="0">
              <a:solidFill>
                <a:schemeClr val="tx1"/>
              </a:solidFill>
              <a:effectLst/>
              <a:latin typeface="Century Gothic" panose="020B0502020202020204" pitchFamily="34" charset="0"/>
              <a:ea typeface="+mn-ea"/>
              <a:cs typeface="+mn-cs"/>
            </a:endParaRPr>
          </a:p>
          <a:p>
            <a:r>
              <a:rPr lang="en-GB" b="1" dirty="0"/>
              <a:t>Image attributions:</a:t>
            </a:r>
          </a:p>
          <a:p>
            <a:r>
              <a:rPr lang="en-GB" b="1" dirty="0" err="1"/>
              <a:t>Mannekin</a:t>
            </a:r>
            <a:r>
              <a:rPr lang="en-GB" b="1" dirty="0"/>
              <a:t> </a:t>
            </a:r>
            <a:r>
              <a:rPr lang="en-GB" b="1" dirty="0" err="1"/>
              <a:t>Pis</a:t>
            </a:r>
            <a:r>
              <a:rPr lang="en-GB" b="1" dirty="0"/>
              <a:t>: </a:t>
            </a:r>
            <a:r>
              <a:rPr lang="en-GB" b="0" dirty="0"/>
              <a:t>By </a:t>
            </a:r>
            <a:r>
              <a:rPr lang="en-GB" b="0" dirty="0" err="1"/>
              <a:t>Trougnouf</a:t>
            </a:r>
            <a:r>
              <a:rPr lang="en-GB" b="0" dirty="0"/>
              <a:t> - Own work, CC BY-SA 4.0, https://commons.wikimedia.org/w/index.php?curid=69684858</a:t>
            </a:r>
          </a:p>
          <a:p>
            <a:r>
              <a:rPr lang="en-GB" b="1" dirty="0" err="1"/>
              <a:t>Atomium</a:t>
            </a:r>
            <a:r>
              <a:rPr lang="en-GB" b="1" dirty="0"/>
              <a:t>: </a:t>
            </a:r>
            <a:r>
              <a:rPr lang="en-GB" b="0" dirty="0"/>
              <a:t>By Horst J. </a:t>
            </a:r>
            <a:r>
              <a:rPr lang="en-GB" b="0" dirty="0" err="1"/>
              <a:t>Meuter</a:t>
            </a:r>
            <a:r>
              <a:rPr lang="en-GB" b="0" dirty="0"/>
              <a:t> - Own work, CC BY-SA 4.0, https://commons.wikimedia.org/w/index.php?curid=87967315</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5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look </a:t>
            </a:r>
            <a:r>
              <a:rPr lang="en-GB" b="1" baseline="0" dirty="0"/>
              <a:t>left and right and mime crossing a road.</a:t>
            </a:r>
            <a:br>
              <a:rPr lang="en-GB" b="1" baseline="0" dirty="0"/>
            </a:b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rue </a:t>
            </a:r>
            <a:r>
              <a:rPr lang="en-GB" b="0" dirty="0"/>
              <a:t>[598]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06060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written comprehension of demonstrative adjectives (</a:t>
            </a:r>
            <a:r>
              <a:rPr lang="en-US" b="0" dirty="0" err="1"/>
              <a:t>ce</a:t>
            </a:r>
            <a:r>
              <a:rPr lang="en-US" b="0" dirty="0"/>
              <a:t>, </a:t>
            </a:r>
            <a:r>
              <a:rPr lang="en-US" b="0" dirty="0" err="1"/>
              <a:t>cet</a:t>
            </a:r>
            <a:r>
              <a:rPr lang="en-US" b="0" dirty="0"/>
              <a:t>, </a:t>
            </a:r>
            <a:r>
              <a:rPr lang="en-US" b="0" dirty="0" err="1"/>
              <a:t>cette</a:t>
            </a:r>
            <a:r>
              <a:rPr lang="en-US" b="0" dirty="0"/>
              <a:t>), including gender agreement with nouns</a:t>
            </a:r>
          </a:p>
          <a:p>
            <a:endParaRPr lang="en-US" b="0" dirty="0"/>
          </a:p>
          <a:p>
            <a:r>
              <a:rPr lang="en-US" b="1" dirty="0"/>
              <a:t>Procedure:</a:t>
            </a:r>
          </a:p>
          <a:p>
            <a:pPr marL="228600" indent="-228600">
              <a:buAutoNum type="arabicPeriod"/>
            </a:pPr>
            <a:r>
              <a:rPr lang="en-US" b="0" dirty="0"/>
              <a:t>Students read the prompts and use them to put together a sentence in French. They need to consider the gender of nouns and adjectives in order to write a sentence correctly.</a:t>
            </a:r>
          </a:p>
          <a:p>
            <a:pPr marL="228600" indent="-228600">
              <a:buAutoNum type="arabicPeriod"/>
            </a:pPr>
            <a:r>
              <a:rPr lang="en-US" b="0" dirty="0"/>
              <a:t>Ask students to read these out and then check comprehension by asking the rest of the class.</a:t>
            </a:r>
          </a:p>
          <a:p>
            <a:endParaRPr lang="en-GB" dirty="0"/>
          </a:p>
        </p:txBody>
      </p:sp>
      <p:sp>
        <p:nvSpPr>
          <p:cNvPr id="4" name="Slide Number Placeholder 3"/>
          <p:cNvSpPr>
            <a:spLocks noGrp="1"/>
          </p:cNvSpPr>
          <p:nvPr>
            <p:ph type="sldNum" sz="quarter" idx="5"/>
          </p:nvPr>
        </p:nvSpPr>
        <p:spPr/>
        <p:txBody>
          <a:bodyPr/>
          <a:lstStyle/>
          <a:p>
            <a:fld id="{656BC6EF-FC90-4062-ACB2-11E297F9F3A8}" type="slidenum">
              <a:rPr lang="en-GB" smtClean="0"/>
              <a:t>30</a:t>
            </a:fld>
            <a:endParaRPr lang="en-GB"/>
          </a:p>
        </p:txBody>
      </p:sp>
    </p:spTree>
    <p:extLst>
      <p:ext uri="{BB962C8B-B14F-4D97-AF65-F5344CB8AC3E}">
        <p14:creationId xmlns:p14="http://schemas.microsoft.com/office/powerpoint/2010/main" val="2868496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 </a:t>
            </a:r>
          </a:p>
          <a:p>
            <a:endParaRPr lang="en-US" b="1" dirty="0"/>
          </a:p>
          <a:p>
            <a:r>
              <a:rPr lang="en-US" b="1" dirty="0"/>
              <a:t>Aim: </a:t>
            </a:r>
            <a:r>
              <a:rPr lang="en-US" b="0" dirty="0"/>
              <a:t>To recap the formation of questions</a:t>
            </a:r>
            <a:r>
              <a:rPr lang="en-US" b="0" baseline="0" dirty="0"/>
              <a:t> using intonation alone, then introduce some examples of this with question words using the perfect tense.</a:t>
            </a:r>
            <a:endParaRPr lang="en-US" b="0"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r>
              <a:rPr lang="en-GB" baseline="0" dirty="0" err="1"/>
              <a:t>malade</a:t>
            </a:r>
            <a:r>
              <a:rPr lang="en-GB" baseline="0" dirty="0"/>
              <a:t> [1066] comment [234] </a:t>
            </a:r>
            <a:r>
              <a:rPr lang="en-GB" baseline="0" dirty="0" err="1"/>
              <a:t>où</a:t>
            </a:r>
            <a:r>
              <a:rPr lang="en-GB" baseline="0" dirty="0"/>
              <a:t> [48]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278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(slide 1/7)</a:t>
            </a:r>
          </a:p>
          <a:p>
            <a:endParaRPr lang="en-US" b="1" dirty="0"/>
          </a:p>
          <a:p>
            <a:r>
              <a:rPr lang="en-US" b="1" dirty="0"/>
              <a:t>Aim: </a:t>
            </a:r>
            <a:r>
              <a:rPr lang="en-US" b="0" dirty="0"/>
              <a:t>written production </a:t>
            </a:r>
            <a:r>
              <a:rPr lang="en-US" b="0" baseline="0" dirty="0"/>
              <a:t>of demonstrative adjectives ‘</a:t>
            </a:r>
            <a:r>
              <a:rPr lang="en-US" b="0" baseline="0" dirty="0" err="1"/>
              <a:t>ce</a:t>
            </a:r>
            <a:r>
              <a:rPr lang="en-US" b="0" baseline="0" dirty="0"/>
              <a:t>’, ‘</a:t>
            </a:r>
            <a:r>
              <a:rPr lang="en-US" b="0" baseline="0" dirty="0" err="1"/>
              <a:t>cet</a:t>
            </a:r>
            <a:r>
              <a:rPr lang="en-US" b="0" baseline="0" dirty="0"/>
              <a:t>’ and ‘</a:t>
            </a:r>
            <a:r>
              <a:rPr lang="en-US" b="0" baseline="0" dirty="0" err="1"/>
              <a:t>cette</a:t>
            </a:r>
            <a:r>
              <a:rPr lang="en-US" b="0" baseline="0" dirty="0"/>
              <a:t>’</a:t>
            </a:r>
          </a:p>
          <a:p>
            <a:endParaRPr lang="en-US" b="1" dirty="0"/>
          </a:p>
          <a:p>
            <a:r>
              <a:rPr lang="en-US" b="1" dirty="0"/>
              <a:t>Procedure:</a:t>
            </a:r>
          </a:p>
          <a:p>
            <a:r>
              <a:rPr lang="en-US" b="0" dirty="0"/>
              <a:t>1. Students read the English question.</a:t>
            </a:r>
          </a:p>
          <a:p>
            <a:r>
              <a:rPr lang="en-US" b="0" dirty="0"/>
              <a:t>2. Give them a couple of seconds to think how they write the translation. Depending on the group, some students may be able to translate the whole sentence.</a:t>
            </a:r>
          </a:p>
          <a:p>
            <a:r>
              <a:rPr lang="en-US" b="0" dirty="0"/>
              <a:t>3. Click to bring up the sentence scaffolding for support. </a:t>
            </a:r>
          </a:p>
          <a:p>
            <a:r>
              <a:rPr lang="en-US" b="0" dirty="0"/>
              <a:t>4. Students write the missing word.</a:t>
            </a:r>
          </a:p>
          <a:p>
            <a:r>
              <a:rPr lang="en-US" b="0" dirty="0"/>
              <a:t>4. Click again to reveal the answer.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842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2/7</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568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3/7</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292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4/7</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159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5/7</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442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6/7</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3118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7/7</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136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7 minutes</a:t>
            </a:r>
          </a:p>
          <a:p>
            <a:endParaRPr lang="en-GB" dirty="0"/>
          </a:p>
          <a:p>
            <a:r>
              <a:rPr lang="en-GB" b="1" dirty="0"/>
              <a:t>Aim: </a:t>
            </a:r>
          </a:p>
          <a:p>
            <a:r>
              <a:rPr lang="en-GB" b="0" dirty="0"/>
              <a:t>to practise reading sentences aloud in the perfect tense</a:t>
            </a:r>
          </a:p>
          <a:p>
            <a:r>
              <a:rPr lang="en-GB" b="0" dirty="0"/>
              <a:t>to correctly produce demonstrative adjectives ‘ce’, ‘cet’ and ‘cette’ + noun</a:t>
            </a:r>
          </a:p>
          <a:p>
            <a:endParaRPr lang="en-GB" b="0" dirty="0"/>
          </a:p>
          <a:p>
            <a:r>
              <a:rPr lang="en-GB" b="1" dirty="0"/>
              <a:t>Procedure:</a:t>
            </a:r>
          </a:p>
          <a:p>
            <a:pPr marL="228600" indent="-228600">
              <a:buAutoNum type="arabicPeriod"/>
            </a:pPr>
            <a:r>
              <a:rPr lang="en-GB" b="0" dirty="0"/>
              <a:t>Working in pairs, students create sentences together orally with the support of the sentence starters.</a:t>
            </a:r>
          </a:p>
          <a:p>
            <a:pPr marL="228600" indent="-228600">
              <a:buAutoNum type="arabicPeriod"/>
            </a:pPr>
            <a:r>
              <a:rPr lang="en-GB" b="0" dirty="0"/>
              <a:t>Student A chooses a starter from the first box.</a:t>
            </a:r>
          </a:p>
          <a:p>
            <a:pPr marL="228600" indent="-228600">
              <a:buAutoNum type="arabicPeriod"/>
            </a:pPr>
            <a:r>
              <a:rPr lang="en-GB" b="0" dirty="0"/>
              <a:t>Student B finishes the sentence with ‘ce’, ‘cet’ or ‘cette’ and a noun of their choice. A help box is given for support if needed.</a:t>
            </a:r>
          </a:p>
          <a:p>
            <a:pPr marL="228600" indent="-228600">
              <a:buAutoNum type="arabicPeriod"/>
            </a:pPr>
            <a:endParaRPr lang="en-GB" b="0" dirty="0"/>
          </a:p>
          <a:p>
            <a:pPr marL="0" indent="0">
              <a:buNone/>
            </a:pPr>
            <a:r>
              <a:rPr lang="en-GB" b="0" dirty="0"/>
              <a:t>Alternatively, students can create questions individually and their partner can be asked to translate them into English.</a:t>
            </a:r>
          </a:p>
          <a:p>
            <a:pPr marL="228600" indent="-228600">
              <a:buAutoNum type="arabicPeriod"/>
            </a:pPr>
            <a:endParaRPr lang="en-GB" b="0" dirty="0"/>
          </a:p>
        </p:txBody>
      </p:sp>
      <p:sp>
        <p:nvSpPr>
          <p:cNvPr id="4" name="Slide Number Placeholder 3"/>
          <p:cNvSpPr>
            <a:spLocks noGrp="1"/>
          </p:cNvSpPr>
          <p:nvPr>
            <p:ph type="sldNum" sz="quarter" idx="5"/>
          </p:nvPr>
        </p:nvSpPr>
        <p:spPr/>
        <p:txBody>
          <a:bodyPr/>
          <a:lstStyle/>
          <a:p>
            <a:fld id="{656BC6EF-FC90-4062-ACB2-11E297F9F3A8}" type="slidenum">
              <a:rPr lang="en-GB" smtClean="0"/>
              <a:t>39</a:t>
            </a:fld>
            <a:endParaRPr lang="en-GB"/>
          </a:p>
        </p:txBody>
      </p:sp>
    </p:spTree>
    <p:extLst>
      <p:ext uri="{BB962C8B-B14F-4D97-AF65-F5344CB8AC3E}">
        <p14:creationId xmlns:p14="http://schemas.microsoft.com/office/powerpoint/2010/main" val="3595688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6124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1.2, Week 3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https://rachelhawkes.com/LDPresources/Yr8French/French_Y8_Term1ii_Wk3_audio_HW_sheet_answers.docx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16 minutes (2 minutes per question)</a:t>
            </a:r>
          </a:p>
          <a:p>
            <a:endParaRPr lang="en-US" b="1" dirty="0"/>
          </a:p>
          <a:p>
            <a:r>
              <a:rPr lang="en-US" b="1" dirty="0"/>
              <a:t>Aim: </a:t>
            </a:r>
            <a:r>
              <a:rPr lang="en-US" b="0" dirty="0"/>
              <a:t>Written comprehension and production </a:t>
            </a:r>
            <a:r>
              <a:rPr lang="en-US" b="0" baseline="0" dirty="0"/>
              <a:t>in response to information questions in the present and perfect tenses.</a:t>
            </a:r>
            <a:endParaRPr lang="en-US" b="0" dirty="0"/>
          </a:p>
          <a:p>
            <a:endParaRPr lang="en-US" b="1" dirty="0"/>
          </a:p>
          <a:p>
            <a:r>
              <a:rPr lang="en-US" b="1" dirty="0"/>
              <a:t>Procedure:</a:t>
            </a:r>
          </a:p>
          <a:p>
            <a:r>
              <a:rPr lang="en-US" b="0" dirty="0"/>
              <a:t>1. Students read the question and write their own response</a:t>
            </a:r>
            <a:r>
              <a:rPr lang="en-US" b="0" baseline="0" dirty="0"/>
              <a:t> in the appropriate tense.</a:t>
            </a:r>
            <a:endParaRPr lang="en-US" b="0" dirty="0"/>
          </a:p>
          <a:p>
            <a:r>
              <a:rPr lang="en-US" b="0" dirty="0"/>
              <a:t>2. Students may consult a dictionary</a:t>
            </a:r>
            <a:r>
              <a:rPr lang="en-US" b="0" baseline="0" dirty="0"/>
              <a:t> if needed.</a:t>
            </a:r>
            <a:endParaRPr lang="en-US" b="0" dirty="0"/>
          </a:p>
          <a:p>
            <a:r>
              <a:rPr lang="en-US" b="0" dirty="0"/>
              <a:t>3. There are eight questions</a:t>
            </a:r>
            <a:r>
              <a:rPr lang="en-US" b="0" baseline="0" dirty="0"/>
              <a:t> in all. </a:t>
            </a:r>
            <a:r>
              <a:rPr lang="en-US" b="0" dirty="0"/>
              <a:t>Each question</a:t>
            </a:r>
            <a:r>
              <a:rPr lang="en-US" b="0" baseline="0" dirty="0"/>
              <a:t> is on a different slide.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3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8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398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809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068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935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4149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422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provide</a:t>
            </a:r>
            <a:r>
              <a:rPr lang="en-US" b="0" baseline="0" dirty="0"/>
              <a:t> practice in listening and speaking with statements in the present and perfect tenses (with time expressions)</a:t>
            </a:r>
            <a:endParaRPr lang="en-US" b="0" dirty="0"/>
          </a:p>
          <a:p>
            <a:endParaRPr lang="en-US" b="1" dirty="0"/>
          </a:p>
          <a:p>
            <a:r>
              <a:rPr lang="en-US" b="1" dirty="0"/>
              <a:t>Procedure:</a:t>
            </a:r>
          </a:p>
          <a:p>
            <a:r>
              <a:rPr lang="en-US" b="0" dirty="0"/>
              <a:t>1. Students randomly number their statements from the previous</a:t>
            </a:r>
            <a:r>
              <a:rPr lang="en-US" b="0" baseline="0" dirty="0"/>
              <a:t> writing exercise </a:t>
            </a:r>
            <a:r>
              <a:rPr lang="en-US" b="0" dirty="0"/>
              <a:t>1-8.</a:t>
            </a:r>
          </a:p>
          <a:p>
            <a:r>
              <a:rPr lang="en-US" b="0" dirty="0"/>
              <a:t>2. They read their statements in this new order to their partner, who notes down what they did/do and when.</a:t>
            </a:r>
          </a:p>
          <a:p>
            <a:r>
              <a:rPr lang="en-US" b="0" dirty="0"/>
              <a:t>3. Partners then state</a:t>
            </a:r>
            <a:r>
              <a:rPr lang="en-US" b="0" baseline="0" dirty="0"/>
              <a:t> back what they have understood, using the </a:t>
            </a:r>
            <a:r>
              <a:rPr lang="en-US" b="0" i="1" baseline="0" dirty="0" err="1"/>
              <a:t>tu</a:t>
            </a:r>
            <a:r>
              <a:rPr lang="en-US" b="0" i="1" baseline="0" dirty="0"/>
              <a:t> </a:t>
            </a:r>
            <a:r>
              <a:rPr lang="en-US" b="0" i="0" baseline="0" dirty="0"/>
              <a:t>form.</a:t>
            </a:r>
          </a:p>
          <a:p>
            <a:r>
              <a:rPr lang="en-US" b="0" i="0" baseline="0" dirty="0"/>
              <a:t>4. Partners swap roles and repeat.</a:t>
            </a:r>
            <a:endParaRPr lang="en-US" b="0" dirty="0"/>
          </a:p>
          <a:p>
            <a:endParaRPr lang="en-US" b="0" dirty="0"/>
          </a:p>
          <a:p>
            <a:r>
              <a:rPr lang="en-US" b="1" dirty="0"/>
              <a:t>Example:</a:t>
            </a:r>
          </a:p>
          <a:p>
            <a:pPr lvl="0"/>
            <a:r>
              <a:rPr lang="en-US" sz="1200" dirty="0">
                <a:solidFill>
                  <a:srgbClr val="4472C4">
                    <a:lumMod val="50000"/>
                  </a:srgbClr>
                </a:solidFill>
                <a:latin typeface="Century Gothic" panose="020F0302020204030204"/>
              </a:rPr>
              <a:t>Partner A: 1. </a:t>
            </a:r>
            <a:r>
              <a:rPr lang="en-US" sz="1200" dirty="0" err="1">
                <a:solidFill>
                  <a:srgbClr val="4472C4">
                    <a:lumMod val="50000"/>
                  </a:srgbClr>
                </a:solidFill>
                <a:latin typeface="Century Gothic" panose="020F0302020204030204"/>
              </a:rPr>
              <a:t>J’ai</a:t>
            </a:r>
            <a:r>
              <a:rPr lang="en-US" sz="1200" dirty="0">
                <a:solidFill>
                  <a:srgbClr val="4472C4">
                    <a:lumMod val="50000"/>
                  </a:srgbClr>
                </a:solidFill>
              </a:rPr>
              <a:t> </a:t>
            </a:r>
            <a:r>
              <a:rPr lang="en-US" sz="1200" dirty="0" err="1">
                <a:solidFill>
                  <a:srgbClr val="4472C4">
                    <a:lumMod val="50000"/>
                  </a:srgbClr>
                </a:solidFill>
              </a:rPr>
              <a:t>regardé</a:t>
            </a:r>
            <a:r>
              <a:rPr lang="en-US" sz="1200" dirty="0">
                <a:solidFill>
                  <a:srgbClr val="4472C4">
                    <a:lumMod val="50000"/>
                  </a:srgbClr>
                </a:solidFill>
              </a:rPr>
              <a:t> un film </a:t>
            </a:r>
            <a:r>
              <a:rPr lang="en-US" sz="1200" dirty="0" err="1">
                <a:solidFill>
                  <a:srgbClr val="4472C4">
                    <a:lumMod val="50000"/>
                  </a:srgbClr>
                </a:solidFill>
              </a:rPr>
              <a:t>l’hiver</a:t>
            </a:r>
            <a:r>
              <a:rPr lang="en-US" sz="1200" dirty="0">
                <a:solidFill>
                  <a:srgbClr val="4472C4">
                    <a:lumMod val="50000"/>
                  </a:srgbClr>
                </a:solidFill>
              </a:rPr>
              <a:t> dernier.</a:t>
            </a:r>
          </a:p>
          <a:p>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 B </a:t>
            </a:r>
            <a:r>
              <a:rPr kumimoji="0" lang="en-US" sz="1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all sentences complete)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 Tu as </a:t>
            </a:r>
            <a:r>
              <a:rPr lang="en-US" sz="1200" dirty="0" err="1">
                <a:solidFill>
                  <a:srgbClr val="4472C4">
                    <a:lumMod val="50000"/>
                  </a:srgbClr>
                </a:solidFill>
              </a:rPr>
              <a:t>regardé</a:t>
            </a:r>
            <a:r>
              <a:rPr lang="en-US" sz="1200" dirty="0">
                <a:solidFill>
                  <a:srgbClr val="4472C4">
                    <a:lumMod val="50000"/>
                  </a:srgbClr>
                </a:solidFill>
              </a:rPr>
              <a:t> un film </a:t>
            </a:r>
            <a:r>
              <a:rPr lang="en-US" sz="1200" dirty="0" err="1">
                <a:solidFill>
                  <a:srgbClr val="4472C4">
                    <a:lumMod val="50000"/>
                  </a:srgbClr>
                </a:solidFill>
              </a:rPr>
              <a:t>l’hiver</a:t>
            </a:r>
            <a:r>
              <a:rPr lang="en-US" sz="1200" dirty="0">
                <a:solidFill>
                  <a:srgbClr val="4472C4">
                    <a:lumMod val="50000"/>
                  </a:srgbClr>
                </a:solidFill>
              </a:rPr>
              <a:t> dernier.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2433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provide production (speaking) practice in contrasting present and perfect tense forms with –ER verbs (first</a:t>
            </a:r>
            <a:r>
              <a:rPr lang="en-US" b="0" baseline="0" dirty="0"/>
              <a:t> and second person singular)</a:t>
            </a:r>
          </a:p>
          <a:p>
            <a:endParaRPr lang="en-US" b="1" dirty="0"/>
          </a:p>
          <a:p>
            <a:r>
              <a:rPr lang="en-US" b="1" dirty="0"/>
              <a:t>Procedure:</a:t>
            </a:r>
          </a:p>
          <a:p>
            <a:pPr marL="228600" indent="-228600">
              <a:buAutoNum type="arabicPeriod"/>
            </a:pPr>
            <a:r>
              <a:rPr lang="en-US" b="0" dirty="0"/>
              <a:t>Student A faces the board. Student B turns away from the board and sketches a 6x2 grid.</a:t>
            </a:r>
          </a:p>
          <a:p>
            <a:pPr marL="228600" indent="-228600">
              <a:buAutoNum type="arabicPeriod"/>
            </a:pPr>
            <a:r>
              <a:rPr lang="en-US" b="0" dirty="0"/>
              <a:t>Student A says s/he does/did each thing pictured </a:t>
            </a:r>
            <a:r>
              <a:rPr lang="en-US" b="0" baseline="0" dirty="0"/>
              <a:t>in turn, using the first person present or perfect tense according to whether the tick appears in the ‘today’ or ‘last year’ column.</a:t>
            </a:r>
          </a:p>
          <a:p>
            <a:pPr marL="228600" indent="-228600">
              <a:buAutoNum type="arabicPeriod"/>
            </a:pPr>
            <a:r>
              <a:rPr lang="en-US" b="0" dirty="0"/>
              <a:t>Student</a:t>
            </a:r>
            <a:r>
              <a:rPr lang="en-US" b="0" baseline="0" dirty="0"/>
              <a:t> B writes down what the activity is/was in English, ticking the appropriate column on his/her blank copy of the grid.</a:t>
            </a:r>
          </a:p>
          <a:p>
            <a:pPr marL="228600" indent="-228600">
              <a:buAutoNum type="arabicPeriod"/>
            </a:pPr>
            <a:r>
              <a:rPr lang="en-US" b="0" dirty="0"/>
              <a:t>Student</a:t>
            </a:r>
            <a:r>
              <a:rPr lang="en-US" b="0" baseline="0" dirty="0"/>
              <a:t> B then tells Student A what s/he has recorded: ‘Tu as...’</a:t>
            </a:r>
          </a:p>
          <a:p>
            <a:pPr marL="228600" indent="-228600">
              <a:buAutoNum type="arabicPeriod"/>
            </a:pPr>
            <a:r>
              <a:rPr lang="en-US" b="0" dirty="0"/>
              <a:t>Students compare cards to check answers.</a:t>
            </a:r>
          </a:p>
          <a:p>
            <a:pPr marL="228600" indent="-228600">
              <a:buAutoNum type="arabicPeriod"/>
            </a:pPr>
            <a:r>
              <a:rPr lang="en-US" b="0" dirty="0"/>
              <a:t>Students swap roles and use the second set of cards on</a:t>
            </a:r>
            <a:r>
              <a:rPr lang="en-US" b="0" baseline="0" dirty="0"/>
              <a:t> the next slide.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6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the</a:t>
            </a:r>
            <a:r>
              <a:rPr lang="en-GB" b="1" baseline="0"/>
              <a:t> second set of cards, for when partners swap roles.</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26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f</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è</a:t>
            </a:r>
            <a:r>
              <a:rPr lang="en-GB" sz="1200" b="1" dirty="0">
                <a:solidFill>
                  <a:srgbClr val="E65D00"/>
                </a:solidFill>
                <a:latin typeface="Century Gothic" panose="020B0502020202020204" pitchFamily="34" charset="0"/>
                <a:cs typeface="Calibri" panose="020F0502020204030204" pitchFamily="34" charset="0"/>
              </a:rPr>
              <a:t>r</a:t>
            </a:r>
            <a:r>
              <a:rPr lang="en-GB" sz="1200" b="1" dirty="0">
                <a:solidFill>
                  <a:srgbClr val="115076"/>
                </a:solidFill>
                <a:latin typeface="Century Gothic" panose="020B0502020202020204" pitchFamily="34" charset="0"/>
                <a:cs typeface="Calibri" panose="020F0502020204030204" pitchFamily="34" charset="0"/>
              </a:rPr>
              <a:t>e </a:t>
            </a:r>
            <a:r>
              <a:rPr lang="en-GB" sz="1200" b="0" dirty="0">
                <a:solidFill>
                  <a:srgbClr val="115076"/>
                </a:solidFill>
                <a:latin typeface="Century Gothic" panose="020B0502020202020204" pitchFamily="34" charset="0"/>
                <a:cs typeface="Calibri" panose="020F0502020204030204" pitchFamily="34" charset="0"/>
              </a:rPr>
              <a:t>[1043],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2818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7360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5970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and oral production of SSC [r]</a:t>
            </a:r>
            <a:endParaRPr lang="en-US" b="1" dirty="0"/>
          </a:p>
          <a:p>
            <a:endParaRPr lang="en-US" b="1" dirty="0"/>
          </a:p>
          <a:p>
            <a:r>
              <a:rPr lang="en-US" b="1" dirty="0"/>
              <a:t>Procedure:</a:t>
            </a:r>
          </a:p>
          <a:p>
            <a:pPr marL="228600" indent="-228600">
              <a:buAutoNum type="arabicPeriod"/>
            </a:pPr>
            <a:r>
              <a:rPr lang="en-US" b="0" dirty="0"/>
              <a:t>Students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students should ‘warm up’ by saying the English letter ‘g’ a few times, feeling the vibration in their throats.</a:t>
            </a:r>
          </a:p>
          <a:p>
            <a:pPr marL="228600" indent="-228600">
              <a:buAutoNum type="arabicPeriod"/>
            </a:pPr>
            <a:r>
              <a:rPr lang="en-US" b="0" dirty="0"/>
              <a:t>Students repeat the French word as many times as is necessary with their hands on their throats. They should feel a vibration when saying the [r].</a:t>
            </a:r>
          </a:p>
          <a:p>
            <a:endParaRPr lang="en-US" b="0" dirty="0"/>
          </a:p>
          <a:p>
            <a:r>
              <a:rPr lang="en-US" b="1" dirty="0"/>
              <a:t>Transcript:</a:t>
            </a:r>
            <a:endParaRPr lang="en-US" b="0" i="0" dirty="0"/>
          </a:p>
          <a:p>
            <a:pPr marL="228600" indent="-228600">
              <a:buFont typeface="+mj-lt"/>
              <a:buAutoNum type="alphaUcPeriod"/>
            </a:pPr>
            <a:r>
              <a:rPr lang="fr-FR" sz="1200" i="0" kern="1200" dirty="0">
                <a:solidFill>
                  <a:schemeClr val="tx1"/>
                </a:solidFill>
                <a:effectLst/>
                <a:latin typeface="+mn-lt"/>
                <a:ea typeface="+mn-ea"/>
                <a:cs typeface="+mn-cs"/>
              </a:rPr>
              <a:t>horrible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université</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partie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orienter</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paragraphe</a:t>
            </a:r>
            <a:endParaRPr lang="en-GB" sz="1200" i="0" kern="1200" dirty="0">
              <a:solidFill>
                <a:schemeClr val="tx1"/>
              </a:solidFill>
              <a:effectLst/>
              <a:latin typeface="+mn-lt"/>
              <a:ea typeface="+mn-ea"/>
              <a:cs typeface="+mn-cs"/>
            </a:endParaRPr>
          </a:p>
          <a:p>
            <a:pPr marL="228600" indent="-228600">
              <a:buFont typeface="+mj-lt"/>
              <a:buAutoNum type="alphaUcPeriod"/>
            </a:pPr>
            <a:r>
              <a:rPr lang="fr-FR" sz="1200" i="0" kern="1200" dirty="0">
                <a:solidFill>
                  <a:schemeClr val="tx1"/>
                </a:solidFill>
                <a:effectLst/>
                <a:latin typeface="+mn-lt"/>
                <a:ea typeface="+mn-ea"/>
                <a:cs typeface="+mn-cs"/>
              </a:rPr>
              <a:t>interview</a:t>
            </a:r>
            <a:endParaRPr lang="en-US" b="1"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horrible [3190], </a:t>
            </a:r>
            <a:r>
              <a:rPr lang="en-GB" baseline="0" dirty="0" err="1"/>
              <a:t>université</a:t>
            </a:r>
            <a:r>
              <a:rPr lang="en-GB" baseline="0" dirty="0"/>
              <a:t> [1192], </a:t>
            </a:r>
            <a:r>
              <a:rPr lang="en-GB" baseline="0" dirty="0" err="1"/>
              <a:t>partie</a:t>
            </a:r>
            <a:r>
              <a:rPr lang="en-GB" baseline="0" dirty="0"/>
              <a:t> [118], </a:t>
            </a:r>
            <a:r>
              <a:rPr lang="en-GB" baseline="0" dirty="0" err="1"/>
              <a:t>orienter</a:t>
            </a:r>
            <a:r>
              <a:rPr lang="en-GB" baseline="0" dirty="0"/>
              <a:t> [2124], </a:t>
            </a:r>
            <a:r>
              <a:rPr lang="en-GB" baseline="0" dirty="0" err="1"/>
              <a:t>paragraphe</a:t>
            </a:r>
            <a:r>
              <a:rPr lang="en-GB" baseline="0" dirty="0"/>
              <a:t> [2126], interview [3186]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32518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436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44326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11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4349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759702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68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53263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5319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044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0749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96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308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903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3663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921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92367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35592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94534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08575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8880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089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4516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4093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6753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6095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32955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547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32945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71020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75104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17/01/2024</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425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204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71619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942270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4142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4911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2172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5.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860916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527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8694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audio" Target="../media/audio22.wav"/><Relationship Id="rId5" Type="http://schemas.openxmlformats.org/officeDocument/2006/relationships/audio" Target="../media/audio21.wav"/><Relationship Id="rId4" Type="http://schemas.openxmlformats.org/officeDocument/2006/relationships/audio" Target="../media/audio20.wav"/></Relationships>
</file>

<file path=ppt/slides/_rels/slide17.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audio" Target="../media/audio26.wav"/><Relationship Id="rId11" Type="http://schemas.openxmlformats.org/officeDocument/2006/relationships/image" Target="../media/image24.png"/><Relationship Id="rId5" Type="http://schemas.openxmlformats.org/officeDocument/2006/relationships/audio" Target="../media/audio25.wav"/><Relationship Id="rId10" Type="http://schemas.openxmlformats.org/officeDocument/2006/relationships/image" Target="../media/image23.png"/><Relationship Id="rId4" Type="http://schemas.openxmlformats.org/officeDocument/2006/relationships/audio" Target="../media/audio24.wav"/><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35.png"/><Relationship Id="rId7" Type="http://schemas.openxmlformats.org/officeDocument/2006/relationships/audio" Target="../media/audio32.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31.wav"/><Relationship Id="rId5" Type="http://schemas.openxmlformats.org/officeDocument/2006/relationships/audio" Target="../media/audio30.wav"/><Relationship Id="rId10" Type="http://schemas.openxmlformats.org/officeDocument/2006/relationships/image" Target="../media/image36.png"/><Relationship Id="rId4" Type="http://schemas.openxmlformats.org/officeDocument/2006/relationships/audio" Target="../media/audio29.wav"/><Relationship Id="rId9" Type="http://schemas.openxmlformats.org/officeDocument/2006/relationships/audio" Target="../media/audio34.wav"/></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22.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hyperlink" Target="https://www.rachelhawkes.com/LDPresources/Yr8French/French_Y8_Term1ii_Wk3_audio_HW_sheet.docx" TargetMode="External"/><Relationship Id="rId4" Type="http://schemas.openxmlformats.org/officeDocument/2006/relationships/hyperlink" Target="https://www.rachelhawkes.com/LDPresources/Yr8French/French_Y8_Term1ii_Wk3_audio.html"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9.pn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28"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6600" dirty="0">
                <a:solidFill>
                  <a:prstClr val="white"/>
                </a:solidFill>
                <a:latin typeface="Century Gothic" panose="020B0502020202020204" pitchFamily="34" charset="0"/>
              </a:rPr>
              <a:t>1.2</a:t>
            </a: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17</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 / Catherine Morris</a:t>
            </a:r>
          </a:p>
          <a:p>
            <a:pPr>
              <a:defRPr/>
            </a:pPr>
            <a:r>
              <a:rPr lang="en-GB" sz="4800" dirty="0">
                <a:solidFill>
                  <a:prstClr val="white"/>
                </a:solidFill>
                <a:latin typeface="Century Gothic" panose="020B0502020202020204" pitchFamily="34" charset="0"/>
              </a:rPr>
              <a:t>Artwork by: Chloé </a:t>
            </a:r>
            <a:r>
              <a:rPr lang="en-GB" sz="4800" dirty="0" err="1">
                <a:solidFill>
                  <a:prstClr val="white"/>
                </a:solidFill>
                <a:latin typeface="Century Gothic" panose="020B0502020202020204" pitchFamily="34" charset="0"/>
              </a:rPr>
              <a:t>Motard</a:t>
            </a:r>
            <a:endParaRPr lang="en-GB" sz="4800" dirty="0">
              <a:solidFill>
                <a:prstClr val="white"/>
              </a:solidFill>
              <a:latin typeface="Century Gothic" panose="020B0502020202020204" pitchFamily="34" charset="0"/>
            </a:endParaRPr>
          </a:p>
          <a:p>
            <a:pPr>
              <a:defRPr/>
            </a:pPr>
            <a:endPar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Date updated: 07.12.23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727647"/>
            <a:ext cx="6722795" cy="1689078"/>
          </a:xfrm>
        </p:spPr>
        <p:txBody>
          <a:bodyPr>
            <a:normAutofit fontScale="92500" lnSpcReduction="10000"/>
          </a:bodyPr>
          <a:lstStyle/>
          <a:p>
            <a:pPr algn="l"/>
            <a:r>
              <a:rPr lang="en-GB" sz="2800" dirty="0">
                <a:solidFill>
                  <a:prstClr val="white"/>
                </a:solidFill>
              </a:rPr>
              <a:t>present vs perfect tense </a:t>
            </a:r>
          </a:p>
          <a:p>
            <a:pPr marL="342900" indent="-342900" algn="l">
              <a:buFont typeface="Arial" panose="020B0604020202020204" pitchFamily="34" charset="0"/>
              <a:buChar char="•"/>
            </a:pPr>
            <a:r>
              <a:rPr lang="en-GB" dirty="0">
                <a:solidFill>
                  <a:prstClr val="white"/>
                </a:solidFill>
              </a:rPr>
              <a:t>regular –ER verbs (taking </a:t>
            </a:r>
            <a:r>
              <a:rPr lang="en-GB" i="1" dirty="0">
                <a:solidFill>
                  <a:prstClr val="white"/>
                </a:solidFill>
              </a:rPr>
              <a:t>avoir</a:t>
            </a:r>
            <a:r>
              <a:rPr lang="en-GB" dirty="0">
                <a:solidFill>
                  <a:prstClr val="white"/>
                </a:solidFill>
              </a:rPr>
              <a:t>) (</a:t>
            </a:r>
            <a:r>
              <a:rPr lang="en-GB" i="1" dirty="0">
                <a:solidFill>
                  <a:prstClr val="white"/>
                </a:solidFill>
              </a:rPr>
              <a:t>je, </a:t>
            </a:r>
            <a:r>
              <a:rPr lang="en-GB" b="1" i="1" dirty="0" err="1">
                <a:solidFill>
                  <a:prstClr val="white"/>
                </a:solidFill>
              </a:rPr>
              <a:t>tu</a:t>
            </a:r>
            <a:r>
              <a:rPr lang="en-GB" dirty="0">
                <a:solidFill>
                  <a:prstClr val="white"/>
                </a:solidFill>
              </a:rPr>
              <a:t>)</a:t>
            </a:r>
          </a:p>
          <a:p>
            <a:pPr marL="342900" indent="-342900" algn="l">
              <a:buFont typeface="Arial" panose="020B0604020202020204" pitchFamily="34" charset="0"/>
              <a:buChar char="•"/>
            </a:pPr>
            <a:r>
              <a:rPr lang="en-GB" dirty="0">
                <a:solidFill>
                  <a:prstClr val="white"/>
                </a:solidFill>
              </a:rPr>
              <a:t>information questions (intonation)</a:t>
            </a:r>
          </a:p>
          <a:p>
            <a:pPr algn="l"/>
            <a:r>
              <a:rPr lang="en-GB" sz="2800" dirty="0">
                <a:solidFill>
                  <a:prstClr val="white"/>
                </a:solidFill>
              </a:rPr>
              <a:t>SSC [r]</a:t>
            </a:r>
          </a:p>
          <a:p>
            <a:endParaRPr lang="en-US"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a:bodyPr>
          <a:lstStyle/>
          <a:p>
            <a:r>
              <a:rPr lang="en-GB" sz="4400" b="1" dirty="0">
                <a:solidFill>
                  <a:prstClr val="white"/>
                </a:solidFill>
              </a:rPr>
              <a:t>Sharing past experiences</a:t>
            </a:r>
            <a:endParaRPr lang="en-GB" sz="4400" dirty="0"/>
          </a:p>
        </p:txBody>
      </p:sp>
      <p:pic>
        <p:nvPicPr>
          <p:cNvPr id="9" name="Picture 8" descr="A cartoon of a person&#10;&#10;Description automatically generated">
            <a:extLst>
              <a:ext uri="{FF2B5EF4-FFF2-40B4-BE49-F238E27FC236}">
                <a16:creationId xmlns:a16="http://schemas.microsoft.com/office/drawing/2014/main" id="{3CBC1138-13B4-4104-B40D-A496B3436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168" y="4607168"/>
            <a:ext cx="2250831" cy="2250831"/>
          </a:xfrm>
          <a:prstGeom prst="rect">
            <a:avLst/>
          </a:prstGeom>
        </p:spPr>
      </p:pic>
      <p:sp>
        <p:nvSpPr>
          <p:cNvPr id="11" name="Speech Bubble: Rectangle with Corners Rounded 10">
            <a:extLst>
              <a:ext uri="{FF2B5EF4-FFF2-40B4-BE49-F238E27FC236}">
                <a16:creationId xmlns:a16="http://schemas.microsoft.com/office/drawing/2014/main" id="{04C20256-625F-4ACB-91FE-509283AB7F50}"/>
              </a:ext>
            </a:extLst>
          </p:cNvPr>
          <p:cNvSpPr/>
          <p:nvPr/>
        </p:nvSpPr>
        <p:spPr>
          <a:xfrm>
            <a:off x="8662194" y="3886444"/>
            <a:ext cx="3529806" cy="1002079"/>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r>
              <a:rPr lang="fr-FR" sz="2400" b="1" dirty="0">
                <a:solidFill>
                  <a:schemeClr val="bg1"/>
                </a:solidFill>
              </a:rPr>
              <a:t>J’ai visité Bruxelles!</a:t>
            </a:r>
            <a:endParaRPr lang="en-GB" sz="2400" b="1" dirty="0">
              <a:solidFill>
                <a:schemeClr val="bg1"/>
              </a:solidFill>
            </a:endParaRPr>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1" name="TextBox 10"/>
          <p:cNvSpPr txBox="1"/>
          <p:nvPr/>
        </p:nvSpPr>
        <p:spPr>
          <a:xfrm>
            <a:off x="9964545" y="5666923"/>
            <a:ext cx="1893346" cy="461665"/>
          </a:xfrm>
          <a:prstGeom prst="rect">
            <a:avLst/>
          </a:prstGeom>
          <a:noFill/>
        </p:spPr>
        <p:txBody>
          <a:bodyPr wrap="square" rtlCol="0">
            <a:spAutoFit/>
          </a:bodyPr>
          <a:lstStyle/>
          <a:p>
            <a:pPr algn="l"/>
            <a:r>
              <a:rPr lang="en-GB" sz="2400">
                <a:solidFill>
                  <a:schemeClr val="tx2">
                    <a:lumMod val="75000"/>
                  </a:schemeClr>
                </a:solidFill>
              </a:rPr>
              <a:t>la saison</a:t>
            </a:r>
            <a:endParaRPr lang="en-GB" sz="2400" dirty="0">
              <a:solidFill>
                <a:schemeClr val="tx2">
                  <a:lumMod val="75000"/>
                </a:schemeClr>
              </a:solidFill>
            </a:endParaRPr>
          </a:p>
        </p:txBody>
      </p:sp>
      <p:sp>
        <p:nvSpPr>
          <p:cNvPr id="15" name="TextBox 14"/>
          <p:cNvSpPr txBox="1"/>
          <p:nvPr/>
        </p:nvSpPr>
        <p:spPr>
          <a:xfrm>
            <a:off x="607849" y="5667064"/>
            <a:ext cx="1893346" cy="461665"/>
          </a:xfrm>
          <a:prstGeom prst="rect">
            <a:avLst/>
          </a:prstGeom>
          <a:noFill/>
        </p:spPr>
        <p:txBody>
          <a:bodyPr wrap="square" rtlCol="0">
            <a:spAutoFit/>
          </a:bodyPr>
          <a:lstStyle/>
          <a:p>
            <a:pPr algn="l"/>
            <a:r>
              <a:rPr lang="en-GB" sz="2400">
                <a:solidFill>
                  <a:schemeClr val="tx2">
                    <a:lumMod val="75000"/>
                  </a:schemeClr>
                </a:solidFill>
              </a:rPr>
              <a:t>l’hiver (m)</a:t>
            </a:r>
            <a:endParaRPr lang="en-GB" sz="2400" dirty="0">
              <a:solidFill>
                <a:schemeClr val="tx2">
                  <a:lumMod val="75000"/>
                </a:schemeClr>
              </a:solidFill>
            </a:endParaRPr>
          </a:p>
        </p:txBody>
      </p:sp>
      <p:sp>
        <p:nvSpPr>
          <p:cNvPr id="17" name="TextBox 16"/>
          <p:cNvSpPr txBox="1"/>
          <p:nvPr/>
        </p:nvSpPr>
        <p:spPr>
          <a:xfrm>
            <a:off x="5322320" y="5653076"/>
            <a:ext cx="1893346" cy="461665"/>
          </a:xfrm>
          <a:prstGeom prst="rect">
            <a:avLst/>
          </a:prstGeom>
          <a:noFill/>
        </p:spPr>
        <p:txBody>
          <a:bodyPr wrap="square" rtlCol="0">
            <a:spAutoFit/>
          </a:bodyPr>
          <a:lstStyle/>
          <a:p>
            <a:pPr algn="l"/>
            <a:r>
              <a:rPr lang="en-GB" sz="2400">
                <a:solidFill>
                  <a:schemeClr val="tx2">
                    <a:lumMod val="75000"/>
                  </a:schemeClr>
                </a:solidFill>
              </a:rPr>
              <a:t>l’été (m)</a:t>
            </a:r>
            <a:endParaRPr lang="en-GB" sz="2400" dirty="0">
              <a:solidFill>
                <a:schemeClr val="tx2">
                  <a:lumMod val="75000"/>
                </a:schemeClr>
              </a:solidFill>
            </a:endParaRPr>
          </a:p>
        </p:txBody>
      </p:sp>
      <p:sp>
        <p:nvSpPr>
          <p:cNvPr id="18" name="TextBox 17"/>
          <p:cNvSpPr txBox="1"/>
          <p:nvPr/>
        </p:nvSpPr>
        <p:spPr>
          <a:xfrm>
            <a:off x="2529355" y="5666923"/>
            <a:ext cx="2515360" cy="461665"/>
          </a:xfrm>
          <a:prstGeom prst="rect">
            <a:avLst/>
          </a:prstGeom>
          <a:noFill/>
        </p:spPr>
        <p:txBody>
          <a:bodyPr wrap="square" rtlCol="0">
            <a:spAutoFit/>
          </a:bodyPr>
          <a:lstStyle/>
          <a:p>
            <a:pPr algn="l"/>
            <a:r>
              <a:rPr lang="en-GB" sz="2400">
                <a:solidFill>
                  <a:schemeClr val="tx2">
                    <a:lumMod val="75000"/>
                  </a:schemeClr>
                </a:solidFill>
              </a:rPr>
              <a:t>l’ automne (m)</a:t>
            </a:r>
            <a:endParaRPr lang="en-GB" sz="2400" dirty="0">
              <a:solidFill>
                <a:schemeClr val="tx2">
                  <a:lumMod val="7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778" y="1756934"/>
            <a:ext cx="1407633" cy="124703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65" y="2135799"/>
            <a:ext cx="812030" cy="80932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5842" y="2011255"/>
            <a:ext cx="1076770" cy="969093"/>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6789" y="1952432"/>
            <a:ext cx="1086737" cy="1086737"/>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359" y="2135799"/>
            <a:ext cx="581672" cy="868167"/>
          </a:xfrm>
          <a:prstGeom prst="rect">
            <a:avLst/>
          </a:prstGeom>
        </p:spPr>
      </p:pic>
      <p:sp>
        <p:nvSpPr>
          <p:cNvPr id="30" name="TextBox 29"/>
          <p:cNvSpPr txBox="1"/>
          <p:nvPr/>
        </p:nvSpPr>
        <p:spPr>
          <a:xfrm>
            <a:off x="7377339" y="5666923"/>
            <a:ext cx="2099525" cy="461665"/>
          </a:xfrm>
          <a:prstGeom prst="rect">
            <a:avLst/>
          </a:prstGeom>
          <a:noFill/>
        </p:spPr>
        <p:txBody>
          <a:bodyPr wrap="square" rtlCol="0">
            <a:spAutoFit/>
          </a:bodyPr>
          <a:lstStyle/>
          <a:p>
            <a:pPr algn="l"/>
            <a:r>
              <a:rPr lang="en-GB" sz="2400">
                <a:solidFill>
                  <a:schemeClr val="tx2">
                    <a:lumMod val="75000"/>
                  </a:schemeClr>
                </a:solidFill>
              </a:rPr>
              <a:t>le printemps</a:t>
            </a:r>
            <a:endParaRPr lang="en-GB" sz="2400" dirty="0">
              <a:solidFill>
                <a:schemeClr val="tx2">
                  <a:lumMod val="75000"/>
                </a:schemeClr>
              </a:solidFill>
            </a:endParaRPr>
          </a:p>
        </p:txBody>
      </p:sp>
      <p:sp>
        <p:nvSpPr>
          <p:cNvPr id="31" name="TextBox 30"/>
          <p:cNvSpPr txBox="1"/>
          <p:nvPr/>
        </p:nvSpPr>
        <p:spPr>
          <a:xfrm>
            <a:off x="186389" y="3143815"/>
            <a:ext cx="1893346" cy="461665"/>
          </a:xfrm>
          <a:prstGeom prst="rect">
            <a:avLst/>
          </a:prstGeom>
          <a:noFill/>
        </p:spPr>
        <p:txBody>
          <a:bodyPr wrap="square" rtlCol="0">
            <a:spAutoFit/>
          </a:bodyPr>
          <a:lstStyle/>
          <a:p>
            <a:pPr algn="l"/>
            <a:r>
              <a:rPr lang="en-GB" sz="2400" dirty="0">
                <a:solidFill>
                  <a:schemeClr val="tx2">
                    <a:lumMod val="75000"/>
                  </a:schemeClr>
                </a:solidFill>
              </a:rPr>
              <a:t>la </a:t>
            </a:r>
            <a:r>
              <a:rPr lang="en-GB" sz="2400" dirty="0" err="1">
                <a:solidFill>
                  <a:schemeClr val="tx2">
                    <a:lumMod val="75000"/>
                  </a:schemeClr>
                </a:solidFill>
              </a:rPr>
              <a:t>saison</a:t>
            </a:r>
            <a:endParaRPr lang="en-GB" sz="2400" dirty="0">
              <a:solidFill>
                <a:schemeClr val="tx2">
                  <a:lumMod val="75000"/>
                </a:schemeClr>
              </a:solidFill>
            </a:endParaRPr>
          </a:p>
        </p:txBody>
      </p:sp>
      <p:sp>
        <p:nvSpPr>
          <p:cNvPr id="32" name="TextBox 31"/>
          <p:cNvSpPr txBox="1"/>
          <p:nvPr/>
        </p:nvSpPr>
        <p:spPr>
          <a:xfrm>
            <a:off x="5405062" y="3157432"/>
            <a:ext cx="1893346" cy="461665"/>
          </a:xfrm>
          <a:prstGeom prst="rect">
            <a:avLst/>
          </a:prstGeom>
          <a:noFill/>
        </p:spPr>
        <p:txBody>
          <a:bodyPr wrap="square" rtlCol="0">
            <a:spAutoFit/>
          </a:bodyPr>
          <a:lstStyle/>
          <a:p>
            <a:pPr algn="l"/>
            <a:r>
              <a:rPr lang="en-GB" sz="2400">
                <a:solidFill>
                  <a:schemeClr val="tx2">
                    <a:lumMod val="75000"/>
                  </a:schemeClr>
                </a:solidFill>
              </a:rPr>
              <a:t>l’hiver (m)</a:t>
            </a:r>
            <a:endParaRPr lang="en-GB" sz="2400" dirty="0">
              <a:solidFill>
                <a:schemeClr val="tx2">
                  <a:lumMod val="75000"/>
                </a:schemeClr>
              </a:solidFill>
            </a:endParaRPr>
          </a:p>
        </p:txBody>
      </p:sp>
      <p:sp>
        <p:nvSpPr>
          <p:cNvPr id="33" name="TextBox 32"/>
          <p:cNvSpPr txBox="1"/>
          <p:nvPr/>
        </p:nvSpPr>
        <p:spPr>
          <a:xfrm>
            <a:off x="10423055" y="3164085"/>
            <a:ext cx="1893346" cy="461665"/>
          </a:xfrm>
          <a:prstGeom prst="rect">
            <a:avLst/>
          </a:prstGeom>
          <a:noFill/>
        </p:spPr>
        <p:txBody>
          <a:bodyPr wrap="square" rtlCol="0">
            <a:spAutoFit/>
          </a:bodyPr>
          <a:lstStyle/>
          <a:p>
            <a:pPr algn="l"/>
            <a:r>
              <a:rPr lang="en-GB" sz="2400">
                <a:solidFill>
                  <a:schemeClr val="tx2">
                    <a:lumMod val="75000"/>
                  </a:schemeClr>
                </a:solidFill>
              </a:rPr>
              <a:t>l’été (m)</a:t>
            </a:r>
            <a:endParaRPr lang="en-GB" sz="2400" dirty="0">
              <a:solidFill>
                <a:schemeClr val="tx2">
                  <a:lumMod val="75000"/>
                </a:schemeClr>
              </a:solidFill>
            </a:endParaRPr>
          </a:p>
        </p:txBody>
      </p:sp>
      <p:sp>
        <p:nvSpPr>
          <p:cNvPr id="34" name="TextBox 33"/>
          <p:cNvSpPr txBox="1"/>
          <p:nvPr/>
        </p:nvSpPr>
        <p:spPr>
          <a:xfrm>
            <a:off x="7527010" y="3157432"/>
            <a:ext cx="2409177" cy="461665"/>
          </a:xfrm>
          <a:prstGeom prst="rect">
            <a:avLst/>
          </a:prstGeom>
          <a:noFill/>
        </p:spPr>
        <p:txBody>
          <a:bodyPr wrap="square" rtlCol="0">
            <a:spAutoFit/>
          </a:bodyPr>
          <a:lstStyle/>
          <a:p>
            <a:pPr algn="l"/>
            <a:r>
              <a:rPr lang="en-GB" sz="2400">
                <a:solidFill>
                  <a:schemeClr val="tx2">
                    <a:lumMod val="75000"/>
                  </a:schemeClr>
                </a:solidFill>
              </a:rPr>
              <a:t>l’automne (m)</a:t>
            </a:r>
            <a:endParaRPr lang="en-GB" sz="2400" dirty="0">
              <a:solidFill>
                <a:schemeClr val="tx2">
                  <a:lumMod val="75000"/>
                </a:schemeClr>
              </a:solidFill>
            </a:endParaRPr>
          </a:p>
        </p:txBody>
      </p:sp>
      <p:sp>
        <p:nvSpPr>
          <p:cNvPr id="35" name="TextBox 34"/>
          <p:cNvSpPr txBox="1"/>
          <p:nvPr/>
        </p:nvSpPr>
        <p:spPr>
          <a:xfrm>
            <a:off x="2540258" y="3143816"/>
            <a:ext cx="2074848" cy="461665"/>
          </a:xfrm>
          <a:prstGeom prst="rect">
            <a:avLst/>
          </a:prstGeom>
          <a:noFill/>
        </p:spPr>
        <p:txBody>
          <a:bodyPr wrap="square" rtlCol="0">
            <a:spAutoFit/>
          </a:bodyPr>
          <a:lstStyle/>
          <a:p>
            <a:pPr algn="l"/>
            <a:r>
              <a:rPr lang="en-GB" sz="2400">
                <a:solidFill>
                  <a:schemeClr val="tx2">
                    <a:lumMod val="75000"/>
                  </a:schemeClr>
                </a:solidFill>
              </a:rPr>
              <a:t>le printemps</a:t>
            </a:r>
            <a:endParaRPr lang="en-GB" sz="2400" dirty="0">
              <a:solidFill>
                <a:schemeClr val="tx2">
                  <a:lumMod val="75000"/>
                </a:schemeClr>
              </a:solidFill>
            </a:endParaRPr>
          </a:p>
        </p:txBody>
      </p:sp>
      <p:sp>
        <p:nvSpPr>
          <p:cNvPr id="2" name="Rounded Rectangle 46">
            <a:extLst>
              <a:ext uri="{FF2B5EF4-FFF2-40B4-BE49-F238E27FC236}">
                <a16:creationId xmlns:a16="http://schemas.microsoft.com/office/drawing/2014/main" id="{AC923615-EB2D-42F3-BC87-3DDB6D009A6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0" name="TextBox 19">
            <a:extLst>
              <a:ext uri="{FF2B5EF4-FFF2-40B4-BE49-F238E27FC236}">
                <a16:creationId xmlns:a16="http://schemas.microsoft.com/office/drawing/2014/main" id="{93F447CD-BB8F-4817-980F-A0FB24FE040B}"/>
              </a:ext>
            </a:extLst>
          </p:cNvPr>
          <p:cNvSpPr txBox="1"/>
          <p:nvPr/>
        </p:nvSpPr>
        <p:spPr>
          <a:xfrm>
            <a:off x="186389" y="1442016"/>
            <a:ext cx="1893346" cy="461665"/>
          </a:xfrm>
          <a:prstGeom prst="rect">
            <a:avLst/>
          </a:prstGeom>
          <a:noFill/>
        </p:spPr>
        <p:txBody>
          <a:bodyPr wrap="square" rtlCol="0">
            <a:spAutoFit/>
          </a:bodyPr>
          <a:lstStyle/>
          <a:p>
            <a:pPr algn="l"/>
            <a:r>
              <a:rPr lang="en-GB" sz="2400" dirty="0">
                <a:solidFill>
                  <a:schemeClr val="tx2">
                    <a:lumMod val="75000"/>
                  </a:schemeClr>
                </a:solidFill>
              </a:rPr>
              <a:t>[season]</a:t>
            </a:r>
          </a:p>
        </p:txBody>
      </p:sp>
      <p:sp>
        <p:nvSpPr>
          <p:cNvPr id="21" name="TextBox 20">
            <a:extLst>
              <a:ext uri="{FF2B5EF4-FFF2-40B4-BE49-F238E27FC236}">
                <a16:creationId xmlns:a16="http://schemas.microsoft.com/office/drawing/2014/main" id="{86B3D14B-0409-42BB-9F35-403DEDB3BC17}"/>
              </a:ext>
            </a:extLst>
          </p:cNvPr>
          <p:cNvSpPr txBox="1"/>
          <p:nvPr/>
        </p:nvSpPr>
        <p:spPr>
          <a:xfrm>
            <a:off x="2829334" y="1436833"/>
            <a:ext cx="1893346" cy="461665"/>
          </a:xfrm>
          <a:prstGeom prst="rect">
            <a:avLst/>
          </a:prstGeom>
          <a:noFill/>
        </p:spPr>
        <p:txBody>
          <a:bodyPr wrap="square" rtlCol="0">
            <a:spAutoFit/>
          </a:bodyPr>
          <a:lstStyle/>
          <a:p>
            <a:pPr algn="l"/>
            <a:r>
              <a:rPr lang="en-GB" sz="2400" dirty="0">
                <a:solidFill>
                  <a:schemeClr val="tx2">
                    <a:lumMod val="75000"/>
                  </a:schemeClr>
                </a:solidFill>
              </a:rPr>
              <a:t>[spring]</a:t>
            </a:r>
          </a:p>
        </p:txBody>
      </p:sp>
      <p:sp>
        <p:nvSpPr>
          <p:cNvPr id="23" name="TextBox 22">
            <a:extLst>
              <a:ext uri="{FF2B5EF4-FFF2-40B4-BE49-F238E27FC236}">
                <a16:creationId xmlns:a16="http://schemas.microsoft.com/office/drawing/2014/main" id="{74BEC074-8DE3-42A8-A383-4BCDDC4B7397}"/>
              </a:ext>
            </a:extLst>
          </p:cNvPr>
          <p:cNvSpPr txBox="1"/>
          <p:nvPr/>
        </p:nvSpPr>
        <p:spPr>
          <a:xfrm>
            <a:off x="5336833" y="1436832"/>
            <a:ext cx="1893346" cy="461665"/>
          </a:xfrm>
          <a:prstGeom prst="rect">
            <a:avLst/>
          </a:prstGeom>
          <a:noFill/>
        </p:spPr>
        <p:txBody>
          <a:bodyPr wrap="square" rtlCol="0">
            <a:spAutoFit/>
          </a:bodyPr>
          <a:lstStyle/>
          <a:p>
            <a:pPr algn="l"/>
            <a:r>
              <a:rPr lang="en-GB" sz="2400" dirty="0">
                <a:solidFill>
                  <a:schemeClr val="tx2">
                    <a:lumMod val="75000"/>
                  </a:schemeClr>
                </a:solidFill>
              </a:rPr>
              <a:t>[winter]</a:t>
            </a:r>
          </a:p>
        </p:txBody>
      </p:sp>
      <p:sp>
        <p:nvSpPr>
          <p:cNvPr id="25" name="TextBox 24">
            <a:extLst>
              <a:ext uri="{FF2B5EF4-FFF2-40B4-BE49-F238E27FC236}">
                <a16:creationId xmlns:a16="http://schemas.microsoft.com/office/drawing/2014/main" id="{D3D57214-ACC8-4B5B-BFAE-5A134AF37B50}"/>
              </a:ext>
            </a:extLst>
          </p:cNvPr>
          <p:cNvSpPr txBox="1"/>
          <p:nvPr/>
        </p:nvSpPr>
        <p:spPr>
          <a:xfrm>
            <a:off x="7979778" y="1366568"/>
            <a:ext cx="1893346" cy="461665"/>
          </a:xfrm>
          <a:prstGeom prst="rect">
            <a:avLst/>
          </a:prstGeom>
          <a:noFill/>
        </p:spPr>
        <p:txBody>
          <a:bodyPr wrap="square" rtlCol="0">
            <a:spAutoFit/>
          </a:bodyPr>
          <a:lstStyle/>
          <a:p>
            <a:pPr algn="l"/>
            <a:r>
              <a:rPr lang="en-GB" sz="2400" dirty="0">
                <a:solidFill>
                  <a:schemeClr val="tx2">
                    <a:lumMod val="75000"/>
                  </a:schemeClr>
                </a:solidFill>
              </a:rPr>
              <a:t>[autumn]</a:t>
            </a:r>
          </a:p>
        </p:txBody>
      </p:sp>
      <p:sp>
        <p:nvSpPr>
          <p:cNvPr id="26" name="TextBox 25">
            <a:extLst>
              <a:ext uri="{FF2B5EF4-FFF2-40B4-BE49-F238E27FC236}">
                <a16:creationId xmlns:a16="http://schemas.microsoft.com/office/drawing/2014/main" id="{E03AA803-CB72-4670-A3DF-DFDDE95469FF}"/>
              </a:ext>
            </a:extLst>
          </p:cNvPr>
          <p:cNvSpPr txBox="1"/>
          <p:nvPr/>
        </p:nvSpPr>
        <p:spPr>
          <a:xfrm>
            <a:off x="10298654" y="1366568"/>
            <a:ext cx="1893346" cy="461665"/>
          </a:xfrm>
          <a:prstGeom prst="rect">
            <a:avLst/>
          </a:prstGeom>
          <a:noFill/>
        </p:spPr>
        <p:txBody>
          <a:bodyPr wrap="square" rtlCol="0">
            <a:spAutoFit/>
          </a:bodyPr>
          <a:lstStyle/>
          <a:p>
            <a:pPr algn="l"/>
            <a:r>
              <a:rPr lang="en-GB" sz="2400" dirty="0">
                <a:solidFill>
                  <a:schemeClr val="tx2">
                    <a:lumMod val="75000"/>
                  </a:schemeClr>
                </a:solidFill>
              </a:rPr>
              <a:t>[summer]</a:t>
            </a:r>
          </a:p>
        </p:txBody>
      </p:sp>
    </p:spTree>
    <p:extLst>
      <p:ext uri="{BB962C8B-B14F-4D97-AF65-F5344CB8AC3E}">
        <p14:creationId xmlns:p14="http://schemas.microsoft.com/office/powerpoint/2010/main" val="130611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7" grpId="0"/>
      <p:bldP spid="18" grpId="0"/>
      <p:bldP spid="30" grpId="0"/>
      <p:bldP spid="31" grpId="0"/>
      <p:bldP spid="32"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12" name="TextBox 11"/>
          <p:cNvSpPr txBox="1"/>
          <p:nvPr/>
        </p:nvSpPr>
        <p:spPr>
          <a:xfrm>
            <a:off x="5273901" y="5777293"/>
            <a:ext cx="1893346" cy="461665"/>
          </a:xfrm>
          <a:prstGeom prst="rect">
            <a:avLst/>
          </a:prstGeom>
          <a:noFill/>
        </p:spPr>
        <p:txBody>
          <a:bodyPr wrap="square" rtlCol="0">
            <a:spAutoFit/>
          </a:bodyPr>
          <a:lstStyle/>
          <a:p>
            <a:pPr algn="l"/>
            <a:r>
              <a:rPr lang="en-GB" sz="2400" dirty="0">
                <a:solidFill>
                  <a:schemeClr val="tx2">
                    <a:lumMod val="75000"/>
                  </a:schemeClr>
                </a:solidFill>
              </a:rPr>
              <a:t>le musée</a:t>
            </a:r>
          </a:p>
        </p:txBody>
      </p:sp>
      <p:sp>
        <p:nvSpPr>
          <p:cNvPr id="13" name="TextBox 12"/>
          <p:cNvSpPr txBox="1"/>
          <p:nvPr/>
        </p:nvSpPr>
        <p:spPr>
          <a:xfrm>
            <a:off x="7010126" y="5777292"/>
            <a:ext cx="1893346" cy="461665"/>
          </a:xfrm>
          <a:prstGeom prst="rect">
            <a:avLst/>
          </a:prstGeom>
          <a:noFill/>
        </p:spPr>
        <p:txBody>
          <a:bodyPr wrap="square" rtlCol="0">
            <a:spAutoFit/>
          </a:bodyPr>
          <a:lstStyle/>
          <a:p>
            <a:pPr algn="l"/>
            <a:r>
              <a:rPr lang="en-GB" sz="2400">
                <a:solidFill>
                  <a:schemeClr val="tx2">
                    <a:lumMod val="75000"/>
                  </a:schemeClr>
                </a:solidFill>
              </a:rPr>
              <a:t>Bruxelles</a:t>
            </a:r>
            <a:endParaRPr lang="en-GB" sz="2400" dirty="0">
              <a:solidFill>
                <a:schemeClr val="tx2">
                  <a:lumMod val="75000"/>
                </a:schemeClr>
              </a:solidFill>
            </a:endParaRPr>
          </a:p>
        </p:txBody>
      </p:sp>
      <p:sp>
        <p:nvSpPr>
          <p:cNvPr id="14" name="TextBox 13"/>
          <p:cNvSpPr txBox="1"/>
          <p:nvPr/>
        </p:nvSpPr>
        <p:spPr>
          <a:xfrm>
            <a:off x="3638886" y="5777293"/>
            <a:ext cx="1893346" cy="461665"/>
          </a:xfrm>
          <a:prstGeom prst="rect">
            <a:avLst/>
          </a:prstGeom>
          <a:noFill/>
        </p:spPr>
        <p:txBody>
          <a:bodyPr wrap="square" rtlCol="0">
            <a:spAutoFit/>
          </a:bodyPr>
          <a:lstStyle/>
          <a:p>
            <a:pPr algn="l"/>
            <a:r>
              <a:rPr lang="en-GB" sz="2400">
                <a:solidFill>
                  <a:schemeClr val="tx2">
                    <a:lumMod val="75000"/>
                  </a:schemeClr>
                </a:solidFill>
              </a:rPr>
              <a:t>la place</a:t>
            </a:r>
            <a:endParaRPr lang="en-GB" sz="2400" dirty="0">
              <a:solidFill>
                <a:schemeClr val="tx2">
                  <a:lumMod val="75000"/>
                </a:schemeClr>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09" y="2427943"/>
            <a:ext cx="3263037" cy="217616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4330" y="2427943"/>
            <a:ext cx="3241973" cy="2161315"/>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945" y="2427943"/>
            <a:ext cx="3273924" cy="2182616"/>
          </a:xfrm>
          <a:prstGeom prst="rect">
            <a:avLst/>
          </a:prstGeom>
        </p:spPr>
      </p:pic>
      <p:sp>
        <p:nvSpPr>
          <p:cNvPr id="46" name="TextBox 45"/>
          <p:cNvSpPr txBox="1"/>
          <p:nvPr/>
        </p:nvSpPr>
        <p:spPr>
          <a:xfrm>
            <a:off x="9297124" y="4610559"/>
            <a:ext cx="1893346" cy="461665"/>
          </a:xfrm>
          <a:prstGeom prst="rect">
            <a:avLst/>
          </a:prstGeom>
          <a:noFill/>
        </p:spPr>
        <p:txBody>
          <a:bodyPr wrap="square" rtlCol="0">
            <a:spAutoFit/>
          </a:bodyPr>
          <a:lstStyle/>
          <a:p>
            <a:pPr algn="l"/>
            <a:r>
              <a:rPr lang="en-GB" sz="2400" dirty="0">
                <a:solidFill>
                  <a:schemeClr val="tx2">
                    <a:lumMod val="75000"/>
                  </a:schemeClr>
                </a:solidFill>
              </a:rPr>
              <a:t>le musée</a:t>
            </a:r>
          </a:p>
        </p:txBody>
      </p:sp>
      <p:sp>
        <p:nvSpPr>
          <p:cNvPr id="47" name="TextBox 46"/>
          <p:cNvSpPr txBox="1"/>
          <p:nvPr/>
        </p:nvSpPr>
        <p:spPr>
          <a:xfrm>
            <a:off x="1068454" y="4610559"/>
            <a:ext cx="1893346" cy="461665"/>
          </a:xfrm>
          <a:prstGeom prst="rect">
            <a:avLst/>
          </a:prstGeom>
          <a:noFill/>
        </p:spPr>
        <p:txBody>
          <a:bodyPr wrap="square" rtlCol="0">
            <a:spAutoFit/>
          </a:bodyPr>
          <a:lstStyle/>
          <a:p>
            <a:pPr algn="l"/>
            <a:r>
              <a:rPr lang="en-GB" sz="2400">
                <a:solidFill>
                  <a:schemeClr val="tx2">
                    <a:lumMod val="75000"/>
                  </a:schemeClr>
                </a:solidFill>
              </a:rPr>
              <a:t>Bruxelles</a:t>
            </a:r>
            <a:endParaRPr lang="en-GB" sz="2400" dirty="0">
              <a:solidFill>
                <a:schemeClr val="tx2">
                  <a:lumMod val="75000"/>
                </a:schemeClr>
              </a:solidFill>
            </a:endParaRPr>
          </a:p>
        </p:txBody>
      </p:sp>
      <p:sp>
        <p:nvSpPr>
          <p:cNvPr id="48" name="TextBox 47"/>
          <p:cNvSpPr txBox="1"/>
          <p:nvPr/>
        </p:nvSpPr>
        <p:spPr>
          <a:xfrm>
            <a:off x="5317862" y="4643852"/>
            <a:ext cx="1893346" cy="461665"/>
          </a:xfrm>
          <a:prstGeom prst="rect">
            <a:avLst/>
          </a:prstGeom>
          <a:noFill/>
        </p:spPr>
        <p:txBody>
          <a:bodyPr wrap="square" rtlCol="0">
            <a:spAutoFit/>
          </a:bodyPr>
          <a:lstStyle/>
          <a:p>
            <a:pPr algn="l"/>
            <a:r>
              <a:rPr lang="en-GB" sz="2400">
                <a:solidFill>
                  <a:schemeClr val="tx2">
                    <a:lumMod val="75000"/>
                  </a:schemeClr>
                </a:solidFill>
              </a:rPr>
              <a:t>la place</a:t>
            </a:r>
            <a:endParaRPr lang="en-GB" sz="2400" dirty="0">
              <a:solidFill>
                <a:schemeClr val="tx2">
                  <a:lumMod val="75000"/>
                </a:schemeClr>
              </a:solidFill>
            </a:endParaRPr>
          </a:p>
        </p:txBody>
      </p:sp>
      <p:sp>
        <p:nvSpPr>
          <p:cNvPr id="2" name="Rounded Rectangle 46">
            <a:extLst>
              <a:ext uri="{FF2B5EF4-FFF2-40B4-BE49-F238E27FC236}">
                <a16:creationId xmlns:a16="http://schemas.microsoft.com/office/drawing/2014/main" id="{E72CCF9F-8CD5-4D30-B422-D569A759D88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23428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1" name="TextBox 20"/>
          <p:cNvSpPr txBox="1"/>
          <p:nvPr/>
        </p:nvSpPr>
        <p:spPr>
          <a:xfrm>
            <a:off x="3228622" y="5160913"/>
            <a:ext cx="1893346" cy="461665"/>
          </a:xfrm>
          <a:prstGeom prst="rect">
            <a:avLst/>
          </a:prstGeom>
          <a:noFill/>
        </p:spPr>
        <p:txBody>
          <a:bodyPr wrap="square" rtlCol="0">
            <a:spAutoFit/>
          </a:bodyPr>
          <a:lstStyle/>
          <a:p>
            <a:pPr algn="l"/>
            <a:r>
              <a:rPr lang="en-GB" sz="2400" dirty="0">
                <a:solidFill>
                  <a:schemeClr val="tx2">
                    <a:lumMod val="75000"/>
                  </a:schemeClr>
                </a:solidFill>
              </a:rPr>
              <a:t>last (m)</a:t>
            </a:r>
          </a:p>
        </p:txBody>
      </p:sp>
      <p:sp>
        <p:nvSpPr>
          <p:cNvPr id="23" name="TextBox 22"/>
          <p:cNvSpPr txBox="1"/>
          <p:nvPr/>
        </p:nvSpPr>
        <p:spPr>
          <a:xfrm>
            <a:off x="7423627" y="2458184"/>
            <a:ext cx="1893346" cy="461665"/>
          </a:xfrm>
          <a:prstGeom prst="rect">
            <a:avLst/>
          </a:prstGeom>
          <a:noFill/>
        </p:spPr>
        <p:txBody>
          <a:bodyPr wrap="square" rtlCol="0">
            <a:spAutoFit/>
          </a:bodyPr>
          <a:lstStyle/>
          <a:p>
            <a:pPr algn="l"/>
            <a:r>
              <a:rPr lang="en-GB" sz="2400" dirty="0">
                <a:solidFill>
                  <a:schemeClr val="tx2">
                    <a:lumMod val="75000"/>
                  </a:schemeClr>
                </a:solidFill>
              </a:rPr>
              <a:t>dernier</a:t>
            </a:r>
          </a:p>
        </p:txBody>
      </p:sp>
      <p:sp>
        <p:nvSpPr>
          <p:cNvPr id="26" name="TextBox 25"/>
          <p:cNvSpPr txBox="1"/>
          <p:nvPr/>
        </p:nvSpPr>
        <p:spPr>
          <a:xfrm>
            <a:off x="5227615" y="5160913"/>
            <a:ext cx="1893346" cy="461665"/>
          </a:xfrm>
          <a:prstGeom prst="rect">
            <a:avLst/>
          </a:prstGeom>
          <a:noFill/>
        </p:spPr>
        <p:txBody>
          <a:bodyPr wrap="square" rtlCol="0">
            <a:spAutoFit/>
          </a:bodyPr>
          <a:lstStyle/>
          <a:p>
            <a:pPr algn="l"/>
            <a:r>
              <a:rPr lang="en-GB" sz="2400">
                <a:solidFill>
                  <a:schemeClr val="tx2">
                    <a:lumMod val="75000"/>
                  </a:schemeClr>
                </a:solidFill>
              </a:rPr>
              <a:t>last (f)</a:t>
            </a:r>
            <a:endParaRPr lang="en-GB" sz="2400" dirty="0">
              <a:solidFill>
                <a:schemeClr val="tx2">
                  <a:lumMod val="75000"/>
                </a:schemeClr>
              </a:solidFill>
            </a:endParaRPr>
          </a:p>
        </p:txBody>
      </p:sp>
      <p:sp>
        <p:nvSpPr>
          <p:cNvPr id="28" name="TextBox 27"/>
          <p:cNvSpPr txBox="1"/>
          <p:nvPr/>
        </p:nvSpPr>
        <p:spPr>
          <a:xfrm>
            <a:off x="9516755" y="2433005"/>
            <a:ext cx="1893346" cy="461665"/>
          </a:xfrm>
          <a:prstGeom prst="rect">
            <a:avLst/>
          </a:prstGeom>
          <a:noFill/>
        </p:spPr>
        <p:txBody>
          <a:bodyPr wrap="square" rtlCol="0">
            <a:spAutoFit/>
          </a:bodyPr>
          <a:lstStyle/>
          <a:p>
            <a:pPr algn="l"/>
            <a:r>
              <a:rPr lang="en-GB" sz="2400" dirty="0" err="1">
                <a:solidFill>
                  <a:schemeClr val="tx2">
                    <a:lumMod val="75000"/>
                  </a:schemeClr>
                </a:solidFill>
              </a:rPr>
              <a:t>dernière</a:t>
            </a:r>
            <a:endParaRPr lang="en-GB" sz="2400" dirty="0">
              <a:solidFill>
                <a:schemeClr val="tx2">
                  <a:lumMod val="75000"/>
                </a:schemeClr>
              </a:solidFill>
            </a:endParaRPr>
          </a:p>
        </p:txBody>
      </p:sp>
      <p:sp>
        <p:nvSpPr>
          <p:cNvPr id="30" name="TextBox 29"/>
          <p:cNvSpPr txBox="1"/>
          <p:nvPr/>
        </p:nvSpPr>
        <p:spPr>
          <a:xfrm>
            <a:off x="1064959" y="5160913"/>
            <a:ext cx="1893346" cy="461665"/>
          </a:xfrm>
          <a:prstGeom prst="rect">
            <a:avLst/>
          </a:prstGeom>
          <a:noFill/>
        </p:spPr>
        <p:txBody>
          <a:bodyPr wrap="square" rtlCol="0">
            <a:spAutoFit/>
          </a:bodyPr>
          <a:lstStyle/>
          <a:p>
            <a:pPr algn="l"/>
            <a:r>
              <a:rPr lang="en-GB" sz="2400">
                <a:solidFill>
                  <a:schemeClr val="tx2">
                    <a:lumMod val="75000"/>
                  </a:schemeClr>
                </a:solidFill>
              </a:rPr>
              <a:t>during</a:t>
            </a:r>
            <a:endParaRPr lang="en-GB" sz="2400" dirty="0">
              <a:solidFill>
                <a:schemeClr val="tx2">
                  <a:lumMod val="75000"/>
                </a:schemeClr>
              </a:solidFill>
            </a:endParaRPr>
          </a:p>
        </p:txBody>
      </p:sp>
      <p:sp>
        <p:nvSpPr>
          <p:cNvPr id="31" name="TextBox 30"/>
          <p:cNvSpPr txBox="1"/>
          <p:nvPr/>
        </p:nvSpPr>
        <p:spPr>
          <a:xfrm>
            <a:off x="5227615" y="2458184"/>
            <a:ext cx="1893346" cy="461665"/>
          </a:xfrm>
          <a:prstGeom prst="rect">
            <a:avLst/>
          </a:prstGeom>
          <a:noFill/>
        </p:spPr>
        <p:txBody>
          <a:bodyPr wrap="square" rtlCol="0">
            <a:spAutoFit/>
          </a:bodyPr>
          <a:lstStyle/>
          <a:p>
            <a:pPr algn="l"/>
            <a:r>
              <a:rPr lang="en-GB" sz="2400">
                <a:solidFill>
                  <a:schemeClr val="tx2">
                    <a:lumMod val="75000"/>
                  </a:schemeClr>
                </a:solidFill>
              </a:rPr>
              <a:t>pendant</a:t>
            </a:r>
            <a:endParaRPr lang="en-GB" sz="2400" dirty="0">
              <a:solidFill>
                <a:schemeClr val="tx2">
                  <a:lumMod val="75000"/>
                </a:schemeClr>
              </a:solidFill>
            </a:endParaRPr>
          </a:p>
        </p:txBody>
      </p:sp>
      <p:sp>
        <p:nvSpPr>
          <p:cNvPr id="34" name="TextBox 33"/>
          <p:cNvSpPr txBox="1"/>
          <p:nvPr/>
        </p:nvSpPr>
        <p:spPr>
          <a:xfrm>
            <a:off x="9458876" y="5118616"/>
            <a:ext cx="1893346" cy="461665"/>
          </a:xfrm>
          <a:prstGeom prst="rect">
            <a:avLst/>
          </a:prstGeom>
          <a:noFill/>
        </p:spPr>
        <p:txBody>
          <a:bodyPr wrap="square" rtlCol="0">
            <a:spAutoFit/>
          </a:bodyPr>
          <a:lstStyle/>
          <a:p>
            <a:pPr algn="l"/>
            <a:r>
              <a:rPr lang="en-GB" sz="2400">
                <a:solidFill>
                  <a:schemeClr val="tx2">
                    <a:lumMod val="75000"/>
                  </a:schemeClr>
                </a:solidFill>
              </a:rPr>
              <a:t>Belgian</a:t>
            </a:r>
            <a:endParaRPr lang="en-GB" sz="2400" dirty="0">
              <a:solidFill>
                <a:schemeClr val="tx2">
                  <a:lumMod val="75000"/>
                </a:schemeClr>
              </a:solidFill>
            </a:endParaRPr>
          </a:p>
        </p:txBody>
      </p:sp>
      <p:sp>
        <p:nvSpPr>
          <p:cNvPr id="35" name="TextBox 34"/>
          <p:cNvSpPr txBox="1"/>
          <p:nvPr/>
        </p:nvSpPr>
        <p:spPr>
          <a:xfrm>
            <a:off x="1149769" y="2458184"/>
            <a:ext cx="1893346" cy="461665"/>
          </a:xfrm>
          <a:prstGeom prst="rect">
            <a:avLst/>
          </a:prstGeom>
          <a:noFill/>
        </p:spPr>
        <p:txBody>
          <a:bodyPr wrap="square" rtlCol="0">
            <a:spAutoFit/>
          </a:bodyPr>
          <a:lstStyle/>
          <a:p>
            <a:pPr algn="l"/>
            <a:r>
              <a:rPr lang="en-GB" sz="2400" dirty="0" err="1">
                <a:solidFill>
                  <a:schemeClr val="tx2">
                    <a:lumMod val="75000"/>
                  </a:schemeClr>
                </a:solidFill>
              </a:rPr>
              <a:t>belge</a:t>
            </a:r>
            <a:endParaRPr lang="en-GB" sz="2400" dirty="0">
              <a:solidFill>
                <a:schemeClr val="tx2">
                  <a:lumMod val="75000"/>
                </a:schemeClr>
              </a:solidFill>
            </a:endParaRPr>
          </a:p>
        </p:txBody>
      </p:sp>
      <p:sp>
        <p:nvSpPr>
          <p:cNvPr id="36" name="TextBox 35"/>
          <p:cNvSpPr txBox="1"/>
          <p:nvPr/>
        </p:nvSpPr>
        <p:spPr>
          <a:xfrm>
            <a:off x="7396536" y="5118617"/>
            <a:ext cx="1893346" cy="461665"/>
          </a:xfrm>
          <a:prstGeom prst="rect">
            <a:avLst/>
          </a:prstGeom>
          <a:noFill/>
        </p:spPr>
        <p:txBody>
          <a:bodyPr wrap="square" rtlCol="0">
            <a:spAutoFit/>
          </a:bodyPr>
          <a:lstStyle/>
          <a:p>
            <a:pPr algn="l"/>
            <a:r>
              <a:rPr lang="en-GB" sz="2400">
                <a:solidFill>
                  <a:schemeClr val="tx2">
                    <a:lumMod val="75000"/>
                  </a:schemeClr>
                </a:solidFill>
              </a:rPr>
              <a:t>Belgium</a:t>
            </a:r>
            <a:endParaRPr lang="en-GB" sz="2400" dirty="0">
              <a:solidFill>
                <a:schemeClr val="tx2">
                  <a:lumMod val="75000"/>
                </a:schemeClr>
              </a:solidFill>
            </a:endParaRPr>
          </a:p>
        </p:txBody>
      </p:sp>
      <p:sp>
        <p:nvSpPr>
          <p:cNvPr id="37" name="TextBox 36"/>
          <p:cNvSpPr txBox="1"/>
          <p:nvPr/>
        </p:nvSpPr>
        <p:spPr>
          <a:xfrm>
            <a:off x="3169931" y="2458184"/>
            <a:ext cx="1893346" cy="461665"/>
          </a:xfrm>
          <a:prstGeom prst="rect">
            <a:avLst/>
          </a:prstGeom>
          <a:noFill/>
        </p:spPr>
        <p:txBody>
          <a:bodyPr wrap="square" rtlCol="0">
            <a:spAutoFit/>
          </a:bodyPr>
          <a:lstStyle/>
          <a:p>
            <a:pPr algn="l"/>
            <a:r>
              <a:rPr lang="en-GB" sz="2400">
                <a:solidFill>
                  <a:schemeClr val="tx2">
                    <a:lumMod val="75000"/>
                  </a:schemeClr>
                </a:solidFill>
              </a:rPr>
              <a:t>Belgique</a:t>
            </a:r>
            <a:endParaRPr lang="en-GB" sz="2400" dirty="0">
              <a:solidFill>
                <a:schemeClr val="tx2">
                  <a:lumMod val="75000"/>
                </a:schemeClr>
              </a:solidFill>
            </a:endParaRPr>
          </a:p>
        </p:txBody>
      </p:sp>
      <p:sp>
        <p:nvSpPr>
          <p:cNvPr id="3" name="Rounded Rectangular Callout 2"/>
          <p:cNvSpPr/>
          <p:nvPr/>
        </p:nvSpPr>
        <p:spPr>
          <a:xfrm>
            <a:off x="8551535" y="775658"/>
            <a:ext cx="3496814" cy="1531159"/>
          </a:xfrm>
          <a:prstGeom prst="wedgeRoundRectCallout">
            <a:avLst>
              <a:gd name="adj1" fmla="val 20852"/>
              <a:gd name="adj2" fmla="val 5820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end of ‘dernier’ changes to ‘-</a:t>
            </a:r>
            <a:r>
              <a:rPr lang="en-GB" dirty="0" err="1"/>
              <a:t>ère</a:t>
            </a:r>
            <a:r>
              <a:rPr lang="en-GB" dirty="0"/>
              <a:t>’ to make the feminine form – a number of French words make their feminine like this.</a:t>
            </a:r>
          </a:p>
        </p:txBody>
      </p:sp>
      <p:sp>
        <p:nvSpPr>
          <p:cNvPr id="24" name="TextBox 23"/>
          <p:cNvSpPr txBox="1"/>
          <p:nvPr/>
        </p:nvSpPr>
        <p:spPr>
          <a:xfrm>
            <a:off x="7496593" y="2826658"/>
            <a:ext cx="1893346" cy="461665"/>
          </a:xfrm>
          <a:prstGeom prst="rect">
            <a:avLst/>
          </a:prstGeom>
          <a:noFill/>
        </p:spPr>
        <p:txBody>
          <a:bodyPr wrap="square" rtlCol="0">
            <a:spAutoFit/>
          </a:bodyPr>
          <a:lstStyle/>
          <a:p>
            <a:pPr algn="l"/>
            <a:r>
              <a:rPr lang="en-GB" sz="2400">
                <a:solidFill>
                  <a:schemeClr val="tx2">
                    <a:lumMod val="75000"/>
                  </a:schemeClr>
                </a:solidFill>
              </a:rPr>
              <a:t>last (m)</a:t>
            </a:r>
            <a:endParaRPr lang="en-GB" sz="2400" dirty="0">
              <a:solidFill>
                <a:schemeClr val="tx2">
                  <a:lumMod val="75000"/>
                </a:schemeClr>
              </a:solidFill>
            </a:endParaRPr>
          </a:p>
        </p:txBody>
      </p:sp>
      <p:sp>
        <p:nvSpPr>
          <p:cNvPr id="25" name="TextBox 24"/>
          <p:cNvSpPr txBox="1"/>
          <p:nvPr/>
        </p:nvSpPr>
        <p:spPr>
          <a:xfrm>
            <a:off x="9753982" y="2823454"/>
            <a:ext cx="1893346" cy="461665"/>
          </a:xfrm>
          <a:prstGeom prst="rect">
            <a:avLst/>
          </a:prstGeom>
          <a:noFill/>
        </p:spPr>
        <p:txBody>
          <a:bodyPr wrap="square" rtlCol="0">
            <a:spAutoFit/>
          </a:bodyPr>
          <a:lstStyle/>
          <a:p>
            <a:pPr algn="l"/>
            <a:r>
              <a:rPr lang="en-GB" sz="2400">
                <a:solidFill>
                  <a:schemeClr val="tx2">
                    <a:lumMod val="75000"/>
                  </a:schemeClr>
                </a:solidFill>
              </a:rPr>
              <a:t>last (f)</a:t>
            </a:r>
            <a:endParaRPr lang="en-GB" sz="2400" dirty="0">
              <a:solidFill>
                <a:schemeClr val="tx2">
                  <a:lumMod val="75000"/>
                </a:schemeClr>
              </a:solidFill>
            </a:endParaRPr>
          </a:p>
        </p:txBody>
      </p:sp>
      <p:sp>
        <p:nvSpPr>
          <p:cNvPr id="27" name="TextBox 26"/>
          <p:cNvSpPr txBox="1"/>
          <p:nvPr/>
        </p:nvSpPr>
        <p:spPr>
          <a:xfrm>
            <a:off x="5417393" y="2820249"/>
            <a:ext cx="1893346" cy="461665"/>
          </a:xfrm>
          <a:prstGeom prst="rect">
            <a:avLst/>
          </a:prstGeom>
          <a:noFill/>
        </p:spPr>
        <p:txBody>
          <a:bodyPr wrap="square" rtlCol="0">
            <a:spAutoFit/>
          </a:bodyPr>
          <a:lstStyle/>
          <a:p>
            <a:pPr algn="l"/>
            <a:r>
              <a:rPr lang="en-GB" sz="2400">
                <a:solidFill>
                  <a:schemeClr val="tx2">
                    <a:lumMod val="75000"/>
                  </a:schemeClr>
                </a:solidFill>
              </a:rPr>
              <a:t>during</a:t>
            </a:r>
            <a:endParaRPr lang="en-GB" sz="2400" dirty="0">
              <a:solidFill>
                <a:schemeClr val="tx2">
                  <a:lumMod val="75000"/>
                </a:schemeClr>
              </a:solidFill>
            </a:endParaRPr>
          </a:p>
        </p:txBody>
      </p:sp>
      <p:sp>
        <p:nvSpPr>
          <p:cNvPr id="38" name="TextBox 37"/>
          <p:cNvSpPr txBox="1"/>
          <p:nvPr/>
        </p:nvSpPr>
        <p:spPr>
          <a:xfrm>
            <a:off x="1064959" y="2826657"/>
            <a:ext cx="1893346" cy="461665"/>
          </a:xfrm>
          <a:prstGeom prst="rect">
            <a:avLst/>
          </a:prstGeom>
          <a:noFill/>
        </p:spPr>
        <p:txBody>
          <a:bodyPr wrap="square" rtlCol="0">
            <a:spAutoFit/>
          </a:bodyPr>
          <a:lstStyle/>
          <a:p>
            <a:pPr algn="l"/>
            <a:r>
              <a:rPr lang="en-GB" sz="2400">
                <a:solidFill>
                  <a:schemeClr val="tx2">
                    <a:lumMod val="75000"/>
                  </a:schemeClr>
                </a:solidFill>
              </a:rPr>
              <a:t>Belgian</a:t>
            </a:r>
            <a:endParaRPr lang="en-GB" sz="2400" dirty="0">
              <a:solidFill>
                <a:schemeClr val="tx2">
                  <a:lumMod val="75000"/>
                </a:schemeClr>
              </a:solidFill>
            </a:endParaRPr>
          </a:p>
        </p:txBody>
      </p:sp>
      <p:sp>
        <p:nvSpPr>
          <p:cNvPr id="39" name="TextBox 38"/>
          <p:cNvSpPr txBox="1"/>
          <p:nvPr/>
        </p:nvSpPr>
        <p:spPr>
          <a:xfrm>
            <a:off x="3228622" y="2820250"/>
            <a:ext cx="1893346" cy="461665"/>
          </a:xfrm>
          <a:prstGeom prst="rect">
            <a:avLst/>
          </a:prstGeom>
          <a:noFill/>
        </p:spPr>
        <p:txBody>
          <a:bodyPr wrap="square" rtlCol="0">
            <a:spAutoFit/>
          </a:bodyPr>
          <a:lstStyle/>
          <a:p>
            <a:pPr algn="l"/>
            <a:r>
              <a:rPr lang="en-GB" sz="2400">
                <a:solidFill>
                  <a:schemeClr val="tx2">
                    <a:lumMod val="75000"/>
                  </a:schemeClr>
                </a:solidFill>
              </a:rPr>
              <a:t>Belgium</a:t>
            </a:r>
            <a:endParaRPr lang="en-GB" sz="2400" dirty="0">
              <a:solidFill>
                <a:schemeClr val="tx2">
                  <a:lumMod val="75000"/>
                </a:schemeClr>
              </a:solidFill>
            </a:endParaRPr>
          </a:p>
        </p:txBody>
      </p:sp>
      <p:sp>
        <p:nvSpPr>
          <p:cNvPr id="9" name="Rounded Rectangular Callout 8"/>
          <p:cNvSpPr/>
          <p:nvPr/>
        </p:nvSpPr>
        <p:spPr>
          <a:xfrm>
            <a:off x="724805" y="3643981"/>
            <a:ext cx="3391799" cy="938533"/>
          </a:xfrm>
          <a:prstGeom prst="wedgeRoundRectCallout">
            <a:avLst>
              <a:gd name="adj1" fmla="val -22102"/>
              <a:gd name="adj2" fmla="val -68409"/>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Note that the adjective does not have a capital letter in French.</a:t>
            </a:r>
          </a:p>
        </p:txBody>
      </p:sp>
      <p:sp>
        <p:nvSpPr>
          <p:cNvPr id="5" name="Rounded Rectangle 46">
            <a:extLst>
              <a:ext uri="{FF2B5EF4-FFF2-40B4-BE49-F238E27FC236}">
                <a16:creationId xmlns:a16="http://schemas.microsoft.com/office/drawing/2014/main" id="{6A074CD7-9764-432F-8CD6-BB2AB302D91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5697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30" grpId="0"/>
      <p:bldP spid="34" grpId="0"/>
      <p:bldP spid="36" grpId="0"/>
      <p:bldP spid="3" grpId="0" animBg="1"/>
      <p:bldP spid="24" grpId="0"/>
      <p:bldP spid="25" grpId="0"/>
      <p:bldP spid="27" grpId="0"/>
      <p:bldP spid="38" grpId="0"/>
      <p:bldP spid="39"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228823" cy="647577"/>
          </a:xfrm>
        </p:spPr>
        <p:txBody>
          <a:bodyPr>
            <a:normAutofit/>
          </a:bodyPr>
          <a:lstStyle/>
          <a:p>
            <a:r>
              <a:rPr lang="en-GB" sz="3600" b="1" dirty="0">
                <a:solidFill>
                  <a:schemeClr val="bg1"/>
                </a:solidFill>
              </a:rPr>
              <a:t>Le passé </a:t>
            </a:r>
            <a:r>
              <a:rPr lang="en-GB" sz="3600" b="1" dirty="0" err="1">
                <a:solidFill>
                  <a:schemeClr val="bg1"/>
                </a:solidFill>
              </a:rPr>
              <a:t>composé</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p:cNvSpPr/>
          <p:nvPr/>
        </p:nvSpPr>
        <p:spPr>
          <a:xfrm>
            <a:off x="168924" y="1270578"/>
            <a:ext cx="11740997" cy="5047536"/>
          </a:xfrm>
          <a:prstGeom prst="rect">
            <a:avLst/>
          </a:prstGeom>
        </p:spPr>
        <p:txBody>
          <a:bodyPr wrap="square">
            <a:spAutoFit/>
          </a:bodyPr>
          <a:lstStyle/>
          <a:p>
            <a:pPr lvl="0">
              <a:defRPr/>
            </a:pPr>
            <a:r>
              <a:rPr lang="en-GB" sz="2300" dirty="0">
                <a:solidFill>
                  <a:schemeClr val="tx2">
                    <a:lumMod val="75000"/>
                  </a:schemeClr>
                </a:solidFill>
              </a:rPr>
              <a:t>Remember: </a:t>
            </a:r>
            <a:r>
              <a:rPr lang="en-US" sz="2300" b="1" dirty="0">
                <a:solidFill>
                  <a:schemeClr val="tx2">
                    <a:lumMod val="75000"/>
                  </a:schemeClr>
                </a:solidFill>
              </a:rPr>
              <a:t>-ER verbs </a:t>
            </a:r>
            <a:r>
              <a:rPr lang="en-US" sz="2300" dirty="0">
                <a:solidFill>
                  <a:schemeClr val="tx2">
                    <a:lumMod val="75000"/>
                  </a:schemeClr>
                </a:solidFill>
              </a:rPr>
              <a:t>make their </a:t>
            </a:r>
            <a:r>
              <a:rPr lang="en-GB" sz="2300" b="1" dirty="0">
                <a:solidFill>
                  <a:schemeClr val="tx2">
                    <a:lumMod val="75000"/>
                  </a:schemeClr>
                </a:solidFill>
              </a:rPr>
              <a:t>perfect tense</a:t>
            </a:r>
            <a:r>
              <a:rPr lang="en-US" sz="2300" dirty="0">
                <a:solidFill>
                  <a:schemeClr val="tx2">
                    <a:lumMod val="75000"/>
                  </a:schemeClr>
                </a:solidFill>
              </a:rPr>
              <a:t> with </a:t>
            </a:r>
            <a:r>
              <a:rPr lang="en-US" sz="2300" b="1" i="1" dirty="0">
                <a:solidFill>
                  <a:schemeClr val="tx2">
                    <a:lumMod val="75000"/>
                  </a:schemeClr>
                </a:solidFill>
              </a:rPr>
              <a:t>je</a:t>
            </a:r>
            <a:r>
              <a:rPr lang="en-US" sz="2300" i="1" dirty="0">
                <a:solidFill>
                  <a:schemeClr val="tx2">
                    <a:lumMod val="75000"/>
                  </a:schemeClr>
                </a:solidFill>
              </a:rPr>
              <a:t> </a:t>
            </a:r>
            <a:r>
              <a:rPr lang="en-US" sz="2300" dirty="0">
                <a:solidFill>
                  <a:schemeClr val="tx2">
                    <a:lumMod val="75000"/>
                  </a:schemeClr>
                </a:solidFill>
              </a:rPr>
              <a:t>as follows:</a:t>
            </a:r>
          </a:p>
          <a:p>
            <a:pPr lvl="0">
              <a:defRPr/>
            </a:pPr>
            <a:r>
              <a:rPr lang="en-US" sz="2300" i="1" dirty="0">
                <a:solidFill>
                  <a:schemeClr val="tx2">
                    <a:lumMod val="75000"/>
                  </a:schemeClr>
                </a:solidFill>
              </a:rPr>
              <a:t>			</a:t>
            </a:r>
          </a:p>
          <a:p>
            <a:pPr lvl="0">
              <a:defRPr/>
            </a:pPr>
            <a:r>
              <a:rPr lang="en-US" sz="2300" i="1" dirty="0">
                <a:solidFill>
                  <a:schemeClr val="tx2">
                    <a:lumMod val="75000"/>
                  </a:schemeClr>
                </a:solidFill>
              </a:rPr>
              <a:t>			</a:t>
            </a:r>
            <a:r>
              <a:rPr lang="en-US" sz="2300" b="1" dirty="0">
                <a:solidFill>
                  <a:schemeClr val="tx2">
                    <a:lumMod val="75000"/>
                  </a:schemeClr>
                </a:solidFill>
              </a:rPr>
              <a:t>Present		Perfect (past)</a:t>
            </a:r>
          </a:p>
          <a:p>
            <a:pPr lvl="0">
              <a:defRPr/>
            </a:pPr>
            <a:r>
              <a:rPr lang="en-US" sz="2300" dirty="0">
                <a:solidFill>
                  <a:schemeClr val="tx2">
                    <a:lumMod val="75000"/>
                  </a:schemeClr>
                </a:solidFill>
              </a:rPr>
              <a:t>			je </a:t>
            </a:r>
            <a:r>
              <a:rPr lang="en-US" sz="2300" dirty="0" err="1">
                <a:solidFill>
                  <a:schemeClr val="tx2">
                    <a:lumMod val="75000"/>
                  </a:schemeClr>
                </a:solidFill>
              </a:rPr>
              <a:t>travaille</a:t>
            </a:r>
            <a:r>
              <a:rPr lang="en-US" sz="2300" dirty="0">
                <a:solidFill>
                  <a:schemeClr val="tx2">
                    <a:lumMod val="75000"/>
                  </a:schemeClr>
                </a:solidFill>
              </a:rPr>
              <a:t> 	→	</a:t>
            </a:r>
            <a:r>
              <a:rPr lang="en-US" sz="2300" dirty="0" err="1">
                <a:solidFill>
                  <a:schemeClr val="tx2">
                    <a:lumMod val="75000"/>
                  </a:schemeClr>
                </a:solidFill>
              </a:rPr>
              <a:t>j’</a:t>
            </a:r>
            <a:r>
              <a:rPr lang="en-US" sz="2300" b="1" dirty="0" err="1">
                <a:solidFill>
                  <a:srgbClr val="EF4135"/>
                </a:solidFill>
              </a:rPr>
              <a:t>ai</a:t>
            </a:r>
            <a:r>
              <a:rPr lang="en-US" sz="2300" dirty="0">
                <a:solidFill>
                  <a:schemeClr val="tx2">
                    <a:lumMod val="75000"/>
                  </a:schemeClr>
                </a:solidFill>
              </a:rPr>
              <a:t> </a:t>
            </a:r>
            <a:r>
              <a:rPr lang="en-US" sz="2300" dirty="0" err="1">
                <a:solidFill>
                  <a:schemeClr val="tx2">
                    <a:lumMod val="75000"/>
                  </a:schemeClr>
                </a:solidFill>
              </a:rPr>
              <a:t>travaill</a:t>
            </a:r>
            <a:r>
              <a:rPr lang="en-US" sz="2300" b="1" dirty="0" err="1">
                <a:solidFill>
                  <a:srgbClr val="EF4135"/>
                </a:solidFill>
              </a:rPr>
              <a:t>é</a:t>
            </a:r>
            <a:r>
              <a:rPr lang="en-US" sz="2300" dirty="0">
                <a:solidFill>
                  <a:schemeClr val="tx2">
                    <a:lumMod val="75000"/>
                  </a:schemeClr>
                </a:solidFill>
              </a:rPr>
              <a:t>	 </a:t>
            </a:r>
          </a:p>
          <a:p>
            <a:pPr>
              <a:defRPr/>
            </a:pPr>
            <a:r>
              <a:rPr lang="en-US" sz="2300" dirty="0">
                <a:solidFill>
                  <a:schemeClr val="tx2">
                    <a:lumMod val="75000"/>
                  </a:schemeClr>
                </a:solidFill>
              </a:rPr>
              <a:t>			(I work)		(I worked)</a:t>
            </a:r>
          </a:p>
          <a:p>
            <a:pPr lvl="0">
              <a:defRPr/>
            </a:pPr>
            <a:r>
              <a:rPr lang="en-US" sz="2300" dirty="0">
                <a:solidFill>
                  <a:schemeClr val="tx2">
                    <a:lumMod val="75000"/>
                  </a:schemeClr>
                </a:solidFill>
              </a:rPr>
              <a:t>				</a:t>
            </a:r>
          </a:p>
          <a:p>
            <a:pPr lvl="0">
              <a:defRPr/>
            </a:pPr>
            <a:r>
              <a:rPr lang="en-US" sz="2300" dirty="0">
                <a:solidFill>
                  <a:schemeClr val="tx2">
                    <a:lumMod val="75000"/>
                  </a:schemeClr>
                </a:solidFill>
              </a:rPr>
              <a:t>What do you think the </a:t>
            </a:r>
            <a:r>
              <a:rPr lang="en-US" sz="2300" b="1" i="1" dirty="0" err="1">
                <a:solidFill>
                  <a:schemeClr val="tx2">
                    <a:lumMod val="75000"/>
                  </a:schemeClr>
                </a:solidFill>
              </a:rPr>
              <a:t>tu</a:t>
            </a:r>
            <a:r>
              <a:rPr lang="en-US" sz="2300" b="1" dirty="0">
                <a:solidFill>
                  <a:schemeClr val="tx2">
                    <a:lumMod val="75000"/>
                  </a:schemeClr>
                </a:solidFill>
              </a:rPr>
              <a:t> </a:t>
            </a:r>
            <a:r>
              <a:rPr lang="en-US" sz="2300" dirty="0">
                <a:solidFill>
                  <a:schemeClr val="tx2">
                    <a:lumMod val="75000"/>
                  </a:schemeClr>
                </a:solidFill>
              </a:rPr>
              <a:t>form looks like?</a:t>
            </a:r>
          </a:p>
          <a:p>
            <a:pPr lvl="0">
              <a:defRPr/>
            </a:pPr>
            <a:r>
              <a:rPr lang="en-US" sz="2300" i="1" dirty="0">
                <a:solidFill>
                  <a:schemeClr val="tx2">
                    <a:lumMod val="75000"/>
                  </a:schemeClr>
                </a:solidFill>
              </a:rPr>
              <a:t>			</a:t>
            </a:r>
          </a:p>
          <a:p>
            <a:pPr lvl="0">
              <a:defRPr/>
            </a:pPr>
            <a:r>
              <a:rPr lang="en-US" sz="2300" i="1" dirty="0">
                <a:solidFill>
                  <a:schemeClr val="tx2">
                    <a:lumMod val="75000"/>
                  </a:schemeClr>
                </a:solidFill>
              </a:rPr>
              <a:t>			</a:t>
            </a:r>
            <a:r>
              <a:rPr lang="en-US" sz="2300" b="1" dirty="0">
                <a:solidFill>
                  <a:schemeClr val="tx2">
                    <a:lumMod val="75000"/>
                  </a:schemeClr>
                </a:solidFill>
              </a:rPr>
              <a:t>Present		Perfect (past)</a:t>
            </a:r>
          </a:p>
          <a:p>
            <a:pPr lvl="0">
              <a:defRPr/>
            </a:pPr>
            <a:r>
              <a:rPr lang="en-US" sz="2300" dirty="0">
                <a:solidFill>
                  <a:schemeClr val="tx2">
                    <a:lumMod val="75000"/>
                  </a:schemeClr>
                </a:solidFill>
              </a:rPr>
              <a:t>			</a:t>
            </a:r>
            <a:r>
              <a:rPr lang="en-US" sz="2300" dirty="0" err="1">
                <a:solidFill>
                  <a:schemeClr val="tx2">
                    <a:lumMod val="75000"/>
                  </a:schemeClr>
                </a:solidFill>
              </a:rPr>
              <a:t>tu</a:t>
            </a:r>
            <a:r>
              <a:rPr lang="en-US" sz="2300" dirty="0">
                <a:solidFill>
                  <a:schemeClr val="tx2">
                    <a:lumMod val="75000"/>
                  </a:schemeClr>
                </a:solidFill>
              </a:rPr>
              <a:t> </a:t>
            </a:r>
            <a:r>
              <a:rPr lang="en-US" sz="2300" dirty="0" err="1">
                <a:solidFill>
                  <a:schemeClr val="tx2">
                    <a:lumMod val="75000"/>
                  </a:schemeClr>
                </a:solidFill>
              </a:rPr>
              <a:t>travailles</a:t>
            </a:r>
            <a:r>
              <a:rPr lang="en-US" sz="2300" dirty="0">
                <a:solidFill>
                  <a:schemeClr val="tx2">
                    <a:lumMod val="75000"/>
                  </a:schemeClr>
                </a:solidFill>
              </a:rPr>
              <a:t> 	→	</a:t>
            </a:r>
            <a:r>
              <a:rPr lang="en-US" sz="2300" dirty="0" err="1">
                <a:solidFill>
                  <a:schemeClr val="tx2">
                    <a:lumMod val="75000"/>
                  </a:schemeClr>
                </a:solidFill>
              </a:rPr>
              <a:t>tu</a:t>
            </a:r>
            <a:r>
              <a:rPr lang="en-US" sz="2300" dirty="0">
                <a:solidFill>
                  <a:schemeClr val="tx2">
                    <a:lumMod val="75000"/>
                  </a:schemeClr>
                </a:solidFill>
              </a:rPr>
              <a:t> </a:t>
            </a:r>
            <a:r>
              <a:rPr lang="en-US" sz="2300" b="1" dirty="0">
                <a:solidFill>
                  <a:srgbClr val="EF4135"/>
                </a:solidFill>
              </a:rPr>
              <a:t>as</a:t>
            </a:r>
            <a:r>
              <a:rPr lang="en-US" sz="2300" dirty="0">
                <a:solidFill>
                  <a:schemeClr val="tx2">
                    <a:lumMod val="75000"/>
                  </a:schemeClr>
                </a:solidFill>
              </a:rPr>
              <a:t> </a:t>
            </a:r>
            <a:r>
              <a:rPr lang="en-US" sz="2300" dirty="0" err="1">
                <a:solidFill>
                  <a:schemeClr val="tx2">
                    <a:lumMod val="75000"/>
                  </a:schemeClr>
                </a:solidFill>
              </a:rPr>
              <a:t>travaill</a:t>
            </a:r>
            <a:r>
              <a:rPr lang="en-US" sz="2300" b="1" dirty="0" err="1">
                <a:solidFill>
                  <a:srgbClr val="EF4135"/>
                </a:solidFill>
              </a:rPr>
              <a:t>é</a:t>
            </a:r>
            <a:r>
              <a:rPr lang="en-US" sz="2300" dirty="0">
                <a:solidFill>
                  <a:schemeClr val="tx2">
                    <a:lumMod val="75000"/>
                  </a:schemeClr>
                </a:solidFill>
              </a:rPr>
              <a:t>	 </a:t>
            </a:r>
          </a:p>
          <a:p>
            <a:pPr>
              <a:defRPr/>
            </a:pPr>
            <a:r>
              <a:rPr lang="en-US" sz="2300" dirty="0">
                <a:solidFill>
                  <a:schemeClr val="tx2">
                    <a:lumMod val="75000"/>
                  </a:schemeClr>
                </a:solidFill>
              </a:rPr>
              <a:t>			(you work)		(you worked)</a:t>
            </a:r>
          </a:p>
          <a:p>
            <a:pPr lvl="0">
              <a:defRPr/>
            </a:pPr>
            <a:r>
              <a:rPr lang="en-US" sz="2300" dirty="0">
                <a:solidFill>
                  <a:schemeClr val="tx2">
                    <a:lumMod val="75000"/>
                  </a:schemeClr>
                </a:solidFill>
              </a:rPr>
              <a:t>			</a:t>
            </a:r>
          </a:p>
          <a:p>
            <a:pPr lvl="0">
              <a:defRPr/>
            </a:pPr>
            <a:r>
              <a:rPr lang="en-US" sz="2300" dirty="0">
                <a:solidFill>
                  <a:schemeClr val="tx2">
                    <a:lumMod val="75000"/>
                  </a:schemeClr>
                </a:solidFill>
              </a:rPr>
              <a:t>			</a:t>
            </a:r>
            <a:r>
              <a:rPr lang="en-US" sz="2300" dirty="0" err="1">
                <a:solidFill>
                  <a:schemeClr val="tx2">
                    <a:lumMod val="75000"/>
                  </a:schemeClr>
                </a:solidFill>
              </a:rPr>
              <a:t>tu</a:t>
            </a:r>
            <a:r>
              <a:rPr lang="en-US" sz="2300" dirty="0">
                <a:solidFill>
                  <a:schemeClr val="tx2">
                    <a:lumMod val="75000"/>
                  </a:schemeClr>
                </a:solidFill>
              </a:rPr>
              <a:t> </a:t>
            </a:r>
            <a:r>
              <a:rPr lang="en-US" sz="2300" dirty="0" err="1">
                <a:solidFill>
                  <a:schemeClr val="tx2">
                    <a:lumMod val="75000"/>
                  </a:schemeClr>
                </a:solidFill>
              </a:rPr>
              <a:t>joues</a:t>
            </a:r>
            <a:r>
              <a:rPr lang="en-US" sz="2300" dirty="0">
                <a:solidFill>
                  <a:schemeClr val="tx2">
                    <a:lumMod val="75000"/>
                  </a:schemeClr>
                </a:solidFill>
              </a:rPr>
              <a:t>	→ 	</a:t>
            </a:r>
            <a:r>
              <a:rPr lang="en-US" sz="2300" dirty="0" err="1">
                <a:solidFill>
                  <a:schemeClr val="tx2">
                    <a:lumMod val="75000"/>
                  </a:schemeClr>
                </a:solidFill>
              </a:rPr>
              <a:t>tu</a:t>
            </a:r>
            <a:r>
              <a:rPr lang="en-US" sz="2300" dirty="0">
                <a:solidFill>
                  <a:schemeClr val="tx2">
                    <a:lumMod val="75000"/>
                  </a:schemeClr>
                </a:solidFill>
              </a:rPr>
              <a:t> </a:t>
            </a:r>
            <a:r>
              <a:rPr lang="en-US" sz="2300" b="1" dirty="0">
                <a:solidFill>
                  <a:srgbClr val="EF4135"/>
                </a:solidFill>
              </a:rPr>
              <a:t>as</a:t>
            </a:r>
            <a:r>
              <a:rPr lang="en-US" sz="2300" dirty="0">
                <a:solidFill>
                  <a:schemeClr val="tx2">
                    <a:lumMod val="75000"/>
                  </a:schemeClr>
                </a:solidFill>
              </a:rPr>
              <a:t> </a:t>
            </a:r>
            <a:r>
              <a:rPr lang="en-US" sz="2300" dirty="0" err="1">
                <a:solidFill>
                  <a:schemeClr val="tx2">
                    <a:lumMod val="75000"/>
                  </a:schemeClr>
                </a:solidFill>
              </a:rPr>
              <a:t>jou</a:t>
            </a:r>
            <a:r>
              <a:rPr lang="en-US" sz="2300" b="1" dirty="0" err="1">
                <a:solidFill>
                  <a:srgbClr val="EF4135"/>
                </a:solidFill>
              </a:rPr>
              <a:t>é</a:t>
            </a:r>
            <a:endParaRPr lang="en-US" sz="2300" b="1" dirty="0">
              <a:solidFill>
                <a:srgbClr val="EF4135"/>
              </a:solidFill>
            </a:endParaRPr>
          </a:p>
          <a:p>
            <a:pPr lvl="0">
              <a:defRPr/>
            </a:pPr>
            <a:r>
              <a:rPr lang="en-US" sz="2300" b="1" dirty="0">
                <a:solidFill>
                  <a:schemeClr val="tx2">
                    <a:lumMod val="75000"/>
                  </a:schemeClr>
                </a:solidFill>
              </a:rPr>
              <a:t>			</a:t>
            </a:r>
            <a:r>
              <a:rPr lang="en-US" sz="2300" dirty="0">
                <a:solidFill>
                  <a:schemeClr val="tx2">
                    <a:lumMod val="75000"/>
                  </a:schemeClr>
                </a:solidFill>
              </a:rPr>
              <a:t>(you play) 		(you played)</a:t>
            </a:r>
          </a:p>
        </p:txBody>
      </p:sp>
      <p:sp>
        <p:nvSpPr>
          <p:cNvPr id="9" name="Rounded Rectangular Callout 8"/>
          <p:cNvSpPr/>
          <p:nvPr/>
        </p:nvSpPr>
        <p:spPr>
          <a:xfrm>
            <a:off x="8388787" y="2216231"/>
            <a:ext cx="3521134" cy="1193395"/>
          </a:xfrm>
          <a:prstGeom prst="wedgeRoundRectCallout">
            <a:avLst>
              <a:gd name="adj1" fmla="val -55905"/>
              <a:gd name="adj2" fmla="val -20718"/>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p>
          <a:p>
            <a:pPr algn="ctr"/>
            <a:r>
              <a:rPr lang="en-GB" dirty="0"/>
              <a:t>in the perfect tense</a:t>
            </a:r>
          </a:p>
          <a:p>
            <a:pPr algn="ctr"/>
            <a:r>
              <a:rPr lang="en-GB" dirty="0"/>
              <a:t>we use </a:t>
            </a:r>
            <a:r>
              <a:rPr lang="en-GB" i="1" dirty="0" err="1"/>
              <a:t>j’</a:t>
            </a:r>
            <a:r>
              <a:rPr lang="en-GB" b="1" i="1" dirty="0" err="1"/>
              <a:t>ai</a:t>
            </a:r>
            <a:r>
              <a:rPr lang="en-GB" b="1" dirty="0"/>
              <a:t> </a:t>
            </a:r>
            <a:r>
              <a:rPr lang="en-GB" dirty="0"/>
              <a:t>(‘I have’),</a:t>
            </a:r>
          </a:p>
          <a:p>
            <a:pPr algn="ctr"/>
            <a:r>
              <a:rPr lang="en-GB" dirty="0"/>
              <a:t>rather than </a:t>
            </a:r>
            <a:r>
              <a:rPr lang="en-GB" i="1" dirty="0"/>
              <a:t>je</a:t>
            </a:r>
            <a:r>
              <a:rPr lang="en-GB" dirty="0"/>
              <a:t> (‘I’).</a:t>
            </a:r>
          </a:p>
        </p:txBody>
      </p:sp>
      <p:sp>
        <p:nvSpPr>
          <p:cNvPr id="10" name="Rounded Rectangular Callout 9"/>
          <p:cNvSpPr/>
          <p:nvPr/>
        </p:nvSpPr>
        <p:spPr>
          <a:xfrm>
            <a:off x="8388787" y="4442245"/>
            <a:ext cx="3521134" cy="1371276"/>
          </a:xfrm>
          <a:prstGeom prst="wedgeRoundRectCallout">
            <a:avLst>
              <a:gd name="adj1" fmla="val -55073"/>
              <a:gd name="adj2" fmla="val -24144"/>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a:t>
            </a:r>
            <a:r>
              <a:rPr lang="en-GB" b="1" dirty="0"/>
              <a:t>past participle </a:t>
            </a:r>
            <a:r>
              <a:rPr lang="en-GB" dirty="0"/>
              <a:t>does not change. Only the </a:t>
            </a:r>
            <a:r>
              <a:rPr lang="en-GB" b="1" dirty="0"/>
              <a:t>form of </a:t>
            </a:r>
            <a:r>
              <a:rPr lang="en-GB" b="1" i="1" dirty="0" err="1"/>
              <a:t>avoir</a:t>
            </a:r>
            <a:r>
              <a:rPr lang="en-GB" b="1" i="1" dirty="0"/>
              <a:t> </a:t>
            </a:r>
            <a:r>
              <a:rPr lang="en-GB" dirty="0"/>
              <a:t>changes to </a:t>
            </a:r>
            <a:r>
              <a:rPr lang="en-GB" b="1" dirty="0"/>
              <a:t>match the subject.</a:t>
            </a:r>
            <a:endParaRPr lang="en-GB" dirty="0"/>
          </a:p>
        </p:txBody>
      </p:sp>
    </p:spTree>
    <p:extLst>
      <p:ext uri="{BB962C8B-B14F-4D97-AF65-F5344CB8AC3E}">
        <p14:creationId xmlns:p14="http://schemas.microsoft.com/office/powerpoint/2010/main" val="16624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a:solidFill>
                  <a:schemeClr val="bg1"/>
                </a:solidFill>
              </a:rPr>
              <a:t>L'été dernier</a:t>
            </a:r>
            <a:endParaRPr lang="en-GB" sz="3600" b="1" dirty="0">
              <a:solidFill>
                <a:schemeClr val="bg1"/>
              </a:solidFill>
            </a:endParaRPr>
          </a:p>
        </p:txBody>
      </p:sp>
      <p:sp>
        <p:nvSpPr>
          <p:cNvPr id="9" name="Rounded Rectangle 46">
            <a:extLst>
              <a:ext uri="{FF2B5EF4-FFF2-40B4-BE49-F238E27FC236}">
                <a16:creationId xmlns:a16="http://schemas.microsoft.com/office/drawing/2014/main" id="{4284C5B1-5C3B-4A5B-B967-9A8DB3DBC92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Rectangle 6">
            <a:extLst>
              <a:ext uri="{FF2B5EF4-FFF2-40B4-BE49-F238E27FC236}">
                <a16:creationId xmlns:a16="http://schemas.microsoft.com/office/drawing/2014/main" id="{EC0BD9D2-E13D-4413-A1D0-C556DBCFA7F8}"/>
              </a:ext>
            </a:extLst>
          </p:cNvPr>
          <p:cNvSpPr/>
          <p:nvPr/>
        </p:nvSpPr>
        <p:spPr>
          <a:xfrm>
            <a:off x="1080931" y="1613303"/>
            <a:ext cx="9843965" cy="47031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E07C14F-145C-4D02-8D2D-38800909D970}"/>
              </a:ext>
            </a:extLst>
          </p:cNvPr>
          <p:cNvSpPr txBox="1"/>
          <p:nvPr/>
        </p:nvSpPr>
        <p:spPr>
          <a:xfrm>
            <a:off x="1237340" y="2430484"/>
            <a:ext cx="9518484" cy="3596113"/>
          </a:xfrm>
          <a:prstGeom prst="rect">
            <a:avLst/>
          </a:prstGeom>
          <a:noFill/>
          <a:ln>
            <a:solidFill>
              <a:schemeClr val="accent1">
                <a:lumMod val="50000"/>
              </a:schemeClr>
            </a:solidFill>
          </a:ln>
        </p:spPr>
        <p:txBody>
          <a:bodyPr wrap="square" tIns="0" bIns="0" rtlCol="0">
            <a:spAutoFit/>
          </a:bodyPr>
          <a:lstStyle/>
          <a:p>
            <a:pPr marL="457200" indent="-457200">
              <a:lnSpc>
                <a:spcPct val="200000"/>
              </a:lnSpc>
              <a:buAutoNum type="arabicPeriod"/>
            </a:pPr>
            <a:r>
              <a:rPr lang="en-GB" sz="2000" b="1" dirty="0">
                <a:solidFill>
                  <a:schemeClr val="tx2">
                    <a:lumMod val="75000"/>
                  </a:schemeClr>
                </a:solidFill>
              </a:rPr>
              <a:t>Tu </a:t>
            </a:r>
            <a:r>
              <a:rPr lang="en-GB" sz="2000" dirty="0">
                <a:solidFill>
                  <a:schemeClr val="tx2">
                    <a:lumMod val="75000"/>
                  </a:schemeClr>
                </a:solidFill>
              </a:rPr>
              <a:t>as mangé des escargots*.</a:t>
            </a:r>
          </a:p>
          <a:p>
            <a:pPr marL="457200" indent="-457200">
              <a:lnSpc>
                <a:spcPct val="200000"/>
              </a:lnSpc>
              <a:buAutoNum type="arabicPeriod"/>
            </a:pPr>
            <a:r>
              <a:rPr lang="en-GB" sz="2000" b="1" dirty="0">
                <a:solidFill>
                  <a:schemeClr val="tx2">
                    <a:lumMod val="75000"/>
                  </a:schemeClr>
                </a:solidFill>
              </a:rPr>
              <a:t>J’</a:t>
            </a:r>
            <a:r>
              <a:rPr lang="en-GB" sz="2000" dirty="0">
                <a:solidFill>
                  <a:schemeClr val="tx2">
                    <a:lumMod val="75000"/>
                  </a:schemeClr>
                </a:solidFill>
              </a:rPr>
              <a:t> ai mangé dans un café sur la place de la </a:t>
            </a:r>
            <a:r>
              <a:rPr lang="en-GB" sz="2000" dirty="0" err="1">
                <a:solidFill>
                  <a:schemeClr val="tx2">
                    <a:lumMod val="75000"/>
                  </a:schemeClr>
                </a:solidFill>
              </a:rPr>
              <a:t>ville</a:t>
            </a:r>
            <a:r>
              <a:rPr lang="en-GB" sz="2000" dirty="0">
                <a:solidFill>
                  <a:schemeClr val="tx2">
                    <a:lumMod val="75000"/>
                  </a:schemeClr>
                </a:solidFill>
              </a:rPr>
              <a:t>.</a:t>
            </a:r>
          </a:p>
          <a:p>
            <a:pPr marL="457200" indent="-457200">
              <a:lnSpc>
                <a:spcPct val="200000"/>
              </a:lnSpc>
              <a:buAutoNum type="arabicPeriod"/>
            </a:pPr>
            <a:r>
              <a:rPr lang="en-GB" sz="2000" b="1" dirty="0">
                <a:solidFill>
                  <a:schemeClr val="tx2">
                    <a:lumMod val="75000"/>
                  </a:schemeClr>
                </a:solidFill>
              </a:rPr>
              <a:t>J’</a:t>
            </a:r>
            <a:r>
              <a:rPr lang="en-GB" sz="2000" dirty="0">
                <a:solidFill>
                  <a:schemeClr val="tx2">
                    <a:lumMod val="75000"/>
                  </a:schemeClr>
                </a:solidFill>
              </a:rPr>
              <a:t> ai joué au tennis.</a:t>
            </a:r>
          </a:p>
          <a:p>
            <a:pPr marL="457200" indent="-457200">
              <a:lnSpc>
                <a:spcPct val="200000"/>
              </a:lnSpc>
              <a:buAutoNum type="arabicPeriod"/>
            </a:pPr>
            <a:r>
              <a:rPr lang="en-GB" sz="2000" b="1" dirty="0">
                <a:solidFill>
                  <a:schemeClr val="tx2">
                    <a:lumMod val="75000"/>
                  </a:schemeClr>
                </a:solidFill>
              </a:rPr>
              <a:t>Tu </a:t>
            </a:r>
            <a:r>
              <a:rPr lang="en-GB" sz="2000" dirty="0">
                <a:solidFill>
                  <a:schemeClr val="tx2">
                    <a:lumMod val="75000"/>
                  </a:schemeClr>
                </a:solidFill>
              </a:rPr>
              <a:t>as joué au foot avec des </a:t>
            </a:r>
            <a:r>
              <a:rPr lang="en-GB" sz="2000" dirty="0" err="1">
                <a:solidFill>
                  <a:schemeClr val="tx2">
                    <a:lumMod val="75000"/>
                  </a:schemeClr>
                </a:solidFill>
              </a:rPr>
              <a:t>amis</a:t>
            </a:r>
            <a:r>
              <a:rPr lang="en-GB" sz="2000" dirty="0">
                <a:solidFill>
                  <a:schemeClr val="tx2">
                    <a:lumMod val="75000"/>
                  </a:schemeClr>
                </a:solidFill>
              </a:rPr>
              <a:t>.</a:t>
            </a:r>
          </a:p>
          <a:p>
            <a:pPr marL="457200" indent="-457200">
              <a:lnSpc>
                <a:spcPct val="200000"/>
              </a:lnSpc>
              <a:buAutoNum type="arabicPeriod"/>
            </a:pPr>
            <a:r>
              <a:rPr lang="en-GB" sz="2000" b="1" dirty="0">
                <a:solidFill>
                  <a:schemeClr val="tx2">
                    <a:lumMod val="75000"/>
                  </a:schemeClr>
                </a:solidFill>
              </a:rPr>
              <a:t>Tu </a:t>
            </a:r>
            <a:r>
              <a:rPr lang="en-GB" sz="2000" dirty="0">
                <a:solidFill>
                  <a:schemeClr val="tx2">
                    <a:lumMod val="75000"/>
                  </a:schemeClr>
                </a:solidFill>
              </a:rPr>
              <a:t>as </a:t>
            </a:r>
            <a:r>
              <a:rPr lang="en-GB" sz="2000" dirty="0" err="1">
                <a:solidFill>
                  <a:schemeClr val="tx2">
                    <a:lumMod val="75000"/>
                  </a:schemeClr>
                </a:solidFill>
              </a:rPr>
              <a:t>gagné</a:t>
            </a:r>
            <a:r>
              <a:rPr lang="en-GB" sz="2000" dirty="0">
                <a:solidFill>
                  <a:schemeClr val="tx2">
                    <a:lumMod val="75000"/>
                  </a:schemeClr>
                </a:solidFill>
              </a:rPr>
              <a:t> le match !</a:t>
            </a:r>
          </a:p>
          <a:p>
            <a:pPr marL="457200" indent="-457200">
              <a:lnSpc>
                <a:spcPct val="200000"/>
              </a:lnSpc>
              <a:buFontTx/>
              <a:buAutoNum type="arabicPeriod"/>
            </a:pPr>
            <a:r>
              <a:rPr lang="en-GB" sz="2000" b="1" dirty="0">
                <a:solidFill>
                  <a:schemeClr val="tx2">
                    <a:lumMod val="75000"/>
                  </a:schemeClr>
                </a:solidFill>
              </a:rPr>
              <a:t>J’</a:t>
            </a:r>
            <a:r>
              <a:rPr lang="en-GB" sz="2000" dirty="0">
                <a:solidFill>
                  <a:schemeClr val="tx2">
                    <a:lumMod val="75000"/>
                  </a:schemeClr>
                </a:solidFill>
              </a:rPr>
              <a:t> ai </a:t>
            </a:r>
            <a:r>
              <a:rPr lang="en-GB" sz="2000" dirty="0" err="1">
                <a:solidFill>
                  <a:schemeClr val="tx2">
                    <a:lumMod val="75000"/>
                  </a:schemeClr>
                </a:solidFill>
              </a:rPr>
              <a:t>préparé</a:t>
            </a:r>
            <a:r>
              <a:rPr lang="en-GB" sz="2000" dirty="0">
                <a:solidFill>
                  <a:schemeClr val="tx2">
                    <a:lumMod val="75000"/>
                  </a:schemeClr>
                </a:solidFill>
              </a:rPr>
              <a:t> un bon déjeuner !    </a:t>
            </a:r>
          </a:p>
        </p:txBody>
      </p:sp>
      <p:sp>
        <p:nvSpPr>
          <p:cNvPr id="11" name="Rectangle 10">
            <a:extLst>
              <a:ext uri="{FF2B5EF4-FFF2-40B4-BE49-F238E27FC236}">
                <a16:creationId xmlns:a16="http://schemas.microsoft.com/office/drawing/2014/main" id="{ABB1E223-F901-4B63-A9CF-C4F0B0DEC56C}"/>
              </a:ext>
            </a:extLst>
          </p:cNvPr>
          <p:cNvSpPr/>
          <p:nvPr/>
        </p:nvSpPr>
        <p:spPr>
          <a:xfrm>
            <a:off x="2572848" y="1693985"/>
            <a:ext cx="3986552"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Amir.Amara@bonjour.fr</a:t>
            </a:r>
          </a:p>
        </p:txBody>
      </p:sp>
      <p:sp>
        <p:nvSpPr>
          <p:cNvPr id="12" name="Rectangle 11">
            <a:extLst>
              <a:ext uri="{FF2B5EF4-FFF2-40B4-BE49-F238E27FC236}">
                <a16:creationId xmlns:a16="http://schemas.microsoft.com/office/drawing/2014/main" id="{6716944A-2CAE-449B-B58A-AA248F0F5E0F}"/>
              </a:ext>
            </a:extLst>
          </p:cNvPr>
          <p:cNvSpPr/>
          <p:nvPr/>
        </p:nvSpPr>
        <p:spPr>
          <a:xfrm>
            <a:off x="1237342" y="1693986"/>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à:</a:t>
            </a:r>
          </a:p>
        </p:txBody>
      </p:sp>
      <p:sp>
        <p:nvSpPr>
          <p:cNvPr id="13" name="Rectangle 12">
            <a:extLst>
              <a:ext uri="{FF2B5EF4-FFF2-40B4-BE49-F238E27FC236}">
                <a16:creationId xmlns:a16="http://schemas.microsoft.com/office/drawing/2014/main" id="{9844EE6B-7BAB-4280-8DBD-39035CC1808A}"/>
              </a:ext>
            </a:extLst>
          </p:cNvPr>
          <p:cNvSpPr/>
          <p:nvPr/>
        </p:nvSpPr>
        <p:spPr>
          <a:xfrm>
            <a:off x="8597373" y="1693985"/>
            <a:ext cx="2158451" cy="3084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chemeClr val="accent5">
                    <a:lumMod val="50000"/>
                  </a:schemeClr>
                </a:solidFill>
              </a:rPr>
              <a:t>vacances</a:t>
            </a:r>
            <a:endParaRPr lang="en-GB" sz="2000" dirty="0">
              <a:solidFill>
                <a:schemeClr val="accent5">
                  <a:lumMod val="50000"/>
                </a:schemeClr>
              </a:solidFill>
            </a:endParaRPr>
          </a:p>
        </p:txBody>
      </p:sp>
      <p:sp>
        <p:nvSpPr>
          <p:cNvPr id="14" name="Rectangle 13">
            <a:extLst>
              <a:ext uri="{FF2B5EF4-FFF2-40B4-BE49-F238E27FC236}">
                <a16:creationId xmlns:a16="http://schemas.microsoft.com/office/drawing/2014/main" id="{557B67FE-419D-42CE-B8BF-1665A2711E85}"/>
              </a:ext>
            </a:extLst>
          </p:cNvPr>
          <p:cNvSpPr/>
          <p:nvPr/>
        </p:nvSpPr>
        <p:spPr>
          <a:xfrm>
            <a:off x="7239344" y="1693985"/>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chemeClr val="accent5">
                    <a:lumMod val="50000"/>
                  </a:schemeClr>
                </a:solidFill>
              </a:rPr>
              <a:t>objet</a:t>
            </a:r>
            <a:r>
              <a:rPr lang="en-GB" sz="2000" b="1" dirty="0">
                <a:solidFill>
                  <a:schemeClr val="accent5">
                    <a:lumMod val="50000"/>
                  </a:schemeClr>
                </a:solidFill>
              </a:rPr>
              <a:t>:</a:t>
            </a:r>
          </a:p>
        </p:txBody>
      </p:sp>
      <p:sp>
        <p:nvSpPr>
          <p:cNvPr id="23" name="TextBox 22">
            <a:extLst>
              <a:ext uri="{FF2B5EF4-FFF2-40B4-BE49-F238E27FC236}">
                <a16:creationId xmlns:a16="http://schemas.microsoft.com/office/drawing/2014/main" id="{C57E38A4-D82A-4CA1-9471-61580DC6BD64}"/>
              </a:ext>
            </a:extLst>
          </p:cNvPr>
          <p:cNvSpPr txBox="1"/>
          <p:nvPr/>
        </p:nvSpPr>
        <p:spPr>
          <a:xfrm>
            <a:off x="10103262" y="5511227"/>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26" name="TextBox 25">
            <a:extLst>
              <a:ext uri="{FF2B5EF4-FFF2-40B4-BE49-F238E27FC236}">
                <a16:creationId xmlns:a16="http://schemas.microsoft.com/office/drawing/2014/main" id="{EC749EF9-1035-4025-A0A2-04DA0E7D4878}"/>
              </a:ext>
            </a:extLst>
          </p:cNvPr>
          <p:cNvSpPr txBox="1"/>
          <p:nvPr/>
        </p:nvSpPr>
        <p:spPr>
          <a:xfrm>
            <a:off x="10090825" y="4962323"/>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29" name="TextBox 28">
            <a:extLst>
              <a:ext uri="{FF2B5EF4-FFF2-40B4-BE49-F238E27FC236}">
                <a16:creationId xmlns:a16="http://schemas.microsoft.com/office/drawing/2014/main" id="{46D2409D-B596-4725-8FA3-C7048BCFBDB1}"/>
              </a:ext>
            </a:extLst>
          </p:cNvPr>
          <p:cNvSpPr txBox="1"/>
          <p:nvPr/>
        </p:nvSpPr>
        <p:spPr>
          <a:xfrm>
            <a:off x="10070300" y="4375089"/>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2" name="TextBox 31">
            <a:extLst>
              <a:ext uri="{FF2B5EF4-FFF2-40B4-BE49-F238E27FC236}">
                <a16:creationId xmlns:a16="http://schemas.microsoft.com/office/drawing/2014/main" id="{DEE68D32-9367-4A61-8445-32E331E2FB40}"/>
              </a:ext>
            </a:extLst>
          </p:cNvPr>
          <p:cNvSpPr txBox="1"/>
          <p:nvPr/>
        </p:nvSpPr>
        <p:spPr>
          <a:xfrm>
            <a:off x="10050705" y="3665501"/>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5" name="TextBox 34">
            <a:extLst>
              <a:ext uri="{FF2B5EF4-FFF2-40B4-BE49-F238E27FC236}">
                <a16:creationId xmlns:a16="http://schemas.microsoft.com/office/drawing/2014/main" id="{DC8F385E-B0C0-4B0C-9745-B8EE9CBF13E2}"/>
              </a:ext>
            </a:extLst>
          </p:cNvPr>
          <p:cNvSpPr txBox="1"/>
          <p:nvPr/>
        </p:nvSpPr>
        <p:spPr>
          <a:xfrm>
            <a:off x="10020501" y="2430483"/>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8" name="TextBox 37">
            <a:extLst>
              <a:ext uri="{FF2B5EF4-FFF2-40B4-BE49-F238E27FC236}">
                <a16:creationId xmlns:a16="http://schemas.microsoft.com/office/drawing/2014/main" id="{0FB3F864-13BE-4E95-A9A0-9124D17B4112}"/>
              </a:ext>
            </a:extLst>
          </p:cNvPr>
          <p:cNvSpPr txBox="1"/>
          <p:nvPr/>
        </p:nvSpPr>
        <p:spPr>
          <a:xfrm>
            <a:off x="10046110" y="3034770"/>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39" name="TextBox 38">
            <a:extLst>
              <a:ext uri="{FF2B5EF4-FFF2-40B4-BE49-F238E27FC236}">
                <a16:creationId xmlns:a16="http://schemas.microsoft.com/office/drawing/2014/main" id="{70FA5228-5576-4E0C-822D-14D9C475BFE5}"/>
              </a:ext>
            </a:extLst>
          </p:cNvPr>
          <p:cNvSpPr txBox="1"/>
          <p:nvPr/>
        </p:nvSpPr>
        <p:spPr>
          <a:xfrm>
            <a:off x="1607521" y="2638688"/>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grpSp>
        <p:nvGrpSpPr>
          <p:cNvPr id="48" name="Group 47">
            <a:extLst>
              <a:ext uri="{FF2B5EF4-FFF2-40B4-BE49-F238E27FC236}">
                <a16:creationId xmlns:a16="http://schemas.microsoft.com/office/drawing/2014/main" id="{8C000C91-4C9B-4F49-9CE4-AFB55ECBBE65}"/>
              </a:ext>
            </a:extLst>
          </p:cNvPr>
          <p:cNvGrpSpPr/>
          <p:nvPr/>
        </p:nvGrpSpPr>
        <p:grpSpPr>
          <a:xfrm>
            <a:off x="9337149" y="2260247"/>
            <a:ext cx="1455595" cy="756882"/>
            <a:chOff x="9332632" y="2098913"/>
            <a:chExt cx="1455595" cy="756882"/>
          </a:xfrm>
        </p:grpSpPr>
        <p:pic>
          <p:nvPicPr>
            <p:cNvPr id="3" name="Picture 2" descr="A close up of a logo&#10;&#10;Description automatically generated">
              <a:extLst>
                <a:ext uri="{FF2B5EF4-FFF2-40B4-BE49-F238E27FC236}">
                  <a16:creationId xmlns:a16="http://schemas.microsoft.com/office/drawing/2014/main" id="{2BFE2E68-3D37-4788-B8EE-185770DB1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2632" y="2188403"/>
              <a:ext cx="667392" cy="667392"/>
            </a:xfrm>
            <a:prstGeom prst="rect">
              <a:avLst/>
            </a:prstGeom>
          </p:spPr>
        </p:pic>
        <p:pic>
          <p:nvPicPr>
            <p:cNvPr id="47" name="Picture 46" descr="A picture containing doll&#10;&#10;Description automatically generated">
              <a:extLst>
                <a:ext uri="{FF2B5EF4-FFF2-40B4-BE49-F238E27FC236}">
                  <a16:creationId xmlns:a16="http://schemas.microsoft.com/office/drawing/2014/main" id="{D135381A-DFD1-4049-ADF3-D3BAEC7A74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1345" y="2098913"/>
              <a:ext cx="756882" cy="756882"/>
            </a:xfrm>
            <a:prstGeom prst="rect">
              <a:avLst/>
            </a:prstGeom>
          </p:spPr>
        </p:pic>
      </p:grpSp>
      <p:grpSp>
        <p:nvGrpSpPr>
          <p:cNvPr id="49" name="Group 48">
            <a:extLst>
              <a:ext uri="{FF2B5EF4-FFF2-40B4-BE49-F238E27FC236}">
                <a16:creationId xmlns:a16="http://schemas.microsoft.com/office/drawing/2014/main" id="{80DE59F6-A52A-4755-8722-CA52568828DA}"/>
              </a:ext>
            </a:extLst>
          </p:cNvPr>
          <p:cNvGrpSpPr/>
          <p:nvPr/>
        </p:nvGrpSpPr>
        <p:grpSpPr>
          <a:xfrm>
            <a:off x="9382123" y="2871954"/>
            <a:ext cx="1455595" cy="756882"/>
            <a:chOff x="9332632" y="2098913"/>
            <a:chExt cx="1455595" cy="756882"/>
          </a:xfrm>
        </p:grpSpPr>
        <p:pic>
          <p:nvPicPr>
            <p:cNvPr id="50" name="Picture 49" descr="A close up of a logo&#10;&#10;Description automatically generated">
              <a:extLst>
                <a:ext uri="{FF2B5EF4-FFF2-40B4-BE49-F238E27FC236}">
                  <a16:creationId xmlns:a16="http://schemas.microsoft.com/office/drawing/2014/main" id="{BA16CDA8-D9BC-44A3-9F3D-BDFEF3E9A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2632" y="2188403"/>
              <a:ext cx="667392" cy="667392"/>
            </a:xfrm>
            <a:prstGeom prst="rect">
              <a:avLst/>
            </a:prstGeom>
          </p:spPr>
        </p:pic>
        <p:pic>
          <p:nvPicPr>
            <p:cNvPr id="51" name="Picture 50" descr="A picture containing doll&#10;&#10;Description automatically generated">
              <a:extLst>
                <a:ext uri="{FF2B5EF4-FFF2-40B4-BE49-F238E27FC236}">
                  <a16:creationId xmlns:a16="http://schemas.microsoft.com/office/drawing/2014/main" id="{D4E96D38-7031-4692-860D-A2E4EFDCD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1345" y="2098913"/>
              <a:ext cx="756882" cy="756882"/>
            </a:xfrm>
            <a:prstGeom prst="rect">
              <a:avLst/>
            </a:prstGeom>
          </p:spPr>
        </p:pic>
      </p:grpSp>
      <p:grpSp>
        <p:nvGrpSpPr>
          <p:cNvPr id="52" name="Group 51">
            <a:extLst>
              <a:ext uri="{FF2B5EF4-FFF2-40B4-BE49-F238E27FC236}">
                <a16:creationId xmlns:a16="http://schemas.microsoft.com/office/drawing/2014/main" id="{7E8EC877-8A9D-4249-8941-7BC547C746FF}"/>
              </a:ext>
            </a:extLst>
          </p:cNvPr>
          <p:cNvGrpSpPr/>
          <p:nvPr/>
        </p:nvGrpSpPr>
        <p:grpSpPr>
          <a:xfrm>
            <a:off x="9380870" y="3510105"/>
            <a:ext cx="1455595" cy="756882"/>
            <a:chOff x="9332632" y="2098913"/>
            <a:chExt cx="1455595" cy="756882"/>
          </a:xfrm>
        </p:grpSpPr>
        <p:pic>
          <p:nvPicPr>
            <p:cNvPr id="53" name="Picture 52"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2632" y="2188403"/>
              <a:ext cx="667392" cy="667392"/>
            </a:xfrm>
            <a:prstGeom prst="rect">
              <a:avLst/>
            </a:prstGeom>
          </p:spPr>
        </p:pic>
        <p:pic>
          <p:nvPicPr>
            <p:cNvPr id="54" name="Picture 53"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1345" y="2098913"/>
              <a:ext cx="756882" cy="756882"/>
            </a:xfrm>
            <a:prstGeom prst="rect">
              <a:avLst/>
            </a:prstGeom>
          </p:spPr>
        </p:pic>
      </p:grpSp>
      <p:sp>
        <p:nvSpPr>
          <p:cNvPr id="65" name="TextBox 64">
            <a:extLst>
              <a:ext uri="{FF2B5EF4-FFF2-40B4-BE49-F238E27FC236}">
                <a16:creationId xmlns:a16="http://schemas.microsoft.com/office/drawing/2014/main" id="{01E4C138-CCD1-4322-9717-557E3465FCB1}"/>
              </a:ext>
            </a:extLst>
          </p:cNvPr>
          <p:cNvSpPr txBox="1"/>
          <p:nvPr/>
        </p:nvSpPr>
        <p:spPr>
          <a:xfrm>
            <a:off x="180000" y="1098781"/>
            <a:ext cx="11779200" cy="400110"/>
          </a:xfrm>
          <a:prstGeom prst="rect">
            <a:avLst/>
          </a:prstGeom>
          <a:noFill/>
        </p:spPr>
        <p:txBody>
          <a:bodyPr wrap="square" rtlCol="0">
            <a:spAutoFit/>
          </a:bodyPr>
          <a:lstStyle/>
          <a:p>
            <a:pPr lvl="0">
              <a:defRPr/>
            </a:pPr>
            <a:r>
              <a:rPr kumimoji="0" lang="en-US" sz="2000" b="0" i="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Léa</a:t>
            </a:r>
            <a:r>
              <a:rPr kumimoji="0" lang="en-US" sz="20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parle</a:t>
            </a:r>
            <a:r>
              <a:rPr kumimoji="0" lang="en-US" sz="20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des </a:t>
            </a:r>
            <a:r>
              <a:rPr kumimoji="0" lang="en-US" sz="2000" b="0" i="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vacances</a:t>
            </a:r>
            <a:r>
              <a:rPr kumimoji="0" lang="en-US" sz="20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l’année</a:t>
            </a:r>
            <a:r>
              <a:rPr kumimoji="0" lang="en-US" sz="2000" b="0" i="0" u="none" strike="noStrike" kern="1200" cap="none" spc="0" normalizeH="0" noProof="0" dirty="0">
                <a:ln>
                  <a:noFill/>
                </a:ln>
                <a:solidFill>
                  <a:schemeClr val="tx2">
                    <a:lumMod val="75000"/>
                  </a:scheme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chemeClr val="tx2">
                    <a:lumMod val="75000"/>
                  </a:schemeClr>
                </a:solidFill>
                <a:effectLst/>
                <a:uLnTx/>
                <a:uFillTx/>
                <a:latin typeface="Century Gothic" panose="020F0302020204030204"/>
                <a:ea typeface="+mn-ea"/>
                <a:cs typeface="+mn-cs"/>
              </a:rPr>
              <a:t>dernière</a:t>
            </a:r>
            <a:r>
              <a:rPr kumimoji="0" lang="en-US" sz="20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C’est</a:t>
            </a:r>
            <a:r>
              <a:rPr kumimoji="0" lang="en-US" sz="20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Léa</a:t>
            </a:r>
            <a:r>
              <a:rPr kumimoji="0" lang="en-US" sz="20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je</a:t>
            </a:r>
            <a:r>
              <a:rPr kumimoji="0" lang="en-US" sz="2000" b="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a:t>
            </a:r>
            <a:r>
              <a:rPr kumimoji="0" lang="en-US" sz="2000" b="0" u="none" strike="noStrike" kern="1200" cap="none" spc="0" normalizeH="0" noProof="0" dirty="0">
                <a:ln>
                  <a:noFill/>
                </a:ln>
                <a:solidFill>
                  <a:schemeClr val="tx2">
                    <a:lumMod val="75000"/>
                  </a:schemeClr>
                </a:solidFill>
                <a:effectLst/>
                <a:uLnTx/>
                <a:uFillTx/>
                <a:latin typeface="Century Gothic" panose="020F0302020204030204"/>
                <a:ea typeface="+mn-ea"/>
                <a:cs typeface="+mn-cs"/>
              </a:rPr>
              <a:t> </a:t>
            </a:r>
            <a:r>
              <a:rPr kumimoji="0" lang="en-US" sz="2000" b="0"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ou</a:t>
            </a:r>
            <a:r>
              <a:rPr kumimoji="0" lang="en-US" sz="2000" b="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Amir </a:t>
            </a:r>
            <a:r>
              <a:rPr kumimoji="0" lang="en-US" sz="200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a:t>
            </a:r>
            <a:r>
              <a:rPr kumimoji="0" lang="en-US" sz="2000" i="1" u="none" strike="noStrike" kern="1200" cap="none" spc="0" normalizeH="0" baseline="0" noProof="0" dirty="0" err="1">
                <a:ln>
                  <a:noFill/>
                </a:ln>
                <a:solidFill>
                  <a:schemeClr val="tx2">
                    <a:lumMod val="75000"/>
                  </a:schemeClr>
                </a:solidFill>
                <a:effectLst/>
                <a:uLnTx/>
                <a:uFillTx/>
                <a:latin typeface="Century Gothic" panose="020F0302020204030204"/>
                <a:ea typeface="+mn-ea"/>
                <a:cs typeface="+mn-cs"/>
              </a:rPr>
              <a:t>tu</a:t>
            </a:r>
            <a:r>
              <a:rPr kumimoji="0" lang="en-US" sz="200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a:t>
            </a:r>
            <a:r>
              <a:rPr kumimoji="0" lang="en-US" sz="2000" b="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rPr>
              <a:t>?</a:t>
            </a:r>
          </a:p>
        </p:txBody>
      </p:sp>
      <p:pic>
        <p:nvPicPr>
          <p:cNvPr id="30" name="Picture 29"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0870" y="4299268"/>
            <a:ext cx="667392" cy="667392"/>
          </a:xfrm>
          <a:prstGeom prst="rect">
            <a:avLst/>
          </a:prstGeom>
        </p:spPr>
      </p:pic>
      <p:pic>
        <p:nvPicPr>
          <p:cNvPr id="31" name="Picture 30"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9583" y="4209778"/>
            <a:ext cx="756882" cy="756882"/>
          </a:xfrm>
          <a:prstGeom prst="rect">
            <a:avLst/>
          </a:prstGeom>
        </p:spPr>
      </p:pic>
      <p:pic>
        <p:nvPicPr>
          <p:cNvPr id="33" name="Picture 32"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3313" y="4876588"/>
            <a:ext cx="667392" cy="667392"/>
          </a:xfrm>
          <a:prstGeom prst="rect">
            <a:avLst/>
          </a:prstGeom>
        </p:spPr>
      </p:pic>
      <p:pic>
        <p:nvPicPr>
          <p:cNvPr id="34" name="Picture 33"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2026" y="4787098"/>
            <a:ext cx="756882" cy="756882"/>
          </a:xfrm>
          <a:prstGeom prst="rect">
            <a:avLst/>
          </a:prstGeom>
        </p:spPr>
      </p:pic>
      <p:pic>
        <p:nvPicPr>
          <p:cNvPr id="36" name="Picture 35" descr="A close up of a logo&#10;&#10;Description automatically generated">
            <a:extLst>
              <a:ext uri="{FF2B5EF4-FFF2-40B4-BE49-F238E27FC236}">
                <a16:creationId xmlns:a16="http://schemas.microsoft.com/office/drawing/2014/main" id="{192FA366-1317-4BA8-A92D-F327DF18B7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8666" y="5415577"/>
            <a:ext cx="667392" cy="667392"/>
          </a:xfrm>
          <a:prstGeom prst="rect">
            <a:avLst/>
          </a:prstGeom>
        </p:spPr>
      </p:pic>
      <p:pic>
        <p:nvPicPr>
          <p:cNvPr id="37" name="Picture 36" descr="A picture containing doll&#10;&#10;Description automatically generated">
            <a:extLst>
              <a:ext uri="{FF2B5EF4-FFF2-40B4-BE49-F238E27FC236}">
                <a16:creationId xmlns:a16="http://schemas.microsoft.com/office/drawing/2014/main" id="{F95AD9A8-002F-4B1D-8C0F-B0F3CF43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7379" y="5326087"/>
            <a:ext cx="756882" cy="756882"/>
          </a:xfrm>
          <a:prstGeom prst="rect">
            <a:avLst/>
          </a:prstGeom>
        </p:spPr>
      </p:pic>
      <p:sp>
        <p:nvSpPr>
          <p:cNvPr id="59" name="Flowchart: Connector 58"/>
          <p:cNvSpPr/>
          <p:nvPr/>
        </p:nvSpPr>
        <p:spPr>
          <a:xfrm>
            <a:off x="10134515" y="2425606"/>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lowchart: Connector 59"/>
          <p:cNvSpPr/>
          <p:nvPr/>
        </p:nvSpPr>
        <p:spPr>
          <a:xfrm>
            <a:off x="9453777" y="3082008"/>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Flowchart: Connector 60"/>
          <p:cNvSpPr/>
          <p:nvPr/>
        </p:nvSpPr>
        <p:spPr>
          <a:xfrm>
            <a:off x="9434778" y="3717494"/>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Flowchart: Connector 61"/>
          <p:cNvSpPr/>
          <p:nvPr/>
        </p:nvSpPr>
        <p:spPr>
          <a:xfrm>
            <a:off x="10175652" y="4370719"/>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lowchart: Connector 62"/>
          <p:cNvSpPr/>
          <p:nvPr/>
        </p:nvSpPr>
        <p:spPr>
          <a:xfrm>
            <a:off x="10180679" y="4944195"/>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Flowchart: Connector 63"/>
          <p:cNvSpPr/>
          <p:nvPr/>
        </p:nvSpPr>
        <p:spPr>
          <a:xfrm>
            <a:off x="9494613" y="5517171"/>
            <a:ext cx="559575"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03BC655D-F73A-4E2B-AC13-CEC41C87FDFA}"/>
              </a:ext>
            </a:extLst>
          </p:cNvPr>
          <p:cNvSpPr txBox="1"/>
          <p:nvPr/>
        </p:nvSpPr>
        <p:spPr>
          <a:xfrm>
            <a:off x="1607521" y="3247575"/>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58" name="TextBox 57">
            <a:extLst>
              <a:ext uri="{FF2B5EF4-FFF2-40B4-BE49-F238E27FC236}">
                <a16:creationId xmlns:a16="http://schemas.microsoft.com/office/drawing/2014/main" id="{0266291D-0DBD-4DAC-826A-85B1573CC68D}"/>
              </a:ext>
            </a:extLst>
          </p:cNvPr>
          <p:cNvSpPr txBox="1"/>
          <p:nvPr/>
        </p:nvSpPr>
        <p:spPr>
          <a:xfrm>
            <a:off x="1607521" y="3873665"/>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5" name="TextBox 74">
            <a:extLst>
              <a:ext uri="{FF2B5EF4-FFF2-40B4-BE49-F238E27FC236}">
                <a16:creationId xmlns:a16="http://schemas.microsoft.com/office/drawing/2014/main" id="{5AB1F3A8-21D3-4306-B41E-658FD2D1FE23}"/>
              </a:ext>
            </a:extLst>
          </p:cNvPr>
          <p:cNvSpPr txBox="1"/>
          <p:nvPr/>
        </p:nvSpPr>
        <p:spPr>
          <a:xfrm>
            <a:off x="1607780" y="4456999"/>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6" name="TextBox 75">
            <a:extLst>
              <a:ext uri="{FF2B5EF4-FFF2-40B4-BE49-F238E27FC236}">
                <a16:creationId xmlns:a16="http://schemas.microsoft.com/office/drawing/2014/main" id="{88EAB725-912C-4D34-BFBA-CFA76269E3F7}"/>
              </a:ext>
            </a:extLst>
          </p:cNvPr>
          <p:cNvSpPr txBox="1"/>
          <p:nvPr/>
        </p:nvSpPr>
        <p:spPr>
          <a:xfrm>
            <a:off x="1607780" y="5060031"/>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77" name="TextBox 76">
            <a:extLst>
              <a:ext uri="{FF2B5EF4-FFF2-40B4-BE49-F238E27FC236}">
                <a16:creationId xmlns:a16="http://schemas.microsoft.com/office/drawing/2014/main" id="{0A87A01F-859B-4098-8DA3-3313DA1E2F3B}"/>
              </a:ext>
            </a:extLst>
          </p:cNvPr>
          <p:cNvSpPr txBox="1"/>
          <p:nvPr/>
        </p:nvSpPr>
        <p:spPr>
          <a:xfrm>
            <a:off x="1607780" y="5620685"/>
            <a:ext cx="446238"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pic>
        <p:nvPicPr>
          <p:cNvPr id="2" name="Picture 1">
            <a:extLst>
              <a:ext uri="{FF2B5EF4-FFF2-40B4-BE49-F238E27FC236}">
                <a16:creationId xmlns:a16="http://schemas.microsoft.com/office/drawing/2014/main" id="{B1133F3F-680B-4F0B-90C0-90F6CAA44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579" y="8737"/>
            <a:ext cx="1371666" cy="1371666"/>
          </a:xfrm>
          <a:prstGeom prst="rect">
            <a:avLst/>
          </a:prstGeom>
        </p:spPr>
      </p:pic>
      <p:sp>
        <p:nvSpPr>
          <p:cNvPr id="5" name="TextBox 4">
            <a:extLst>
              <a:ext uri="{FF2B5EF4-FFF2-40B4-BE49-F238E27FC236}">
                <a16:creationId xmlns:a16="http://schemas.microsoft.com/office/drawing/2014/main" id="{93A7608D-0779-4EBF-B9B7-1DE369E9B74B}"/>
              </a:ext>
            </a:extLst>
          </p:cNvPr>
          <p:cNvSpPr txBox="1"/>
          <p:nvPr/>
        </p:nvSpPr>
        <p:spPr>
          <a:xfrm>
            <a:off x="8077043" y="247599"/>
            <a:ext cx="2029746"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un escargot </a:t>
            </a:r>
            <a:r>
              <a:rPr lang="en-GB" sz="2000" dirty="0">
                <a:solidFill>
                  <a:prstClr val="white"/>
                </a:solidFill>
              </a:rPr>
              <a:t>= snail</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72512744-9A1D-4AC3-826D-407EBB48C693}"/>
              </a:ext>
            </a:extLst>
          </p:cNvPr>
          <p:cNvSpPr/>
          <p:nvPr/>
        </p:nvSpPr>
        <p:spPr>
          <a:xfrm>
            <a:off x="9408701" y="2043384"/>
            <a:ext cx="667392" cy="32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(je)</a:t>
            </a:r>
          </a:p>
        </p:txBody>
      </p:sp>
      <p:sp>
        <p:nvSpPr>
          <p:cNvPr id="69" name="Rectangle 68">
            <a:extLst>
              <a:ext uri="{FF2B5EF4-FFF2-40B4-BE49-F238E27FC236}">
                <a16:creationId xmlns:a16="http://schemas.microsoft.com/office/drawing/2014/main" id="{953E8DFB-6210-4098-A3E8-56B0FEC36420}"/>
              </a:ext>
            </a:extLst>
          </p:cNvPr>
          <p:cNvSpPr/>
          <p:nvPr/>
        </p:nvSpPr>
        <p:spPr>
          <a:xfrm>
            <a:off x="10099023" y="2071726"/>
            <a:ext cx="656801" cy="275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a:t>
            </a:r>
            <a:r>
              <a:rPr lang="en-GB" sz="2000" b="1" dirty="0" err="1">
                <a:solidFill>
                  <a:schemeClr val="accent5">
                    <a:lumMod val="50000"/>
                  </a:schemeClr>
                </a:solidFill>
              </a:rPr>
              <a:t>tu</a:t>
            </a:r>
            <a:r>
              <a:rPr lang="en-GB" sz="2000" b="1" dirty="0">
                <a:solidFill>
                  <a:schemeClr val="accent5">
                    <a:lumMod val="50000"/>
                  </a:schemeClr>
                </a:solidFill>
              </a:rPr>
              <a:t>)</a:t>
            </a:r>
          </a:p>
        </p:txBody>
      </p:sp>
    </p:spTree>
    <p:extLst>
      <p:ext uri="{BB962C8B-B14F-4D97-AF65-F5344CB8AC3E}">
        <p14:creationId xmlns:p14="http://schemas.microsoft.com/office/powerpoint/2010/main" val="14329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9" grpId="0" animBg="1"/>
      <p:bldP spid="60" grpId="0" animBg="1"/>
      <p:bldP spid="61" grpId="0" animBg="1"/>
      <p:bldP spid="62" grpId="0" animBg="1"/>
      <p:bldP spid="63" grpId="0" animBg="1"/>
      <p:bldP spid="64" grpId="0" animBg="1"/>
      <p:bldP spid="57" grpId="0" animBg="1"/>
      <p:bldP spid="58" grpId="0" animBg="1"/>
      <p:bldP spid="75" grpId="0" animBg="1"/>
      <p:bldP spid="76" grpId="0" animBg="1"/>
      <p:bldP spid="7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40015" y="4352736"/>
            <a:ext cx="2481770"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chanté</a:t>
            </a:r>
            <a:r>
              <a:rPr lang="en-US" sz="2800" b="1" dirty="0">
                <a:ln w="22225">
                  <a:solidFill>
                    <a:srgbClr val="ED7D31"/>
                  </a:solidFill>
                  <a:prstDash val="solid"/>
                </a:ln>
                <a:solidFill>
                  <a:srgbClr val="0055A5"/>
                </a:solidFill>
                <a:latin typeface="Century Gothic" panose="020B0502020202020204" pitchFamily="34" charset="0"/>
              </a:rPr>
              <a:t>.</a:t>
            </a:r>
          </a:p>
        </p:txBody>
      </p:sp>
      <p:sp>
        <p:nvSpPr>
          <p:cNvPr id="4" name="Title 3"/>
          <p:cNvSpPr>
            <a:spLocks noGrp="1"/>
          </p:cNvSpPr>
          <p:nvPr>
            <p:ph type="title"/>
          </p:nvPr>
        </p:nvSpPr>
        <p:spPr>
          <a:xfrm>
            <a:off x="0" y="213557"/>
            <a:ext cx="6096000" cy="647577"/>
          </a:xfrm>
        </p:spPr>
        <p:txBody>
          <a:bodyPr>
            <a:normAutofit/>
          </a:bodyPr>
          <a:lstStyle/>
          <a:p>
            <a:r>
              <a:rPr lang="fr-FR" sz="2600" b="1" dirty="0">
                <a:solidFill>
                  <a:schemeClr val="bg1"/>
                </a:solidFill>
              </a:rPr>
              <a:t>Les questions au passé composé</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92789" y="1266653"/>
            <a:ext cx="11817132" cy="461665"/>
          </a:xfrm>
          <a:prstGeom prst="rect">
            <a:avLst/>
          </a:prstGeom>
          <a:noFill/>
        </p:spPr>
        <p:txBody>
          <a:bodyPr wrap="square" rtlCol="0">
            <a:spAutoFit/>
          </a:bodyPr>
          <a:lstStyle/>
          <a:p>
            <a:pPr>
              <a:defRPr/>
            </a:pPr>
            <a:r>
              <a:rPr lang="en-GB" sz="2400" dirty="0">
                <a:solidFill>
                  <a:schemeClr val="tx2">
                    <a:lumMod val="75000"/>
                  </a:schemeClr>
                </a:solidFill>
                <a:latin typeface="Century Gothic" panose="020B0502020202020204" pitchFamily="34" charset="0"/>
              </a:rPr>
              <a:t>Remember – you can questions in French by raising the pitch of your voice.</a:t>
            </a:r>
          </a:p>
        </p:txBody>
      </p:sp>
      <p:sp>
        <p:nvSpPr>
          <p:cNvPr id="10" name="Rectangle 9"/>
          <p:cNvSpPr/>
          <p:nvPr/>
        </p:nvSpPr>
        <p:spPr>
          <a:xfrm>
            <a:off x="2210066" y="2285561"/>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t>
            </a:r>
            <a:r>
              <a:rPr lang="en-US" sz="2800" b="1" dirty="0" err="1">
                <a:ln w="22225">
                  <a:solidFill>
                    <a:srgbClr val="ED7D31"/>
                  </a:solidFill>
                  <a:prstDash val="solid"/>
                </a:ln>
                <a:solidFill>
                  <a:srgbClr val="0055A5"/>
                </a:solidFill>
                <a:latin typeface="Century Gothic" panose="020B0502020202020204" pitchFamily="34" charset="0"/>
              </a:rPr>
              <a:t>chantes</a:t>
            </a:r>
            <a:r>
              <a:rPr lang="en-US" sz="2800" b="1" dirty="0">
                <a:ln w="22225">
                  <a:solidFill>
                    <a:srgbClr val="ED7D31"/>
                  </a:solidFill>
                  <a:prstDash val="solid"/>
                </a:ln>
                <a:solidFill>
                  <a:srgbClr val="0055A5"/>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chemeClr val="tx2">
                    <a:lumMod val="75000"/>
                  </a:schemeClr>
                </a:solidFill>
                <a:latin typeface="Century Gothic" panose="020B0502020202020204" pitchFamily="34" charset="0"/>
              </a:rPr>
              <a:t>You sing.</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t>
            </a:r>
            <a:r>
              <a:rPr lang="en-US" sz="2800" b="1" dirty="0" err="1">
                <a:ln w="22225">
                  <a:solidFill>
                    <a:srgbClr val="ED7D31"/>
                  </a:solidFill>
                  <a:prstDash val="solid"/>
                </a:ln>
                <a:solidFill>
                  <a:srgbClr val="0055A5"/>
                </a:solidFill>
                <a:latin typeface="Century Gothic" panose="020B0502020202020204" pitchFamily="34" charset="0"/>
              </a:rPr>
              <a:t>chantes</a:t>
            </a:r>
            <a:r>
              <a:rPr lang="en-US" sz="2800" b="1" dirty="0">
                <a:ln w="22225">
                  <a:solidFill>
                    <a:srgbClr val="ED7D31"/>
                  </a:solidFill>
                  <a:prstDash val="solid"/>
                </a:ln>
                <a:solidFill>
                  <a:srgbClr val="0055A5"/>
                </a:solidFill>
                <a:latin typeface="Century Gothic" panose="020B0502020202020204" pitchFamily="34" charset="0"/>
              </a:rPr>
              <a:t> ?</a:t>
            </a: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chemeClr val="tx2">
                    <a:lumMod val="75000"/>
                  </a:schemeClr>
                </a:solidFill>
                <a:latin typeface="Century Gothic" panose="020B0502020202020204" pitchFamily="34" charset="0"/>
              </a:rPr>
              <a:t>Do you sing?</a:t>
            </a:r>
            <a:endParaRPr lang="en-GB" sz="2800" b="1" dirty="0">
              <a:solidFill>
                <a:schemeClr val="tx2">
                  <a:lumMod val="75000"/>
                </a:schemeClr>
              </a:solidFill>
              <a:latin typeface="Century Gothic" panose="020B0502020202020204" pitchFamily="34" charset="0"/>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5379818" y="2845030"/>
            <a:ext cx="1278470" cy="6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827784" y="2067091"/>
            <a:ext cx="2013985" cy="162392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a:t>
            </a:r>
            <a:r>
              <a:rPr lang="en-GB" dirty="0"/>
              <a:t>: </a:t>
            </a:r>
          </a:p>
          <a:p>
            <a:pPr algn="ctr"/>
            <a:r>
              <a:rPr lang="en-GB" dirty="0"/>
              <a:t>in French, we leave a space before the question mark!</a:t>
            </a:r>
          </a:p>
        </p:txBody>
      </p:sp>
      <p:cxnSp>
        <p:nvCxnSpPr>
          <p:cNvPr id="23" name="Straight Arrow Connector 22"/>
          <p:cNvCxnSpPr>
            <a:cxnSpLocks/>
          </p:cNvCxnSpPr>
          <p:nvPr/>
        </p:nvCxnSpPr>
        <p:spPr>
          <a:xfrm>
            <a:off x="1427257" y="4940704"/>
            <a:ext cx="1194528"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0015" y="3727262"/>
            <a:ext cx="10741988" cy="461665"/>
          </a:xfrm>
          <a:prstGeom prst="rect">
            <a:avLst/>
          </a:prstGeom>
          <a:noFill/>
        </p:spPr>
        <p:txBody>
          <a:bodyPr wrap="square" rtlCol="0">
            <a:spAutoFit/>
          </a:bodyPr>
          <a:lstStyle/>
          <a:p>
            <a:pPr>
              <a:defRPr/>
            </a:pPr>
            <a:r>
              <a:rPr lang="en-GB" sz="2400" dirty="0">
                <a:solidFill>
                  <a:schemeClr val="tx2">
                    <a:lumMod val="75000"/>
                  </a:schemeClr>
                </a:solidFill>
                <a:latin typeface="Century Gothic" panose="020B0502020202020204" pitchFamily="34" charset="0"/>
              </a:rPr>
              <a:t>You can do the same thing in the perfect tense:</a:t>
            </a:r>
          </a:p>
        </p:txBody>
      </p:sp>
      <p:grpSp>
        <p:nvGrpSpPr>
          <p:cNvPr id="20" name="Group 19">
            <a:extLst>
              <a:ext uri="{FF2B5EF4-FFF2-40B4-BE49-F238E27FC236}">
                <a16:creationId xmlns:a16="http://schemas.microsoft.com/office/drawing/2014/main" id="{0903D707-DBC1-456E-AB6A-CC693F500191}"/>
              </a:ext>
            </a:extLst>
          </p:cNvPr>
          <p:cNvGrpSpPr/>
          <p:nvPr/>
        </p:nvGrpSpPr>
        <p:grpSpPr>
          <a:xfrm>
            <a:off x="4169936" y="4322678"/>
            <a:ext cx="2682146" cy="748831"/>
            <a:chOff x="4169936" y="4322678"/>
            <a:chExt cx="2682146" cy="748831"/>
          </a:xfrm>
        </p:grpSpPr>
        <p:grpSp>
          <p:nvGrpSpPr>
            <p:cNvPr id="18" name="Group 17">
              <a:extLst>
                <a:ext uri="{FF2B5EF4-FFF2-40B4-BE49-F238E27FC236}">
                  <a16:creationId xmlns:a16="http://schemas.microsoft.com/office/drawing/2014/main" id="{0EA1C7A9-6CBB-43A2-9BD1-009A7356B308}"/>
                </a:ext>
              </a:extLst>
            </p:cNvPr>
            <p:cNvGrpSpPr/>
            <p:nvPr/>
          </p:nvGrpSpPr>
          <p:grpSpPr>
            <a:xfrm>
              <a:off x="5380593" y="4809899"/>
              <a:ext cx="1277695" cy="261610"/>
              <a:chOff x="2366454" y="6004374"/>
              <a:chExt cx="1277695" cy="261610"/>
            </a:xfrm>
          </p:grpSpPr>
          <p:cxnSp>
            <p:nvCxnSpPr>
              <p:cNvPr id="30" name="Straight Arrow Connector 29"/>
              <p:cNvCxnSpPr/>
              <p:nvPr/>
            </p:nvCxnSpPr>
            <p:spPr>
              <a:xfrm flipV="1">
                <a:off x="2907170" y="6004374"/>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66454" y="6257293"/>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43D8F7CC-61FD-48C0-BF28-DDF2D23A086F}"/>
                </a:ext>
              </a:extLst>
            </p:cNvPr>
            <p:cNvSpPr/>
            <p:nvPr/>
          </p:nvSpPr>
          <p:spPr>
            <a:xfrm>
              <a:off x="4169936" y="4322678"/>
              <a:ext cx="2682146"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chanté</a:t>
              </a:r>
              <a:r>
                <a:rPr lang="en-US" sz="2800" b="1" dirty="0">
                  <a:ln w="22225">
                    <a:solidFill>
                      <a:srgbClr val="ED7D31"/>
                    </a:solidFill>
                    <a:prstDash val="solid"/>
                  </a:ln>
                  <a:solidFill>
                    <a:srgbClr val="0055A5"/>
                  </a:solidFill>
                  <a:latin typeface="Century Gothic" panose="020B0502020202020204" pitchFamily="34" charset="0"/>
                </a:rPr>
                <a:t> ?</a:t>
              </a:r>
            </a:p>
          </p:txBody>
        </p:sp>
      </p:grpSp>
      <p:sp>
        <p:nvSpPr>
          <p:cNvPr id="36" name="TextBox 35">
            <a:extLst>
              <a:ext uri="{FF2B5EF4-FFF2-40B4-BE49-F238E27FC236}">
                <a16:creationId xmlns:a16="http://schemas.microsoft.com/office/drawing/2014/main" id="{A88A5BC4-C538-443B-AEBE-2A4EF40A427D}"/>
              </a:ext>
            </a:extLst>
          </p:cNvPr>
          <p:cNvSpPr txBox="1"/>
          <p:nvPr/>
        </p:nvSpPr>
        <p:spPr>
          <a:xfrm>
            <a:off x="92789" y="5417682"/>
            <a:ext cx="10741988" cy="461665"/>
          </a:xfrm>
          <a:prstGeom prst="rect">
            <a:avLst/>
          </a:prstGeom>
          <a:noFill/>
        </p:spPr>
        <p:txBody>
          <a:bodyPr wrap="square" rtlCol="0">
            <a:spAutoFit/>
          </a:bodyPr>
          <a:lstStyle/>
          <a:p>
            <a:pPr>
              <a:defRPr/>
            </a:pPr>
            <a:r>
              <a:rPr lang="en-GB" sz="2400" dirty="0">
                <a:solidFill>
                  <a:schemeClr val="tx2">
                    <a:lumMod val="75000"/>
                  </a:schemeClr>
                </a:solidFill>
                <a:latin typeface="Century Gothic" panose="020B0502020202020204" pitchFamily="34" charset="0"/>
              </a:rPr>
              <a:t>Add a </a:t>
            </a:r>
            <a:r>
              <a:rPr lang="en-GB" sz="2400" b="1" dirty="0">
                <a:solidFill>
                  <a:schemeClr val="tx2">
                    <a:lumMod val="75000"/>
                  </a:schemeClr>
                </a:solidFill>
                <a:latin typeface="Century Gothic" panose="020B0502020202020204" pitchFamily="34" charset="0"/>
              </a:rPr>
              <a:t>question word</a:t>
            </a:r>
            <a:r>
              <a:rPr lang="en-GB" sz="2400" dirty="0">
                <a:solidFill>
                  <a:schemeClr val="tx2">
                    <a:lumMod val="75000"/>
                  </a:schemeClr>
                </a:solidFill>
                <a:latin typeface="Century Gothic" panose="020B0502020202020204" pitchFamily="34" charset="0"/>
              </a:rPr>
              <a:t> to the end for more information.</a:t>
            </a:r>
          </a:p>
        </p:txBody>
      </p:sp>
      <p:grpSp>
        <p:nvGrpSpPr>
          <p:cNvPr id="19" name="Group 18">
            <a:extLst>
              <a:ext uri="{FF2B5EF4-FFF2-40B4-BE49-F238E27FC236}">
                <a16:creationId xmlns:a16="http://schemas.microsoft.com/office/drawing/2014/main" id="{C8B409E3-DA1D-4B9F-A5D4-75BA06372C5F}"/>
              </a:ext>
            </a:extLst>
          </p:cNvPr>
          <p:cNvGrpSpPr/>
          <p:nvPr/>
        </p:nvGrpSpPr>
        <p:grpSpPr>
          <a:xfrm>
            <a:off x="7918039" y="4320661"/>
            <a:ext cx="3924472" cy="742157"/>
            <a:chOff x="7918039" y="4320661"/>
            <a:chExt cx="3924472" cy="742157"/>
          </a:xfrm>
        </p:grpSpPr>
        <p:grpSp>
          <p:nvGrpSpPr>
            <p:cNvPr id="37" name="Group 36">
              <a:extLst>
                <a:ext uri="{FF2B5EF4-FFF2-40B4-BE49-F238E27FC236}">
                  <a16:creationId xmlns:a16="http://schemas.microsoft.com/office/drawing/2014/main" id="{4DF6CA08-3989-4996-B9E9-61344C032F69}"/>
                </a:ext>
              </a:extLst>
            </p:cNvPr>
            <p:cNvGrpSpPr/>
            <p:nvPr/>
          </p:nvGrpSpPr>
          <p:grpSpPr>
            <a:xfrm>
              <a:off x="10543559" y="4797058"/>
              <a:ext cx="1298210" cy="265760"/>
              <a:chOff x="2475613" y="6056281"/>
              <a:chExt cx="1298210" cy="265760"/>
            </a:xfrm>
          </p:grpSpPr>
          <p:cxnSp>
            <p:nvCxnSpPr>
              <p:cNvPr id="38" name="Straight Arrow Connector 37">
                <a:extLst>
                  <a:ext uri="{FF2B5EF4-FFF2-40B4-BE49-F238E27FC236}">
                    <a16:creationId xmlns:a16="http://schemas.microsoft.com/office/drawing/2014/main" id="{D7E1267B-BD51-4AC1-B9E7-7E5EC8752C6A}"/>
                  </a:ext>
                </a:extLst>
              </p:cNvPr>
              <p:cNvCxnSpPr/>
              <p:nvPr/>
            </p:nvCxnSpPr>
            <p:spPr>
              <a:xfrm flipV="1">
                <a:off x="3036844" y="605628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1A644A-2EDF-4BB6-8E79-AE008408D1AE}"/>
                  </a:ext>
                </a:extLst>
              </p:cNvPr>
              <p:cNvCxnSpPr/>
              <p:nvPr/>
            </p:nvCxnSpPr>
            <p:spPr>
              <a:xfrm flipV="1">
                <a:off x="2475613" y="631789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50367312-E777-44E5-B26C-BDCFFC516B9A}"/>
                </a:ext>
              </a:extLst>
            </p:cNvPr>
            <p:cNvSpPr/>
            <p:nvPr/>
          </p:nvSpPr>
          <p:spPr>
            <a:xfrm>
              <a:off x="7918039" y="4320661"/>
              <a:ext cx="3924472"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chanté</a:t>
              </a:r>
              <a:r>
                <a:rPr lang="en-US" sz="2800" b="1" dirty="0">
                  <a:ln w="22225">
                    <a:solidFill>
                      <a:srgbClr val="ED7D31"/>
                    </a:solidFill>
                    <a:prstDash val="solid"/>
                  </a:ln>
                  <a:solidFill>
                    <a:srgbClr val="0055A5"/>
                  </a:solidFill>
                  <a:latin typeface="Century Gothic" panose="020B0502020202020204" pitchFamily="34" charset="0"/>
                </a:rPr>
                <a:t> </a:t>
              </a:r>
              <a:r>
                <a:rPr lang="en-US" sz="2800" b="1" dirty="0" err="1">
                  <a:ln w="22225">
                    <a:solidFill>
                      <a:srgbClr val="ED7D31"/>
                    </a:solidFill>
                    <a:prstDash val="solid"/>
                  </a:ln>
                  <a:solidFill>
                    <a:srgbClr val="0055A5"/>
                  </a:solidFill>
                  <a:latin typeface="Century Gothic" panose="020B0502020202020204" pitchFamily="34" charset="0"/>
                </a:rPr>
                <a:t>quand</a:t>
              </a:r>
              <a:r>
                <a:rPr lang="en-US" sz="2800" b="1" dirty="0">
                  <a:ln w="22225">
                    <a:solidFill>
                      <a:srgbClr val="ED7D31"/>
                    </a:solidFill>
                    <a:prstDash val="solid"/>
                  </a:ln>
                  <a:solidFill>
                    <a:srgbClr val="0055A5"/>
                  </a:solidFill>
                  <a:latin typeface="Century Gothic" panose="020B0502020202020204" pitchFamily="34" charset="0"/>
                </a:rPr>
                <a:t> ?</a:t>
              </a:r>
            </a:p>
          </p:txBody>
        </p:sp>
      </p:grpSp>
    </p:spTree>
    <p:extLst>
      <p:ext uri="{BB962C8B-B14F-4D97-AF65-F5344CB8AC3E}">
        <p14:creationId xmlns:p14="http://schemas.microsoft.com/office/powerpoint/2010/main" val="14356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u chantes.wav"/>
                                        </p:tgtEl>
                                      </p:cMediaNode>
                                    </p:audio>
                                  </p:sub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 chantes (question).wav"/>
                                        </p:tgtEl>
                                      </p:cMediaNode>
                                    </p:audio>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as chanté.wav"/>
                                        </p:tgtEl>
                                      </p:cMediaNode>
                                    </p:audio>
                                  </p:sub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u as chanté (q).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tu as chanté quand (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P spid="10" grpId="0"/>
      <p:bldP spid="11" grpId="0"/>
      <p:bldP spid="12" grpId="0"/>
      <p:bldP spid="13" grpId="0"/>
      <p:bldP spid="14" grpId="0" animBg="1"/>
      <p:bldP spid="15" grpId="0" animBg="1"/>
      <p:bldP spid="22" grpId="0" animBg="1"/>
      <p:bldP spid="24"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402387" cy="647577"/>
          </a:xfrm>
        </p:spPr>
        <p:txBody>
          <a:bodyPr>
            <a:noAutofit/>
          </a:bodyPr>
          <a:lstStyle/>
          <a:p>
            <a:r>
              <a:rPr lang="fr-FR" sz="2600" b="1" dirty="0">
                <a:solidFill>
                  <a:schemeClr val="bg1"/>
                </a:solidFill>
              </a:rPr>
              <a:t>Les questions au passé composé</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23" name="Straight Arrow Connector 22"/>
          <p:cNvCxnSpPr/>
          <p:nvPr/>
        </p:nvCxnSpPr>
        <p:spPr>
          <a:xfrm flipV="1">
            <a:off x="6360669" y="34837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318374" y="2343245"/>
            <a:ext cx="2505814"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mangé</a:t>
            </a:r>
            <a:r>
              <a:rPr lang="en-US" sz="2800" b="1" dirty="0">
                <a:ln w="22225">
                  <a:solidFill>
                    <a:srgbClr val="ED7D31"/>
                  </a:solidFill>
                  <a:prstDash val="solid"/>
                </a:ln>
                <a:solidFill>
                  <a:srgbClr val="0055A5"/>
                </a:solidFill>
                <a:latin typeface="Century Gothic" panose="020B0502020202020204" pitchFamily="34" charset="0"/>
              </a:rPr>
              <a:t>.</a:t>
            </a:r>
          </a:p>
        </p:txBody>
      </p:sp>
      <p:sp>
        <p:nvSpPr>
          <p:cNvPr id="26" name="TextBox 25"/>
          <p:cNvSpPr txBox="1"/>
          <p:nvPr/>
        </p:nvSpPr>
        <p:spPr>
          <a:xfrm>
            <a:off x="7953206" y="2993485"/>
            <a:ext cx="3874952" cy="523220"/>
          </a:xfrm>
          <a:prstGeom prst="rect">
            <a:avLst/>
          </a:prstGeom>
          <a:noFill/>
        </p:spPr>
        <p:txBody>
          <a:bodyPr wrap="square" rtlCol="0">
            <a:spAutoFit/>
          </a:bodyPr>
          <a:lstStyle/>
          <a:p>
            <a:pPr>
              <a:defRPr/>
            </a:pPr>
            <a:r>
              <a:rPr lang="en-GB" sz="2800" b="1">
                <a:solidFill>
                  <a:schemeClr val="tx2">
                    <a:lumMod val="75000"/>
                  </a:schemeClr>
                </a:solidFill>
                <a:latin typeface="Century Gothic" panose="020B0502020202020204" pitchFamily="34" charset="0"/>
              </a:rPr>
              <a:t>What</a:t>
            </a:r>
            <a:r>
              <a:rPr lang="en-GB" sz="2800">
                <a:solidFill>
                  <a:schemeClr val="tx2">
                    <a:lumMod val="75000"/>
                  </a:schemeClr>
                </a:solidFill>
                <a:latin typeface="Century Gothic" panose="020B0502020202020204" pitchFamily="34" charset="0"/>
              </a:rPr>
              <a:t> did you eat</a:t>
            </a:r>
            <a:r>
              <a:rPr lang="en-GB" sz="2800" b="1">
                <a:solidFill>
                  <a:schemeClr val="tx2">
                    <a:lumMod val="75000"/>
                  </a:schemeClr>
                </a:solidFill>
                <a:latin typeface="Century Gothic" panose="020B0502020202020204" pitchFamily="34" charset="0"/>
              </a:rPr>
              <a:t>?</a:t>
            </a:r>
            <a:endParaRPr lang="en-GB" sz="2800" b="1" dirty="0">
              <a:solidFill>
                <a:schemeClr val="tx2">
                  <a:lumMod val="75000"/>
                </a:schemeClr>
              </a:solidFill>
              <a:latin typeface="Century Gothic" panose="020B0502020202020204" pitchFamily="34" charset="0"/>
            </a:endParaRPr>
          </a:p>
        </p:txBody>
      </p:sp>
      <p:cxnSp>
        <p:nvCxnSpPr>
          <p:cNvPr id="29" name="Straight Connector 28"/>
          <p:cNvCxnSpPr/>
          <p:nvPr/>
        </p:nvCxnSpPr>
        <p:spPr>
          <a:xfrm flipV="1">
            <a:off x="5819953" y="37366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687961" y="2993485"/>
            <a:ext cx="3682418"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mangé</a:t>
            </a:r>
            <a:r>
              <a:rPr lang="en-US" sz="2800" b="1" dirty="0">
                <a:ln w="22225">
                  <a:solidFill>
                    <a:srgbClr val="ED7D31"/>
                  </a:solidFill>
                  <a:prstDash val="solid"/>
                </a:ln>
                <a:solidFill>
                  <a:srgbClr val="0055A5"/>
                </a:solidFill>
                <a:latin typeface="Century Gothic" panose="020B0502020202020204" pitchFamily="34" charset="0"/>
              </a:rPr>
              <a:t> quoi ?</a:t>
            </a:r>
          </a:p>
        </p:txBody>
      </p:sp>
      <p:cxnSp>
        <p:nvCxnSpPr>
          <p:cNvPr id="35" name="Straight Arrow Connector 34"/>
          <p:cNvCxnSpPr/>
          <p:nvPr/>
        </p:nvCxnSpPr>
        <p:spPr>
          <a:xfrm>
            <a:off x="5265384" y="28832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953206" y="2366954"/>
            <a:ext cx="3874952" cy="523220"/>
          </a:xfrm>
          <a:prstGeom prst="rect">
            <a:avLst/>
          </a:prstGeom>
          <a:noFill/>
        </p:spPr>
        <p:txBody>
          <a:bodyPr wrap="square" rtlCol="0">
            <a:spAutoFit/>
          </a:bodyPr>
          <a:lstStyle/>
          <a:p>
            <a:pPr>
              <a:defRPr/>
            </a:pPr>
            <a:r>
              <a:rPr lang="en-GB" sz="2800">
                <a:solidFill>
                  <a:schemeClr val="tx2">
                    <a:lumMod val="75000"/>
                  </a:schemeClr>
                </a:solidFill>
                <a:latin typeface="Century Gothic" panose="020B0502020202020204" pitchFamily="34" charset="0"/>
              </a:rPr>
              <a:t>You ate.</a:t>
            </a:r>
            <a:endParaRPr lang="en-GB" sz="2800" dirty="0">
              <a:solidFill>
                <a:schemeClr val="tx2">
                  <a:lumMod val="75000"/>
                </a:schemeClr>
              </a:solidFill>
              <a:latin typeface="Century Gothic" panose="020B0502020202020204" pitchFamily="34" charset="0"/>
            </a:endParaRPr>
          </a:p>
        </p:txBody>
      </p:sp>
      <p:sp>
        <p:nvSpPr>
          <p:cNvPr id="37" name="TextBox 36"/>
          <p:cNvSpPr txBox="1"/>
          <p:nvPr/>
        </p:nvSpPr>
        <p:spPr>
          <a:xfrm>
            <a:off x="730185" y="41628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38" name="TextBox 37"/>
          <p:cNvSpPr txBox="1"/>
          <p:nvPr/>
        </p:nvSpPr>
        <p:spPr>
          <a:xfrm>
            <a:off x="730185" y="48190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9" name="Straight Arrow Connector 38"/>
          <p:cNvCxnSpPr/>
          <p:nvPr/>
        </p:nvCxnSpPr>
        <p:spPr>
          <a:xfrm flipV="1">
            <a:off x="6411469" y="53633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304253" y="4222845"/>
            <a:ext cx="2635658"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travaillé</a:t>
            </a:r>
            <a:r>
              <a:rPr lang="en-US" sz="2800" b="1" dirty="0">
                <a:ln w="22225">
                  <a:solidFill>
                    <a:srgbClr val="ED7D31"/>
                  </a:solidFill>
                  <a:prstDash val="solid"/>
                </a:ln>
                <a:solidFill>
                  <a:srgbClr val="0055A5"/>
                </a:solidFill>
                <a:latin typeface="Century Gothic" panose="020B0502020202020204" pitchFamily="34" charset="0"/>
              </a:rPr>
              <a:t>.</a:t>
            </a:r>
          </a:p>
        </p:txBody>
      </p:sp>
      <p:sp>
        <p:nvSpPr>
          <p:cNvPr id="41" name="TextBox 40"/>
          <p:cNvSpPr txBox="1"/>
          <p:nvPr/>
        </p:nvSpPr>
        <p:spPr>
          <a:xfrm>
            <a:off x="8004006" y="4873085"/>
            <a:ext cx="3874952" cy="523220"/>
          </a:xfrm>
          <a:prstGeom prst="rect">
            <a:avLst/>
          </a:prstGeom>
          <a:noFill/>
        </p:spPr>
        <p:txBody>
          <a:bodyPr wrap="square" rtlCol="0">
            <a:spAutoFit/>
          </a:bodyPr>
          <a:lstStyle/>
          <a:p>
            <a:pPr>
              <a:defRPr/>
            </a:pPr>
            <a:r>
              <a:rPr lang="en-GB" sz="2800" b="1">
                <a:solidFill>
                  <a:schemeClr val="tx2">
                    <a:lumMod val="75000"/>
                  </a:schemeClr>
                </a:solidFill>
                <a:latin typeface="Century Gothic" panose="020B0502020202020204" pitchFamily="34" charset="0"/>
              </a:rPr>
              <a:t>When</a:t>
            </a:r>
            <a:r>
              <a:rPr lang="en-GB" sz="2800">
                <a:solidFill>
                  <a:schemeClr val="tx2">
                    <a:lumMod val="75000"/>
                  </a:schemeClr>
                </a:solidFill>
                <a:latin typeface="Century Gothic" panose="020B0502020202020204" pitchFamily="34" charset="0"/>
              </a:rPr>
              <a:t> did you work</a:t>
            </a:r>
            <a:r>
              <a:rPr lang="en-GB" sz="2800" b="1">
                <a:solidFill>
                  <a:schemeClr val="tx2">
                    <a:lumMod val="75000"/>
                  </a:schemeClr>
                </a:solidFill>
                <a:latin typeface="Century Gothic" panose="020B0502020202020204" pitchFamily="34" charset="0"/>
              </a:rPr>
              <a:t>?</a:t>
            </a:r>
            <a:endParaRPr lang="en-GB" sz="2800" b="1" dirty="0">
              <a:solidFill>
                <a:schemeClr val="tx2">
                  <a:lumMod val="75000"/>
                </a:schemeClr>
              </a:solidFill>
              <a:latin typeface="Century Gothic" panose="020B0502020202020204" pitchFamily="34" charset="0"/>
            </a:endParaRPr>
          </a:p>
        </p:txBody>
      </p:sp>
      <p:cxnSp>
        <p:nvCxnSpPr>
          <p:cNvPr id="42" name="Straight Connector 41"/>
          <p:cNvCxnSpPr/>
          <p:nvPr/>
        </p:nvCxnSpPr>
        <p:spPr>
          <a:xfrm flipV="1">
            <a:off x="5870753" y="56162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497511" y="4873085"/>
            <a:ext cx="4164923"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travaillé</a:t>
            </a:r>
            <a:r>
              <a:rPr lang="en-US" sz="2800" b="1" dirty="0">
                <a:ln w="22225">
                  <a:solidFill>
                    <a:srgbClr val="ED7D31"/>
                  </a:solidFill>
                  <a:prstDash val="solid"/>
                </a:ln>
                <a:solidFill>
                  <a:srgbClr val="0055A5"/>
                </a:solidFill>
                <a:latin typeface="Century Gothic" panose="020B0502020202020204" pitchFamily="34" charset="0"/>
              </a:rPr>
              <a:t> </a:t>
            </a:r>
            <a:r>
              <a:rPr lang="en-US" sz="2800" b="1" dirty="0" err="1">
                <a:ln w="22225">
                  <a:solidFill>
                    <a:srgbClr val="ED7D31"/>
                  </a:solidFill>
                  <a:prstDash val="solid"/>
                </a:ln>
                <a:solidFill>
                  <a:srgbClr val="0055A5"/>
                </a:solidFill>
                <a:latin typeface="Century Gothic" panose="020B0502020202020204" pitchFamily="34" charset="0"/>
              </a:rPr>
              <a:t>quand</a:t>
            </a:r>
            <a:r>
              <a:rPr lang="en-US" sz="2800" b="1" dirty="0">
                <a:ln w="22225">
                  <a:solidFill>
                    <a:srgbClr val="ED7D31"/>
                  </a:solidFill>
                  <a:prstDash val="solid"/>
                </a:ln>
                <a:solidFill>
                  <a:srgbClr val="0055A5"/>
                </a:solidFill>
                <a:latin typeface="Century Gothic" panose="020B0502020202020204" pitchFamily="34" charset="0"/>
              </a:rPr>
              <a:t> ?</a:t>
            </a:r>
          </a:p>
        </p:txBody>
      </p:sp>
      <p:cxnSp>
        <p:nvCxnSpPr>
          <p:cNvPr id="44" name="Straight Arrow Connector 43"/>
          <p:cNvCxnSpPr/>
          <p:nvPr/>
        </p:nvCxnSpPr>
        <p:spPr>
          <a:xfrm>
            <a:off x="5316184" y="47628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004006" y="4246554"/>
            <a:ext cx="3874952" cy="523220"/>
          </a:xfrm>
          <a:prstGeom prst="rect">
            <a:avLst/>
          </a:prstGeom>
          <a:noFill/>
        </p:spPr>
        <p:txBody>
          <a:bodyPr wrap="square" rtlCol="0">
            <a:spAutoFit/>
          </a:bodyPr>
          <a:lstStyle/>
          <a:p>
            <a:pPr>
              <a:defRPr/>
            </a:pPr>
            <a:r>
              <a:rPr lang="en-GB" sz="2800">
                <a:solidFill>
                  <a:schemeClr val="tx2">
                    <a:lumMod val="75000"/>
                  </a:schemeClr>
                </a:solidFill>
                <a:latin typeface="Century Gothic" panose="020B0502020202020204" pitchFamily="34" charset="0"/>
              </a:rPr>
              <a:t>You worked.</a:t>
            </a:r>
            <a:endParaRPr lang="en-GB" sz="2800" dirty="0">
              <a:solidFill>
                <a:schemeClr val="tx2">
                  <a:lumMod val="7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8EBC4C9-A936-423C-97E0-24761F5BC6DE}"/>
              </a:ext>
            </a:extLst>
          </p:cNvPr>
          <p:cNvSpPr txBox="1"/>
          <p:nvPr/>
        </p:nvSpPr>
        <p:spPr>
          <a:xfrm>
            <a:off x="92789" y="1266653"/>
            <a:ext cx="11817132" cy="461665"/>
          </a:xfrm>
          <a:prstGeom prst="rect">
            <a:avLst/>
          </a:prstGeom>
          <a:noFill/>
        </p:spPr>
        <p:txBody>
          <a:bodyPr wrap="square" rtlCol="0">
            <a:spAutoFit/>
          </a:bodyPr>
          <a:lstStyle/>
          <a:p>
            <a:pPr>
              <a:defRPr/>
            </a:pPr>
            <a:r>
              <a:rPr lang="en-GB" sz="2400" dirty="0">
                <a:solidFill>
                  <a:schemeClr val="tx2">
                    <a:lumMod val="75000"/>
                  </a:schemeClr>
                </a:solidFill>
                <a:latin typeface="Century Gothic" panose="020B0502020202020204" pitchFamily="34" charset="0"/>
              </a:rPr>
              <a:t>Here are some more examples:</a:t>
            </a:r>
          </a:p>
        </p:txBody>
      </p:sp>
    </p:spTree>
    <p:extLst>
      <p:ext uri="{BB962C8B-B14F-4D97-AF65-F5344CB8AC3E}">
        <p14:creationId xmlns:p14="http://schemas.microsoft.com/office/powerpoint/2010/main" val="416130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u as mangé.wav"/>
                                        </p:tgtEl>
                                      </p:cMediaNode>
                                    </p:audio>
                                  </p:sub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u as mangé quoi.wav"/>
                                        </p:tgtEl>
                                      </p:cMediaNode>
                                    </p:audio>
                                  </p:sub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u as travaillé.wav"/>
                                        </p:tgtEl>
                                      </p:cMediaNode>
                                    </p:audio>
                                  </p:sub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u as travaillé quand.wav"/>
                                        </p:tgtEl>
                                      </p:cMediaNode>
                                    </p:audio>
                                  </p:sub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p:bldP spid="26" grpId="0"/>
      <p:bldP spid="34" grpId="0"/>
      <p:bldP spid="36" grpId="0"/>
      <p:bldP spid="37" grpId="0" animBg="1"/>
      <p:bldP spid="38" grpId="0" animBg="1"/>
      <p:bldP spid="40" grpId="0"/>
      <p:bldP spid="41" grpId="0"/>
      <p:bldP spid="43"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78185953"/>
              </p:ext>
            </p:extLst>
          </p:nvPr>
        </p:nvGraphicFramePr>
        <p:xfrm>
          <a:off x="537280" y="2108741"/>
          <a:ext cx="11117440" cy="3479469"/>
        </p:xfrm>
        <a:graphic>
          <a:graphicData uri="http://schemas.openxmlformats.org/drawingml/2006/table">
            <a:tbl>
              <a:tblPr firstRow="1" bandRow="1">
                <a:tableStyleId>{21E4AEA4-8DFA-4A89-87EB-49C32662AFE0}</a:tableStyleId>
              </a:tblPr>
              <a:tblGrid>
                <a:gridCol w="1221746">
                  <a:extLst>
                    <a:ext uri="{9D8B030D-6E8A-4147-A177-3AD203B41FA5}">
                      <a16:colId xmlns:a16="http://schemas.microsoft.com/office/drawing/2014/main" val="2607353726"/>
                    </a:ext>
                  </a:extLst>
                </a:gridCol>
                <a:gridCol w="5341613">
                  <a:extLst>
                    <a:ext uri="{9D8B030D-6E8A-4147-A177-3AD203B41FA5}">
                      <a16:colId xmlns:a16="http://schemas.microsoft.com/office/drawing/2014/main" val="1600817978"/>
                    </a:ext>
                  </a:extLst>
                </a:gridCol>
                <a:gridCol w="2296160">
                  <a:extLst>
                    <a:ext uri="{9D8B030D-6E8A-4147-A177-3AD203B41FA5}">
                      <a16:colId xmlns:a16="http://schemas.microsoft.com/office/drawing/2014/main" val="4128092149"/>
                    </a:ext>
                  </a:extLst>
                </a:gridCol>
                <a:gridCol w="2257921">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aujourd’hui</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bg1"/>
                          </a:solidFill>
                        </a:rPr>
                        <a:t>l’hiver</a:t>
                      </a:r>
                      <a:r>
                        <a:rPr lang="en-GB" sz="2000" b="1" dirty="0">
                          <a:solidFill>
                            <a:schemeClr val="bg1"/>
                          </a:solidFill>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dernier</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as travaillé</a:t>
                      </a:r>
                      <a:r>
                        <a:rPr lang="en-GB" sz="2000" baseline="0">
                          <a:solidFill>
                            <a:schemeClr val="accent1">
                              <a:lumMod val="50000"/>
                            </a:schemeClr>
                          </a:solidFill>
                        </a:rPr>
                        <a:t> où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a:t>
                      </a:r>
                      <a:r>
                        <a:rPr lang="en-GB" sz="2000" baseline="0">
                          <a:solidFill>
                            <a:schemeClr val="accent1">
                              <a:lumMod val="50000"/>
                            </a:schemeClr>
                          </a:solidFill>
                        </a:rPr>
                        <a:t> manges quand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fais</a:t>
                      </a:r>
                      <a:r>
                        <a:rPr lang="en-GB" sz="2000" dirty="0">
                          <a:solidFill>
                            <a:schemeClr val="accent1">
                              <a:lumMod val="50000"/>
                            </a:schemeClr>
                          </a:solidFill>
                        </a:rPr>
                        <a:t> des voyages avec qui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as joué comment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as regardé quoi ?</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Tu </a:t>
                      </a:r>
                      <a:r>
                        <a:rPr lang="en-GB" sz="2000" dirty="0" err="1">
                          <a:solidFill>
                            <a:schemeClr val="accent1">
                              <a:lumMod val="50000"/>
                            </a:schemeClr>
                          </a:solidFill>
                        </a:rPr>
                        <a:t>écoutes</a:t>
                      </a:r>
                      <a:r>
                        <a:rPr lang="en-GB" sz="2000" baseline="0" dirty="0">
                          <a:solidFill>
                            <a:schemeClr val="accent1">
                              <a:lumMod val="50000"/>
                            </a:schemeClr>
                          </a:solidFill>
                        </a:rPr>
                        <a:t> quoi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1840974" y="4611277"/>
            <a:ext cx="2767386" cy="40061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1833856" y="5105147"/>
            <a:ext cx="3350327" cy="4006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793536" y="2709264"/>
            <a:ext cx="5002619" cy="35736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814806" y="3144955"/>
            <a:ext cx="2670579" cy="4006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833856" y="3650572"/>
            <a:ext cx="3947777" cy="42091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1793536" y="4108351"/>
            <a:ext cx="3947777" cy="4006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C0726EA2-D4A9-47F5-95C2-200A7DFA2296}"/>
              </a:ext>
            </a:extLst>
          </p:cNvPr>
          <p:cNvSpPr txBox="1"/>
          <p:nvPr/>
        </p:nvSpPr>
        <p:spPr>
          <a:xfrm>
            <a:off x="4884553" y="3274655"/>
            <a:ext cx="1150706"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213557"/>
            <a:ext cx="6096000" cy="647577"/>
          </a:xfrm>
        </p:spPr>
        <p:txBody>
          <a:bodyPr>
            <a:noAutofit/>
          </a:bodyPr>
          <a:lstStyle/>
          <a:p>
            <a:r>
              <a:rPr lang="en-GB" sz="2800" b="1" dirty="0" err="1">
                <a:solidFill>
                  <a:schemeClr val="bg1"/>
                </a:solidFill>
              </a:rPr>
              <a:t>Aujourd’hui</a:t>
            </a:r>
            <a:r>
              <a:rPr lang="en-GB" sz="2800" b="1" dirty="0">
                <a:solidFill>
                  <a:schemeClr val="bg1"/>
                </a:solidFill>
              </a:rPr>
              <a:t> </a:t>
            </a:r>
            <a:r>
              <a:rPr lang="en-GB" sz="2800" b="1" dirty="0" err="1">
                <a:solidFill>
                  <a:schemeClr val="bg1"/>
                </a:solidFill>
              </a:rPr>
              <a:t>ou</a:t>
            </a:r>
            <a:r>
              <a:rPr lang="en-GB" sz="2800" b="1" dirty="0">
                <a:solidFill>
                  <a:schemeClr val="bg1"/>
                </a:solidFill>
              </a:rPr>
              <a:t> </a:t>
            </a:r>
            <a:r>
              <a:rPr lang="en-GB" sz="2800" b="1" dirty="0" err="1">
                <a:solidFill>
                  <a:schemeClr val="bg1"/>
                </a:solidFill>
              </a:rPr>
              <a:t>l’hiver</a:t>
            </a:r>
            <a:r>
              <a:rPr lang="en-GB" sz="2800" b="1" dirty="0">
                <a:solidFill>
                  <a:schemeClr val="bg1"/>
                </a:solidFill>
              </a:rPr>
              <a:t> dernier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Action Button: Custom 16">
            <a:hlinkClick r:id="" action="ppaction://noaction" highlightClick="1">
              <a:snd r:embed="rId3" name="1.wav"/>
            </a:hlinkClick>
            <a:extLst>
              <a:ext uri="{FF2B5EF4-FFF2-40B4-BE49-F238E27FC236}">
                <a16:creationId xmlns:a16="http://schemas.microsoft.com/office/drawing/2014/main" id="{00B3E4C1-DFF4-46C3-8013-784275E7AA6B}"/>
              </a:ext>
            </a:extLst>
          </p:cNvPr>
          <p:cNvSpPr/>
          <p:nvPr/>
        </p:nvSpPr>
        <p:spPr>
          <a:xfrm>
            <a:off x="953577" y="26407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4" name="2.wav"/>
            </a:hlinkClick>
            <a:extLst>
              <a:ext uri="{FF2B5EF4-FFF2-40B4-BE49-F238E27FC236}">
                <a16:creationId xmlns:a16="http://schemas.microsoft.com/office/drawing/2014/main" id="{5B92A95F-523A-4E36-B65E-94DAE9FBB368}"/>
              </a:ext>
            </a:extLst>
          </p:cNvPr>
          <p:cNvSpPr/>
          <p:nvPr/>
        </p:nvSpPr>
        <p:spPr>
          <a:xfrm>
            <a:off x="953577" y="31353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5" name="3.wav"/>
            </a:hlinkClick>
            <a:extLst>
              <a:ext uri="{FF2B5EF4-FFF2-40B4-BE49-F238E27FC236}">
                <a16:creationId xmlns:a16="http://schemas.microsoft.com/office/drawing/2014/main" id="{D4B491BE-DEE1-4BAB-B62E-08BEC8F84C2F}"/>
              </a:ext>
            </a:extLst>
          </p:cNvPr>
          <p:cNvSpPr/>
          <p:nvPr/>
        </p:nvSpPr>
        <p:spPr>
          <a:xfrm>
            <a:off x="951499" y="36299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6" name="4.wav"/>
            </a:hlinkClick>
            <a:extLst>
              <a:ext uri="{FF2B5EF4-FFF2-40B4-BE49-F238E27FC236}">
                <a16:creationId xmlns:a16="http://schemas.microsoft.com/office/drawing/2014/main" id="{7C5D1C98-B338-48C7-A0D6-9CC93C596CA9}"/>
              </a:ext>
            </a:extLst>
          </p:cNvPr>
          <p:cNvSpPr/>
          <p:nvPr/>
        </p:nvSpPr>
        <p:spPr>
          <a:xfrm>
            <a:off x="951499" y="412462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7" name="5.wav"/>
            </a:hlinkClick>
            <a:extLst>
              <a:ext uri="{FF2B5EF4-FFF2-40B4-BE49-F238E27FC236}">
                <a16:creationId xmlns:a16="http://schemas.microsoft.com/office/drawing/2014/main" id="{735F5EA0-D015-4C01-9444-94092DE5E112}"/>
              </a:ext>
            </a:extLst>
          </p:cNvPr>
          <p:cNvSpPr/>
          <p:nvPr/>
        </p:nvSpPr>
        <p:spPr>
          <a:xfrm>
            <a:off x="951499" y="46192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8" name="6.wav"/>
            </a:hlinkClick>
            <a:extLst>
              <a:ext uri="{FF2B5EF4-FFF2-40B4-BE49-F238E27FC236}">
                <a16:creationId xmlns:a16="http://schemas.microsoft.com/office/drawing/2014/main" id="{C85FFF45-DBEA-4B31-808F-B9B100F63A1A}"/>
              </a:ext>
            </a:extLst>
          </p:cNvPr>
          <p:cNvSpPr/>
          <p:nvPr/>
        </p:nvSpPr>
        <p:spPr>
          <a:xfrm>
            <a:off x="956293" y="51138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4" name="Picture 4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2406" y="2718977"/>
            <a:ext cx="282522" cy="294294"/>
          </a:xfrm>
          <a:prstGeom prst="rect">
            <a:avLst/>
          </a:prstGeom>
        </p:spPr>
      </p:pic>
      <p:pic>
        <p:nvPicPr>
          <p:cNvPr id="45" name="Picture 4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4188" y="3235180"/>
            <a:ext cx="282522" cy="294294"/>
          </a:xfrm>
          <a:prstGeom prst="rect">
            <a:avLst/>
          </a:prstGeom>
        </p:spPr>
      </p:pic>
      <p:pic>
        <p:nvPicPr>
          <p:cNvPr id="46" name="Picture 45"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3995" y="3732223"/>
            <a:ext cx="282522" cy="294294"/>
          </a:xfrm>
          <a:prstGeom prst="rect">
            <a:avLst/>
          </a:prstGeom>
        </p:spPr>
      </p:pic>
      <p:pic>
        <p:nvPicPr>
          <p:cNvPr id="47" name="Picture 4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2406" y="4214555"/>
            <a:ext cx="282522" cy="294294"/>
          </a:xfrm>
          <a:prstGeom prst="rect">
            <a:avLst/>
          </a:prstGeom>
        </p:spPr>
      </p:pic>
      <p:pic>
        <p:nvPicPr>
          <p:cNvPr id="48" name="Picture 4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3884" y="4643870"/>
            <a:ext cx="282522" cy="294294"/>
          </a:xfrm>
          <a:prstGeom prst="rect">
            <a:avLst/>
          </a:prstGeom>
        </p:spPr>
      </p:pic>
      <p:pic>
        <p:nvPicPr>
          <p:cNvPr id="49" name="Picture 4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25806" y="5180649"/>
            <a:ext cx="282522" cy="294294"/>
          </a:xfrm>
          <a:prstGeom prst="rect">
            <a:avLst/>
          </a:prstGeom>
        </p:spPr>
      </p:pic>
      <p:sp>
        <p:nvSpPr>
          <p:cNvPr id="2" name="TextBox 1">
            <a:extLst>
              <a:ext uri="{FF2B5EF4-FFF2-40B4-BE49-F238E27FC236}">
                <a16:creationId xmlns:a16="http://schemas.microsoft.com/office/drawing/2014/main" id="{6D20D88A-BD61-42E5-96FA-698BB2E6383C}"/>
              </a:ext>
            </a:extLst>
          </p:cNvPr>
          <p:cNvSpPr txBox="1"/>
          <p:nvPr/>
        </p:nvSpPr>
        <p:spPr>
          <a:xfrm>
            <a:off x="191191" y="1272669"/>
            <a:ext cx="11198087" cy="769441"/>
          </a:xfrm>
          <a:prstGeom prst="rect">
            <a:avLst/>
          </a:prstGeom>
          <a:noFill/>
        </p:spPr>
        <p:txBody>
          <a:bodyPr wrap="square" rtlCol="0">
            <a:spAutoFit/>
          </a:bodyPr>
          <a:lstStyle/>
          <a:p>
            <a:r>
              <a:rPr lang="en-US" sz="2200" dirty="0">
                <a:solidFill>
                  <a:schemeClr val="tx2">
                    <a:lumMod val="75000"/>
                  </a:schemeClr>
                </a:solidFill>
              </a:rPr>
              <a:t>Amir a des questions pour Abdel !</a:t>
            </a:r>
          </a:p>
          <a:p>
            <a:r>
              <a:rPr lang="en-US" sz="2200" dirty="0">
                <a:solidFill>
                  <a:schemeClr val="tx2">
                    <a:lumMod val="75000"/>
                  </a:schemeClr>
                </a:solidFill>
              </a:rPr>
              <a:t>Les questions </a:t>
            </a:r>
            <a:r>
              <a:rPr lang="en-US" sz="2200" dirty="0" err="1">
                <a:solidFill>
                  <a:schemeClr val="tx2">
                    <a:lumMod val="75000"/>
                  </a:schemeClr>
                </a:solidFill>
              </a:rPr>
              <a:t>sont-ils</a:t>
            </a:r>
            <a:r>
              <a:rPr lang="en-US" sz="2200" dirty="0">
                <a:solidFill>
                  <a:schemeClr val="tx2">
                    <a:lumMod val="75000"/>
                  </a:schemeClr>
                </a:solidFill>
              </a:rPr>
              <a:t> au </a:t>
            </a:r>
            <a:r>
              <a:rPr lang="en-US" sz="2200" dirty="0" err="1">
                <a:solidFill>
                  <a:schemeClr val="tx2">
                    <a:lumMod val="75000"/>
                  </a:schemeClr>
                </a:solidFill>
              </a:rPr>
              <a:t>pr</a:t>
            </a:r>
            <a:r>
              <a:rPr lang="en-GB" sz="2200" dirty="0" err="1">
                <a:solidFill>
                  <a:schemeClr val="tx2">
                    <a:lumMod val="75000"/>
                  </a:schemeClr>
                </a:solidFill>
              </a:rPr>
              <a:t>ésent</a:t>
            </a:r>
            <a:r>
              <a:rPr lang="en-US" sz="2200" dirty="0">
                <a:solidFill>
                  <a:schemeClr val="tx2">
                    <a:lumMod val="75000"/>
                  </a:schemeClr>
                </a:solidFill>
              </a:rPr>
              <a:t> </a:t>
            </a:r>
            <a:r>
              <a:rPr lang="en-US" sz="2200" dirty="0" err="1">
                <a:solidFill>
                  <a:schemeClr val="tx2">
                    <a:lumMod val="75000"/>
                  </a:schemeClr>
                </a:solidFill>
              </a:rPr>
              <a:t>ou</a:t>
            </a:r>
            <a:r>
              <a:rPr lang="en-US" sz="2200" dirty="0">
                <a:solidFill>
                  <a:schemeClr val="tx2">
                    <a:lumMod val="75000"/>
                  </a:schemeClr>
                </a:solidFill>
              </a:rPr>
              <a:t> au passé ?</a:t>
            </a:r>
          </a:p>
        </p:txBody>
      </p:sp>
      <p:pic>
        <p:nvPicPr>
          <p:cNvPr id="5" name="Picture 4" descr="A picture containing doll, shirt&#10;&#10;Description automatically generated">
            <a:extLst>
              <a:ext uri="{FF2B5EF4-FFF2-40B4-BE49-F238E27FC236}">
                <a16:creationId xmlns:a16="http://schemas.microsoft.com/office/drawing/2014/main" id="{C3C2D2C4-B9BC-4564-ACE0-47DAF8F513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43022" y="108783"/>
            <a:ext cx="1304590" cy="1304590"/>
          </a:xfrm>
          <a:prstGeom prst="rect">
            <a:avLst/>
          </a:prstGeom>
        </p:spPr>
      </p:pic>
      <p:pic>
        <p:nvPicPr>
          <p:cNvPr id="10" name="Picture 9" descr="A picture containing doll, shirt&#10;&#10;Description automatically generated">
            <a:extLst>
              <a:ext uri="{FF2B5EF4-FFF2-40B4-BE49-F238E27FC236}">
                <a16:creationId xmlns:a16="http://schemas.microsoft.com/office/drawing/2014/main" id="{E75C4A4B-47E1-4F06-BBD3-32EA9C231E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45018" y="-185284"/>
            <a:ext cx="1600200" cy="1600200"/>
          </a:xfrm>
          <a:prstGeom prst="rect">
            <a:avLst/>
          </a:prstGeom>
        </p:spPr>
      </p:pic>
    </p:spTree>
    <p:extLst>
      <p:ext uri="{BB962C8B-B14F-4D97-AF65-F5344CB8AC3E}">
        <p14:creationId xmlns:p14="http://schemas.microsoft.com/office/powerpoint/2010/main" val="138704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16" grpId="0" animBg="1"/>
      <p:bldP spid="17" grpId="0" animBg="1"/>
      <p:bldP spid="22"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40924" cy="647577"/>
          </a:xfrm>
        </p:spPr>
        <p:txBody>
          <a:bodyPr>
            <a:normAutofit/>
          </a:bodyPr>
          <a:lstStyle/>
          <a:p>
            <a:r>
              <a:rPr lang="en-GB" sz="3600" b="1" dirty="0" err="1">
                <a:solidFill>
                  <a:schemeClr val="bg1"/>
                </a:solidFill>
              </a:rPr>
              <a:t>Écrire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1E43D90D-75BE-4333-87BD-8D439F9961F9}"/>
              </a:ext>
            </a:extLst>
          </p:cNvPr>
          <p:cNvPicPr/>
          <p:nvPr/>
        </p:nvPicPr>
        <p:blipFill>
          <a:blip r:embed="rId3">
            <a:extLst>
              <a:ext uri="{28A0092B-C50C-407E-A947-70E740481C1C}">
                <a14:useLocalDpi xmlns:a14="http://schemas.microsoft.com/office/drawing/2010/main" val="0"/>
              </a:ext>
            </a:extLst>
          </a:blip>
          <a:stretch>
            <a:fillRect/>
          </a:stretch>
        </p:blipFill>
        <p:spPr>
          <a:xfrm>
            <a:off x="7888004" y="2419275"/>
            <a:ext cx="3665501" cy="2492316"/>
          </a:xfrm>
          <a:prstGeom prst="rect">
            <a:avLst/>
          </a:prstGeom>
        </p:spPr>
      </p:pic>
      <p:pic>
        <p:nvPicPr>
          <p:cNvPr id="10" name="Picture 9" descr="C:\Users\wdj\Google Drive\Primary\Y5 SoW\From Tracy\Pronouns\i.png">
            <a:extLst>
              <a:ext uri="{FF2B5EF4-FFF2-40B4-BE49-F238E27FC236}">
                <a16:creationId xmlns:a16="http://schemas.microsoft.com/office/drawing/2014/main" id="{4E8478DA-CCB4-450E-A019-454DB56E2E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9454" y="1536769"/>
            <a:ext cx="1886036" cy="4174735"/>
          </a:xfrm>
          <a:prstGeom prst="rect">
            <a:avLst/>
          </a:prstGeom>
          <a:noFill/>
          <a:ln>
            <a:noFill/>
          </a:ln>
        </p:spPr>
      </p:pic>
      <p:pic>
        <p:nvPicPr>
          <p:cNvPr id="18" name="Picture 17" descr="C:\Users\wdj\Google Drive\Primary\Y5 SoW\From Tracy\Pronouns\i.png">
            <a:extLst>
              <a:ext uri="{FF2B5EF4-FFF2-40B4-BE49-F238E27FC236}">
                <a16:creationId xmlns:a16="http://schemas.microsoft.com/office/drawing/2014/main" id="{6E5028EF-9CB1-4CAF-AEE4-311FF8EC1A6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429" y="2102261"/>
            <a:ext cx="1737349" cy="3750495"/>
          </a:xfrm>
          <a:prstGeom prst="rect">
            <a:avLst/>
          </a:prstGeom>
          <a:noFill/>
          <a:ln>
            <a:noFill/>
          </a:ln>
        </p:spPr>
      </p:pic>
      <p:pic>
        <p:nvPicPr>
          <p:cNvPr id="20" name="Picture 19" descr="C:\Users\wdj\Google Drive\Primary\Y5 SoW\From Tracy\Pronouns\i.png">
            <a:extLst>
              <a:ext uri="{FF2B5EF4-FFF2-40B4-BE49-F238E27FC236}">
                <a16:creationId xmlns:a16="http://schemas.microsoft.com/office/drawing/2014/main" id="{34BBCDD4-E872-440F-950E-1D1E22ECF0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4786" y="2013255"/>
            <a:ext cx="1737349" cy="3750495"/>
          </a:xfrm>
          <a:prstGeom prst="rect">
            <a:avLst/>
          </a:prstGeom>
          <a:noFill/>
          <a:ln>
            <a:noFill/>
          </a:ln>
        </p:spPr>
      </p:pic>
      <p:pic>
        <p:nvPicPr>
          <p:cNvPr id="30" name="Picture 3" descr="C:\Users\wdj\Google Drive\Primary\Y5 SoW\From Tracy\Pronouns\y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246" y="1907371"/>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Users\wdj\Google Drive\Primary\Y5 SoW\From Tracy\Pronouns\y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88" y="2030867"/>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descr="C:\Users\wdj\Google Drive\Primary\Y5 SoW\From Tracy\Pronouns\y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278" y="1969119"/>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C:\Users\wdj\Google Drive\Primary\Y5 SoW\From Tracy\Pronouns\i.png">
            <a:extLst>
              <a:ext uri="{FF2B5EF4-FFF2-40B4-BE49-F238E27FC236}">
                <a16:creationId xmlns:a16="http://schemas.microsoft.com/office/drawing/2014/main" id="{4E8478DA-CCB4-450E-A019-454DB56E2E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285" y="1939863"/>
            <a:ext cx="1737349" cy="3750495"/>
          </a:xfrm>
          <a:prstGeom prst="rect">
            <a:avLst/>
          </a:prstGeom>
          <a:noFill/>
          <a:ln>
            <a:noFill/>
          </a:ln>
        </p:spPr>
      </p:pic>
      <p:pic>
        <p:nvPicPr>
          <p:cNvPr id="34" name="Picture 3" descr="C:\Users\wdj\Google Drive\Primary\Y5 SoW\From Tracy\Pronouns\yo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128" y="1998375"/>
            <a:ext cx="4187322" cy="368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6997" y="2303332"/>
            <a:ext cx="3579320" cy="244586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6569" y="1845268"/>
            <a:ext cx="4428044" cy="3291513"/>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7110" y="1939863"/>
            <a:ext cx="4248623" cy="3583005"/>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4107" y="1658614"/>
            <a:ext cx="4067796" cy="3511864"/>
          </a:xfrm>
          <a:prstGeom prst="rect">
            <a:avLst/>
          </a:prstGeom>
        </p:spPr>
      </p:pic>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6642" y="1315258"/>
            <a:ext cx="3808264" cy="3966942"/>
          </a:xfrm>
          <a:prstGeom prst="rect">
            <a:avLst/>
          </a:prstGeom>
        </p:spPr>
      </p:pic>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5479" y="1997474"/>
            <a:ext cx="4095045" cy="3726492"/>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57650" y="2155267"/>
            <a:ext cx="3223239" cy="3072822"/>
          </a:xfrm>
          <a:prstGeom prst="rect">
            <a:avLst/>
          </a:prstGeom>
        </p:spPr>
      </p:pic>
      <p:sp>
        <p:nvSpPr>
          <p:cNvPr id="13" name="TextBox 12"/>
          <p:cNvSpPr txBox="1"/>
          <p:nvPr/>
        </p:nvSpPr>
        <p:spPr>
          <a:xfrm>
            <a:off x="3561993" y="3373046"/>
            <a:ext cx="4657892" cy="584775"/>
          </a:xfrm>
          <a:prstGeom prst="rect">
            <a:avLst/>
          </a:prstGeom>
          <a:noFill/>
        </p:spPr>
        <p:txBody>
          <a:bodyPr wrap="square" rtlCol="0">
            <a:spAutoFit/>
          </a:bodyPr>
          <a:lstStyle/>
          <a:p>
            <a:pPr algn="ctr"/>
            <a:r>
              <a:rPr lang="en-GB" sz="3200">
                <a:solidFill>
                  <a:schemeClr val="accent5">
                    <a:lumMod val="50000"/>
                  </a:schemeClr>
                </a:solidFill>
              </a:rPr>
              <a:t>regarder</a:t>
            </a:r>
            <a:endParaRPr lang="en-GB" sz="3200" dirty="0">
              <a:solidFill>
                <a:schemeClr val="accent5">
                  <a:lumMod val="50000"/>
                </a:schemeClr>
              </a:solidFill>
            </a:endParaRPr>
          </a:p>
        </p:txBody>
      </p:sp>
      <p:sp>
        <p:nvSpPr>
          <p:cNvPr id="23" name="TextBox 22"/>
          <p:cNvSpPr txBox="1"/>
          <p:nvPr/>
        </p:nvSpPr>
        <p:spPr>
          <a:xfrm>
            <a:off x="3540595" y="3348338"/>
            <a:ext cx="4657892" cy="584775"/>
          </a:xfrm>
          <a:prstGeom prst="rect">
            <a:avLst/>
          </a:prstGeom>
          <a:noFill/>
        </p:spPr>
        <p:txBody>
          <a:bodyPr wrap="square" rtlCol="0">
            <a:spAutoFit/>
          </a:bodyPr>
          <a:lstStyle/>
          <a:p>
            <a:pPr algn="ctr"/>
            <a:r>
              <a:rPr lang="en-GB" sz="3200">
                <a:solidFill>
                  <a:schemeClr val="accent5">
                    <a:lumMod val="50000"/>
                  </a:schemeClr>
                </a:solidFill>
              </a:rPr>
              <a:t>parler</a:t>
            </a:r>
            <a:endParaRPr lang="en-GB" sz="3200" dirty="0">
              <a:solidFill>
                <a:schemeClr val="accent5">
                  <a:lumMod val="50000"/>
                </a:schemeClr>
              </a:solidFill>
            </a:endParaRPr>
          </a:p>
        </p:txBody>
      </p:sp>
      <p:sp>
        <p:nvSpPr>
          <p:cNvPr id="24" name="TextBox 23"/>
          <p:cNvSpPr txBox="1"/>
          <p:nvPr/>
        </p:nvSpPr>
        <p:spPr>
          <a:xfrm>
            <a:off x="3547846" y="3338494"/>
            <a:ext cx="4657892" cy="584775"/>
          </a:xfrm>
          <a:prstGeom prst="rect">
            <a:avLst/>
          </a:prstGeom>
          <a:noFill/>
        </p:spPr>
        <p:txBody>
          <a:bodyPr wrap="square" rtlCol="0">
            <a:spAutoFit/>
          </a:bodyPr>
          <a:lstStyle/>
          <a:p>
            <a:pPr algn="ctr"/>
            <a:r>
              <a:rPr lang="en-GB" sz="3200" dirty="0" err="1">
                <a:solidFill>
                  <a:schemeClr val="accent5">
                    <a:lumMod val="50000"/>
                  </a:schemeClr>
                </a:solidFill>
              </a:rPr>
              <a:t>écouter</a:t>
            </a:r>
            <a:endParaRPr lang="en-GB" sz="3200" dirty="0">
              <a:solidFill>
                <a:schemeClr val="accent5">
                  <a:lumMod val="50000"/>
                </a:schemeClr>
              </a:solidFill>
            </a:endParaRPr>
          </a:p>
        </p:txBody>
      </p:sp>
      <p:sp>
        <p:nvSpPr>
          <p:cNvPr id="25" name="TextBox 24"/>
          <p:cNvSpPr txBox="1"/>
          <p:nvPr/>
        </p:nvSpPr>
        <p:spPr>
          <a:xfrm>
            <a:off x="3477990" y="3367750"/>
            <a:ext cx="4657892" cy="584775"/>
          </a:xfrm>
          <a:prstGeom prst="rect">
            <a:avLst/>
          </a:prstGeom>
          <a:noFill/>
        </p:spPr>
        <p:txBody>
          <a:bodyPr wrap="square" rtlCol="0">
            <a:spAutoFit/>
          </a:bodyPr>
          <a:lstStyle/>
          <a:p>
            <a:pPr algn="ctr"/>
            <a:r>
              <a:rPr lang="en-GB" sz="3200">
                <a:solidFill>
                  <a:schemeClr val="accent5">
                    <a:lumMod val="50000"/>
                  </a:schemeClr>
                </a:solidFill>
              </a:rPr>
              <a:t>préparer</a:t>
            </a:r>
            <a:endParaRPr lang="en-GB" sz="3200" dirty="0">
              <a:solidFill>
                <a:schemeClr val="accent5">
                  <a:lumMod val="50000"/>
                </a:schemeClr>
              </a:solidFill>
            </a:endParaRPr>
          </a:p>
        </p:txBody>
      </p:sp>
      <p:sp>
        <p:nvSpPr>
          <p:cNvPr id="26" name="TextBox 25"/>
          <p:cNvSpPr txBox="1"/>
          <p:nvPr/>
        </p:nvSpPr>
        <p:spPr>
          <a:xfrm>
            <a:off x="3673891" y="3392734"/>
            <a:ext cx="4657892" cy="584775"/>
          </a:xfrm>
          <a:prstGeom prst="rect">
            <a:avLst/>
          </a:prstGeom>
          <a:noFill/>
        </p:spPr>
        <p:txBody>
          <a:bodyPr wrap="square" rtlCol="0">
            <a:spAutoFit/>
          </a:bodyPr>
          <a:lstStyle/>
          <a:p>
            <a:pPr algn="ctr"/>
            <a:r>
              <a:rPr lang="en-GB" sz="3200">
                <a:solidFill>
                  <a:schemeClr val="accent5">
                    <a:lumMod val="50000"/>
                  </a:schemeClr>
                </a:solidFill>
              </a:rPr>
              <a:t>manger</a:t>
            </a:r>
            <a:endParaRPr lang="en-GB" sz="3200" dirty="0">
              <a:solidFill>
                <a:schemeClr val="accent5">
                  <a:lumMod val="50000"/>
                </a:schemeClr>
              </a:solidFill>
            </a:endParaRPr>
          </a:p>
        </p:txBody>
      </p:sp>
      <p:sp>
        <p:nvSpPr>
          <p:cNvPr id="27" name="TextBox 26"/>
          <p:cNvSpPr txBox="1"/>
          <p:nvPr/>
        </p:nvSpPr>
        <p:spPr>
          <a:xfrm>
            <a:off x="3641136" y="3363478"/>
            <a:ext cx="4657892" cy="584775"/>
          </a:xfrm>
          <a:prstGeom prst="rect">
            <a:avLst/>
          </a:prstGeom>
          <a:noFill/>
        </p:spPr>
        <p:txBody>
          <a:bodyPr wrap="square" rtlCol="0">
            <a:spAutoFit/>
          </a:bodyPr>
          <a:lstStyle/>
          <a:p>
            <a:pPr algn="ctr"/>
            <a:r>
              <a:rPr lang="en-GB" sz="3200">
                <a:solidFill>
                  <a:schemeClr val="accent5">
                    <a:lumMod val="50000"/>
                  </a:schemeClr>
                </a:solidFill>
              </a:rPr>
              <a:t>travailler</a:t>
            </a:r>
            <a:endParaRPr lang="en-GB" sz="3200" dirty="0">
              <a:solidFill>
                <a:schemeClr val="accent5">
                  <a:lumMod val="50000"/>
                </a:schemeClr>
              </a:solidFill>
            </a:endParaRPr>
          </a:p>
        </p:txBody>
      </p:sp>
      <p:sp>
        <p:nvSpPr>
          <p:cNvPr id="28" name="TextBox 27"/>
          <p:cNvSpPr txBox="1"/>
          <p:nvPr/>
        </p:nvSpPr>
        <p:spPr>
          <a:xfrm>
            <a:off x="3714372" y="3301707"/>
            <a:ext cx="4657892" cy="584775"/>
          </a:xfrm>
          <a:prstGeom prst="rect">
            <a:avLst/>
          </a:prstGeom>
          <a:noFill/>
        </p:spPr>
        <p:txBody>
          <a:bodyPr wrap="square" rtlCol="0">
            <a:spAutoFit/>
          </a:bodyPr>
          <a:lstStyle/>
          <a:p>
            <a:pPr algn="ctr"/>
            <a:r>
              <a:rPr lang="en-GB" sz="3200">
                <a:solidFill>
                  <a:schemeClr val="accent5">
                    <a:lumMod val="50000"/>
                  </a:schemeClr>
                </a:solidFill>
              </a:rPr>
              <a:t>étudier</a:t>
            </a:r>
            <a:endParaRPr lang="en-GB" sz="3200" dirty="0">
              <a:solidFill>
                <a:schemeClr val="accent5">
                  <a:lumMod val="50000"/>
                </a:schemeClr>
              </a:solidFill>
            </a:endParaRPr>
          </a:p>
        </p:txBody>
      </p:sp>
      <p:sp>
        <p:nvSpPr>
          <p:cNvPr id="29" name="TextBox 28"/>
          <p:cNvSpPr txBox="1"/>
          <p:nvPr/>
        </p:nvSpPr>
        <p:spPr>
          <a:xfrm>
            <a:off x="3454556" y="3345299"/>
            <a:ext cx="4657892" cy="584775"/>
          </a:xfrm>
          <a:prstGeom prst="rect">
            <a:avLst/>
          </a:prstGeom>
          <a:noFill/>
        </p:spPr>
        <p:txBody>
          <a:bodyPr wrap="square" rtlCol="0">
            <a:spAutoFit/>
          </a:bodyPr>
          <a:lstStyle/>
          <a:p>
            <a:pPr algn="ctr"/>
            <a:r>
              <a:rPr lang="en-GB" sz="3200">
                <a:solidFill>
                  <a:schemeClr val="accent5">
                    <a:lumMod val="50000"/>
                  </a:schemeClr>
                </a:solidFill>
              </a:rPr>
              <a:t>jouer</a:t>
            </a:r>
            <a:endParaRPr lang="en-GB" sz="3200" dirty="0">
              <a:solidFill>
                <a:schemeClr val="accent5">
                  <a:lumMod val="50000"/>
                </a:schemeClr>
              </a:solidFill>
            </a:endParaRPr>
          </a:p>
        </p:txBody>
      </p:sp>
    </p:spTree>
    <p:extLst>
      <p:ext uri="{BB962C8B-B14F-4D97-AF65-F5344CB8AC3E}">
        <p14:creationId xmlns:p14="http://schemas.microsoft.com/office/powerpoint/2010/main" val="382255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7"/>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2"/>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29"/>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1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8"/>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14F74-1CBA-4D7D-981E-103FDD02636D}"/>
              </a:ext>
            </a:extLst>
          </p:cNvPr>
          <p:cNvSpPr>
            <a:spLocks noGrp="1"/>
          </p:cNvSpPr>
          <p:nvPr>
            <p:ph type="title"/>
          </p:nvPr>
        </p:nvSpPr>
        <p:spPr>
          <a:xfrm>
            <a:off x="0" y="213557"/>
            <a:ext cx="6667500" cy="647577"/>
          </a:xfrm>
        </p:spPr>
        <p:txBody>
          <a:bodyPr>
            <a:normAutofit/>
          </a:bodyPr>
          <a:lstStyle/>
          <a:p>
            <a:r>
              <a:rPr lang="en-GB" dirty="0"/>
              <a:t>Comment </a:t>
            </a:r>
            <a:r>
              <a:rPr lang="en-GB" dirty="0" err="1"/>
              <a:t>dit</a:t>
            </a:r>
            <a:r>
              <a:rPr lang="en-GB" dirty="0"/>
              <a:t>-on en </a:t>
            </a:r>
            <a:r>
              <a:rPr lang="en-GB" dirty="0" err="1"/>
              <a:t>français</a:t>
            </a:r>
            <a:r>
              <a:rPr lang="en-GB" dirty="0"/>
              <a:t>?</a:t>
            </a:r>
          </a:p>
        </p:txBody>
      </p:sp>
      <p:sp>
        <p:nvSpPr>
          <p:cNvPr id="26" name="Rectangle: Rounded Corners 25">
            <a:extLst>
              <a:ext uri="{FF2B5EF4-FFF2-40B4-BE49-F238E27FC236}">
                <a16:creationId xmlns:a16="http://schemas.microsoft.com/office/drawing/2014/main" id="{0C12D9C4-1FB2-4B0D-8828-761EE608B140}"/>
              </a:ext>
            </a:extLst>
          </p:cNvPr>
          <p:cNvSpPr/>
          <p:nvPr/>
        </p:nvSpPr>
        <p:spPr>
          <a:xfrm>
            <a:off x="366025" y="22094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rPr>
              <a:t>I prepared lunch.</a:t>
            </a:r>
          </a:p>
        </p:txBody>
      </p:sp>
      <p:sp>
        <p:nvSpPr>
          <p:cNvPr id="27" name="Rectangle: Rounded Corners 26">
            <a:extLst>
              <a:ext uri="{FF2B5EF4-FFF2-40B4-BE49-F238E27FC236}">
                <a16:creationId xmlns:a16="http://schemas.microsoft.com/office/drawing/2014/main" id="{2FF1E855-4613-4EF9-A663-F3066529280A}"/>
              </a:ext>
            </a:extLst>
          </p:cNvPr>
          <p:cNvSpPr/>
          <p:nvPr/>
        </p:nvSpPr>
        <p:spPr>
          <a:xfrm>
            <a:off x="2745645" y="35810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You ate a banana.</a:t>
            </a:r>
          </a:p>
        </p:txBody>
      </p:sp>
      <p:sp>
        <p:nvSpPr>
          <p:cNvPr id="28" name="Rectangle: Rounded Corners 27">
            <a:extLst>
              <a:ext uri="{FF2B5EF4-FFF2-40B4-BE49-F238E27FC236}">
                <a16:creationId xmlns:a16="http://schemas.microsoft.com/office/drawing/2014/main" id="{34CFBF94-6ABC-4ED0-9D29-6E7D710CA364}"/>
              </a:ext>
            </a:extLst>
          </p:cNvPr>
          <p:cNvSpPr/>
          <p:nvPr/>
        </p:nvSpPr>
        <p:spPr>
          <a:xfrm>
            <a:off x="4972865" y="22094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You prepared lunch.</a:t>
            </a:r>
          </a:p>
        </p:txBody>
      </p:sp>
      <p:sp>
        <p:nvSpPr>
          <p:cNvPr id="29" name="Rectangle: Rounded Corners 28">
            <a:extLst>
              <a:ext uri="{FF2B5EF4-FFF2-40B4-BE49-F238E27FC236}">
                <a16:creationId xmlns:a16="http://schemas.microsoft.com/office/drawing/2014/main" id="{C928DD53-6EBC-4FD8-BD0F-1DB73FD80EBE}"/>
              </a:ext>
            </a:extLst>
          </p:cNvPr>
          <p:cNvSpPr/>
          <p:nvPr/>
        </p:nvSpPr>
        <p:spPr>
          <a:xfrm>
            <a:off x="7298595" y="35810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You listened to the radio.</a:t>
            </a:r>
          </a:p>
        </p:txBody>
      </p:sp>
      <p:sp>
        <p:nvSpPr>
          <p:cNvPr id="30" name="Rectangle: Rounded Corners 29">
            <a:extLst>
              <a:ext uri="{FF2B5EF4-FFF2-40B4-BE49-F238E27FC236}">
                <a16:creationId xmlns:a16="http://schemas.microsoft.com/office/drawing/2014/main" id="{D28EC2D9-CB8D-4E5C-B536-31055AB0CCE5}"/>
              </a:ext>
            </a:extLst>
          </p:cNvPr>
          <p:cNvSpPr/>
          <p:nvPr/>
        </p:nvSpPr>
        <p:spPr>
          <a:xfrm>
            <a:off x="9525815" y="22094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I ate a banana.</a:t>
            </a:r>
          </a:p>
        </p:txBody>
      </p:sp>
      <p:sp>
        <p:nvSpPr>
          <p:cNvPr id="31" name="Rectangle: Rounded Corners 30">
            <a:extLst>
              <a:ext uri="{FF2B5EF4-FFF2-40B4-BE49-F238E27FC236}">
                <a16:creationId xmlns:a16="http://schemas.microsoft.com/office/drawing/2014/main" id="{5D1ED85B-D0DF-4132-AB52-C832777E616E}"/>
              </a:ext>
            </a:extLst>
          </p:cNvPr>
          <p:cNvSpPr/>
          <p:nvPr/>
        </p:nvSpPr>
        <p:spPr>
          <a:xfrm>
            <a:off x="9575070" y="35810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rPr>
              <a:t>I played football.</a:t>
            </a:r>
          </a:p>
        </p:txBody>
      </p:sp>
      <p:sp>
        <p:nvSpPr>
          <p:cNvPr id="32" name="Rectangle: Rounded Corners 31">
            <a:extLst>
              <a:ext uri="{FF2B5EF4-FFF2-40B4-BE49-F238E27FC236}">
                <a16:creationId xmlns:a16="http://schemas.microsoft.com/office/drawing/2014/main" id="{4ECDC423-1344-4C5D-BB38-BCCC9405684C}"/>
              </a:ext>
            </a:extLst>
          </p:cNvPr>
          <p:cNvSpPr/>
          <p:nvPr/>
        </p:nvSpPr>
        <p:spPr>
          <a:xfrm>
            <a:off x="5022120" y="3633966"/>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I watched TV.</a:t>
            </a:r>
          </a:p>
        </p:txBody>
      </p:sp>
      <p:sp>
        <p:nvSpPr>
          <p:cNvPr id="33" name="Rectangle: Rounded Corners 32">
            <a:extLst>
              <a:ext uri="{FF2B5EF4-FFF2-40B4-BE49-F238E27FC236}">
                <a16:creationId xmlns:a16="http://schemas.microsoft.com/office/drawing/2014/main" id="{78D9E491-464C-4B85-9A3D-B9D7C05F88F0}"/>
              </a:ext>
            </a:extLst>
          </p:cNvPr>
          <p:cNvSpPr/>
          <p:nvPr/>
        </p:nvSpPr>
        <p:spPr>
          <a:xfrm>
            <a:off x="345345" y="35810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rPr>
              <a:t>You played football.</a:t>
            </a:r>
          </a:p>
        </p:txBody>
      </p:sp>
      <p:sp>
        <p:nvSpPr>
          <p:cNvPr id="34" name="Rectangle: Rounded Corners 33">
            <a:extLst>
              <a:ext uri="{FF2B5EF4-FFF2-40B4-BE49-F238E27FC236}">
                <a16:creationId xmlns:a16="http://schemas.microsoft.com/office/drawing/2014/main" id="{997C92E7-07F5-40B1-9F31-872824B98C16}"/>
              </a:ext>
            </a:extLst>
          </p:cNvPr>
          <p:cNvSpPr/>
          <p:nvPr/>
        </p:nvSpPr>
        <p:spPr>
          <a:xfrm>
            <a:off x="2669445" y="22094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chemeClr val="bg1"/>
                </a:solidFill>
              </a:rPr>
              <a:t>I listened to the radio.</a:t>
            </a:r>
          </a:p>
        </p:txBody>
      </p:sp>
      <p:sp>
        <p:nvSpPr>
          <p:cNvPr id="35" name="Rectangle: Rounded Corners 34">
            <a:extLst>
              <a:ext uri="{FF2B5EF4-FFF2-40B4-BE49-F238E27FC236}">
                <a16:creationId xmlns:a16="http://schemas.microsoft.com/office/drawing/2014/main" id="{90D46AD9-3D84-4D84-9937-F940A30C09AD}"/>
              </a:ext>
            </a:extLst>
          </p:cNvPr>
          <p:cNvSpPr/>
          <p:nvPr/>
        </p:nvSpPr>
        <p:spPr>
          <a:xfrm>
            <a:off x="7220765" y="2209450"/>
            <a:ext cx="2227220" cy="1318684"/>
          </a:xfrm>
          <a:prstGeom prst="round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You watched TV.</a:t>
            </a:r>
          </a:p>
        </p:txBody>
      </p:sp>
      <p:sp>
        <p:nvSpPr>
          <p:cNvPr id="7" name="Rectangle: Rounded Corners 6">
            <a:extLst>
              <a:ext uri="{FF2B5EF4-FFF2-40B4-BE49-F238E27FC236}">
                <a16:creationId xmlns:a16="http://schemas.microsoft.com/office/drawing/2014/main" id="{7E5F80C5-F422-40F7-9106-E16A4D642CFB}"/>
              </a:ext>
            </a:extLst>
          </p:cNvPr>
          <p:cNvSpPr/>
          <p:nvPr/>
        </p:nvSpPr>
        <p:spPr>
          <a:xfrm>
            <a:off x="366025" y="2156534"/>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18" name="Rectangle: Rounded Corners 17">
            <a:extLst>
              <a:ext uri="{FF2B5EF4-FFF2-40B4-BE49-F238E27FC236}">
                <a16:creationId xmlns:a16="http://schemas.microsoft.com/office/drawing/2014/main" id="{DA162AB0-C2FA-4984-AB83-0A24B7AFD485}"/>
              </a:ext>
            </a:extLst>
          </p:cNvPr>
          <p:cNvSpPr/>
          <p:nvPr/>
        </p:nvSpPr>
        <p:spPr>
          <a:xfrm>
            <a:off x="4972865" y="2156534"/>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+10</a:t>
            </a:r>
          </a:p>
        </p:txBody>
      </p:sp>
      <p:sp>
        <p:nvSpPr>
          <p:cNvPr id="20" name="Rectangle: Rounded Corners 19">
            <a:extLst>
              <a:ext uri="{FF2B5EF4-FFF2-40B4-BE49-F238E27FC236}">
                <a16:creationId xmlns:a16="http://schemas.microsoft.com/office/drawing/2014/main" id="{1121E47F-6B01-4778-B52A-08DA0F53490A}"/>
              </a:ext>
            </a:extLst>
          </p:cNvPr>
          <p:cNvSpPr/>
          <p:nvPr/>
        </p:nvSpPr>
        <p:spPr>
          <a:xfrm>
            <a:off x="9525815" y="2156534"/>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+10</a:t>
            </a:r>
          </a:p>
        </p:txBody>
      </p:sp>
      <p:sp>
        <p:nvSpPr>
          <p:cNvPr id="24" name="Rectangle: Rounded Corners 23">
            <a:extLst>
              <a:ext uri="{FF2B5EF4-FFF2-40B4-BE49-F238E27FC236}">
                <a16:creationId xmlns:a16="http://schemas.microsoft.com/office/drawing/2014/main" id="{E1F76589-B1EB-4F52-8616-1D1903373734}"/>
              </a:ext>
            </a:extLst>
          </p:cNvPr>
          <p:cNvSpPr/>
          <p:nvPr/>
        </p:nvSpPr>
        <p:spPr>
          <a:xfrm>
            <a:off x="2669445" y="2156534"/>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+15</a:t>
            </a:r>
          </a:p>
        </p:txBody>
      </p:sp>
      <p:sp>
        <p:nvSpPr>
          <p:cNvPr id="25" name="Rectangle: Rounded Corners 24">
            <a:extLst>
              <a:ext uri="{FF2B5EF4-FFF2-40B4-BE49-F238E27FC236}">
                <a16:creationId xmlns:a16="http://schemas.microsoft.com/office/drawing/2014/main" id="{542272E8-5982-4747-92AE-83A71A2BF9E4}"/>
              </a:ext>
            </a:extLst>
          </p:cNvPr>
          <p:cNvSpPr/>
          <p:nvPr/>
        </p:nvSpPr>
        <p:spPr>
          <a:xfrm>
            <a:off x="7220765" y="2156534"/>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17" name="Rectangle: Rounded Corners 16">
            <a:extLst>
              <a:ext uri="{FF2B5EF4-FFF2-40B4-BE49-F238E27FC236}">
                <a16:creationId xmlns:a16="http://schemas.microsoft.com/office/drawing/2014/main" id="{156CD6B2-758D-4495-9C7A-5F94B3FDB9BC}"/>
              </a:ext>
            </a:extLst>
          </p:cNvPr>
          <p:cNvSpPr/>
          <p:nvPr/>
        </p:nvSpPr>
        <p:spPr>
          <a:xfrm>
            <a:off x="2745645" y="3581050"/>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+15</a:t>
            </a:r>
          </a:p>
        </p:txBody>
      </p:sp>
      <p:sp>
        <p:nvSpPr>
          <p:cNvPr id="19" name="Rectangle: Rounded Corners 18">
            <a:extLst>
              <a:ext uri="{FF2B5EF4-FFF2-40B4-BE49-F238E27FC236}">
                <a16:creationId xmlns:a16="http://schemas.microsoft.com/office/drawing/2014/main" id="{ED00FCFF-0949-485E-B6EE-A47DEC702039}"/>
              </a:ext>
            </a:extLst>
          </p:cNvPr>
          <p:cNvSpPr/>
          <p:nvPr/>
        </p:nvSpPr>
        <p:spPr>
          <a:xfrm>
            <a:off x="7298595" y="3581050"/>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21" name="Rectangle: Rounded Corners 20">
            <a:extLst>
              <a:ext uri="{FF2B5EF4-FFF2-40B4-BE49-F238E27FC236}">
                <a16:creationId xmlns:a16="http://schemas.microsoft.com/office/drawing/2014/main" id="{53A591AF-88D1-4199-B2FC-23ECC118BA0C}"/>
              </a:ext>
            </a:extLst>
          </p:cNvPr>
          <p:cNvSpPr/>
          <p:nvPr/>
        </p:nvSpPr>
        <p:spPr>
          <a:xfrm>
            <a:off x="9575070" y="3581050"/>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+15</a:t>
            </a:r>
          </a:p>
        </p:txBody>
      </p:sp>
      <p:sp>
        <p:nvSpPr>
          <p:cNvPr id="22" name="Rectangle: Rounded Corners 21">
            <a:extLst>
              <a:ext uri="{FF2B5EF4-FFF2-40B4-BE49-F238E27FC236}">
                <a16:creationId xmlns:a16="http://schemas.microsoft.com/office/drawing/2014/main" id="{ABDE03F9-1F2B-49AD-847C-1FD6FEF5051C}"/>
              </a:ext>
            </a:extLst>
          </p:cNvPr>
          <p:cNvSpPr/>
          <p:nvPr/>
        </p:nvSpPr>
        <p:spPr>
          <a:xfrm>
            <a:off x="5022120" y="3633966"/>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+5</a:t>
            </a:r>
          </a:p>
        </p:txBody>
      </p:sp>
      <p:sp>
        <p:nvSpPr>
          <p:cNvPr id="23" name="Rectangle: Rounded Corners 22">
            <a:extLst>
              <a:ext uri="{FF2B5EF4-FFF2-40B4-BE49-F238E27FC236}">
                <a16:creationId xmlns:a16="http://schemas.microsoft.com/office/drawing/2014/main" id="{2A486A02-E227-4CBE-9C96-84C60AE45846}"/>
              </a:ext>
            </a:extLst>
          </p:cNvPr>
          <p:cNvSpPr/>
          <p:nvPr/>
        </p:nvSpPr>
        <p:spPr>
          <a:xfrm>
            <a:off x="345345" y="3581050"/>
            <a:ext cx="2227220" cy="13186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t>+10</a:t>
            </a:r>
          </a:p>
        </p:txBody>
      </p:sp>
    </p:spTree>
    <p:extLst>
      <p:ext uri="{BB962C8B-B14F-4D97-AF65-F5344CB8AC3E}">
        <p14:creationId xmlns:p14="http://schemas.microsoft.com/office/powerpoint/2010/main" val="1884403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12" restart="whenNotActive" fill="hold" evtFilter="cancelBubble" nodeType="interactiveSeq">
                <p:stCondLst>
                  <p:cond evt="onClick" delay="0">
                    <p:tgtEl>
                      <p:spTgt spid="2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33"/>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3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7" grpId="0" animBg="1"/>
      <p:bldP spid="18" grpId="0" animBg="1"/>
      <p:bldP spid="20" grpId="0" animBg="1"/>
      <p:bldP spid="24" grpId="0" animBg="1"/>
      <p:bldP spid="25" grpId="0" animBg="1"/>
      <p:bldP spid="17" grpId="0" animBg="1"/>
      <p:bldP spid="19"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461665"/>
          </a:xfrm>
          <a:prstGeom prst="rect">
            <a:avLst/>
          </a:prstGeom>
          <a:noFill/>
        </p:spPr>
        <p:txBody>
          <a:bodyPr wrap="square" rtlCol="0">
            <a:spAutoFit/>
          </a:bodyPr>
          <a:lstStyle/>
          <a:p>
            <a:pPr lvl="0"/>
            <a:r>
              <a:rPr lang="en-GB" sz="2400" dirty="0">
                <a:solidFill>
                  <a:schemeClr val="tx2">
                    <a:lumMod val="75000"/>
                  </a:schemeClr>
                </a:solidFill>
              </a:rPr>
              <a:t>Which word which best goes together with the word in bold?</a:t>
            </a:r>
            <a:endParaRPr kumimoji="0" lang="en-US" sz="2400" b="0" i="0" u="none" strike="noStrike" kern="1200" cap="none" spc="0" normalizeH="0" baseline="0" noProof="0" dirty="0">
              <a:ln>
                <a:noFill/>
              </a:ln>
              <a:solidFill>
                <a:schemeClr val="tx2">
                  <a:lumMod val="75000"/>
                </a:schemeClr>
              </a:solidFill>
              <a:effectLst/>
              <a:uLnTx/>
              <a:uFillTx/>
              <a:latin typeface="Century Gothic" panose="020F0302020204030204"/>
              <a:ea typeface="+mn-ea"/>
              <a:cs typeface="+mn-cs"/>
            </a:endParaRPr>
          </a:p>
        </p:txBody>
      </p:sp>
      <p:graphicFrame>
        <p:nvGraphicFramePr>
          <p:cNvPr id="19" name="Table 18">
            <a:extLst>
              <a:ext uri="{FF2B5EF4-FFF2-40B4-BE49-F238E27FC236}">
                <a16:creationId xmlns:a16="http://schemas.microsoft.com/office/drawing/2014/main" id="{BBA4452F-C6C9-4A4E-BFE1-9D8E8C96AF14}"/>
              </a:ext>
            </a:extLst>
          </p:cNvPr>
          <p:cNvGraphicFramePr>
            <a:graphicFrameLocks noGrp="1"/>
          </p:cNvGraphicFramePr>
          <p:nvPr>
            <p:extLst>
              <p:ext uri="{D42A27DB-BD31-4B8C-83A1-F6EECF244321}">
                <p14:modId xmlns:p14="http://schemas.microsoft.com/office/powerpoint/2010/main" val="4090991659"/>
              </p:ext>
            </p:extLst>
          </p:nvPr>
        </p:nvGraphicFramePr>
        <p:xfrm>
          <a:off x="312520" y="2059525"/>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1) </a:t>
                      </a:r>
                      <a:r>
                        <a:rPr lang="en-GB" sz="2000" b="1"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l’avion</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aller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 seize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 mars</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parfois</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65" name="Table 64">
            <a:extLst>
              <a:ext uri="{FF2B5EF4-FFF2-40B4-BE49-F238E27FC236}">
                <a16:creationId xmlns:a16="http://schemas.microsoft.com/office/drawing/2014/main" id="{157726C6-B257-4A54-BB98-6B749575B57B}"/>
              </a:ext>
            </a:extLst>
          </p:cNvPr>
          <p:cNvGraphicFramePr>
            <a:graphicFrameLocks noGrp="1"/>
          </p:cNvGraphicFramePr>
          <p:nvPr>
            <p:extLst>
              <p:ext uri="{D42A27DB-BD31-4B8C-83A1-F6EECF244321}">
                <p14:modId xmlns:p14="http://schemas.microsoft.com/office/powerpoint/2010/main" val="3490759115"/>
              </p:ext>
            </p:extLst>
          </p:nvPr>
        </p:nvGraphicFramePr>
        <p:xfrm>
          <a:off x="312521" y="3399183"/>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tx2">
                              <a:lumMod val="75000"/>
                            </a:schemeClr>
                          </a:solidFill>
                          <a:effectLst/>
                          <a:latin typeface="+mn-lt"/>
                          <a:ea typeface="+mn-ea"/>
                          <a:cs typeface="+mn-cs"/>
                        </a:rPr>
                        <a:t>2) </a:t>
                      </a:r>
                      <a:r>
                        <a:rPr lang="en-GB" sz="2000" b="1" i="0" kern="1200" dirty="0">
                          <a:solidFill>
                            <a:schemeClr val="tx2">
                              <a:lumMod val="75000"/>
                            </a:schemeClr>
                          </a:solidFill>
                          <a:effectLst/>
                          <a:latin typeface="+mn-lt"/>
                          <a:ea typeface="+mn-ea"/>
                          <a:cs typeface="+mn-cs"/>
                        </a:rPr>
                        <a:t>l</a:t>
                      </a:r>
                      <a:r>
                        <a:rPr lang="en-GB" sz="2000" b="1"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fête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bientôt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l’Allemagne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l’événement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différent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67" name="Table 66">
            <a:extLst>
              <a:ext uri="{FF2B5EF4-FFF2-40B4-BE49-F238E27FC236}">
                <a16:creationId xmlns:a16="http://schemas.microsoft.com/office/drawing/2014/main" id="{B854E053-E417-42F6-A180-2096AEA5FCB5}"/>
              </a:ext>
            </a:extLst>
          </p:cNvPr>
          <p:cNvGraphicFramePr>
            <a:graphicFrameLocks noGrp="1"/>
          </p:cNvGraphicFramePr>
          <p:nvPr>
            <p:extLst>
              <p:ext uri="{D42A27DB-BD31-4B8C-83A1-F6EECF244321}">
                <p14:modId xmlns:p14="http://schemas.microsoft.com/office/powerpoint/2010/main" val="3634566540"/>
              </p:ext>
            </p:extLst>
          </p:nvPr>
        </p:nvGraphicFramePr>
        <p:xfrm>
          <a:off x="312521" y="4738841"/>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tx2">
                              <a:lumMod val="75000"/>
                            </a:schemeClr>
                          </a:solidFill>
                          <a:effectLst/>
                          <a:latin typeface="+mn-lt"/>
                          <a:ea typeface="+mn-ea"/>
                          <a:cs typeface="+mn-cs"/>
                        </a:rPr>
                        <a:t>3) </a:t>
                      </a:r>
                      <a:r>
                        <a:rPr lang="en-GB" sz="2000" b="1" i="0" kern="1200" dirty="0" err="1">
                          <a:solidFill>
                            <a:schemeClr val="tx2">
                              <a:lumMod val="75000"/>
                            </a:schemeClr>
                          </a:solidFill>
                          <a:effectLst/>
                          <a:latin typeface="+mn-lt"/>
                          <a:ea typeface="+mn-ea"/>
                          <a:cs typeface="+mn-cs"/>
                        </a:rPr>
                        <a:t>treize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la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lettre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trente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avril</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 jaune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81" name="Table 80">
            <a:extLst>
              <a:ext uri="{FF2B5EF4-FFF2-40B4-BE49-F238E27FC236}">
                <a16:creationId xmlns:a16="http://schemas.microsoft.com/office/drawing/2014/main" id="{50538AB5-4758-47DE-8970-33F7EB366F57}"/>
              </a:ext>
            </a:extLst>
          </p:cNvPr>
          <p:cNvGraphicFramePr>
            <a:graphicFrameLocks noGrp="1"/>
          </p:cNvGraphicFramePr>
          <p:nvPr>
            <p:extLst>
              <p:ext uri="{D42A27DB-BD31-4B8C-83A1-F6EECF244321}">
                <p14:modId xmlns:p14="http://schemas.microsoft.com/office/powerpoint/2010/main" val="1109006512"/>
              </p:ext>
            </p:extLst>
          </p:nvPr>
        </p:nvGraphicFramePr>
        <p:xfrm>
          <a:off x="6292702" y="2059525"/>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4) </a:t>
                      </a:r>
                      <a:r>
                        <a:rPr lang="en-GB" sz="2000" b="1"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janvier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l’hiver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demain</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 quinze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l’été</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83" name="Table 82">
            <a:extLst>
              <a:ext uri="{FF2B5EF4-FFF2-40B4-BE49-F238E27FC236}">
                <a16:creationId xmlns:a16="http://schemas.microsoft.com/office/drawing/2014/main" id="{40808788-EDCC-482C-808F-605A2D949E3A}"/>
              </a:ext>
            </a:extLst>
          </p:cNvPr>
          <p:cNvGraphicFramePr>
            <a:graphicFrameLocks noGrp="1"/>
          </p:cNvGraphicFramePr>
          <p:nvPr>
            <p:extLst>
              <p:ext uri="{D42A27DB-BD31-4B8C-83A1-F6EECF244321}">
                <p14:modId xmlns:p14="http://schemas.microsoft.com/office/powerpoint/2010/main" val="3920571385"/>
              </p:ext>
            </p:extLst>
          </p:nvPr>
        </p:nvGraphicFramePr>
        <p:xfrm>
          <a:off x="6292703" y="3399183"/>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tx2">
                              <a:lumMod val="75000"/>
                            </a:schemeClr>
                          </a:solidFill>
                          <a:effectLst/>
                          <a:latin typeface="+mn-lt"/>
                          <a:ea typeface="+mn-ea"/>
                          <a:cs typeface="+mn-cs"/>
                        </a:rPr>
                        <a:t>5) </a:t>
                      </a:r>
                      <a:r>
                        <a:rPr lang="en-GB" sz="2000" b="1" i="0" kern="1200" dirty="0">
                          <a:solidFill>
                            <a:schemeClr val="tx2">
                              <a:lumMod val="75000"/>
                            </a:schemeClr>
                          </a:solidFill>
                          <a:effectLst/>
                          <a:latin typeface="+mn-lt"/>
                          <a:ea typeface="+mn-ea"/>
                          <a:cs typeface="+mn-cs"/>
                        </a:rPr>
                        <a:t>prochain</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chaque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 dernier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 quatorze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juin</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graphicFrame>
        <p:nvGraphicFramePr>
          <p:cNvPr id="85" name="Table 84">
            <a:extLst>
              <a:ext uri="{FF2B5EF4-FFF2-40B4-BE49-F238E27FC236}">
                <a16:creationId xmlns:a16="http://schemas.microsoft.com/office/drawing/2014/main" id="{5028B57C-2B93-4A72-BABC-904622DD1F42}"/>
              </a:ext>
            </a:extLst>
          </p:cNvPr>
          <p:cNvGraphicFramePr>
            <a:graphicFrameLocks noGrp="1"/>
          </p:cNvGraphicFramePr>
          <p:nvPr>
            <p:extLst>
              <p:ext uri="{D42A27DB-BD31-4B8C-83A1-F6EECF244321}">
                <p14:modId xmlns:p14="http://schemas.microsoft.com/office/powerpoint/2010/main" val="2806920138"/>
              </p:ext>
            </p:extLst>
          </p:nvPr>
        </p:nvGraphicFramePr>
        <p:xfrm>
          <a:off x="6292702" y="4738841"/>
          <a:ext cx="5085385" cy="1207516"/>
        </p:xfrm>
        <a:graphic>
          <a:graphicData uri="http://schemas.openxmlformats.org/drawingml/2006/table">
            <a:tbl>
              <a:tblPr firstRow="1" firstCol="1" bandRow="1"/>
              <a:tblGrid>
                <a:gridCol w="1947272">
                  <a:extLst>
                    <a:ext uri="{9D8B030D-6E8A-4147-A177-3AD203B41FA5}">
                      <a16:colId xmlns:a16="http://schemas.microsoft.com/office/drawing/2014/main" val="3890282737"/>
                    </a:ext>
                  </a:extLst>
                </a:gridCol>
                <a:gridCol w="2631966">
                  <a:extLst>
                    <a:ext uri="{9D8B030D-6E8A-4147-A177-3AD203B41FA5}">
                      <a16:colId xmlns:a16="http://schemas.microsoft.com/office/drawing/2014/main" val="3719105742"/>
                    </a:ext>
                  </a:extLst>
                </a:gridCol>
                <a:gridCol w="506147">
                  <a:extLst>
                    <a:ext uri="{9D8B030D-6E8A-4147-A177-3AD203B41FA5}">
                      <a16:colId xmlns:a16="http://schemas.microsoft.com/office/drawing/2014/main" val="3482281069"/>
                    </a:ext>
                  </a:extLst>
                </a:gridCol>
              </a:tblGrid>
              <a:tr h="0">
                <a:tc rowSpan="4">
                  <a:txBody>
                    <a:bodyPr/>
                    <a:lstStyle/>
                    <a:p>
                      <a:pPr>
                        <a:lnSpc>
                          <a:spcPct val="107000"/>
                        </a:lnSpc>
                        <a:spcAft>
                          <a:spcPts val="0"/>
                        </a:spcAft>
                      </a:pPr>
                      <a:r>
                        <a:rPr lang="en-GB" sz="2000" b="0" i="0" kern="1200" dirty="0">
                          <a:solidFill>
                            <a:schemeClr val="tx2">
                              <a:lumMod val="75000"/>
                            </a:schemeClr>
                          </a:solidFill>
                          <a:effectLst/>
                          <a:latin typeface="+mn-lt"/>
                          <a:ea typeface="+mn-ea"/>
                          <a:cs typeface="+mn-cs"/>
                        </a:rPr>
                        <a:t>6) </a:t>
                      </a:r>
                      <a:r>
                        <a:rPr lang="en-GB" sz="2000" b="1" i="0" kern="1200" dirty="0" err="1">
                          <a:solidFill>
                            <a:schemeClr val="tx2">
                              <a:lumMod val="75000"/>
                            </a:schemeClr>
                          </a:solidFill>
                          <a:effectLst/>
                          <a:latin typeface="+mn-lt"/>
                          <a:ea typeface="+mn-ea"/>
                          <a:cs typeface="+mn-cs"/>
                        </a:rPr>
                        <a:t>février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a)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vingt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7915287"/>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b)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célébrer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619942"/>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c) </a:t>
                      </a:r>
                      <a:r>
                        <a:rPr lang="en-GB" sz="2000" dirty="0" err="1">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préférer</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311090"/>
                  </a:ext>
                </a:extLst>
              </a:tr>
              <a:tr h="0">
                <a:tc vMerge="1">
                  <a:txBody>
                    <a:bodyPr/>
                    <a:lstStyle/>
                    <a:p>
                      <a:endParaRPr lang="en-GB"/>
                    </a:p>
                  </a:txBody>
                  <a:tcPr/>
                </a:tc>
                <a:tc>
                  <a:txBody>
                    <a:bodyPr/>
                    <a:lstStyle/>
                    <a:p>
                      <a:pPr>
                        <a:lnSpc>
                          <a:spcPct val="107000"/>
                        </a:lnSpc>
                        <a:spcAft>
                          <a:spcPts val="0"/>
                        </a:spcAft>
                      </a:pPr>
                      <a:r>
                        <a:rPr lang="en-GB" sz="2000" dirty="0">
                          <a:solidFill>
                            <a:schemeClr val="tx2">
                              <a:lumMod val="75000"/>
                            </a:schemeClr>
                          </a:solidFill>
                          <a:effectLst/>
                          <a:latin typeface="Century Gothic" panose="020B0502020202020204" pitchFamily="34" charset="0"/>
                          <a:ea typeface="Times New Roman" panose="02020603050405020304" pitchFamily="18" charset="0"/>
                          <a:cs typeface="Arial" panose="020B0604020202020204" pitchFamily="34" charset="0"/>
                        </a:rPr>
                        <a:t>d) la date</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chemeClr val="tx2">
                              <a:lumMod val="75000"/>
                            </a:schemeClr>
                          </a:solidFill>
                          <a:effectLst/>
                          <a:latin typeface="MS Gothic" panose="020B0609070205080204" pitchFamily="49" charset="-128"/>
                          <a:ea typeface="SimSun" panose="02010600030101010101" pitchFamily="2" charset="-122"/>
                          <a:cs typeface="Arial" panose="020B0604020202020204" pitchFamily="34" charset="0"/>
                        </a:rPr>
                        <a:t>☐</a:t>
                      </a:r>
                      <a:endParaRPr lang="en-GB" sz="2000" dirty="0">
                        <a:solidFill>
                          <a:schemeClr val="tx2">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56045"/>
                  </a:ext>
                </a:extLst>
              </a:tr>
            </a:tbl>
          </a:graphicData>
        </a:graphic>
      </p:graphicFrame>
      <p:pic>
        <p:nvPicPr>
          <p:cNvPr id="87" name="Picture 86" descr="green checkmark">
            <a:extLst>
              <a:ext uri="{FF2B5EF4-FFF2-40B4-BE49-F238E27FC236}">
                <a16:creationId xmlns:a16="http://schemas.microsoft.com/office/drawing/2014/main" id="{6FA90D6B-233E-457D-99CB-1F8901854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633" y="1810522"/>
            <a:ext cx="469502" cy="489065"/>
          </a:xfrm>
          <a:prstGeom prst="rect">
            <a:avLst/>
          </a:prstGeom>
        </p:spPr>
      </p:pic>
      <p:pic>
        <p:nvPicPr>
          <p:cNvPr id="88" name="Picture 87" descr="green checkmark">
            <a:extLst>
              <a:ext uri="{FF2B5EF4-FFF2-40B4-BE49-F238E27FC236}">
                <a16:creationId xmlns:a16="http://schemas.microsoft.com/office/drawing/2014/main" id="{47761707-CF8F-4306-8380-53F838859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633" y="3758408"/>
            <a:ext cx="469502" cy="489065"/>
          </a:xfrm>
          <a:prstGeom prst="rect">
            <a:avLst/>
          </a:prstGeom>
        </p:spPr>
      </p:pic>
      <p:pic>
        <p:nvPicPr>
          <p:cNvPr id="89" name="Picture 88" descr="green checkmark">
            <a:extLst>
              <a:ext uri="{FF2B5EF4-FFF2-40B4-BE49-F238E27FC236}">
                <a16:creationId xmlns:a16="http://schemas.microsoft.com/office/drawing/2014/main" id="{E0E51DA9-2830-4360-A58E-7D0DE906A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633" y="4807303"/>
            <a:ext cx="469502" cy="489065"/>
          </a:xfrm>
          <a:prstGeom prst="rect">
            <a:avLst/>
          </a:prstGeom>
        </p:spPr>
      </p:pic>
      <p:pic>
        <p:nvPicPr>
          <p:cNvPr id="90" name="Picture 89" descr="green checkmark">
            <a:extLst>
              <a:ext uri="{FF2B5EF4-FFF2-40B4-BE49-F238E27FC236}">
                <a16:creationId xmlns:a16="http://schemas.microsoft.com/office/drawing/2014/main" id="{5D86093B-D152-456B-A532-D841732F4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7242" y="1826609"/>
            <a:ext cx="469502" cy="489065"/>
          </a:xfrm>
          <a:prstGeom prst="rect">
            <a:avLst/>
          </a:prstGeom>
        </p:spPr>
      </p:pic>
      <p:pic>
        <p:nvPicPr>
          <p:cNvPr id="91" name="Picture 90" descr="green checkmark">
            <a:extLst>
              <a:ext uri="{FF2B5EF4-FFF2-40B4-BE49-F238E27FC236}">
                <a16:creationId xmlns:a16="http://schemas.microsoft.com/office/drawing/2014/main" id="{1B5C86DA-79B0-492C-B197-5AD62381F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7242" y="3492813"/>
            <a:ext cx="469502" cy="489065"/>
          </a:xfrm>
          <a:prstGeom prst="rect">
            <a:avLst/>
          </a:prstGeom>
        </p:spPr>
      </p:pic>
      <p:pic>
        <p:nvPicPr>
          <p:cNvPr id="92" name="Picture 91" descr="green checkmark">
            <a:extLst>
              <a:ext uri="{FF2B5EF4-FFF2-40B4-BE49-F238E27FC236}">
                <a16:creationId xmlns:a16="http://schemas.microsoft.com/office/drawing/2014/main" id="{666C7534-2A88-421C-AFBC-F9A7026B5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7242" y="5415614"/>
            <a:ext cx="469502" cy="489065"/>
          </a:xfrm>
          <a:prstGeom prst="rect">
            <a:avLst/>
          </a:prstGeom>
        </p:spPr>
      </p:pic>
    </p:spTree>
    <p:extLst>
      <p:ext uri="{BB962C8B-B14F-4D97-AF65-F5344CB8AC3E}">
        <p14:creationId xmlns:p14="http://schemas.microsoft.com/office/powerpoint/2010/main" val="192679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14F74-1CBA-4D7D-981E-103FDD02636D}"/>
              </a:ext>
            </a:extLst>
          </p:cNvPr>
          <p:cNvSpPr>
            <a:spLocks noGrp="1"/>
          </p:cNvSpPr>
          <p:nvPr>
            <p:ph type="title"/>
          </p:nvPr>
        </p:nvSpPr>
        <p:spPr>
          <a:xfrm>
            <a:off x="0" y="213557"/>
            <a:ext cx="6667500" cy="647577"/>
          </a:xfrm>
        </p:spPr>
        <p:txBody>
          <a:bodyPr>
            <a:normAutofit/>
          </a:bodyPr>
          <a:lstStyle/>
          <a:p>
            <a:r>
              <a:rPr lang="en-GB" dirty="0"/>
              <a:t>Comment </a:t>
            </a:r>
            <a:r>
              <a:rPr lang="en-GB" dirty="0" err="1"/>
              <a:t>dit</a:t>
            </a:r>
            <a:r>
              <a:rPr lang="en-GB" dirty="0"/>
              <a:t>-on en </a:t>
            </a:r>
            <a:r>
              <a:rPr lang="en-GB" dirty="0" err="1"/>
              <a:t>français</a:t>
            </a:r>
            <a:r>
              <a:rPr lang="en-GB" dirty="0"/>
              <a:t>?</a:t>
            </a:r>
          </a:p>
        </p:txBody>
      </p:sp>
      <p:graphicFrame>
        <p:nvGraphicFramePr>
          <p:cNvPr id="5" name="Table 5">
            <a:extLst>
              <a:ext uri="{FF2B5EF4-FFF2-40B4-BE49-F238E27FC236}">
                <a16:creationId xmlns:a16="http://schemas.microsoft.com/office/drawing/2014/main" id="{13847B7F-0C33-4170-813F-2A77A1C16A63}"/>
              </a:ext>
            </a:extLst>
          </p:cNvPr>
          <p:cNvGraphicFramePr>
            <a:graphicFrameLocks noGrp="1"/>
          </p:cNvGraphicFramePr>
          <p:nvPr>
            <p:extLst>
              <p:ext uri="{D42A27DB-BD31-4B8C-83A1-F6EECF244321}">
                <p14:modId xmlns:p14="http://schemas.microsoft.com/office/powerpoint/2010/main" val="3040150681"/>
              </p:ext>
            </p:extLst>
          </p:nvPr>
        </p:nvGraphicFramePr>
        <p:xfrm>
          <a:off x="332560" y="1011592"/>
          <a:ext cx="11485520" cy="2743200"/>
        </p:xfrm>
        <a:graphic>
          <a:graphicData uri="http://schemas.openxmlformats.org/drawingml/2006/table">
            <a:tbl>
              <a:tblPr firstRow="1" bandRow="1">
                <a:tableStyleId>{5940675A-B579-460E-94D1-54222C63F5DA}</a:tableStyleId>
              </a:tblPr>
              <a:tblGrid>
                <a:gridCol w="2297104">
                  <a:extLst>
                    <a:ext uri="{9D8B030D-6E8A-4147-A177-3AD203B41FA5}">
                      <a16:colId xmlns:a16="http://schemas.microsoft.com/office/drawing/2014/main" val="456306195"/>
                    </a:ext>
                  </a:extLst>
                </a:gridCol>
                <a:gridCol w="2297104">
                  <a:extLst>
                    <a:ext uri="{9D8B030D-6E8A-4147-A177-3AD203B41FA5}">
                      <a16:colId xmlns:a16="http://schemas.microsoft.com/office/drawing/2014/main" val="4066223313"/>
                    </a:ext>
                  </a:extLst>
                </a:gridCol>
                <a:gridCol w="2297104">
                  <a:extLst>
                    <a:ext uri="{9D8B030D-6E8A-4147-A177-3AD203B41FA5}">
                      <a16:colId xmlns:a16="http://schemas.microsoft.com/office/drawing/2014/main" val="3251591749"/>
                    </a:ext>
                  </a:extLst>
                </a:gridCol>
                <a:gridCol w="2297104">
                  <a:extLst>
                    <a:ext uri="{9D8B030D-6E8A-4147-A177-3AD203B41FA5}">
                      <a16:colId xmlns:a16="http://schemas.microsoft.com/office/drawing/2014/main" val="43990334"/>
                    </a:ext>
                  </a:extLst>
                </a:gridCol>
                <a:gridCol w="2297104">
                  <a:extLst>
                    <a:ext uri="{9D8B030D-6E8A-4147-A177-3AD203B41FA5}">
                      <a16:colId xmlns:a16="http://schemas.microsoft.com/office/drawing/2014/main" val="2848618548"/>
                    </a:ext>
                  </a:extLst>
                </a:gridCol>
              </a:tblGrid>
              <a:tr h="1211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2">
                              <a:lumMod val="75000"/>
                            </a:schemeClr>
                          </a:solidFill>
                          <a:latin typeface="+mj-lt"/>
                        </a:rPr>
                        <a:t>I prepared lunch.</a:t>
                      </a:r>
                    </a:p>
                    <a:p>
                      <a:endParaRPr lang="en-GB" sz="2800" b="1" dirty="0">
                        <a:solidFill>
                          <a:schemeClr val="tx2">
                            <a:lumMod val="75000"/>
                          </a:schemeClr>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2">
                              <a:lumMod val="75000"/>
                            </a:schemeClr>
                          </a:solidFill>
                          <a:latin typeface="+mj-lt"/>
                        </a:rPr>
                        <a:t>I listened to the radio.</a:t>
                      </a:r>
                    </a:p>
                    <a:p>
                      <a:endParaRPr lang="en-GB" sz="2800" b="1" dirty="0">
                        <a:solidFill>
                          <a:schemeClr val="tx2">
                            <a:lumMod val="75000"/>
                          </a:schemeClr>
                        </a:solidFill>
                        <a:latin typeface="+mj-lt"/>
                      </a:endParaRPr>
                    </a:p>
                  </a:txBody>
                  <a:tcPr/>
                </a:tc>
                <a:tc>
                  <a:txBody>
                    <a:bodyPr/>
                    <a:lstStyle/>
                    <a:p>
                      <a:r>
                        <a:rPr lang="en-GB" sz="2800" b="1" dirty="0">
                          <a:solidFill>
                            <a:schemeClr val="tx2">
                              <a:lumMod val="75000"/>
                            </a:schemeClr>
                          </a:solidFill>
                          <a:latin typeface="+mj-lt"/>
                        </a:rPr>
                        <a:t>You prepared lunch.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2">
                              <a:lumMod val="75000"/>
                            </a:schemeClr>
                          </a:solidFill>
                          <a:latin typeface="+mj-lt"/>
                        </a:rPr>
                        <a:t>You watched TV.</a:t>
                      </a:r>
                    </a:p>
                  </a:txBody>
                  <a:tcPr/>
                </a:tc>
                <a:tc>
                  <a:txBody>
                    <a:bodyPr/>
                    <a:lstStyle/>
                    <a:p>
                      <a:r>
                        <a:rPr lang="en-GB" sz="2800" b="1" dirty="0">
                          <a:solidFill>
                            <a:schemeClr val="tx2">
                              <a:lumMod val="75000"/>
                            </a:schemeClr>
                          </a:solidFill>
                          <a:latin typeface="+mj-lt"/>
                        </a:rPr>
                        <a:t>I ate a banana.</a:t>
                      </a:r>
                    </a:p>
                  </a:txBody>
                  <a:tcPr/>
                </a:tc>
                <a:extLst>
                  <a:ext uri="{0D108BD9-81ED-4DB2-BD59-A6C34878D82A}">
                    <a16:rowId xmlns:a16="http://schemas.microsoft.com/office/drawing/2014/main" val="1062398591"/>
                  </a:ext>
                </a:extLst>
              </a:tr>
              <a:tr h="1326038">
                <a:tc>
                  <a:txBody>
                    <a:bodyPr/>
                    <a:lstStyle/>
                    <a:p>
                      <a:r>
                        <a:rPr lang="en-GB" sz="2800" b="1" dirty="0">
                          <a:solidFill>
                            <a:schemeClr val="tx2">
                              <a:lumMod val="75000"/>
                            </a:schemeClr>
                          </a:solidFill>
                          <a:latin typeface="+mj-lt"/>
                        </a:rPr>
                        <a:t>You played football.</a:t>
                      </a:r>
                    </a:p>
                  </a:txBody>
                  <a:tcPr/>
                </a:tc>
                <a:tc>
                  <a:txBody>
                    <a:bodyPr/>
                    <a:lstStyle/>
                    <a:p>
                      <a:r>
                        <a:rPr lang="en-GB" sz="2800" b="1" dirty="0">
                          <a:solidFill>
                            <a:schemeClr val="tx2">
                              <a:lumMod val="75000"/>
                            </a:schemeClr>
                          </a:solidFill>
                          <a:latin typeface="+mj-lt"/>
                        </a:rPr>
                        <a:t>You ate a banana.</a:t>
                      </a:r>
                    </a:p>
                  </a:txBody>
                  <a:tcPr/>
                </a:tc>
                <a:tc>
                  <a:txBody>
                    <a:bodyPr/>
                    <a:lstStyle/>
                    <a:p>
                      <a:r>
                        <a:rPr lang="en-GB" sz="2800" b="1" dirty="0">
                          <a:solidFill>
                            <a:schemeClr val="tx2">
                              <a:lumMod val="75000"/>
                            </a:schemeClr>
                          </a:solidFill>
                          <a:latin typeface="+mj-lt"/>
                        </a:rPr>
                        <a:t>I watched TV.</a:t>
                      </a:r>
                    </a:p>
                  </a:txBody>
                  <a:tcPr/>
                </a:tc>
                <a:tc>
                  <a:txBody>
                    <a:bodyPr/>
                    <a:lstStyle/>
                    <a:p>
                      <a:r>
                        <a:rPr lang="en-GB" sz="2800" b="1" dirty="0">
                          <a:solidFill>
                            <a:schemeClr val="tx2">
                              <a:lumMod val="75000"/>
                            </a:schemeClr>
                          </a:solidFill>
                          <a:latin typeface="+mj-lt"/>
                        </a:rPr>
                        <a:t>You listened to the radio.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tx2">
                              <a:lumMod val="75000"/>
                            </a:schemeClr>
                          </a:solidFill>
                          <a:latin typeface="+mj-lt"/>
                        </a:rPr>
                        <a:t>I played football.</a:t>
                      </a:r>
                    </a:p>
                    <a:p>
                      <a:endParaRPr lang="en-GB" sz="2800" b="1" dirty="0">
                        <a:solidFill>
                          <a:schemeClr val="tx2">
                            <a:lumMod val="75000"/>
                          </a:schemeClr>
                        </a:solidFill>
                        <a:latin typeface="+mj-lt"/>
                      </a:endParaRPr>
                    </a:p>
                  </a:txBody>
                  <a:tcPr/>
                </a:tc>
                <a:extLst>
                  <a:ext uri="{0D108BD9-81ED-4DB2-BD59-A6C34878D82A}">
                    <a16:rowId xmlns:a16="http://schemas.microsoft.com/office/drawing/2014/main" val="68388425"/>
                  </a:ext>
                </a:extLst>
              </a:tr>
            </a:tbl>
          </a:graphicData>
        </a:graphic>
      </p:graphicFrame>
      <p:sp>
        <p:nvSpPr>
          <p:cNvPr id="2" name="TextBox 1">
            <a:extLst>
              <a:ext uri="{FF2B5EF4-FFF2-40B4-BE49-F238E27FC236}">
                <a16:creationId xmlns:a16="http://schemas.microsoft.com/office/drawing/2014/main" id="{A14D46F7-A17A-4F3C-BDE9-2C2DFAA6448E}"/>
              </a:ext>
            </a:extLst>
          </p:cNvPr>
          <p:cNvSpPr txBox="1"/>
          <p:nvPr/>
        </p:nvSpPr>
        <p:spPr>
          <a:xfrm>
            <a:off x="342900" y="3943350"/>
            <a:ext cx="2855870" cy="2677656"/>
          </a:xfrm>
          <a:prstGeom prst="rect">
            <a:avLst/>
          </a:prstGeom>
          <a:noFill/>
        </p:spPr>
        <p:txBody>
          <a:bodyPr wrap="square" rtlCol="0">
            <a:spAutoFit/>
          </a:bodyPr>
          <a:lstStyle/>
          <a:p>
            <a:r>
              <a:rPr lang="en-GB" sz="2800" b="1" dirty="0"/>
              <a:t>Mots </a:t>
            </a:r>
            <a:r>
              <a:rPr lang="en-GB" sz="2800" b="1" dirty="0" err="1"/>
              <a:t>útiles</a:t>
            </a:r>
            <a:r>
              <a:rPr lang="en-GB" sz="2800" b="1" dirty="0"/>
              <a:t>:</a:t>
            </a:r>
          </a:p>
          <a:p>
            <a:pPr marL="457200" indent="-457200">
              <a:buFont typeface="Arial" panose="020B0604020202020204" pitchFamily="34" charset="0"/>
              <a:buChar char="•"/>
            </a:pPr>
            <a:r>
              <a:rPr lang="en-GB" sz="2800" b="1" dirty="0" err="1"/>
              <a:t>écouter</a:t>
            </a:r>
            <a:endParaRPr lang="en-GB" sz="2800" b="1" dirty="0"/>
          </a:p>
          <a:p>
            <a:pPr marL="457200" indent="-457200">
              <a:buFont typeface="Arial" panose="020B0604020202020204" pitchFamily="34" charset="0"/>
              <a:buChar char="•"/>
            </a:pPr>
            <a:r>
              <a:rPr lang="en-GB" sz="2800" b="1" dirty="0" err="1"/>
              <a:t>regarder</a:t>
            </a:r>
            <a:endParaRPr lang="en-GB" sz="2800" b="1" dirty="0"/>
          </a:p>
          <a:p>
            <a:pPr marL="457200" indent="-457200">
              <a:buFont typeface="Arial" panose="020B0604020202020204" pitchFamily="34" charset="0"/>
              <a:buChar char="•"/>
            </a:pPr>
            <a:r>
              <a:rPr lang="en-GB" sz="2800" b="1" dirty="0" err="1"/>
              <a:t>préparer</a:t>
            </a:r>
            <a:endParaRPr lang="en-GB" sz="2800" b="1" dirty="0"/>
          </a:p>
          <a:p>
            <a:pPr marL="457200" indent="-457200">
              <a:buFont typeface="Arial" panose="020B0604020202020204" pitchFamily="34" charset="0"/>
              <a:buChar char="•"/>
            </a:pPr>
            <a:r>
              <a:rPr lang="en-GB" sz="2800" b="1" dirty="0"/>
              <a:t>jouer</a:t>
            </a:r>
          </a:p>
          <a:p>
            <a:endParaRPr lang="en-GB" sz="2800" b="1" dirty="0"/>
          </a:p>
        </p:txBody>
      </p:sp>
      <p:sp>
        <p:nvSpPr>
          <p:cNvPr id="15" name="TextBox 14">
            <a:extLst>
              <a:ext uri="{FF2B5EF4-FFF2-40B4-BE49-F238E27FC236}">
                <a16:creationId xmlns:a16="http://schemas.microsoft.com/office/drawing/2014/main" id="{5F20CF41-AEAD-4EFB-9DF0-83DE83D8D0D2}"/>
              </a:ext>
            </a:extLst>
          </p:cNvPr>
          <p:cNvSpPr txBox="1"/>
          <p:nvPr/>
        </p:nvSpPr>
        <p:spPr>
          <a:xfrm>
            <a:off x="3197140" y="4374237"/>
            <a:ext cx="2855870" cy="2246769"/>
          </a:xfrm>
          <a:prstGeom prst="rect">
            <a:avLst/>
          </a:prstGeom>
          <a:noFill/>
        </p:spPr>
        <p:txBody>
          <a:bodyPr wrap="square" rtlCol="0">
            <a:spAutoFit/>
          </a:bodyPr>
          <a:lstStyle/>
          <a:p>
            <a:pPr marL="457200" indent="-457200">
              <a:buFont typeface="Arial" panose="020B0604020202020204" pitchFamily="34" charset="0"/>
              <a:buChar char="•"/>
            </a:pPr>
            <a:r>
              <a:rPr lang="en-GB" sz="2800" b="1" dirty="0" err="1"/>
              <a:t>parlé</a:t>
            </a:r>
            <a:endParaRPr lang="en-GB" sz="2800" b="1" dirty="0"/>
          </a:p>
          <a:p>
            <a:pPr marL="457200" indent="-457200">
              <a:buFont typeface="Arial" panose="020B0604020202020204" pitchFamily="34" charset="0"/>
              <a:buChar char="•"/>
            </a:pPr>
            <a:r>
              <a:rPr lang="en-GB" sz="2800" b="1" dirty="0" err="1"/>
              <a:t>travaillé</a:t>
            </a:r>
            <a:endParaRPr lang="en-GB" sz="2800" b="1" dirty="0"/>
          </a:p>
          <a:p>
            <a:pPr marL="457200" indent="-457200">
              <a:buFont typeface="Arial" panose="020B0604020202020204" pitchFamily="34" charset="0"/>
              <a:buChar char="•"/>
            </a:pPr>
            <a:r>
              <a:rPr lang="en-GB" sz="2800" b="1" dirty="0"/>
              <a:t>jouer</a:t>
            </a:r>
          </a:p>
          <a:p>
            <a:pPr marL="457200" indent="-457200">
              <a:buFont typeface="Arial" panose="020B0604020202020204" pitchFamily="34" charset="0"/>
              <a:buChar char="•"/>
            </a:pPr>
            <a:r>
              <a:rPr lang="en-GB" sz="2800" b="1" dirty="0" err="1"/>
              <a:t>étudier</a:t>
            </a:r>
            <a:endParaRPr lang="en-GB" sz="2800" b="1" dirty="0"/>
          </a:p>
          <a:p>
            <a:endParaRPr lang="en-GB" sz="2800" b="1" dirty="0"/>
          </a:p>
        </p:txBody>
      </p:sp>
    </p:spTree>
    <p:extLst>
      <p:ext uri="{BB962C8B-B14F-4D97-AF65-F5344CB8AC3E}">
        <p14:creationId xmlns:p14="http://schemas.microsoft.com/office/powerpoint/2010/main" val="244747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4F0468AA-3D84-44C8-BD42-39701B0B5193}"/>
              </a:ext>
            </a:extLst>
          </p:cNvPr>
          <p:cNvSpPr/>
          <p:nvPr/>
        </p:nvSpPr>
        <p:spPr>
          <a:xfrm>
            <a:off x="8662194" y="3886444"/>
            <a:ext cx="3529806" cy="1002079"/>
          </a:xfrm>
          <a:prstGeom prst="wedgeRoundRectCallout">
            <a:avLst>
              <a:gd name="adj1" fmla="val -31793"/>
              <a:gd name="adj2" fmla="val 7361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2"/>
            <a:ext cx="4617765" cy="1154112"/>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6600" dirty="0">
                <a:solidFill>
                  <a:prstClr val="white"/>
                </a:solidFill>
                <a:latin typeface="Century Gothic" panose="020B0502020202020204" pitchFamily="34" charset="0"/>
              </a:rPr>
              <a:t>1.2</a:t>
            </a: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18</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 / Catherine Morris </a:t>
            </a:r>
          </a:p>
          <a:p>
            <a:pPr>
              <a:defRPr/>
            </a:pPr>
            <a:r>
              <a:rPr lang="en-GB" sz="4800" dirty="0">
                <a:solidFill>
                  <a:prstClr val="white"/>
                </a:solidFill>
                <a:latin typeface="Century Gothic" panose="020B0502020202020204" pitchFamily="34" charset="0"/>
              </a:rPr>
              <a:t>Artwork by: Chloé </a:t>
            </a:r>
            <a:r>
              <a:rPr lang="en-GB" sz="4800" dirty="0" err="1">
                <a:solidFill>
                  <a:prstClr val="white"/>
                </a:solidFill>
                <a:latin typeface="Century Gothic" panose="020B0502020202020204" pitchFamily="34" charset="0"/>
              </a:rPr>
              <a:t>Motard</a:t>
            </a:r>
            <a:endParaRPr lang="en-GB" sz="4800" dirty="0">
              <a:solidFill>
                <a:prstClr val="white"/>
              </a:solidFill>
              <a:latin typeface="Century Gothic" panose="020B0502020202020204" pitchFamily="34" charset="0"/>
            </a:endParaRPr>
          </a:p>
          <a:p>
            <a:pPr>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Date updated: 07.12.23</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99794" y="2727647"/>
            <a:ext cx="6722795" cy="1540642"/>
          </a:xfrm>
        </p:spPr>
        <p:txBody>
          <a:bodyPr>
            <a:normAutofit fontScale="85000" lnSpcReduction="20000"/>
          </a:bodyPr>
          <a:lstStyle/>
          <a:p>
            <a:pPr algn="l"/>
            <a:r>
              <a:rPr lang="en-GB" sz="3200" dirty="0">
                <a:solidFill>
                  <a:prstClr val="white"/>
                </a:solidFill>
              </a:rPr>
              <a:t>present vs perfect tense </a:t>
            </a:r>
          </a:p>
          <a:p>
            <a:pPr marL="342900" indent="-342900" algn="l">
              <a:buFont typeface="Arial" panose="020B0604020202020204" pitchFamily="34" charset="0"/>
              <a:buChar char="•"/>
            </a:pPr>
            <a:r>
              <a:rPr lang="en-GB" sz="2800" dirty="0">
                <a:solidFill>
                  <a:prstClr val="white"/>
                </a:solidFill>
              </a:rPr>
              <a:t>regular –ER verbs (taking </a:t>
            </a:r>
            <a:r>
              <a:rPr lang="en-GB" sz="2800" i="1" dirty="0">
                <a:solidFill>
                  <a:prstClr val="white"/>
                </a:solidFill>
              </a:rPr>
              <a:t>avoir</a:t>
            </a:r>
            <a:r>
              <a:rPr lang="en-GB" sz="2800" dirty="0">
                <a:solidFill>
                  <a:prstClr val="white"/>
                </a:solidFill>
              </a:rPr>
              <a:t>) (</a:t>
            </a:r>
            <a:r>
              <a:rPr lang="en-GB" sz="2800" i="1" dirty="0">
                <a:solidFill>
                  <a:prstClr val="white"/>
                </a:solidFill>
              </a:rPr>
              <a:t>je, </a:t>
            </a:r>
            <a:r>
              <a:rPr lang="en-GB" sz="2800" b="1" i="1" dirty="0" err="1">
                <a:solidFill>
                  <a:prstClr val="white"/>
                </a:solidFill>
              </a:rPr>
              <a:t>tu</a:t>
            </a:r>
            <a:r>
              <a:rPr lang="en-GB" sz="2800" dirty="0">
                <a:solidFill>
                  <a:prstClr val="white"/>
                </a:solidFill>
              </a:rPr>
              <a:t>)</a:t>
            </a:r>
          </a:p>
          <a:p>
            <a:pPr marL="342900" indent="-342900" algn="l">
              <a:buFont typeface="Arial" panose="020B0604020202020204" pitchFamily="34" charset="0"/>
              <a:buChar char="•"/>
            </a:pPr>
            <a:r>
              <a:rPr lang="en-GB" sz="2800" dirty="0">
                <a:solidFill>
                  <a:prstClr val="white"/>
                </a:solidFill>
              </a:rPr>
              <a:t>demonstrative adjective</a:t>
            </a:r>
          </a:p>
          <a:p>
            <a:pPr algn="l"/>
            <a:r>
              <a:rPr lang="en-GB" sz="2800" dirty="0">
                <a:solidFill>
                  <a:prstClr val="white"/>
                </a:solidFill>
              </a:rPr>
              <a:t>SSC [r]</a:t>
            </a:r>
          </a:p>
          <a:p>
            <a:endParaRPr lang="en-US" dirty="0"/>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544218"/>
            <a:ext cx="8605216" cy="844550"/>
          </a:xfrm>
        </p:spPr>
        <p:txBody>
          <a:bodyPr>
            <a:normAutofit/>
          </a:bodyPr>
          <a:lstStyle/>
          <a:p>
            <a:r>
              <a:rPr lang="en-GB" sz="4400" b="1" dirty="0">
                <a:solidFill>
                  <a:prstClr val="white"/>
                </a:solidFill>
              </a:rPr>
              <a:t>Sharing past experiences</a:t>
            </a:r>
            <a:endParaRPr lang="en-GB" sz="4400" dirty="0"/>
          </a:p>
        </p:txBody>
      </p:sp>
      <p:sp>
        <p:nvSpPr>
          <p:cNvPr id="7" name="TextBox 6">
            <a:extLst>
              <a:ext uri="{FF2B5EF4-FFF2-40B4-BE49-F238E27FC236}">
                <a16:creationId xmlns:a16="http://schemas.microsoft.com/office/drawing/2014/main" id="{A44564EF-988A-4C45-9396-FB9CBDC93256}"/>
              </a:ext>
            </a:extLst>
          </p:cNvPr>
          <p:cNvSpPr txBox="1"/>
          <p:nvPr/>
        </p:nvSpPr>
        <p:spPr>
          <a:xfrm>
            <a:off x="8905010" y="4133514"/>
            <a:ext cx="3746133" cy="461665"/>
          </a:xfrm>
          <a:prstGeom prst="rect">
            <a:avLst/>
          </a:prstGeom>
          <a:noFill/>
        </p:spPr>
        <p:txBody>
          <a:bodyPr wrap="square">
            <a:spAutoFit/>
          </a:bodyPr>
          <a:lstStyle/>
          <a:p>
            <a:r>
              <a:rPr lang="fr-FR" sz="2400" b="1" dirty="0">
                <a:solidFill>
                  <a:schemeClr val="bg1"/>
                </a:solidFill>
              </a:rPr>
              <a:t>J’ai visité Bruxelles!</a:t>
            </a:r>
            <a:endParaRPr lang="en-GB" sz="2400" b="1" dirty="0">
              <a:solidFill>
                <a:schemeClr val="bg1"/>
              </a:solidFill>
            </a:endParaRPr>
          </a:p>
        </p:txBody>
      </p:sp>
      <p:pic>
        <p:nvPicPr>
          <p:cNvPr id="9" name="Picture 8" descr="A cartoon of a person&#10;&#10;Description automatically generated">
            <a:extLst>
              <a:ext uri="{FF2B5EF4-FFF2-40B4-BE49-F238E27FC236}">
                <a16:creationId xmlns:a16="http://schemas.microsoft.com/office/drawing/2014/main" id="{3CBC1138-13B4-4104-B40D-A496B3436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4168" y="4607168"/>
            <a:ext cx="2250831" cy="2250831"/>
          </a:xfrm>
          <a:prstGeom prst="rect">
            <a:avLst/>
          </a:prstGeom>
        </p:spPr>
      </p:pic>
    </p:spTree>
    <p:extLst>
      <p:ext uri="{BB962C8B-B14F-4D97-AF65-F5344CB8AC3E}">
        <p14:creationId xmlns:p14="http://schemas.microsoft.com/office/powerpoint/2010/main" val="523974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D4E02-6BD4-4FA6-B7FE-5DC1E9966141}"/>
              </a:ext>
            </a:extLst>
          </p:cNvPr>
          <p:cNvPicPr>
            <a:picLocks noChangeAspect="1"/>
          </p:cNvPicPr>
          <p:nvPr/>
        </p:nvPicPr>
        <p:blipFill>
          <a:blip r:embed="rId3"/>
          <a:stretch>
            <a:fillRect/>
          </a:stretch>
        </p:blipFill>
        <p:spPr>
          <a:xfrm>
            <a:off x="277116" y="3498714"/>
            <a:ext cx="1947759" cy="2700194"/>
          </a:xfrm>
          <a:prstGeom prst="rect">
            <a:avLst/>
          </a:prstGeom>
        </p:spPr>
      </p:pic>
      <p:sp>
        <p:nvSpPr>
          <p:cNvPr id="4" name="Title 3"/>
          <p:cNvSpPr>
            <a:spLocks noGrp="1"/>
          </p:cNvSpPr>
          <p:nvPr>
            <p:ph type="title"/>
          </p:nvPr>
        </p:nvSpPr>
        <p:spPr/>
        <p:txBody>
          <a:bodyPr>
            <a:normAutofit/>
          </a:bodyPr>
          <a:lstStyle/>
          <a:p>
            <a:r>
              <a:rPr lang="en-GB" sz="3600" b="1" dirty="0">
                <a:solidFill>
                  <a:schemeClr val="bg1"/>
                </a:solidFill>
              </a:rPr>
              <a:t>Des </a:t>
            </a:r>
            <a:r>
              <a:rPr lang="en-GB" sz="3600" b="1" dirty="0" err="1">
                <a:solidFill>
                  <a:schemeClr val="bg1"/>
                </a:solidFill>
              </a:rPr>
              <a:t>virelangues</a:t>
            </a:r>
            <a:r>
              <a:rPr lang="en-GB" sz="3600" b="1" dirty="0">
                <a:solidFill>
                  <a:schemeClr val="bg1"/>
                </a:solidFill>
              </a:rPr>
              <a:t>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F9B0119-0D58-4073-A9AC-830F15100CA4}"/>
              </a:ext>
            </a:extLst>
          </p:cNvPr>
          <p:cNvSpPr txBox="1"/>
          <p:nvPr/>
        </p:nvSpPr>
        <p:spPr>
          <a:xfrm>
            <a:off x="90654" y="1307351"/>
            <a:ext cx="9424049"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Cinq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ats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illent dans la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aisse g</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asse</a:t>
            </a:r>
          </a:p>
        </p:txBody>
      </p:sp>
      <p:sp>
        <p:nvSpPr>
          <p:cNvPr id="11" name="Rectangle 10">
            <a:extLst>
              <a:ext uri="{FF2B5EF4-FFF2-40B4-BE49-F238E27FC236}">
                <a16:creationId xmlns:a16="http://schemas.microsoft.com/office/drawing/2014/main" id="{C5607D76-2681-4B3A-99D7-3F5600BCE296}"/>
              </a:ext>
            </a:extLst>
          </p:cNvPr>
          <p:cNvSpPr/>
          <p:nvPr/>
        </p:nvSpPr>
        <p:spPr>
          <a:xfrm>
            <a:off x="-1" y="1947747"/>
            <a:ext cx="6908088"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[Five fat rats are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roasting</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 the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fatty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fr-FR" sz="2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greasy</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fat]</a:t>
            </a:r>
          </a:p>
        </p:txBody>
      </p:sp>
      <p:sp>
        <p:nvSpPr>
          <p:cNvPr id="12" name="TextBox 11">
            <a:extLst>
              <a:ext uri="{FF2B5EF4-FFF2-40B4-BE49-F238E27FC236}">
                <a16:creationId xmlns:a16="http://schemas.microsoft.com/office/drawing/2014/main" id="{BC81327E-F8D4-47AC-8BFA-077D8E00706A}"/>
              </a:ext>
            </a:extLst>
          </p:cNvPr>
          <p:cNvSpPr txBox="1"/>
          <p:nvPr/>
        </p:nvSpPr>
        <p:spPr>
          <a:xfrm>
            <a:off x="2224875" y="3627283"/>
            <a:ext cx="9701557" cy="6967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su</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oule;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ue sous la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oue </a:t>
            </a:r>
            <a:r>
              <a:rPr kumimoji="0" lang="fr-FR" sz="3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r</a:t>
            </a:r>
            <a:r>
              <a:rPr kumimoji="0" lang="fr-FR" sz="3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este.</a:t>
            </a:r>
          </a:p>
        </p:txBody>
      </p:sp>
      <p:sp>
        <p:nvSpPr>
          <p:cNvPr id="13" name="Rectangle 12">
            <a:extLst>
              <a:ext uri="{FF2B5EF4-FFF2-40B4-BE49-F238E27FC236}">
                <a16:creationId xmlns:a16="http://schemas.microsoft.com/office/drawing/2014/main" id="{1D0ADED7-13AB-4890-97E3-325B7BF08EC0}"/>
              </a:ext>
            </a:extLst>
          </p:cNvPr>
          <p:cNvSpPr/>
          <p:nvPr/>
        </p:nvSpPr>
        <p:spPr>
          <a:xfrm>
            <a:off x="2429460" y="4303426"/>
            <a:ext cx="9701557" cy="53578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The wheel on the road is rolling; the road under the wheel remains.</a:t>
            </a:r>
            <a:r>
              <a:rPr kumimoji="0" lang="fr-FR"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4" name="Rectangle 13">
            <a:hlinkClick r:id="" action="ppaction://noaction">
              <a:snd r:embed="rId4" name="rats 1.wav"/>
            </a:hlinkClick>
            <a:extLst>
              <a:ext uri="{FF2B5EF4-FFF2-40B4-BE49-F238E27FC236}">
                <a16:creationId xmlns:a16="http://schemas.microsoft.com/office/drawing/2014/main" id="{EDE2CA76-DF37-45D2-B28F-35A0C871874A}"/>
              </a:ext>
            </a:extLst>
          </p:cNvPr>
          <p:cNvSpPr/>
          <p:nvPr/>
        </p:nvSpPr>
        <p:spPr>
          <a:xfrm>
            <a:off x="5646002"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5" name="Rectangle 14">
            <a:hlinkClick r:id="" action="ppaction://noaction">
              <a:snd r:embed="rId5" name="rats 3.wav"/>
            </a:hlinkClick>
            <a:extLst>
              <a:ext uri="{FF2B5EF4-FFF2-40B4-BE49-F238E27FC236}">
                <a16:creationId xmlns:a16="http://schemas.microsoft.com/office/drawing/2014/main" id="{C2FC8195-6959-495F-83EB-E24701B72C0C}"/>
              </a:ext>
            </a:extLst>
          </p:cNvPr>
          <p:cNvSpPr/>
          <p:nvPr/>
        </p:nvSpPr>
        <p:spPr>
          <a:xfrm>
            <a:off x="6809740"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Rectangle 15">
            <a:hlinkClick r:id="" action="ppaction://noaction">
              <a:snd r:embed="rId6" name="rats 2.wav"/>
            </a:hlinkClick>
            <a:extLst>
              <a:ext uri="{FF2B5EF4-FFF2-40B4-BE49-F238E27FC236}">
                <a16:creationId xmlns:a16="http://schemas.microsoft.com/office/drawing/2014/main" id="{37134074-F3A3-44B2-9CAE-A296922E4B84}"/>
              </a:ext>
            </a:extLst>
          </p:cNvPr>
          <p:cNvSpPr/>
          <p:nvPr/>
        </p:nvSpPr>
        <p:spPr>
          <a:xfrm>
            <a:off x="6227871" y="29292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Rectangle 16">
            <a:hlinkClick r:id="" action="ppaction://noaction">
              <a:snd r:embed="rId7" name="rue 1.wav"/>
            </a:hlinkClick>
            <a:extLst>
              <a:ext uri="{FF2B5EF4-FFF2-40B4-BE49-F238E27FC236}">
                <a16:creationId xmlns:a16="http://schemas.microsoft.com/office/drawing/2014/main" id="{F383F021-C9B7-4FBC-9CC8-A17D308A94F9}"/>
              </a:ext>
            </a:extLst>
          </p:cNvPr>
          <p:cNvSpPr/>
          <p:nvPr/>
        </p:nvSpPr>
        <p:spPr>
          <a:xfrm>
            <a:off x="5646002"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Rectangle 17">
            <a:hlinkClick r:id="" action="ppaction://noaction">
              <a:snd r:embed="rId8" name="rue 3.wav"/>
            </a:hlinkClick>
            <a:extLst>
              <a:ext uri="{FF2B5EF4-FFF2-40B4-BE49-F238E27FC236}">
                <a16:creationId xmlns:a16="http://schemas.microsoft.com/office/drawing/2014/main" id="{9D355D8E-DEF8-480F-B369-EE61BD26CE6F}"/>
              </a:ext>
            </a:extLst>
          </p:cNvPr>
          <p:cNvSpPr/>
          <p:nvPr/>
        </p:nvSpPr>
        <p:spPr>
          <a:xfrm>
            <a:off x="6809740"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Rectangle 18">
            <a:hlinkClick r:id="" action="ppaction://noaction">
              <a:snd r:embed="rId9" name="rue 2.wav"/>
            </a:hlinkClick>
            <a:extLst>
              <a:ext uri="{FF2B5EF4-FFF2-40B4-BE49-F238E27FC236}">
                <a16:creationId xmlns:a16="http://schemas.microsoft.com/office/drawing/2014/main" id="{94D51571-04D0-45ED-8566-A675668DCF76}"/>
              </a:ext>
            </a:extLst>
          </p:cNvPr>
          <p:cNvSpPr/>
          <p:nvPr/>
        </p:nvSpPr>
        <p:spPr>
          <a:xfrm>
            <a:off x="6227871" y="52128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026" name="Picture 2" descr="Mouse Rat Rodent Clip Art">
            <a:extLst>
              <a:ext uri="{FF2B5EF4-FFF2-40B4-BE49-F238E27FC236}">
                <a16:creationId xmlns:a16="http://schemas.microsoft.com/office/drawing/2014/main" id="{3D3F3F60-6BD3-42EE-B4B2-CF497B6F05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62479" y="1875920"/>
            <a:ext cx="1688994" cy="122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31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164428" cy="647577"/>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501438" y="2011968"/>
            <a:ext cx="8672453" cy="4093428"/>
          </a:xfrm>
          <a:prstGeom prst="rect">
            <a:avLst/>
          </a:prstGeom>
          <a:noFill/>
        </p:spPr>
        <p:txBody>
          <a:bodyPr wrap="square" rtlCol="0">
            <a:spAutoFit/>
          </a:bodyPr>
          <a:lstStyle/>
          <a:p>
            <a:pPr fontAlgn="ctr"/>
            <a:r>
              <a:rPr lang="fr-FR" sz="2400" dirty="0">
                <a:solidFill>
                  <a:srgbClr val="1F4E79"/>
                </a:solidFill>
                <a:latin typeface="Century Gothic" panose="020B0502020202020204" pitchFamily="34" charset="0"/>
              </a:rPr>
              <a:t>En </a:t>
            </a:r>
            <a:r>
              <a:rPr lang="fr-FR" sz="2400" b="1" dirty="0">
                <a:solidFill>
                  <a:srgbClr val="1F4E79"/>
                </a:solidFill>
                <a:latin typeface="Century Gothic" panose="020B0502020202020204" pitchFamily="34" charset="0"/>
              </a:rPr>
              <a:t>mai</a:t>
            </a:r>
            <a:r>
              <a:rPr lang="fr-FR" sz="2400" dirty="0">
                <a:solidFill>
                  <a:srgbClr val="1F4E79"/>
                </a:solidFill>
                <a:latin typeface="Century Gothic" panose="020B0502020202020204" pitchFamily="34" charset="0"/>
              </a:rPr>
              <a:t>, j’ai </a:t>
            </a:r>
            <a:r>
              <a:rPr lang="en-GB" sz="2400" dirty="0">
                <a:solidFill>
                  <a:srgbClr val="115076"/>
                </a:solidFill>
                <a:latin typeface="Century Gothic" panose="020B0502020202020204" pitchFamily="34" charset="0"/>
              </a:rPr>
              <a:t>visité </a:t>
            </a:r>
            <a:r>
              <a:rPr lang="en-GB" sz="2400" dirty="0">
                <a:solidFill>
                  <a:srgbClr val="1F4E79"/>
                </a:solidFill>
                <a:latin typeface="Century Gothic" panose="020B0502020202020204" pitchFamily="34" charset="0"/>
              </a:rPr>
              <a:t>la Belgique pour la </a:t>
            </a:r>
            <a:r>
              <a:rPr lang="en-GB" sz="2400" b="1" dirty="0">
                <a:solidFill>
                  <a:srgbClr val="1F4E79"/>
                </a:solidFill>
                <a:latin typeface="Century Gothic" panose="020B0502020202020204" pitchFamily="34" charset="0"/>
              </a:rPr>
              <a:t>première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fois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J’ai</a:t>
            </a:r>
            <a:r>
              <a:rPr lang="en-GB" sz="2400" dirty="0">
                <a:solidFill>
                  <a:srgbClr val="1F4E79"/>
                </a:solidFill>
                <a:latin typeface="Century Gothic" panose="020B0502020202020204" pitchFamily="34" charset="0"/>
              </a:rPr>
              <a:t> passé </a:t>
            </a:r>
            <a:r>
              <a:rPr lang="en-GB" sz="2400" b="1" dirty="0">
                <a:solidFill>
                  <a:srgbClr val="1F4E79"/>
                </a:solidFill>
                <a:latin typeface="Century Gothic" panose="020B0502020202020204" pitchFamily="34" charset="0"/>
              </a:rPr>
              <a:t>quatorze</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jours</a:t>
            </a:r>
            <a:r>
              <a:rPr lang="en-GB" sz="2400" dirty="0">
                <a:solidFill>
                  <a:srgbClr val="1F4E79"/>
                </a:solidFill>
                <a:latin typeface="Century Gothic" panose="020B0502020202020204" pitchFamily="34" charset="0"/>
              </a:rPr>
              <a:t> à </a:t>
            </a:r>
            <a:r>
              <a:rPr lang="en-GB" sz="2400" dirty="0" err="1">
                <a:solidFill>
                  <a:srgbClr val="1F4E79"/>
                </a:solidFill>
                <a:latin typeface="Century Gothic" panose="020B0502020202020204" pitchFamily="34" charset="0"/>
              </a:rPr>
              <a:t>Bruxelles</a:t>
            </a:r>
            <a:r>
              <a:rPr lang="en-GB" sz="2400" dirty="0">
                <a:solidFill>
                  <a:srgbClr val="1F4E79"/>
                </a:solidFill>
                <a:latin typeface="Century Gothic" panose="020B0502020202020204" pitchFamily="34" charset="0"/>
              </a:rPr>
              <a:t>. </a:t>
            </a:r>
            <a:r>
              <a:rPr lang="fr-FR" sz="2400" dirty="0">
                <a:solidFill>
                  <a:srgbClr val="1F4E79"/>
                </a:solidFill>
                <a:latin typeface="Century Gothic" panose="020B0502020202020204" pitchFamily="34" charset="0"/>
              </a:rPr>
              <a:t>Le cœur de Bruxelles est magnifique et </a:t>
            </a:r>
            <a:r>
              <a:rPr lang="en-GB" sz="2400" dirty="0">
                <a:solidFill>
                  <a:srgbClr val="1F4E79"/>
                </a:solidFill>
                <a:latin typeface="Century Gothic" panose="020B0502020202020204" pitchFamily="34" charset="0"/>
              </a:rPr>
              <a:t>le </a:t>
            </a:r>
            <a:r>
              <a:rPr lang="en-GB" sz="2400" dirty="0" err="1">
                <a:solidFill>
                  <a:srgbClr val="1F4E79"/>
                </a:solidFill>
                <a:latin typeface="Century Gothic" panose="020B0502020202020204" pitchFamily="34" charset="0"/>
              </a:rPr>
              <a:t>printemps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est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une</a:t>
            </a:r>
            <a:r>
              <a:rPr lang="en-GB" sz="2400" dirty="0">
                <a:solidFill>
                  <a:srgbClr val="1F4E79"/>
                </a:solidFill>
                <a:latin typeface="Century Gothic" panose="020B0502020202020204" pitchFamily="34" charset="0"/>
              </a:rPr>
              <a:t> belle </a:t>
            </a:r>
            <a:r>
              <a:rPr lang="en-GB" sz="2400" dirty="0" err="1">
                <a:solidFill>
                  <a:srgbClr val="1F4E79"/>
                </a:solidFill>
                <a:latin typeface="Century Gothic" panose="020B0502020202020204" pitchFamily="34" charset="0"/>
              </a:rPr>
              <a:t>saison</a:t>
            </a:r>
            <a:r>
              <a:rPr lang="en-GB" sz="2400" dirty="0">
                <a:solidFill>
                  <a:srgbClr val="1F4E79"/>
                </a:solidFill>
                <a:latin typeface="Century Gothic" panose="020B0502020202020204" pitchFamily="34" charset="0"/>
              </a:rPr>
              <a:t>.</a:t>
            </a:r>
          </a:p>
          <a:p>
            <a:endParaRPr lang="en-GB" sz="2400" dirty="0">
              <a:solidFill>
                <a:srgbClr val="1F4E79"/>
              </a:solidFill>
              <a:latin typeface="Century Gothic" panose="020B0502020202020204" pitchFamily="34" charset="0"/>
            </a:endParaRPr>
          </a:p>
          <a:p>
            <a:r>
              <a:rPr lang="fr-FR" sz="2400" dirty="0">
                <a:solidFill>
                  <a:srgbClr val="1F4E79"/>
                </a:solidFill>
                <a:latin typeface="Century Gothic" panose="020B0502020202020204" pitchFamily="34" charset="0"/>
              </a:rPr>
              <a:t>La Belgique possède* trois langues officielles ! </a:t>
            </a:r>
            <a:r>
              <a:rPr lang="fr-FR" sz="2400" b="1" dirty="0">
                <a:solidFill>
                  <a:srgbClr val="1F4E79"/>
                </a:solidFill>
                <a:latin typeface="Century Gothic" panose="020B0502020202020204" pitchFamily="34" charset="0"/>
              </a:rPr>
              <a:t>On </a:t>
            </a:r>
          </a:p>
          <a:p>
            <a:r>
              <a:rPr lang="fr-FR" sz="2400" dirty="0">
                <a:solidFill>
                  <a:srgbClr val="1F4E79"/>
                </a:solidFill>
                <a:latin typeface="Century Gothic" panose="020B0502020202020204" pitchFamily="34" charset="0"/>
              </a:rPr>
              <a:t>parle néerlandais*, français et </a:t>
            </a:r>
            <a:r>
              <a:rPr lang="fr-FR" sz="2400" b="1" dirty="0">
                <a:solidFill>
                  <a:srgbClr val="1F4E79"/>
                </a:solidFill>
                <a:latin typeface="Century Gothic" panose="020B0502020202020204" pitchFamily="34" charset="0"/>
              </a:rPr>
              <a:t>allemand</a:t>
            </a:r>
            <a:r>
              <a:rPr lang="fr-FR" sz="2400" dirty="0">
                <a:solidFill>
                  <a:srgbClr val="1F4E79"/>
                </a:solidFill>
                <a:latin typeface="Century Gothic" panose="020B0502020202020204" pitchFamily="34" charset="0"/>
              </a:rPr>
              <a:t>. C’est un pays très intéressant !</a:t>
            </a:r>
          </a:p>
          <a:p>
            <a:endParaRPr lang="en-GB" sz="2000" dirty="0">
              <a:latin typeface="Arial" panose="020B0604020202020204" pitchFamily="34" charset="0"/>
            </a:endParaRPr>
          </a:p>
          <a:p>
            <a:pPr fontAlgn="ctr"/>
            <a:r>
              <a:rPr lang="en-GB" sz="2400" dirty="0">
                <a:solidFill>
                  <a:srgbClr val="1F4E79"/>
                </a:solidFill>
                <a:latin typeface="Century Gothic" panose="020B0502020202020204" pitchFamily="34" charset="0"/>
              </a:rPr>
              <a:t>Les </a:t>
            </a:r>
            <a:r>
              <a:rPr lang="en-GB" sz="2400" b="1" dirty="0">
                <a:solidFill>
                  <a:srgbClr val="1F4E79"/>
                </a:solidFill>
                <a:latin typeface="Century Gothic" panose="020B0502020202020204" pitchFamily="34" charset="0"/>
              </a:rPr>
              <a:t>traditions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belges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sont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intéressantes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aussi</a:t>
            </a:r>
            <a:r>
              <a:rPr lang="en-GB" sz="2400" dirty="0">
                <a:solidFill>
                  <a:srgbClr val="1F4E79"/>
                </a:solidFill>
                <a:latin typeface="Century Gothic" panose="020B0502020202020204" pitchFamily="34" charset="0"/>
              </a:rPr>
              <a:t>.</a:t>
            </a:r>
            <a:r>
              <a:rPr lang="en-GB" sz="2000" dirty="0">
                <a:latin typeface="Arial" panose="020B0604020202020204" pitchFamily="34" charset="0"/>
              </a:rPr>
              <a:t> </a:t>
            </a:r>
            <a:r>
              <a:rPr lang="en-GB" sz="2400" dirty="0">
                <a:solidFill>
                  <a:srgbClr val="1F4E79"/>
                </a:solidFill>
                <a:latin typeface="Century Gothic" panose="020B0502020202020204" pitchFamily="34" charset="0"/>
              </a:rPr>
              <a:t>On </a:t>
            </a:r>
            <a:r>
              <a:rPr lang="en-GB" sz="2400" dirty="0" err="1">
                <a:solidFill>
                  <a:srgbClr val="1F4E79"/>
                </a:solidFill>
                <a:latin typeface="Century Gothic" panose="020B0502020202020204" pitchFamily="34" charset="0"/>
              </a:rPr>
              <a:t>peut</a:t>
            </a:r>
            <a:r>
              <a:rPr lang="en-GB" sz="2400" dirty="0">
                <a:solidFill>
                  <a:srgbClr val="1F4E79"/>
                </a:solidFill>
                <a:latin typeface="Century Gothic" panose="020B0502020202020204" pitchFamily="34" charset="0"/>
              </a:rPr>
              <a:t> manger les </a:t>
            </a:r>
            <a:r>
              <a:rPr lang="en-GB" sz="2400" dirty="0" err="1">
                <a:solidFill>
                  <a:srgbClr val="1F4E79"/>
                </a:solidFill>
                <a:latin typeface="Century Gothic" panose="020B0502020202020204" pitchFamily="34" charset="0"/>
              </a:rPr>
              <a:t>moules</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mais</a:t>
            </a:r>
            <a:r>
              <a:rPr lang="en-GB" sz="2400" dirty="0">
                <a:solidFill>
                  <a:srgbClr val="1F4E79"/>
                </a:solidFill>
                <a:latin typeface="Century Gothic" panose="020B0502020202020204" pitchFamily="34" charset="0"/>
              </a:rPr>
              <a:t> je </a:t>
            </a:r>
            <a:r>
              <a:rPr lang="en-GB" sz="2400" b="1" dirty="0" err="1">
                <a:solidFill>
                  <a:srgbClr val="1F4E79"/>
                </a:solidFill>
                <a:latin typeface="Century Gothic" panose="020B0502020202020204" pitchFamily="34" charset="0"/>
              </a:rPr>
              <a:t>préfère</a:t>
            </a:r>
            <a:r>
              <a:rPr lang="en-GB" sz="2400" dirty="0">
                <a:solidFill>
                  <a:srgbClr val="1F4E79"/>
                </a:solidFill>
                <a:latin typeface="Century Gothic" panose="020B0502020202020204" pitchFamily="34" charset="0"/>
              </a:rPr>
              <a:t> le </a:t>
            </a:r>
            <a:r>
              <a:rPr lang="en-GB" sz="2400" dirty="0" err="1">
                <a:solidFill>
                  <a:srgbClr val="1F4E79"/>
                </a:solidFill>
                <a:latin typeface="Century Gothic" panose="020B0502020202020204" pitchFamily="34" charset="0"/>
              </a:rPr>
              <a:t>chocolat</a:t>
            </a:r>
            <a:r>
              <a:rPr lang="en-GB" sz="2400" dirty="0">
                <a:solidFill>
                  <a:srgbClr val="1F4E79"/>
                </a:solidFill>
                <a:latin typeface="Century Gothic" panose="020B0502020202020204" pitchFamily="34" charset="0"/>
              </a:rPr>
              <a:t> </a:t>
            </a:r>
            <a:r>
              <a:rPr lang="en-GB" sz="2400" dirty="0" err="1">
                <a:solidFill>
                  <a:srgbClr val="1F4E79"/>
                </a:solidFill>
                <a:latin typeface="Century Gothic" panose="020B0502020202020204" pitchFamily="34" charset="0"/>
              </a:rPr>
              <a:t>belge</a:t>
            </a:r>
            <a:r>
              <a:rPr lang="en-GB" sz="2400" dirty="0">
                <a:solidFill>
                  <a:srgbClr val="1F4E79"/>
                </a:solidFill>
                <a:latin typeface="Century Gothic" panose="020B0502020202020204" pitchFamily="34" charset="0"/>
              </a:rPr>
              <a:t> ! </a:t>
            </a:r>
            <a:r>
              <a:rPr lang="fr-FR" sz="2400" dirty="0">
                <a:solidFill>
                  <a:srgbClr val="1F4E79"/>
                </a:solidFill>
                <a:latin typeface="Century Gothic" panose="020B0502020202020204" pitchFamily="34" charset="0"/>
              </a:rPr>
              <a:t>Je veux revenir </a:t>
            </a:r>
            <a:r>
              <a:rPr lang="fr-FR" sz="2400" b="1" dirty="0">
                <a:solidFill>
                  <a:srgbClr val="1F4E79"/>
                </a:solidFill>
                <a:latin typeface="Century Gothic" panose="020B0502020202020204" pitchFamily="34" charset="0"/>
              </a:rPr>
              <a:t>bientôt</a:t>
            </a:r>
            <a:r>
              <a:rPr lang="fr-FR" sz="2400" dirty="0">
                <a:solidFill>
                  <a:srgbClr val="1F4E79"/>
                </a:solidFill>
                <a:latin typeface="Century Gothic" panose="020B0502020202020204" pitchFamily="34" charset="0"/>
              </a:rPr>
              <a:t>, en automne peut-être.</a:t>
            </a:r>
            <a:endParaRPr lang="en-GB" sz="2000" dirty="0">
              <a:latin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F2F5C52A-C2CA-4DF5-B904-158E7321C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088" y="4081669"/>
            <a:ext cx="2117175" cy="2117175"/>
          </a:xfrm>
          <a:prstGeom prst="rect">
            <a:avLst/>
          </a:prstGeom>
        </p:spPr>
      </p:pic>
      <p:graphicFrame>
        <p:nvGraphicFramePr>
          <p:cNvPr id="11" name="Table 11">
            <a:extLst>
              <a:ext uri="{FF2B5EF4-FFF2-40B4-BE49-F238E27FC236}">
                <a16:creationId xmlns:a16="http://schemas.microsoft.com/office/drawing/2014/main" id="{CA546D77-4D42-4BE8-BB4D-866B50AEA144}"/>
              </a:ext>
            </a:extLst>
          </p:cNvPr>
          <p:cNvGraphicFramePr>
            <a:graphicFrameLocks noGrp="1"/>
          </p:cNvGraphicFramePr>
          <p:nvPr/>
        </p:nvGraphicFramePr>
        <p:xfrm>
          <a:off x="9754197" y="1015766"/>
          <a:ext cx="2115930" cy="3169920"/>
        </p:xfrm>
        <a:graphic>
          <a:graphicData uri="http://schemas.openxmlformats.org/drawingml/2006/table">
            <a:tbl>
              <a:tblPr firstRow="1" bandRow="1">
                <a:tableStyleId>{8A107856-5554-42FB-B03E-39F5DBC370BA}</a:tableStyleId>
              </a:tblPr>
              <a:tblGrid>
                <a:gridCol w="2115930">
                  <a:extLst>
                    <a:ext uri="{9D8B030D-6E8A-4147-A177-3AD203B41FA5}">
                      <a16:colId xmlns:a16="http://schemas.microsoft.com/office/drawing/2014/main" val="60679399"/>
                    </a:ext>
                  </a:extLst>
                </a:gridCol>
              </a:tblGrid>
              <a:tr h="370840">
                <a:tc>
                  <a:txBody>
                    <a:bodyPr/>
                    <a:lstStyle/>
                    <a:p>
                      <a:pPr algn="ctr"/>
                      <a:r>
                        <a:rPr lang="fr-FR" sz="2000" b="1" dirty="0">
                          <a:solidFill>
                            <a:schemeClr val="accent1">
                              <a:lumMod val="50000"/>
                            </a:schemeClr>
                          </a:solidFill>
                        </a:rPr>
                        <a:t>bientôt</a:t>
                      </a:r>
                      <a:endParaRPr lang="en-GB" sz="2000" b="1" dirty="0">
                        <a:solidFill>
                          <a:schemeClr val="accent1">
                            <a:lumMod val="50000"/>
                          </a:schemeClr>
                        </a:solidFill>
                      </a:endParaRPr>
                    </a:p>
                  </a:txBody>
                  <a:tcPr/>
                </a:tc>
                <a:extLst>
                  <a:ext uri="{0D108BD9-81ED-4DB2-BD59-A6C34878D82A}">
                    <a16:rowId xmlns:a16="http://schemas.microsoft.com/office/drawing/2014/main" val="2716691870"/>
                  </a:ext>
                </a:extLst>
              </a:tr>
              <a:tr h="370840">
                <a:tc>
                  <a:txBody>
                    <a:bodyPr/>
                    <a:lstStyle/>
                    <a:p>
                      <a:pPr algn="ctr"/>
                      <a:r>
                        <a:rPr lang="fr-FR" sz="2000" b="1" dirty="0">
                          <a:solidFill>
                            <a:schemeClr val="accent1">
                              <a:lumMod val="50000"/>
                            </a:schemeClr>
                          </a:solidFill>
                        </a:rPr>
                        <a:t>allemand</a:t>
                      </a:r>
                      <a:endParaRPr lang="en-GB" sz="2000" b="1" dirty="0">
                        <a:solidFill>
                          <a:schemeClr val="accent1">
                            <a:lumMod val="50000"/>
                          </a:schemeClr>
                        </a:solidFill>
                      </a:endParaRPr>
                    </a:p>
                  </a:txBody>
                  <a:tcPr/>
                </a:tc>
                <a:extLst>
                  <a:ext uri="{0D108BD9-81ED-4DB2-BD59-A6C34878D82A}">
                    <a16:rowId xmlns:a16="http://schemas.microsoft.com/office/drawing/2014/main" val="2782186658"/>
                  </a:ext>
                </a:extLst>
              </a:tr>
              <a:tr h="370840">
                <a:tc>
                  <a:txBody>
                    <a:bodyPr/>
                    <a:lstStyle/>
                    <a:p>
                      <a:pPr algn="ctr"/>
                      <a:r>
                        <a:rPr lang="en-GB" sz="2000" b="1" dirty="0">
                          <a:solidFill>
                            <a:schemeClr val="accent1">
                              <a:lumMod val="50000"/>
                            </a:schemeClr>
                          </a:solidFill>
                        </a:rPr>
                        <a:t>première(e)</a:t>
                      </a:r>
                    </a:p>
                  </a:txBody>
                  <a:tcPr/>
                </a:tc>
                <a:extLst>
                  <a:ext uri="{0D108BD9-81ED-4DB2-BD59-A6C34878D82A}">
                    <a16:rowId xmlns:a16="http://schemas.microsoft.com/office/drawing/2014/main" val="2777048285"/>
                  </a:ext>
                </a:extLst>
              </a:tr>
              <a:tr h="370840">
                <a:tc>
                  <a:txBody>
                    <a:bodyPr/>
                    <a:lstStyle/>
                    <a:p>
                      <a:pPr algn="ctr"/>
                      <a:r>
                        <a:rPr lang="en-GB" sz="2000" b="1" dirty="0">
                          <a:solidFill>
                            <a:schemeClr val="accent1">
                              <a:lumMod val="50000"/>
                            </a:schemeClr>
                          </a:solidFill>
                        </a:rPr>
                        <a:t>on</a:t>
                      </a:r>
                    </a:p>
                  </a:txBody>
                  <a:tcPr/>
                </a:tc>
                <a:extLst>
                  <a:ext uri="{0D108BD9-81ED-4DB2-BD59-A6C34878D82A}">
                    <a16:rowId xmlns:a16="http://schemas.microsoft.com/office/drawing/2014/main" val="1648117351"/>
                  </a:ext>
                </a:extLst>
              </a:tr>
              <a:tr h="370840">
                <a:tc>
                  <a:txBody>
                    <a:bodyPr/>
                    <a:lstStyle/>
                    <a:p>
                      <a:pPr algn="ctr"/>
                      <a:r>
                        <a:rPr lang="en-GB" sz="2000" b="1" dirty="0" err="1">
                          <a:solidFill>
                            <a:schemeClr val="accent1">
                              <a:lumMod val="50000"/>
                            </a:schemeClr>
                          </a:solidFill>
                        </a:rPr>
                        <a:t>préférer</a:t>
                      </a:r>
                      <a:endParaRPr lang="en-GB" sz="2000" b="1" dirty="0">
                        <a:solidFill>
                          <a:schemeClr val="accent1">
                            <a:lumMod val="50000"/>
                          </a:schemeClr>
                        </a:solidFill>
                      </a:endParaRPr>
                    </a:p>
                  </a:txBody>
                  <a:tcPr/>
                </a:tc>
                <a:extLst>
                  <a:ext uri="{0D108BD9-81ED-4DB2-BD59-A6C34878D82A}">
                    <a16:rowId xmlns:a16="http://schemas.microsoft.com/office/drawing/2014/main" val="1525303755"/>
                  </a:ext>
                </a:extLst>
              </a:tr>
              <a:tr h="370840">
                <a:tc>
                  <a:txBody>
                    <a:bodyPr/>
                    <a:lstStyle/>
                    <a:p>
                      <a:pPr algn="ctr"/>
                      <a:r>
                        <a:rPr lang="en-GB" sz="2000" b="1" dirty="0">
                          <a:solidFill>
                            <a:schemeClr val="accent1">
                              <a:lumMod val="50000"/>
                            </a:schemeClr>
                          </a:solidFill>
                        </a:rPr>
                        <a:t>tradition</a:t>
                      </a:r>
                    </a:p>
                  </a:txBody>
                  <a:tcPr/>
                </a:tc>
                <a:extLst>
                  <a:ext uri="{0D108BD9-81ED-4DB2-BD59-A6C34878D82A}">
                    <a16:rowId xmlns:a16="http://schemas.microsoft.com/office/drawing/2014/main" val="3424882447"/>
                  </a:ext>
                </a:extLst>
              </a:tr>
              <a:tr h="370840">
                <a:tc>
                  <a:txBody>
                    <a:bodyPr/>
                    <a:lstStyle/>
                    <a:p>
                      <a:pPr algn="ctr"/>
                      <a:r>
                        <a:rPr lang="en-GB" sz="2000" b="1" dirty="0" err="1">
                          <a:solidFill>
                            <a:schemeClr val="accent1">
                              <a:lumMod val="50000"/>
                            </a:schemeClr>
                          </a:solidFill>
                        </a:rPr>
                        <a:t>mai</a:t>
                      </a:r>
                      <a:endParaRPr lang="en-GB" sz="2000" b="1" dirty="0">
                        <a:solidFill>
                          <a:schemeClr val="accent1">
                            <a:lumMod val="50000"/>
                          </a:schemeClr>
                        </a:solidFill>
                      </a:endParaRPr>
                    </a:p>
                  </a:txBody>
                  <a:tcPr/>
                </a:tc>
                <a:extLst>
                  <a:ext uri="{0D108BD9-81ED-4DB2-BD59-A6C34878D82A}">
                    <a16:rowId xmlns:a16="http://schemas.microsoft.com/office/drawing/2014/main" val="3463856981"/>
                  </a:ext>
                </a:extLst>
              </a:tr>
              <a:tr h="370840">
                <a:tc>
                  <a:txBody>
                    <a:bodyPr/>
                    <a:lstStyle/>
                    <a:p>
                      <a:pPr algn="ctr"/>
                      <a:r>
                        <a:rPr lang="en-GB" sz="2000" b="1" dirty="0">
                          <a:solidFill>
                            <a:schemeClr val="accent1">
                              <a:lumMod val="50000"/>
                            </a:schemeClr>
                          </a:solidFill>
                        </a:rPr>
                        <a:t>quatorze</a:t>
                      </a:r>
                    </a:p>
                  </a:txBody>
                  <a:tcPr/>
                </a:tc>
                <a:extLst>
                  <a:ext uri="{0D108BD9-81ED-4DB2-BD59-A6C34878D82A}">
                    <a16:rowId xmlns:a16="http://schemas.microsoft.com/office/drawing/2014/main" val="1825518185"/>
                  </a:ext>
                </a:extLst>
              </a:tr>
            </a:tbl>
          </a:graphicData>
        </a:graphic>
      </p:graphicFrame>
      <p:sp>
        <p:nvSpPr>
          <p:cNvPr id="15" name="TextBox 14">
            <a:extLst>
              <a:ext uri="{FF2B5EF4-FFF2-40B4-BE49-F238E27FC236}">
                <a16:creationId xmlns:a16="http://schemas.microsoft.com/office/drawing/2014/main" id="{E854A697-D1B7-4CDF-96B5-4A755C04CF5C}"/>
              </a:ext>
            </a:extLst>
          </p:cNvPr>
          <p:cNvSpPr txBox="1"/>
          <p:nvPr/>
        </p:nvSpPr>
        <p:spPr>
          <a:xfrm>
            <a:off x="180000" y="1421503"/>
            <a:ext cx="11198087" cy="430887"/>
          </a:xfrm>
          <a:prstGeom prst="rect">
            <a:avLst/>
          </a:prstGeom>
          <a:noFill/>
        </p:spPr>
        <p:txBody>
          <a:bodyPr wrap="square" rtlCol="0">
            <a:spAutoFit/>
          </a:bodyPr>
          <a:lstStyle/>
          <a:p>
            <a:r>
              <a:rPr lang="en-GB" sz="2200" dirty="0">
                <a:solidFill>
                  <a:schemeClr val="accent1">
                    <a:lumMod val="50000"/>
                  </a:schemeClr>
                </a:solidFill>
              </a:rPr>
              <a:t>Fill in the gaps with the correct </a:t>
            </a:r>
            <a:r>
              <a:rPr lang="en-GB" sz="2200" b="1" dirty="0">
                <a:solidFill>
                  <a:schemeClr val="accent1">
                    <a:lumMod val="50000"/>
                  </a:schemeClr>
                </a:solidFill>
              </a:rPr>
              <a:t>form</a:t>
            </a:r>
            <a:r>
              <a:rPr lang="en-GB" sz="2200" dirty="0">
                <a:solidFill>
                  <a:schemeClr val="accent1">
                    <a:lumMod val="50000"/>
                  </a:schemeClr>
                </a:solidFill>
              </a:rPr>
              <a:t> of the words in the table.</a:t>
            </a:r>
          </a:p>
        </p:txBody>
      </p:sp>
      <p:sp>
        <p:nvSpPr>
          <p:cNvPr id="16" name="TextBox 15">
            <a:extLst>
              <a:ext uri="{FF2B5EF4-FFF2-40B4-BE49-F238E27FC236}">
                <a16:creationId xmlns:a16="http://schemas.microsoft.com/office/drawing/2014/main" id="{C137971C-C088-42DA-B001-E37A8B4F0F48}"/>
              </a:ext>
            </a:extLst>
          </p:cNvPr>
          <p:cNvSpPr txBox="1"/>
          <p:nvPr/>
        </p:nvSpPr>
        <p:spPr>
          <a:xfrm>
            <a:off x="933490" y="2052018"/>
            <a:ext cx="784224"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[1]</a:t>
            </a:r>
          </a:p>
        </p:txBody>
      </p:sp>
      <p:sp>
        <p:nvSpPr>
          <p:cNvPr id="17" name="TextBox 16">
            <a:extLst>
              <a:ext uri="{FF2B5EF4-FFF2-40B4-BE49-F238E27FC236}">
                <a16:creationId xmlns:a16="http://schemas.microsoft.com/office/drawing/2014/main" id="{4BAEA6A5-F344-4E4A-B66E-3C253A9BB441}"/>
              </a:ext>
            </a:extLst>
          </p:cNvPr>
          <p:cNvSpPr txBox="1"/>
          <p:nvPr/>
        </p:nvSpPr>
        <p:spPr>
          <a:xfrm>
            <a:off x="5908813" y="2051534"/>
            <a:ext cx="1346061"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[2]</a:t>
            </a:r>
          </a:p>
        </p:txBody>
      </p:sp>
      <p:sp>
        <p:nvSpPr>
          <p:cNvPr id="18" name="TextBox 17">
            <a:extLst>
              <a:ext uri="{FF2B5EF4-FFF2-40B4-BE49-F238E27FC236}">
                <a16:creationId xmlns:a16="http://schemas.microsoft.com/office/drawing/2014/main" id="{CA2EEF0F-0621-4D3E-AFE7-A2AA732E8CB6}"/>
              </a:ext>
            </a:extLst>
          </p:cNvPr>
          <p:cNvSpPr txBox="1"/>
          <p:nvPr/>
        </p:nvSpPr>
        <p:spPr>
          <a:xfrm>
            <a:off x="1486321" y="2416060"/>
            <a:ext cx="1346061"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[3]</a:t>
            </a:r>
          </a:p>
        </p:txBody>
      </p:sp>
      <p:sp>
        <p:nvSpPr>
          <p:cNvPr id="20" name="TextBox 19">
            <a:extLst>
              <a:ext uri="{FF2B5EF4-FFF2-40B4-BE49-F238E27FC236}">
                <a16:creationId xmlns:a16="http://schemas.microsoft.com/office/drawing/2014/main" id="{DBAB487E-B3FA-4B5B-B9C4-6ABEB29A2D6F}"/>
              </a:ext>
            </a:extLst>
          </p:cNvPr>
          <p:cNvSpPr txBox="1"/>
          <p:nvPr/>
        </p:nvSpPr>
        <p:spPr>
          <a:xfrm>
            <a:off x="7254874" y="3498334"/>
            <a:ext cx="1346061"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[4]</a:t>
            </a:r>
          </a:p>
        </p:txBody>
      </p:sp>
      <p:sp>
        <p:nvSpPr>
          <p:cNvPr id="21" name="TextBox 20">
            <a:extLst>
              <a:ext uri="{FF2B5EF4-FFF2-40B4-BE49-F238E27FC236}">
                <a16:creationId xmlns:a16="http://schemas.microsoft.com/office/drawing/2014/main" id="{D8266AC6-F9D4-44EC-8D65-A9B74C92817B}"/>
              </a:ext>
            </a:extLst>
          </p:cNvPr>
          <p:cNvSpPr txBox="1"/>
          <p:nvPr/>
        </p:nvSpPr>
        <p:spPr>
          <a:xfrm>
            <a:off x="5056800" y="3893799"/>
            <a:ext cx="1444485"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[5]</a:t>
            </a:r>
          </a:p>
        </p:txBody>
      </p:sp>
      <p:sp>
        <p:nvSpPr>
          <p:cNvPr id="22" name="TextBox 21">
            <a:extLst>
              <a:ext uri="{FF2B5EF4-FFF2-40B4-BE49-F238E27FC236}">
                <a16:creationId xmlns:a16="http://schemas.microsoft.com/office/drawing/2014/main" id="{0CB48771-3066-4289-BE23-BC7B532D54C3}"/>
              </a:ext>
            </a:extLst>
          </p:cNvPr>
          <p:cNvSpPr txBox="1"/>
          <p:nvPr/>
        </p:nvSpPr>
        <p:spPr>
          <a:xfrm>
            <a:off x="1095375" y="4909822"/>
            <a:ext cx="1444485"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[6]</a:t>
            </a:r>
          </a:p>
        </p:txBody>
      </p:sp>
      <p:sp>
        <p:nvSpPr>
          <p:cNvPr id="23" name="TextBox 22">
            <a:extLst>
              <a:ext uri="{FF2B5EF4-FFF2-40B4-BE49-F238E27FC236}">
                <a16:creationId xmlns:a16="http://schemas.microsoft.com/office/drawing/2014/main" id="{C33CDD99-F5A3-4046-BB4B-FBC63ACA5264}"/>
              </a:ext>
            </a:extLst>
          </p:cNvPr>
          <p:cNvSpPr txBox="1"/>
          <p:nvPr/>
        </p:nvSpPr>
        <p:spPr>
          <a:xfrm>
            <a:off x="4650891" y="5315374"/>
            <a:ext cx="1117600"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[7]</a:t>
            </a:r>
          </a:p>
        </p:txBody>
      </p:sp>
      <p:sp>
        <p:nvSpPr>
          <p:cNvPr id="24" name="TextBox 23">
            <a:extLst>
              <a:ext uri="{FF2B5EF4-FFF2-40B4-BE49-F238E27FC236}">
                <a16:creationId xmlns:a16="http://schemas.microsoft.com/office/drawing/2014/main" id="{641CC7E9-2D36-432B-B4A9-7788A25ABD0C}"/>
              </a:ext>
            </a:extLst>
          </p:cNvPr>
          <p:cNvSpPr txBox="1"/>
          <p:nvPr/>
        </p:nvSpPr>
        <p:spPr>
          <a:xfrm>
            <a:off x="2893277" y="5684706"/>
            <a:ext cx="1117600" cy="369332"/>
          </a:xfrm>
          <a:prstGeom prst="rect">
            <a:avLst/>
          </a:prstGeom>
          <a:solidFill>
            <a:schemeClr val="bg1"/>
          </a:solidFill>
        </p:spPr>
        <p:txBody>
          <a:bodyPr wrap="square" lIns="0" tIns="0" rIns="0" bIns="0" rtlCol="0">
            <a:spAutoFit/>
          </a:bodyPr>
          <a:lstStyle/>
          <a:p>
            <a:pPr algn="ctr"/>
            <a:r>
              <a:rPr lang="en-GB" sz="2400" b="1" dirty="0">
                <a:solidFill>
                  <a:schemeClr val="accent1">
                    <a:lumMod val="50000"/>
                  </a:schemeClr>
                </a:solidFill>
              </a:rPr>
              <a:t>[8]</a:t>
            </a:r>
          </a:p>
        </p:txBody>
      </p:sp>
      <p:sp>
        <p:nvSpPr>
          <p:cNvPr id="25" name="Rectangle 24">
            <a:extLst>
              <a:ext uri="{FF2B5EF4-FFF2-40B4-BE49-F238E27FC236}">
                <a16:creationId xmlns:a16="http://schemas.microsoft.com/office/drawing/2014/main" id="{0EFF1A00-B1FE-4686-B3AD-60CF67E10CE3}"/>
              </a:ext>
            </a:extLst>
          </p:cNvPr>
          <p:cNvSpPr/>
          <p:nvPr/>
        </p:nvSpPr>
        <p:spPr>
          <a:xfrm>
            <a:off x="10257900" y="3472024"/>
            <a:ext cx="1325367"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235AA17-3E1E-49B6-8027-CDEBB4B0EDBC}"/>
              </a:ext>
            </a:extLst>
          </p:cNvPr>
          <p:cNvSpPr/>
          <p:nvPr/>
        </p:nvSpPr>
        <p:spPr>
          <a:xfrm>
            <a:off x="10257899" y="2236200"/>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AA488406-BEB7-4565-A089-006961C539F2}"/>
              </a:ext>
            </a:extLst>
          </p:cNvPr>
          <p:cNvSpPr/>
          <p:nvPr/>
        </p:nvSpPr>
        <p:spPr>
          <a:xfrm>
            <a:off x="10067812" y="1875953"/>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C7BBAD37-656C-45E1-9997-3BA5E29879EA}"/>
              </a:ext>
            </a:extLst>
          </p:cNvPr>
          <p:cNvSpPr/>
          <p:nvPr/>
        </p:nvSpPr>
        <p:spPr>
          <a:xfrm>
            <a:off x="10149478" y="3857884"/>
            <a:ext cx="1515455"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80B60C4-0328-4696-9F24-520B998D7FAC}"/>
              </a:ext>
            </a:extLst>
          </p:cNvPr>
          <p:cNvSpPr/>
          <p:nvPr/>
        </p:nvSpPr>
        <p:spPr>
          <a:xfrm>
            <a:off x="10149478" y="1463771"/>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1204A3EE-CAC8-4F99-A23C-681983A3D95F}"/>
              </a:ext>
            </a:extLst>
          </p:cNvPr>
          <p:cNvSpPr/>
          <p:nvPr/>
        </p:nvSpPr>
        <p:spPr>
          <a:xfrm>
            <a:off x="10132857" y="3025738"/>
            <a:ext cx="1325367" cy="281015"/>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C397A45-57EF-451C-A1AA-CC67DD7D4B01}"/>
              </a:ext>
            </a:extLst>
          </p:cNvPr>
          <p:cNvSpPr/>
          <p:nvPr/>
        </p:nvSpPr>
        <p:spPr>
          <a:xfrm>
            <a:off x="10002947" y="2663044"/>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41CA8D91-A906-4EB5-ACE9-51333F118E3A}"/>
              </a:ext>
            </a:extLst>
          </p:cNvPr>
          <p:cNvSpPr/>
          <p:nvPr/>
        </p:nvSpPr>
        <p:spPr>
          <a:xfrm>
            <a:off x="10067812" y="1077911"/>
            <a:ext cx="1515455" cy="281015"/>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Rectangle with Corners Rounded 2">
            <a:extLst>
              <a:ext uri="{FF2B5EF4-FFF2-40B4-BE49-F238E27FC236}">
                <a16:creationId xmlns:a16="http://schemas.microsoft.com/office/drawing/2014/main" id="{DD3DD90D-0F89-4951-851D-74C7B8632073}"/>
              </a:ext>
            </a:extLst>
          </p:cNvPr>
          <p:cNvSpPr/>
          <p:nvPr/>
        </p:nvSpPr>
        <p:spPr>
          <a:xfrm>
            <a:off x="180000" y="1918521"/>
            <a:ext cx="8941782" cy="4280323"/>
          </a:xfrm>
          <a:prstGeom prst="wedgeRoundRectCallout">
            <a:avLst>
              <a:gd name="adj1" fmla="val 56826"/>
              <a:gd name="adj2" fmla="val 319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87942186-F6AA-4ED8-B9F9-55541AA52F8E}"/>
              </a:ext>
            </a:extLst>
          </p:cNvPr>
          <p:cNvSpPr txBox="1"/>
          <p:nvPr/>
        </p:nvSpPr>
        <p:spPr>
          <a:xfrm>
            <a:off x="6653403" y="42097"/>
            <a:ext cx="3257601" cy="1362075"/>
          </a:xfrm>
          <a:prstGeom prst="wedgeRoundRectCallout">
            <a:avLst>
              <a:gd name="adj1" fmla="val -16412"/>
              <a:gd name="adj2" fmla="val 46569"/>
              <a:gd name="adj3" fmla="val 16667"/>
            </a:avLst>
          </a:prstGeom>
          <a:solidFill>
            <a:srgbClr val="115076"/>
          </a:solidFill>
          <a:ln>
            <a:solidFill>
              <a:srgbClr val="EE6000"/>
            </a:solidFill>
          </a:ln>
        </p:spPr>
        <p:txBody>
          <a:bodyPr wrap="square"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fois</a:t>
            </a:r>
            <a:r>
              <a:rPr lang="en-GB" sz="2000" b="1" dirty="0">
                <a:solidFill>
                  <a:prstClr val="white"/>
                </a:solidFill>
                <a:latin typeface="Century Gothic" panose="020F0302020204030204"/>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time</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posséder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possess</a:t>
            </a:r>
          </a:p>
          <a:p>
            <a:pPr lvl="0">
              <a:defRPr/>
            </a:pPr>
            <a:r>
              <a:rPr lang="en-US" sz="2000" dirty="0">
                <a:solidFill>
                  <a:prstClr val="white"/>
                </a:solidFill>
              </a:rPr>
              <a:t>* </a:t>
            </a:r>
            <a:r>
              <a:rPr lang="en-US" sz="2000" b="1" dirty="0">
                <a:solidFill>
                  <a:prstClr val="white"/>
                </a:solidFill>
              </a:rPr>
              <a:t>le </a:t>
            </a:r>
            <a:r>
              <a:rPr lang="en-US" sz="2000" b="1" dirty="0" err="1">
                <a:solidFill>
                  <a:prstClr val="white"/>
                </a:solidFill>
              </a:rPr>
              <a:t>néerlandais</a:t>
            </a:r>
            <a:r>
              <a:rPr lang="en-US" sz="2000" b="1" dirty="0">
                <a:solidFill>
                  <a:prstClr val="white"/>
                </a:solidFill>
              </a:rPr>
              <a:t> </a:t>
            </a:r>
            <a:r>
              <a:rPr lang="en-US" sz="2000" dirty="0">
                <a:solidFill>
                  <a:prstClr val="white"/>
                </a:solidFill>
              </a:rPr>
              <a:t>= Dutch</a:t>
            </a:r>
          </a:p>
          <a:p>
            <a:pPr lvl="0">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les </a:t>
            </a:r>
            <a:r>
              <a:rPr kumimoji="0" lang="en-US"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moules</a:t>
            </a:r>
            <a:r>
              <a:rPr kumimoji="0" lang="en-US"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mussels</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598942" cy="647577"/>
          </a:xfrm>
        </p:spPr>
        <p:txBody>
          <a:bodyPr>
            <a:normAutofit/>
          </a:bodyPr>
          <a:lstStyle/>
          <a:p>
            <a:r>
              <a:rPr lang="en-GB" sz="3600" b="1" dirty="0">
                <a:solidFill>
                  <a:schemeClr val="bg1"/>
                </a:solidFill>
              </a:rPr>
              <a:t>Les </a:t>
            </a:r>
            <a:r>
              <a:rPr lang="en-GB" sz="3600" b="1" dirty="0" err="1">
                <a:solidFill>
                  <a:schemeClr val="bg1"/>
                </a:solidFill>
              </a:rPr>
              <a:t>vacances</a:t>
            </a:r>
            <a:r>
              <a:rPr lang="en-GB" sz="3600" b="1" dirty="0">
                <a:solidFill>
                  <a:schemeClr val="bg1"/>
                </a:solidFill>
              </a:rPr>
              <a:t> de </a:t>
            </a:r>
            <a:r>
              <a:rPr lang="en-GB" sz="3600" b="1" dirty="0" err="1">
                <a:solidFill>
                  <a:schemeClr val="bg1"/>
                </a:solidFill>
              </a:rPr>
              <a:t>Léa</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501439" y="2011968"/>
            <a:ext cx="8620344" cy="4093428"/>
          </a:xfrm>
          <a:prstGeom prst="rect">
            <a:avLst/>
          </a:prstGeom>
          <a:noFill/>
        </p:spPr>
        <p:txBody>
          <a:bodyPr wrap="square" rtlCol="0">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In May, I visited Belgium for the first time. I spent fourteen days in Brussels. The heart of Brussels is magnificent and spring is a beautiful season.</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Belgium</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has </a:t>
            </a: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three</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official </a:t>
            </a: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languages</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People </a:t>
            </a:r>
            <a:r>
              <a:rPr kumimoji="0" lang="fr-FR" sz="24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speak</a:t>
            </a:r>
            <a:r>
              <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fr-FR" sz="2400" dirty="0">
                <a:solidFill>
                  <a:srgbClr val="1F4E79"/>
                </a:solidFill>
                <a:latin typeface="Century Gothic" panose="020B0502020202020204" pitchFamily="34" charset="0"/>
              </a:rPr>
              <a:t>Dutch, French and German. </a:t>
            </a:r>
            <a:r>
              <a:rPr lang="fr-FR" sz="2400" dirty="0" err="1">
                <a:solidFill>
                  <a:srgbClr val="1F4E79"/>
                </a:solidFill>
                <a:latin typeface="Century Gothic" panose="020B0502020202020204" pitchFamily="34" charset="0"/>
              </a:rPr>
              <a:t>It’s</a:t>
            </a:r>
            <a:r>
              <a:rPr lang="fr-FR" sz="2400" dirty="0">
                <a:solidFill>
                  <a:srgbClr val="1F4E79"/>
                </a:solidFill>
                <a:latin typeface="Century Gothic" panose="020B0502020202020204" pitchFamily="34" charset="0"/>
              </a:rPr>
              <a:t> a </a:t>
            </a:r>
            <a:r>
              <a:rPr lang="fr-FR" sz="2400" dirty="0" err="1">
                <a:solidFill>
                  <a:srgbClr val="1F4E79"/>
                </a:solidFill>
                <a:latin typeface="Century Gothic" panose="020B0502020202020204" pitchFamily="34" charset="0"/>
              </a:rPr>
              <a:t>very</a:t>
            </a:r>
            <a:r>
              <a:rPr lang="fr-FR" sz="2400" dirty="0">
                <a:solidFill>
                  <a:srgbClr val="1F4E79"/>
                </a:solidFill>
                <a:latin typeface="Century Gothic" panose="020B0502020202020204" pitchFamily="34" charset="0"/>
              </a:rPr>
              <a:t> </a:t>
            </a:r>
            <a:r>
              <a:rPr lang="fr-FR" sz="2400" dirty="0" err="1">
                <a:solidFill>
                  <a:srgbClr val="1F4E79"/>
                </a:solidFill>
                <a:latin typeface="Century Gothic" panose="020B0502020202020204" pitchFamily="34" charset="0"/>
              </a:rPr>
              <a:t>interesting</a:t>
            </a:r>
            <a:r>
              <a:rPr lang="fr-FR" sz="2400" dirty="0">
                <a:solidFill>
                  <a:srgbClr val="1F4E79"/>
                </a:solidFill>
                <a:latin typeface="Century Gothic" panose="020B0502020202020204" pitchFamily="34" charset="0"/>
              </a:rPr>
              <a:t> country!</a:t>
            </a:r>
            <a:endParaRPr kumimoji="0" lang="fr-FR"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Belgian traditions are interesting too. You can eat mussels, but I prefer Belgian chocolate! I want to go back soon, perhaps in autumn.</a:t>
            </a: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9" descr="A close up of a logo&#10;&#10;Description automatically generated">
            <a:extLst>
              <a:ext uri="{FF2B5EF4-FFF2-40B4-BE49-F238E27FC236}">
                <a16:creationId xmlns:a16="http://schemas.microsoft.com/office/drawing/2014/main" id="{F2F5C52A-C2CA-4DF5-B904-158E7321C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088" y="4081669"/>
            <a:ext cx="2117175" cy="2117175"/>
          </a:xfrm>
          <a:prstGeom prst="rect">
            <a:avLst/>
          </a:prstGeom>
        </p:spPr>
      </p:pic>
      <p:sp>
        <p:nvSpPr>
          <p:cNvPr id="15" name="TextBox 14">
            <a:extLst>
              <a:ext uri="{FF2B5EF4-FFF2-40B4-BE49-F238E27FC236}">
                <a16:creationId xmlns:a16="http://schemas.microsoft.com/office/drawing/2014/main" id="{E854A697-D1B7-4CDF-96B5-4A755C04CF5C}"/>
              </a:ext>
            </a:extLst>
          </p:cNvPr>
          <p:cNvSpPr txBox="1"/>
          <p:nvPr/>
        </p:nvSpPr>
        <p:spPr>
          <a:xfrm>
            <a:off x="180000" y="1296000"/>
            <a:ext cx="111980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Une solution possible :</a:t>
            </a:r>
          </a:p>
        </p:txBody>
      </p:sp>
      <p:sp>
        <p:nvSpPr>
          <p:cNvPr id="3" name="Speech Bubble: Rectangle with Corners Rounded 2">
            <a:extLst>
              <a:ext uri="{FF2B5EF4-FFF2-40B4-BE49-F238E27FC236}">
                <a16:creationId xmlns:a16="http://schemas.microsoft.com/office/drawing/2014/main" id="{DD3DD90D-0F89-4951-851D-74C7B8632073}"/>
              </a:ext>
            </a:extLst>
          </p:cNvPr>
          <p:cNvSpPr/>
          <p:nvPr/>
        </p:nvSpPr>
        <p:spPr>
          <a:xfrm>
            <a:off x="180000" y="1918521"/>
            <a:ext cx="8941782" cy="4280323"/>
          </a:xfrm>
          <a:prstGeom prst="wedgeRoundRectCallout">
            <a:avLst>
              <a:gd name="adj1" fmla="val 56826"/>
              <a:gd name="adj2" fmla="val 3192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71667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lvl="0"/>
            <a:r>
              <a:rPr lang="en-US" sz="2400" dirty="0">
                <a:solidFill>
                  <a:srgbClr val="4472C4">
                    <a:lumMod val="50000"/>
                  </a:srgbClr>
                </a:solidFill>
              </a:rPr>
              <a:t>You have met the word </a:t>
            </a:r>
            <a:r>
              <a:rPr lang="en-US" sz="2400" b="1" dirty="0" err="1">
                <a:solidFill>
                  <a:srgbClr val="4472C4">
                    <a:lumMod val="50000"/>
                  </a:srgbClr>
                </a:solidFill>
              </a:rPr>
              <a:t>ce</a:t>
            </a:r>
            <a:r>
              <a:rPr lang="en-US" sz="2400" dirty="0">
                <a:solidFill>
                  <a:srgbClr val="4472C4">
                    <a:lumMod val="50000"/>
                  </a:srgbClr>
                </a:solidFill>
              </a:rPr>
              <a:t>, meaning ‘this’:</a:t>
            </a:r>
          </a:p>
          <a:p>
            <a:pPr lvl="0"/>
            <a:r>
              <a:rPr lang="en-US" sz="2400" b="1" dirty="0" err="1">
                <a:solidFill>
                  <a:srgbClr val="4472C4">
                    <a:lumMod val="50000"/>
                  </a:srgbClr>
                </a:solidFill>
              </a:rPr>
              <a:t>c’</a:t>
            </a:r>
            <a:r>
              <a:rPr lang="en-US" sz="2400" dirty="0" err="1">
                <a:solidFill>
                  <a:srgbClr val="4472C4">
                    <a:lumMod val="50000"/>
                  </a:srgbClr>
                </a:solidFill>
              </a:rPr>
              <a:t>est</a:t>
            </a:r>
            <a:r>
              <a:rPr lang="en-US" sz="2400" dirty="0">
                <a:solidFill>
                  <a:srgbClr val="4472C4">
                    <a:lumMod val="50000"/>
                  </a:srgbClr>
                </a:solidFill>
              </a:rPr>
              <a:t> (this is); </a:t>
            </a:r>
            <a:r>
              <a:rPr lang="en-US" sz="2400" dirty="0" err="1">
                <a:solidFill>
                  <a:srgbClr val="4472C4">
                    <a:lumMod val="50000"/>
                  </a:srgbClr>
                </a:solidFill>
              </a:rPr>
              <a:t>en</a:t>
            </a:r>
            <a:r>
              <a:rPr lang="en-US" sz="2400" dirty="0">
                <a:solidFill>
                  <a:srgbClr val="4472C4">
                    <a:lumMod val="50000"/>
                  </a:srgbClr>
                </a:solidFill>
              </a:rPr>
              <a:t> </a:t>
            </a:r>
            <a:r>
              <a:rPr lang="en-US" sz="2400" b="1" dirty="0" err="1">
                <a:solidFill>
                  <a:srgbClr val="4472C4">
                    <a:lumMod val="50000"/>
                  </a:srgbClr>
                </a:solidFill>
              </a:rPr>
              <a:t>ce</a:t>
            </a:r>
            <a:r>
              <a:rPr lang="en-US" sz="2400" dirty="0">
                <a:solidFill>
                  <a:srgbClr val="4472C4">
                    <a:lumMod val="50000"/>
                  </a:srgbClr>
                </a:solidFill>
              </a:rPr>
              <a:t> moment (at this moment)</a:t>
            </a:r>
          </a:p>
          <a:p>
            <a:pPr lvl="0" algn="ctr"/>
            <a:endParaRPr lang="en-US" sz="2400" dirty="0">
              <a:solidFill>
                <a:srgbClr val="4472C4">
                  <a:lumMod val="50000"/>
                </a:srgbClr>
              </a:solidFill>
            </a:endParaRPr>
          </a:p>
          <a:p>
            <a:pPr lvl="0"/>
            <a:r>
              <a:rPr lang="en-US" sz="2400" b="1" dirty="0">
                <a:solidFill>
                  <a:srgbClr val="4472C4">
                    <a:lumMod val="50000"/>
                  </a:srgbClr>
                </a:solidFill>
              </a:rPr>
              <a:t>Ce</a:t>
            </a:r>
            <a:r>
              <a:rPr lang="en-US" sz="2400" dirty="0">
                <a:solidFill>
                  <a:srgbClr val="4472C4">
                    <a:lumMod val="50000"/>
                  </a:srgbClr>
                </a:solidFill>
              </a:rPr>
              <a:t> is a </a:t>
            </a:r>
            <a:r>
              <a:rPr lang="en-US" sz="2400" b="1" dirty="0">
                <a:solidFill>
                  <a:srgbClr val="4472C4">
                    <a:lumMod val="50000"/>
                  </a:srgbClr>
                </a:solidFill>
              </a:rPr>
              <a:t>demonstrative adjective</a:t>
            </a:r>
            <a:r>
              <a:rPr lang="en-US" sz="2400" dirty="0">
                <a:solidFill>
                  <a:srgbClr val="4472C4">
                    <a:lumMod val="50000"/>
                  </a:srgbClr>
                </a:solidFill>
              </a:rPr>
              <a:t>. These are used to identify </a:t>
            </a:r>
            <a:r>
              <a:rPr lang="en-US" sz="2400" b="1" dirty="0">
                <a:solidFill>
                  <a:srgbClr val="4472C4">
                    <a:lumMod val="50000"/>
                  </a:srgbClr>
                </a:solidFill>
              </a:rPr>
              <a:t>which noun </a:t>
            </a:r>
            <a:r>
              <a:rPr lang="en-US" sz="2400" dirty="0">
                <a:solidFill>
                  <a:srgbClr val="4472C4">
                    <a:lumMod val="50000"/>
                  </a:srgbClr>
                </a:solidFill>
              </a:rPr>
              <a:t>you are talking about. </a:t>
            </a:r>
            <a:r>
              <a:rPr lang="en-US" sz="2400" b="1" dirty="0">
                <a:solidFill>
                  <a:srgbClr val="4472C4">
                    <a:lumMod val="50000"/>
                  </a:srgbClr>
                </a:solidFill>
              </a:rPr>
              <a:t>Ce</a:t>
            </a:r>
            <a:r>
              <a:rPr lang="en-US" sz="2400" dirty="0">
                <a:solidFill>
                  <a:srgbClr val="4472C4">
                    <a:lumMod val="50000"/>
                  </a:srgbClr>
                </a:solidFill>
              </a:rPr>
              <a:t> has different forms matching the noun to which it refers.</a:t>
            </a:r>
          </a:p>
          <a:p>
            <a:pPr lvl="0" algn="ctr"/>
            <a:endParaRPr lang="en-US" sz="2400" dirty="0">
              <a:solidFill>
                <a:srgbClr val="4472C4">
                  <a:lumMod val="50000"/>
                </a:srgbClr>
              </a:solidFill>
            </a:endParaRPr>
          </a:p>
          <a:p>
            <a:r>
              <a:rPr lang="en-US" sz="2400" b="1" dirty="0" err="1">
                <a:solidFill>
                  <a:srgbClr val="4472C4">
                    <a:lumMod val="50000"/>
                  </a:srgbClr>
                </a:solidFill>
              </a:rPr>
              <a:t>ce</a:t>
            </a:r>
            <a:r>
              <a:rPr lang="en-US" sz="2400" b="1" dirty="0">
                <a:solidFill>
                  <a:srgbClr val="4472C4">
                    <a:lumMod val="50000"/>
                  </a:srgbClr>
                </a:solidFill>
              </a:rPr>
              <a:t> </a:t>
            </a:r>
            <a:r>
              <a:rPr lang="en-US" sz="2400" dirty="0">
                <a:solidFill>
                  <a:srgbClr val="4472C4">
                    <a:lumMod val="50000"/>
                  </a:srgbClr>
                </a:solidFill>
              </a:rPr>
              <a:t>livre (this book)				       </a:t>
            </a:r>
            <a:r>
              <a:rPr lang="en-US" sz="2400" b="1" dirty="0" err="1">
                <a:solidFill>
                  <a:srgbClr val="4472C4">
                    <a:lumMod val="50000"/>
                  </a:srgbClr>
                </a:solidFill>
              </a:rPr>
              <a:t>cette</a:t>
            </a:r>
            <a:r>
              <a:rPr lang="en-US" sz="2400" dirty="0">
                <a:solidFill>
                  <a:srgbClr val="4472C4">
                    <a:lumMod val="50000"/>
                  </a:srgbClr>
                </a:solidFill>
              </a:rPr>
              <a:t> voiture (this car)</a:t>
            </a:r>
          </a:p>
          <a:p>
            <a:r>
              <a:rPr lang="en-US" sz="2400" dirty="0">
                <a:solidFill>
                  <a:srgbClr val="4472C4">
                    <a:lumMod val="50000"/>
                  </a:srgbClr>
                </a:solidFill>
              </a:rPr>
              <a:t>[masculine singular]			      [feminine singular]</a:t>
            </a:r>
          </a:p>
          <a:p>
            <a:r>
              <a:rPr lang="en-US" sz="2400" dirty="0">
                <a:solidFill>
                  <a:srgbClr val="4472C4">
                    <a:lumMod val="50000"/>
                  </a:srgbClr>
                </a:solidFill>
              </a:rPr>
              <a:t>			</a:t>
            </a:r>
          </a:p>
          <a:p>
            <a:r>
              <a:rPr lang="en-US" sz="2400" dirty="0">
                <a:solidFill>
                  <a:srgbClr val="4472C4">
                    <a:lumMod val="50000"/>
                  </a:srgbClr>
                </a:solidFill>
              </a:rPr>
              <a:t>		</a:t>
            </a:r>
          </a:p>
          <a:p>
            <a:r>
              <a:rPr lang="en-US" sz="2400" b="1" dirty="0" err="1">
                <a:solidFill>
                  <a:srgbClr val="4472C4">
                    <a:lumMod val="50000"/>
                  </a:srgbClr>
                </a:solidFill>
              </a:rPr>
              <a:t>cet</a:t>
            </a:r>
            <a:r>
              <a:rPr lang="en-US" sz="2400" dirty="0">
                <a:solidFill>
                  <a:srgbClr val="4472C4">
                    <a:lumMod val="50000"/>
                  </a:srgbClr>
                </a:solidFill>
              </a:rPr>
              <a:t> homme (this man)			       </a:t>
            </a:r>
            <a:r>
              <a:rPr lang="en-US" sz="2400" b="1" dirty="0" err="1">
                <a:solidFill>
                  <a:srgbClr val="4472C4">
                    <a:lumMod val="50000"/>
                  </a:srgbClr>
                </a:solidFill>
              </a:rPr>
              <a:t>ces</a:t>
            </a:r>
            <a:r>
              <a:rPr lang="en-US" sz="2400" dirty="0">
                <a:solidFill>
                  <a:srgbClr val="4472C4">
                    <a:lumMod val="50000"/>
                  </a:srgbClr>
                </a:solidFill>
              </a:rPr>
              <a:t> </a:t>
            </a:r>
            <a:r>
              <a:rPr lang="en-US" sz="2400" dirty="0" err="1">
                <a:solidFill>
                  <a:srgbClr val="4472C4">
                    <a:lumMod val="50000"/>
                  </a:srgbClr>
                </a:solidFill>
              </a:rPr>
              <a:t>personnes</a:t>
            </a:r>
            <a:r>
              <a:rPr lang="en-US" sz="2400" dirty="0">
                <a:solidFill>
                  <a:srgbClr val="4472C4">
                    <a:lumMod val="50000"/>
                  </a:srgbClr>
                </a:solidFill>
              </a:rPr>
              <a:t> (these people)</a:t>
            </a:r>
          </a:p>
          <a:p>
            <a:r>
              <a:rPr lang="en-US" sz="2400" dirty="0">
                <a:solidFill>
                  <a:srgbClr val="4472C4">
                    <a:lumMod val="50000"/>
                  </a:srgbClr>
                </a:solidFill>
              </a:rPr>
              <a:t>[masculine singular 			       [plural=these]</a:t>
            </a:r>
          </a:p>
          <a:p>
            <a:r>
              <a:rPr lang="en-US" sz="2400" dirty="0">
                <a:solidFill>
                  <a:srgbClr val="4472C4">
                    <a:lumMod val="50000"/>
                  </a:srgbClr>
                </a:solidFill>
              </a:rPr>
              <a:t>before vowel/h-]		</a:t>
            </a:r>
          </a:p>
        </p:txBody>
      </p:sp>
      <p:pic>
        <p:nvPicPr>
          <p:cNvPr id="1034" name="Picture 10" descr="Businessmen, Leader, Group, Business, Men, Orange">
            <a:extLst>
              <a:ext uri="{FF2B5EF4-FFF2-40B4-BE49-F238E27FC236}">
                <a16:creationId xmlns:a16="http://schemas.microsoft.com/office/drawing/2014/main" id="{CD77FD63-DF3E-4127-A0A5-032F39B68D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848700" y="5528403"/>
            <a:ext cx="1037548" cy="70899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 y="213557"/>
            <a:ext cx="5916000" cy="647577"/>
          </a:xfrm>
        </p:spPr>
        <p:txBody>
          <a:bodyPr>
            <a:normAutofit/>
          </a:bodyPr>
          <a:lstStyle/>
          <a:p>
            <a:r>
              <a:rPr lang="en-GB" sz="3600" b="1" dirty="0">
                <a:solidFill>
                  <a:schemeClr val="bg1"/>
                </a:solidFill>
              </a:rPr>
              <a:t>Ce, cet, cette and </a:t>
            </a:r>
            <a:r>
              <a:rPr lang="en-GB" sz="3600" b="1" dirty="0" err="1">
                <a:solidFill>
                  <a:schemeClr val="bg1"/>
                </a:solidFill>
              </a:rPr>
              <a:t>ces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Blue Harcover Book Clip Art">
            <a:extLst>
              <a:ext uri="{FF2B5EF4-FFF2-40B4-BE49-F238E27FC236}">
                <a16:creationId xmlns:a16="http://schemas.microsoft.com/office/drawing/2014/main" id="{3E25A1D1-DBBB-402F-B35F-95737A293D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97183">
            <a:off x="5010370" y="3540814"/>
            <a:ext cx="743140" cy="861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inter, Pointing, Index Finger, Hand, Point">
            <a:extLst>
              <a:ext uri="{FF2B5EF4-FFF2-40B4-BE49-F238E27FC236}">
                <a16:creationId xmlns:a16="http://schemas.microsoft.com/office/drawing/2014/main" id="{C10107CF-8FAB-45E9-B1E5-963B39E9EC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85529">
            <a:off x="4068649" y="3294106"/>
            <a:ext cx="633187" cy="8974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 Car Hatchback Clip Art">
            <a:extLst>
              <a:ext uri="{FF2B5EF4-FFF2-40B4-BE49-F238E27FC236}">
                <a16:creationId xmlns:a16="http://schemas.microsoft.com/office/drawing/2014/main" id="{212FB6A3-7D66-412F-B22C-129E921CB3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76440" y="3781998"/>
            <a:ext cx="1233481" cy="7318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ointer, Pointing, Index Finger, Hand, Point">
            <a:extLst>
              <a:ext uri="{FF2B5EF4-FFF2-40B4-BE49-F238E27FC236}">
                <a16:creationId xmlns:a16="http://schemas.microsoft.com/office/drawing/2014/main" id="{F358DDF4-AE91-455D-9313-8A32EA0E88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85529">
            <a:off x="10118276" y="3294107"/>
            <a:ext cx="633187" cy="8974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n Face World Label Clip Art">
            <a:extLst>
              <a:ext uri="{FF2B5EF4-FFF2-40B4-BE49-F238E27FC236}">
                <a16:creationId xmlns:a16="http://schemas.microsoft.com/office/drawing/2014/main" id="{D8EA79D4-07AD-42A9-B8C1-AC403331774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821" y="5139516"/>
            <a:ext cx="1042123" cy="9344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ointer, Pointing, Index Finger, Hand, Point">
            <a:extLst>
              <a:ext uri="{FF2B5EF4-FFF2-40B4-BE49-F238E27FC236}">
                <a16:creationId xmlns:a16="http://schemas.microsoft.com/office/drawing/2014/main" id="{5B3ACB74-1B31-4747-B8EA-FFCBBA953A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85529">
            <a:off x="3871294" y="4685762"/>
            <a:ext cx="633187" cy="89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ointer, Pointing, Index Finger, Hand, Point">
            <a:extLst>
              <a:ext uri="{FF2B5EF4-FFF2-40B4-BE49-F238E27FC236}">
                <a16:creationId xmlns:a16="http://schemas.microsoft.com/office/drawing/2014/main" id="{C0744DF2-5C12-45F6-9D5C-E90A32D07D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785529">
            <a:off x="9995172" y="5369208"/>
            <a:ext cx="633187" cy="8974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7D4345C-988B-4E5E-8B5D-DFD682486B35}"/>
              </a:ext>
            </a:extLst>
          </p:cNvPr>
          <p:cNvSpPr/>
          <p:nvPr/>
        </p:nvSpPr>
        <p:spPr>
          <a:xfrm>
            <a:off x="180000" y="3275603"/>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2ECF870-DCAF-4AAB-BAA0-B2DF104A8FED}"/>
              </a:ext>
            </a:extLst>
          </p:cNvPr>
          <p:cNvSpPr/>
          <p:nvPr/>
        </p:nvSpPr>
        <p:spPr>
          <a:xfrm>
            <a:off x="6248400" y="3208108"/>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B95CCD8-A505-4259-BE70-F67441CC374E}"/>
              </a:ext>
            </a:extLst>
          </p:cNvPr>
          <p:cNvSpPr/>
          <p:nvPr/>
        </p:nvSpPr>
        <p:spPr>
          <a:xfrm>
            <a:off x="180000" y="4732625"/>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D6C61C4-7F27-4CC5-953D-5BB6ED86D765}"/>
              </a:ext>
            </a:extLst>
          </p:cNvPr>
          <p:cNvSpPr/>
          <p:nvPr/>
        </p:nvSpPr>
        <p:spPr>
          <a:xfrm>
            <a:off x="6208300" y="4879980"/>
            <a:ext cx="5916000" cy="1391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99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349285" cy="647577"/>
          </a:xfrm>
        </p:spPr>
        <p:txBody>
          <a:bodyPr>
            <a:noAutofit/>
          </a:bodyPr>
          <a:lstStyle/>
          <a:p>
            <a:r>
              <a:rPr lang="fr-FR" sz="2600" b="1" dirty="0">
                <a:solidFill>
                  <a:schemeClr val="bg1"/>
                </a:solidFill>
              </a:rPr>
              <a:t>Bruxelles, capitale de la Belgique !</a:t>
            </a:r>
          </a:p>
        </p:txBody>
      </p:sp>
      <p:sp>
        <p:nvSpPr>
          <p:cNvPr id="7" name="Rectangle 6"/>
          <p:cNvSpPr/>
          <p:nvPr/>
        </p:nvSpPr>
        <p:spPr>
          <a:xfrm>
            <a:off x="335610" y="1859390"/>
            <a:ext cx="11027190" cy="830997"/>
          </a:xfrm>
          <a:prstGeom prst="rect">
            <a:avLst/>
          </a:prstGeom>
        </p:spPr>
        <p:txBody>
          <a:bodyPr wrap="square">
            <a:spAutoFit/>
          </a:bodyPr>
          <a:lstStyle/>
          <a:p>
            <a:pPr lvl="0">
              <a:defRPr/>
            </a:pPr>
            <a:r>
              <a:rPr lang="en-US" sz="2400" dirty="0">
                <a:solidFill>
                  <a:srgbClr val="4472C4">
                    <a:lumMod val="50000"/>
                  </a:srgbClr>
                </a:solidFill>
              </a:rPr>
              <a:t>1.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visité</a:t>
            </a:r>
            <a:r>
              <a:rPr lang="en-US" sz="2400" dirty="0">
                <a:solidFill>
                  <a:srgbClr val="4472C4">
                    <a:lumMod val="50000"/>
                  </a:srgbClr>
                </a:solidFill>
              </a:rPr>
              <a:t> </a:t>
            </a:r>
            <a:r>
              <a:rPr lang="en-US" sz="2400" dirty="0" err="1">
                <a:solidFill>
                  <a:srgbClr val="4472C4">
                    <a:lumMod val="50000"/>
                  </a:srgbClr>
                </a:solidFill>
              </a:rPr>
              <a:t>cette</a:t>
            </a:r>
            <a:r>
              <a:rPr lang="en-US" sz="2400" dirty="0">
                <a:solidFill>
                  <a:srgbClr val="4472C4">
                    <a:lumMod val="50000"/>
                  </a:srgbClr>
                </a:solidFill>
              </a:rPr>
              <a:t> </a:t>
            </a:r>
            <a:r>
              <a:rPr lang="en-US" sz="2400" b="1" dirty="0">
                <a:solidFill>
                  <a:srgbClr val="4472C4">
                    <a:lumMod val="50000"/>
                  </a:srgbClr>
                </a:solidFill>
              </a:rPr>
              <a:t>place / </a:t>
            </a:r>
            <a:r>
              <a:rPr lang="en-US" sz="2400" b="1" dirty="0" err="1">
                <a:solidFill>
                  <a:srgbClr val="4472C4">
                    <a:lumMod val="50000"/>
                  </a:srgbClr>
                </a:solidFill>
              </a:rPr>
              <a:t>magasins</a:t>
            </a:r>
            <a:r>
              <a:rPr lang="en-US" sz="2400" dirty="0">
                <a:solidFill>
                  <a:srgbClr val="4472C4">
                    <a:lumMod val="50000"/>
                  </a:srgbClr>
                </a:solidFill>
              </a:rPr>
              <a:t>.</a:t>
            </a:r>
          </a:p>
          <a:p>
            <a:pPr lvl="0">
              <a:defRPr/>
            </a:pP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très</a:t>
            </a:r>
            <a:r>
              <a:rPr lang="en-US" sz="2400" dirty="0">
                <a:solidFill>
                  <a:srgbClr val="4472C4">
                    <a:lumMod val="50000"/>
                  </a:srgbClr>
                </a:solidFill>
              </a:rPr>
              <a:t> célèbre.</a:t>
            </a:r>
          </a:p>
        </p:txBody>
      </p:sp>
      <p:sp>
        <p:nvSpPr>
          <p:cNvPr id="10" name="Rectangle 9"/>
          <p:cNvSpPr/>
          <p:nvPr/>
        </p:nvSpPr>
        <p:spPr>
          <a:xfrm>
            <a:off x="6096000" y="1831524"/>
            <a:ext cx="5401905" cy="830997"/>
          </a:xfrm>
          <a:prstGeom prst="rect">
            <a:avLst/>
          </a:prstGeom>
        </p:spPr>
        <p:txBody>
          <a:bodyPr wrap="square">
            <a:spAutoFit/>
          </a:bodyPr>
          <a:lstStyle/>
          <a:p>
            <a:pPr lvl="0">
              <a:defRPr/>
            </a:pPr>
            <a:r>
              <a:rPr lang="en-US" sz="2400" dirty="0">
                <a:solidFill>
                  <a:srgbClr val="4472C4">
                    <a:lumMod val="50000"/>
                  </a:srgbClr>
                </a:solidFill>
              </a:rPr>
              <a:t>2.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mangé</a:t>
            </a:r>
            <a:r>
              <a:rPr lang="en-US" sz="2400" dirty="0">
                <a:solidFill>
                  <a:srgbClr val="4472C4">
                    <a:lumMod val="50000"/>
                  </a:srgbClr>
                </a:solidFill>
              </a:rPr>
              <a:t> </a:t>
            </a:r>
            <a:r>
              <a:rPr lang="en-US" sz="2400" dirty="0" err="1">
                <a:solidFill>
                  <a:srgbClr val="4472C4">
                    <a:lumMod val="50000"/>
                  </a:srgbClr>
                </a:solidFill>
              </a:rPr>
              <a:t>ces</a:t>
            </a:r>
            <a:r>
              <a:rPr lang="en-US" sz="2400" dirty="0">
                <a:solidFill>
                  <a:srgbClr val="4472C4">
                    <a:lumMod val="50000"/>
                  </a:srgbClr>
                </a:solidFill>
              </a:rPr>
              <a:t> </a:t>
            </a:r>
            <a:r>
              <a:rPr lang="en-US" sz="2400" b="1" dirty="0" err="1">
                <a:solidFill>
                  <a:srgbClr val="4472C4">
                    <a:lumMod val="50000"/>
                  </a:srgbClr>
                </a:solidFill>
              </a:rPr>
              <a:t>gaufre</a:t>
            </a:r>
            <a:r>
              <a:rPr lang="en-US" sz="2400" b="1" dirty="0">
                <a:solidFill>
                  <a:srgbClr val="4472C4">
                    <a:lumMod val="50000"/>
                  </a:srgbClr>
                </a:solidFill>
              </a:rPr>
              <a:t>* / frites*</a:t>
            </a:r>
            <a:r>
              <a:rPr lang="en-US" sz="2400" dirty="0">
                <a:solidFill>
                  <a:srgbClr val="4472C4">
                    <a:lumMod val="50000"/>
                  </a:srgbClr>
                </a:solidFill>
              </a:rPr>
              <a:t>.</a:t>
            </a:r>
          </a:p>
          <a:p>
            <a:pPr lvl="0">
              <a:defRPr/>
            </a:pP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a:t>
            </a:r>
            <a:r>
              <a:rPr lang="en-US" sz="2400" dirty="0" err="1">
                <a:solidFill>
                  <a:srgbClr val="4472C4">
                    <a:lumMod val="50000"/>
                  </a:srgbClr>
                </a:solidFill>
              </a:rPr>
              <a:t>spécialité</a:t>
            </a:r>
            <a:r>
              <a:rPr lang="en-US" sz="2400" dirty="0">
                <a:solidFill>
                  <a:srgbClr val="4472C4">
                    <a:lumMod val="50000"/>
                  </a:srgbClr>
                </a:solidFill>
              </a:rPr>
              <a:t> </a:t>
            </a:r>
            <a:r>
              <a:rPr lang="en-US" sz="2400" dirty="0" err="1">
                <a:solidFill>
                  <a:srgbClr val="4472C4">
                    <a:lumMod val="50000"/>
                  </a:srgbClr>
                </a:solidFill>
              </a:rPr>
              <a:t>belge</a:t>
            </a:r>
            <a:r>
              <a:rPr lang="en-US" sz="2400" dirty="0">
                <a:solidFill>
                  <a:srgbClr val="4472C4">
                    <a:lumMod val="50000"/>
                  </a:srgbClr>
                </a:solidFill>
              </a:rPr>
              <a:t> !</a:t>
            </a:r>
          </a:p>
        </p:txBody>
      </p:sp>
      <p:sp>
        <p:nvSpPr>
          <p:cNvPr id="23" name="Flowchart: Connector 22"/>
          <p:cNvSpPr/>
          <p:nvPr/>
        </p:nvSpPr>
        <p:spPr>
          <a:xfrm>
            <a:off x="10151195" y="1859390"/>
            <a:ext cx="942842" cy="464200"/>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p:cNvSpPr/>
          <p:nvPr/>
        </p:nvSpPr>
        <p:spPr>
          <a:xfrm>
            <a:off x="3008243" y="1885014"/>
            <a:ext cx="967409" cy="444112"/>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ile:Grand-Place, Brussels - panorama, June 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05" y="2737539"/>
            <a:ext cx="5334000" cy="30337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Belgian frites with andalouse sau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7998" y="2732308"/>
            <a:ext cx="3307002" cy="21444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
        <p:nvSpPr>
          <p:cNvPr id="6" name="Rounded Rectangle 46">
            <a:extLst>
              <a:ext uri="{FF2B5EF4-FFF2-40B4-BE49-F238E27FC236}">
                <a16:creationId xmlns:a16="http://schemas.microsoft.com/office/drawing/2014/main" id="{94CF4394-F609-4015-8B97-DE1B865530F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DCFB0185-5B3F-4E6A-9732-275608A31B56}"/>
              </a:ext>
            </a:extLst>
          </p:cNvPr>
          <p:cNvSpPr txBox="1"/>
          <p:nvPr/>
        </p:nvSpPr>
        <p:spPr>
          <a:xfrm>
            <a:off x="7578434" y="249870"/>
            <a:ext cx="2918238" cy="1021556"/>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célèbre </a:t>
            </a:r>
            <a:r>
              <a:rPr lang="en-GB" sz="2000" dirty="0">
                <a:solidFill>
                  <a:prstClr val="white"/>
                </a:solidFill>
              </a:rPr>
              <a:t>= famous</a:t>
            </a:r>
            <a:endParaRPr lang="en-GB" sz="2000" b="1" dirty="0">
              <a:solidFill>
                <a:prstClr val="white"/>
              </a:solidFill>
            </a:endParaRPr>
          </a:p>
          <a:p>
            <a:pPr lvl="0">
              <a:defRPr/>
            </a:pPr>
            <a:r>
              <a:rPr lang="en-GB" sz="2000" b="1" dirty="0">
                <a:solidFill>
                  <a:prstClr val="white"/>
                </a:solidFill>
              </a:rPr>
              <a:t>* la </a:t>
            </a:r>
            <a:r>
              <a:rPr lang="en-GB" sz="2000" b="1" dirty="0" err="1">
                <a:solidFill>
                  <a:prstClr val="white"/>
                </a:solidFill>
              </a:rPr>
              <a:t>gaufre</a:t>
            </a:r>
            <a:r>
              <a:rPr lang="en-GB" sz="2000" b="1" dirty="0">
                <a:solidFill>
                  <a:prstClr val="white"/>
                </a:solidFill>
              </a:rPr>
              <a:t> </a:t>
            </a:r>
            <a:r>
              <a:rPr lang="en-GB" sz="2000" dirty="0">
                <a:solidFill>
                  <a:prstClr val="white"/>
                </a:solidFill>
              </a:rPr>
              <a:t>= waffle</a:t>
            </a:r>
          </a:p>
          <a:p>
            <a:pPr lvl="0">
              <a:defRPr/>
            </a:pPr>
            <a:r>
              <a:rPr lang="en-US" sz="2000" dirty="0">
                <a:solidFill>
                  <a:prstClr val="white"/>
                </a:solidFill>
              </a:rPr>
              <a:t>* </a:t>
            </a:r>
            <a:r>
              <a:rPr lang="en-US" sz="2000" b="1" dirty="0">
                <a:solidFill>
                  <a:prstClr val="white"/>
                </a:solidFill>
              </a:rPr>
              <a:t>les frites </a:t>
            </a:r>
            <a:r>
              <a:rPr lang="en-US" sz="2000" dirty="0">
                <a:solidFill>
                  <a:prstClr val="white"/>
                </a:solidFill>
              </a:rPr>
              <a:t>(</a:t>
            </a:r>
            <a:r>
              <a:rPr lang="en-US" sz="2000" dirty="0" err="1">
                <a:solidFill>
                  <a:prstClr val="white"/>
                </a:solidFill>
              </a:rPr>
              <a:t>fpl</a:t>
            </a:r>
            <a:r>
              <a:rPr lang="en-US" sz="2000" dirty="0">
                <a:solidFill>
                  <a:prstClr val="white"/>
                </a:solidFill>
              </a:rPr>
              <a:t>) = chips</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074" name="Picture 2" descr="Waffle, Waffles, Strawberry, Strawberries, Butter, Diet">
            <a:extLst>
              <a:ext uri="{FF2B5EF4-FFF2-40B4-BE49-F238E27FC236}">
                <a16:creationId xmlns:a16="http://schemas.microsoft.com/office/drawing/2014/main" id="{5AB4ED97-D8EC-4A07-8A37-4FA5D6F3E1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3020" y="3436112"/>
            <a:ext cx="3136900" cy="2238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9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400800" cy="647577"/>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6" y="1726408"/>
            <a:ext cx="4528380" cy="830997"/>
          </a:xfrm>
          <a:prstGeom prst="rect">
            <a:avLst/>
          </a:prstGeom>
        </p:spPr>
        <p:txBody>
          <a:bodyPr wrap="square">
            <a:spAutoFit/>
          </a:bodyPr>
          <a:lstStyle/>
          <a:p>
            <a:pPr lvl="0">
              <a:defRPr/>
            </a:pPr>
            <a:r>
              <a:rPr lang="en-US" sz="2400" dirty="0">
                <a:solidFill>
                  <a:srgbClr val="4472C4">
                    <a:lumMod val="50000"/>
                  </a:srgbClr>
                </a:solidFill>
              </a:rPr>
              <a:t>3.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préféré</a:t>
            </a:r>
            <a:r>
              <a:rPr lang="en-US" sz="2400" dirty="0">
                <a:solidFill>
                  <a:srgbClr val="4472C4">
                    <a:lumMod val="50000"/>
                  </a:srgbClr>
                </a:solidFill>
              </a:rPr>
              <a:t> </a:t>
            </a:r>
            <a:r>
              <a:rPr lang="en-US" sz="2400" dirty="0" err="1">
                <a:solidFill>
                  <a:srgbClr val="4472C4">
                    <a:lumMod val="50000"/>
                  </a:srgbClr>
                </a:solidFill>
              </a:rPr>
              <a:t>ce</a:t>
            </a:r>
            <a:r>
              <a:rPr lang="en-US" sz="2400" dirty="0">
                <a:solidFill>
                  <a:srgbClr val="4472C4">
                    <a:lumMod val="50000"/>
                  </a:srgbClr>
                </a:solidFill>
              </a:rPr>
              <a:t> </a:t>
            </a:r>
            <a:r>
              <a:rPr lang="en-US" sz="2400" b="1" dirty="0" err="1">
                <a:solidFill>
                  <a:srgbClr val="4472C4">
                    <a:lumMod val="50000"/>
                  </a:srgbClr>
                </a:solidFill>
              </a:rPr>
              <a:t>bâtiment</a:t>
            </a:r>
            <a:r>
              <a:rPr lang="en-US" sz="2400" b="1" dirty="0">
                <a:solidFill>
                  <a:srgbClr val="4472C4">
                    <a:lumMod val="50000"/>
                  </a:srgbClr>
                </a:solidFill>
              </a:rPr>
              <a:t> / </a:t>
            </a:r>
            <a:r>
              <a:rPr lang="en-US" sz="2400" b="1" dirty="0" err="1">
                <a:solidFill>
                  <a:srgbClr val="4472C4">
                    <a:lumMod val="50000"/>
                  </a:srgbClr>
                </a:solidFill>
              </a:rPr>
              <a:t>maison</a:t>
            </a:r>
            <a:r>
              <a:rPr lang="en-US" sz="2400" b="1" dirty="0">
                <a:solidFill>
                  <a:srgbClr val="4472C4">
                    <a:lumMod val="50000"/>
                  </a:srgbClr>
                </a:solidFill>
              </a:rPr>
              <a:t>.</a:t>
            </a:r>
            <a:r>
              <a:rPr lang="en-US" sz="2400"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le Palais Royal.</a:t>
            </a:r>
          </a:p>
        </p:txBody>
      </p:sp>
      <p:sp>
        <p:nvSpPr>
          <p:cNvPr id="12" name="Rectangle 11"/>
          <p:cNvSpPr/>
          <p:nvPr/>
        </p:nvSpPr>
        <p:spPr>
          <a:xfrm>
            <a:off x="6995260" y="1726407"/>
            <a:ext cx="5156984" cy="830997"/>
          </a:xfrm>
          <a:prstGeom prst="rect">
            <a:avLst/>
          </a:prstGeom>
        </p:spPr>
        <p:txBody>
          <a:bodyPr wrap="square">
            <a:spAutoFit/>
          </a:bodyPr>
          <a:lstStyle/>
          <a:p>
            <a:pPr lvl="0">
              <a:defRPr/>
            </a:pPr>
            <a:r>
              <a:rPr lang="en-US" sz="2400" dirty="0">
                <a:solidFill>
                  <a:srgbClr val="4472C4">
                    <a:lumMod val="50000"/>
                  </a:srgbClr>
                </a:solidFill>
              </a:rPr>
              <a:t>4.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aimé</a:t>
            </a:r>
            <a:r>
              <a:rPr lang="en-US" sz="2400" dirty="0">
                <a:solidFill>
                  <a:srgbClr val="4472C4">
                    <a:lumMod val="50000"/>
                  </a:srgbClr>
                </a:solidFill>
              </a:rPr>
              <a:t> </a:t>
            </a:r>
            <a:r>
              <a:rPr lang="en-US" sz="2400" dirty="0" err="1">
                <a:solidFill>
                  <a:srgbClr val="4472C4">
                    <a:lumMod val="50000"/>
                  </a:srgbClr>
                </a:solidFill>
              </a:rPr>
              <a:t>cet</a:t>
            </a:r>
            <a:r>
              <a:rPr lang="en-US" sz="2400" dirty="0">
                <a:solidFill>
                  <a:srgbClr val="4472C4">
                    <a:lumMod val="50000"/>
                  </a:srgbClr>
                </a:solidFill>
              </a:rPr>
              <a:t> </a:t>
            </a:r>
            <a:r>
              <a:rPr lang="en-US" sz="2400" b="1" dirty="0">
                <a:solidFill>
                  <a:srgbClr val="4472C4">
                    <a:lumMod val="50000"/>
                  </a:srgbClr>
                </a:solidFill>
              </a:rPr>
              <a:t>train/ </a:t>
            </a:r>
            <a:r>
              <a:rPr lang="en-US" sz="2400" b="1" dirty="0" err="1">
                <a:solidFill>
                  <a:srgbClr val="4472C4">
                    <a:lumMod val="50000"/>
                  </a:srgbClr>
                </a:solidFill>
              </a:rPr>
              <a:t>aéroport</a:t>
            </a:r>
            <a:r>
              <a:rPr lang="en-US" sz="2400" dirty="0">
                <a:solidFill>
                  <a:srgbClr val="4472C4">
                    <a:lumMod val="50000"/>
                  </a:srgbClr>
                </a:solidFill>
              </a:rPr>
              <a:t> </a:t>
            </a:r>
            <a:r>
              <a:rPr lang="en-US" sz="2400" dirty="0" err="1">
                <a:solidFill>
                  <a:srgbClr val="4472C4">
                    <a:lumMod val="50000"/>
                  </a:srgbClr>
                </a:solidFill>
              </a:rPr>
              <a:t>très</a:t>
            </a:r>
            <a:r>
              <a:rPr lang="en-US" sz="2400" dirty="0">
                <a:solidFill>
                  <a:srgbClr val="4472C4">
                    <a:lumMod val="50000"/>
                  </a:srgbClr>
                </a:solidFill>
              </a:rPr>
              <a:t> </a:t>
            </a:r>
            <a:r>
              <a:rPr lang="en-US" sz="2400" dirty="0" err="1">
                <a:solidFill>
                  <a:srgbClr val="4472C4">
                    <a:lumMod val="50000"/>
                  </a:srgbClr>
                </a:solidFill>
              </a:rPr>
              <a:t>moderne</a:t>
            </a:r>
            <a:r>
              <a:rPr lang="en-US" sz="2400" dirty="0">
                <a:solidFill>
                  <a:srgbClr val="4472C4">
                    <a:lumMod val="50000"/>
                  </a:srgbClr>
                </a:solidFill>
              </a:rPr>
              <a:t>. </a:t>
            </a:r>
          </a:p>
        </p:txBody>
      </p:sp>
      <p:sp>
        <p:nvSpPr>
          <p:cNvPr id="24" name="Flowchart: Connector 23"/>
          <p:cNvSpPr/>
          <p:nvPr/>
        </p:nvSpPr>
        <p:spPr>
          <a:xfrm>
            <a:off x="2948109" y="1718699"/>
            <a:ext cx="1729907" cy="464203"/>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p:cNvSpPr/>
          <p:nvPr/>
        </p:nvSpPr>
        <p:spPr>
          <a:xfrm>
            <a:off x="10245114" y="1747919"/>
            <a:ext cx="1404677" cy="405762"/>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Royal Palace Of Brussels, Architecture, Build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29" y="2659444"/>
            <a:ext cx="502920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Brussels Airport Strategic Vision 2040 (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3176" y="2659444"/>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D1EDFFAB-A304-4F93-B01E-193837D83B0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7" name="Picture 6">
            <a:extLst>
              <a:ext uri="{FF2B5EF4-FFF2-40B4-BE49-F238E27FC236}">
                <a16:creationId xmlns:a16="http://schemas.microsoft.com/office/drawing/2014/main" id="{92272021-D189-45F9-955A-45FD5CF39E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218952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585458" cy="647577"/>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5" y="1497808"/>
            <a:ext cx="5738345" cy="1200329"/>
          </a:xfrm>
          <a:prstGeom prst="rect">
            <a:avLst/>
          </a:prstGeom>
        </p:spPr>
        <p:txBody>
          <a:bodyPr wrap="square">
            <a:spAutoFit/>
          </a:bodyPr>
          <a:lstStyle/>
          <a:p>
            <a:pPr lvl="0">
              <a:defRPr/>
            </a:pPr>
            <a:r>
              <a:rPr lang="en-US" sz="2400" dirty="0">
                <a:solidFill>
                  <a:srgbClr val="4472C4">
                    <a:lumMod val="50000"/>
                  </a:srgbClr>
                </a:solidFill>
              </a:rPr>
              <a:t>5.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visité</a:t>
            </a:r>
            <a:r>
              <a:rPr lang="en-US" sz="2400" dirty="0">
                <a:solidFill>
                  <a:srgbClr val="4472C4">
                    <a:lumMod val="50000"/>
                  </a:srgbClr>
                </a:solidFill>
              </a:rPr>
              <a:t> </a:t>
            </a:r>
            <a:r>
              <a:rPr lang="en-US" sz="2400" dirty="0" err="1">
                <a:solidFill>
                  <a:srgbClr val="4472C4">
                    <a:lumMod val="50000"/>
                  </a:srgbClr>
                </a:solidFill>
              </a:rPr>
              <a:t>cette</a:t>
            </a:r>
            <a:r>
              <a:rPr lang="en-US" sz="2400" dirty="0">
                <a:solidFill>
                  <a:srgbClr val="4472C4">
                    <a:lumMod val="50000"/>
                  </a:srgbClr>
                </a:solidFill>
              </a:rPr>
              <a:t> </a:t>
            </a:r>
            <a:r>
              <a:rPr lang="en-US" sz="2400" b="1" dirty="0">
                <a:solidFill>
                  <a:srgbClr val="4472C4">
                    <a:lumMod val="50000"/>
                  </a:srgbClr>
                </a:solidFill>
              </a:rPr>
              <a:t>monument / </a:t>
            </a:r>
            <a:r>
              <a:rPr lang="en-US" sz="2400" b="1" dirty="0" err="1">
                <a:solidFill>
                  <a:srgbClr val="4472C4">
                    <a:lumMod val="50000"/>
                  </a:srgbClr>
                </a:solidFill>
              </a:rPr>
              <a:t>église</a:t>
            </a:r>
            <a:r>
              <a:rPr lang="en-US" sz="2400" b="1" dirty="0">
                <a:solidFill>
                  <a:srgbClr val="4472C4">
                    <a:lumMod val="50000"/>
                  </a:srgbClr>
                </a:solidFill>
              </a:rPr>
              <a:t>. </a:t>
            </a:r>
            <a:r>
              <a:rPr lang="en-US" sz="2400" dirty="0" err="1">
                <a:solidFill>
                  <a:srgbClr val="4472C4">
                    <a:lumMod val="50000"/>
                  </a:srgbClr>
                </a:solidFill>
              </a:rPr>
              <a:t>C’est</a:t>
            </a:r>
            <a:r>
              <a:rPr lang="en-US" sz="2400" dirty="0">
                <a:solidFill>
                  <a:srgbClr val="4472C4">
                    <a:lumMod val="50000"/>
                  </a:srgbClr>
                </a:solidFill>
              </a:rPr>
              <a:t> la </a:t>
            </a:r>
            <a:r>
              <a:rPr lang="en-US" sz="2400" dirty="0" err="1">
                <a:solidFill>
                  <a:srgbClr val="4472C4">
                    <a:lumMod val="50000"/>
                  </a:srgbClr>
                </a:solidFill>
              </a:rPr>
              <a:t>cathédrale</a:t>
            </a:r>
            <a:r>
              <a:rPr lang="en-US" sz="2400" dirty="0">
                <a:solidFill>
                  <a:srgbClr val="4472C4">
                    <a:lumMod val="50000"/>
                  </a:srgbClr>
                </a:solidFill>
              </a:rPr>
              <a:t> Saints-Michel-et-</a:t>
            </a:r>
            <a:r>
              <a:rPr lang="en-US" sz="2400" dirty="0" err="1">
                <a:solidFill>
                  <a:srgbClr val="4472C4">
                    <a:lumMod val="50000"/>
                  </a:srgbClr>
                </a:solidFill>
              </a:rPr>
              <a:t>Gudule</a:t>
            </a:r>
            <a:r>
              <a:rPr lang="en-US" sz="2400" dirty="0">
                <a:solidFill>
                  <a:srgbClr val="4472C4">
                    <a:lumMod val="50000"/>
                  </a:srgbClr>
                </a:solidFill>
              </a:rPr>
              <a:t>.</a:t>
            </a:r>
          </a:p>
        </p:txBody>
      </p:sp>
      <p:sp>
        <p:nvSpPr>
          <p:cNvPr id="12" name="Rectangle 11"/>
          <p:cNvSpPr/>
          <p:nvPr/>
        </p:nvSpPr>
        <p:spPr>
          <a:xfrm>
            <a:off x="6585458" y="1512683"/>
            <a:ext cx="5204415" cy="830997"/>
          </a:xfrm>
          <a:prstGeom prst="rect">
            <a:avLst/>
          </a:prstGeom>
        </p:spPr>
        <p:txBody>
          <a:bodyPr wrap="square">
            <a:spAutoFit/>
          </a:bodyPr>
          <a:lstStyle/>
          <a:p>
            <a:pPr lvl="0">
              <a:defRPr/>
            </a:pPr>
            <a:r>
              <a:rPr lang="en-US" sz="2400" dirty="0">
                <a:solidFill>
                  <a:srgbClr val="4472C4">
                    <a:lumMod val="50000"/>
                  </a:srgbClr>
                </a:solidFill>
              </a:rPr>
              <a:t>6. </a:t>
            </a:r>
            <a:r>
              <a:rPr lang="en-US" sz="2400" dirty="0" err="1">
                <a:solidFill>
                  <a:srgbClr val="4472C4">
                    <a:lumMod val="50000"/>
                  </a:srgbClr>
                </a:solidFill>
              </a:rPr>
              <a:t>J’ai</a:t>
            </a:r>
            <a:r>
              <a:rPr lang="en-US" sz="2400" dirty="0">
                <a:solidFill>
                  <a:srgbClr val="4472C4">
                    <a:lumMod val="50000"/>
                  </a:srgbClr>
                </a:solidFill>
              </a:rPr>
              <a:t> </a:t>
            </a:r>
            <a:r>
              <a:rPr lang="en-US" sz="2400" dirty="0" err="1">
                <a:solidFill>
                  <a:srgbClr val="4472C4">
                    <a:lumMod val="50000"/>
                  </a:srgbClr>
                </a:solidFill>
              </a:rPr>
              <a:t>mangé</a:t>
            </a:r>
            <a:r>
              <a:rPr lang="en-US" sz="2400" dirty="0">
                <a:solidFill>
                  <a:srgbClr val="4472C4">
                    <a:lumMod val="50000"/>
                  </a:srgbClr>
                </a:solidFill>
              </a:rPr>
              <a:t> </a:t>
            </a:r>
            <a:r>
              <a:rPr lang="en-US" sz="2400" dirty="0" err="1">
                <a:solidFill>
                  <a:srgbClr val="4472C4">
                    <a:lumMod val="50000"/>
                  </a:srgbClr>
                </a:solidFill>
              </a:rPr>
              <a:t>ce</a:t>
            </a:r>
            <a:r>
              <a:rPr lang="en-US" sz="2400" dirty="0">
                <a:solidFill>
                  <a:srgbClr val="4472C4">
                    <a:lumMod val="50000"/>
                  </a:srgbClr>
                </a:solidFill>
              </a:rPr>
              <a:t> </a:t>
            </a:r>
            <a:r>
              <a:rPr lang="en-US" sz="2400" b="1" dirty="0" err="1">
                <a:solidFill>
                  <a:srgbClr val="4472C4">
                    <a:lumMod val="50000"/>
                  </a:srgbClr>
                </a:solidFill>
              </a:rPr>
              <a:t>chocolat</a:t>
            </a:r>
            <a:r>
              <a:rPr lang="en-US" sz="2400" b="1" dirty="0">
                <a:solidFill>
                  <a:srgbClr val="4472C4">
                    <a:lumMod val="50000"/>
                  </a:srgbClr>
                </a:solidFill>
              </a:rPr>
              <a:t> / chose.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tradition </a:t>
            </a:r>
            <a:r>
              <a:rPr lang="en-US" sz="2400" dirty="0" err="1">
                <a:solidFill>
                  <a:srgbClr val="4472C4">
                    <a:lumMod val="50000"/>
                  </a:srgbClr>
                </a:solidFill>
              </a:rPr>
              <a:t>belge</a:t>
            </a:r>
            <a:r>
              <a:rPr lang="en-US" sz="2400" dirty="0">
                <a:solidFill>
                  <a:srgbClr val="4472C4">
                    <a:lumMod val="50000"/>
                  </a:srgbClr>
                </a:solidFill>
              </a:rPr>
              <a:t> !</a:t>
            </a:r>
            <a:endParaRPr lang="en-US" sz="2400" b="1" dirty="0">
              <a:solidFill>
                <a:srgbClr val="4472C4">
                  <a:lumMod val="50000"/>
                </a:srgbClr>
              </a:solidFill>
            </a:endParaRPr>
          </a:p>
        </p:txBody>
      </p:sp>
      <p:sp>
        <p:nvSpPr>
          <p:cNvPr id="24" name="Flowchart: Connector 23"/>
          <p:cNvSpPr/>
          <p:nvPr/>
        </p:nvSpPr>
        <p:spPr>
          <a:xfrm>
            <a:off x="4839595" y="1512683"/>
            <a:ext cx="1163640" cy="488395"/>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p:cNvSpPr/>
          <p:nvPr/>
        </p:nvSpPr>
        <p:spPr>
          <a:xfrm>
            <a:off x="9187664" y="1550441"/>
            <a:ext cx="1626110" cy="450638"/>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belgium, brussels, cathedral of st, michael and st, gudula, architecture, religion, church, cathedral, catholic, bui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295" y="2629309"/>
            <a:ext cx="2621285" cy="34940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Belgian chocola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993" y="2658332"/>
            <a:ext cx="4581343" cy="3436007"/>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2E520CEF-1A1C-41AE-9071-655322D8ED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3BCA17FA-7DC5-4729-9FB8-26F539823DA4}"/>
              </a:ext>
            </a:extLst>
          </p:cNvPr>
          <p:cNvSpPr txBox="1"/>
          <p:nvPr/>
        </p:nvSpPr>
        <p:spPr>
          <a:xfrm>
            <a:off x="7578434" y="249870"/>
            <a:ext cx="2918238" cy="681038"/>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le </a:t>
            </a:r>
            <a:r>
              <a:rPr lang="en-GB" sz="2000" b="1" dirty="0" err="1">
                <a:solidFill>
                  <a:prstClr val="white"/>
                </a:solidFill>
              </a:rPr>
              <a:t>chocolat</a:t>
            </a:r>
            <a:endParaRPr lang="en-GB" sz="2000" b="1" dirty="0">
              <a:solidFill>
                <a:prstClr val="white"/>
              </a:solidFill>
            </a:endParaRPr>
          </a:p>
          <a:p>
            <a:pPr>
              <a:defRPr/>
            </a:pPr>
            <a:r>
              <a:rPr lang="en-GB" sz="2000" dirty="0">
                <a:solidFill>
                  <a:prstClr val="white"/>
                </a:solidFill>
              </a:rPr>
              <a:t>= chocolate</a:t>
            </a:r>
            <a:r>
              <a:rPr lang="en-GB" sz="2000" b="1" dirty="0">
                <a:solidFill>
                  <a:prstClr val="white"/>
                </a:solidFill>
              </a:rPr>
              <a:t> </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6" name="Picture 5">
            <a:extLst>
              <a:ext uri="{FF2B5EF4-FFF2-40B4-BE49-F238E27FC236}">
                <a16:creationId xmlns:a16="http://schemas.microsoft.com/office/drawing/2014/main" id="{9B9ED769-8F5B-4FEF-82D3-837934EEB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39994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410034" cy="647577"/>
          </a:xfrm>
        </p:spPr>
        <p:txBody>
          <a:bodyPr>
            <a:noAutofit/>
          </a:bodyPr>
          <a:lstStyle/>
          <a:p>
            <a:r>
              <a:rPr lang="fr-FR" sz="2600" b="1" dirty="0">
                <a:solidFill>
                  <a:schemeClr val="bg1"/>
                </a:solidFill>
              </a:rPr>
              <a:t>Bruxelles, capitale de la Belgique !</a:t>
            </a:r>
            <a:endParaRPr lang="en-GB" sz="2600" b="1" dirty="0">
              <a:solidFill>
                <a:schemeClr val="bg1"/>
              </a:solidFill>
            </a:endParaRPr>
          </a:p>
        </p:txBody>
      </p:sp>
      <p:sp>
        <p:nvSpPr>
          <p:cNvPr id="11" name="Rectangle 10"/>
          <p:cNvSpPr/>
          <p:nvPr/>
        </p:nvSpPr>
        <p:spPr>
          <a:xfrm>
            <a:off x="357655" y="1497808"/>
            <a:ext cx="5738345" cy="1200329"/>
          </a:xfrm>
          <a:prstGeom prst="rect">
            <a:avLst/>
          </a:prstGeom>
        </p:spPr>
        <p:txBody>
          <a:bodyPr wrap="square">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Ce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monument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en</a:t>
            </a:r>
            <a:r>
              <a:rPr lang="en-US" sz="2400" dirty="0">
                <a:solidFill>
                  <a:srgbClr val="4472C4">
                    <a:lumMod val="50000"/>
                  </a:srgbClr>
                </a:solidFill>
                <a:latin typeface="Century Gothic" panose="020F0302020204030204"/>
              </a:rPr>
              <a:t> bronze </a:t>
            </a:r>
            <a:r>
              <a:rPr lang="en-US" sz="2400"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dirty="0">
                <a:solidFill>
                  <a:srgbClr val="4472C4">
                    <a:lumMod val="50000"/>
                  </a:srgbClr>
                </a:solidFill>
              </a:rPr>
              <a:t>le </a:t>
            </a:r>
            <a:r>
              <a:rPr lang="en-US" sz="2400" dirty="0" err="1">
                <a:solidFill>
                  <a:srgbClr val="4472C4">
                    <a:lumMod val="50000"/>
                  </a:srgbClr>
                </a:solidFill>
              </a:rPr>
              <a:t>Manneken</a:t>
            </a:r>
            <a:r>
              <a:rPr lang="en-US" sz="2400" dirty="0">
                <a:solidFill>
                  <a:srgbClr val="4472C4">
                    <a:lumMod val="50000"/>
                  </a:srgbClr>
                </a:solidFill>
              </a:rPr>
              <a:t> </a:t>
            </a:r>
            <a:r>
              <a:rPr lang="en-US" sz="2400" dirty="0" err="1">
                <a:solidFill>
                  <a:srgbClr val="4472C4">
                    <a:lumMod val="50000"/>
                  </a:srgbClr>
                </a:solidFill>
              </a:rPr>
              <a:t>Pis</a:t>
            </a:r>
            <a:r>
              <a:rPr lang="en-US" sz="2400" dirty="0">
                <a:solidFill>
                  <a:srgbClr val="4472C4">
                    <a:lumMod val="50000"/>
                  </a:srgbClr>
                </a:solidFill>
              </a:rPr>
              <a:t> </a:t>
            </a:r>
            <a:r>
              <a:rPr lang="en-US" sz="2400" dirty="0">
                <a:solidFill>
                  <a:srgbClr val="4472C4">
                    <a:lumMod val="50000"/>
                  </a:srgbClr>
                </a:solidFill>
                <a:latin typeface="Century Gothic" panose="020F0302020204030204"/>
              </a:rPr>
              <a:t>! </a:t>
            </a: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drôle</a:t>
            </a:r>
            <a:r>
              <a:rPr lang="en-US" sz="2400" dirty="0">
                <a:solidFill>
                  <a:srgbClr val="4472C4">
                    <a:lumMod val="50000"/>
                  </a:srgbClr>
                </a:solidFill>
              </a:rPr>
              <a:t>, </a:t>
            </a:r>
            <a:r>
              <a:rPr lang="en-US" sz="2400" dirty="0" err="1">
                <a:solidFill>
                  <a:srgbClr val="4472C4">
                    <a:lumMod val="50000"/>
                  </a:srgbClr>
                </a:solidFill>
              </a:rPr>
              <a:t>ça</a:t>
            </a:r>
            <a:r>
              <a:rPr lang="en-US" sz="2400" dirty="0">
                <a:solidFill>
                  <a:srgbClr val="4472C4">
                    <a:lumMod val="50000"/>
                  </a:srgbClr>
                </a:solidFill>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11"/>
          <p:cNvSpPr/>
          <p:nvPr/>
        </p:nvSpPr>
        <p:spPr>
          <a:xfrm>
            <a:off x="6585458" y="1512683"/>
            <a:ext cx="5204415" cy="1200329"/>
          </a:xfrm>
          <a:prstGeom prst="rect">
            <a:avLst/>
          </a:prstGeom>
        </p:spPr>
        <p:txBody>
          <a:bodyPr wrap="square">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Voici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err="1">
                <a:solidFill>
                  <a:srgbClr val="4472C4">
                    <a:lumMod val="50000"/>
                  </a:srgbClr>
                </a:solidFill>
              </a:rPr>
              <a:t>l’Atomium</a:t>
            </a:r>
            <a:r>
              <a:rPr lang="en-US" sz="2400" dirty="0">
                <a:solidFill>
                  <a:srgbClr val="4472C4">
                    <a:lumMod val="50000"/>
                  </a:srgbClr>
                </a:solidFill>
              </a:rPr>
              <a:t> !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trouve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c</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err="1">
                <a:solidFill>
                  <a:srgbClr val="4472C4">
                    <a:lumMod val="50000"/>
                  </a:srgbClr>
                </a:solidFill>
              </a:rPr>
              <a:t>musée</a:t>
            </a:r>
            <a:r>
              <a:rPr lang="en-US" sz="2400" b="1" dirty="0">
                <a:solidFill>
                  <a:srgbClr val="4472C4">
                    <a:lumMod val="50000"/>
                  </a:srgbClr>
                </a:solidFill>
              </a:rPr>
              <a:t> / structure </a:t>
            </a:r>
            <a:r>
              <a:rPr lang="en-US" sz="2400" dirty="0" err="1">
                <a:solidFill>
                  <a:srgbClr val="4472C4">
                    <a:lumMod val="50000"/>
                  </a:srgbClr>
                </a:solidFill>
              </a:rPr>
              <a:t>très</a:t>
            </a:r>
            <a:r>
              <a:rPr lang="en-US" sz="2400" dirty="0">
                <a:solidFill>
                  <a:srgbClr val="4472C4">
                    <a:lumMod val="50000"/>
                  </a:srgbClr>
                </a:solidFill>
              </a:rPr>
              <a:t> </a:t>
            </a:r>
            <a:r>
              <a:rPr lang="en-US" sz="2400" dirty="0" err="1">
                <a:solidFill>
                  <a:srgbClr val="4472C4">
                    <a:lumMod val="50000"/>
                  </a:srgbClr>
                </a:solidFill>
              </a:rPr>
              <a:t>intéressant</a:t>
            </a:r>
            <a:r>
              <a:rPr lang="en-US" sz="2400" dirty="0">
                <a:solidFill>
                  <a:srgbClr val="4472C4">
                    <a:lumMod val="50000"/>
                  </a:srgbClr>
                </a:solidFill>
              </a:rPr>
              <a:t>. </a:t>
            </a:r>
            <a:r>
              <a:rPr lang="en-US" sz="2400" dirty="0" err="1">
                <a:solidFill>
                  <a:srgbClr val="4472C4">
                    <a:lumMod val="50000"/>
                  </a:srgbClr>
                </a:solidFill>
              </a:rPr>
              <a:t>J’aime</a:t>
            </a:r>
            <a:r>
              <a:rPr lang="en-US" sz="2400" dirty="0">
                <a:solidFill>
                  <a:srgbClr val="4472C4">
                    <a:lumMod val="50000"/>
                  </a:srgbClr>
                </a:solidFill>
              </a:rPr>
              <a:t> la science !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Flowchart: Connector 23"/>
          <p:cNvSpPr/>
          <p:nvPr/>
        </p:nvSpPr>
        <p:spPr>
          <a:xfrm>
            <a:off x="1175498" y="1497808"/>
            <a:ext cx="1999502" cy="443077"/>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Flowchart: Connector 24"/>
          <p:cNvSpPr/>
          <p:nvPr/>
        </p:nvSpPr>
        <p:spPr>
          <a:xfrm>
            <a:off x="8677129" y="1940885"/>
            <a:ext cx="1619091" cy="387507"/>
          </a:xfrm>
          <a:prstGeom prst="flowChartConnector">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2E520CEF-1A1C-41AE-9071-655322D8ED5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6" name="Picture 5" descr="A statue of a person&#10;&#10;Description automatically generated">
            <a:extLst>
              <a:ext uri="{FF2B5EF4-FFF2-40B4-BE49-F238E27FC236}">
                <a16:creationId xmlns:a16="http://schemas.microsoft.com/office/drawing/2014/main" id="{3A0D51D6-CB9F-4636-82F1-688B50BA4C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318" y="3031953"/>
            <a:ext cx="2939017" cy="3050088"/>
          </a:xfrm>
          <a:prstGeom prst="rect">
            <a:avLst/>
          </a:prstGeom>
        </p:spPr>
      </p:pic>
      <p:pic>
        <p:nvPicPr>
          <p:cNvPr id="2050" name="Picture 2">
            <a:extLst>
              <a:ext uri="{FF2B5EF4-FFF2-40B4-BE49-F238E27FC236}">
                <a16:creationId xmlns:a16="http://schemas.microsoft.com/office/drawing/2014/main" id="{A925F37C-CF58-4C98-8926-8AAD7FD92D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0052" y="2989073"/>
            <a:ext cx="4572000" cy="30384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6854A9-4606-4499-A589-58F40D67315F}"/>
              </a:ext>
            </a:extLst>
          </p:cNvPr>
          <p:cNvSpPr txBox="1"/>
          <p:nvPr/>
        </p:nvSpPr>
        <p:spPr>
          <a:xfrm>
            <a:off x="7578434" y="249870"/>
            <a:ext cx="3140366" cy="1021556"/>
          </a:xfrm>
          <a:prstGeom prst="wedgeRoundRectCallout">
            <a:avLst>
              <a:gd name="adj1" fmla="val -59054"/>
              <a:gd name="adj2" fmla="val 23016"/>
              <a:gd name="adj3" fmla="val 16667"/>
            </a:avLst>
          </a:prstGeom>
          <a:solidFill>
            <a:srgbClr val="115076"/>
          </a:solidFill>
          <a:ln>
            <a:solidFill>
              <a:srgbClr val="EE6000"/>
            </a:solidFill>
          </a:ln>
        </p:spPr>
        <p:txBody>
          <a:bodyPr wrap="square" tIns="0" rIns="36000" bIns="0" rtlCol="0">
            <a:spAutoFit/>
          </a:bodyPr>
          <a:lstStyle/>
          <a:p>
            <a:pPr>
              <a:defRPr/>
            </a:pPr>
            <a:r>
              <a:rPr lang="en-GB" sz="2000" b="1" dirty="0">
                <a:solidFill>
                  <a:prstClr val="white"/>
                </a:solidFill>
              </a:rPr>
              <a:t>* le monument</a:t>
            </a:r>
          </a:p>
          <a:p>
            <a:pPr>
              <a:defRPr/>
            </a:pPr>
            <a:r>
              <a:rPr lang="en-GB" sz="2000" b="1" dirty="0">
                <a:solidFill>
                  <a:prstClr val="white"/>
                </a:solidFill>
              </a:rPr>
              <a:t> </a:t>
            </a:r>
            <a:r>
              <a:rPr lang="en-GB" sz="2000" dirty="0">
                <a:solidFill>
                  <a:prstClr val="white"/>
                </a:solidFill>
              </a:rPr>
              <a:t>= monument</a:t>
            </a:r>
            <a:endParaRPr lang="en-GB" sz="2000" b="1" dirty="0">
              <a:solidFill>
                <a:prstClr val="white"/>
              </a:solidFill>
            </a:endParaRPr>
          </a:p>
          <a:p>
            <a:pPr lvl="0">
              <a:defRPr/>
            </a:pPr>
            <a:r>
              <a:rPr lang="en-GB" sz="2000" b="1" dirty="0">
                <a:solidFill>
                  <a:prstClr val="white"/>
                </a:solidFill>
              </a:rPr>
              <a:t>* la structure </a:t>
            </a:r>
            <a:r>
              <a:rPr lang="en-GB" sz="2000" dirty="0">
                <a:solidFill>
                  <a:prstClr val="white"/>
                </a:solidFill>
              </a:rPr>
              <a:t>= structure</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9" name="Picture 8">
            <a:extLst>
              <a:ext uri="{FF2B5EF4-FFF2-40B4-BE49-F238E27FC236}">
                <a16:creationId xmlns:a16="http://schemas.microsoft.com/office/drawing/2014/main" id="{F22FC46F-59A1-4BB7-8D4D-B34B388344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7734" y="-18335"/>
            <a:ext cx="1371666" cy="1371666"/>
          </a:xfrm>
          <a:prstGeom prst="rect">
            <a:avLst/>
          </a:prstGeom>
        </p:spPr>
      </p:pic>
    </p:spTree>
    <p:extLst>
      <p:ext uri="{BB962C8B-B14F-4D97-AF65-F5344CB8AC3E}">
        <p14:creationId xmlns:p14="http://schemas.microsoft.com/office/powerpoint/2010/main" val="30416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440744"/>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D4F534BE-345F-4B75-9665-9F2F541D3D4D}"/>
              </a:ext>
            </a:extLst>
          </p:cNvPr>
          <p:cNvGrpSpPr/>
          <p:nvPr/>
        </p:nvGrpSpPr>
        <p:grpSpPr>
          <a:xfrm>
            <a:off x="3663055" y="1524644"/>
            <a:ext cx="4311456" cy="2721606"/>
            <a:chOff x="3663055" y="1524644"/>
            <a:chExt cx="4311456" cy="2721606"/>
          </a:xfrm>
        </p:grpSpPr>
        <p:pic>
          <p:nvPicPr>
            <p:cNvPr id="10242" name="Picture 2" descr="arrow pointing to street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8B72158-B4C8-4B95-9B4D-429969943D91}"/>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9636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6B0791-F27B-4F00-90B8-54BC00C93A2F}"/>
              </a:ext>
            </a:extLst>
          </p:cNvPr>
          <p:cNvSpPr>
            <a:spLocks noGrp="1"/>
          </p:cNvSpPr>
          <p:nvPr>
            <p:ph type="title"/>
          </p:nvPr>
        </p:nvSpPr>
        <p:spPr>
          <a:xfrm>
            <a:off x="0" y="213557"/>
            <a:ext cx="6330462" cy="647577"/>
          </a:xfrm>
        </p:spPr>
        <p:txBody>
          <a:bodyPr>
            <a:normAutofit/>
          </a:bodyPr>
          <a:lstStyle/>
          <a:p>
            <a:r>
              <a:rPr lang="en-GB" dirty="0"/>
              <a:t>Les voyages dans le passé</a:t>
            </a:r>
          </a:p>
        </p:txBody>
      </p:sp>
      <p:sp>
        <p:nvSpPr>
          <p:cNvPr id="4" name="Rectangle: Rounded Corners 3">
            <a:extLst>
              <a:ext uri="{FF2B5EF4-FFF2-40B4-BE49-F238E27FC236}">
                <a16:creationId xmlns:a16="http://schemas.microsoft.com/office/drawing/2014/main" id="{CB6FFF48-8209-4C8D-876F-544E24600497}"/>
              </a:ext>
            </a:extLst>
          </p:cNvPr>
          <p:cNvSpPr/>
          <p:nvPr/>
        </p:nvSpPr>
        <p:spPr>
          <a:xfrm>
            <a:off x="5214899" y="2556802"/>
            <a:ext cx="1702190" cy="17443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ce</a:t>
            </a:r>
          </a:p>
          <a:p>
            <a:pPr algn="ctr"/>
            <a:r>
              <a:rPr lang="en-GB" sz="2800" b="1" dirty="0">
                <a:solidFill>
                  <a:schemeClr val="bg1"/>
                </a:solidFill>
              </a:rPr>
              <a:t>cet</a:t>
            </a:r>
          </a:p>
          <a:p>
            <a:pPr algn="ctr"/>
            <a:r>
              <a:rPr lang="en-GB" sz="2800" b="1" dirty="0">
                <a:solidFill>
                  <a:schemeClr val="bg1"/>
                </a:solidFill>
              </a:rPr>
              <a:t>cette</a:t>
            </a:r>
          </a:p>
        </p:txBody>
      </p:sp>
      <p:sp>
        <p:nvSpPr>
          <p:cNvPr id="5" name="Rectangle: Rounded Corners 4">
            <a:extLst>
              <a:ext uri="{FF2B5EF4-FFF2-40B4-BE49-F238E27FC236}">
                <a16:creationId xmlns:a16="http://schemas.microsoft.com/office/drawing/2014/main" id="{D38DD34D-1A01-4555-A651-0E4C7E82383B}"/>
              </a:ext>
            </a:extLst>
          </p:cNvPr>
          <p:cNvSpPr/>
          <p:nvPr/>
        </p:nvSpPr>
        <p:spPr>
          <a:xfrm>
            <a:off x="7447448" y="1269608"/>
            <a:ext cx="2906852" cy="45884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musée</a:t>
            </a:r>
          </a:p>
          <a:p>
            <a:pPr algn="ctr"/>
            <a:r>
              <a:rPr lang="en-GB" sz="2800" b="1" dirty="0" err="1">
                <a:solidFill>
                  <a:schemeClr val="bg1"/>
                </a:solidFill>
              </a:rPr>
              <a:t>aéroport</a:t>
            </a:r>
            <a:endParaRPr lang="en-GB" sz="2800" b="1" dirty="0">
              <a:solidFill>
                <a:schemeClr val="bg1"/>
              </a:solidFill>
            </a:endParaRPr>
          </a:p>
          <a:p>
            <a:pPr algn="ctr"/>
            <a:r>
              <a:rPr lang="en-GB" sz="2800" b="1" dirty="0" err="1">
                <a:solidFill>
                  <a:schemeClr val="bg1"/>
                </a:solidFill>
              </a:rPr>
              <a:t>église</a:t>
            </a:r>
            <a:endParaRPr lang="en-GB" sz="2800" b="1" dirty="0">
              <a:solidFill>
                <a:schemeClr val="bg1"/>
              </a:solidFill>
            </a:endParaRPr>
          </a:p>
          <a:p>
            <a:pPr algn="ctr"/>
            <a:r>
              <a:rPr lang="en-GB" sz="2800" b="1" dirty="0">
                <a:solidFill>
                  <a:schemeClr val="bg1"/>
                </a:solidFill>
              </a:rPr>
              <a:t>appartement</a:t>
            </a:r>
          </a:p>
          <a:p>
            <a:pPr algn="ctr"/>
            <a:r>
              <a:rPr lang="en-GB" sz="2800" b="1" dirty="0">
                <a:solidFill>
                  <a:schemeClr val="bg1"/>
                </a:solidFill>
              </a:rPr>
              <a:t>fête</a:t>
            </a:r>
          </a:p>
          <a:p>
            <a:pPr algn="ctr"/>
            <a:r>
              <a:rPr lang="en-GB" sz="2800" b="1" dirty="0">
                <a:solidFill>
                  <a:schemeClr val="bg1"/>
                </a:solidFill>
              </a:rPr>
              <a:t>place</a:t>
            </a:r>
          </a:p>
          <a:p>
            <a:pPr algn="ctr"/>
            <a:r>
              <a:rPr lang="en-GB" sz="2800" b="1" dirty="0">
                <a:solidFill>
                  <a:schemeClr val="bg1"/>
                </a:solidFill>
              </a:rPr>
              <a:t>monument</a:t>
            </a:r>
          </a:p>
          <a:p>
            <a:pPr algn="ctr"/>
            <a:r>
              <a:rPr lang="en-GB" sz="2800" b="1" dirty="0">
                <a:solidFill>
                  <a:schemeClr val="bg1"/>
                </a:solidFill>
              </a:rPr>
              <a:t>voyage</a:t>
            </a:r>
          </a:p>
        </p:txBody>
      </p:sp>
      <p:sp>
        <p:nvSpPr>
          <p:cNvPr id="6" name="Rectangle: Rounded Corners 5">
            <a:extLst>
              <a:ext uri="{FF2B5EF4-FFF2-40B4-BE49-F238E27FC236}">
                <a16:creationId xmlns:a16="http://schemas.microsoft.com/office/drawing/2014/main" id="{A10D1436-BD0F-47DE-9ED1-BDD671BA1BE1}"/>
              </a:ext>
            </a:extLst>
          </p:cNvPr>
          <p:cNvSpPr/>
          <p:nvPr/>
        </p:nvSpPr>
        <p:spPr>
          <a:xfrm>
            <a:off x="439139" y="2556802"/>
            <a:ext cx="1702190" cy="17443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rPr>
              <a:t>J’ai</a:t>
            </a:r>
            <a:endParaRPr lang="en-GB" sz="2800" b="1" dirty="0">
              <a:solidFill>
                <a:schemeClr val="bg1"/>
              </a:solidFill>
            </a:endParaRPr>
          </a:p>
        </p:txBody>
      </p:sp>
      <p:sp>
        <p:nvSpPr>
          <p:cNvPr id="7" name="Rectangle: Rounded Corners 6">
            <a:extLst>
              <a:ext uri="{FF2B5EF4-FFF2-40B4-BE49-F238E27FC236}">
                <a16:creationId xmlns:a16="http://schemas.microsoft.com/office/drawing/2014/main" id="{1E292009-3292-4355-B2F2-326406F84A3E}"/>
              </a:ext>
            </a:extLst>
          </p:cNvPr>
          <p:cNvSpPr/>
          <p:nvPr/>
        </p:nvSpPr>
        <p:spPr>
          <a:xfrm>
            <a:off x="2671688" y="1134792"/>
            <a:ext cx="2012851" cy="48580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rPr>
              <a:t>utilisé</a:t>
            </a:r>
          </a:p>
          <a:p>
            <a:pPr algn="ctr"/>
            <a:r>
              <a:rPr lang="en-GB" sz="2800" b="1" dirty="0">
                <a:solidFill>
                  <a:schemeClr val="bg1"/>
                </a:solidFill>
              </a:rPr>
              <a:t>visité</a:t>
            </a:r>
          </a:p>
          <a:p>
            <a:pPr algn="ctr"/>
            <a:r>
              <a:rPr lang="en-GB" sz="2800" b="1" dirty="0">
                <a:solidFill>
                  <a:schemeClr val="bg1"/>
                </a:solidFill>
              </a:rPr>
              <a:t>aimé</a:t>
            </a:r>
          </a:p>
          <a:p>
            <a:pPr algn="ctr"/>
            <a:r>
              <a:rPr lang="en-GB" sz="2800" b="1" dirty="0" err="1">
                <a:solidFill>
                  <a:schemeClr val="bg1"/>
                </a:solidFill>
              </a:rPr>
              <a:t>organisé</a:t>
            </a:r>
            <a:endParaRPr lang="en-GB" sz="2800" b="1" dirty="0">
              <a:solidFill>
                <a:schemeClr val="bg1"/>
              </a:solidFill>
            </a:endParaRPr>
          </a:p>
          <a:p>
            <a:pPr algn="ctr"/>
            <a:r>
              <a:rPr lang="en-GB" sz="2800" b="1" dirty="0">
                <a:solidFill>
                  <a:schemeClr val="bg1"/>
                </a:solidFill>
              </a:rPr>
              <a:t>préféré</a:t>
            </a:r>
          </a:p>
          <a:p>
            <a:pPr algn="ctr"/>
            <a:r>
              <a:rPr lang="en-GB" sz="2800" b="1" dirty="0">
                <a:solidFill>
                  <a:schemeClr val="bg1"/>
                </a:solidFill>
              </a:rPr>
              <a:t>trouvé</a:t>
            </a:r>
          </a:p>
          <a:p>
            <a:pPr algn="ctr"/>
            <a:r>
              <a:rPr lang="en-GB" sz="2800" b="1" dirty="0">
                <a:solidFill>
                  <a:schemeClr val="bg1"/>
                </a:solidFill>
              </a:rPr>
              <a:t>mangé</a:t>
            </a:r>
          </a:p>
        </p:txBody>
      </p:sp>
      <p:sp>
        <p:nvSpPr>
          <p:cNvPr id="8" name="Rounded Rectangle 46">
            <a:extLst>
              <a:ext uri="{FF2B5EF4-FFF2-40B4-BE49-F238E27FC236}">
                <a16:creationId xmlns:a16="http://schemas.microsoft.com/office/drawing/2014/main" id="{658E1792-4D5C-4F54-86E3-E22EB6B2165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703031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40015" y="4352736"/>
            <a:ext cx="2481770"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chanté</a:t>
            </a:r>
            <a:r>
              <a:rPr lang="en-US" sz="2800" b="1" dirty="0">
                <a:ln w="22225">
                  <a:solidFill>
                    <a:srgbClr val="ED7D31"/>
                  </a:solidFill>
                  <a:prstDash val="solid"/>
                </a:ln>
                <a:solidFill>
                  <a:srgbClr val="0055A5"/>
                </a:solidFill>
                <a:latin typeface="Century Gothic" panose="020B0502020202020204" pitchFamily="34" charset="0"/>
              </a:rPr>
              <a:t>.</a:t>
            </a:r>
          </a:p>
        </p:txBody>
      </p:sp>
      <p:sp>
        <p:nvSpPr>
          <p:cNvPr id="4" name="Title 3"/>
          <p:cNvSpPr>
            <a:spLocks noGrp="1"/>
          </p:cNvSpPr>
          <p:nvPr>
            <p:ph type="title"/>
          </p:nvPr>
        </p:nvSpPr>
        <p:spPr>
          <a:xfrm>
            <a:off x="0" y="213557"/>
            <a:ext cx="6096000" cy="647577"/>
          </a:xfrm>
        </p:spPr>
        <p:txBody>
          <a:bodyPr>
            <a:normAutofit/>
          </a:bodyPr>
          <a:lstStyle/>
          <a:p>
            <a:r>
              <a:rPr lang="fr-FR" sz="2600" b="1" dirty="0">
                <a:solidFill>
                  <a:schemeClr val="bg1"/>
                </a:solidFill>
              </a:rPr>
              <a:t>Les questions au passé composé</a:t>
            </a:r>
            <a:endParaRPr lang="en-GB" sz="2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92789" y="1266653"/>
            <a:ext cx="11817132" cy="461665"/>
          </a:xfrm>
          <a:prstGeom prst="rect">
            <a:avLst/>
          </a:prstGeom>
          <a:noFill/>
        </p:spPr>
        <p:txBody>
          <a:bodyPr wrap="square" rtlCol="0">
            <a:spAutoFit/>
          </a:bodyPr>
          <a:lstStyle/>
          <a:p>
            <a:pPr>
              <a:defRPr/>
            </a:pPr>
            <a:r>
              <a:rPr lang="en-GB" sz="2400" dirty="0">
                <a:solidFill>
                  <a:schemeClr val="tx2"/>
                </a:solidFill>
                <a:latin typeface="Century Gothic" panose="020B0502020202020204" pitchFamily="34" charset="0"/>
              </a:rPr>
              <a:t>Remember – you can questions in French by raising the pitch of your voice.</a:t>
            </a:r>
          </a:p>
        </p:txBody>
      </p:sp>
      <p:sp>
        <p:nvSpPr>
          <p:cNvPr id="10" name="Rectangle 9"/>
          <p:cNvSpPr/>
          <p:nvPr/>
        </p:nvSpPr>
        <p:spPr>
          <a:xfrm>
            <a:off x="2210066" y="2285561"/>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t>
            </a:r>
            <a:r>
              <a:rPr lang="en-US" sz="2800" b="1" dirty="0" err="1">
                <a:ln w="22225">
                  <a:solidFill>
                    <a:srgbClr val="ED7D31"/>
                  </a:solidFill>
                  <a:prstDash val="solid"/>
                </a:ln>
                <a:solidFill>
                  <a:srgbClr val="0055A5"/>
                </a:solidFill>
                <a:latin typeface="Century Gothic" panose="020B0502020202020204" pitchFamily="34" charset="0"/>
              </a:rPr>
              <a:t>chantes</a:t>
            </a:r>
            <a:r>
              <a:rPr lang="en-US" sz="2800" b="1" dirty="0">
                <a:ln w="22225">
                  <a:solidFill>
                    <a:srgbClr val="ED7D31"/>
                  </a:solidFill>
                  <a:prstDash val="solid"/>
                </a:ln>
                <a:solidFill>
                  <a:srgbClr val="0055A5"/>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chemeClr val="tx2"/>
                </a:solidFill>
                <a:latin typeface="Century Gothic" panose="020B0502020202020204" pitchFamily="34" charset="0"/>
              </a:rPr>
              <a:t>You sing.</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t>
            </a:r>
            <a:r>
              <a:rPr lang="en-US" sz="2800" b="1" dirty="0" err="1">
                <a:ln w="22225">
                  <a:solidFill>
                    <a:srgbClr val="ED7D31"/>
                  </a:solidFill>
                  <a:prstDash val="solid"/>
                </a:ln>
                <a:solidFill>
                  <a:srgbClr val="0055A5"/>
                </a:solidFill>
                <a:latin typeface="Century Gothic" panose="020B0502020202020204" pitchFamily="34" charset="0"/>
              </a:rPr>
              <a:t>chantes</a:t>
            </a:r>
            <a:r>
              <a:rPr lang="en-US" sz="2800" b="1" dirty="0">
                <a:ln w="22225">
                  <a:solidFill>
                    <a:srgbClr val="ED7D31"/>
                  </a:solidFill>
                  <a:prstDash val="solid"/>
                </a:ln>
                <a:solidFill>
                  <a:srgbClr val="0055A5"/>
                </a:solidFill>
                <a:latin typeface="Century Gothic" panose="020B0502020202020204" pitchFamily="34" charset="0"/>
              </a:rPr>
              <a:t> ?</a:t>
            </a: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chemeClr val="tx2"/>
                </a:solidFill>
                <a:latin typeface="Century Gothic" panose="020B0502020202020204" pitchFamily="34" charset="0"/>
              </a:rPr>
              <a:t>Do you sing?</a:t>
            </a:r>
            <a:endParaRPr lang="en-GB" sz="2800" b="1" dirty="0">
              <a:solidFill>
                <a:schemeClr val="tx2"/>
              </a:solidFill>
              <a:latin typeface="Century Gothic" panose="020B0502020202020204" pitchFamily="34" charset="0"/>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5379818" y="2845030"/>
            <a:ext cx="1278470" cy="6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827784" y="2067091"/>
            <a:ext cx="2013985" cy="1623922"/>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Remember</a:t>
            </a:r>
            <a:r>
              <a:rPr lang="en-GB" dirty="0"/>
              <a:t>: </a:t>
            </a:r>
          </a:p>
          <a:p>
            <a:pPr algn="ctr"/>
            <a:r>
              <a:rPr lang="en-GB" dirty="0"/>
              <a:t>in French, we leave a space before the question mark!</a:t>
            </a:r>
          </a:p>
        </p:txBody>
      </p:sp>
      <p:cxnSp>
        <p:nvCxnSpPr>
          <p:cNvPr id="23" name="Straight Arrow Connector 22"/>
          <p:cNvCxnSpPr>
            <a:cxnSpLocks/>
          </p:cNvCxnSpPr>
          <p:nvPr/>
        </p:nvCxnSpPr>
        <p:spPr>
          <a:xfrm>
            <a:off x="1427257" y="4940704"/>
            <a:ext cx="1194528" cy="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40015" y="3727262"/>
            <a:ext cx="10741988" cy="461665"/>
          </a:xfrm>
          <a:prstGeom prst="rect">
            <a:avLst/>
          </a:prstGeom>
          <a:noFill/>
        </p:spPr>
        <p:txBody>
          <a:bodyPr wrap="square" rtlCol="0">
            <a:spAutoFit/>
          </a:bodyPr>
          <a:lstStyle/>
          <a:p>
            <a:pPr>
              <a:defRPr/>
            </a:pPr>
            <a:r>
              <a:rPr lang="en-GB" sz="2400" dirty="0">
                <a:solidFill>
                  <a:schemeClr val="tx2"/>
                </a:solidFill>
                <a:latin typeface="Century Gothic" panose="020B0502020202020204" pitchFamily="34" charset="0"/>
              </a:rPr>
              <a:t>You can do the same thing in the perfect tense:</a:t>
            </a:r>
          </a:p>
        </p:txBody>
      </p:sp>
      <p:grpSp>
        <p:nvGrpSpPr>
          <p:cNvPr id="20" name="Group 19">
            <a:extLst>
              <a:ext uri="{FF2B5EF4-FFF2-40B4-BE49-F238E27FC236}">
                <a16:creationId xmlns:a16="http://schemas.microsoft.com/office/drawing/2014/main" id="{0903D707-DBC1-456E-AB6A-CC693F500191}"/>
              </a:ext>
            </a:extLst>
          </p:cNvPr>
          <p:cNvGrpSpPr/>
          <p:nvPr/>
        </p:nvGrpSpPr>
        <p:grpSpPr>
          <a:xfrm>
            <a:off x="4169936" y="4322678"/>
            <a:ext cx="2682146" cy="748831"/>
            <a:chOff x="4169936" y="4322678"/>
            <a:chExt cx="2682146" cy="748831"/>
          </a:xfrm>
        </p:grpSpPr>
        <p:grpSp>
          <p:nvGrpSpPr>
            <p:cNvPr id="18" name="Group 17">
              <a:extLst>
                <a:ext uri="{FF2B5EF4-FFF2-40B4-BE49-F238E27FC236}">
                  <a16:creationId xmlns:a16="http://schemas.microsoft.com/office/drawing/2014/main" id="{0EA1C7A9-6CBB-43A2-9BD1-009A7356B308}"/>
                </a:ext>
              </a:extLst>
            </p:cNvPr>
            <p:cNvGrpSpPr/>
            <p:nvPr/>
          </p:nvGrpSpPr>
          <p:grpSpPr>
            <a:xfrm>
              <a:off x="5380593" y="4809899"/>
              <a:ext cx="1277695" cy="261610"/>
              <a:chOff x="2366454" y="6004374"/>
              <a:chExt cx="1277695" cy="261610"/>
            </a:xfrm>
          </p:grpSpPr>
          <p:cxnSp>
            <p:nvCxnSpPr>
              <p:cNvPr id="30" name="Straight Arrow Connector 29"/>
              <p:cNvCxnSpPr/>
              <p:nvPr/>
            </p:nvCxnSpPr>
            <p:spPr>
              <a:xfrm flipV="1">
                <a:off x="2907170" y="6004374"/>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366454" y="6257293"/>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43D8F7CC-61FD-48C0-BF28-DDF2D23A086F}"/>
                </a:ext>
              </a:extLst>
            </p:cNvPr>
            <p:cNvSpPr/>
            <p:nvPr/>
          </p:nvSpPr>
          <p:spPr>
            <a:xfrm>
              <a:off x="4169936" y="4322678"/>
              <a:ext cx="2682146" cy="523220"/>
            </a:xfrm>
            <a:prstGeom prst="rect">
              <a:avLst/>
            </a:prstGeom>
          </p:spPr>
          <p:txBody>
            <a:bodyPr wrap="none">
              <a:spAutoFit/>
            </a:bodyPr>
            <a:lstStyle/>
            <a:p>
              <a:pPr algn="ctr">
                <a:defRPr/>
              </a:pPr>
              <a:r>
                <a:rPr lang="en-US" sz="2800" b="1" dirty="0">
                  <a:ln w="22225">
                    <a:solidFill>
                      <a:srgbClr val="ED7D31"/>
                    </a:solidFill>
                    <a:prstDash val="solid"/>
                  </a:ln>
                  <a:solidFill>
                    <a:srgbClr val="0055A5"/>
                  </a:solidFill>
                  <a:latin typeface="Century Gothic" panose="020B0502020202020204" pitchFamily="34" charset="0"/>
                </a:rPr>
                <a:t>Tu as </a:t>
              </a:r>
              <a:r>
                <a:rPr lang="en-US" sz="2800" b="1" dirty="0" err="1">
                  <a:ln w="22225">
                    <a:solidFill>
                      <a:srgbClr val="ED7D31"/>
                    </a:solidFill>
                    <a:prstDash val="solid"/>
                  </a:ln>
                  <a:solidFill>
                    <a:srgbClr val="0055A5"/>
                  </a:solidFill>
                  <a:latin typeface="Century Gothic" panose="020B0502020202020204" pitchFamily="34" charset="0"/>
                </a:rPr>
                <a:t>chanté</a:t>
              </a:r>
              <a:r>
                <a:rPr lang="en-US" sz="2800" b="1" dirty="0">
                  <a:ln w="22225">
                    <a:solidFill>
                      <a:srgbClr val="ED7D31"/>
                    </a:solidFill>
                    <a:prstDash val="solid"/>
                  </a:ln>
                  <a:solidFill>
                    <a:srgbClr val="0055A5"/>
                  </a:solidFill>
                  <a:latin typeface="Century Gothic" panose="020B0502020202020204" pitchFamily="34" charset="0"/>
                </a:rPr>
                <a:t> ?</a:t>
              </a:r>
            </a:p>
          </p:txBody>
        </p:sp>
      </p:grpSp>
      <p:sp>
        <p:nvSpPr>
          <p:cNvPr id="32" name="TextBox 31">
            <a:extLst>
              <a:ext uri="{FF2B5EF4-FFF2-40B4-BE49-F238E27FC236}">
                <a16:creationId xmlns:a16="http://schemas.microsoft.com/office/drawing/2014/main" id="{44EFBFA6-13F5-42C1-BE2A-C55050EF1542}"/>
              </a:ext>
            </a:extLst>
          </p:cNvPr>
          <p:cNvSpPr txBox="1"/>
          <p:nvPr/>
        </p:nvSpPr>
        <p:spPr>
          <a:xfrm>
            <a:off x="7392798" y="4403714"/>
            <a:ext cx="3073862" cy="523220"/>
          </a:xfrm>
          <a:prstGeom prst="rect">
            <a:avLst/>
          </a:prstGeom>
          <a:noFill/>
        </p:spPr>
        <p:txBody>
          <a:bodyPr wrap="square" rtlCol="0">
            <a:spAutoFit/>
          </a:bodyPr>
          <a:lstStyle/>
          <a:p>
            <a:pPr>
              <a:defRPr/>
            </a:pPr>
            <a:r>
              <a:rPr lang="en-GB" sz="2800" b="1" dirty="0">
                <a:solidFill>
                  <a:schemeClr val="tx2"/>
                </a:solidFill>
                <a:latin typeface="Century Gothic" panose="020B0502020202020204" pitchFamily="34" charset="0"/>
              </a:rPr>
              <a:t>Did you </a:t>
            </a:r>
            <a:r>
              <a:rPr lang="en-GB" sz="2800" dirty="0">
                <a:solidFill>
                  <a:schemeClr val="tx2"/>
                </a:solidFill>
                <a:latin typeface="Century Gothic" panose="020B0502020202020204" pitchFamily="34" charset="0"/>
              </a:rPr>
              <a:t>sing?</a:t>
            </a:r>
            <a:endParaRPr lang="en-GB" sz="2800" b="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368573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u chantes.wav"/>
                                        </p:tgtEl>
                                      </p:cMediaNode>
                                    </p:audio>
                                  </p:sub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tu chantes (question).wav"/>
                                        </p:tgtEl>
                                      </p:cMediaNode>
                                    </p:audio>
                                  </p:sub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as chanté.wav"/>
                                        </p:tgtEl>
                                      </p:cMediaNode>
                                    </p:audio>
                                  </p:sub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u as chanté (q).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p:bldP spid="10" grpId="0"/>
      <p:bldP spid="11" grpId="0"/>
      <p:bldP spid="12" grpId="0"/>
      <p:bldP spid="13" grpId="0"/>
      <p:bldP spid="14" grpId="0" animBg="1"/>
      <p:bldP spid="15" grpId="0" animBg="1"/>
      <p:bldP spid="22" grpId="0" animBg="1"/>
      <p:bldP spid="24"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7723164" cy="647577"/>
          </a:xfrm>
        </p:spPr>
        <p:txBody>
          <a:bodyPr>
            <a:normAutofit/>
          </a:bodyPr>
          <a:lstStyle/>
          <a:p>
            <a:r>
              <a:rPr lang="fr-FR" dirty="0"/>
              <a:t>Les questions au passé composé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visit this museum?</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visité</a:t>
            </a:r>
            <a:r>
              <a:rPr kumimoji="0" lang="en-US" sz="4000" b="1" i="0" u="none" strike="noStrike" kern="1200" cap="none" spc="0" normalizeH="0" baseline="0" noProof="0" dirty="0">
                <a:ln>
                  <a:noFill/>
                </a:ln>
                <a:solidFill>
                  <a:srgbClr val="EF4135"/>
                </a:solidFill>
                <a:effectLst/>
                <a:uLnTx/>
                <a:uFillTx/>
              </a:rPr>
              <a:t> _______ </a:t>
            </a:r>
            <a:r>
              <a:rPr kumimoji="0" lang="en-US" sz="4000" b="1" i="0" u="none" strike="noStrike" kern="1200" cap="none" spc="0" normalizeH="0" baseline="0" noProof="0" dirty="0" err="1">
                <a:ln>
                  <a:noFill/>
                </a:ln>
                <a:solidFill>
                  <a:srgbClr val="EF4135"/>
                </a:solidFill>
                <a:effectLst/>
                <a:uLnTx/>
                <a:uFillTx/>
              </a:rPr>
              <a:t>musée</a:t>
            </a:r>
            <a:r>
              <a:rPr kumimoji="0" lang="en-US" sz="4000" b="1" i="0" u="none" strike="noStrike" kern="1200" cap="none" spc="0" normalizeH="0" baseline="0" noProof="0" dirty="0">
                <a:ln>
                  <a:noFill/>
                </a:ln>
                <a:solidFill>
                  <a:srgbClr val="EF4135"/>
                </a:solidFill>
                <a:effectLst/>
                <a:uLnTx/>
                <a:uFillTx/>
              </a:rPr>
              <a:t>?</a:t>
            </a:r>
          </a:p>
        </p:txBody>
      </p:sp>
      <p:sp>
        <p:nvSpPr>
          <p:cNvPr id="8" name="TextBox 7">
            <a:extLst>
              <a:ext uri="{FF2B5EF4-FFF2-40B4-BE49-F238E27FC236}">
                <a16:creationId xmlns:a16="http://schemas.microsoft.com/office/drawing/2014/main" id="{673CEEE6-2B9B-4436-A359-08379F51CCE5}"/>
              </a:ext>
            </a:extLst>
          </p:cNvPr>
          <p:cNvSpPr txBox="1"/>
          <p:nvPr/>
        </p:nvSpPr>
        <p:spPr>
          <a:xfrm>
            <a:off x="3573356" y="3429000"/>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musée = masculine</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28"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Tree>
    <p:extLst>
      <p:ext uri="{BB962C8B-B14F-4D97-AF65-F5344CB8AC3E}">
        <p14:creationId xmlns:p14="http://schemas.microsoft.com/office/powerpoint/2010/main" val="263144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668086" cy="647577"/>
          </a:xfrm>
        </p:spPr>
        <p:txBody>
          <a:bodyPr>
            <a:normAutofit/>
          </a:bodyPr>
          <a:lstStyle/>
          <a:p>
            <a:r>
              <a:rPr lang="fr-FR" sz="2800" b="1" dirty="0">
                <a:solidFill>
                  <a:schemeClr val="bg1"/>
                </a:solidFill>
              </a:rPr>
              <a:t>Les questions au passé composé</a:t>
            </a:r>
            <a:endParaRPr lang="en-GB" sz="28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a:t>
            </a:r>
            <a:r>
              <a:rPr kumimoji="0" lang="en-US" sz="4000" b="0" i="0" u="none" strike="noStrike" kern="1200" cap="none" spc="0" normalizeH="0" baseline="0" noProof="0" dirty="0" err="1">
                <a:ln>
                  <a:noFill/>
                </a:ln>
                <a:solidFill>
                  <a:schemeClr val="tx2">
                    <a:lumMod val="75000"/>
                  </a:schemeClr>
                </a:solidFill>
                <a:effectLst/>
                <a:uLnTx/>
                <a:uFillTx/>
              </a:rPr>
              <a:t>organise</a:t>
            </a:r>
            <a:r>
              <a:rPr kumimoji="0" lang="en-US" sz="4000" b="0" i="0" u="none" strike="noStrike" kern="1200" cap="none" spc="0" normalizeH="0" baseline="0" noProof="0" dirty="0">
                <a:ln>
                  <a:noFill/>
                </a:ln>
                <a:solidFill>
                  <a:schemeClr val="tx2">
                    <a:lumMod val="75000"/>
                  </a:schemeClr>
                </a:solidFill>
                <a:effectLst/>
                <a:uLnTx/>
                <a:uFillTx/>
              </a:rPr>
              <a:t> this party?</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organisé</a:t>
            </a:r>
            <a:r>
              <a:rPr kumimoji="0" lang="en-US" sz="4000" b="1" i="0" u="none" strike="noStrike" kern="1200" cap="none" spc="0" normalizeH="0" baseline="0" noProof="0" dirty="0">
                <a:ln>
                  <a:noFill/>
                </a:ln>
                <a:solidFill>
                  <a:srgbClr val="EF4135"/>
                </a:solidFill>
                <a:effectLst/>
                <a:uLnTx/>
                <a:uFillTx/>
              </a:rPr>
              <a:t> _______ fête?</a:t>
            </a:r>
          </a:p>
        </p:txBody>
      </p:sp>
      <p:sp>
        <p:nvSpPr>
          <p:cNvPr id="8" name="TextBox 7">
            <a:extLst>
              <a:ext uri="{FF2B5EF4-FFF2-40B4-BE49-F238E27FC236}">
                <a16:creationId xmlns:a16="http://schemas.microsoft.com/office/drawing/2014/main" id="{673CEEE6-2B9B-4436-A359-08379F51CCE5}"/>
              </a:ext>
            </a:extLst>
          </p:cNvPr>
          <p:cNvSpPr txBox="1"/>
          <p:nvPr/>
        </p:nvSpPr>
        <p:spPr>
          <a:xfrm>
            <a:off x="4344033" y="3405365"/>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cette</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fête = feminine</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28" y="499901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
        <p:nvSpPr>
          <p:cNvPr id="11" name="TextBox 10">
            <a:extLst>
              <a:ext uri="{FF2B5EF4-FFF2-40B4-BE49-F238E27FC236}">
                <a16:creationId xmlns:a16="http://schemas.microsoft.com/office/drawing/2014/main" id="{C04486C3-A4B2-43B5-BB10-0A2AD4A072F5}"/>
              </a:ext>
            </a:extLst>
          </p:cNvPr>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spTree>
    <p:extLst>
      <p:ext uri="{BB962C8B-B14F-4D97-AF65-F5344CB8AC3E}">
        <p14:creationId xmlns:p14="http://schemas.microsoft.com/office/powerpoint/2010/main" val="19458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865034" cy="647577"/>
          </a:xfrm>
        </p:spPr>
        <p:txBody>
          <a:bodyPr>
            <a:normAutofit/>
          </a:bodyPr>
          <a:lstStyle/>
          <a:p>
            <a:r>
              <a:rPr lang="fr-FR" sz="2800" b="1" dirty="0">
                <a:solidFill>
                  <a:schemeClr val="bg1"/>
                </a:solidFill>
              </a:rPr>
              <a:t>Les questions au passé composé</a:t>
            </a:r>
            <a:endParaRPr lang="en-GB" sz="28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use this </a:t>
            </a:r>
            <a:r>
              <a:rPr kumimoji="0" lang="en-US" sz="4000" b="0" i="0" u="none" strike="noStrike" kern="1200" cap="none" spc="0" normalizeH="0" baseline="0" noProof="0" dirty="0" err="1">
                <a:ln>
                  <a:noFill/>
                </a:ln>
                <a:solidFill>
                  <a:schemeClr val="tx2">
                    <a:lumMod val="75000"/>
                  </a:schemeClr>
                </a:solidFill>
                <a:effectLst/>
                <a:uLnTx/>
                <a:uFillTx/>
              </a:rPr>
              <a:t>appartment</a:t>
            </a:r>
            <a:r>
              <a:rPr kumimoji="0" lang="en-US" sz="4000" b="0" i="0" u="none" strike="noStrike" kern="1200" cap="none" spc="0" normalizeH="0" baseline="0" noProof="0" dirty="0">
                <a:ln>
                  <a:noFill/>
                </a:ln>
                <a:solidFill>
                  <a:schemeClr val="tx2">
                    <a:lumMod val="75000"/>
                  </a:schemeClr>
                </a:solidFill>
                <a:effectLst/>
                <a:uLnTx/>
                <a:uFillTx/>
              </a:rPr>
              <a:t>?</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utilisé</a:t>
            </a:r>
            <a:r>
              <a:rPr kumimoji="0" lang="en-US" sz="4000" b="1" i="0" u="none" strike="noStrike" kern="1200" cap="none" spc="0" normalizeH="0" baseline="0" noProof="0" dirty="0">
                <a:ln>
                  <a:noFill/>
                </a:ln>
                <a:solidFill>
                  <a:srgbClr val="EF4135"/>
                </a:solidFill>
                <a:effectLst/>
                <a:uLnTx/>
                <a:uFillTx/>
              </a:rPr>
              <a:t> _______ appartement?</a:t>
            </a:r>
          </a:p>
        </p:txBody>
      </p:sp>
      <p:sp>
        <p:nvSpPr>
          <p:cNvPr id="8" name="TextBox 7">
            <a:extLst>
              <a:ext uri="{FF2B5EF4-FFF2-40B4-BE49-F238E27FC236}">
                <a16:creationId xmlns:a16="http://schemas.microsoft.com/office/drawing/2014/main" id="{673CEEE6-2B9B-4436-A359-08379F51CCE5}"/>
              </a:ext>
            </a:extLst>
          </p:cNvPr>
          <p:cNvSpPr txBox="1"/>
          <p:nvPr/>
        </p:nvSpPr>
        <p:spPr>
          <a:xfrm>
            <a:off x="3760305" y="3401741"/>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cet</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80"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appartement = masculine</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30" y="499901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
        <p:nvSpPr>
          <p:cNvPr id="11" name="TextBox 10">
            <a:extLst>
              <a:ext uri="{FF2B5EF4-FFF2-40B4-BE49-F238E27FC236}">
                <a16:creationId xmlns:a16="http://schemas.microsoft.com/office/drawing/2014/main" id="{C8E6CD6C-20E4-4E3E-BC2E-D3227BF4FB45}"/>
              </a:ext>
            </a:extLst>
          </p:cNvPr>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spTree>
    <p:extLst>
      <p:ext uri="{BB962C8B-B14F-4D97-AF65-F5344CB8AC3E}">
        <p14:creationId xmlns:p14="http://schemas.microsoft.com/office/powerpoint/2010/main" val="321217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752492" cy="647577"/>
          </a:xfrm>
        </p:spPr>
        <p:txBody>
          <a:bodyPr>
            <a:noAutofit/>
          </a:bodyPr>
          <a:lstStyle/>
          <a:p>
            <a:r>
              <a:rPr lang="fr-FR" sz="2800" b="1" dirty="0">
                <a:solidFill>
                  <a:schemeClr val="bg1"/>
                </a:solidFill>
              </a:rPr>
              <a:t>Les questions au passé composé</a:t>
            </a:r>
            <a:endParaRPr lang="en-GB" sz="24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prefer this church?</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préféré</a:t>
            </a:r>
            <a:r>
              <a:rPr kumimoji="0" lang="en-US" sz="4000" b="1" i="0" u="none" strike="noStrike" kern="1200" cap="none" spc="0" normalizeH="0" baseline="0" noProof="0" dirty="0">
                <a:ln>
                  <a:noFill/>
                </a:ln>
                <a:solidFill>
                  <a:srgbClr val="EF4135"/>
                </a:solidFill>
                <a:effectLst/>
                <a:uLnTx/>
                <a:uFillTx/>
              </a:rPr>
              <a:t> _______ </a:t>
            </a:r>
            <a:r>
              <a:rPr kumimoji="0" lang="en-US" sz="4000" b="1" i="0" u="none" strike="noStrike" kern="1200" cap="none" spc="0" normalizeH="0" baseline="0" noProof="0" dirty="0" err="1">
                <a:ln>
                  <a:noFill/>
                </a:ln>
                <a:solidFill>
                  <a:srgbClr val="EF4135"/>
                </a:solidFill>
                <a:effectLst/>
                <a:uLnTx/>
                <a:uFillTx/>
              </a:rPr>
              <a:t>église</a:t>
            </a:r>
            <a:r>
              <a:rPr kumimoji="0" lang="en-US" sz="4000" b="1" i="0" u="none" strike="noStrike" kern="1200" cap="none" spc="0" normalizeH="0" baseline="0" noProof="0" dirty="0">
                <a:ln>
                  <a:noFill/>
                </a:ln>
                <a:solidFill>
                  <a:srgbClr val="EF4135"/>
                </a:solidFill>
                <a:effectLst/>
                <a:uLnTx/>
                <a:uFillTx/>
              </a:rPr>
              <a:t>?</a:t>
            </a:r>
          </a:p>
        </p:txBody>
      </p:sp>
      <p:sp>
        <p:nvSpPr>
          <p:cNvPr id="8" name="TextBox 7">
            <a:extLst>
              <a:ext uri="{FF2B5EF4-FFF2-40B4-BE49-F238E27FC236}">
                <a16:creationId xmlns:a16="http://schemas.microsoft.com/office/drawing/2014/main" id="{673CEEE6-2B9B-4436-A359-08379F51CCE5}"/>
              </a:ext>
            </a:extLst>
          </p:cNvPr>
          <p:cNvSpPr txBox="1"/>
          <p:nvPr/>
        </p:nvSpPr>
        <p:spPr>
          <a:xfrm>
            <a:off x="3915050" y="3403305"/>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cette</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80"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église</a:t>
            </a:r>
            <a:r>
              <a:rPr lang="en-GB" sz="2400" b="1" dirty="0">
                <a:solidFill>
                  <a:schemeClr val="bg1"/>
                </a:solidFill>
              </a:rPr>
              <a:t> = feminine</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29"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
        <p:nvSpPr>
          <p:cNvPr id="11" name="TextBox 10">
            <a:extLst>
              <a:ext uri="{FF2B5EF4-FFF2-40B4-BE49-F238E27FC236}">
                <a16:creationId xmlns:a16="http://schemas.microsoft.com/office/drawing/2014/main" id="{5D01EC34-39E8-465B-B8DB-9FED44F26FA2}"/>
              </a:ext>
            </a:extLst>
          </p:cNvPr>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spTree>
    <p:extLst>
      <p:ext uri="{BB962C8B-B14F-4D97-AF65-F5344CB8AC3E}">
        <p14:creationId xmlns:p14="http://schemas.microsoft.com/office/powerpoint/2010/main" val="7840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7019778" cy="647577"/>
          </a:xfrm>
        </p:spPr>
        <p:txBody>
          <a:bodyPr>
            <a:normAutofit/>
          </a:bodyPr>
          <a:lstStyle/>
          <a:p>
            <a:r>
              <a:rPr lang="fr-FR" sz="2800" b="1" dirty="0">
                <a:solidFill>
                  <a:schemeClr val="bg1"/>
                </a:solidFill>
              </a:rPr>
              <a:t>Les questions au passé composé</a:t>
            </a:r>
            <a:endParaRPr lang="en-GB" sz="28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like this building?</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aimé</a:t>
            </a:r>
            <a:r>
              <a:rPr kumimoji="0" lang="en-US" sz="4000" b="1" i="0" u="none" strike="noStrike" kern="1200" cap="none" spc="0" normalizeH="0" baseline="0" noProof="0" dirty="0">
                <a:ln>
                  <a:noFill/>
                </a:ln>
                <a:solidFill>
                  <a:srgbClr val="EF4135"/>
                </a:solidFill>
                <a:effectLst/>
                <a:uLnTx/>
                <a:uFillTx/>
              </a:rPr>
              <a:t> </a:t>
            </a:r>
            <a:r>
              <a:rPr lang="en-US" sz="4000" b="1" dirty="0">
                <a:solidFill>
                  <a:srgbClr val="EF4135"/>
                </a:solidFill>
              </a:rPr>
              <a:t>_______ </a:t>
            </a:r>
            <a:r>
              <a:rPr lang="en-US" sz="4000" b="1" dirty="0" err="1">
                <a:solidFill>
                  <a:srgbClr val="EF4135"/>
                </a:solidFill>
              </a:rPr>
              <a:t>bâtiment</a:t>
            </a:r>
            <a:r>
              <a:rPr lang="en-US" sz="4000" b="1" dirty="0">
                <a:solidFill>
                  <a:srgbClr val="EF4135"/>
                </a:solidFill>
              </a:rPr>
              <a:t>?</a:t>
            </a:r>
            <a:endParaRPr kumimoji="0" lang="en-US" sz="4000" b="1" i="0" u="none" strike="noStrike" kern="1200" cap="none" spc="0" normalizeH="0" baseline="0" noProof="0" dirty="0">
              <a:ln>
                <a:noFill/>
              </a:ln>
              <a:solidFill>
                <a:srgbClr val="EF4135"/>
              </a:solidFill>
              <a:effectLst/>
              <a:uLnTx/>
              <a:uFillTx/>
            </a:endParaRPr>
          </a:p>
        </p:txBody>
      </p:sp>
      <p:sp>
        <p:nvSpPr>
          <p:cNvPr id="8" name="TextBox 7">
            <a:extLst>
              <a:ext uri="{FF2B5EF4-FFF2-40B4-BE49-F238E27FC236}">
                <a16:creationId xmlns:a16="http://schemas.microsoft.com/office/drawing/2014/main" id="{673CEEE6-2B9B-4436-A359-08379F51CCE5}"/>
              </a:ext>
            </a:extLst>
          </p:cNvPr>
          <p:cNvSpPr txBox="1"/>
          <p:nvPr/>
        </p:nvSpPr>
        <p:spPr>
          <a:xfrm>
            <a:off x="3647764" y="3371443"/>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80"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bâtiment</a:t>
            </a:r>
            <a:r>
              <a:rPr lang="en-GB" sz="2400" b="1" dirty="0">
                <a:solidFill>
                  <a:schemeClr val="bg1"/>
                </a:solidFill>
              </a:rPr>
              <a:t> = building</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29"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
        <p:nvSpPr>
          <p:cNvPr id="11" name="TextBox 10">
            <a:extLst>
              <a:ext uri="{FF2B5EF4-FFF2-40B4-BE49-F238E27FC236}">
                <a16:creationId xmlns:a16="http://schemas.microsoft.com/office/drawing/2014/main" id="{BCF86290-8BDA-448F-9627-44E039BB8FEC}"/>
              </a:ext>
            </a:extLst>
          </p:cNvPr>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spTree>
    <p:extLst>
      <p:ext uri="{BB962C8B-B14F-4D97-AF65-F5344CB8AC3E}">
        <p14:creationId xmlns:p14="http://schemas.microsoft.com/office/powerpoint/2010/main" val="116922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639951" cy="647577"/>
          </a:xfrm>
        </p:spPr>
        <p:txBody>
          <a:bodyPr>
            <a:noAutofit/>
          </a:bodyPr>
          <a:lstStyle/>
          <a:p>
            <a:r>
              <a:rPr lang="fr-FR" sz="2800" b="1" dirty="0">
                <a:solidFill>
                  <a:schemeClr val="bg1"/>
                </a:solidFill>
              </a:rPr>
              <a:t>Les questions au passé composé</a:t>
            </a:r>
            <a:endParaRPr lang="en-GB" sz="24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eat in this restaurant?</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mangé</a:t>
            </a:r>
            <a:r>
              <a:rPr kumimoji="0" lang="en-US" sz="4000" b="1" i="0" u="none" strike="noStrike" kern="1200" cap="none" spc="0" normalizeH="0" baseline="0" noProof="0" dirty="0">
                <a:ln>
                  <a:noFill/>
                </a:ln>
                <a:solidFill>
                  <a:srgbClr val="EF4135"/>
                </a:solidFill>
                <a:effectLst/>
                <a:uLnTx/>
                <a:uFillTx/>
              </a:rPr>
              <a:t> dans  </a:t>
            </a:r>
            <a:r>
              <a:rPr lang="en-US" sz="4000" b="1" dirty="0">
                <a:solidFill>
                  <a:srgbClr val="EF4135"/>
                </a:solidFill>
              </a:rPr>
              <a:t>_______ restaurant?</a:t>
            </a:r>
            <a:endParaRPr kumimoji="0" lang="en-US" sz="4000" b="1" i="0" u="none" strike="noStrike" kern="1200" cap="none" spc="0" normalizeH="0" baseline="0" noProof="0" dirty="0">
              <a:ln>
                <a:noFill/>
              </a:ln>
              <a:solidFill>
                <a:srgbClr val="EF4135"/>
              </a:solidFill>
              <a:effectLst/>
              <a:uLnTx/>
              <a:uFillTx/>
            </a:endParaRPr>
          </a:p>
        </p:txBody>
      </p:sp>
      <p:sp>
        <p:nvSpPr>
          <p:cNvPr id="8" name="TextBox 7">
            <a:extLst>
              <a:ext uri="{FF2B5EF4-FFF2-40B4-BE49-F238E27FC236}">
                <a16:creationId xmlns:a16="http://schemas.microsoft.com/office/drawing/2014/main" id="{673CEEE6-2B9B-4436-A359-08379F51CCE5}"/>
              </a:ext>
            </a:extLst>
          </p:cNvPr>
          <p:cNvSpPr txBox="1"/>
          <p:nvPr/>
        </p:nvSpPr>
        <p:spPr>
          <a:xfrm>
            <a:off x="5659444" y="3365602"/>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80"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restaurant = masculine</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30"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
        <p:nvSpPr>
          <p:cNvPr id="11" name="TextBox 10">
            <a:extLst>
              <a:ext uri="{FF2B5EF4-FFF2-40B4-BE49-F238E27FC236}">
                <a16:creationId xmlns:a16="http://schemas.microsoft.com/office/drawing/2014/main" id="{ABCEE802-2607-422D-812F-CA1FCFDE69E1}"/>
              </a:ext>
            </a:extLst>
          </p:cNvPr>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spTree>
    <p:extLst>
      <p:ext uri="{BB962C8B-B14F-4D97-AF65-F5344CB8AC3E}">
        <p14:creationId xmlns:p14="http://schemas.microsoft.com/office/powerpoint/2010/main" val="34372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822831" cy="647577"/>
          </a:xfrm>
        </p:spPr>
        <p:txBody>
          <a:bodyPr>
            <a:normAutofit/>
          </a:bodyPr>
          <a:lstStyle/>
          <a:p>
            <a:r>
              <a:rPr lang="fr-FR" sz="2800" b="1" dirty="0">
                <a:solidFill>
                  <a:schemeClr val="bg1"/>
                </a:solidFill>
              </a:rPr>
              <a:t>Les questions au passé composé</a:t>
            </a:r>
            <a:endParaRPr lang="en-GB" sz="28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332206" y="2630657"/>
            <a:ext cx="11577713"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chemeClr val="tx2">
                    <a:lumMod val="75000"/>
                  </a:schemeClr>
                </a:solidFill>
                <a:effectLst/>
                <a:uLnTx/>
                <a:uFillTx/>
              </a:rPr>
              <a:t>Did you use this airport?</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
        <p:nvSpPr>
          <p:cNvPr id="7" name="TextBox 6">
            <a:extLst>
              <a:ext uri="{FF2B5EF4-FFF2-40B4-BE49-F238E27FC236}">
                <a16:creationId xmlns:a16="http://schemas.microsoft.com/office/drawing/2014/main" id="{78765887-6B22-4EC2-960A-D764695519B1}"/>
              </a:ext>
            </a:extLst>
          </p:cNvPr>
          <p:cNvSpPr txBox="1"/>
          <p:nvPr/>
        </p:nvSpPr>
        <p:spPr>
          <a:xfrm>
            <a:off x="382334" y="3454695"/>
            <a:ext cx="11527586" cy="707886"/>
          </a:xfrm>
          <a:prstGeom prst="rect">
            <a:avLst/>
          </a:prstGeom>
          <a:noFill/>
        </p:spPr>
        <p:txBody>
          <a:bodyPr wrap="square" rtlCol="0">
            <a:spAutoFit/>
          </a:bodyPr>
          <a:lstStyle/>
          <a:p>
            <a:pPr lvl="0"/>
            <a:r>
              <a:rPr kumimoji="0" lang="en-US" sz="4000" b="1" i="0" u="none" strike="noStrike" kern="1200" cap="none" spc="0" normalizeH="0" baseline="0" noProof="0" dirty="0">
                <a:ln>
                  <a:noFill/>
                </a:ln>
                <a:solidFill>
                  <a:srgbClr val="EF4135"/>
                </a:solidFill>
                <a:effectLst/>
                <a:uLnTx/>
                <a:uFillTx/>
              </a:rPr>
              <a:t>Tu as </a:t>
            </a:r>
            <a:r>
              <a:rPr kumimoji="0" lang="en-US" sz="4000" b="1" i="0" u="none" strike="noStrike" kern="1200" cap="none" spc="0" normalizeH="0" baseline="0" noProof="0" dirty="0" err="1">
                <a:ln>
                  <a:noFill/>
                </a:ln>
                <a:solidFill>
                  <a:srgbClr val="EF4135"/>
                </a:solidFill>
                <a:effectLst/>
                <a:uLnTx/>
                <a:uFillTx/>
              </a:rPr>
              <a:t>utilisé</a:t>
            </a:r>
            <a:r>
              <a:rPr kumimoji="0" lang="en-US" sz="4000" b="1" i="0" u="none" strike="noStrike" kern="1200" cap="none" spc="0" normalizeH="0" baseline="0" noProof="0" dirty="0">
                <a:ln>
                  <a:noFill/>
                </a:ln>
                <a:solidFill>
                  <a:srgbClr val="EF4135"/>
                </a:solidFill>
                <a:effectLst/>
                <a:uLnTx/>
                <a:uFillTx/>
              </a:rPr>
              <a:t> </a:t>
            </a:r>
            <a:r>
              <a:rPr lang="en-US" sz="4000" b="1" dirty="0">
                <a:solidFill>
                  <a:srgbClr val="EF4135"/>
                </a:solidFill>
              </a:rPr>
              <a:t>_______ </a:t>
            </a:r>
            <a:r>
              <a:rPr lang="en-US" sz="4000" b="1" dirty="0" err="1">
                <a:solidFill>
                  <a:srgbClr val="EF4135"/>
                </a:solidFill>
              </a:rPr>
              <a:t>aéroport</a:t>
            </a:r>
            <a:r>
              <a:rPr lang="en-US" sz="4000" b="1" dirty="0">
                <a:solidFill>
                  <a:srgbClr val="EF4135"/>
                </a:solidFill>
              </a:rPr>
              <a:t>?</a:t>
            </a:r>
            <a:endParaRPr kumimoji="0" lang="en-US" sz="4000" b="1" i="0" u="none" strike="noStrike" kern="1200" cap="none" spc="0" normalizeH="0" baseline="0" noProof="0" dirty="0">
              <a:ln>
                <a:noFill/>
              </a:ln>
              <a:solidFill>
                <a:srgbClr val="EF4135"/>
              </a:solidFill>
              <a:effectLst/>
              <a:uLnTx/>
              <a:uFillTx/>
            </a:endParaRPr>
          </a:p>
        </p:txBody>
      </p:sp>
      <p:sp>
        <p:nvSpPr>
          <p:cNvPr id="8" name="TextBox 7">
            <a:extLst>
              <a:ext uri="{FF2B5EF4-FFF2-40B4-BE49-F238E27FC236}">
                <a16:creationId xmlns:a16="http://schemas.microsoft.com/office/drawing/2014/main" id="{673CEEE6-2B9B-4436-A359-08379F51CCE5}"/>
              </a:ext>
            </a:extLst>
          </p:cNvPr>
          <p:cNvSpPr txBox="1"/>
          <p:nvPr/>
        </p:nvSpPr>
        <p:spPr>
          <a:xfrm>
            <a:off x="3704035" y="3454695"/>
            <a:ext cx="1673893" cy="707886"/>
          </a:xfrm>
          <a:prstGeom prst="rect">
            <a:avLst/>
          </a:prstGeom>
          <a:noFill/>
        </p:spPr>
        <p:txBody>
          <a:bodyPr wrap="square" rtlCol="0">
            <a:spAutoFit/>
          </a:bodyPr>
          <a:lstStyle/>
          <a:p>
            <a:pPr lvl="0"/>
            <a:r>
              <a:rPr kumimoji="0" lang="en-US" sz="4000" b="1" i="0" u="none" strike="noStrike" kern="1200" cap="none" spc="0" normalizeH="0" baseline="0" noProof="0" dirty="0" err="1">
                <a:ln>
                  <a:noFill/>
                </a:ln>
                <a:solidFill>
                  <a:srgbClr val="EF4135"/>
                </a:solidFill>
                <a:effectLst/>
                <a:uLnTx/>
                <a:uFillTx/>
              </a:rPr>
              <a:t>cet</a:t>
            </a:r>
            <a:endParaRPr kumimoji="0" lang="en-US" sz="4000" b="1" i="0" u="none" strike="noStrike" kern="1200" cap="none" spc="0" normalizeH="0" baseline="0" noProof="0" dirty="0">
              <a:ln>
                <a:noFill/>
              </a:ln>
              <a:solidFill>
                <a:srgbClr val="EF4135"/>
              </a:solidFill>
              <a:effectLst/>
              <a:uLnTx/>
              <a:uFillTx/>
            </a:endParaRPr>
          </a:p>
        </p:txBody>
      </p:sp>
      <p:sp>
        <p:nvSpPr>
          <p:cNvPr id="5" name="Rectangle: Rounded Corners 4">
            <a:extLst>
              <a:ext uri="{FF2B5EF4-FFF2-40B4-BE49-F238E27FC236}">
                <a16:creationId xmlns:a16="http://schemas.microsoft.com/office/drawing/2014/main" id="{50AE8147-B2DD-493A-A529-A3000CFA2F42}"/>
              </a:ext>
            </a:extLst>
          </p:cNvPr>
          <p:cNvSpPr/>
          <p:nvPr/>
        </p:nvSpPr>
        <p:spPr>
          <a:xfrm>
            <a:off x="6344529" y="5008098"/>
            <a:ext cx="3362180"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rPr>
              <a:t>aéroport</a:t>
            </a:r>
            <a:r>
              <a:rPr lang="en-GB" sz="2400" b="1" dirty="0">
                <a:solidFill>
                  <a:schemeClr val="bg1"/>
                </a:solidFill>
              </a:rPr>
              <a:t> = masculine</a:t>
            </a:r>
          </a:p>
        </p:txBody>
      </p:sp>
      <p:sp>
        <p:nvSpPr>
          <p:cNvPr id="10" name="Rectangle: Rounded Corners 9">
            <a:extLst>
              <a:ext uri="{FF2B5EF4-FFF2-40B4-BE49-F238E27FC236}">
                <a16:creationId xmlns:a16="http://schemas.microsoft.com/office/drawing/2014/main" id="{A2FEF67E-D41F-4C18-8AB4-7B6BE49A9645}"/>
              </a:ext>
            </a:extLst>
          </p:cNvPr>
          <p:cNvSpPr/>
          <p:nvPr/>
        </p:nvSpPr>
        <p:spPr>
          <a:xfrm>
            <a:off x="6344530" y="5008098"/>
            <a:ext cx="3362179" cy="928468"/>
          </a:xfrm>
          <a:prstGeom prst="roundRect">
            <a:avLst/>
          </a:prstGeom>
          <a:solidFill>
            <a:srgbClr val="EF413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Hint?</a:t>
            </a:r>
          </a:p>
        </p:txBody>
      </p:sp>
      <p:sp>
        <p:nvSpPr>
          <p:cNvPr id="11" name="TextBox 10">
            <a:extLst>
              <a:ext uri="{FF2B5EF4-FFF2-40B4-BE49-F238E27FC236}">
                <a16:creationId xmlns:a16="http://schemas.microsoft.com/office/drawing/2014/main" id="{25E439CB-DF93-40EE-9987-32A6A7C01B78}"/>
              </a:ext>
            </a:extLst>
          </p:cNvPr>
          <p:cNvSpPr txBox="1"/>
          <p:nvPr/>
        </p:nvSpPr>
        <p:spPr>
          <a:xfrm>
            <a:off x="316087" y="1394748"/>
            <a:ext cx="9729787" cy="584775"/>
          </a:xfrm>
          <a:prstGeom prst="rect">
            <a:avLst/>
          </a:prstGeom>
          <a:noFill/>
        </p:spPr>
        <p:txBody>
          <a:bodyPr wrap="square" rtlCol="0">
            <a:spAutoFit/>
          </a:bodyPr>
          <a:lstStyle/>
          <a:p>
            <a:pPr algn="l"/>
            <a:r>
              <a:rPr lang="en-GB" sz="3200" b="1" dirty="0" err="1">
                <a:solidFill>
                  <a:schemeClr val="tx2">
                    <a:lumMod val="75000"/>
                  </a:schemeClr>
                </a:solidFill>
              </a:rPr>
              <a:t>Complète</a:t>
            </a:r>
            <a:r>
              <a:rPr lang="en-GB" sz="3200" b="1" dirty="0">
                <a:solidFill>
                  <a:schemeClr val="tx2">
                    <a:lumMod val="75000"/>
                  </a:schemeClr>
                </a:solidFill>
              </a:rPr>
              <a:t> les phrases.</a:t>
            </a:r>
          </a:p>
        </p:txBody>
      </p:sp>
    </p:spTree>
    <p:extLst>
      <p:ext uri="{BB962C8B-B14F-4D97-AF65-F5344CB8AC3E}">
        <p14:creationId xmlns:p14="http://schemas.microsoft.com/office/powerpoint/2010/main" val="330836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7" grpId="0"/>
      <p:bldP spid="8" grpId="0"/>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9842BE-945B-4E26-8ED1-EC80C7F82BF5}"/>
              </a:ext>
            </a:extLst>
          </p:cNvPr>
          <p:cNvSpPr>
            <a:spLocks noGrp="1"/>
          </p:cNvSpPr>
          <p:nvPr>
            <p:ph type="body" sz="quarter" idx="10"/>
          </p:nvPr>
        </p:nvSpPr>
        <p:spPr>
          <a:xfrm>
            <a:off x="186530" y="899406"/>
            <a:ext cx="8099341" cy="5105400"/>
          </a:xfrm>
        </p:spPr>
        <p:txBody>
          <a:bodyPr/>
          <a:lstStyle/>
          <a:p>
            <a:r>
              <a:rPr lang="en-GB" b="1" dirty="0"/>
              <a:t>Imagine que ton ami était en vacances.</a:t>
            </a:r>
          </a:p>
          <a:p>
            <a:r>
              <a:rPr lang="en-GB" b="1" dirty="0"/>
              <a:t>Pose des questions avec ‘ce’, ‘cet’ et ‘cette’.</a:t>
            </a:r>
          </a:p>
        </p:txBody>
      </p:sp>
      <p:sp>
        <p:nvSpPr>
          <p:cNvPr id="3" name="Title 2">
            <a:extLst>
              <a:ext uri="{FF2B5EF4-FFF2-40B4-BE49-F238E27FC236}">
                <a16:creationId xmlns:a16="http://schemas.microsoft.com/office/drawing/2014/main" id="{A807C051-C751-4CBD-8011-8C2449EF666A}"/>
              </a:ext>
            </a:extLst>
          </p:cNvPr>
          <p:cNvSpPr>
            <a:spLocks noGrp="1"/>
          </p:cNvSpPr>
          <p:nvPr>
            <p:ph type="title"/>
          </p:nvPr>
        </p:nvSpPr>
        <p:spPr>
          <a:xfrm>
            <a:off x="-1" y="213557"/>
            <a:ext cx="7005711" cy="647577"/>
          </a:xfrm>
        </p:spPr>
        <p:txBody>
          <a:bodyPr>
            <a:normAutofit/>
          </a:bodyPr>
          <a:lstStyle/>
          <a:p>
            <a:r>
              <a:rPr lang="en-GB" sz="2800" dirty="0"/>
              <a:t>Les questions au passé </a:t>
            </a:r>
            <a:r>
              <a:rPr lang="en-GB" sz="2800" dirty="0" err="1"/>
              <a:t>composé</a:t>
            </a:r>
            <a:endParaRPr lang="en-GB" sz="2800" dirty="0"/>
          </a:p>
        </p:txBody>
      </p:sp>
      <p:sp>
        <p:nvSpPr>
          <p:cNvPr id="4" name="Rectangle: Rounded Corners 3">
            <a:extLst>
              <a:ext uri="{FF2B5EF4-FFF2-40B4-BE49-F238E27FC236}">
                <a16:creationId xmlns:a16="http://schemas.microsoft.com/office/drawing/2014/main" id="{AA958BD8-7B24-4B0D-A1A9-3FBC420449B4}"/>
              </a:ext>
            </a:extLst>
          </p:cNvPr>
          <p:cNvSpPr/>
          <p:nvPr/>
        </p:nvSpPr>
        <p:spPr>
          <a:xfrm>
            <a:off x="373063" y="1965960"/>
            <a:ext cx="4086395" cy="2926080"/>
          </a:xfrm>
          <a:prstGeom prst="roundRect">
            <a:avLst/>
          </a:prstGeom>
          <a:solidFill>
            <a:schemeClr val="accent6">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rPr>
              <a:t>Tu as visité…?</a:t>
            </a:r>
          </a:p>
          <a:p>
            <a:pPr algn="ctr"/>
            <a:r>
              <a:rPr lang="en-GB" sz="3600" dirty="0">
                <a:solidFill>
                  <a:srgbClr val="002060"/>
                </a:solidFill>
              </a:rPr>
              <a:t>Tu as mangé…?</a:t>
            </a:r>
          </a:p>
          <a:p>
            <a:pPr algn="ctr"/>
            <a:r>
              <a:rPr lang="en-GB" sz="3600" dirty="0">
                <a:solidFill>
                  <a:srgbClr val="002060"/>
                </a:solidFill>
              </a:rPr>
              <a:t>Tu as utilisé…?</a:t>
            </a:r>
          </a:p>
          <a:p>
            <a:pPr algn="ctr"/>
            <a:r>
              <a:rPr lang="en-GB" sz="3600" dirty="0">
                <a:solidFill>
                  <a:srgbClr val="002060"/>
                </a:solidFill>
              </a:rPr>
              <a:t>Tu as aimé…?</a:t>
            </a:r>
          </a:p>
          <a:p>
            <a:pPr algn="ctr"/>
            <a:r>
              <a:rPr lang="en-GB" sz="3600" dirty="0">
                <a:solidFill>
                  <a:srgbClr val="002060"/>
                </a:solidFill>
              </a:rPr>
              <a:t>Tu as préféré…?</a:t>
            </a:r>
          </a:p>
        </p:txBody>
      </p:sp>
      <p:sp>
        <p:nvSpPr>
          <p:cNvPr id="6" name="Rounded Rectangle 46">
            <a:extLst>
              <a:ext uri="{FF2B5EF4-FFF2-40B4-BE49-F238E27FC236}">
                <a16:creationId xmlns:a16="http://schemas.microsoft.com/office/drawing/2014/main" id="{6F3E63D7-5884-4052-9F6F-B97E1ABFA45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ABAE0C55-7EE1-4AA7-94CA-3294454E1368}"/>
              </a:ext>
            </a:extLst>
          </p:cNvPr>
          <p:cNvSpPr/>
          <p:nvPr/>
        </p:nvSpPr>
        <p:spPr>
          <a:xfrm>
            <a:off x="7005710" y="1758463"/>
            <a:ext cx="4916389" cy="4037426"/>
          </a:xfrm>
          <a:prstGeom prst="roundRect">
            <a:avLst/>
          </a:prstGeom>
          <a:solidFill>
            <a:schemeClr val="accent6">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rPr>
              <a:t>musée</a:t>
            </a:r>
          </a:p>
          <a:p>
            <a:pPr algn="ctr"/>
            <a:r>
              <a:rPr lang="en-GB" sz="3200" dirty="0" err="1">
                <a:solidFill>
                  <a:srgbClr val="002060"/>
                </a:solidFill>
              </a:rPr>
              <a:t>aéroport</a:t>
            </a:r>
            <a:endParaRPr lang="en-GB" sz="3200" dirty="0">
              <a:solidFill>
                <a:srgbClr val="002060"/>
              </a:solidFill>
            </a:endParaRPr>
          </a:p>
          <a:p>
            <a:pPr algn="ctr"/>
            <a:r>
              <a:rPr lang="en-GB" sz="3200" dirty="0" err="1">
                <a:solidFill>
                  <a:srgbClr val="002060"/>
                </a:solidFill>
              </a:rPr>
              <a:t>église</a:t>
            </a:r>
            <a:endParaRPr lang="en-GB" sz="3200" dirty="0">
              <a:solidFill>
                <a:srgbClr val="002060"/>
              </a:solidFill>
            </a:endParaRPr>
          </a:p>
          <a:p>
            <a:pPr algn="ctr"/>
            <a:r>
              <a:rPr lang="en-GB" sz="3200" dirty="0">
                <a:solidFill>
                  <a:srgbClr val="002060"/>
                </a:solidFill>
              </a:rPr>
              <a:t>appartement</a:t>
            </a:r>
          </a:p>
          <a:p>
            <a:pPr algn="ctr"/>
            <a:r>
              <a:rPr lang="en-GB" sz="3200" dirty="0">
                <a:solidFill>
                  <a:srgbClr val="002060"/>
                </a:solidFill>
              </a:rPr>
              <a:t>fête</a:t>
            </a:r>
          </a:p>
          <a:p>
            <a:pPr algn="ctr"/>
            <a:r>
              <a:rPr lang="en-GB" sz="3200" dirty="0">
                <a:solidFill>
                  <a:srgbClr val="002060"/>
                </a:solidFill>
              </a:rPr>
              <a:t>place</a:t>
            </a:r>
          </a:p>
          <a:p>
            <a:pPr algn="ctr"/>
            <a:r>
              <a:rPr lang="en-GB" sz="3200" dirty="0">
                <a:solidFill>
                  <a:srgbClr val="002060"/>
                </a:solidFill>
              </a:rPr>
              <a:t>monument</a:t>
            </a:r>
          </a:p>
          <a:p>
            <a:pPr algn="ctr"/>
            <a:r>
              <a:rPr lang="en-GB" sz="3200" dirty="0">
                <a:solidFill>
                  <a:srgbClr val="002060"/>
                </a:solidFill>
              </a:rPr>
              <a:t>voyage</a:t>
            </a:r>
          </a:p>
        </p:txBody>
      </p:sp>
      <p:sp>
        <p:nvSpPr>
          <p:cNvPr id="11" name="TextBox 10">
            <a:extLst>
              <a:ext uri="{FF2B5EF4-FFF2-40B4-BE49-F238E27FC236}">
                <a16:creationId xmlns:a16="http://schemas.microsoft.com/office/drawing/2014/main" id="{F47A1F8F-4367-45BA-B386-A54AA01ADBAD}"/>
              </a:ext>
            </a:extLst>
          </p:cNvPr>
          <p:cNvSpPr txBox="1"/>
          <p:nvPr/>
        </p:nvSpPr>
        <p:spPr>
          <a:xfrm>
            <a:off x="186530" y="5272669"/>
            <a:ext cx="7016128" cy="954107"/>
          </a:xfrm>
          <a:prstGeom prst="rect">
            <a:avLst/>
          </a:prstGeom>
          <a:noFill/>
        </p:spPr>
        <p:txBody>
          <a:bodyPr wrap="square" rtlCol="0">
            <a:spAutoFit/>
          </a:bodyPr>
          <a:lstStyle/>
          <a:p>
            <a:r>
              <a:rPr lang="en-GB" sz="2800" b="1" dirty="0"/>
              <a:t>Example: Tu as visité ce musée?</a:t>
            </a:r>
          </a:p>
          <a:p>
            <a:r>
              <a:rPr lang="en-GB" sz="2800" b="1" dirty="0"/>
              <a:t>		(Did you visit this museum?)</a:t>
            </a:r>
          </a:p>
        </p:txBody>
      </p:sp>
      <p:sp>
        <p:nvSpPr>
          <p:cNvPr id="12" name="Rectangle: Rounded Corners 11">
            <a:extLst>
              <a:ext uri="{FF2B5EF4-FFF2-40B4-BE49-F238E27FC236}">
                <a16:creationId xmlns:a16="http://schemas.microsoft.com/office/drawing/2014/main" id="{61F337B7-96EE-4CD6-9380-E91E099A219F}"/>
              </a:ext>
            </a:extLst>
          </p:cNvPr>
          <p:cNvSpPr/>
          <p:nvPr/>
        </p:nvSpPr>
        <p:spPr>
          <a:xfrm>
            <a:off x="7005710" y="1758463"/>
            <a:ext cx="4916389" cy="4037426"/>
          </a:xfrm>
          <a:prstGeom prst="roundRect">
            <a:avLst/>
          </a:prstGeom>
          <a:solidFill>
            <a:schemeClr val="accent6">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rPr>
              <a:t>(des idées)</a:t>
            </a:r>
          </a:p>
        </p:txBody>
      </p:sp>
      <p:sp>
        <p:nvSpPr>
          <p:cNvPr id="13" name="Rectangle: Rounded Corners 12">
            <a:extLst>
              <a:ext uri="{FF2B5EF4-FFF2-40B4-BE49-F238E27FC236}">
                <a16:creationId xmlns:a16="http://schemas.microsoft.com/office/drawing/2014/main" id="{7DCCDECB-07C4-42B0-8778-897DC399B1CD}"/>
              </a:ext>
            </a:extLst>
          </p:cNvPr>
          <p:cNvSpPr/>
          <p:nvPr/>
        </p:nvSpPr>
        <p:spPr>
          <a:xfrm>
            <a:off x="4645992" y="1948641"/>
            <a:ext cx="1979892" cy="2926080"/>
          </a:xfrm>
          <a:prstGeom prst="roundRect">
            <a:avLst/>
          </a:prstGeom>
          <a:solidFill>
            <a:schemeClr val="accent6">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002060"/>
                </a:solidFill>
              </a:rPr>
              <a:t>ce</a:t>
            </a:r>
          </a:p>
          <a:p>
            <a:pPr algn="ctr"/>
            <a:r>
              <a:rPr lang="en-GB" sz="3600" dirty="0">
                <a:solidFill>
                  <a:srgbClr val="002060"/>
                </a:solidFill>
              </a:rPr>
              <a:t>cette</a:t>
            </a:r>
          </a:p>
          <a:p>
            <a:pPr algn="ctr"/>
            <a:r>
              <a:rPr lang="en-GB" sz="3600" dirty="0">
                <a:solidFill>
                  <a:srgbClr val="002060"/>
                </a:solidFill>
              </a:rPr>
              <a:t>cet</a:t>
            </a:r>
          </a:p>
        </p:txBody>
      </p:sp>
    </p:spTree>
    <p:extLst>
      <p:ext uri="{BB962C8B-B14F-4D97-AF65-F5344CB8AC3E}">
        <p14:creationId xmlns:p14="http://schemas.microsoft.com/office/powerpoint/2010/main" val="1816888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394450"/>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2185959"/>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6799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r r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1.1 </a:t>
            </a: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Week 6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Y7 Term 3.2 Week 5</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9B2E0-4C9F-4654-8442-20116C179A1A}"/>
              </a:ext>
            </a:extLst>
          </p:cNvPr>
          <p:cNvSpPr txBox="1"/>
          <p:nvPr/>
        </p:nvSpPr>
        <p:spPr>
          <a:xfrm>
            <a:off x="2649293" y="2203511"/>
            <a:ext cx="7465378" cy="769441"/>
          </a:xfrm>
          <a:prstGeom prst="rect">
            <a:avLst/>
          </a:prstGeom>
          <a:noFill/>
        </p:spPr>
        <p:txBody>
          <a:bodyPr wrap="square" rtlCol="0">
            <a:spAutoFit/>
          </a:bodyPr>
          <a:lstStyle/>
          <a:p>
            <a:r>
              <a:rPr lang="en-GB" sz="4400" b="1" dirty="0"/>
              <a:t>EXTRA SLIDES – Lesson 1</a:t>
            </a:r>
          </a:p>
        </p:txBody>
      </p:sp>
    </p:spTree>
    <p:extLst>
      <p:ext uri="{BB962C8B-B14F-4D97-AF65-F5344CB8AC3E}">
        <p14:creationId xmlns:p14="http://schemas.microsoft.com/office/powerpoint/2010/main" val="2907034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924282" cy="647577"/>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632692" y="3010500"/>
            <a:ext cx="11527586" cy="707886"/>
          </a:xfrm>
          <a:prstGeom prst="rect">
            <a:avLst/>
          </a:prstGeom>
          <a:noFill/>
        </p:spPr>
        <p:txBody>
          <a:bodyPr wrap="square" rtlCol="0">
            <a:spAutoFit/>
          </a:bodyPr>
          <a:lstStyle/>
          <a:p>
            <a:pPr lvl="0"/>
            <a:r>
              <a:rPr kumimoji="0" lang="en-US" sz="4000" b="0" i="0" u="none" strike="noStrike" kern="1200" cap="none" spc="0" normalizeH="0" baseline="0" noProof="0">
                <a:ln>
                  <a:noFill/>
                </a:ln>
                <a:solidFill>
                  <a:srgbClr val="4472C4">
                    <a:lumMod val="50000"/>
                  </a:srgbClr>
                </a:solidFill>
                <a:effectLst/>
                <a:uLnTx/>
                <a:uFillTx/>
              </a:rPr>
              <a:t>Tu </a:t>
            </a:r>
            <a:r>
              <a:rPr lang="en-US" sz="4000">
                <a:solidFill>
                  <a:srgbClr val="4472C4">
                    <a:lumMod val="50000"/>
                  </a:srgbClr>
                </a:solidFill>
              </a:rPr>
              <a:t>as </a:t>
            </a:r>
            <a:r>
              <a:rPr lang="en-US" sz="4000" dirty="0">
                <a:solidFill>
                  <a:srgbClr val="4472C4">
                    <a:lumMod val="50000"/>
                  </a:srgbClr>
                </a:solidFill>
              </a:rPr>
              <a:t>fait quoi </a:t>
            </a:r>
            <a:r>
              <a:rPr lang="en-US" sz="4000" err="1">
                <a:solidFill>
                  <a:srgbClr val="4472C4">
                    <a:lumMod val="50000"/>
                  </a:srgbClr>
                </a:solidFill>
              </a:rPr>
              <a:t>l’hiver</a:t>
            </a:r>
            <a:r>
              <a:rPr lang="en-US" sz="4000">
                <a:solidFill>
                  <a:srgbClr val="4472C4">
                    <a:lumMod val="50000"/>
                  </a:srgbClr>
                </a:solidFill>
              </a:rPr>
              <a:t> dernier ? </a:t>
            </a:r>
            <a:endParaRPr kumimoji="0" lang="en-US" sz="4000" b="0" i="0" u="none" strike="noStrike" kern="1200" cap="none" spc="0" normalizeH="0" baseline="0" noProof="0" dirty="0">
              <a:ln>
                <a:noFill/>
              </a:ln>
              <a:solidFill>
                <a:srgbClr val="4472C4">
                  <a:lumMod val="50000"/>
                </a:srgbClr>
              </a:solidFill>
              <a:effectLst/>
              <a:uLnTx/>
              <a:uFillTx/>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FB43966B-5261-4C24-A602-43C543F8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1509880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001555" cy="647577"/>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FF39D30-4649-CC4D-B004-F55757FC4AEF}"/>
              </a:ext>
            </a:extLst>
          </p:cNvPr>
          <p:cNvSpPr txBox="1"/>
          <p:nvPr/>
        </p:nvSpPr>
        <p:spPr>
          <a:xfrm>
            <a:off x="3008925" y="3010500"/>
            <a:ext cx="11527586" cy="707886"/>
          </a:xfrm>
          <a:prstGeom prst="rect">
            <a:avLst/>
          </a:prstGeom>
          <a:noFill/>
        </p:spPr>
        <p:txBody>
          <a:bodyPr wrap="square" rtlCol="0">
            <a:spAutoFit/>
          </a:bodyPr>
          <a:lstStyle/>
          <a:p>
            <a:pPr lvl="0"/>
            <a:r>
              <a:rPr lang="en-US" sz="4000">
                <a:solidFill>
                  <a:srgbClr val="4472C4">
                    <a:lumMod val="50000"/>
                  </a:srgbClr>
                </a:solidFill>
              </a:rPr>
              <a:t>Tu fais quoi aujourd’hui ?</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 name="TextBox 1">
            <a:extLst>
              <a:ext uri="{FF2B5EF4-FFF2-40B4-BE49-F238E27FC236}">
                <a16:creationId xmlns:a16="http://schemas.microsoft.com/office/drawing/2014/main" id="{4D27361D-E1E7-4F3B-A006-646ADE805A97}"/>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2E08EE00-590E-4202-B209-400803E22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3596398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962918" cy="647577"/>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632692" y="3110513"/>
            <a:ext cx="11527586" cy="707886"/>
          </a:xfrm>
          <a:prstGeom prst="rect">
            <a:avLst/>
          </a:prstGeom>
          <a:noFill/>
        </p:spPr>
        <p:txBody>
          <a:bodyPr wrap="square" rtlCol="0">
            <a:spAutoFit/>
          </a:bodyPr>
          <a:lstStyle/>
          <a:p>
            <a:pPr lvl="0"/>
            <a:r>
              <a:rPr kumimoji="0" lang="en-US"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manges où au déjeuner</a:t>
            </a:r>
            <a:r>
              <a:rPr kumimoji="0" lang="en-US" sz="4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70337EF-C049-408D-B529-293168150788}"/>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2E087F8F-15E1-4CB7-B5D0-4D7FFC7CF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127639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FF39D30-4649-CC4D-B004-F55757FC4AEF}"/>
              </a:ext>
            </a:extLst>
          </p:cNvPr>
          <p:cNvSpPr txBox="1"/>
          <p:nvPr/>
        </p:nvSpPr>
        <p:spPr>
          <a:xfrm>
            <a:off x="2632692" y="2910488"/>
            <a:ext cx="11527586" cy="707886"/>
          </a:xfrm>
          <a:prstGeom prst="rect">
            <a:avLst/>
          </a:prstGeom>
          <a:noFill/>
        </p:spPr>
        <p:txBody>
          <a:bodyPr wrap="square" rtlCol="0">
            <a:spAutoFit/>
          </a:bodyPr>
          <a:lstStyle/>
          <a:p>
            <a:pPr lvl="0"/>
            <a:r>
              <a:rPr kumimoji="0" lang="en-US" sz="4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as mangé avec qui hier ?</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9867F22-96CC-4322-937F-2F465BE6426A}"/>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D6D67A90-87AA-4EF2-A134-CEFCA8AA7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3551537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096001" cy="647577"/>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493427" y="3110513"/>
            <a:ext cx="11527586" cy="646331"/>
          </a:xfrm>
          <a:prstGeom prst="rect">
            <a:avLst/>
          </a:prstGeom>
          <a:noFill/>
        </p:spPr>
        <p:txBody>
          <a:bodyPr wrap="square" rtlCol="0">
            <a:spAutoFit/>
          </a:bodyPr>
          <a:lstStyle/>
          <a:p>
            <a:pPr lvl="0"/>
            <a:r>
              <a:rPr kumimoji="0" lang="en-US"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as passé</a:t>
            </a:r>
            <a:r>
              <a:rPr kumimoji="0" lang="en-US" sz="36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tes vacances comment l’été dernier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ADE3791-510E-4DE8-8C13-FE045B3D5C36}"/>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ABF2E02F-7C41-4341-80EC-78078FA64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3979888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522900" y="3196237"/>
            <a:ext cx="11527586" cy="646331"/>
          </a:xfrm>
          <a:prstGeom prst="rect">
            <a:avLst/>
          </a:prstGeom>
          <a:noFill/>
        </p:spPr>
        <p:txBody>
          <a:bodyPr wrap="square" rtlCol="0">
            <a:spAutoFit/>
          </a:bodyPr>
          <a:lstStyle/>
          <a:p>
            <a:pPr lvl="0"/>
            <a:r>
              <a:rPr kumimoji="0" lang="en-US"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Tu passes tes vacances comment normalement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075CDE3-AF27-4ECE-A4DB-EE171C979066}"/>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58BC8F8F-7B3A-4DD9-831D-DDBD2A628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709199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220497" cy="647577"/>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937363" y="2939062"/>
            <a:ext cx="11527586"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lang="en-US" sz="4000" dirty="0" err="1">
                <a:solidFill>
                  <a:srgbClr val="4472C4">
                    <a:lumMod val="50000"/>
                  </a:srgbClr>
                </a:solidFill>
              </a:rPr>
              <a:t>travailles</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maison</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25D7AB1-5096-4406-8F7E-BE3A812BAC35}"/>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A5804C4D-8C24-414C-9436-F181EA063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2527193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6096000" cy="647577"/>
          </a:xfrm>
        </p:spPr>
        <p:txBody>
          <a:bodyPr>
            <a:normAutofit/>
          </a:bodyPr>
          <a:lstStyle/>
          <a:p>
            <a:r>
              <a:rPr lang="fr-FR" sz="3000" b="1" dirty="0">
                <a:solidFill>
                  <a:schemeClr val="bg1"/>
                </a:solidFill>
              </a:rPr>
              <a:t>Maintenant et dans le passé</a:t>
            </a:r>
            <a:endParaRPr lang="en-GB" sz="3000" b="1" dirty="0">
              <a:solidFill>
                <a:schemeClr val="bg1"/>
              </a:solidFill>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2980350" y="3096225"/>
            <a:ext cx="11527586" cy="707886"/>
          </a:xfrm>
          <a:prstGeom prst="rect">
            <a:avLst/>
          </a:prstGeom>
          <a:noFill/>
        </p:spPr>
        <p:txBody>
          <a:bodyPr wrap="square" rtlCol="0">
            <a:spAutoFit/>
          </a:bodyPr>
          <a:lstStyle/>
          <a:p>
            <a:pPr lvl="0"/>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lang="en-US" sz="4000" dirty="0" err="1">
                <a:solidFill>
                  <a:srgbClr val="4472C4">
                    <a:lumMod val="50000"/>
                  </a:srgbClr>
                </a:solidFill>
              </a:rPr>
              <a:t>travaillé</a:t>
            </a:r>
            <a:r>
              <a:rPr lang="en-US" sz="4000" dirty="0">
                <a:solidFill>
                  <a:srgbClr val="4472C4">
                    <a:lumMod val="50000"/>
                  </a:srgbClr>
                </a:solidFill>
              </a:rPr>
              <a:t>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hier</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9" name="Rounded Rectangle 46">
            <a:extLst>
              <a:ext uri="{FF2B5EF4-FFF2-40B4-BE49-F238E27FC236}">
                <a16:creationId xmlns:a16="http://schemas.microsoft.com/office/drawing/2014/main" id="{A897A559-35C4-44CC-80B5-7C26E960B4BC}"/>
              </a:ext>
            </a:extLst>
          </p:cNvPr>
          <p:cNvSpPr/>
          <p:nvPr/>
        </p:nvSpPr>
        <p:spPr>
          <a:xfrm>
            <a:off x="10045874" y="249868"/>
            <a:ext cx="186404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547B98D-2856-4C35-946A-74D22C052675}"/>
              </a:ext>
            </a:extLst>
          </p:cNvPr>
          <p:cNvSpPr txBox="1"/>
          <p:nvPr/>
        </p:nvSpPr>
        <p:spPr>
          <a:xfrm>
            <a:off x="316087" y="1394748"/>
            <a:ext cx="9729787" cy="461665"/>
          </a:xfrm>
          <a:prstGeom prst="rect">
            <a:avLst/>
          </a:prstGeom>
          <a:noFill/>
        </p:spPr>
        <p:txBody>
          <a:bodyPr wrap="square" rtlCol="0">
            <a:spAutoFit/>
          </a:bodyPr>
          <a:lstStyle/>
          <a:p>
            <a:pPr algn="l"/>
            <a:r>
              <a:rPr lang="en-GB" sz="2400" dirty="0" err="1">
                <a:solidFill>
                  <a:schemeClr val="accent5">
                    <a:lumMod val="50000"/>
                  </a:schemeClr>
                </a:solidFill>
              </a:rPr>
              <a:t>Écris</a:t>
            </a:r>
            <a:r>
              <a:rPr lang="en-GB" sz="2400" dirty="0">
                <a:solidFill>
                  <a:schemeClr val="accent5">
                    <a:lumMod val="50000"/>
                  </a:schemeClr>
                </a:solidFill>
              </a:rPr>
              <a:t> </a:t>
            </a:r>
            <a:r>
              <a:rPr lang="en-GB" sz="2400" dirty="0" err="1">
                <a:solidFill>
                  <a:schemeClr val="accent5">
                    <a:lumMod val="50000"/>
                  </a:schemeClr>
                </a:solidFill>
              </a:rPr>
              <a:t>une</a:t>
            </a:r>
            <a:r>
              <a:rPr lang="en-GB" sz="2400" dirty="0">
                <a:solidFill>
                  <a:schemeClr val="accent5">
                    <a:lumMod val="50000"/>
                  </a:schemeClr>
                </a:solidFill>
              </a:rPr>
              <a:t> </a:t>
            </a:r>
            <a:r>
              <a:rPr lang="en-GB" sz="2400" dirty="0" err="1">
                <a:solidFill>
                  <a:schemeClr val="accent5">
                    <a:lumMod val="50000"/>
                  </a:schemeClr>
                </a:solidFill>
              </a:rPr>
              <a:t>réponse</a:t>
            </a:r>
            <a:r>
              <a:rPr lang="en-GB" sz="2400" dirty="0">
                <a:solidFill>
                  <a:schemeClr val="accent5">
                    <a:lumMod val="50000"/>
                  </a:schemeClr>
                </a:solidFill>
              </a:rPr>
              <a:t> à la question. Tu </a:t>
            </a:r>
            <a:r>
              <a:rPr lang="en-GB" sz="2400" dirty="0" err="1">
                <a:solidFill>
                  <a:schemeClr val="accent5">
                    <a:lumMod val="50000"/>
                  </a:schemeClr>
                </a:solidFill>
              </a:rPr>
              <a:t>peux</a:t>
            </a:r>
            <a:r>
              <a:rPr lang="en-GB" sz="2400" dirty="0">
                <a:solidFill>
                  <a:schemeClr val="accent5">
                    <a:lumMod val="50000"/>
                  </a:schemeClr>
                </a:solidFill>
              </a:rPr>
              <a:t> utiliser un </a:t>
            </a:r>
            <a:r>
              <a:rPr lang="en-GB" sz="2400" dirty="0" err="1">
                <a:solidFill>
                  <a:schemeClr val="accent5">
                    <a:lumMod val="50000"/>
                  </a:schemeClr>
                </a:solidFill>
              </a:rPr>
              <a:t>dictionnaire</a:t>
            </a:r>
            <a:r>
              <a:rPr lang="en-GB" sz="2400" dirty="0">
                <a:solidFill>
                  <a:schemeClr val="accent5">
                    <a:lumMod val="50000"/>
                  </a:schemeClr>
                </a:solidFill>
              </a:rPr>
              <a:t> !</a:t>
            </a:r>
          </a:p>
        </p:txBody>
      </p:sp>
      <p:pic>
        <p:nvPicPr>
          <p:cNvPr id="3" name="Picture 2">
            <a:extLst>
              <a:ext uri="{FF2B5EF4-FFF2-40B4-BE49-F238E27FC236}">
                <a16:creationId xmlns:a16="http://schemas.microsoft.com/office/drawing/2014/main" id="{F8C7F3F5-752B-4D6E-A6E3-83ECAB72E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780" y="4703962"/>
            <a:ext cx="1335140" cy="1335140"/>
          </a:xfrm>
          <a:prstGeom prst="rect">
            <a:avLst/>
          </a:prstGeom>
        </p:spPr>
      </p:pic>
    </p:spTree>
    <p:extLst>
      <p:ext uri="{BB962C8B-B14F-4D97-AF65-F5344CB8AC3E}">
        <p14:creationId xmlns:p14="http://schemas.microsoft.com/office/powerpoint/2010/main" val="174181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560983" y="692284"/>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r</a:t>
            </a:r>
            <a:endParaRPr lang="en-US" dirty="0"/>
          </a:p>
        </p:txBody>
      </p:sp>
      <p:sp>
        <p:nvSpPr>
          <p:cNvPr id="4" name="TextBox 3"/>
          <p:cNvSpPr txBox="1"/>
          <p:nvPr/>
        </p:nvSpPr>
        <p:spPr>
          <a:xfrm>
            <a:off x="4512175" y="4410175"/>
            <a:ext cx="26132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r</a:t>
            </a: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ue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grpSp>
        <p:nvGrpSpPr>
          <p:cNvPr id="5" name="Group 4" descr="arrow pointing to street in front of house">
            <a:extLst>
              <a:ext uri="{FF2B5EF4-FFF2-40B4-BE49-F238E27FC236}">
                <a16:creationId xmlns:a16="http://schemas.microsoft.com/office/drawing/2014/main" id="{AE842172-65FA-4096-B424-07E07517CB84}"/>
              </a:ext>
            </a:extLst>
          </p:cNvPr>
          <p:cNvGrpSpPr/>
          <p:nvPr/>
        </p:nvGrpSpPr>
        <p:grpSpPr>
          <a:xfrm>
            <a:off x="3663055" y="1524644"/>
            <a:ext cx="4311456" cy="2721606"/>
            <a:chOff x="3663055" y="1524644"/>
            <a:chExt cx="4311456" cy="2721606"/>
          </a:xfrm>
        </p:grpSpPr>
        <p:pic>
          <p:nvPicPr>
            <p:cNvPr id="6" name="Picture 2">
              <a:extLst>
                <a:ext uri="{FF2B5EF4-FFF2-40B4-BE49-F238E27FC236}">
                  <a16:creationId xmlns:a16="http://schemas.microsoft.com/office/drawing/2014/main" id="{7184832A-292C-430D-ACEE-EE6FD3E628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7" name="Arrow: Down 6">
              <a:extLst>
                <a:ext uri="{FF2B5EF4-FFF2-40B4-BE49-F238E27FC236}">
                  <a16:creationId xmlns:a16="http://schemas.microsoft.com/office/drawing/2014/main" id="{20674CEC-FAC2-4935-83F1-C00A056D44A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77516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9B2E0-4C9F-4654-8442-20116C179A1A}"/>
              </a:ext>
            </a:extLst>
          </p:cNvPr>
          <p:cNvSpPr txBox="1"/>
          <p:nvPr/>
        </p:nvSpPr>
        <p:spPr>
          <a:xfrm>
            <a:off x="2096087" y="2161308"/>
            <a:ext cx="7272996" cy="769441"/>
          </a:xfrm>
          <a:prstGeom prst="rect">
            <a:avLst/>
          </a:prstGeom>
          <a:noFill/>
        </p:spPr>
        <p:txBody>
          <a:bodyPr wrap="square" rtlCol="0">
            <a:spAutoFit/>
          </a:bodyPr>
          <a:lstStyle/>
          <a:p>
            <a:r>
              <a:rPr lang="en-GB" sz="4400" b="1" dirty="0"/>
              <a:t>EXTRA SLIDES – lesson 2</a:t>
            </a:r>
          </a:p>
        </p:txBody>
      </p:sp>
    </p:spTree>
    <p:extLst>
      <p:ext uri="{BB962C8B-B14F-4D97-AF65-F5344CB8AC3E}">
        <p14:creationId xmlns:p14="http://schemas.microsoft.com/office/powerpoint/2010/main" val="2274556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387921" cy="647577"/>
          </a:xfrm>
        </p:spPr>
        <p:txBody>
          <a:bodyPr>
            <a:noAutofit/>
          </a:bodyPr>
          <a:lstStyle/>
          <a:p>
            <a:r>
              <a:rPr lang="fr-FR" sz="3000" b="1" dirty="0">
                <a:solidFill>
                  <a:schemeClr val="bg1"/>
                </a:solidFill>
              </a:rPr>
              <a:t>Maintenant et dans le passé</a:t>
            </a:r>
            <a:endParaRPr lang="en-GB" sz="30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9469677" y="249869"/>
            <a:ext cx="2440243"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3785652"/>
          </a:xfrm>
          <a:prstGeom prst="rect">
            <a:avLst/>
          </a:prstGeom>
          <a:noFill/>
        </p:spPr>
        <p:txBody>
          <a:bodyPr wrap="square" rtlCol="0">
            <a:spAutoFit/>
          </a:bodyPr>
          <a:lstStyle/>
          <a:p>
            <a:r>
              <a:rPr lang="en-US" sz="2400" b="1" dirty="0" err="1">
                <a:solidFill>
                  <a:srgbClr val="115076"/>
                </a:solidFill>
              </a:rPr>
              <a:t>Numérote</a:t>
            </a:r>
            <a:r>
              <a:rPr lang="en-US" sz="2400" b="1" dirty="0">
                <a:solidFill>
                  <a:srgbClr val="115076"/>
                </a:solidFill>
              </a:rPr>
              <a:t> </a:t>
            </a:r>
            <a:r>
              <a:rPr lang="en-US" sz="2400" b="1" dirty="0" err="1">
                <a:solidFill>
                  <a:srgbClr val="115076"/>
                </a:solidFill>
              </a:rPr>
              <a:t>tes</a:t>
            </a:r>
            <a:r>
              <a:rPr lang="en-US" sz="2400" b="1" dirty="0">
                <a:solidFill>
                  <a:srgbClr val="115076"/>
                </a:solidFill>
              </a:rPr>
              <a:t> </a:t>
            </a:r>
            <a:r>
              <a:rPr lang="en-US" sz="2400" b="1" dirty="0" err="1">
                <a:solidFill>
                  <a:srgbClr val="115076"/>
                </a:solidFill>
              </a:rPr>
              <a:t>réponses</a:t>
            </a:r>
            <a:r>
              <a:rPr lang="en-US" sz="2400" b="1" dirty="0">
                <a:solidFill>
                  <a:srgbClr val="115076"/>
                </a:solidFill>
              </a:rPr>
              <a:t> au </a:t>
            </a:r>
            <a:r>
              <a:rPr lang="en-US" sz="2400" b="1" dirty="0" err="1">
                <a:solidFill>
                  <a:srgbClr val="115076"/>
                </a:solidFill>
              </a:rPr>
              <a:t>hasard</a:t>
            </a:r>
            <a:r>
              <a:rPr lang="en-US" sz="2400" b="1" dirty="0">
                <a:solidFill>
                  <a:srgbClr val="115076"/>
                </a:solidFill>
              </a:rPr>
              <a:t>*. Lis les phrases à ton/ta </a:t>
            </a:r>
            <a:r>
              <a:rPr lang="en-US" sz="2400" b="1" dirty="0" err="1">
                <a:solidFill>
                  <a:srgbClr val="115076"/>
                </a:solidFill>
              </a:rPr>
              <a:t>partenaire</a:t>
            </a:r>
            <a:r>
              <a:rPr lang="en-US" sz="2400" b="1" dirty="0">
                <a:solidFill>
                  <a:srgbClr val="115076"/>
                </a:solidFill>
              </a:rPr>
              <a:t>.</a:t>
            </a:r>
          </a:p>
          <a:p>
            <a:r>
              <a:rPr lang="en-US" sz="2400" b="1" dirty="0">
                <a:solidFill>
                  <a:srgbClr val="115076"/>
                </a:solidFill>
              </a:rPr>
              <a:t>Ton/ta </a:t>
            </a:r>
            <a:r>
              <a:rPr lang="en-US" sz="2400" b="1" dirty="0" err="1">
                <a:solidFill>
                  <a:srgbClr val="115076"/>
                </a:solidFill>
              </a:rPr>
              <a:t>partenaire</a:t>
            </a:r>
            <a:r>
              <a:rPr lang="en-US" sz="2400" b="1" dirty="0">
                <a:solidFill>
                  <a:srgbClr val="115076"/>
                </a:solidFill>
              </a:rPr>
              <a:t> </a:t>
            </a:r>
            <a:r>
              <a:rPr lang="en-US" sz="2400" b="1" dirty="0" err="1">
                <a:solidFill>
                  <a:srgbClr val="115076"/>
                </a:solidFill>
              </a:rPr>
              <a:t>va</a:t>
            </a:r>
            <a:r>
              <a:rPr lang="en-US" sz="2400" b="1" dirty="0">
                <a:solidFill>
                  <a:srgbClr val="115076"/>
                </a:solidFill>
              </a:rPr>
              <a:t> </a:t>
            </a:r>
            <a:r>
              <a:rPr lang="en-US" sz="2400" b="1" dirty="0" err="1">
                <a:solidFill>
                  <a:srgbClr val="115076"/>
                </a:solidFill>
              </a:rPr>
              <a:t>répéter</a:t>
            </a:r>
            <a:r>
              <a:rPr lang="en-US" sz="2400" b="1" dirty="0">
                <a:solidFill>
                  <a:srgbClr val="115076"/>
                </a:solidFill>
              </a:rPr>
              <a:t> </a:t>
            </a:r>
            <a:r>
              <a:rPr lang="en-US" sz="2400" b="1" dirty="0" err="1">
                <a:solidFill>
                  <a:srgbClr val="115076"/>
                </a:solidFill>
              </a:rPr>
              <a:t>tes</a:t>
            </a:r>
            <a:r>
              <a:rPr lang="en-US" sz="2400" b="1" dirty="0">
                <a:solidFill>
                  <a:srgbClr val="115076"/>
                </a:solidFill>
              </a:rPr>
              <a:t> </a:t>
            </a:r>
            <a:r>
              <a:rPr lang="en-US" sz="2400" b="1" dirty="0" err="1">
                <a:solidFill>
                  <a:srgbClr val="115076"/>
                </a:solidFill>
              </a:rPr>
              <a:t>réponses</a:t>
            </a:r>
            <a:r>
              <a:rPr lang="en-US" sz="2400" b="1" dirty="0">
                <a:solidFill>
                  <a:srgbClr val="115076"/>
                </a:solidFill>
              </a:rPr>
              <a:t> !</a:t>
            </a:r>
          </a:p>
          <a:p>
            <a:endParaRPr lang="en-US" sz="2400" b="1" dirty="0">
              <a:solidFill>
                <a:srgbClr val="115076"/>
              </a:solidFill>
            </a:endParaRPr>
          </a:p>
          <a:p>
            <a:r>
              <a:rPr lang="en-US" sz="2400" b="1" dirty="0" err="1">
                <a:solidFill>
                  <a:srgbClr val="115076"/>
                </a:solidFill>
              </a:rPr>
              <a:t>Exemple</a:t>
            </a:r>
            <a:r>
              <a:rPr lang="en-US" sz="2400" b="1" dirty="0">
                <a:solidFill>
                  <a:srgbClr val="115076"/>
                </a:solidFill>
              </a:rPr>
              <a:t>:</a:t>
            </a:r>
          </a:p>
          <a:p>
            <a:pPr lvl="0"/>
            <a:r>
              <a:rPr lang="en-US" sz="2400" dirty="0">
                <a:solidFill>
                  <a:srgbClr val="115076"/>
                </a:solidFill>
              </a:rPr>
              <a:t>Partner A</a:t>
            </a:r>
          </a:p>
          <a:p>
            <a:pPr lvl="0"/>
            <a:r>
              <a:rPr lang="en-US" sz="2400" dirty="0">
                <a:solidFill>
                  <a:srgbClr val="115076"/>
                </a:solidFill>
              </a:rPr>
              <a:t>1. </a:t>
            </a:r>
            <a:r>
              <a:rPr lang="en-US" sz="2400" dirty="0" err="1">
                <a:solidFill>
                  <a:srgbClr val="115076"/>
                </a:solidFill>
              </a:rPr>
              <a:t>J’ai</a:t>
            </a:r>
            <a:r>
              <a:rPr lang="en-US" sz="2400" dirty="0">
                <a:solidFill>
                  <a:srgbClr val="115076"/>
                </a:solidFill>
              </a:rPr>
              <a:t> </a:t>
            </a:r>
            <a:r>
              <a:rPr lang="en-US" sz="2400" dirty="0" err="1">
                <a:solidFill>
                  <a:srgbClr val="115076"/>
                </a:solidFill>
              </a:rPr>
              <a:t>regardé</a:t>
            </a:r>
            <a:r>
              <a:rPr lang="en-US" sz="2400" dirty="0">
                <a:solidFill>
                  <a:srgbClr val="115076"/>
                </a:solidFill>
              </a:rPr>
              <a:t> un film </a:t>
            </a:r>
            <a:r>
              <a:rPr lang="en-US" sz="2400" dirty="0" err="1">
                <a:solidFill>
                  <a:srgbClr val="115076"/>
                </a:solidFill>
              </a:rPr>
              <a:t>l’hiver</a:t>
            </a:r>
            <a:r>
              <a:rPr lang="en-US" sz="2400" dirty="0">
                <a:solidFill>
                  <a:srgbClr val="115076"/>
                </a:solidFill>
              </a:rPr>
              <a:t> dernier.</a:t>
            </a:r>
          </a:p>
          <a:p>
            <a:pPr lvl="0"/>
            <a:r>
              <a:rPr lang="en-US" sz="2400" i="1" dirty="0">
                <a:solidFill>
                  <a:srgbClr val="115076"/>
                </a:solidFill>
              </a:rPr>
              <a:t>(and so on for sentences 2-8)</a:t>
            </a:r>
            <a:endParaRPr lang="en-US" sz="2400" dirty="0">
              <a:solidFill>
                <a:srgbClr val="115076"/>
              </a:solidFill>
            </a:endParaRPr>
          </a:p>
          <a:p>
            <a:endParaRPr lang="en-US" sz="2400" dirty="0">
              <a:solidFill>
                <a:srgbClr val="115076"/>
              </a:solidFill>
            </a:endParaRPr>
          </a:p>
          <a:p>
            <a:r>
              <a:rPr lang="en-US" sz="2400" dirty="0">
                <a:solidFill>
                  <a:srgbClr val="115076"/>
                </a:solidFill>
              </a:rPr>
              <a:t>Partner B </a:t>
            </a:r>
            <a:r>
              <a:rPr lang="en-US" sz="2400" i="1" dirty="0">
                <a:solidFill>
                  <a:srgbClr val="115076"/>
                </a:solidFill>
              </a:rPr>
              <a:t>(after all sentences complete)</a:t>
            </a:r>
            <a:endParaRPr lang="en-US" sz="2400" dirty="0">
              <a:solidFill>
                <a:srgbClr val="115076"/>
              </a:solidFill>
            </a:endParaRPr>
          </a:p>
          <a:p>
            <a:r>
              <a:rPr lang="en-US" sz="2400" dirty="0">
                <a:solidFill>
                  <a:srgbClr val="115076"/>
                </a:solidFill>
              </a:rPr>
              <a:t>1. Tu as </a:t>
            </a:r>
            <a:r>
              <a:rPr lang="en-US" sz="2400" dirty="0" err="1">
                <a:solidFill>
                  <a:srgbClr val="115076"/>
                </a:solidFill>
              </a:rPr>
              <a:t>regardé</a:t>
            </a:r>
            <a:r>
              <a:rPr lang="en-US" sz="2400" dirty="0">
                <a:solidFill>
                  <a:srgbClr val="115076"/>
                </a:solidFill>
              </a:rPr>
              <a:t> un film </a:t>
            </a:r>
            <a:r>
              <a:rPr lang="en-US" sz="2400" dirty="0" err="1">
                <a:solidFill>
                  <a:srgbClr val="115076"/>
                </a:solidFill>
              </a:rPr>
              <a:t>l’hiver</a:t>
            </a:r>
            <a:r>
              <a:rPr lang="en-US" sz="2400" dirty="0">
                <a:solidFill>
                  <a:srgbClr val="115076"/>
                </a:solidFill>
              </a:rPr>
              <a:t> dernier.</a:t>
            </a:r>
            <a:endParaRPr kumimoji="0" lang="en-US" sz="2400" b="0" i="0" u="none" strike="noStrike" kern="1200" cap="none" spc="0" normalizeH="0" baseline="0" noProof="0" dirty="0">
              <a:ln>
                <a:noFill/>
              </a:ln>
              <a:solidFill>
                <a:srgbClr val="115076"/>
              </a:solidFill>
              <a:effectLst/>
              <a:uLnTx/>
              <a:uFillTx/>
              <a:latin typeface="Century Gothic" panose="020F0302020204030204"/>
            </a:endParaRPr>
          </a:p>
        </p:txBody>
      </p:sp>
      <p:sp>
        <p:nvSpPr>
          <p:cNvPr id="2" name="TextBox 1"/>
          <p:cNvSpPr txBox="1"/>
          <p:nvPr/>
        </p:nvSpPr>
        <p:spPr>
          <a:xfrm>
            <a:off x="5040011" y="5866682"/>
            <a:ext cx="7066457" cy="461665"/>
          </a:xfrm>
          <a:prstGeom prst="rect">
            <a:avLst/>
          </a:prstGeom>
          <a:noFill/>
        </p:spPr>
        <p:txBody>
          <a:bodyPr wrap="square" rtlCol="0">
            <a:spAutoFit/>
          </a:bodyPr>
          <a:lstStyle/>
          <a:p>
            <a:pPr algn="l"/>
            <a:r>
              <a:rPr lang="en-GB" sz="2400" i="1">
                <a:solidFill>
                  <a:schemeClr val="accent5">
                    <a:lumMod val="50000"/>
                  </a:schemeClr>
                </a:solidFill>
              </a:rPr>
              <a:t>*numéroter au hasard – to number at random</a:t>
            </a:r>
            <a:endParaRPr lang="en-GB" sz="2400" i="1" dirty="0">
              <a:solidFill>
                <a:schemeClr val="accent5">
                  <a:lumMod val="50000"/>
                </a:schemeClr>
              </a:solidFill>
            </a:endParaRPr>
          </a:p>
        </p:txBody>
      </p:sp>
      <p:pic>
        <p:nvPicPr>
          <p:cNvPr id="5" name="Picture 4" descr="A close up of a logo&#10;&#10;Description automatically generated">
            <a:extLst>
              <a:ext uri="{FF2B5EF4-FFF2-40B4-BE49-F238E27FC236}">
                <a16:creationId xmlns:a16="http://schemas.microsoft.com/office/drawing/2014/main" id="{3F4E4DBC-68C1-4B61-958A-D0769EA262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272" y="2858600"/>
            <a:ext cx="2223052" cy="2223052"/>
          </a:xfrm>
          <a:prstGeom prst="rect">
            <a:avLst/>
          </a:prstGeom>
        </p:spPr>
      </p:pic>
      <p:pic>
        <p:nvPicPr>
          <p:cNvPr id="10" name="Picture 9" descr="A picture containing toy, shirt&#10;&#10;Description automatically generated">
            <a:extLst>
              <a:ext uri="{FF2B5EF4-FFF2-40B4-BE49-F238E27FC236}">
                <a16:creationId xmlns:a16="http://schemas.microsoft.com/office/drawing/2014/main" id="{6E450594-B15B-48F4-98D4-A29B552221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6624" y="2858599"/>
            <a:ext cx="2223053" cy="2223053"/>
          </a:xfrm>
          <a:prstGeom prst="rect">
            <a:avLst/>
          </a:prstGeom>
        </p:spPr>
      </p:pic>
      <p:sp>
        <p:nvSpPr>
          <p:cNvPr id="11" name="Speech Bubble: Oval 10">
            <a:extLst>
              <a:ext uri="{FF2B5EF4-FFF2-40B4-BE49-F238E27FC236}">
                <a16:creationId xmlns:a16="http://schemas.microsoft.com/office/drawing/2014/main" id="{BBF6AED4-87A8-4996-A63B-BE69EBC2DBF5}"/>
              </a:ext>
            </a:extLst>
          </p:cNvPr>
          <p:cNvSpPr/>
          <p:nvPr/>
        </p:nvSpPr>
        <p:spPr>
          <a:xfrm>
            <a:off x="8630978" y="2278557"/>
            <a:ext cx="1205948" cy="994216"/>
          </a:xfrm>
          <a:prstGeom prst="wedgeEllipseCallou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6F5FF867-D30C-47A6-9B6C-70BFE300D44C}"/>
              </a:ext>
            </a:extLst>
          </p:cNvPr>
          <p:cNvSpPr/>
          <p:nvPr/>
        </p:nvSpPr>
        <p:spPr>
          <a:xfrm rot="10800000">
            <a:off x="9833876" y="4667479"/>
            <a:ext cx="1205948" cy="994216"/>
          </a:xfrm>
          <a:prstGeom prst="wedgeEllipseCallou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9840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265384" cy="647577"/>
          </a:xfrm>
        </p:spPr>
        <p:txBody>
          <a:bodyPr>
            <a:normAutofit fontScale="90000"/>
          </a:bodyPr>
          <a:lstStyle/>
          <a:p>
            <a:r>
              <a:rPr lang="en-GB" sz="2600" b="1" dirty="0">
                <a:solidFill>
                  <a:schemeClr val="bg1"/>
                </a:solidFill>
              </a:rPr>
              <a:t>Tu </a:t>
            </a:r>
            <a:r>
              <a:rPr lang="en-GB" sz="2600" b="1" dirty="0" err="1">
                <a:solidFill>
                  <a:schemeClr val="bg1"/>
                </a:solidFill>
              </a:rPr>
              <a:t>fais</a:t>
            </a:r>
            <a:r>
              <a:rPr lang="en-GB" sz="2600" b="1" dirty="0">
                <a:solidFill>
                  <a:schemeClr val="bg1"/>
                </a:solidFill>
              </a:rPr>
              <a:t> quoi ? Tu as fait quoi ? (A)</a:t>
            </a:r>
          </a:p>
        </p:txBody>
      </p:sp>
      <p:sp>
        <p:nvSpPr>
          <p:cNvPr id="9" name="Rounded Rectangle 46">
            <a:extLst>
              <a:ext uri="{FF2B5EF4-FFF2-40B4-BE49-F238E27FC236}">
                <a16:creationId xmlns:a16="http://schemas.microsoft.com/office/drawing/2014/main" id="{34B272F6-8439-40C0-AE97-051A66AFA9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2"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159400"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5">
                              <a:lumMod val="50000"/>
                            </a:schemeClr>
                          </a:solidFill>
                        </a:rPr>
                        <a:t>A</a:t>
                      </a:r>
                    </a:p>
                  </a:txBody>
                  <a:tcPr anchor="ctr"/>
                </a:tc>
                <a:tc>
                  <a:txBody>
                    <a:bodyPr/>
                    <a:lstStyle/>
                    <a:p>
                      <a:pPr algn="ctr"/>
                      <a:r>
                        <a:rPr lang="en-GB" dirty="0">
                          <a:solidFill>
                            <a:schemeClr val="accent5">
                              <a:lumMod val="50000"/>
                            </a:schemeClr>
                          </a:solidFill>
                        </a:rPr>
                        <a:t> </a:t>
                      </a:r>
                      <a:r>
                        <a:rPr lang="en-GB" dirty="0" err="1">
                          <a:solidFill>
                            <a:schemeClr val="accent5">
                              <a:lumMod val="50000"/>
                            </a:schemeClr>
                          </a:solidFill>
                        </a:rPr>
                        <a:t>aujourd’hui</a:t>
                      </a:r>
                      <a:endParaRPr lang="en-GB" dirty="0">
                        <a:solidFill>
                          <a:schemeClr val="accent5">
                            <a:lumMod val="50000"/>
                          </a:schemeClr>
                        </a:solidFill>
                      </a:endParaRPr>
                    </a:p>
                  </a:txBody>
                  <a:tcPr/>
                </a:tc>
                <a:tc>
                  <a:txBody>
                    <a:bodyPr/>
                    <a:lstStyle/>
                    <a:p>
                      <a:pPr algn="ctr"/>
                      <a:r>
                        <a:rPr lang="en-GB" dirty="0" err="1">
                          <a:solidFill>
                            <a:schemeClr val="accent5">
                              <a:lumMod val="50000"/>
                            </a:schemeClr>
                          </a:solidFill>
                        </a:rPr>
                        <a:t>l’année</a:t>
                      </a:r>
                      <a:r>
                        <a:rPr lang="en-GB" dirty="0">
                          <a:solidFill>
                            <a:schemeClr val="accent5">
                              <a:lumMod val="50000"/>
                            </a:schemeClr>
                          </a:solidFill>
                        </a:rPr>
                        <a:t> </a:t>
                      </a:r>
                      <a:r>
                        <a:rPr lang="en-GB" dirty="0" err="1">
                          <a:solidFill>
                            <a:schemeClr val="accent5">
                              <a:lumMod val="50000"/>
                            </a:schemeClr>
                          </a:solidFill>
                        </a:rPr>
                        <a:t>dernière</a:t>
                      </a:r>
                      <a:endParaRPr lang="en-GB" dirty="0">
                        <a:solidFill>
                          <a:schemeClr val="accent5">
                            <a:lumMod val="50000"/>
                          </a:schemeClr>
                        </a:solidFill>
                      </a:endParaRPr>
                    </a:p>
                  </a:txBody>
                  <a:tcPr/>
                </a:tc>
                <a:extLst>
                  <a:ext uri="{0D108BD9-81ED-4DB2-BD59-A6C34878D82A}">
                    <a16:rowId xmlns:a16="http://schemas.microsoft.com/office/drawing/2014/main" val="1041229259"/>
                  </a:ext>
                </a:extLst>
              </a:tr>
              <a:tr h="78629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08255625"/>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pic>
        <p:nvPicPr>
          <p:cNvPr id="3074" name="Picture 2" descr="Football Ball Clip Art">
            <a:extLst>
              <a:ext uri="{FF2B5EF4-FFF2-40B4-BE49-F238E27FC236}">
                <a16:creationId xmlns:a16="http://schemas.microsoft.com/office/drawing/2014/main" id="{8AB197A2-5FDD-40A3-A2B0-06EE87E920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55" y="2218996"/>
            <a:ext cx="591918" cy="59391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54E186BB-0161-400F-84A8-CF0C7E3F2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828" y="2353327"/>
            <a:ext cx="282522" cy="294294"/>
          </a:xfrm>
          <a:prstGeom prst="rect">
            <a:avLst/>
          </a:prstGeom>
        </p:spPr>
      </p:pic>
      <p:pic>
        <p:nvPicPr>
          <p:cNvPr id="3076" name="Picture 4" descr="Television Clip Art">
            <a:extLst>
              <a:ext uri="{FF2B5EF4-FFF2-40B4-BE49-F238E27FC236}">
                <a16:creationId xmlns:a16="http://schemas.microsoft.com/office/drawing/2014/main" id="{0008F11A-2F33-421D-8102-70B133D166E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188" y="3002489"/>
            <a:ext cx="612279" cy="5939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225" y="3152297"/>
            <a:ext cx="282522" cy="29429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55" y="5171334"/>
            <a:ext cx="817397" cy="60759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992" y="4399122"/>
            <a:ext cx="781278" cy="658878"/>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296" y="3801459"/>
            <a:ext cx="806669" cy="544169"/>
          </a:xfrm>
          <a:prstGeom prst="rect">
            <a:avLst/>
          </a:prstGeom>
        </p:spPr>
      </p:pic>
      <p:pic>
        <p:nvPicPr>
          <p:cNvPr id="35" name="Picture 34"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9977" y="5346524"/>
            <a:ext cx="282522" cy="294294"/>
          </a:xfrm>
          <a:prstGeom prst="rect">
            <a:avLst/>
          </a:prstGeom>
        </p:spPr>
      </p:pic>
      <p:pic>
        <p:nvPicPr>
          <p:cNvPr id="36" name="Picture 35"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9956" y="3803116"/>
            <a:ext cx="282522" cy="294294"/>
          </a:xfrm>
          <a:prstGeom prst="rect">
            <a:avLst/>
          </a:prstGeom>
        </p:spPr>
      </p:pic>
      <p:pic>
        <p:nvPicPr>
          <p:cNvPr id="37" name="Picture 3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5536" y="4581414"/>
            <a:ext cx="282522" cy="294294"/>
          </a:xfrm>
          <a:prstGeom prst="rect">
            <a:avLst/>
          </a:prstGeom>
        </p:spPr>
      </p:pic>
      <p:graphicFrame>
        <p:nvGraphicFramePr>
          <p:cNvPr id="38"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6637057"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5">
                              <a:lumMod val="50000"/>
                            </a:schemeClr>
                          </a:solidFill>
                        </a:rPr>
                        <a:t>B</a:t>
                      </a:r>
                    </a:p>
                  </a:txBody>
                  <a:tcPr anchor="ctr"/>
                </a:tc>
                <a:tc>
                  <a:txBody>
                    <a:bodyPr/>
                    <a:lstStyle/>
                    <a:p>
                      <a:pPr algn="ctr"/>
                      <a:r>
                        <a:rPr lang="en-GB" dirty="0">
                          <a:solidFill>
                            <a:schemeClr val="accent5">
                              <a:lumMod val="50000"/>
                            </a:schemeClr>
                          </a:solidFill>
                        </a:rPr>
                        <a:t> </a:t>
                      </a:r>
                      <a:r>
                        <a:rPr lang="en-GB" dirty="0" err="1">
                          <a:solidFill>
                            <a:schemeClr val="accent5">
                              <a:lumMod val="50000"/>
                            </a:schemeClr>
                          </a:solidFill>
                        </a:rPr>
                        <a:t>aujourd’hui</a:t>
                      </a:r>
                      <a:endParaRPr lang="en-GB" dirty="0">
                        <a:solidFill>
                          <a:schemeClr val="accent5">
                            <a:lumMod val="50000"/>
                          </a:schemeClr>
                        </a:solidFill>
                      </a:endParaRPr>
                    </a:p>
                  </a:txBody>
                  <a:tcPr/>
                </a:tc>
                <a:tc>
                  <a:txBody>
                    <a:bodyPr/>
                    <a:lstStyle/>
                    <a:p>
                      <a:pPr algn="ctr"/>
                      <a:r>
                        <a:rPr lang="en-GB" dirty="0" err="1">
                          <a:solidFill>
                            <a:schemeClr val="accent5">
                              <a:lumMod val="50000"/>
                            </a:schemeClr>
                          </a:solidFill>
                        </a:rPr>
                        <a:t>l’année</a:t>
                      </a:r>
                      <a:r>
                        <a:rPr lang="en-GB" dirty="0">
                          <a:solidFill>
                            <a:schemeClr val="accent5">
                              <a:lumMod val="50000"/>
                            </a:schemeClr>
                          </a:solidFill>
                        </a:rPr>
                        <a:t> </a:t>
                      </a:r>
                      <a:r>
                        <a:rPr lang="en-GB" dirty="0" err="1">
                          <a:solidFill>
                            <a:schemeClr val="accent5">
                              <a:lumMod val="50000"/>
                            </a:schemeClr>
                          </a:solidFill>
                        </a:rPr>
                        <a:t>dernière</a:t>
                      </a:r>
                      <a:endParaRPr lang="en-GB" dirty="0">
                        <a:solidFill>
                          <a:schemeClr val="accent5">
                            <a:lumMod val="50000"/>
                          </a:schemeClr>
                        </a:solidFill>
                      </a:endParaRPr>
                    </a:p>
                  </a:txBody>
                  <a:tcPr/>
                </a:tc>
                <a:extLst>
                  <a:ext uri="{0D108BD9-81ED-4DB2-BD59-A6C34878D82A}">
                    <a16:rowId xmlns:a16="http://schemas.microsoft.com/office/drawing/2014/main" val="1041229259"/>
                  </a:ext>
                </a:extLst>
              </a:tr>
              <a:tr h="786299">
                <a:tc>
                  <a:txBody>
                    <a:bodyPr/>
                    <a:lstStyle/>
                    <a:p>
                      <a:pPr algn="ctr"/>
                      <a:r>
                        <a:rPr lang="en-GB" sz="4000" b="1" dirty="0">
                          <a:solidFill>
                            <a:schemeClr val="accent5">
                              <a:lumMod val="50000"/>
                            </a:schemeClr>
                          </a:solidFill>
                        </a:rPr>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pPr algn="ctr"/>
                      <a:r>
                        <a:rPr lang="en-GB" sz="4000" b="1" dirty="0">
                          <a:solidFill>
                            <a:schemeClr val="accent5">
                              <a:lumMod val="50000"/>
                            </a:schemeClr>
                          </a:solidFill>
                        </a:rPr>
                        <a:t>2.</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pPr algn="ctr"/>
                      <a:r>
                        <a:rPr lang="en-GB" sz="4000" b="1" dirty="0">
                          <a:solidFill>
                            <a:schemeClr val="accent5">
                              <a:lumMod val="50000"/>
                            </a:schemeClr>
                          </a:solidFill>
                        </a:rPr>
                        <a:t>3.</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pPr algn="ctr"/>
                      <a:r>
                        <a:rPr lang="en-GB" sz="4000" b="1" dirty="0">
                          <a:solidFill>
                            <a:schemeClr val="accent5">
                              <a:lumMod val="50000"/>
                            </a:schemeClr>
                          </a:solidFill>
                        </a:rPr>
                        <a:t>4.</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508255625"/>
                  </a:ext>
                </a:extLst>
              </a:tr>
              <a:tr h="729920">
                <a:tc>
                  <a:txBody>
                    <a:bodyPr/>
                    <a:lstStyle/>
                    <a:p>
                      <a:pPr algn="ctr"/>
                      <a:r>
                        <a:rPr lang="en-GB" sz="4000" b="1" dirty="0">
                          <a:solidFill>
                            <a:schemeClr val="accent5">
                              <a:lumMod val="50000"/>
                            </a:schemeClr>
                          </a:solidFill>
                        </a:rPr>
                        <a:t>5.</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spTree>
    <p:extLst>
      <p:ext uri="{BB962C8B-B14F-4D97-AF65-F5344CB8AC3E}">
        <p14:creationId xmlns:p14="http://schemas.microsoft.com/office/powerpoint/2010/main" val="25191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5898524" cy="647577"/>
          </a:xfrm>
        </p:spPr>
        <p:txBody>
          <a:bodyPr>
            <a:noAutofit/>
          </a:bodyPr>
          <a:lstStyle/>
          <a:p>
            <a:r>
              <a:rPr lang="en-GB" sz="2600" b="1" dirty="0">
                <a:solidFill>
                  <a:schemeClr val="bg1"/>
                </a:solidFill>
              </a:rPr>
              <a:t>Tu </a:t>
            </a:r>
            <a:r>
              <a:rPr lang="en-GB" sz="2600" b="1" dirty="0" err="1">
                <a:solidFill>
                  <a:schemeClr val="bg1"/>
                </a:solidFill>
              </a:rPr>
              <a:t>fais</a:t>
            </a:r>
            <a:r>
              <a:rPr lang="en-GB" sz="2600" b="1" dirty="0">
                <a:solidFill>
                  <a:schemeClr val="bg1"/>
                </a:solidFill>
              </a:rPr>
              <a:t> quoi ? Tu as fait quoi ? (B)</a:t>
            </a:r>
          </a:p>
        </p:txBody>
      </p:sp>
      <p:sp>
        <p:nvSpPr>
          <p:cNvPr id="9" name="Rounded Rectangle 46">
            <a:extLst>
              <a:ext uri="{FF2B5EF4-FFF2-40B4-BE49-F238E27FC236}">
                <a16:creationId xmlns:a16="http://schemas.microsoft.com/office/drawing/2014/main" id="{34B272F6-8439-40C0-AE97-051A66AFA91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2"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159400" y="1349215"/>
          <a:ext cx="5105984" cy="4480085"/>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1">
                              <a:lumMod val="50000"/>
                            </a:schemeClr>
                          </a:solidFill>
                        </a:rPr>
                        <a:t>B</a:t>
                      </a:r>
                    </a:p>
                  </a:txBody>
                  <a:tcPr anchor="ctr"/>
                </a:tc>
                <a:tc>
                  <a:txBody>
                    <a:bodyPr/>
                    <a:lstStyle/>
                    <a:p>
                      <a:pPr algn="ctr"/>
                      <a:r>
                        <a:rPr lang="en-GB" sz="2000" dirty="0">
                          <a:solidFill>
                            <a:schemeClr val="accent1">
                              <a:lumMod val="50000"/>
                            </a:schemeClr>
                          </a:solidFill>
                        </a:rPr>
                        <a:t> </a:t>
                      </a:r>
                      <a:r>
                        <a:rPr lang="en-GB" sz="2000" dirty="0" err="1">
                          <a:solidFill>
                            <a:schemeClr val="accent1">
                              <a:lumMod val="50000"/>
                            </a:schemeClr>
                          </a:solidFill>
                        </a:rPr>
                        <a:t>aujourd’hui</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l’année</a:t>
                      </a:r>
                      <a:r>
                        <a:rPr lang="en-GB" sz="2000" dirty="0">
                          <a:solidFill>
                            <a:schemeClr val="accent1">
                              <a:lumMod val="50000"/>
                            </a:schemeClr>
                          </a:solidFill>
                        </a:rPr>
                        <a:t> </a:t>
                      </a:r>
                      <a:r>
                        <a:rPr lang="en-GB" sz="2000" dirty="0" err="1">
                          <a:solidFill>
                            <a:schemeClr val="accent1">
                              <a:lumMod val="50000"/>
                            </a:schemeClr>
                          </a:solidFill>
                        </a:rPr>
                        <a:t>derniere</a:t>
                      </a:r>
                      <a:endParaRPr lang="en-GB" sz="2000" dirty="0">
                        <a:solidFill>
                          <a:schemeClr val="accent1">
                            <a:lumMod val="50000"/>
                          </a:schemeClr>
                        </a:solidFill>
                      </a:endParaRPr>
                    </a:p>
                  </a:txBody>
                  <a:tcPr/>
                </a:tc>
                <a:extLst>
                  <a:ext uri="{0D108BD9-81ED-4DB2-BD59-A6C34878D82A}">
                    <a16:rowId xmlns:a16="http://schemas.microsoft.com/office/drawing/2014/main" val="1041229259"/>
                  </a:ext>
                </a:extLst>
              </a:tr>
              <a:tr h="786299">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08255625"/>
                  </a:ext>
                </a:extLst>
              </a:tr>
              <a:tr h="717727">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pic>
        <p:nvPicPr>
          <p:cNvPr id="45" name="Picture 44" descr="green checkmark">
            <a:extLst>
              <a:ext uri="{FF2B5EF4-FFF2-40B4-BE49-F238E27FC236}">
                <a16:creationId xmlns:a16="http://schemas.microsoft.com/office/drawing/2014/main" id="{54E186BB-0161-400F-84A8-CF0C7E3F2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533" y="2281872"/>
            <a:ext cx="282522" cy="294294"/>
          </a:xfrm>
          <a:prstGeom prst="rect">
            <a:avLst/>
          </a:prstGeom>
        </p:spPr>
      </p:pic>
      <p:pic>
        <p:nvPicPr>
          <p:cNvPr id="47" name="Picture 4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225" y="3152297"/>
            <a:ext cx="282522" cy="294294"/>
          </a:xfrm>
          <a:prstGeom prst="rect">
            <a:avLst/>
          </a:prstGeom>
        </p:spPr>
      </p:pic>
      <p:pic>
        <p:nvPicPr>
          <p:cNvPr id="11" name="Picture 10">
            <a:extLst>
              <a:ext uri="{FF2B5EF4-FFF2-40B4-BE49-F238E27FC236}">
                <a16:creationId xmlns:a16="http://schemas.microsoft.com/office/drawing/2014/main" id="{1E43D90D-75BE-4333-87BD-8D439F9961F9}"/>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79784" y="3713553"/>
            <a:ext cx="1047541" cy="58369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899" y="2171343"/>
            <a:ext cx="948376" cy="68750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685" y="2993798"/>
            <a:ext cx="893303" cy="598168"/>
          </a:xfrm>
          <a:prstGeom prst="rect">
            <a:avLst/>
          </a:prstGeom>
        </p:spPr>
      </p:pic>
      <p:pic>
        <p:nvPicPr>
          <p:cNvPr id="35" name="Picture 34" descr="green checkmark">
            <a:extLst>
              <a:ext uri="{FF2B5EF4-FFF2-40B4-BE49-F238E27FC236}">
                <a16:creationId xmlns:a16="http://schemas.microsoft.com/office/drawing/2014/main" id="{168E4F70-FDE1-4251-A937-63475653E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699" y="5314086"/>
            <a:ext cx="282522" cy="294294"/>
          </a:xfrm>
          <a:prstGeom prst="rect">
            <a:avLst/>
          </a:prstGeom>
        </p:spPr>
      </p:pic>
      <p:pic>
        <p:nvPicPr>
          <p:cNvPr id="36" name="Picture 35" descr="green checkmark">
            <a:extLst>
              <a:ext uri="{FF2B5EF4-FFF2-40B4-BE49-F238E27FC236}">
                <a16:creationId xmlns:a16="http://schemas.microsoft.com/office/drawing/2014/main" id="{168E4F70-FDE1-4251-A937-63475653E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9066" y="3799508"/>
            <a:ext cx="282522" cy="294294"/>
          </a:xfrm>
          <a:prstGeom prst="rect">
            <a:avLst/>
          </a:prstGeom>
        </p:spPr>
      </p:pic>
      <p:pic>
        <p:nvPicPr>
          <p:cNvPr id="37" name="Picture 36" descr="green checkmark">
            <a:extLst>
              <a:ext uri="{FF2B5EF4-FFF2-40B4-BE49-F238E27FC236}">
                <a16:creationId xmlns:a16="http://schemas.microsoft.com/office/drawing/2014/main" id="{168E4F70-FDE1-4251-A937-63475653E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225" y="4589102"/>
            <a:ext cx="282522" cy="294294"/>
          </a:xfrm>
          <a:prstGeom prst="rect">
            <a:avLst/>
          </a:prstGeom>
        </p:spPr>
      </p:pic>
      <p:graphicFrame>
        <p:nvGraphicFramePr>
          <p:cNvPr id="38" name="Table 42">
            <a:extLst>
              <a:ext uri="{FF2B5EF4-FFF2-40B4-BE49-F238E27FC236}">
                <a16:creationId xmlns:a16="http://schemas.microsoft.com/office/drawing/2014/main" id="{5CB2DF05-C314-4556-8A64-31239E840ACE}"/>
              </a:ext>
            </a:extLst>
          </p:cNvPr>
          <p:cNvGraphicFramePr>
            <a:graphicFrameLocks noGrp="1"/>
          </p:cNvGraphicFramePr>
          <p:nvPr/>
        </p:nvGraphicFramePr>
        <p:xfrm>
          <a:off x="6637057" y="1349215"/>
          <a:ext cx="5105984" cy="4492278"/>
        </p:xfrm>
        <a:graphic>
          <a:graphicData uri="http://schemas.openxmlformats.org/drawingml/2006/table">
            <a:tbl>
              <a:tblPr firstRow="1" bandRow="1">
                <a:tableStyleId>{5940675A-B579-460E-94D1-54222C63F5DA}</a:tableStyleId>
              </a:tblPr>
              <a:tblGrid>
                <a:gridCol w="1097900">
                  <a:extLst>
                    <a:ext uri="{9D8B030D-6E8A-4147-A177-3AD203B41FA5}">
                      <a16:colId xmlns:a16="http://schemas.microsoft.com/office/drawing/2014/main" val="2363592622"/>
                    </a:ext>
                  </a:extLst>
                </a:gridCol>
                <a:gridCol w="1998540">
                  <a:extLst>
                    <a:ext uri="{9D8B030D-6E8A-4147-A177-3AD203B41FA5}">
                      <a16:colId xmlns:a16="http://schemas.microsoft.com/office/drawing/2014/main" val="3623822044"/>
                    </a:ext>
                  </a:extLst>
                </a:gridCol>
                <a:gridCol w="2009544">
                  <a:extLst>
                    <a:ext uri="{9D8B030D-6E8A-4147-A177-3AD203B41FA5}">
                      <a16:colId xmlns:a16="http://schemas.microsoft.com/office/drawing/2014/main" val="4173406535"/>
                    </a:ext>
                  </a:extLst>
                </a:gridCol>
              </a:tblGrid>
              <a:tr h="786299">
                <a:tc>
                  <a:txBody>
                    <a:bodyPr/>
                    <a:lstStyle/>
                    <a:p>
                      <a:pPr algn="ctr"/>
                      <a:r>
                        <a:rPr lang="en-GB" sz="4000" b="1" dirty="0">
                          <a:solidFill>
                            <a:schemeClr val="accent1">
                              <a:lumMod val="50000"/>
                            </a:schemeClr>
                          </a:solidFill>
                        </a:rPr>
                        <a:t>A</a:t>
                      </a:r>
                    </a:p>
                  </a:txBody>
                  <a:tcPr anchor="ctr"/>
                </a:tc>
                <a:tc>
                  <a:txBody>
                    <a:bodyPr/>
                    <a:lstStyle/>
                    <a:p>
                      <a:pPr algn="ctr"/>
                      <a:r>
                        <a:rPr lang="en-GB" sz="2000" dirty="0">
                          <a:solidFill>
                            <a:schemeClr val="accent1">
                              <a:lumMod val="50000"/>
                            </a:schemeClr>
                          </a:solidFill>
                        </a:rPr>
                        <a:t> </a:t>
                      </a:r>
                      <a:r>
                        <a:rPr lang="en-GB" sz="2000" dirty="0" err="1">
                          <a:solidFill>
                            <a:schemeClr val="accent1">
                              <a:lumMod val="50000"/>
                            </a:schemeClr>
                          </a:solidFill>
                        </a:rPr>
                        <a:t>aujourd’hui</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l’année</a:t>
                      </a:r>
                      <a:r>
                        <a:rPr lang="en-GB" sz="2000" dirty="0">
                          <a:solidFill>
                            <a:schemeClr val="accent1">
                              <a:lumMod val="50000"/>
                            </a:schemeClr>
                          </a:solidFill>
                        </a:rPr>
                        <a:t> </a:t>
                      </a:r>
                      <a:r>
                        <a:rPr lang="en-GB" sz="2000" dirty="0" err="1">
                          <a:solidFill>
                            <a:schemeClr val="accent1">
                              <a:lumMod val="50000"/>
                            </a:schemeClr>
                          </a:solidFill>
                        </a:rPr>
                        <a:t>derniere</a:t>
                      </a:r>
                      <a:endParaRPr lang="en-GB" sz="2000" dirty="0">
                        <a:solidFill>
                          <a:schemeClr val="accent1">
                            <a:lumMod val="50000"/>
                          </a:schemeClr>
                        </a:solidFill>
                      </a:endParaRPr>
                    </a:p>
                  </a:txBody>
                  <a:tcPr/>
                </a:tc>
                <a:extLst>
                  <a:ext uri="{0D108BD9-81ED-4DB2-BD59-A6C34878D82A}">
                    <a16:rowId xmlns:a16="http://schemas.microsoft.com/office/drawing/2014/main" val="1041229259"/>
                  </a:ext>
                </a:extLst>
              </a:tr>
              <a:tr h="786299">
                <a:tc>
                  <a:txBody>
                    <a:bodyPr/>
                    <a:lstStyle/>
                    <a:p>
                      <a:pPr algn="ctr"/>
                      <a:r>
                        <a:rPr lang="en-GB" sz="4000" b="1" dirty="0">
                          <a:solidFill>
                            <a:schemeClr val="accent5">
                              <a:lumMod val="50000"/>
                            </a:schemeClr>
                          </a:solidFill>
                        </a:rPr>
                        <a:t>1.</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901804851"/>
                  </a:ext>
                </a:extLst>
              </a:tr>
              <a:tr h="729920">
                <a:tc>
                  <a:txBody>
                    <a:bodyPr/>
                    <a:lstStyle/>
                    <a:p>
                      <a:pPr algn="ctr"/>
                      <a:r>
                        <a:rPr lang="en-GB" sz="4000" b="1" dirty="0">
                          <a:solidFill>
                            <a:schemeClr val="accent5">
                              <a:lumMod val="50000"/>
                            </a:schemeClr>
                          </a:solidFill>
                        </a:rPr>
                        <a:t>2.</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491565871"/>
                  </a:ext>
                </a:extLst>
              </a:tr>
              <a:tr h="729920">
                <a:tc>
                  <a:txBody>
                    <a:bodyPr/>
                    <a:lstStyle/>
                    <a:p>
                      <a:pPr algn="ctr"/>
                      <a:r>
                        <a:rPr lang="en-GB" sz="4000" b="1" dirty="0">
                          <a:solidFill>
                            <a:schemeClr val="accent5">
                              <a:lumMod val="50000"/>
                            </a:schemeClr>
                          </a:solidFill>
                        </a:rPr>
                        <a:t>3.</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60116022"/>
                  </a:ext>
                </a:extLst>
              </a:tr>
              <a:tr h="729920">
                <a:tc>
                  <a:txBody>
                    <a:bodyPr/>
                    <a:lstStyle/>
                    <a:p>
                      <a:pPr algn="ctr"/>
                      <a:r>
                        <a:rPr lang="en-GB" sz="4000" b="1" dirty="0">
                          <a:solidFill>
                            <a:schemeClr val="accent5">
                              <a:lumMod val="50000"/>
                            </a:schemeClr>
                          </a:solidFill>
                        </a:rPr>
                        <a:t>4.</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08255625"/>
                  </a:ext>
                </a:extLst>
              </a:tr>
              <a:tr h="729920">
                <a:tc>
                  <a:txBody>
                    <a:bodyPr/>
                    <a:lstStyle/>
                    <a:p>
                      <a:pPr algn="ctr"/>
                      <a:r>
                        <a:rPr lang="en-GB" sz="4000" b="1" dirty="0">
                          <a:solidFill>
                            <a:schemeClr val="accent5">
                              <a:lumMod val="50000"/>
                            </a:schemeClr>
                          </a:solidFill>
                        </a:rPr>
                        <a:t>5.</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213801784"/>
                  </a:ext>
                </a:extLst>
              </a:tr>
            </a:tbl>
          </a:graphicData>
        </a:graphic>
      </p:graphicFrame>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802" y="4394790"/>
            <a:ext cx="1029523" cy="682917"/>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788" y="5136087"/>
            <a:ext cx="861200" cy="693213"/>
          </a:xfrm>
          <a:prstGeom prst="rect">
            <a:avLst/>
          </a:prstGeom>
        </p:spPr>
      </p:pic>
    </p:spTree>
    <p:extLst>
      <p:ext uri="{BB962C8B-B14F-4D97-AF65-F5344CB8AC3E}">
        <p14:creationId xmlns:p14="http://schemas.microsoft.com/office/powerpoint/2010/main" val="1442669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13" name="Picture 12" descr="sad face">
            <a:extLst>
              <a:ext uri="{FF2B5EF4-FFF2-40B4-BE49-F238E27FC236}">
                <a16:creationId xmlns:a16="http://schemas.microsoft.com/office/drawing/2014/main" id="{02A378D0-9B85-1A4A-A33B-F4D36D0332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2527" y="1567476"/>
            <a:ext cx="1977584" cy="1977584"/>
          </a:xfrm>
          <a:prstGeom prst="rect">
            <a:avLst/>
          </a:prstGeom>
        </p:spPr>
      </p:pic>
      <p:sp>
        <p:nvSpPr>
          <p:cNvPr id="17" name="Rectangle 16">
            <a:extLst>
              <a:ext uri="{FF2B5EF4-FFF2-40B4-BE49-F238E27FC236}">
                <a16:creationId xmlns:a16="http://schemas.microsoft.com/office/drawing/2014/main" id="{6C70D5E9-D171-FB4C-B44F-3112BADFC250}"/>
              </a:ext>
            </a:extLst>
          </p:cNvPr>
          <p:cNvSpPr/>
          <p:nvPr/>
        </p:nvSpPr>
        <p:spPr>
          <a:xfrm>
            <a:off x="5240636" y="5611180"/>
            <a:ext cx="171072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be]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wo people talk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791" y="4451532"/>
            <a:ext cx="2222466" cy="1842196"/>
          </a:xfrm>
          <a:prstGeom prst="rect">
            <a:avLst/>
          </a:prstGeom>
        </p:spPr>
      </p:pic>
      <p:sp>
        <p:nvSpPr>
          <p:cNvPr id="18" name="Rectangle 17">
            <a:extLst>
              <a:ext uri="{FF2B5EF4-FFF2-40B4-BE49-F238E27FC236}">
                <a16:creationId xmlns:a16="http://schemas.microsoft.com/office/drawing/2014/main" id="{7A8886D0-3076-47F0-8D05-BF45782EAD91}"/>
              </a:ext>
            </a:extLst>
          </p:cNvPr>
          <p:cNvSpPr/>
          <p:nvPr/>
        </p:nvSpPr>
        <p:spPr>
          <a:xfrm>
            <a:off x="1023167" y="1458611"/>
            <a:ext cx="21435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[brother]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C6E71458-3BD6-6E4C-A62F-08EA61B236F7}"/>
              </a:ext>
            </a:extLst>
          </p:cNvPr>
          <p:cNvSpPr/>
          <p:nvPr/>
        </p:nvSpPr>
        <p:spPr>
          <a:xfrm>
            <a:off x="1086870" y="4498026"/>
            <a:ext cx="228139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[modern]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16" name="Group 15" descr="arrow pointing to street in front of house">
            <a:extLst>
              <a:ext uri="{FF2B5EF4-FFF2-40B4-BE49-F238E27FC236}">
                <a16:creationId xmlns:a16="http://schemas.microsoft.com/office/drawing/2014/main" id="{7A4C6B93-7567-4E35-A595-CBAD953D6D66}"/>
              </a:ext>
            </a:extLst>
          </p:cNvPr>
          <p:cNvGrpSpPr/>
          <p:nvPr/>
        </p:nvGrpSpPr>
        <p:grpSpPr>
          <a:xfrm>
            <a:off x="5031924" y="2341450"/>
            <a:ext cx="2128145" cy="1490350"/>
            <a:chOff x="3663055" y="1524644"/>
            <a:chExt cx="4311456" cy="2721606"/>
          </a:xfrm>
        </p:grpSpPr>
        <p:pic>
          <p:nvPicPr>
            <p:cNvPr id="20" name="Picture 2">
              <a:extLst>
                <a:ext uri="{FF2B5EF4-FFF2-40B4-BE49-F238E27FC236}">
                  <a16:creationId xmlns:a16="http://schemas.microsoft.com/office/drawing/2014/main" id="{2D3EDCD6-339F-4711-AEF7-61272CACDE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860B6A7-8A9B-4FCA-8197-ECE6203B2F7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42659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r fre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r trist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r trist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7" name="r modern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subTnLst>
                                    <p:audio>
                                      <p:cMediaNode>
                                        <p:cTn display="0" masterRel="sameClick">
                                          <p:stCondLst>
                                            <p:cond evt="begin" delay="0">
                                              <p:tn val="46"/>
                                            </p:cond>
                                          </p:stCondLst>
                                          <p:endCondLst>
                                            <p:cond evt="onStopAudio" delay="0">
                                              <p:tgtEl>
                                                <p:sldTgt/>
                                              </p:tgtEl>
                                            </p:cond>
                                          </p:endCondLst>
                                        </p:cTn>
                                        <p:tgtEl>
                                          <p:sndTgt r:embed="rId7" name="r modern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r et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subTnLst>
                                    <p:audio>
                                      <p:cMediaNode>
                                        <p:cTn display="0" masterRel="sameClick">
                                          <p:stCondLst>
                                            <p:cond evt="begin" delay="0">
                                              <p:tn val="56"/>
                                            </p:cond>
                                          </p:stCondLst>
                                          <p:endCondLst>
                                            <p:cond evt="onStopAudio" delay="0">
                                              <p:tgtEl>
                                                <p:sldTgt/>
                                              </p:tgtEl>
                                            </p:cond>
                                          </p:endCondLst>
                                        </p:cTn>
                                        <p:tgtEl>
                                          <p:sndTgt r:embed="rId8" name="r et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9" name="r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816FD12B-D892-244E-A12F-F4A43B3D21D9}"/>
              </a:ext>
            </a:extLst>
          </p:cNvPr>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arrow pointing to street in front of house">
            <a:extLst>
              <a:ext uri="{FF2B5EF4-FFF2-40B4-BE49-F238E27FC236}">
                <a16:creationId xmlns:a16="http://schemas.microsoft.com/office/drawing/2014/main" id="{589BC6FB-B099-4FD3-A36D-8EF8D2804F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031924" y="2341450"/>
            <a:ext cx="2128145" cy="1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14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r r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r fre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r trist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r modern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r et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r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r</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404141" y="3574584"/>
            <a:ext cx="1383712"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150606" y="584479"/>
            <a:ext cx="188865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è</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224778" y="3651954"/>
            <a:ext cx="41026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mode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88429" y="4753889"/>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êt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79297" y="3651954"/>
            <a:ext cx="235032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3" name="Picture 2" descr="arrow pointing to street in front of house">
            <a:extLst>
              <a:ext uri="{FF2B5EF4-FFF2-40B4-BE49-F238E27FC236}">
                <a16:creationId xmlns:a16="http://schemas.microsoft.com/office/drawing/2014/main" id="{0DAD68DE-9FF0-457C-88E7-71B6FCB8C3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031924" y="2341450"/>
            <a:ext cx="2128145" cy="149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7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6348549" cy="647577"/>
          </a:xfrm>
        </p:spPr>
        <p:txBody>
          <a:bodyPr>
            <a:normAutofit/>
          </a:bodyPr>
          <a:lstStyle/>
          <a:p>
            <a:r>
              <a:rPr lang="en-GB" sz="3600" b="1" dirty="0">
                <a:solidFill>
                  <a:schemeClr val="bg1"/>
                </a:solidFill>
              </a:rPr>
              <a:t>[r] en anglais vs </a:t>
            </a:r>
            <a:r>
              <a:rPr lang="en-GB" sz="3600" b="1" dirty="0" err="1">
                <a:solidFill>
                  <a:schemeClr val="bg1"/>
                </a:solidFill>
              </a:rPr>
              <a:t>français</a:t>
            </a:r>
            <a:r>
              <a:rPr lang="en-GB" sz="3600" b="1" dirty="0">
                <a:solidFill>
                  <a:schemeClr val="bg1"/>
                </a:solidFill>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3" name="horrible.wav"/>
            </a:hlinkClick>
            <a:extLst>
              <a:ext uri="{FF2B5EF4-FFF2-40B4-BE49-F238E27FC236}">
                <a16:creationId xmlns:a16="http://schemas.microsoft.com/office/drawing/2014/main" id="{484726CB-0AC4-4177-9A49-79D73E0B65BC}"/>
              </a:ext>
            </a:extLst>
          </p:cNvPr>
          <p:cNvSpPr/>
          <p:nvPr/>
        </p:nvSpPr>
        <p:spPr>
          <a:xfrm>
            <a:off x="7319501" y="146698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4" name="université.wav"/>
            </a:hlinkClick>
            <a:extLst>
              <a:ext uri="{FF2B5EF4-FFF2-40B4-BE49-F238E27FC236}">
                <a16:creationId xmlns:a16="http://schemas.microsoft.com/office/drawing/2014/main" id="{B46470BD-5750-4156-86A2-37A5469C45F6}"/>
              </a:ext>
            </a:extLst>
          </p:cNvPr>
          <p:cNvSpPr/>
          <p:nvPr/>
        </p:nvSpPr>
        <p:spPr>
          <a:xfrm>
            <a:off x="7319501" y="224978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5" name="partie.wav"/>
            </a:hlinkClick>
            <a:extLst>
              <a:ext uri="{FF2B5EF4-FFF2-40B4-BE49-F238E27FC236}">
                <a16:creationId xmlns:a16="http://schemas.microsoft.com/office/drawing/2014/main" id="{026B4E34-B92F-4A1C-AFE1-226637AD6973}"/>
              </a:ext>
            </a:extLst>
          </p:cNvPr>
          <p:cNvSpPr/>
          <p:nvPr/>
        </p:nvSpPr>
        <p:spPr>
          <a:xfrm>
            <a:off x="7319501" y="303257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6" name="orienter.wav"/>
            </a:hlinkClick>
            <a:extLst>
              <a:ext uri="{FF2B5EF4-FFF2-40B4-BE49-F238E27FC236}">
                <a16:creationId xmlns:a16="http://schemas.microsoft.com/office/drawing/2014/main" id="{9E163363-5C0F-4DA4-84A7-D1E0E5DD110B}"/>
              </a:ext>
            </a:extLst>
          </p:cNvPr>
          <p:cNvSpPr/>
          <p:nvPr/>
        </p:nvSpPr>
        <p:spPr>
          <a:xfrm>
            <a:off x="7319500" y="381537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7" name="paragraphe.wav"/>
            </a:hlinkClick>
            <a:extLst>
              <a:ext uri="{FF2B5EF4-FFF2-40B4-BE49-F238E27FC236}">
                <a16:creationId xmlns:a16="http://schemas.microsoft.com/office/drawing/2014/main" id="{777B9205-1178-4992-A207-DEE3240DAEA0}"/>
              </a:ext>
            </a:extLst>
          </p:cNvPr>
          <p:cNvSpPr/>
          <p:nvPr/>
        </p:nvSpPr>
        <p:spPr>
          <a:xfrm>
            <a:off x="7319500" y="4598166"/>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295161"/>
          <a:ext cx="6668728" cy="4794852"/>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a:solidFill>
                            <a:srgbClr val="115076"/>
                          </a:solidFill>
                          <a:latin typeface="Century Gothic" panose="020B0502020202020204" pitchFamily="34" charset="0"/>
                        </a:rPr>
                        <a:t>ho</a:t>
                      </a:r>
                      <a:r>
                        <a:rPr lang="fr-FR" sz="3000" b="1" dirty="0">
                          <a:solidFill>
                            <a:srgbClr val="EE6000"/>
                          </a:solidFill>
                          <a:latin typeface="Century Gothic" panose="020B0502020202020204" pitchFamily="34" charset="0"/>
                        </a:rPr>
                        <a:t>rr</a:t>
                      </a:r>
                      <a:r>
                        <a:rPr lang="fr-FR" sz="3000" b="0" dirty="0">
                          <a:solidFill>
                            <a:srgbClr val="115076"/>
                          </a:solidFill>
                          <a:latin typeface="Century Gothic" panose="020B0502020202020204" pitchFamily="34" charset="0"/>
                        </a:rPr>
                        <a:t>ible</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ho</a:t>
                      </a:r>
                      <a:r>
                        <a:rPr lang="fr-FR" sz="3000" b="1" dirty="0">
                          <a:solidFill>
                            <a:srgbClr val="EE6000"/>
                          </a:solidFill>
                          <a:latin typeface="Century Gothic" panose="020B0502020202020204" pitchFamily="34" charset="0"/>
                        </a:rPr>
                        <a:t>rr</a:t>
                      </a:r>
                      <a:r>
                        <a:rPr lang="fr-FR" sz="3000" b="0" dirty="0">
                          <a:solidFill>
                            <a:srgbClr val="115076"/>
                          </a:solidFill>
                          <a:latin typeface="Century Gothic" panose="020B0502020202020204" pitchFamily="34" charset="0"/>
                        </a:rPr>
                        <a:t>ible</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err="1">
                          <a:solidFill>
                            <a:srgbClr val="115076"/>
                          </a:solidFill>
                          <a:latin typeface="Century Gothic" panose="020B0502020202020204" pitchFamily="34" charset="0"/>
                        </a:rPr>
                        <a:t>unive</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sity</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unive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sité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ty</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tie (part)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528311"/>
                  </a:ext>
                </a:extLst>
              </a:tr>
              <a:tr h="799142">
                <a:tc>
                  <a:txBody>
                    <a:bodyPr/>
                    <a:lstStyle/>
                    <a:p>
                      <a:pPr algn="ctr"/>
                      <a:r>
                        <a:rPr lang="fr-FR" sz="3000" b="0" dirty="0" err="1">
                          <a:solidFill>
                            <a:srgbClr val="115076"/>
                          </a:solidFill>
                          <a:latin typeface="Century Gothic" panose="020B0502020202020204" pitchFamily="34" charset="0"/>
                        </a:rPr>
                        <a:t>o</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ientate</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o</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ienter</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pa</a:t>
                      </a:r>
                      <a:r>
                        <a:rPr lang="fr-FR" sz="3000" b="1" dirty="0" err="1">
                          <a:solidFill>
                            <a:srgbClr val="EE6000"/>
                          </a:solidFill>
                          <a:latin typeface="Century Gothic" panose="020B0502020202020204" pitchFamily="34" charset="0"/>
                        </a:rPr>
                        <a:t>r</a:t>
                      </a:r>
                      <a:r>
                        <a:rPr lang="fr-FR" sz="3000" b="0" dirty="0" err="1">
                          <a:solidFill>
                            <a:srgbClr val="115076"/>
                          </a:solidFill>
                          <a:latin typeface="Century Gothic" panose="020B0502020202020204" pitchFamily="34" charset="0"/>
                        </a:rPr>
                        <a:t>agraph</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pa</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ag</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aphe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a:solidFill>
                            <a:srgbClr val="115076"/>
                          </a:solidFill>
                          <a:latin typeface="Century Gothic" panose="020B0502020202020204" pitchFamily="34" charset="0"/>
                        </a:rPr>
                        <a:t>inte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view</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inte</a:t>
                      </a:r>
                      <a:r>
                        <a:rPr lang="fr-FR" sz="3000" b="1" dirty="0">
                          <a:solidFill>
                            <a:srgbClr val="EE6000"/>
                          </a:solidFill>
                          <a:latin typeface="Century Gothic" panose="020B0502020202020204" pitchFamily="34" charset="0"/>
                        </a:rPr>
                        <a:t>r</a:t>
                      </a:r>
                      <a:r>
                        <a:rPr lang="fr-FR" sz="3000" b="0" dirty="0">
                          <a:solidFill>
                            <a:srgbClr val="115076"/>
                          </a:solidFill>
                          <a:latin typeface="Century Gothic" panose="020B0502020202020204" pitchFamily="34" charset="0"/>
                        </a:rPr>
                        <a:t>view</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20" name="Rectangle 19">
            <a:hlinkClick r:id="" action="ppaction://noaction">
              <a:snd r:embed="rId8" name="interview.wav"/>
            </a:hlinkClick>
            <a:extLst>
              <a:ext uri="{FF2B5EF4-FFF2-40B4-BE49-F238E27FC236}">
                <a16:creationId xmlns:a16="http://schemas.microsoft.com/office/drawing/2014/main" id="{13727E69-F114-4C71-B729-838EC5EF3F4E}"/>
              </a:ext>
            </a:extLst>
          </p:cNvPr>
          <p:cNvSpPr/>
          <p:nvPr/>
        </p:nvSpPr>
        <p:spPr>
          <a:xfrm>
            <a:off x="7319500" y="5380961"/>
            <a:ext cx="471949" cy="461665"/>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21" name="TextBox 20">
            <a:extLst>
              <a:ext uri="{FF2B5EF4-FFF2-40B4-BE49-F238E27FC236}">
                <a16:creationId xmlns:a16="http://schemas.microsoft.com/office/drawing/2014/main" id="{5BEA80D6-C635-4753-B08F-6416812C0D45}"/>
              </a:ext>
            </a:extLst>
          </p:cNvPr>
          <p:cNvSpPr txBox="1"/>
          <p:nvPr/>
        </p:nvSpPr>
        <p:spPr>
          <a:xfrm>
            <a:off x="8849030" y="1344202"/>
            <a:ext cx="3077497" cy="1123712"/>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is a raspy sound pronounced in the back of the throat.</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A9935E00-2C3C-445F-A3AA-04488701DB6E}"/>
              </a:ext>
            </a:extLst>
          </p:cNvPr>
          <p:cNvSpPr txBox="1"/>
          <p:nvPr/>
        </p:nvSpPr>
        <p:spPr>
          <a:xfrm>
            <a:off x="8829980" y="2917209"/>
            <a:ext cx="3077497" cy="2826306"/>
          </a:xfrm>
          <a:prstGeom prst="wedgeRoundRectCallout">
            <a:avLst/>
          </a:prstGeom>
          <a:solidFill>
            <a:srgbClr val="10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pronounce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press your tongue towards the place you would pronounce English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don’t close your throat completely.</a:t>
            </a:r>
            <a:endPar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6625465"/>
      </p:ext>
    </p:extLst>
  </p:cSld>
  <p:clrMapOvr>
    <a:masterClrMapping/>
  </p:clrMapOvr>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7037</Words>
  <Application>Microsoft Office PowerPoint</Application>
  <PresentationFormat>Widescreen</PresentationFormat>
  <Paragraphs>1012</Paragraphs>
  <Slides>53</Slides>
  <Notes>51</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53</vt:i4>
      </vt:variant>
    </vt:vector>
  </HeadingPairs>
  <TitlesOfParts>
    <vt:vector size="62" baseType="lpstr">
      <vt:lpstr>MS Gothic</vt:lpstr>
      <vt:lpstr>Arial</vt:lpstr>
      <vt:lpstr>Calibri</vt:lpstr>
      <vt:lpstr>Century Gothic</vt:lpstr>
      <vt:lpstr>Tw Cen MT</vt:lpstr>
      <vt:lpstr>NCELP_German_2022</vt:lpstr>
      <vt:lpstr>NCELP Theme</vt:lpstr>
      <vt:lpstr>2_Office Theme</vt:lpstr>
      <vt:lpstr>Bitmap Image</vt:lpstr>
      <vt:lpstr>PowerPoint Presentation</vt:lpstr>
      <vt:lpstr>Vocabulaire</vt:lpstr>
      <vt:lpstr>r</vt:lpstr>
      <vt:lpstr>r</vt:lpstr>
      <vt:lpstr>r</vt:lpstr>
      <vt:lpstr>r</vt:lpstr>
      <vt:lpstr>r</vt:lpstr>
      <vt:lpstr>r</vt:lpstr>
      <vt:lpstr>[r] en anglais vs français  </vt:lpstr>
      <vt:lpstr>Vocabulaire</vt:lpstr>
      <vt:lpstr>Vocabulaire</vt:lpstr>
      <vt:lpstr>Vocabulaire</vt:lpstr>
      <vt:lpstr>Le passé composé</vt:lpstr>
      <vt:lpstr>L'été dernier</vt:lpstr>
      <vt:lpstr>Les questions au passé composé</vt:lpstr>
      <vt:lpstr>Les questions au passé composé</vt:lpstr>
      <vt:lpstr>Aujourd’hui ou l’hiver dernier ?</vt:lpstr>
      <vt:lpstr>Écrire</vt:lpstr>
      <vt:lpstr>Comment dit-on en français?</vt:lpstr>
      <vt:lpstr>Comment dit-on en français?</vt:lpstr>
      <vt:lpstr>PowerPoint Presentation</vt:lpstr>
      <vt:lpstr>Des virelangues !  </vt:lpstr>
      <vt:lpstr>Les vacances de Léa</vt:lpstr>
      <vt:lpstr>Les vacances de Léa</vt:lpstr>
      <vt:lpstr>Ce, cet, cette and ces</vt:lpstr>
      <vt:lpstr>Bruxelles, capitale de la Belgique !</vt:lpstr>
      <vt:lpstr>Bruxelles, capitale de la Belgique !</vt:lpstr>
      <vt:lpstr>Bruxelles, capitale de la Belgique !</vt:lpstr>
      <vt:lpstr>Bruxelles, capitale de la Belgique !</vt:lpstr>
      <vt:lpstr>Les voyages dans le passé</vt:lpstr>
      <vt:lpstr>Les questions au passé composé</vt:lpstr>
      <vt:lpstr>Les questions au passé composé</vt:lpstr>
      <vt:lpstr>Les questions au passé composé</vt:lpstr>
      <vt:lpstr>Les questions au passé composé</vt:lpstr>
      <vt:lpstr>Les questions au passé composé</vt:lpstr>
      <vt:lpstr>Les questions au passé composé</vt:lpstr>
      <vt:lpstr>Les questions au passé composé</vt:lpstr>
      <vt:lpstr>Les questions au passé composé</vt:lpstr>
      <vt:lpstr>Les questions au passé composé</vt:lpstr>
      <vt:lpstr>Devoirs</vt:lpstr>
      <vt:lpstr>PowerPoint Presentation</vt:lpstr>
      <vt:lpstr>Maintenant et dans le passé</vt:lpstr>
      <vt:lpstr>Maintenant et dans le passé</vt:lpstr>
      <vt:lpstr>Maintenant et dans le passé</vt:lpstr>
      <vt:lpstr>Maintenant et dans le passé</vt:lpstr>
      <vt:lpstr>Maintenant et dans le passé</vt:lpstr>
      <vt:lpstr>Maintenant et dans le passé</vt:lpstr>
      <vt:lpstr>Maintenant et dans le passé</vt:lpstr>
      <vt:lpstr>Maintenant et dans le passé</vt:lpstr>
      <vt:lpstr>PowerPoint Presentation</vt:lpstr>
      <vt:lpstr>Maintenant et dans le passé</vt:lpstr>
      <vt:lpstr>Tu fais quoi ? Tu as fait quoi ? (A)</vt:lpstr>
      <vt:lpstr>Tu fais quoi ? Tu as fait quoi ?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106</cp:revision>
  <dcterms:created xsi:type="dcterms:W3CDTF">2023-08-22T12:57:17Z</dcterms:created>
  <dcterms:modified xsi:type="dcterms:W3CDTF">2024-01-17T06:34:08Z</dcterms:modified>
</cp:coreProperties>
</file>