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40"/>
  </p:notesMasterIdLst>
  <p:sldIdLst>
    <p:sldId id="264" r:id="rId4"/>
    <p:sldId id="280" r:id="rId5"/>
    <p:sldId id="281" r:id="rId6"/>
    <p:sldId id="282" r:id="rId7"/>
    <p:sldId id="450" r:id="rId8"/>
    <p:sldId id="347" r:id="rId9"/>
    <p:sldId id="348" r:id="rId10"/>
    <p:sldId id="315" r:id="rId11"/>
    <p:sldId id="320" r:id="rId12"/>
    <p:sldId id="468" r:id="rId13"/>
    <p:sldId id="493" r:id="rId14"/>
    <p:sldId id="391" r:id="rId15"/>
    <p:sldId id="469" r:id="rId16"/>
    <p:sldId id="497" r:id="rId17"/>
    <p:sldId id="395" r:id="rId18"/>
    <p:sldId id="476" r:id="rId19"/>
    <p:sldId id="394" r:id="rId20"/>
    <p:sldId id="470" r:id="rId21"/>
    <p:sldId id="471" r:id="rId22"/>
    <p:sldId id="472" r:id="rId23"/>
    <p:sldId id="490" r:id="rId24"/>
    <p:sldId id="259" r:id="rId25"/>
    <p:sldId id="478" r:id="rId26"/>
    <p:sldId id="479" r:id="rId27"/>
    <p:sldId id="480" r:id="rId28"/>
    <p:sldId id="458" r:id="rId29"/>
    <p:sldId id="481" r:id="rId30"/>
    <p:sldId id="482" r:id="rId31"/>
    <p:sldId id="459" r:id="rId32"/>
    <p:sldId id="487" r:id="rId33"/>
    <p:sldId id="330" r:id="rId34"/>
    <p:sldId id="451" r:id="rId35"/>
    <p:sldId id="325" r:id="rId36"/>
    <p:sldId id="463" r:id="rId37"/>
    <p:sldId id="473" r:id="rId38"/>
    <p:sldId id="47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6FF"/>
    <a:srgbClr val="0055A5"/>
    <a:srgbClr val="FDEDEC"/>
    <a:srgbClr val="EF4135"/>
    <a:srgbClr val="FCD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1" autoAdjust="0"/>
    <p:restoredTop sz="78731" autoAdjust="0"/>
  </p:normalViewPr>
  <p:slideViewPr>
    <p:cSldViewPr snapToGrid="0">
      <p:cViewPr varScale="1">
        <p:scale>
          <a:sx n="86" d="100"/>
          <a:sy n="86" d="100"/>
        </p:scale>
        <p:origin x="1392" y="72"/>
      </p:cViewPr>
      <p:guideLst/>
    </p:cSldViewPr>
  </p:slideViewPr>
  <p:notesTextViewPr>
    <p:cViewPr>
      <p:scale>
        <a:sx n="3" d="2"/>
        <a:sy n="3" d="2"/>
      </p:scale>
      <p:origin x="0" y="0"/>
    </p:cViewPr>
  </p:notesTextViewPr>
  <p:sorterViewPr>
    <p:cViewPr varScale="1">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E0300-125E-4BB7-BB33-B5695082F3BD}"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C6EF-FC90-4062-ACB2-11E297F9F3A8}" type="slidenum">
              <a:rPr lang="en-GB" smtClean="0"/>
              <a:t>‹#›</a:t>
            </a:fld>
            <a:endParaRPr lang="en-GB"/>
          </a:p>
        </p:txBody>
      </p:sp>
    </p:spTree>
    <p:extLst>
      <p:ext uri="{BB962C8B-B14F-4D97-AF65-F5344CB8AC3E}">
        <p14:creationId xmlns:p14="http://schemas.microsoft.com/office/powerpoint/2010/main" val="419328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Edexcel list does not have </a:t>
            </a:r>
            <a:r>
              <a:rPr lang="en-GB" b="1" u="sng" dirty="0" err="1">
                <a:solidFill>
                  <a:srgbClr val="FF0000"/>
                </a:solidFill>
              </a:rPr>
              <a:t>frapper</a:t>
            </a:r>
            <a:r>
              <a:rPr lang="en-GB" b="1" u="sng" dirty="0">
                <a:solidFill>
                  <a:srgbClr val="FF0000"/>
                </a:solidFill>
              </a:rPr>
              <a:t>, radio.</a:t>
            </a:r>
            <a:br>
              <a:rPr lang="en-GB" b="1" u="sng" dirty="0">
                <a:solidFill>
                  <a:srgbClr val="FF0000"/>
                </a:solidFill>
              </a:rPr>
            </a:br>
            <a:r>
              <a:rPr lang="en-GB" b="1" u="none" dirty="0">
                <a:solidFill>
                  <a:srgbClr val="FF0000"/>
                </a:solidFill>
              </a:rPr>
              <a:t>ii) </a:t>
            </a:r>
            <a:r>
              <a:rPr lang="en-GB" b="1" u="none" dirty="0" err="1">
                <a:solidFill>
                  <a:srgbClr val="FF0000"/>
                </a:solidFill>
              </a:rPr>
              <a:t>Eduqas</a:t>
            </a:r>
            <a:r>
              <a:rPr lang="en-GB" b="1" u="none" dirty="0">
                <a:solidFill>
                  <a:srgbClr val="FF0000"/>
                </a:solidFill>
              </a:rPr>
              <a:t> list does not have </a:t>
            </a:r>
            <a:r>
              <a:rPr lang="en-GB" b="1" u="sng" dirty="0">
                <a:solidFill>
                  <a:srgbClr val="FF0000"/>
                </a:solidFill>
              </a:rPr>
              <a:t>radio</a:t>
            </a:r>
            <a:r>
              <a:rPr lang="en-GB" b="1" u="none" dirty="0">
                <a:solidFill>
                  <a:srgbClr val="FF0000"/>
                </a:solidFill>
              </a:rPr>
              <a:t> (though it could appear as a cognate in reading).</a:t>
            </a: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a:p>
          <a:p>
            <a:pPr marL="0" marR="0" lvl="0" indent="0" algn="l" defTabSz="914400" rtl="0" eaLnBrk="1" fontAlgn="base" latinLnBrk="0" hangingPunct="1">
              <a:lnSpc>
                <a:spcPct val="100000"/>
              </a:lnSpc>
              <a:spcBef>
                <a:spcPts val="0"/>
              </a:spcBef>
              <a:spcAft>
                <a:spcPts val="0"/>
              </a:spcAft>
              <a:buClrTx/>
              <a:buSzTx/>
              <a:buFontTx/>
              <a:buNone/>
              <a:tabLst/>
              <a:defRPr/>
            </a:pPr>
            <a:r>
              <a:rPr lang="en-GB" b="1"/>
              <a:t>Learning </a:t>
            </a:r>
            <a:r>
              <a:rPr lang="en-GB" b="1" dirty="0"/>
              <a:t>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Introducing SSC [um/un]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Revision of present tense of regular -ER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use of ‘</a:t>
            </a:r>
            <a:r>
              <a:rPr lang="en-GB" sz="1200" dirty="0">
                <a:solidFill>
                  <a:prstClr val="white"/>
                </a:solidFill>
              </a:rPr>
              <a:t>à’ with certain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Verbs with English prepositional use implied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 (revisit): </a:t>
            </a:r>
            <a:r>
              <a:rPr lang="en-US" sz="1200" dirty="0">
                <a:solidFill>
                  <a:srgbClr val="4472C4">
                    <a:lumMod val="50000"/>
                  </a:srgbClr>
                </a:solidFill>
              </a:rPr>
              <a:t>arriver [174], chanter [1820], changer [283], </a:t>
            </a:r>
            <a:r>
              <a:rPr lang="en-US" sz="1200" dirty="0" err="1">
                <a:solidFill>
                  <a:srgbClr val="4472C4">
                    <a:lumMod val="50000"/>
                  </a:srgbClr>
                </a:solidFill>
              </a:rPr>
              <a:t>chercher</a:t>
            </a:r>
            <a:r>
              <a:rPr lang="en-US" sz="1200" dirty="0">
                <a:solidFill>
                  <a:srgbClr val="4472C4">
                    <a:lumMod val="50000"/>
                  </a:srgbClr>
                </a:solidFill>
              </a:rPr>
              <a:t> [336], demander [80], donner [46], </a:t>
            </a:r>
            <a:r>
              <a:rPr lang="en-US" sz="1200" dirty="0" err="1">
                <a:solidFill>
                  <a:srgbClr val="4472C4">
                    <a:lumMod val="50000"/>
                  </a:srgbClr>
                </a:solidFill>
              </a:rPr>
              <a:t>écouter</a:t>
            </a:r>
            <a:r>
              <a:rPr lang="en-US" sz="1200" dirty="0">
                <a:solidFill>
                  <a:srgbClr val="4472C4">
                    <a:lumMod val="50000"/>
                  </a:srgbClr>
                </a:solidFill>
              </a:rPr>
              <a:t> [429], </a:t>
            </a:r>
            <a:r>
              <a:rPr lang="en-US" sz="1200" dirty="0" err="1">
                <a:solidFill>
                  <a:srgbClr val="4472C4">
                    <a:lumMod val="50000"/>
                  </a:srgbClr>
                </a:solidFill>
              </a:rPr>
              <a:t>étudier</a:t>
            </a:r>
            <a:r>
              <a:rPr lang="en-US" sz="1200" dirty="0">
                <a:solidFill>
                  <a:srgbClr val="4472C4">
                    <a:lumMod val="50000"/>
                  </a:srgbClr>
                </a:solidFill>
              </a:rPr>
              <a:t> [960], </a:t>
            </a:r>
            <a:r>
              <a:rPr lang="en-US" sz="1200" dirty="0" err="1">
                <a:solidFill>
                  <a:srgbClr val="4472C4">
                    <a:lumMod val="50000"/>
                  </a:srgbClr>
                </a:solidFill>
              </a:rPr>
              <a:t>frapper</a:t>
            </a:r>
            <a:r>
              <a:rPr lang="en-US" sz="1200" dirty="0">
                <a:solidFill>
                  <a:srgbClr val="4472C4">
                    <a:lumMod val="50000"/>
                  </a:srgbClr>
                </a:solidFill>
                <a:latin typeface="+mn-lt"/>
              </a:rPr>
              <a:t> [745],</a:t>
            </a:r>
            <a:r>
              <a:rPr lang="en-US" sz="1200" dirty="0">
                <a:solidFill>
                  <a:srgbClr val="4472C4">
                    <a:lumMod val="50000"/>
                  </a:srgbClr>
                </a:solidFill>
              </a:rPr>
              <a:t> </a:t>
            </a:r>
            <a:r>
              <a:rPr lang="en-US" sz="1200" dirty="0" err="1">
                <a:solidFill>
                  <a:srgbClr val="4472C4">
                    <a:lumMod val="50000"/>
                  </a:srgbClr>
                </a:solidFill>
              </a:rPr>
              <a:t>gagner</a:t>
            </a:r>
            <a:r>
              <a:rPr lang="en-US" sz="1200" dirty="0">
                <a:solidFill>
                  <a:srgbClr val="4472C4">
                    <a:lumMod val="50000"/>
                  </a:srgbClr>
                </a:solidFill>
              </a:rPr>
              <a:t> [258], </a:t>
            </a:r>
            <a:r>
              <a:rPr lang="en-US" sz="1200" dirty="0" err="1">
                <a:solidFill>
                  <a:srgbClr val="4472C4">
                    <a:lumMod val="50000"/>
                  </a:srgbClr>
                </a:solidFill>
              </a:rPr>
              <a:t>habiter</a:t>
            </a:r>
            <a:r>
              <a:rPr lang="en-US" sz="1200" dirty="0">
                <a:solidFill>
                  <a:srgbClr val="4472C4">
                    <a:lumMod val="50000"/>
                  </a:srgbClr>
                </a:solidFill>
              </a:rPr>
              <a:t> [1186], </a:t>
            </a:r>
            <a:r>
              <a:rPr lang="en-US" sz="1200" dirty="0" err="1">
                <a:solidFill>
                  <a:srgbClr val="4472C4">
                    <a:lumMod val="50000"/>
                  </a:srgbClr>
                </a:solidFill>
              </a:rPr>
              <a:t>jouer</a:t>
            </a:r>
            <a:r>
              <a:rPr lang="en-US" sz="1200" dirty="0">
                <a:solidFill>
                  <a:srgbClr val="4472C4">
                    <a:lumMod val="50000"/>
                  </a:srgbClr>
                </a:solidFill>
              </a:rPr>
              <a:t> [219], marcher [1532], manger [1338], </a:t>
            </a:r>
            <a:r>
              <a:rPr lang="en-US" sz="1200" dirty="0" err="1">
                <a:solidFill>
                  <a:srgbClr val="4472C4">
                    <a:lumMod val="50000"/>
                  </a:srgbClr>
                </a:solidFill>
              </a:rPr>
              <a:t>montrer</a:t>
            </a:r>
            <a:r>
              <a:rPr lang="en-US" sz="1200" dirty="0">
                <a:solidFill>
                  <a:srgbClr val="4472C4">
                    <a:lumMod val="50000"/>
                  </a:srgbClr>
                </a:solidFill>
              </a:rPr>
              <a:t> [108], </a:t>
            </a:r>
            <a:r>
              <a:rPr lang="en-US" sz="1200" dirty="0" err="1">
                <a:solidFill>
                  <a:srgbClr val="4472C4">
                    <a:lumMod val="50000"/>
                  </a:srgbClr>
                </a:solidFill>
              </a:rPr>
              <a:t>parler</a:t>
            </a:r>
            <a:r>
              <a:rPr lang="en-US" sz="1200" dirty="0">
                <a:solidFill>
                  <a:srgbClr val="4472C4">
                    <a:lumMod val="50000"/>
                  </a:srgbClr>
                </a:solidFill>
              </a:rPr>
              <a:t> [106], </a:t>
            </a:r>
            <a:r>
              <a:rPr lang="en-US" sz="1200" dirty="0" err="1">
                <a:solidFill>
                  <a:srgbClr val="4472C4">
                    <a:lumMod val="50000"/>
                  </a:srgbClr>
                </a:solidFill>
              </a:rPr>
              <a:t>penser</a:t>
            </a:r>
            <a:r>
              <a:rPr lang="en-US" sz="1200" dirty="0">
                <a:solidFill>
                  <a:srgbClr val="4472C4">
                    <a:lumMod val="50000"/>
                  </a:srgbClr>
                </a:solidFill>
              </a:rPr>
              <a:t> [116], </a:t>
            </a:r>
            <a:r>
              <a:rPr lang="en-GB" sz="1200" dirty="0" err="1">
                <a:solidFill>
                  <a:srgbClr val="115076"/>
                </a:solidFill>
              </a:rPr>
              <a:t>préparer</a:t>
            </a:r>
            <a:r>
              <a:rPr lang="en-GB" sz="1200" dirty="0">
                <a:solidFill>
                  <a:srgbClr val="115076"/>
                </a:solidFill>
              </a:rPr>
              <a:t> [368],</a:t>
            </a:r>
            <a:r>
              <a:rPr lang="en-US" sz="1200" dirty="0">
                <a:solidFill>
                  <a:srgbClr val="4472C4">
                    <a:lumMod val="50000"/>
                  </a:srgbClr>
                </a:solidFill>
              </a:rPr>
              <a:t> regarder</a:t>
            </a:r>
            <a:r>
              <a:rPr lang="en-US" sz="1200" baseline="30000" dirty="0">
                <a:solidFill>
                  <a:srgbClr val="4472C4">
                    <a:lumMod val="50000"/>
                  </a:srgbClr>
                </a:solidFill>
              </a:rPr>
              <a:t>2</a:t>
            </a:r>
            <a:r>
              <a:rPr lang="en-US" sz="1200" dirty="0">
                <a:solidFill>
                  <a:srgbClr val="4472C4">
                    <a:lumMod val="50000"/>
                  </a:srgbClr>
                </a:solidFill>
              </a:rPr>
              <a:t> [425], </a:t>
            </a:r>
            <a:r>
              <a:rPr lang="en-US" sz="1200" dirty="0" err="1">
                <a:solidFill>
                  <a:srgbClr val="4472C4">
                    <a:lumMod val="50000"/>
                  </a:srgbClr>
                </a:solidFill>
              </a:rPr>
              <a:t>rester</a:t>
            </a:r>
            <a:r>
              <a:rPr lang="en-US" sz="1200" dirty="0">
                <a:solidFill>
                  <a:srgbClr val="4472C4">
                    <a:lumMod val="50000"/>
                  </a:srgbClr>
                </a:solidFill>
              </a:rPr>
              <a:t> [100], </a:t>
            </a:r>
            <a:r>
              <a:rPr lang="en-US" sz="1200" dirty="0" err="1">
                <a:solidFill>
                  <a:srgbClr val="4472C4">
                    <a:lumMod val="50000"/>
                  </a:srgbClr>
                </a:solidFill>
              </a:rPr>
              <a:t>travailler</a:t>
            </a:r>
            <a:r>
              <a:rPr lang="en-US" sz="1200" dirty="0">
                <a:solidFill>
                  <a:srgbClr val="4472C4">
                    <a:lumMod val="50000"/>
                  </a:srgbClr>
                </a:solidFill>
              </a:rPr>
              <a:t> [290], </a:t>
            </a:r>
            <a:r>
              <a:rPr lang="en-US" sz="1200" dirty="0" err="1">
                <a:solidFill>
                  <a:srgbClr val="4472C4">
                    <a:lumMod val="50000"/>
                  </a:srgbClr>
                </a:solidFill>
              </a:rPr>
              <a:t>ressembler</a:t>
            </a:r>
            <a:r>
              <a:rPr lang="en-US" sz="1200" dirty="0">
                <a:solidFill>
                  <a:srgbClr val="4472C4">
                    <a:lumMod val="50000"/>
                  </a:srgbClr>
                </a:solidFill>
              </a:rPr>
              <a:t> à [1398/4], </a:t>
            </a:r>
            <a:r>
              <a:rPr lang="en-US" sz="1200" dirty="0">
                <a:solidFill>
                  <a:srgbClr val="4472C4">
                    <a:lumMod val="50000"/>
                  </a:srgbClr>
                </a:solidFill>
                <a:latin typeface="Century Gothic" panose="020F0302020204030204"/>
              </a:rPr>
              <a:t>elle</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[14], </a:t>
            </a:r>
            <a:r>
              <a:rPr lang="en-US" sz="1200" dirty="0" err="1">
                <a:solidFill>
                  <a:srgbClr val="4472C4">
                    <a:lumMod val="50000"/>
                  </a:srgbClr>
                </a:solidFill>
                <a:latin typeface="Century Gothic" panose="020F0302020204030204"/>
              </a:rPr>
              <a:t>elles</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[13],</a:t>
            </a:r>
            <a:r>
              <a:rPr lang="en-US" sz="1200" dirty="0">
                <a:solidFill>
                  <a:srgbClr val="4472C4">
                    <a:lumMod val="50000"/>
                  </a:srgbClr>
                </a:solidFill>
                <a:latin typeface="Century Gothic" panose="020F0302020204030204"/>
              </a:rPr>
              <a:t> je [22], il</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[13], </a:t>
            </a:r>
            <a:r>
              <a:rPr lang="en-US" sz="1200" dirty="0" err="1">
                <a:solidFill>
                  <a:srgbClr val="4472C4">
                    <a:lumMod val="50000"/>
                  </a:srgbClr>
                </a:solidFill>
                <a:latin typeface="Century Gothic" panose="020F0302020204030204"/>
              </a:rPr>
              <a:t>ils</a:t>
            </a:r>
            <a:r>
              <a:rPr lang="en-US" sz="1200" dirty="0">
                <a:solidFill>
                  <a:srgbClr val="4472C4">
                    <a:lumMod val="50000"/>
                  </a:srgbClr>
                </a:solidFill>
                <a:latin typeface="Century Gothic" panose="020F0302020204030204"/>
              </a:rPr>
              <a:t> [13], nous</a:t>
            </a:r>
            <a:r>
              <a:rPr lang="en-US" sz="1200" baseline="30000" dirty="0">
                <a:solidFill>
                  <a:srgbClr val="4472C4">
                    <a:lumMod val="50000"/>
                  </a:srgbClr>
                </a:solidFill>
                <a:latin typeface="Century Gothic" panose="020F0302020204030204"/>
              </a:rPr>
              <a:t>1</a:t>
            </a:r>
            <a:r>
              <a:rPr lang="en-US" sz="1200" dirty="0">
                <a:solidFill>
                  <a:srgbClr val="4472C4">
                    <a:lumMod val="50000"/>
                  </a:srgbClr>
                </a:solidFill>
                <a:latin typeface="Century Gothic" panose="020F0302020204030204"/>
              </a:rPr>
              <a:t> [31],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120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2</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[9], qui [14], </a:t>
            </a:r>
            <a:r>
              <a:rPr lang="en-US" sz="1200" dirty="0" err="1">
                <a:solidFill>
                  <a:srgbClr val="4472C4">
                    <a:lumMod val="50000"/>
                  </a:srgbClr>
                </a:solidFill>
                <a:latin typeface="Century Gothic" panose="020F0302020204030204"/>
              </a:rPr>
              <a:t>tu</a:t>
            </a:r>
            <a:r>
              <a:rPr lang="en-US" sz="1200" dirty="0">
                <a:solidFill>
                  <a:srgbClr val="4472C4">
                    <a:lumMod val="50000"/>
                  </a:srgbClr>
                </a:solidFill>
                <a:latin typeface="Century Gothic" panose="020F0302020204030204"/>
              </a:rPr>
              <a:t> [112], vous</a:t>
            </a:r>
            <a:r>
              <a:rPr lang="en-US" sz="1200" baseline="30000" dirty="0">
                <a:solidFill>
                  <a:srgbClr val="4472C4">
                    <a:lumMod val="50000"/>
                  </a:srgbClr>
                </a:solidFill>
                <a:latin typeface="Century Gothic" panose="020F0302020204030204"/>
              </a:rPr>
              <a:t>1 </a:t>
            </a:r>
            <a:r>
              <a:rPr lang="en-US" sz="1200" baseline="0" dirty="0">
                <a:solidFill>
                  <a:srgbClr val="4472C4">
                    <a:lumMod val="50000"/>
                  </a:srgbClr>
                </a:solidFill>
                <a:latin typeface="Century Gothic" panose="020F0302020204030204"/>
              </a:rPr>
              <a:t>[50], </a:t>
            </a:r>
            <a:r>
              <a:rPr kumimoji="0" lang="en-GB" sz="1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déjeuner [2724],</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rPr>
              <a:t>école [477], enfant [126],</a:t>
            </a:r>
            <a:r>
              <a:rPr lang="en-US" sz="1200" baseline="0" dirty="0">
                <a:solidFill>
                  <a:srgbClr val="4472C4">
                    <a:lumMod val="50000"/>
                  </a:srgbClr>
                </a:solidFill>
                <a:latin typeface="Century Gothic" panose="020F0302020204030204"/>
              </a:rPr>
              <a:t> </a:t>
            </a:r>
            <a:r>
              <a:rPr lang="en-US" sz="1200" dirty="0" err="1">
                <a:solidFill>
                  <a:srgbClr val="4472C4">
                    <a:lumMod val="50000"/>
                  </a:srgbClr>
                </a:solidFill>
              </a:rPr>
              <a:t>maison</a:t>
            </a:r>
            <a:r>
              <a:rPr lang="en-US" sz="1200" dirty="0">
                <a:solidFill>
                  <a:srgbClr val="4472C4">
                    <a:lumMod val="50000"/>
                  </a:srgbClr>
                </a:solidFill>
              </a:rPr>
              <a:t> [325], radio [1526], solution [608], </a:t>
            </a:r>
            <a:r>
              <a:rPr lang="en-US" sz="1200" dirty="0" err="1">
                <a:solidFill>
                  <a:srgbClr val="4472C4">
                    <a:lumMod val="50000"/>
                  </a:srgbClr>
                </a:solidFill>
              </a:rPr>
              <a:t>université</a:t>
            </a:r>
            <a:r>
              <a:rPr lang="en-US" sz="1200" dirty="0">
                <a:solidFill>
                  <a:srgbClr val="4472C4">
                    <a:lumMod val="50000"/>
                  </a:srgbClr>
                </a:solidFill>
              </a:rPr>
              <a:t> [1192],</a:t>
            </a:r>
            <a:r>
              <a:rPr lang="en-GB" sz="1200" baseline="0" dirty="0">
                <a:solidFill>
                  <a:schemeClr val="tx1"/>
                </a:solidFill>
                <a:latin typeface="+mn-lt"/>
              </a:rPr>
              <a:t> </a:t>
            </a:r>
            <a:r>
              <a:rPr lang="en-US" sz="1200" baseline="0" dirty="0" err="1">
                <a:solidFill>
                  <a:srgbClr val="4472C4">
                    <a:lumMod val="50000"/>
                  </a:srgbClr>
                </a:solidFill>
                <a:latin typeface="Century Gothic" panose="020F0302020204030204"/>
              </a:rPr>
              <a:t>quel</a:t>
            </a:r>
            <a:r>
              <a:rPr lang="en-US" sz="1200" baseline="0" dirty="0">
                <a:solidFill>
                  <a:srgbClr val="4472C4">
                    <a:lumMod val="50000"/>
                  </a:srgbClr>
                </a:solidFill>
                <a:latin typeface="Century Gothic" panose="020F0302020204030204"/>
              </a:rPr>
              <a:t> [146],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[234],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[119], </a:t>
            </a:r>
            <a:r>
              <a:rPr lang="en-US" sz="1200" dirty="0" err="1">
                <a:solidFill>
                  <a:srgbClr val="4472C4">
                    <a:lumMod val="50000"/>
                  </a:srgbClr>
                </a:solidFill>
              </a:rPr>
              <a:t>où</a:t>
            </a:r>
            <a:r>
              <a:rPr lang="en-US" sz="1200" dirty="0">
                <a:solidFill>
                  <a:srgbClr val="4472C4">
                    <a:lumMod val="50000"/>
                  </a:srgbClr>
                </a:solidFill>
              </a:rPr>
              <a:t> [48], </a:t>
            </a:r>
            <a:r>
              <a:rPr lang="en-US" sz="1200" dirty="0" err="1">
                <a:solidFill>
                  <a:srgbClr val="4472C4">
                    <a:lumMod val="50000"/>
                  </a:srgbClr>
                </a:solidFill>
              </a:rPr>
              <a:t>pourquoi</a:t>
            </a:r>
            <a:r>
              <a:rPr lang="en-US" sz="1200" baseline="0" dirty="0">
                <a:solidFill>
                  <a:srgbClr val="4472C4">
                    <a:lumMod val="50000"/>
                  </a:srgbClr>
                </a:solidFill>
                <a:latin typeface="+mn-lt"/>
              </a:rPr>
              <a:t> </a:t>
            </a:r>
            <a:r>
              <a:rPr lang="en-US" sz="1200" baseline="0" dirty="0">
                <a:solidFill>
                  <a:srgbClr val="4472C4">
                    <a:lumMod val="50000"/>
                  </a:srgbClr>
                </a:solidFill>
                <a:latin typeface="Century Gothic" panose="020F0302020204030204"/>
              </a:rPr>
              <a:t>[193], à</a:t>
            </a:r>
            <a:r>
              <a:rPr lang="en-US" sz="1200" baseline="30000" dirty="0">
                <a:solidFill>
                  <a:srgbClr val="4472C4">
                    <a:lumMod val="50000"/>
                  </a:srgbClr>
                </a:solidFill>
                <a:latin typeface="Century Gothic" panose="020F0302020204030204"/>
              </a:rPr>
              <a:t>2</a:t>
            </a:r>
            <a:r>
              <a:rPr lang="en-US" sz="1200" baseline="0" dirty="0">
                <a:solidFill>
                  <a:srgbClr val="4472C4">
                    <a:lumMod val="50000"/>
                  </a:srgbClr>
                </a:solidFill>
                <a:latin typeface="Century Gothic" panose="020F0302020204030204"/>
              </a:rPr>
              <a:t> [4]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To revise present</a:t>
            </a:r>
            <a:r>
              <a:rPr lang="en-US" b="1" baseline="0" dirty="0"/>
              <a:t> tense forms of regular –ER verbs (all persons)</a:t>
            </a:r>
            <a:endParaRPr lang="en-US" b="1" dirty="0"/>
          </a:p>
          <a:p>
            <a:endParaRPr lang="en-US" b="1" dirty="0"/>
          </a:p>
          <a:p>
            <a:r>
              <a:rPr lang="en-US" b="1" dirty="0"/>
              <a:t>Procedure:</a:t>
            </a:r>
          </a:p>
          <a:p>
            <a:r>
              <a:rPr lang="en-US" b="0" dirty="0"/>
              <a:t>1. Click </a:t>
            </a:r>
            <a:r>
              <a:rPr lang="en-US" b="0" baseline="0" dirty="0"/>
              <a:t>to bring up the English line by line (</a:t>
            </a:r>
            <a:r>
              <a:rPr lang="en-US" b="0" dirty="0"/>
              <a:t>the English appears first in each line).</a:t>
            </a:r>
          </a:p>
          <a:p>
            <a:r>
              <a:rPr lang="en-US" b="0" dirty="0"/>
              <a:t>2. Elicit the French from the</a:t>
            </a:r>
            <a:r>
              <a:rPr lang="en-US" b="0" baseline="0" dirty="0"/>
              <a:t> students, then click again to bring up the French.</a:t>
            </a:r>
          </a:p>
          <a:p>
            <a:r>
              <a:rPr lang="en-US" b="0" baseline="0" dirty="0"/>
              <a:t>3. Point out the spelling change in the ‘nous’ form in this verb and others like it, as per the speech bubble.</a:t>
            </a: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(two rounds of the game)</a:t>
            </a:r>
          </a:p>
          <a:p>
            <a:endParaRPr lang="en-US" b="1" dirty="0"/>
          </a:p>
          <a:p>
            <a:r>
              <a:rPr lang="en-US" b="1" dirty="0"/>
              <a:t>Aim: To use the ‘battleships’ game to revise known –ER verbs in all their present</a:t>
            </a:r>
            <a:r>
              <a:rPr lang="en-US" b="1" baseline="0" dirty="0"/>
              <a:t> tense forms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Partner A’s grid and we use it here just to model the task.</a:t>
            </a:r>
            <a:endParaRPr lang="en-US" b="1" dirty="0"/>
          </a:p>
          <a:p>
            <a:pPr marL="228600" indent="-228600">
              <a:buAutoNum type="arabicPeriod"/>
            </a:pPr>
            <a:r>
              <a:rPr lang="en-US" b="0" dirty="0"/>
              <a:t>Tell the students they have to find the locations of four five-block shapes. Click to bring up one example but each student should get a handout to draw their own four ‘five-block battleships’. </a:t>
            </a:r>
          </a:p>
          <a:p>
            <a:pPr marL="228600" indent="-228600">
              <a:buAutoNum type="arabicPeriod"/>
            </a:pPr>
            <a:r>
              <a:rPr lang="en-US" b="0" dirty="0"/>
              <a:t>Partners A &amp; B sketch their battleships quickly on their own handouts.  Note – they have different handouts to </a:t>
            </a:r>
            <a:r>
              <a:rPr lang="en-US" b="0" dirty="0" err="1"/>
              <a:t>practise</a:t>
            </a:r>
            <a:r>
              <a:rPr lang="en-US" b="0" dirty="0"/>
              <a:t> different verbs. </a:t>
            </a:r>
          </a:p>
          <a:p>
            <a:pPr marL="228600" indent="-228600">
              <a:buAutoNum type="arabicPeriod"/>
            </a:pPr>
            <a:r>
              <a:rPr lang="en-US" b="0" dirty="0"/>
              <a:t>Round 1 - Looking for As battleships, Partner B calls out ‘coordinates’ using pronoun + correct present tense form of a</a:t>
            </a:r>
            <a:r>
              <a:rPr lang="en-US" b="0" baseline="0" dirty="0"/>
              <a:t> particular verb.</a:t>
            </a:r>
          </a:p>
          <a:p>
            <a:pPr marL="228600" indent="-228600">
              <a:buAutoNum type="arabicPeriod"/>
            </a:pPr>
            <a:r>
              <a:rPr lang="en-US" b="0" baseline="0" dirty="0"/>
              <a:t>Student As acknowledge a hit with ‘</a:t>
            </a:r>
            <a:r>
              <a:rPr lang="en-US" b="0" baseline="0" dirty="0" err="1"/>
              <a:t>oui</a:t>
            </a:r>
            <a:r>
              <a:rPr lang="en-US" b="0" baseline="0" dirty="0"/>
              <a:t>’ and a miss with ‘non’.</a:t>
            </a:r>
          </a:p>
          <a:p>
            <a:pPr marL="228600" indent="-228600">
              <a:buAutoNum type="arabicPeriod"/>
            </a:pPr>
            <a:r>
              <a:rPr lang="en-US" b="0" baseline="0" dirty="0"/>
              <a:t>Students continue to play until all the ships are sunk, or the time (5 minutes) is up.</a:t>
            </a:r>
          </a:p>
          <a:p>
            <a:pPr marL="228600" indent="-228600">
              <a:buAutoNum type="arabicPeriod"/>
            </a:pPr>
            <a:r>
              <a:rPr lang="en-US" b="0" baseline="0" dirty="0"/>
              <a:t>Students swap roles.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733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Blank grid for printing ½</a:t>
            </a:r>
            <a:br>
              <a:rPr lang="en-US" b="0" dirty="0"/>
            </a:br>
            <a:br>
              <a:rPr lang="en-US" b="0" dirty="0"/>
            </a:br>
            <a:r>
              <a:rPr lang="en-US" b="1" dirty="0"/>
              <a:t>As</a:t>
            </a:r>
            <a:r>
              <a:rPr lang="en-US" b="0" dirty="0"/>
              <a:t> sketch on this sheet.</a:t>
            </a:r>
            <a:br>
              <a:rPr lang="en-US" b="0" dirty="0"/>
            </a:br>
            <a:r>
              <a:rPr lang="en-US" b="1" dirty="0"/>
              <a:t>Bs</a:t>
            </a:r>
            <a:r>
              <a:rPr lang="en-US" b="0" dirty="0"/>
              <a:t> use their blank version of this sheet to ask questions and log the hits.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5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Blank grid for printing 2/2</a:t>
            </a:r>
          </a:p>
          <a:p>
            <a:endParaRPr lang="en-US" b="0" dirty="0"/>
          </a:p>
          <a:p>
            <a:r>
              <a:rPr lang="en-US" b="1" dirty="0"/>
              <a:t>Bs</a:t>
            </a:r>
            <a:r>
              <a:rPr lang="en-US" b="0" dirty="0"/>
              <a:t> sketch on this sheet.</a:t>
            </a:r>
            <a:br>
              <a:rPr lang="en-US" b="0" dirty="0"/>
            </a:br>
            <a:r>
              <a:rPr lang="en-US" b="1" dirty="0"/>
              <a:t>As</a:t>
            </a:r>
            <a:r>
              <a:rPr lang="en-US" b="0" dirty="0"/>
              <a:t> use their blank version of this sheet to ask questions and log the hits.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39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a:t>
            </a:r>
            <a:r>
              <a:rPr lang="en-US" b="0" dirty="0"/>
              <a:t>To raise awareness of cross-linguistic differences by revising</a:t>
            </a:r>
            <a:r>
              <a:rPr lang="en-US" b="0" baseline="0" dirty="0"/>
              <a:t> some common verbs which do not take a preposition in French, but do in English.</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p>
          <a:p>
            <a:endParaRPr lang="en-US" b="0" baseline="0" dirty="0"/>
          </a:p>
          <a:p>
            <a:r>
              <a:rPr lang="en-GB" b="1" baseline="0" dirty="0"/>
              <a:t>Word frequency of unknown words (1 is the most frequent word in French): </a:t>
            </a:r>
            <a:br>
              <a:rPr lang="en-GB" baseline="0" dirty="0"/>
            </a:br>
            <a:r>
              <a:rPr lang="en-US" b="0" dirty="0" err="1"/>
              <a:t>préposition</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0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To revise the use of</a:t>
            </a:r>
            <a:r>
              <a:rPr lang="en-US" b="1" baseline="0" dirty="0"/>
              <a:t> ‘à’ (in combination with the definite article) with ‘to’ and ‘at’ meanings, or idiomatic alternatives</a:t>
            </a:r>
            <a:endParaRPr lang="en-US" b="1" dirty="0"/>
          </a:p>
          <a:p>
            <a:endParaRPr lang="en-US" b="1" dirty="0"/>
          </a:p>
          <a:p>
            <a:r>
              <a:rPr lang="en-US" b="1" dirty="0"/>
              <a:t>Procedure:</a:t>
            </a:r>
          </a:p>
          <a:p>
            <a:r>
              <a:rPr lang="en-US" b="0" dirty="0"/>
              <a:t>1. Students read the sentences and decide which word of the two options presented follow, based upon the preposition.</a:t>
            </a:r>
          </a:p>
          <a:p>
            <a:r>
              <a:rPr lang="en-US" b="0" dirty="0"/>
              <a:t>2. Click to animate the correct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2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a:t>
            </a:r>
            <a:r>
              <a:rPr lang="en-US" b="0" dirty="0" err="1"/>
              <a:t>practise</a:t>
            </a:r>
            <a:r>
              <a:rPr lang="en-US" b="0" baseline="0" dirty="0"/>
              <a:t> </a:t>
            </a:r>
            <a:r>
              <a:rPr lang="en-US" b="0" baseline="0" dirty="0" err="1"/>
              <a:t>recognising</a:t>
            </a:r>
            <a:r>
              <a:rPr lang="en-US" b="0" baseline="0" dirty="0"/>
              <a:t> verbs which take a preposition in English but not in French (listening modality). Raising awareness of cross-linguistic differences.</a:t>
            </a:r>
            <a:endParaRPr lang="en-US" b="0" dirty="0"/>
          </a:p>
          <a:p>
            <a:endParaRPr lang="en-US" b="1" dirty="0"/>
          </a:p>
          <a:p>
            <a:r>
              <a:rPr lang="en-US" b="1" dirty="0"/>
              <a:t>Procedure:</a:t>
            </a:r>
          </a:p>
          <a:p>
            <a:pPr marL="228600" indent="-228600">
              <a:buAutoNum type="arabicPeriod"/>
            </a:pPr>
            <a:r>
              <a:rPr lang="en-US" b="0" dirty="0"/>
              <a:t>Students read sentences and decide which verb is needed based on the presence or absence of a preposition.</a:t>
            </a:r>
          </a:p>
          <a:p>
            <a:pPr marL="228600" indent="-228600">
              <a:buAutoNum type="arabicPeriod"/>
            </a:pPr>
            <a:r>
              <a:rPr lang="en-US" b="0" dirty="0"/>
              <a:t>Click to reveal answers.</a:t>
            </a:r>
          </a:p>
          <a:p>
            <a:pPr marL="228600" indent="-228600">
              <a:buAutoNum type="arabicPeriod"/>
            </a:pPr>
            <a:r>
              <a:rPr lang="en-US" b="0" dirty="0"/>
              <a:t>Ask students what needs to be added/removed to form a correct sentence with the alternative verb.</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4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p>
          <a:p>
            <a:endParaRPr lang="en-US" b="1" dirty="0"/>
          </a:p>
          <a:p>
            <a:r>
              <a:rPr lang="en-US" b="1" dirty="0"/>
              <a:t>Aim: To explain how to identify the verb in a given sentence, and how to look up the meaning of a verb from its</a:t>
            </a:r>
            <a:r>
              <a:rPr lang="en-US" b="1" baseline="0" dirty="0"/>
              <a:t> infinitive</a:t>
            </a:r>
            <a:endParaRPr lang="en-US" b="1"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289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To </a:t>
            </a:r>
            <a:r>
              <a:rPr lang="en-US" b="1" dirty="0" err="1"/>
              <a:t>practise</a:t>
            </a:r>
            <a:r>
              <a:rPr lang="en-US" b="1" dirty="0"/>
              <a:t> identifying the verb(s) in a text.</a:t>
            </a:r>
          </a:p>
          <a:p>
            <a:endParaRPr lang="en-US" b="1" dirty="0"/>
          </a:p>
          <a:p>
            <a:r>
              <a:rPr lang="en-US" b="1" dirty="0"/>
              <a:t>Procedure:</a:t>
            </a:r>
          </a:p>
          <a:p>
            <a:r>
              <a:rPr lang="en-US" b="0" dirty="0"/>
              <a:t>1.</a:t>
            </a:r>
            <a:r>
              <a:rPr lang="en-GB" dirty="0"/>
              <a:t> In the first of a series</a:t>
            </a:r>
            <a:r>
              <a:rPr lang="en-GB" baseline="0" dirty="0"/>
              <a:t> of scaffolded activities based on a longer text, students are asked to identify all examples of verbs. They can do this by circling/underlining on a printed copy, or by writing a list in their workbooks. The first page contains known regular –ER verbs, though ‘je </a:t>
            </a:r>
            <a:r>
              <a:rPr lang="en-GB" baseline="0" dirty="0" err="1"/>
              <a:t>suis</a:t>
            </a:r>
            <a:r>
              <a:rPr lang="en-GB" baseline="0" dirty="0"/>
              <a:t>’, ‘</a:t>
            </a:r>
            <a:r>
              <a:rPr lang="en-GB" baseline="0" dirty="0" err="1"/>
              <a:t>c’est</a:t>
            </a:r>
            <a:r>
              <a:rPr lang="en-GB" baseline="0" dirty="0"/>
              <a:t>’, ‘je </a:t>
            </a:r>
            <a:r>
              <a:rPr lang="en-GB" baseline="0" dirty="0" err="1"/>
              <a:t>dois</a:t>
            </a:r>
            <a:r>
              <a:rPr lang="en-GB" baseline="0" dirty="0"/>
              <a:t>’ and ‘je </a:t>
            </a:r>
            <a:r>
              <a:rPr lang="en-GB" baseline="0" dirty="0" err="1"/>
              <a:t>peux</a:t>
            </a:r>
            <a:r>
              <a:rPr lang="en-GB" baseline="0" dirty="0"/>
              <a:t>’ are also included, having been met in Year 7. Remind students that these are also verbs! The second page contains unknown regular –ER verbs which students should be able to identify using the knowledge recapped on the previous slide.</a:t>
            </a:r>
            <a:endParaRPr lang="en-GB" b="0" i="0" baseline="0" dirty="0"/>
          </a:p>
          <a:p>
            <a:r>
              <a:rPr lang="en-GB" i="0" baseline="0" dirty="0"/>
              <a:t>2. Click on the audio button to play the recorded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Click to proceed to the answers on the following slide (all verbs are highlighted)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US" b="1" dirty="0"/>
              <a:t>Transcript:</a:t>
            </a:r>
          </a:p>
          <a:p>
            <a:r>
              <a:rPr lang="en-GB" sz="1200" dirty="0">
                <a:solidFill>
                  <a:schemeClr val="accent5">
                    <a:lumMod val="50000"/>
                  </a:schemeClr>
                </a:solidFill>
                <a:latin typeface="French Script MT" panose="03020402040607040605" pitchFamily="66" charset="0"/>
              </a:rPr>
              <a:t>Les </a:t>
            </a:r>
            <a:r>
              <a:rPr lang="en-GB" sz="1200" dirty="0" err="1">
                <a:solidFill>
                  <a:schemeClr val="accent5">
                    <a:lumMod val="50000"/>
                  </a:schemeClr>
                </a:solidFill>
                <a:latin typeface="French Script MT" panose="03020402040607040605" pitchFamily="66" charset="0"/>
              </a:rPr>
              <a:t>jours</a:t>
            </a:r>
            <a:r>
              <a:rPr lang="en-GB" sz="1200" dirty="0">
                <a:solidFill>
                  <a:schemeClr val="accent5">
                    <a:lumMod val="50000"/>
                  </a:schemeClr>
                </a:solidFill>
                <a:latin typeface="French Script MT" panose="03020402040607040605" pitchFamily="66" charset="0"/>
              </a:rPr>
              <a:t> d’</a:t>
            </a:r>
            <a:r>
              <a:rPr lang="en-US" sz="1200" dirty="0">
                <a:solidFill>
                  <a:srgbClr val="4472C4">
                    <a:lumMod val="50000"/>
                  </a:srgbClr>
                </a:solidFill>
                <a:latin typeface="French Script MT" panose="03020402040607040605" pitchFamily="66" charset="0"/>
              </a:rPr>
              <a:t>école, j</a:t>
            </a:r>
            <a:r>
              <a:rPr lang="en-GB" sz="1200" dirty="0">
                <a:solidFill>
                  <a:schemeClr val="accent5">
                    <a:lumMod val="50000"/>
                  </a:schemeClr>
                </a:solidFill>
                <a:latin typeface="French Script MT" panose="03020402040607040605" pitchFamily="66" charset="0"/>
              </a:rPr>
              <a:t>’arrive </a:t>
            </a:r>
            <a:r>
              <a:rPr lang="en-GB" sz="1200" dirty="0" err="1">
                <a:solidFill>
                  <a:schemeClr val="accent5">
                    <a:lumMod val="50000"/>
                  </a:schemeClr>
                </a:solidFill>
                <a:latin typeface="French Script MT" panose="03020402040607040605" pitchFamily="66" charset="0"/>
              </a:rPr>
              <a:t>normalement</a:t>
            </a:r>
            <a:r>
              <a:rPr lang="en-GB" sz="1200" dirty="0">
                <a:solidFill>
                  <a:schemeClr val="accent5">
                    <a:lumMod val="50000"/>
                  </a:schemeClr>
                </a:solidFill>
                <a:latin typeface="French Script MT" panose="03020402040607040605" pitchFamily="66" charset="0"/>
              </a:rPr>
              <a:t> chez </a:t>
            </a:r>
            <a:r>
              <a:rPr lang="en-GB" sz="1200" dirty="0" err="1">
                <a:solidFill>
                  <a:schemeClr val="accent5">
                    <a:lumMod val="50000"/>
                  </a:schemeClr>
                </a:solidFill>
                <a:latin typeface="French Script MT" panose="03020402040607040605" pitchFamily="66" charset="0"/>
              </a:rPr>
              <a:t>moi</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assez</a:t>
            </a:r>
            <a:r>
              <a:rPr lang="en-GB" sz="1200" dirty="0">
                <a:solidFill>
                  <a:schemeClr val="accent5">
                    <a:lumMod val="50000"/>
                  </a:schemeClr>
                </a:solidFill>
                <a:latin typeface="French Script MT" panose="03020402040607040605" pitchFamily="66" charset="0"/>
              </a:rPr>
              <a:t> tard, </a:t>
            </a:r>
            <a:r>
              <a:rPr lang="en-US" sz="1200" dirty="0">
                <a:solidFill>
                  <a:srgbClr val="4472C4">
                    <a:lumMod val="50000"/>
                  </a:srgbClr>
                </a:solidFill>
                <a:latin typeface="French Script MT" panose="03020402040607040605" pitchFamily="66" charset="0"/>
              </a:rPr>
              <a:t>à 17:30 </a:t>
            </a:r>
            <a:r>
              <a:rPr lang="en-GB" sz="1200" dirty="0">
                <a:solidFill>
                  <a:schemeClr val="accent5">
                    <a:lumMod val="50000"/>
                  </a:schemeClr>
                </a:solidFill>
                <a:latin typeface="French Script MT" panose="03020402040607040605" pitchFamily="66" charset="0"/>
              </a:rPr>
              <a:t>! J’</a:t>
            </a:r>
            <a:r>
              <a:rPr lang="en-US" sz="1200" dirty="0" err="1">
                <a:solidFill>
                  <a:srgbClr val="4472C4">
                    <a:lumMod val="50000"/>
                  </a:srgbClr>
                </a:solidFill>
                <a:latin typeface="French Script MT" panose="03020402040607040605" pitchFamily="66" charset="0"/>
              </a:rPr>
              <a:t>étudie</a:t>
            </a:r>
            <a:r>
              <a:rPr lang="en-US" sz="1200" dirty="0">
                <a:solidFill>
                  <a:srgbClr val="4472C4">
                    <a:lumMod val="50000"/>
                  </a:srgbClr>
                </a:solidFill>
                <a:latin typeface="French Script MT" panose="03020402040607040605" pitchFamily="66" charset="0"/>
              </a:rPr>
              <a:t> à la </a:t>
            </a:r>
            <a:r>
              <a:rPr lang="en-US" sz="1200" dirty="0" err="1">
                <a:solidFill>
                  <a:srgbClr val="4472C4">
                    <a:lumMod val="50000"/>
                  </a:srgbClr>
                </a:solidFill>
                <a:latin typeface="French Script MT" panose="03020402040607040605" pitchFamily="66" charset="0"/>
              </a:rPr>
              <a:t>maison</a:t>
            </a:r>
            <a:r>
              <a:rPr lang="en-US" sz="1200" dirty="0">
                <a:solidFill>
                  <a:srgbClr val="4472C4">
                    <a:lumMod val="50000"/>
                  </a:srgbClr>
                </a:solidFill>
                <a:latin typeface="French Script MT" panose="03020402040607040605" pitchFamily="66" charset="0"/>
              </a:rPr>
              <a:t> </a:t>
            </a:r>
            <a:r>
              <a:rPr lang="en-US" sz="1200" dirty="0" err="1">
                <a:solidFill>
                  <a:srgbClr val="4472C4">
                    <a:lumMod val="50000"/>
                  </a:srgbClr>
                </a:solidFill>
                <a:latin typeface="French Script MT" panose="03020402040607040605" pitchFamily="66" charset="0"/>
              </a:rPr>
              <a:t>chaque</a:t>
            </a:r>
            <a:r>
              <a:rPr lang="en-US" sz="1200" dirty="0">
                <a:solidFill>
                  <a:srgbClr val="4472C4">
                    <a:lumMod val="50000"/>
                  </a:srgbClr>
                </a:solidFill>
                <a:latin typeface="French Script MT" panose="03020402040607040605" pitchFamily="66" charset="0"/>
              </a:rPr>
              <a:t> jour. </a:t>
            </a:r>
            <a:r>
              <a:rPr lang="en-GB" sz="1200" dirty="0">
                <a:solidFill>
                  <a:schemeClr val="accent5">
                    <a:lumMod val="50000"/>
                  </a:schemeClr>
                </a:solidFill>
                <a:latin typeface="French Script MT" panose="03020402040607040605" pitchFamily="66" charset="0"/>
              </a:rPr>
              <a:t>Je </a:t>
            </a:r>
            <a:r>
              <a:rPr lang="en-GB" sz="1200" dirty="0" err="1">
                <a:solidFill>
                  <a:schemeClr val="accent5">
                    <a:lumMod val="50000"/>
                  </a:schemeClr>
                </a:solidFill>
                <a:latin typeface="French Script MT" panose="03020402040607040605" pitchFamily="66" charset="0"/>
              </a:rPr>
              <a:t>travaille</a:t>
            </a:r>
            <a:r>
              <a:rPr lang="en-GB" sz="1200" dirty="0">
                <a:solidFill>
                  <a:schemeClr val="accent5">
                    <a:lumMod val="50000"/>
                  </a:schemeClr>
                </a:solidFill>
                <a:latin typeface="French Script MT" panose="03020402040607040605" pitchFamily="66" charset="0"/>
              </a:rPr>
              <a:t> beaucoup* ! Je </a:t>
            </a:r>
            <a:r>
              <a:rPr lang="en-GB" sz="1200" dirty="0" err="1">
                <a:solidFill>
                  <a:schemeClr val="accent5">
                    <a:lumMod val="50000"/>
                  </a:schemeClr>
                </a:solidFill>
                <a:latin typeface="French Script MT" panose="03020402040607040605" pitchFamily="66" charset="0"/>
              </a:rPr>
              <a:t>suis</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ambitieuse</a:t>
            </a:r>
            <a:r>
              <a:rPr lang="en-GB" sz="1200" dirty="0">
                <a:solidFill>
                  <a:schemeClr val="accent5">
                    <a:lumMod val="50000"/>
                  </a:schemeClr>
                </a:solidFill>
                <a:latin typeface="French Script MT" panose="03020402040607040605" pitchFamily="66" charset="0"/>
              </a:rPr>
              <a:t>. Je </a:t>
            </a:r>
            <a:r>
              <a:rPr lang="en-GB" sz="1200" dirty="0" err="1">
                <a:solidFill>
                  <a:schemeClr val="accent5">
                    <a:lumMod val="50000"/>
                  </a:schemeClr>
                </a:solidFill>
                <a:latin typeface="French Script MT" panose="03020402040607040605" pitchFamily="66" charset="0"/>
              </a:rPr>
              <a:t>pense</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aller</a:t>
            </a:r>
            <a:r>
              <a:rPr lang="en-GB" sz="1200" dirty="0">
                <a:solidFill>
                  <a:schemeClr val="accent5">
                    <a:lumMod val="50000"/>
                  </a:schemeClr>
                </a:solidFill>
                <a:latin typeface="French Script MT" panose="03020402040607040605" pitchFamily="66" charset="0"/>
              </a:rPr>
              <a:t> </a:t>
            </a:r>
            <a:r>
              <a:rPr lang="fr-FR" sz="1200" dirty="0">
                <a:solidFill>
                  <a:schemeClr val="accent5">
                    <a:lumMod val="50000"/>
                  </a:schemeClr>
                </a:solidFill>
                <a:latin typeface="French Script MT" panose="03020402040607040605" pitchFamily="66" charset="0"/>
              </a:rPr>
              <a:t>à l’</a:t>
            </a:r>
            <a:r>
              <a:rPr lang="fr-FR" sz="1200" dirty="0" err="1">
                <a:solidFill>
                  <a:schemeClr val="accent5">
                    <a:lumMod val="50000"/>
                  </a:schemeClr>
                </a:solidFill>
                <a:latin typeface="French Script MT" panose="03020402040607040605" pitchFamily="66" charset="0"/>
              </a:rPr>
              <a:t>universit</a:t>
            </a:r>
            <a:r>
              <a:rPr lang="en-US" sz="1200" dirty="0">
                <a:solidFill>
                  <a:srgbClr val="4472C4">
                    <a:lumMod val="50000"/>
                  </a:srgbClr>
                </a:solidFill>
                <a:latin typeface="French Script MT" panose="03020402040607040605" pitchFamily="66" charset="0"/>
              </a:rPr>
              <a:t>é. </a:t>
            </a:r>
            <a:r>
              <a:rPr lang="fr-FR" sz="1200" dirty="0">
                <a:solidFill>
                  <a:schemeClr val="accent5">
                    <a:lumMod val="50000"/>
                  </a:schemeClr>
                </a:solidFill>
                <a:latin typeface="French Script MT" panose="03020402040607040605" pitchFamily="66" charset="0"/>
              </a:rPr>
              <a:t>Mais ma chambre est en désordre* ! Je dois chercher mes livres partout ! </a:t>
            </a:r>
            <a:r>
              <a:rPr lang="en-GB" sz="1200" dirty="0">
                <a:solidFill>
                  <a:schemeClr val="accent1">
                    <a:lumMod val="50000"/>
                  </a:schemeClr>
                </a:solidFill>
                <a:latin typeface="French Script MT" panose="03020402040607040605" pitchFamily="66" charset="0"/>
              </a:rPr>
              <a:t>Est-</a:t>
            </a:r>
            <a:r>
              <a:rPr lang="en-GB" sz="1200" dirty="0" err="1">
                <a:solidFill>
                  <a:schemeClr val="accent1">
                    <a:lumMod val="50000"/>
                  </a:schemeClr>
                </a:solidFill>
                <a:latin typeface="French Script MT" panose="03020402040607040605" pitchFamily="66" charset="0"/>
              </a:rPr>
              <a:t>ce</a:t>
            </a:r>
            <a:r>
              <a:rPr lang="en-GB" sz="1200" dirty="0">
                <a:solidFill>
                  <a:schemeClr val="accent1">
                    <a:lumMod val="50000"/>
                  </a:schemeClr>
                </a:solidFill>
                <a:latin typeface="French Script MT" panose="03020402040607040605" pitchFamily="66" charset="0"/>
              </a:rPr>
              <a:t> que </a:t>
            </a:r>
            <a:r>
              <a:rPr lang="en-GB" sz="1200" dirty="0" err="1">
                <a:solidFill>
                  <a:schemeClr val="accent1">
                    <a:lumMod val="50000"/>
                  </a:schemeClr>
                </a:solidFill>
                <a:latin typeface="French Script MT" panose="03020402040607040605" pitchFamily="66" charset="0"/>
              </a:rPr>
              <a:t>tu</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pratiques</a:t>
            </a:r>
            <a:r>
              <a:rPr lang="en-GB" sz="1200" dirty="0">
                <a:solidFill>
                  <a:schemeClr val="accent1">
                    <a:lumMod val="50000"/>
                  </a:schemeClr>
                </a:solidFill>
                <a:latin typeface="French Script MT" panose="03020402040607040605" pitchFamily="66" charset="0"/>
              </a:rPr>
              <a:t> un instrument ? </a:t>
            </a:r>
            <a:r>
              <a:rPr lang="en-GB" sz="1200" dirty="0" err="1">
                <a:solidFill>
                  <a:schemeClr val="accent1">
                    <a:lumMod val="50000"/>
                  </a:schemeClr>
                </a:solidFill>
                <a:latin typeface="French Script MT" panose="03020402040607040605" pitchFamily="66" charset="0"/>
              </a:rPr>
              <a:t>Voici</a:t>
            </a:r>
            <a:r>
              <a:rPr lang="en-GB" sz="1200" dirty="0">
                <a:solidFill>
                  <a:schemeClr val="accent1">
                    <a:lumMod val="50000"/>
                  </a:schemeClr>
                </a:solidFill>
                <a:latin typeface="French Script MT" panose="03020402040607040605" pitchFamily="66" charset="0"/>
              </a:rPr>
              <a:t> mon piano. </a:t>
            </a:r>
            <a:r>
              <a:rPr lang="en-GB" sz="1200" dirty="0" err="1">
                <a:solidFill>
                  <a:schemeClr val="accent1">
                    <a:lumMod val="50000"/>
                  </a:schemeClr>
                </a:solidFill>
                <a:latin typeface="French Script MT" panose="03020402040607040605" pitchFamily="66" charset="0"/>
              </a:rPr>
              <a:t>Quand</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peux</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pratique</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tous</a:t>
            </a:r>
            <a:r>
              <a:rPr lang="en-GB" sz="1200" dirty="0">
                <a:solidFill>
                  <a:schemeClr val="accent1">
                    <a:lumMod val="50000"/>
                  </a:schemeClr>
                </a:solidFill>
                <a:latin typeface="French Script MT" panose="03020402040607040605" pitchFamily="66" charset="0"/>
              </a:rPr>
              <a:t>* les </a:t>
            </a:r>
            <a:r>
              <a:rPr lang="en-GB" sz="1200" dirty="0" err="1">
                <a:solidFill>
                  <a:schemeClr val="accent1">
                    <a:lumMod val="50000"/>
                  </a:schemeClr>
                </a:solidFill>
                <a:latin typeface="French Script MT" panose="03020402040607040605" pitchFamily="66" charset="0"/>
              </a:rPr>
              <a:t>jours</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Ça</a:t>
            </a:r>
            <a:r>
              <a:rPr lang="en-GB" sz="1200" dirty="0">
                <a:solidFill>
                  <a:schemeClr val="accent1">
                    <a:lumMod val="50000"/>
                  </a:schemeClr>
                </a:solidFill>
                <a:latin typeface="French Script MT" panose="03020402040607040605" pitchFamily="66" charset="0"/>
              </a:rPr>
              <a:t> aide </a:t>
            </a:r>
            <a:r>
              <a:rPr lang="fr-FR" sz="1200" dirty="0">
                <a:solidFill>
                  <a:schemeClr val="accent1">
                    <a:lumMod val="50000"/>
                  </a:schemeClr>
                </a:solidFill>
                <a:latin typeface="French Script MT" panose="03020402040607040605" pitchFamily="66" charset="0"/>
              </a:rPr>
              <a:t>à </a:t>
            </a:r>
            <a:r>
              <a:rPr lang="en-US" sz="1200" dirty="0" err="1">
                <a:solidFill>
                  <a:schemeClr val="accent1">
                    <a:lumMod val="50000"/>
                  </a:schemeClr>
                </a:solidFill>
                <a:latin typeface="French Script MT" panose="03020402040607040605" pitchFamily="66" charset="0"/>
              </a:rPr>
              <a:t>éviter</a:t>
            </a:r>
            <a:r>
              <a:rPr lang="en-GB" sz="1200" dirty="0">
                <a:solidFill>
                  <a:schemeClr val="accent1">
                    <a:lumMod val="50000"/>
                  </a:schemeClr>
                </a:solidFill>
                <a:latin typeface="French Script MT" panose="03020402040607040605" pitchFamily="66" charset="0"/>
              </a:rPr>
              <a:t> le stress ! Je </a:t>
            </a:r>
            <a:r>
              <a:rPr lang="en-GB" sz="1200" dirty="0" err="1">
                <a:solidFill>
                  <a:schemeClr val="accent1">
                    <a:lumMod val="50000"/>
                  </a:schemeClr>
                </a:solidFill>
                <a:latin typeface="French Script MT" panose="03020402040607040605" pitchFamily="66" charset="0"/>
              </a:rPr>
              <a:t>compte</a:t>
            </a:r>
            <a:r>
              <a:rPr lang="en-GB" sz="1200" dirty="0">
                <a:solidFill>
                  <a:schemeClr val="accent1">
                    <a:lumMod val="50000"/>
                  </a:schemeClr>
                </a:solidFill>
                <a:latin typeface="French Script MT" panose="03020402040607040605" pitchFamily="66" charset="0"/>
              </a:rPr>
              <a:t> passer mon </a:t>
            </a:r>
            <a:r>
              <a:rPr lang="en-GB" sz="1200" dirty="0" err="1">
                <a:solidFill>
                  <a:schemeClr val="accent1">
                    <a:lumMod val="50000"/>
                  </a:schemeClr>
                </a:solidFill>
                <a:latin typeface="French Script MT" panose="03020402040607040605" pitchFamily="66" charset="0"/>
              </a:rPr>
              <a:t>examen</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bientôt</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souhaite</a:t>
            </a:r>
            <a:r>
              <a:rPr lang="en-GB" sz="1200" dirty="0">
                <a:solidFill>
                  <a:schemeClr val="accent1">
                    <a:lumMod val="50000"/>
                  </a:schemeClr>
                </a:solidFill>
                <a:latin typeface="French Script MT" panose="03020402040607040605" pitchFamily="66" charset="0"/>
              </a:rPr>
              <a:t> donner un concert un jour !</a:t>
            </a:r>
            <a:endParaRPr lang="en-GB" sz="1200" dirty="0">
              <a:solidFill>
                <a:schemeClr val="accent5">
                  <a:lumMod val="50000"/>
                </a:schemeClr>
              </a:solidFill>
              <a:latin typeface="French Script MT" panose="03020402040607040605" pitchFamily="66"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désordre</a:t>
            </a:r>
            <a:r>
              <a:rPr lang="en-GB" baseline="0" dirty="0"/>
              <a:t> [3376]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71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present the answers to the activity on the previous slide.</a:t>
            </a:r>
          </a:p>
          <a:p>
            <a:endParaRPr lang="en-US" b="1" dirty="0"/>
          </a:p>
          <a:p>
            <a:r>
              <a:rPr lang="en-US" b="1" dirty="0"/>
              <a:t>Procedure:</a:t>
            </a:r>
          </a:p>
          <a:p>
            <a:r>
              <a:rPr lang="en-US" b="0" dirty="0"/>
              <a:t>Students check their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désordre</a:t>
            </a:r>
            <a:r>
              <a:rPr lang="en-GB" baseline="0" dirty="0"/>
              <a:t> [3376]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2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[um/</a:t>
            </a:r>
            <a:r>
              <a:rPr lang="en-GB" b="1" baseline="0" dirty="0"/>
              <a:t>un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hold up one finger.</a:t>
            </a:r>
            <a:br>
              <a:rPr lang="en-GB" baseline="0" dirty="0"/>
            </a:br>
            <a:r>
              <a:rPr lang="en-GB" baseline="0" dirty="0"/>
              <a:t>4. Roll back the animations and work through 1-3 again, but this time, dropping your voice completely to listen carefully to the students saying the </a:t>
            </a:r>
            <a:r>
              <a:rPr lang="en-GB" b="1" dirty="0"/>
              <a:t>[um/</a:t>
            </a:r>
            <a:r>
              <a:rPr lang="en-GB" b="1" baseline="0" dirty="0"/>
              <a:t> un</a:t>
            </a:r>
            <a:r>
              <a:rPr lang="en-GB" b="1" dirty="0"/>
              <a:t>] </a:t>
            </a:r>
            <a:r>
              <a:rPr lang="en-GB" baseline="0" dirty="0"/>
              <a:t>sound, pronouncing </a:t>
            </a:r>
            <a:r>
              <a:rPr lang="en-GB" b="0" baseline="0" dirty="0"/>
              <a:t>”</a:t>
            </a:r>
            <a:r>
              <a:rPr lang="en-GB" b="1" baseline="0" dirty="0"/>
              <a:t>un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a:t>
            </a:r>
            <a:r>
              <a:rPr lang="en-GB" b="1" baseline="0" dirty="0"/>
              <a:t> </a:t>
            </a:r>
            <a:r>
              <a:rPr lang="en-GB" b="0"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26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Dictionary skills</a:t>
            </a:r>
            <a:endParaRPr lang="en-US" b="1" dirty="0"/>
          </a:p>
          <a:p>
            <a:endParaRPr lang="en-US" b="1" dirty="0"/>
          </a:p>
          <a:p>
            <a:r>
              <a:rPr lang="en-US" b="1" dirty="0"/>
              <a:t>Procedure:</a:t>
            </a:r>
          </a:p>
          <a:p>
            <a:r>
              <a:rPr lang="en-US" b="0" dirty="0"/>
              <a:t>1.</a:t>
            </a:r>
            <a:r>
              <a:rPr lang="en-GB" dirty="0"/>
              <a:t> Here,</a:t>
            </a:r>
            <a:r>
              <a:rPr lang="en-GB" baseline="0" dirty="0"/>
              <a:t> students are invited to use dictionaries to find the meanings of unfamiliar verbs – in this case, those highlighted in orange. Remind them of the process to follow.</a:t>
            </a:r>
          </a:p>
          <a:p>
            <a:r>
              <a:rPr lang="en-GB" baseline="0" dirty="0"/>
              <a:t>N.B. Students have met ‘passer’ before, but not with the meaning as used here – remind them also not to seize upon the first meaning listed in the dictionary, without first checking whether it fits the context!</a:t>
            </a:r>
            <a:endParaRPr lang="en-US" b="1" dirty="0"/>
          </a:p>
          <a:p>
            <a:r>
              <a:rPr lang="en-US" b="0" dirty="0"/>
              <a:t>2. Clicking on the mouse bring up the meanings of the verbs one by one on the right-hand side of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pratiquer</a:t>
            </a:r>
            <a:r>
              <a:rPr lang="en-GB" baseline="0" dirty="0"/>
              <a:t> [1268] aider [413] </a:t>
            </a:r>
            <a:r>
              <a:rPr lang="en-GB" baseline="0" dirty="0" err="1"/>
              <a:t>éviter</a:t>
            </a:r>
            <a:r>
              <a:rPr lang="en-GB" baseline="0" dirty="0"/>
              <a:t> [396] </a:t>
            </a:r>
            <a:r>
              <a:rPr lang="en-GB" baseline="0" dirty="0" err="1"/>
              <a:t>compter</a:t>
            </a:r>
            <a:r>
              <a:rPr lang="en-GB" baseline="0" dirty="0"/>
              <a:t> [140] passer [90] </a:t>
            </a:r>
            <a:r>
              <a:rPr lang="en-GB" baseline="0" dirty="0" err="1"/>
              <a:t>souhaiter</a:t>
            </a:r>
            <a:r>
              <a:rPr lang="en-GB" baseline="0" dirty="0"/>
              <a:t> [403]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24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question formation (intonation vs inversion, with and without question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ne…pas negation in single verb structures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 (revisit): </a:t>
            </a:r>
            <a:r>
              <a:rPr lang="en-US" sz="1200" dirty="0">
                <a:solidFill>
                  <a:srgbClr val="4472C4">
                    <a:lumMod val="50000"/>
                  </a:srgbClr>
                </a:solidFill>
              </a:rPr>
              <a:t>arriver [174], chanter [1820], changer [283], </a:t>
            </a:r>
            <a:r>
              <a:rPr lang="en-US" sz="1200" dirty="0" err="1">
                <a:solidFill>
                  <a:srgbClr val="4472C4">
                    <a:lumMod val="50000"/>
                  </a:srgbClr>
                </a:solidFill>
              </a:rPr>
              <a:t>chercher</a:t>
            </a:r>
            <a:r>
              <a:rPr lang="en-US" sz="1200" dirty="0">
                <a:solidFill>
                  <a:srgbClr val="4472C4">
                    <a:lumMod val="50000"/>
                  </a:srgbClr>
                </a:solidFill>
              </a:rPr>
              <a:t> [336], demander [80], donner [46], </a:t>
            </a:r>
            <a:r>
              <a:rPr lang="en-US" sz="1200" dirty="0" err="1">
                <a:solidFill>
                  <a:srgbClr val="4472C4">
                    <a:lumMod val="50000"/>
                  </a:srgbClr>
                </a:solidFill>
              </a:rPr>
              <a:t>écouter</a:t>
            </a:r>
            <a:r>
              <a:rPr lang="en-US" sz="1200" dirty="0">
                <a:solidFill>
                  <a:srgbClr val="4472C4">
                    <a:lumMod val="50000"/>
                  </a:srgbClr>
                </a:solidFill>
              </a:rPr>
              <a:t> [429], </a:t>
            </a:r>
            <a:r>
              <a:rPr lang="en-US" sz="1200" dirty="0" err="1">
                <a:solidFill>
                  <a:srgbClr val="4472C4">
                    <a:lumMod val="50000"/>
                  </a:srgbClr>
                </a:solidFill>
              </a:rPr>
              <a:t>étudier</a:t>
            </a:r>
            <a:r>
              <a:rPr lang="en-US" sz="1200" dirty="0">
                <a:solidFill>
                  <a:srgbClr val="4472C4">
                    <a:lumMod val="50000"/>
                  </a:srgbClr>
                </a:solidFill>
              </a:rPr>
              <a:t> [960], </a:t>
            </a:r>
            <a:r>
              <a:rPr lang="en-US" sz="1200" dirty="0" err="1">
                <a:solidFill>
                  <a:srgbClr val="4472C4">
                    <a:lumMod val="50000"/>
                  </a:srgbClr>
                </a:solidFill>
              </a:rPr>
              <a:t>frapper</a:t>
            </a:r>
            <a:r>
              <a:rPr lang="en-US" sz="1200" dirty="0">
                <a:solidFill>
                  <a:srgbClr val="4472C4">
                    <a:lumMod val="50000"/>
                  </a:srgbClr>
                </a:solidFill>
                <a:latin typeface="+mn-lt"/>
              </a:rPr>
              <a:t> [745],</a:t>
            </a:r>
            <a:r>
              <a:rPr lang="en-US" sz="1200" dirty="0">
                <a:solidFill>
                  <a:srgbClr val="4472C4">
                    <a:lumMod val="50000"/>
                  </a:srgbClr>
                </a:solidFill>
              </a:rPr>
              <a:t> </a:t>
            </a:r>
            <a:r>
              <a:rPr lang="en-US" sz="1200" dirty="0" err="1">
                <a:solidFill>
                  <a:srgbClr val="4472C4">
                    <a:lumMod val="50000"/>
                  </a:srgbClr>
                </a:solidFill>
              </a:rPr>
              <a:t>gagner</a:t>
            </a:r>
            <a:r>
              <a:rPr lang="en-US" sz="1200" dirty="0">
                <a:solidFill>
                  <a:srgbClr val="4472C4">
                    <a:lumMod val="50000"/>
                  </a:srgbClr>
                </a:solidFill>
              </a:rPr>
              <a:t> [258], </a:t>
            </a:r>
            <a:r>
              <a:rPr lang="en-US" sz="1200" dirty="0" err="1">
                <a:solidFill>
                  <a:srgbClr val="4472C4">
                    <a:lumMod val="50000"/>
                  </a:srgbClr>
                </a:solidFill>
              </a:rPr>
              <a:t>habiter</a:t>
            </a:r>
            <a:r>
              <a:rPr lang="en-US" sz="1200" dirty="0">
                <a:solidFill>
                  <a:srgbClr val="4472C4">
                    <a:lumMod val="50000"/>
                  </a:srgbClr>
                </a:solidFill>
              </a:rPr>
              <a:t> [1186], </a:t>
            </a:r>
            <a:r>
              <a:rPr lang="en-US" sz="1200" dirty="0" err="1">
                <a:solidFill>
                  <a:srgbClr val="4472C4">
                    <a:lumMod val="50000"/>
                  </a:srgbClr>
                </a:solidFill>
              </a:rPr>
              <a:t>jouer</a:t>
            </a:r>
            <a:r>
              <a:rPr lang="en-US" sz="1200" dirty="0">
                <a:solidFill>
                  <a:srgbClr val="4472C4">
                    <a:lumMod val="50000"/>
                  </a:srgbClr>
                </a:solidFill>
              </a:rPr>
              <a:t> [219], marcher [1532], manger [1338], </a:t>
            </a:r>
            <a:r>
              <a:rPr lang="en-US" sz="1200" dirty="0" err="1">
                <a:solidFill>
                  <a:srgbClr val="4472C4">
                    <a:lumMod val="50000"/>
                  </a:srgbClr>
                </a:solidFill>
              </a:rPr>
              <a:t>montrer</a:t>
            </a:r>
            <a:r>
              <a:rPr lang="en-US" sz="1200" dirty="0">
                <a:solidFill>
                  <a:srgbClr val="4472C4">
                    <a:lumMod val="50000"/>
                  </a:srgbClr>
                </a:solidFill>
              </a:rPr>
              <a:t> [108], </a:t>
            </a:r>
            <a:r>
              <a:rPr lang="en-US" sz="1200" dirty="0" err="1">
                <a:solidFill>
                  <a:srgbClr val="4472C4">
                    <a:lumMod val="50000"/>
                  </a:srgbClr>
                </a:solidFill>
              </a:rPr>
              <a:t>parler</a:t>
            </a:r>
            <a:r>
              <a:rPr lang="en-US" sz="1200" dirty="0">
                <a:solidFill>
                  <a:srgbClr val="4472C4">
                    <a:lumMod val="50000"/>
                  </a:srgbClr>
                </a:solidFill>
              </a:rPr>
              <a:t> [106], </a:t>
            </a:r>
            <a:r>
              <a:rPr lang="en-US" sz="1200" dirty="0" err="1">
                <a:solidFill>
                  <a:srgbClr val="4472C4">
                    <a:lumMod val="50000"/>
                  </a:srgbClr>
                </a:solidFill>
              </a:rPr>
              <a:t>penser</a:t>
            </a:r>
            <a:r>
              <a:rPr lang="en-US" sz="1200" dirty="0">
                <a:solidFill>
                  <a:srgbClr val="4472C4">
                    <a:lumMod val="50000"/>
                  </a:srgbClr>
                </a:solidFill>
              </a:rPr>
              <a:t> [116], </a:t>
            </a:r>
            <a:r>
              <a:rPr lang="en-GB" sz="1200" dirty="0" err="1">
                <a:solidFill>
                  <a:srgbClr val="115076"/>
                </a:solidFill>
              </a:rPr>
              <a:t>préparer</a:t>
            </a:r>
            <a:r>
              <a:rPr lang="en-GB" sz="1200" dirty="0">
                <a:solidFill>
                  <a:srgbClr val="115076"/>
                </a:solidFill>
              </a:rPr>
              <a:t> [368],</a:t>
            </a:r>
            <a:r>
              <a:rPr lang="en-US" sz="1200" dirty="0">
                <a:solidFill>
                  <a:srgbClr val="4472C4">
                    <a:lumMod val="50000"/>
                  </a:srgbClr>
                </a:solidFill>
              </a:rPr>
              <a:t> regarder</a:t>
            </a:r>
            <a:r>
              <a:rPr lang="en-US" sz="1200" baseline="30000" dirty="0">
                <a:solidFill>
                  <a:srgbClr val="4472C4">
                    <a:lumMod val="50000"/>
                  </a:srgbClr>
                </a:solidFill>
              </a:rPr>
              <a:t>2</a:t>
            </a:r>
            <a:r>
              <a:rPr lang="en-US" sz="1200" dirty="0">
                <a:solidFill>
                  <a:srgbClr val="4472C4">
                    <a:lumMod val="50000"/>
                  </a:srgbClr>
                </a:solidFill>
              </a:rPr>
              <a:t> [425], </a:t>
            </a:r>
            <a:r>
              <a:rPr lang="en-US" sz="1200" dirty="0" err="1">
                <a:solidFill>
                  <a:srgbClr val="4472C4">
                    <a:lumMod val="50000"/>
                  </a:srgbClr>
                </a:solidFill>
              </a:rPr>
              <a:t>rester</a:t>
            </a:r>
            <a:r>
              <a:rPr lang="en-US" sz="1200" dirty="0">
                <a:solidFill>
                  <a:srgbClr val="4472C4">
                    <a:lumMod val="50000"/>
                  </a:srgbClr>
                </a:solidFill>
              </a:rPr>
              <a:t> [100], </a:t>
            </a:r>
            <a:r>
              <a:rPr lang="en-US" sz="1200" dirty="0" err="1">
                <a:solidFill>
                  <a:srgbClr val="4472C4">
                    <a:lumMod val="50000"/>
                  </a:srgbClr>
                </a:solidFill>
              </a:rPr>
              <a:t>travailler</a:t>
            </a:r>
            <a:r>
              <a:rPr lang="en-US" sz="1200" dirty="0">
                <a:solidFill>
                  <a:srgbClr val="4472C4">
                    <a:lumMod val="50000"/>
                  </a:srgbClr>
                </a:solidFill>
              </a:rPr>
              <a:t> [290], </a:t>
            </a:r>
            <a:r>
              <a:rPr lang="en-US" sz="1200" dirty="0" err="1">
                <a:solidFill>
                  <a:srgbClr val="4472C4">
                    <a:lumMod val="50000"/>
                  </a:srgbClr>
                </a:solidFill>
              </a:rPr>
              <a:t>ressembler</a:t>
            </a:r>
            <a:r>
              <a:rPr lang="en-US" sz="1200" dirty="0">
                <a:solidFill>
                  <a:srgbClr val="4472C4">
                    <a:lumMod val="50000"/>
                  </a:srgbClr>
                </a:solidFill>
              </a:rPr>
              <a:t> à [1398/4], </a:t>
            </a:r>
            <a:r>
              <a:rPr lang="en-US" sz="1200" dirty="0">
                <a:solidFill>
                  <a:srgbClr val="4472C4">
                    <a:lumMod val="50000"/>
                  </a:srgbClr>
                </a:solidFill>
                <a:latin typeface="Century Gothic" panose="020F0302020204030204"/>
              </a:rPr>
              <a:t>elle</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[14], </a:t>
            </a:r>
            <a:r>
              <a:rPr lang="en-US" sz="1200" dirty="0" err="1">
                <a:solidFill>
                  <a:srgbClr val="4472C4">
                    <a:lumMod val="50000"/>
                  </a:srgbClr>
                </a:solidFill>
                <a:latin typeface="Century Gothic" panose="020F0302020204030204"/>
              </a:rPr>
              <a:t>elles</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[13],</a:t>
            </a:r>
            <a:r>
              <a:rPr lang="en-US" sz="1200" dirty="0">
                <a:solidFill>
                  <a:srgbClr val="4472C4">
                    <a:lumMod val="50000"/>
                  </a:srgbClr>
                </a:solidFill>
                <a:latin typeface="Century Gothic" panose="020F0302020204030204"/>
              </a:rPr>
              <a:t> je [22], il</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[13], </a:t>
            </a:r>
            <a:r>
              <a:rPr lang="en-US" sz="1200" dirty="0" err="1">
                <a:solidFill>
                  <a:srgbClr val="4472C4">
                    <a:lumMod val="50000"/>
                  </a:srgbClr>
                </a:solidFill>
                <a:latin typeface="Century Gothic" panose="020F0302020204030204"/>
              </a:rPr>
              <a:t>ils</a:t>
            </a:r>
            <a:r>
              <a:rPr lang="en-US" sz="1200" dirty="0">
                <a:solidFill>
                  <a:srgbClr val="4472C4">
                    <a:lumMod val="50000"/>
                  </a:srgbClr>
                </a:solidFill>
                <a:latin typeface="Century Gothic" panose="020F0302020204030204"/>
              </a:rPr>
              <a:t> [13], nous</a:t>
            </a:r>
            <a:r>
              <a:rPr lang="en-US" sz="1200" baseline="30000" dirty="0">
                <a:solidFill>
                  <a:srgbClr val="4472C4">
                    <a:lumMod val="50000"/>
                  </a:srgbClr>
                </a:solidFill>
                <a:latin typeface="Century Gothic" panose="020F0302020204030204"/>
              </a:rPr>
              <a:t>1</a:t>
            </a:r>
            <a:r>
              <a:rPr lang="en-US" sz="1200" dirty="0">
                <a:solidFill>
                  <a:srgbClr val="4472C4">
                    <a:lumMod val="50000"/>
                  </a:srgbClr>
                </a:solidFill>
                <a:latin typeface="Century Gothic" panose="020F0302020204030204"/>
              </a:rPr>
              <a:t> [31],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120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2</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[9], qui [14], </a:t>
            </a:r>
            <a:r>
              <a:rPr lang="en-US" sz="1200" dirty="0" err="1">
                <a:solidFill>
                  <a:srgbClr val="4472C4">
                    <a:lumMod val="50000"/>
                  </a:srgbClr>
                </a:solidFill>
                <a:latin typeface="Century Gothic" panose="020F0302020204030204"/>
              </a:rPr>
              <a:t>tu</a:t>
            </a:r>
            <a:r>
              <a:rPr lang="en-US" sz="1200" dirty="0">
                <a:solidFill>
                  <a:srgbClr val="4472C4">
                    <a:lumMod val="50000"/>
                  </a:srgbClr>
                </a:solidFill>
                <a:latin typeface="Century Gothic" panose="020F0302020204030204"/>
              </a:rPr>
              <a:t> [112], vous</a:t>
            </a:r>
            <a:r>
              <a:rPr lang="en-US" sz="1200" baseline="30000" dirty="0">
                <a:solidFill>
                  <a:srgbClr val="4472C4">
                    <a:lumMod val="50000"/>
                  </a:srgbClr>
                </a:solidFill>
                <a:latin typeface="Century Gothic" panose="020F0302020204030204"/>
              </a:rPr>
              <a:t>1 </a:t>
            </a:r>
            <a:r>
              <a:rPr lang="en-US" sz="1200" baseline="0" dirty="0">
                <a:solidFill>
                  <a:srgbClr val="4472C4">
                    <a:lumMod val="50000"/>
                  </a:srgbClr>
                </a:solidFill>
                <a:latin typeface="Century Gothic" panose="020F0302020204030204"/>
              </a:rPr>
              <a:t>[50], </a:t>
            </a:r>
            <a:r>
              <a:rPr kumimoji="0" lang="en-GB" sz="1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déjeuner [2724],</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rPr>
              <a:t>école [477], enfant [126],</a:t>
            </a:r>
            <a:r>
              <a:rPr lang="en-US" sz="1200" baseline="0" dirty="0">
                <a:solidFill>
                  <a:srgbClr val="4472C4">
                    <a:lumMod val="50000"/>
                  </a:srgbClr>
                </a:solidFill>
                <a:latin typeface="Century Gothic" panose="020F0302020204030204"/>
              </a:rPr>
              <a:t> </a:t>
            </a:r>
            <a:r>
              <a:rPr lang="en-US" sz="1200" dirty="0" err="1">
                <a:solidFill>
                  <a:srgbClr val="4472C4">
                    <a:lumMod val="50000"/>
                  </a:srgbClr>
                </a:solidFill>
              </a:rPr>
              <a:t>maison</a:t>
            </a:r>
            <a:r>
              <a:rPr lang="en-US" sz="1200" dirty="0">
                <a:solidFill>
                  <a:srgbClr val="4472C4">
                    <a:lumMod val="50000"/>
                  </a:srgbClr>
                </a:solidFill>
              </a:rPr>
              <a:t> [325], radio [1526], solution [608], </a:t>
            </a:r>
            <a:r>
              <a:rPr lang="en-US" sz="1200" dirty="0" err="1">
                <a:solidFill>
                  <a:srgbClr val="4472C4">
                    <a:lumMod val="50000"/>
                  </a:srgbClr>
                </a:solidFill>
              </a:rPr>
              <a:t>université</a:t>
            </a:r>
            <a:r>
              <a:rPr lang="en-US" sz="1200" dirty="0">
                <a:solidFill>
                  <a:srgbClr val="4472C4">
                    <a:lumMod val="50000"/>
                  </a:srgbClr>
                </a:solidFill>
              </a:rPr>
              <a:t> [1192],</a:t>
            </a:r>
            <a:r>
              <a:rPr lang="en-GB" sz="1200" baseline="0" dirty="0">
                <a:solidFill>
                  <a:schemeClr val="tx1"/>
                </a:solidFill>
                <a:latin typeface="+mn-lt"/>
              </a:rPr>
              <a:t> </a:t>
            </a:r>
            <a:r>
              <a:rPr lang="en-US" sz="1200" baseline="0" dirty="0" err="1">
                <a:solidFill>
                  <a:srgbClr val="4472C4">
                    <a:lumMod val="50000"/>
                  </a:srgbClr>
                </a:solidFill>
                <a:latin typeface="Century Gothic" panose="020F0302020204030204"/>
              </a:rPr>
              <a:t>quel</a:t>
            </a:r>
            <a:r>
              <a:rPr lang="en-US" sz="1200" baseline="0" dirty="0">
                <a:solidFill>
                  <a:srgbClr val="4472C4">
                    <a:lumMod val="50000"/>
                  </a:srgbClr>
                </a:solidFill>
                <a:latin typeface="Century Gothic" panose="020F0302020204030204"/>
              </a:rPr>
              <a:t> [146],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[234],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[119], </a:t>
            </a:r>
            <a:r>
              <a:rPr lang="en-US" sz="1200" dirty="0" err="1">
                <a:solidFill>
                  <a:srgbClr val="4472C4">
                    <a:lumMod val="50000"/>
                  </a:srgbClr>
                </a:solidFill>
              </a:rPr>
              <a:t>où</a:t>
            </a:r>
            <a:r>
              <a:rPr lang="en-US" sz="1200" dirty="0">
                <a:solidFill>
                  <a:srgbClr val="4472C4">
                    <a:lumMod val="50000"/>
                  </a:srgbClr>
                </a:solidFill>
              </a:rPr>
              <a:t> [48], </a:t>
            </a:r>
            <a:r>
              <a:rPr lang="en-US" sz="1200" dirty="0" err="1">
                <a:solidFill>
                  <a:srgbClr val="4472C4">
                    <a:lumMod val="50000"/>
                  </a:srgbClr>
                </a:solidFill>
              </a:rPr>
              <a:t>pourquoi</a:t>
            </a:r>
            <a:r>
              <a:rPr lang="en-US" sz="1200" baseline="0" dirty="0">
                <a:solidFill>
                  <a:srgbClr val="4472C4">
                    <a:lumMod val="50000"/>
                  </a:srgbClr>
                </a:solidFill>
                <a:latin typeface="+mn-lt"/>
              </a:rPr>
              <a:t> </a:t>
            </a:r>
            <a:r>
              <a:rPr lang="en-US" sz="1200" baseline="0" dirty="0">
                <a:solidFill>
                  <a:srgbClr val="4472C4">
                    <a:lumMod val="50000"/>
                  </a:srgbClr>
                </a:solidFill>
                <a:latin typeface="Century Gothic" panose="020F0302020204030204"/>
              </a:rPr>
              <a:t>[193], à</a:t>
            </a:r>
            <a:r>
              <a:rPr lang="en-US" sz="1200" baseline="30000" dirty="0">
                <a:solidFill>
                  <a:srgbClr val="4472C4">
                    <a:lumMod val="50000"/>
                  </a:srgbClr>
                </a:solidFill>
                <a:latin typeface="Century Gothic" panose="020F0302020204030204"/>
              </a:rPr>
              <a:t>2</a:t>
            </a:r>
            <a:r>
              <a:rPr lang="en-US" sz="1200" baseline="0" dirty="0">
                <a:solidFill>
                  <a:srgbClr val="4472C4">
                    <a:lumMod val="50000"/>
                  </a:srgbClr>
                </a:solidFill>
                <a:latin typeface="Century Gothic" panose="020F0302020204030204"/>
              </a:rPr>
              <a:t> [4]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35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(two slides)</a:t>
            </a:r>
          </a:p>
          <a:p>
            <a:endParaRPr lang="en-US" b="1" dirty="0"/>
          </a:p>
          <a:p>
            <a:r>
              <a:rPr lang="en-US" b="1" dirty="0"/>
              <a:t>Aim: to revise the question words learnt in Year 7</a:t>
            </a:r>
          </a:p>
          <a:p>
            <a:endParaRPr lang="en-US" b="1" dirty="0"/>
          </a:p>
          <a:p>
            <a:r>
              <a:rPr lang="en-US" b="1" dirty="0"/>
              <a:t>Procedure:</a:t>
            </a:r>
          </a:p>
          <a:p>
            <a:r>
              <a:rPr lang="en-US" b="0" dirty="0"/>
              <a:t>1. Students match up the English</a:t>
            </a:r>
            <a:r>
              <a:rPr lang="en-US" b="0" baseline="0" dirty="0"/>
              <a:t> for the question words with the French (they may do this in their exercise books).</a:t>
            </a:r>
            <a:endParaRPr lang="en-US" b="0" dirty="0"/>
          </a:p>
          <a:p>
            <a:r>
              <a:rPr lang="en-US" b="0" dirty="0"/>
              <a:t>2. Click to advance to the answers on the next slide.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display the answers to the activity on the previous slide</a:t>
            </a:r>
          </a:p>
          <a:p>
            <a:endParaRPr lang="en-US" b="1" dirty="0"/>
          </a:p>
          <a:p>
            <a:r>
              <a:rPr lang="en-US" b="1" dirty="0"/>
              <a:t>Procedure:</a:t>
            </a:r>
          </a:p>
          <a:p>
            <a:r>
              <a:rPr lang="en-US" b="0" dirty="0"/>
              <a:t>1. Students</a:t>
            </a:r>
            <a:r>
              <a:rPr lang="en-US" b="0" baseline="0" dirty="0"/>
              <a:t> check their answers against the correct version displayed here.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062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p>
          <a:p>
            <a:endParaRPr lang="en-US" b="1" dirty="0"/>
          </a:p>
          <a:p>
            <a:r>
              <a:rPr lang="en-US" b="1" dirty="0"/>
              <a:t>Aim: </a:t>
            </a:r>
            <a:r>
              <a:rPr lang="en-US" b="0" dirty="0"/>
              <a:t>To recap the formation of questions</a:t>
            </a:r>
            <a:r>
              <a:rPr lang="en-US" b="0" baseline="0" dirty="0"/>
              <a:t> using intonation alone, then introduce some examples of this with question words.</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991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some more examples of questions</a:t>
            </a:r>
            <a:r>
              <a:rPr lang="en-US" b="0" baseline="0" dirty="0"/>
              <a:t> using intonation with question words.</a:t>
            </a:r>
          </a:p>
          <a:p>
            <a:endParaRPr lang="en-US" b="1" dirty="0"/>
          </a:p>
          <a:p>
            <a:r>
              <a:rPr lang="en-US" b="1" dirty="0"/>
              <a:t>Procedure:</a:t>
            </a:r>
          </a:p>
          <a:p>
            <a:pPr marL="228600" indent="-228600">
              <a:buAutoNum type="arabicPeriod"/>
            </a:pPr>
            <a:r>
              <a:rPr lang="en-US" b="0" dirty="0"/>
              <a:t>Animate the explanation and bring up the English.</a:t>
            </a:r>
          </a:p>
          <a:p>
            <a:pPr marL="228600" indent="-228600">
              <a:buAutoNum type="arabicPeriod"/>
            </a:pPr>
            <a:r>
              <a:rPr lang="en-US" b="0" dirty="0"/>
              <a:t>Students try to say the French.</a:t>
            </a:r>
          </a:p>
          <a:p>
            <a:pPr marL="228600" indent="-228600">
              <a:buAutoNum type="arabicPeriod"/>
            </a:pPr>
            <a:r>
              <a:rPr lang="en-US" b="0" dirty="0"/>
              <a:t>Click to see the French and hear it pronounced. Students repeat.</a:t>
            </a:r>
            <a:endParaRPr lang="en-US" b="0" baseline="0" dirty="0"/>
          </a:p>
          <a:p>
            <a:endParaRPr lang="en-US" b="0" baseline="0" dirty="0"/>
          </a:p>
          <a:p>
            <a:r>
              <a:rPr lang="en-US" b="1" baseline="0" dirty="0"/>
              <a:t>Transcript:</a:t>
            </a:r>
          </a:p>
          <a:p>
            <a:r>
              <a:rPr lang="en-US" b="0" dirty="0"/>
              <a:t>Tu </a:t>
            </a:r>
            <a:r>
              <a:rPr lang="en-US" b="0" dirty="0" err="1"/>
              <a:t>manges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manges</a:t>
            </a:r>
            <a:r>
              <a:rPr lang="en-US"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baseline="0" dirty="0"/>
              <a:t> </a:t>
            </a:r>
            <a:r>
              <a:rPr lang="en-US" b="0" dirty="0" err="1"/>
              <a:t>quand</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91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a:t>
            </a:r>
            <a:r>
              <a:rPr lang="en-US" b="1" baseline="0" dirty="0"/>
              <a:t> minutes</a:t>
            </a:r>
            <a:endParaRPr lang="en-US" b="1" dirty="0"/>
          </a:p>
          <a:p>
            <a:endParaRPr lang="en-US" b="1" dirty="0"/>
          </a:p>
          <a:p>
            <a:r>
              <a:rPr lang="en-US" b="1" dirty="0"/>
              <a:t>Aim: To </a:t>
            </a:r>
            <a:r>
              <a:rPr lang="en-US" b="1" dirty="0" err="1"/>
              <a:t>practise</a:t>
            </a:r>
            <a:r>
              <a:rPr lang="en-US" b="1" baseline="0" dirty="0"/>
              <a:t> </a:t>
            </a:r>
            <a:r>
              <a:rPr lang="en-US" b="1" baseline="0" dirty="0" err="1"/>
              <a:t>recognising</a:t>
            </a:r>
            <a:r>
              <a:rPr lang="en-US" b="1" baseline="0" dirty="0"/>
              <a:t> questions using intonation alone.</a:t>
            </a:r>
            <a:endParaRPr lang="en-US" b="1" dirty="0"/>
          </a:p>
          <a:p>
            <a:endParaRPr lang="en-US" b="1" dirty="0"/>
          </a:p>
          <a:p>
            <a:r>
              <a:rPr lang="en-US" b="1" dirty="0"/>
              <a:t>Procedure:</a:t>
            </a:r>
          </a:p>
          <a:p>
            <a:r>
              <a:rPr lang="en-US" b="0" dirty="0"/>
              <a:t>1. Students listen to each utterance and tick the appropriate column, according</a:t>
            </a:r>
            <a:r>
              <a:rPr lang="en-US" b="0" baseline="0" dirty="0"/>
              <a:t> to whether it is a question or a statement.</a:t>
            </a:r>
            <a:endParaRPr lang="en-US" b="0" dirty="0"/>
          </a:p>
          <a:p>
            <a:r>
              <a:rPr lang="en-US" b="0" dirty="0"/>
              <a:t>2. Click to reveal</a:t>
            </a:r>
            <a:r>
              <a:rPr lang="en-US" b="0" baseline="0" dirty="0"/>
              <a:t> the questions/statements one by one, plus the correct ticks.</a:t>
            </a:r>
            <a:br>
              <a:rPr lang="en-US" b="0" baseline="0" dirty="0"/>
            </a:br>
            <a:r>
              <a:rPr lang="en-US" b="0" baseline="0" dirty="0"/>
              <a:t>3. Click to bring up the prompt to make three of them WH- questions. Give 2 minutes – students can think-pair-share. (Students who work quickly can do all of them, of course, or create multiple questions from each).</a:t>
            </a:r>
            <a:br>
              <a:rPr lang="en-US" b="0" baseline="0" dirty="0"/>
            </a:br>
            <a:r>
              <a:rPr lang="en-US" b="0" baseline="0" dirty="0"/>
              <a:t>4. Elicit some suggestions from students and clarify any misunderstandings. For example, students may find it tricky if they try to use </a:t>
            </a:r>
            <a:r>
              <a:rPr lang="en-US" b="0" baseline="0" dirty="0" err="1"/>
              <a:t>quel</a:t>
            </a:r>
            <a:r>
              <a:rPr lang="en-US" b="0" baseline="0" dirty="0"/>
              <a:t>(le) – model possibilities – e.g. Tu </a:t>
            </a:r>
            <a:r>
              <a:rPr lang="en-US" b="0" baseline="0" dirty="0" err="1"/>
              <a:t>gagnes</a:t>
            </a:r>
            <a:r>
              <a:rPr lang="en-US" b="0" baseline="0" dirty="0"/>
              <a:t> </a:t>
            </a:r>
            <a:r>
              <a:rPr lang="en-US" b="0" baseline="0" dirty="0" err="1"/>
              <a:t>quel</a:t>
            </a:r>
            <a:r>
              <a:rPr lang="en-US" b="0" baseline="0" dirty="0"/>
              <a:t> match ? Tu </a:t>
            </a:r>
            <a:r>
              <a:rPr lang="en-US" b="0" baseline="0" dirty="0" err="1"/>
              <a:t>demandes</a:t>
            </a:r>
            <a:r>
              <a:rPr lang="en-US" b="0" baseline="0" dirty="0"/>
              <a:t> quelle solution ? </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fr-FR" sz="1200" dirty="0">
                <a:solidFill>
                  <a:schemeClr val="accent1">
                    <a:lumMod val="50000"/>
                  </a:schemeClr>
                </a:solidFill>
              </a:rPr>
              <a:t>Tu habites à Nice </a:t>
            </a:r>
            <a:r>
              <a:rPr lang="en-GB" sz="1200" dirty="0">
                <a:solidFill>
                  <a:schemeClr val="accent1">
                    <a:lumMod val="50000"/>
                  </a:schemeClr>
                </a:solidFill>
              </a:rPr>
              <a:t>?</a:t>
            </a:r>
          </a:p>
          <a:p>
            <a:pPr rtl="0" eaLnBrk="1" fontAlgn="ctr" latinLnBrk="0" hangingPunct="1"/>
            <a:r>
              <a:rPr lang="en-GB" sz="1200" b="0" i="0" u="none" strike="noStrike" kern="1200" dirty="0">
                <a:solidFill>
                  <a:schemeClr val="tx1"/>
                </a:solidFill>
                <a:effectLst/>
                <a:latin typeface="+mn-lt"/>
                <a:ea typeface="+mn-ea"/>
                <a:cs typeface="+mn-cs"/>
              </a:rPr>
              <a:t>2. Tu </a:t>
            </a:r>
            <a:r>
              <a:rPr lang="en-GB" sz="1200" b="0" i="0" u="none" strike="noStrike" kern="1200" dirty="0" err="1">
                <a:solidFill>
                  <a:schemeClr val="tx1"/>
                </a:solidFill>
                <a:effectLst/>
                <a:latin typeface="+mn-lt"/>
                <a:ea typeface="+mn-ea"/>
                <a:cs typeface="+mn-cs"/>
              </a:rPr>
              <a:t>étudies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l’anglais</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Tu </a:t>
            </a:r>
            <a:r>
              <a:rPr lang="en-GB" sz="1200" b="0" i="0" u="none" strike="noStrike" kern="1200" dirty="0" err="1">
                <a:solidFill>
                  <a:schemeClr val="tx1"/>
                </a:solidFill>
                <a:effectLst/>
                <a:latin typeface="+mn-lt"/>
                <a:ea typeface="+mn-ea"/>
                <a:cs typeface="+mn-cs"/>
              </a:rPr>
              <a:t>travailles</a:t>
            </a:r>
            <a:r>
              <a:rPr lang="en-GB" sz="1200" b="0" i="0" u="none" strike="noStrike" kern="1200" dirty="0">
                <a:solidFill>
                  <a:schemeClr val="tx1"/>
                </a:solidFill>
                <a:effectLst/>
                <a:latin typeface="+mn-lt"/>
                <a:ea typeface="+mn-ea"/>
                <a:cs typeface="+mn-cs"/>
              </a:rPr>
              <a:t> bien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classe</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4. Tu </a:t>
            </a:r>
            <a:r>
              <a:rPr lang="en-GB" sz="1200" b="0" i="0" u="none" strike="noStrike" kern="1200" dirty="0" err="1">
                <a:solidFill>
                  <a:schemeClr val="tx1"/>
                </a:solidFill>
                <a:effectLst/>
                <a:latin typeface="+mn-lt"/>
                <a:ea typeface="+mn-ea"/>
                <a:cs typeface="+mn-cs"/>
              </a:rPr>
              <a:t>demandes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une</a:t>
            </a:r>
            <a:r>
              <a:rPr lang="en-GB" sz="1200" b="0" i="0" u="none" strike="noStrike" kern="1200" baseline="0" dirty="0">
                <a:solidFill>
                  <a:schemeClr val="tx1"/>
                </a:solidFill>
                <a:effectLst/>
                <a:latin typeface="+mn-lt"/>
                <a:ea typeface="+mn-ea"/>
                <a:cs typeface="+mn-cs"/>
              </a:rPr>
              <a:t> solution?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Tu </a:t>
            </a:r>
            <a:r>
              <a:rPr lang="en-GB" sz="1200" b="0" i="0" u="none" strike="noStrike" kern="1200" dirty="0" err="1">
                <a:solidFill>
                  <a:schemeClr val="tx1"/>
                </a:solidFill>
                <a:effectLst/>
                <a:latin typeface="+mn-lt"/>
                <a:ea typeface="+mn-ea"/>
                <a:cs typeface="+mn-cs"/>
              </a:rPr>
              <a:t>restes</a:t>
            </a:r>
            <a:r>
              <a:rPr lang="en-GB" sz="1200" b="0" i="0" u="none" strike="noStrike" kern="1200" dirty="0">
                <a:solidFill>
                  <a:schemeClr val="tx1"/>
                </a:solidFill>
                <a:effectLst/>
                <a:latin typeface="+mn-lt"/>
                <a:ea typeface="+mn-ea"/>
                <a:cs typeface="+mn-cs"/>
              </a:rPr>
              <a:t> à </a:t>
            </a:r>
            <a:r>
              <a:rPr lang="en-GB" sz="1200" b="0" i="0" u="none" strike="noStrike" kern="1200" dirty="0" err="1">
                <a:solidFill>
                  <a:schemeClr val="tx1"/>
                </a:solidFill>
                <a:effectLst/>
                <a:latin typeface="+mn-lt"/>
                <a:ea typeface="+mn-ea"/>
                <a:cs typeface="+mn-cs"/>
              </a:rPr>
              <a:t>l’école</a:t>
            </a:r>
            <a:r>
              <a:rPr lang="en-GB" sz="1200" b="0" i="0" u="none" strike="noStrike" kern="1200" dirty="0">
                <a:solidFill>
                  <a:schemeClr val="tx1"/>
                </a:solidFill>
                <a:effectLst/>
                <a:latin typeface="+mn-lt"/>
                <a:ea typeface="+mn-ea"/>
                <a:cs typeface="+mn-cs"/>
              </a:rPr>
              <a:t> ?</a:t>
            </a:r>
          </a:p>
          <a:p>
            <a:pPr rtl="0" eaLnBrk="1" fontAlgn="auto" latinLnBrk="0" hangingPunct="1"/>
            <a:r>
              <a:rPr lang="en-GB" sz="1200" b="0" i="0" u="none" strike="noStrike" kern="1200" dirty="0">
                <a:solidFill>
                  <a:schemeClr val="tx1"/>
                </a:solidFill>
                <a:effectLst/>
                <a:latin typeface="+mn-lt"/>
                <a:ea typeface="+mn-ea"/>
                <a:cs typeface="+mn-cs"/>
              </a:rPr>
              <a:t>6. Tu </a:t>
            </a:r>
            <a:r>
              <a:rPr lang="en-GB" sz="1200" b="0" i="0" u="none" strike="noStrike" kern="1200" dirty="0" err="1">
                <a:solidFill>
                  <a:schemeClr val="tx1"/>
                </a:solidFill>
                <a:effectLst/>
                <a:latin typeface="+mn-lt"/>
                <a:ea typeface="+mn-ea"/>
                <a:cs typeface="+mn-cs"/>
              </a:rPr>
              <a:t>gagnes</a:t>
            </a:r>
            <a:r>
              <a:rPr lang="en-GB" sz="1200" b="0" i="0" u="none" strike="noStrike" kern="1200" dirty="0">
                <a:solidFill>
                  <a:schemeClr val="tx1"/>
                </a:solidFill>
                <a:effectLst/>
                <a:latin typeface="+mn-lt"/>
                <a:ea typeface="+mn-ea"/>
                <a:cs typeface="+mn-cs"/>
              </a:rPr>
              <a:t> le match.</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p>
          <a:p>
            <a:endParaRPr lang="en-US" b="1" dirty="0"/>
          </a:p>
          <a:p>
            <a:r>
              <a:rPr lang="en-US" b="1" dirty="0"/>
              <a:t>Aim: </a:t>
            </a:r>
            <a:r>
              <a:rPr lang="en-US" b="0" dirty="0"/>
              <a:t>To recap the formation of questions</a:t>
            </a:r>
            <a:r>
              <a:rPr lang="en-US" b="0" baseline="0" dirty="0"/>
              <a:t> using subject-verb inversion, then introduce some examples of this with question words.</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1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some more examples of questions</a:t>
            </a:r>
            <a:r>
              <a:rPr lang="en-US" b="0" baseline="0" dirty="0"/>
              <a:t> using intonation with question words.</a:t>
            </a:r>
          </a:p>
          <a:p>
            <a:endParaRPr lang="en-US" b="1" dirty="0"/>
          </a:p>
          <a:p>
            <a:r>
              <a:rPr lang="en-US" b="1" dirty="0"/>
              <a:t>Procedure:</a:t>
            </a:r>
          </a:p>
          <a:p>
            <a:pPr marL="228600" indent="-228600">
              <a:buAutoNum type="arabicPeriod"/>
            </a:pPr>
            <a:r>
              <a:rPr lang="en-US" b="0" dirty="0"/>
              <a:t>Animate the explanation and bring up the English.</a:t>
            </a:r>
          </a:p>
          <a:p>
            <a:pPr marL="228600" indent="-228600">
              <a:buAutoNum type="arabicPeriod"/>
            </a:pPr>
            <a:r>
              <a:rPr lang="en-US" b="0" dirty="0"/>
              <a:t>Students try to say the French.</a:t>
            </a:r>
          </a:p>
          <a:p>
            <a:pPr marL="228600" indent="-228600">
              <a:buAutoNum type="arabicPeriod"/>
            </a:pPr>
            <a:r>
              <a:rPr lang="en-US" b="0" dirty="0"/>
              <a:t>Click to see the French and hear it pronounced. Students repeat.</a:t>
            </a:r>
            <a:endParaRPr lang="en-US" b="0" baseline="0" dirty="0"/>
          </a:p>
          <a:p>
            <a:pPr marL="228600" indent="-228600">
              <a:buAutoNum type="arabicPeriod"/>
            </a:pPr>
            <a:endParaRPr lang="en-US" b="0" baseline="0" dirty="0"/>
          </a:p>
          <a:p>
            <a:r>
              <a:rPr lang="en-US" b="1" baseline="0" dirty="0"/>
              <a:t>Transcript:</a:t>
            </a:r>
          </a:p>
          <a:p>
            <a:r>
              <a:rPr lang="en-US" b="0" dirty="0"/>
              <a:t>Tu </a:t>
            </a:r>
            <a:r>
              <a:rPr lang="en-US" b="0" dirty="0" err="1"/>
              <a:t>manges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Que </a:t>
            </a:r>
            <a:r>
              <a:rPr lang="en-US" b="0" dirty="0" err="1"/>
              <a:t>manges-tu</a:t>
            </a:r>
            <a:r>
              <a:rPr lang="en-US" b="0" dirty="0"/>
              <a:t> </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Quand</a:t>
            </a:r>
            <a:r>
              <a:rPr lang="en-US" b="0" dirty="0"/>
              <a:t> </a:t>
            </a:r>
            <a:r>
              <a:rPr lang="en-US" b="0" dirty="0" err="1"/>
              <a:t>travailles-tu</a:t>
            </a:r>
            <a:r>
              <a:rPr lang="en-US" b="0" dirty="0"/>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957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To </a:t>
            </a:r>
            <a:r>
              <a:rPr lang="en-US" b="1" dirty="0" err="1"/>
              <a:t>practise</a:t>
            </a:r>
            <a:r>
              <a:rPr lang="en-US" b="1" baseline="0" dirty="0"/>
              <a:t> </a:t>
            </a:r>
            <a:r>
              <a:rPr lang="en-US" b="1" baseline="0" dirty="0" err="1"/>
              <a:t>recognising</a:t>
            </a:r>
            <a:r>
              <a:rPr lang="en-US" b="1" baseline="0" dirty="0"/>
              <a:t> the information sought by different question words in yes/no and information questions of different types.</a:t>
            </a:r>
            <a:endParaRPr lang="en-US" b="1" dirty="0"/>
          </a:p>
          <a:p>
            <a:endParaRPr lang="en-US" b="1" dirty="0"/>
          </a:p>
          <a:p>
            <a:r>
              <a:rPr lang="en-US" b="1" dirty="0"/>
              <a:t>Procedure:</a:t>
            </a:r>
          </a:p>
          <a:p>
            <a:r>
              <a:rPr lang="en-US" b="0" dirty="0"/>
              <a:t>1. Students match the answers to the questions.</a:t>
            </a:r>
          </a:p>
          <a:p>
            <a:r>
              <a:rPr lang="en-US" b="0" dirty="0"/>
              <a:t>2.Click to advance to the answers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br>
              <a:rPr lang="en-GB" baseline="0" dirty="0"/>
            </a:br>
            <a:r>
              <a:rPr lang="en-GB" b="0" baseline="0" dirty="0"/>
              <a:t>SMS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51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6963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a:t>
            </a:r>
            <a:r>
              <a:rPr lang="en-GB" dirty="0"/>
              <a:t>: </a:t>
            </a:r>
            <a:r>
              <a:rPr lang="en-GB" b="1" dirty="0"/>
              <a:t>To revise the use of ne (n’) ... pas to make the negative</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05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To </a:t>
            </a:r>
            <a:r>
              <a:rPr lang="en-US" b="1" dirty="0" err="1"/>
              <a:t>practise</a:t>
            </a:r>
            <a:r>
              <a:rPr lang="en-US" b="1" dirty="0"/>
              <a:t> </a:t>
            </a:r>
            <a:r>
              <a:rPr lang="en-US" b="1" dirty="0" err="1"/>
              <a:t>recognising</a:t>
            </a:r>
            <a:r>
              <a:rPr lang="en-US" b="1" baseline="0" dirty="0"/>
              <a:t> negative sentences with ne (n’) ... pas when listening; scenario: Léa’s father talks about his work.</a:t>
            </a:r>
            <a:endParaRPr lang="en-US" b="1" dirty="0"/>
          </a:p>
          <a:p>
            <a:endParaRPr lang="en-US" b="1" dirty="0"/>
          </a:p>
          <a:p>
            <a:r>
              <a:rPr lang="en-US" b="1" dirty="0"/>
              <a:t>Procedure:</a:t>
            </a:r>
          </a:p>
          <a:p>
            <a:pPr marL="228600" indent="-228600">
              <a:buAutoNum type="arabicPeriod"/>
            </a:pPr>
            <a:r>
              <a:rPr lang="en-US" b="0" dirty="0"/>
              <a:t>Students listen to each sentence and tick the appropriate column, according</a:t>
            </a:r>
            <a:r>
              <a:rPr lang="en-US" b="0" baseline="0" dirty="0"/>
              <a:t> to whether it is an affirmative or negative sentence.</a:t>
            </a:r>
          </a:p>
          <a:p>
            <a:pPr marL="228600" indent="-228600">
              <a:buAutoNum type="arabicPeriod"/>
            </a:pPr>
            <a:r>
              <a:rPr lang="en-US" b="0" baseline="0" dirty="0"/>
              <a:t>Students note down (in English) what he does or doesn’t do.</a:t>
            </a:r>
          </a:p>
          <a:p>
            <a:pPr marL="228600" indent="-228600">
              <a:buAutoNum type="arabicPeriod"/>
            </a:pPr>
            <a:r>
              <a:rPr lang="en-US" b="0" dirty="0"/>
              <a:t>Click to reveal</a:t>
            </a:r>
            <a:r>
              <a:rPr lang="en-US" b="0" baseline="0" dirty="0"/>
              <a:t> the French sentences one by one, plus the correct ticks.</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Je ne </a:t>
            </a:r>
            <a:r>
              <a:rPr lang="en-GB" sz="1200" b="0" i="0" u="none" strike="noStrike" kern="1200" dirty="0" err="1">
                <a:solidFill>
                  <a:schemeClr val="tx1"/>
                </a:solidFill>
                <a:effectLst/>
                <a:latin typeface="+mn-lt"/>
                <a:ea typeface="+mn-ea"/>
                <a:cs typeface="+mn-cs"/>
              </a:rPr>
              <a:t>vais</a:t>
            </a:r>
            <a:r>
              <a:rPr lang="en-GB" sz="1200" b="0" i="0" u="none" strike="noStrike" kern="1200" dirty="0">
                <a:solidFill>
                  <a:schemeClr val="tx1"/>
                </a:solidFill>
                <a:effectLst/>
                <a:latin typeface="+mn-lt"/>
                <a:ea typeface="+mn-ea"/>
                <a:cs typeface="+mn-cs"/>
              </a:rPr>
              <a:t> pas au bureau le </a:t>
            </a:r>
            <a:r>
              <a:rPr lang="en-GB" sz="1200" b="0" i="0" u="none" strike="noStrike" kern="1200" dirty="0" err="1">
                <a:solidFill>
                  <a:schemeClr val="tx1"/>
                </a:solidFill>
                <a:effectLst/>
                <a:latin typeface="+mn-lt"/>
                <a:ea typeface="+mn-ea"/>
                <a:cs typeface="+mn-cs"/>
              </a:rPr>
              <a:t>samedi</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Normalement</a:t>
            </a:r>
            <a:r>
              <a:rPr lang="en-GB" sz="1200" b="0" i="0" u="none" strike="noStrike" kern="1200" dirty="0">
                <a:solidFill>
                  <a:schemeClr val="tx1"/>
                </a:solidFill>
                <a:effectLst/>
                <a:latin typeface="+mn-lt"/>
                <a:ea typeface="+mn-ea"/>
                <a:cs typeface="+mn-cs"/>
              </a:rPr>
              <a:t> je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travaille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ville</a:t>
            </a:r>
            <a:r>
              <a:rPr lang="en-GB" sz="1200" b="0" i="0" u="none" strike="noStrike" kern="1200" baseline="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Je mange </a:t>
            </a:r>
            <a:r>
              <a:rPr lang="en-GB" sz="1200" b="0" i="0" kern="1200" dirty="0">
                <a:solidFill>
                  <a:schemeClr val="tx1"/>
                </a:solidFill>
                <a:effectLst/>
                <a:latin typeface="+mn-lt"/>
                <a:ea typeface="+mn-ea"/>
                <a:cs typeface="+mn-cs"/>
              </a:rPr>
              <a:t>à la </a:t>
            </a:r>
            <a:r>
              <a:rPr lang="en-GB" sz="1200" b="0" i="0" kern="1200" dirty="0" err="1">
                <a:solidFill>
                  <a:schemeClr val="tx1"/>
                </a:solidFill>
                <a:effectLst/>
                <a:latin typeface="+mn-lt"/>
                <a:ea typeface="+mn-ea"/>
                <a:cs typeface="+mn-cs"/>
              </a:rPr>
              <a:t>cantine</a:t>
            </a:r>
            <a:r>
              <a:rPr lang="en-GB" sz="1200" b="0" i="0"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4. Je ne </a:t>
            </a:r>
            <a:r>
              <a:rPr lang="en-GB" sz="1200" b="0" i="0" u="none" strike="noStrike" kern="1200" dirty="0" err="1">
                <a:solidFill>
                  <a:schemeClr val="tx1"/>
                </a:solidFill>
                <a:effectLst/>
                <a:latin typeface="+mn-lt"/>
                <a:ea typeface="+mn-ea"/>
                <a:cs typeface="+mn-cs"/>
              </a:rPr>
              <a:t>reste</a:t>
            </a:r>
            <a:r>
              <a:rPr lang="en-GB" sz="1200" b="0" i="0" u="none" strike="noStrike" kern="1200" dirty="0">
                <a:solidFill>
                  <a:schemeClr val="tx1"/>
                </a:solidFill>
                <a:effectLst/>
                <a:latin typeface="+mn-lt"/>
                <a:ea typeface="+mn-ea"/>
                <a:cs typeface="+mn-cs"/>
              </a:rPr>
              <a:t> pas</a:t>
            </a:r>
            <a:r>
              <a:rPr lang="en-GB" sz="1200" b="0" i="0" u="none" strike="noStrike" kern="1200" baseline="0" dirty="0">
                <a:solidFill>
                  <a:schemeClr val="tx1"/>
                </a:solidFill>
                <a:effectLst/>
                <a:latin typeface="+mn-lt"/>
                <a:ea typeface="+mn-ea"/>
                <a:cs typeface="+mn-cs"/>
              </a:rPr>
              <a:t> à la </a:t>
            </a:r>
            <a:r>
              <a:rPr lang="en-GB" sz="1200" b="0" i="0" u="none" strike="noStrike" kern="1200" baseline="0" dirty="0" err="1">
                <a:solidFill>
                  <a:schemeClr val="tx1"/>
                </a:solidFill>
                <a:effectLst/>
                <a:latin typeface="+mn-lt"/>
                <a:ea typeface="+mn-ea"/>
                <a:cs typeface="+mn-cs"/>
              </a:rPr>
              <a:t>maison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Je </a:t>
            </a:r>
            <a:r>
              <a:rPr lang="en-GB" sz="1200" b="0" i="0" u="none" strike="noStrike" kern="1200" dirty="0" err="1">
                <a:solidFill>
                  <a:schemeClr val="tx1"/>
                </a:solidFill>
                <a:effectLst/>
                <a:latin typeface="+mn-lt"/>
                <a:ea typeface="+mn-ea"/>
                <a:cs typeface="+mn-cs"/>
              </a:rPr>
              <a:t>n’arrive</a:t>
            </a:r>
            <a:r>
              <a:rPr lang="en-GB" sz="1200" b="0" i="0" u="none" strike="noStrike" kern="1200" dirty="0">
                <a:solidFill>
                  <a:schemeClr val="tx1"/>
                </a:solidFill>
                <a:effectLst/>
                <a:latin typeface="+mn-lt"/>
                <a:ea typeface="+mn-ea"/>
                <a:cs typeface="+mn-cs"/>
              </a:rPr>
              <a:t> pas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retard au travail.</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J’utilise</a:t>
            </a:r>
            <a:r>
              <a:rPr lang="en-GB" sz="1200" b="0" i="0" u="none" strike="noStrike" kern="1200" dirty="0">
                <a:solidFill>
                  <a:schemeClr val="tx1"/>
                </a:solidFill>
                <a:effectLst/>
                <a:latin typeface="+mn-lt"/>
                <a:ea typeface="+mn-ea"/>
                <a:cs typeface="+mn-cs"/>
              </a:rPr>
              <a:t> mon </a:t>
            </a:r>
            <a:r>
              <a:rPr lang="en-GB" sz="1200" b="0" i="0" u="none" strike="noStrike" kern="1200" dirty="0" err="1">
                <a:solidFill>
                  <a:schemeClr val="tx1"/>
                </a:solidFill>
                <a:effectLst/>
                <a:latin typeface="+mn-lt"/>
                <a:ea typeface="+mn-ea"/>
                <a:cs typeface="+mn-cs"/>
              </a:rPr>
              <a:t>ordinateur</a:t>
            </a:r>
            <a:r>
              <a:rPr lang="en-GB" sz="1200" b="0" i="0" u="none" strike="noStrike" kern="1200" dirty="0">
                <a:solidFill>
                  <a:schemeClr val="tx1"/>
                </a:solidFill>
                <a:effectLst/>
                <a:latin typeface="+mn-lt"/>
                <a:ea typeface="+mn-ea"/>
                <a:cs typeface="+mn-cs"/>
              </a:rPr>
              <a:t> au bureau.</a:t>
            </a:r>
          </a:p>
          <a:p>
            <a:pPr rtl="0" eaLnBrk="1" fontAlgn="ctr" latinLnBrk="0" hangingPunct="1"/>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patron [1706], </a:t>
            </a:r>
            <a:r>
              <a:rPr lang="en-GB" baseline="0" dirty="0" err="1"/>
              <a:t>cantine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if teachers do not want to do an extended writing task here, there are alternative speaking and reading (translation) activities</a:t>
            </a:r>
            <a:br>
              <a:rPr lang="en-GB" b="1" dirty="0"/>
            </a:br>
            <a:br>
              <a:rPr lang="en-GB" b="1" dirty="0"/>
            </a:br>
            <a:r>
              <a:rPr lang="en-GB" b="1" dirty="0"/>
              <a:t>Timing</a:t>
            </a:r>
            <a:r>
              <a:rPr lang="en-GB" dirty="0"/>
              <a:t>: 18 minutes</a:t>
            </a:r>
            <a:br>
              <a:rPr lang="en-GB" dirty="0"/>
            </a:br>
            <a:br>
              <a:rPr lang="en-GB" dirty="0"/>
            </a:br>
            <a:r>
              <a:rPr lang="en-GB" b="1" dirty="0"/>
              <a:t>Aim</a:t>
            </a:r>
            <a:r>
              <a:rPr lang="en-GB" dirty="0"/>
              <a:t>: to revisit previously taught vocabulary and grammar in the context of a short piece of writing, bringing together language from Y8 Term 1.1 so far.</a:t>
            </a:r>
          </a:p>
          <a:p>
            <a:endParaRPr lang="en-GB" dirty="0"/>
          </a:p>
          <a:p>
            <a:r>
              <a:rPr lang="en-GB" b="1" dirty="0"/>
              <a:t>Procedure</a:t>
            </a:r>
            <a:r>
              <a:rPr lang="en-GB" dirty="0"/>
              <a:t>:</a:t>
            </a:r>
            <a:br>
              <a:rPr lang="en-GB" dirty="0"/>
            </a:br>
            <a:r>
              <a:rPr lang="en-GB" dirty="0"/>
              <a:t>1. Clarify the activity with students.</a:t>
            </a:r>
          </a:p>
          <a:p>
            <a:r>
              <a:rPr lang="en-GB" dirty="0"/>
              <a:t>2. Suggest they build their text by writing one sentence for each bullet first, and if they have time they could add another one.</a:t>
            </a:r>
          </a:p>
          <a:p>
            <a:r>
              <a:rPr lang="en-GB" dirty="0"/>
              <a:t>3. Suggest that students read through the text (</a:t>
            </a:r>
            <a:r>
              <a:rPr lang="en-GB" dirty="0" err="1"/>
              <a:t>Léa’s</a:t>
            </a:r>
            <a:r>
              <a:rPr lang="en-GB" dirty="0"/>
              <a:t> text) from last lesson and note any vocabulary they want to use, but then put them out of sight to write the full sentences.</a:t>
            </a:r>
            <a:br>
              <a:rPr lang="en-GB" dirty="0"/>
            </a:br>
            <a:r>
              <a:rPr lang="en-GB" dirty="0"/>
              <a:t>4.  Teachers may want to give students 10 minutes to plan the task out, and then ask them to put their notes away and write the text without referring.  Clearly teachers may want to differentiate the level of challenge for different students within their classes.</a:t>
            </a:r>
            <a:br>
              <a:rPr lang="en-GB" dirty="0"/>
            </a:br>
            <a:r>
              <a:rPr lang="en-GB" dirty="0"/>
              <a:t>All levels of adaption are possible, here, including for example just asking pupils to make a list of words that they would need to do this task, but not asking them to do it.  </a:t>
            </a:r>
          </a:p>
          <a:p>
            <a:r>
              <a:rPr lang="en-GB" dirty="0"/>
              <a:t>5.  Tell students that: “we are all individuals and our language repertoire (the words we learn, store and use) will be individual, too.  Whilst there are lots of essential words that everyone will need (and those are the ones I’m teaching you), you will also want to add in words that are important to you to express your meanings, so remember to keep your repertoire from Y7 growing.  Look back to your own vocabulary repertoire and/or look up any words you need specifically to describe something about your everyday school activities and record them and record them in the space we’ve left for that in your exercise book.” (e.g., back pages).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737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1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https://rachelhawkes.com/LDPresources/Yr8French/French_Y8_Term1ii_Wk1_audio_HW_sheet_answers.docx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SPEAKING - ALTERNATIVE TO WRITING TASK</a:t>
            </a:r>
            <a:br>
              <a:rPr lang="en-US" b="1" dirty="0"/>
            </a:br>
            <a:r>
              <a:rPr lang="en-US" b="1" dirty="0"/>
              <a:t>Timing: 8 minutes</a:t>
            </a:r>
          </a:p>
          <a:p>
            <a:endParaRPr lang="en-US" b="1" dirty="0"/>
          </a:p>
          <a:p>
            <a:r>
              <a:rPr lang="en-US" b="1" dirty="0"/>
              <a:t>Aim: </a:t>
            </a:r>
            <a:r>
              <a:rPr lang="en-US" b="0" dirty="0"/>
              <a:t>To </a:t>
            </a:r>
            <a:r>
              <a:rPr lang="en-US" b="0" dirty="0" err="1"/>
              <a:t>practise</a:t>
            </a:r>
            <a:r>
              <a:rPr lang="en-US" b="0" dirty="0"/>
              <a:t> spoken question</a:t>
            </a:r>
            <a:r>
              <a:rPr lang="en-US" b="0" baseline="0" dirty="0"/>
              <a:t> production (intonation alone or subject-verb inversion) and answering in either the affirmative or negative, as appropriate</a:t>
            </a:r>
            <a:endParaRPr lang="en-US" b="0" dirty="0"/>
          </a:p>
          <a:p>
            <a:endParaRPr lang="en-US" b="1" dirty="0"/>
          </a:p>
          <a:p>
            <a:r>
              <a:rPr lang="en-US" b="1" dirty="0"/>
              <a:t>Procedure:</a:t>
            </a:r>
          </a:p>
          <a:p>
            <a:r>
              <a:rPr lang="en-US" b="0" dirty="0"/>
              <a:t>1. The aim</a:t>
            </a:r>
            <a:r>
              <a:rPr lang="en-US" b="0" baseline="0" dirty="0"/>
              <a:t> of the game is to cross off four adjacent squares in a row. Each student picks his/her own </a:t>
            </a:r>
            <a:r>
              <a:rPr lang="en-US" b="0" baseline="0" dirty="0" err="1"/>
              <a:t>colour</a:t>
            </a:r>
            <a:r>
              <a:rPr lang="en-US" b="0" baseline="0" dirty="0"/>
              <a:t> to do this.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picks a square,</a:t>
            </a:r>
            <a:r>
              <a:rPr lang="en-US" b="0" baseline="0" dirty="0"/>
              <a:t> and </a:t>
            </a:r>
            <a:r>
              <a:rPr lang="en-US" b="0" dirty="0"/>
              <a:t>asks a question as suggested by the verb phrase</a:t>
            </a:r>
            <a:r>
              <a:rPr lang="en-US" b="0" baseline="0" dirty="0"/>
              <a:t> in the square – see animated example on slide, which should be played through for students before starting.</a:t>
            </a:r>
            <a:endParaRPr lang="en-US" b="0" dirty="0"/>
          </a:p>
          <a:p>
            <a:r>
              <a:rPr lang="en-US" b="0" dirty="0"/>
              <a:t>3. The question should contain either </a:t>
            </a:r>
            <a:r>
              <a:rPr lang="en-US" b="1" dirty="0" err="1"/>
              <a:t>normalement</a:t>
            </a:r>
            <a:r>
              <a:rPr lang="en-US" b="0" baseline="0" dirty="0"/>
              <a:t> or </a:t>
            </a:r>
            <a:r>
              <a:rPr lang="en-US" b="1" baseline="0" dirty="0" err="1"/>
              <a:t>en</a:t>
            </a:r>
            <a:r>
              <a:rPr lang="en-US" b="1" baseline="0" dirty="0"/>
              <a:t> </a:t>
            </a:r>
            <a:r>
              <a:rPr lang="en-US" b="1" baseline="0" dirty="0" err="1"/>
              <a:t>ce</a:t>
            </a:r>
            <a:r>
              <a:rPr lang="en-US" b="1" baseline="0" dirty="0"/>
              <a:t> moment</a:t>
            </a:r>
            <a:r>
              <a:rPr lang="en-US" b="0" baseline="0" dirty="0"/>
              <a:t>, at the choice of Student A, who is trying to elicit both affirmative and negative responses.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0" baseline="0" dirty="0"/>
              <a:t> Upon production of a valid question in correct French, Student A crosses off the relevant square in his/her own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 B responds to the question </a:t>
            </a:r>
            <a:r>
              <a:rPr lang="en-GB" b="1" baseline="0" dirty="0"/>
              <a:t>honestly</a:t>
            </a:r>
            <a:r>
              <a:rPr lang="en-GB" b="0" baseline="0" dirty="0"/>
              <a:t>, in either the affirmative or the negative as required, as per the examples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Upon production of a valid answer in correct French, Student B crosses off the relevant square in his/her own colour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If all questions and answers are produced correctly in a given round, then obviously Student A will win, having started first. When partners swap roles, this advantage will be reversed. Clearly, any mistake gives the advantage to the opposing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Partners swap roles after four questions have been asked. If the previous round resulted in a win, they start again; if not, they play on until there is a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1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READING (TRANSLATION) ALTERNATIVE TO WRITING TASK</a:t>
            </a:r>
            <a:br>
              <a:rPr lang="en-US" b="1" dirty="0"/>
            </a:br>
            <a:br>
              <a:rPr lang="en-US" b="1" dirty="0"/>
            </a:br>
            <a:r>
              <a:rPr lang="en-US" b="1" dirty="0"/>
              <a:t>Timing: 10 minutes</a:t>
            </a:r>
          </a:p>
          <a:p>
            <a:endParaRPr lang="en-US" b="1" dirty="0"/>
          </a:p>
          <a:p>
            <a:r>
              <a:rPr lang="en-US" b="1" dirty="0"/>
              <a:t>Aim: To </a:t>
            </a:r>
            <a:r>
              <a:rPr lang="en-US" b="1" dirty="0" err="1"/>
              <a:t>practise</a:t>
            </a:r>
            <a:r>
              <a:rPr lang="en-US" b="1" dirty="0"/>
              <a:t> translating a text</a:t>
            </a:r>
            <a:r>
              <a:rPr lang="en-US" b="1" baseline="0" dirty="0"/>
              <a:t> </a:t>
            </a:r>
            <a:r>
              <a:rPr lang="en-US" b="1" dirty="0"/>
              <a:t>into English, revisiting some of the verbs and other vocabulary encountered in Year 7</a:t>
            </a:r>
          </a:p>
          <a:p>
            <a:endParaRPr lang="en-US" b="1" dirty="0"/>
          </a:p>
          <a:p>
            <a:r>
              <a:rPr lang="en-US" b="1" dirty="0"/>
              <a:t>Procedure:</a:t>
            </a:r>
          </a:p>
          <a:p>
            <a:r>
              <a:rPr lang="en-US" b="0" dirty="0"/>
              <a:t>1. Students may now be asked to translate the text into English, if time permits.</a:t>
            </a:r>
          </a:p>
          <a:p>
            <a:r>
              <a:rPr lang="en-US" b="0" dirty="0"/>
              <a:t>Note: This</a:t>
            </a:r>
            <a:r>
              <a:rPr lang="en-US" b="0" baseline="0" dirty="0"/>
              <a:t> is the first half of the text only: the second half appears on the next slide.</a:t>
            </a:r>
            <a:endParaRPr lang="en-US" b="0" dirty="0"/>
          </a:p>
          <a:p>
            <a:r>
              <a:rPr lang="en-GB" b="0" dirty="0"/>
              <a:t>2. Click to bring up a possible answer on the right-hand side of the screen.</a:t>
            </a:r>
            <a:endParaRPr lang="en-GB"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92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a:t>
            </a:r>
            <a:r>
              <a:rPr lang="en-US" b="1" dirty="0" err="1"/>
              <a:t>practise</a:t>
            </a:r>
            <a:r>
              <a:rPr lang="en-US" b="1" dirty="0"/>
              <a:t> translating a text</a:t>
            </a:r>
            <a:r>
              <a:rPr lang="en-US" b="1" baseline="0" dirty="0"/>
              <a:t> </a:t>
            </a:r>
            <a:r>
              <a:rPr lang="en-US" b="1" dirty="0"/>
              <a:t>into English, revisiting some of the verbs and other vocabulary encountered in Year 7</a:t>
            </a:r>
          </a:p>
          <a:p>
            <a:endParaRPr lang="en-US" b="1" dirty="0"/>
          </a:p>
          <a:p>
            <a:r>
              <a:rPr lang="en-US" b="1" dirty="0"/>
              <a:t>Procedure:</a:t>
            </a:r>
          </a:p>
          <a:p>
            <a:r>
              <a:rPr lang="en-US" b="0" dirty="0"/>
              <a:t>1. Students may now be asked to translate the text into English, if time permits.</a:t>
            </a:r>
          </a:p>
          <a:p>
            <a:r>
              <a:rPr lang="en-US" b="0" dirty="0"/>
              <a:t>Note: This</a:t>
            </a:r>
            <a:r>
              <a:rPr lang="en-US" b="0" baseline="0" dirty="0"/>
              <a:t> is the second half of the text only: the first half appears on the previous slide.</a:t>
            </a:r>
            <a:endParaRPr lang="en-US" b="0" dirty="0"/>
          </a:p>
          <a:p>
            <a:r>
              <a:rPr lang="en-GB" b="0" dirty="0"/>
              <a:t>2. Click to bring up a possible answer on the right hand side of the screen.</a:t>
            </a:r>
          </a:p>
          <a:p>
            <a:r>
              <a:rPr lang="en-GB" b="0" dirty="0"/>
              <a:t>3. </a:t>
            </a:r>
            <a:r>
              <a:rPr lang="en-GB" b="0" dirty="0" err="1"/>
              <a:t>Cick</a:t>
            </a:r>
            <a:r>
              <a:rPr lang="en-GB" b="0" dirty="0"/>
              <a:t> to bring up the speech bubble explaining</a:t>
            </a:r>
            <a:r>
              <a:rPr lang="en-GB" b="0" baseline="0" dirty="0"/>
              <a:t> the word order of verb-adverb in French, as different from the English sometimes.</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27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7505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[um/un] </a:t>
            </a:r>
            <a:r>
              <a:rPr lang="en-GB" baseline="0" dirty="0"/>
              <a:t>and then the </a:t>
            </a:r>
            <a:r>
              <a:rPr lang="en-GB" b="1" baseline="0" dirty="0"/>
              <a:t>source</a:t>
            </a:r>
            <a:r>
              <a:rPr lang="en-GB" baseline="0" dirty="0"/>
              <a:t> word again ‘</a:t>
            </a:r>
            <a:r>
              <a:rPr lang="en-GB" b="1" baseline="0" dirty="0"/>
              <a:t>un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un</a:t>
            </a:r>
            <a:r>
              <a:rPr lang="en-GB" baseline="0" dirty="0"/>
              <a:t> [3]; </a:t>
            </a:r>
            <a:r>
              <a:rPr lang="en-GB" b="1" baseline="0" dirty="0" err="1"/>
              <a:t>aucun</a:t>
            </a:r>
            <a:r>
              <a:rPr lang="en-GB" b="1" baseline="0" dirty="0"/>
              <a:t> </a:t>
            </a:r>
            <a:r>
              <a:rPr lang="en-GB" b="0" baseline="0" dirty="0"/>
              <a:t>[63]</a:t>
            </a:r>
            <a:r>
              <a:rPr lang="en-GB" baseline="0" dirty="0"/>
              <a:t> </a:t>
            </a:r>
            <a:r>
              <a:rPr lang="en-GB" b="1" baseline="0" dirty="0" err="1"/>
              <a:t>chacun</a:t>
            </a:r>
            <a:r>
              <a:rPr lang="en-GB" baseline="0" dirty="0"/>
              <a:t> [323]; </a:t>
            </a:r>
            <a:r>
              <a:rPr lang="en-GB" b="1" baseline="0" dirty="0" err="1"/>
              <a:t>commun</a:t>
            </a:r>
            <a:r>
              <a:rPr lang="en-GB" baseline="0" dirty="0"/>
              <a:t> [780]; </a:t>
            </a:r>
            <a:r>
              <a:rPr lang="en-GB" b="1" baseline="0" dirty="0" err="1"/>
              <a:t>lundi</a:t>
            </a:r>
            <a:r>
              <a:rPr lang="en-GB" baseline="0" dirty="0"/>
              <a:t> [1091]; </a:t>
            </a:r>
            <a:r>
              <a:rPr lang="en-GB" b="1" baseline="0" dirty="0" err="1"/>
              <a:t>parfum</a:t>
            </a:r>
            <a:r>
              <a:rPr lang="en-GB" b="1" baseline="0" dirty="0"/>
              <a:t> </a:t>
            </a:r>
            <a:r>
              <a:rPr lang="en-GB" baseline="0" dirty="0"/>
              <a:t>[4477].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034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52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36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spoken production of SSC [un/um]</a:t>
            </a:r>
            <a:endParaRPr lang="en-US" b="1" dirty="0"/>
          </a:p>
          <a:p>
            <a:endParaRPr lang="en-US" b="1" dirty="0"/>
          </a:p>
          <a:p>
            <a:r>
              <a:rPr lang="en-US" b="1" dirty="0"/>
              <a:t>Procedure:</a:t>
            </a:r>
          </a:p>
          <a:p>
            <a:r>
              <a:rPr lang="en-US" b="0" dirty="0"/>
              <a:t>1. Students pair up and have 40 seconds (once you press début) to play pronunciation tennis</a:t>
            </a:r>
          </a:p>
          <a:p>
            <a:r>
              <a:rPr lang="en-US" b="0" dirty="0"/>
              <a:t>2. Students can say the words in any order but must not repeat the last word that was said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sz="1200" dirty="0" err="1">
                <a:solidFill>
                  <a:schemeClr val="accent5">
                    <a:lumMod val="50000"/>
                  </a:schemeClr>
                </a:solidFill>
              </a:rPr>
              <a:t>aucun</a:t>
            </a:r>
            <a:r>
              <a:rPr lang="en-US" sz="1200" dirty="0">
                <a:solidFill>
                  <a:schemeClr val="accent5">
                    <a:lumMod val="50000"/>
                  </a:schemeClr>
                </a:solidFill>
              </a:rPr>
              <a:t>[63], </a:t>
            </a:r>
            <a:r>
              <a:rPr lang="en-US" sz="1200" dirty="0" err="1">
                <a:solidFill>
                  <a:schemeClr val="accent5">
                    <a:lumMod val="50000"/>
                  </a:schemeClr>
                </a:solidFill>
              </a:rPr>
              <a:t>commun</a:t>
            </a:r>
            <a:r>
              <a:rPr lang="en-US" sz="1200" dirty="0">
                <a:solidFill>
                  <a:schemeClr val="accent5">
                    <a:lumMod val="50000"/>
                  </a:schemeClr>
                </a:solidFill>
              </a:rPr>
              <a:t> [780], jungle [4891], </a:t>
            </a:r>
            <a:r>
              <a:rPr lang="en-US" sz="1200" dirty="0" err="1">
                <a:solidFill>
                  <a:schemeClr val="accent5">
                    <a:lumMod val="50000"/>
                  </a:schemeClr>
                </a:solidFill>
              </a:rPr>
              <a:t>lundi</a:t>
            </a:r>
            <a:r>
              <a:rPr lang="en-US" sz="1200" dirty="0">
                <a:solidFill>
                  <a:schemeClr val="accent5">
                    <a:lumMod val="50000"/>
                  </a:schemeClr>
                </a:solidFill>
              </a:rPr>
              <a:t> [1091], </a:t>
            </a:r>
            <a:r>
              <a:rPr lang="en-US" sz="1200" dirty="0" err="1">
                <a:solidFill>
                  <a:schemeClr val="accent5">
                    <a:lumMod val="50000"/>
                  </a:schemeClr>
                </a:solidFill>
              </a:rPr>
              <a:t>quelqu’un</a:t>
            </a:r>
            <a:r>
              <a:rPr lang="en-US" sz="1200" dirty="0">
                <a:solidFill>
                  <a:schemeClr val="accent5">
                    <a:lumMod val="50000"/>
                  </a:schemeClr>
                </a:solidFill>
              </a:rPr>
              <a:t> [772], </a:t>
            </a:r>
            <a:r>
              <a:rPr lang="en-US" sz="1200" dirty="0" err="1">
                <a:solidFill>
                  <a:schemeClr val="accent5">
                    <a:lumMod val="50000"/>
                  </a:schemeClr>
                </a:solidFill>
              </a:rPr>
              <a:t>brun</a:t>
            </a:r>
            <a:r>
              <a:rPr lang="en-US" sz="1200" dirty="0">
                <a:solidFill>
                  <a:schemeClr val="accent5">
                    <a:lumMod val="50000"/>
                  </a:schemeClr>
                </a:solidFill>
              </a:rPr>
              <a:t> [&gt;5000], </a:t>
            </a:r>
            <a:r>
              <a:rPr lang="en-US" sz="1200" dirty="0" err="1">
                <a:solidFill>
                  <a:schemeClr val="accent5">
                    <a:lumMod val="50000"/>
                  </a:schemeClr>
                </a:solidFill>
              </a:rPr>
              <a:t>emprunter</a:t>
            </a:r>
            <a:r>
              <a:rPr lang="en-US" sz="1200" dirty="0">
                <a:solidFill>
                  <a:schemeClr val="accent5">
                    <a:lumMod val="50000"/>
                  </a:schemeClr>
                </a:solidFill>
              </a:rPr>
              <a:t> [1123], </a:t>
            </a:r>
            <a:r>
              <a:rPr lang="en-US" sz="1200" dirty="0" err="1">
                <a:solidFill>
                  <a:schemeClr val="accent5">
                    <a:lumMod val="50000"/>
                  </a:schemeClr>
                </a:solidFill>
              </a:rPr>
              <a:t>opportun</a:t>
            </a:r>
            <a:r>
              <a:rPr lang="en-US" sz="1200" dirty="0">
                <a:solidFill>
                  <a:schemeClr val="accent5">
                    <a:lumMod val="50000"/>
                  </a:schemeClr>
                </a:solidFill>
              </a:rPr>
              <a:t> [4485], </a:t>
            </a:r>
            <a:r>
              <a:rPr lang="en-GB" sz="1200" dirty="0" err="1">
                <a:solidFill>
                  <a:schemeClr val="accent5">
                    <a:lumMod val="50000"/>
                  </a:schemeClr>
                </a:solidFill>
              </a:rPr>
              <a:t>chacun</a:t>
            </a:r>
            <a:r>
              <a:rPr lang="en-GB" sz="1200" dirty="0">
                <a:solidFill>
                  <a:schemeClr val="accent5">
                    <a:lumMod val="50000"/>
                  </a:schemeClr>
                </a:solidFill>
              </a:rPr>
              <a:t> [323], parfum [4479]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62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1" dirty="0"/>
              <a:t> </a:t>
            </a:r>
            <a:r>
              <a:rPr lang="en-US" b="0" dirty="0" err="1"/>
              <a:t>practise</a:t>
            </a:r>
            <a:r>
              <a:rPr lang="en-US" b="0" dirty="0"/>
              <a:t> pronunciation of SSC [un/um]</a:t>
            </a:r>
            <a:endParaRPr lang="en-US" b="1" dirty="0"/>
          </a:p>
          <a:p>
            <a:endParaRPr lang="en-US" b="1" dirty="0"/>
          </a:p>
          <a:p>
            <a:r>
              <a:rPr lang="en-US" b="1" dirty="0"/>
              <a:t>Procedure:</a:t>
            </a:r>
          </a:p>
          <a:p>
            <a:r>
              <a:rPr lang="en-US" b="0" dirty="0"/>
              <a:t>1. Students pair up and have 60 seconds (once you press début) to play pronunciation tennis</a:t>
            </a:r>
          </a:p>
          <a:p>
            <a:r>
              <a:rPr lang="en-US" b="0" dirty="0"/>
              <a:t>2. Students must say the words in alphabetical order for an added challenge</a:t>
            </a:r>
          </a:p>
          <a:p>
            <a:r>
              <a:rPr lang="en-US" b="0" dirty="0"/>
              <a:t>3. Click on the words to hear them said by a native speaker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237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251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436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32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11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434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5970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68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5326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962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5319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4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6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74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308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9032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663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21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236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3559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534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8575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888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4516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899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093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753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9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2955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4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32945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102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104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06/09/2023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425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4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161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4227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142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911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7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91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25"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527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69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7.wav"/><Relationship Id="rId5" Type="http://schemas.openxmlformats.org/officeDocument/2006/relationships/image" Target="../media/image19.png"/><Relationship Id="rId4" Type="http://schemas.openxmlformats.org/officeDocument/2006/relationships/notesSlide" Target="../notesSlides/notesSlide18.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26.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2.wav"/><Relationship Id="rId7" Type="http://schemas.openxmlformats.org/officeDocument/2006/relationships/audio" Target="../media/audio25.wav"/><Relationship Id="rId12"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24.wav"/><Relationship Id="rId11" Type="http://schemas.openxmlformats.org/officeDocument/2006/relationships/image" Target="../media/image26.png"/><Relationship Id="rId5" Type="http://schemas.openxmlformats.org/officeDocument/2006/relationships/audio" Target="../media/audio23.wav"/><Relationship Id="rId10" Type="http://schemas.openxmlformats.org/officeDocument/2006/relationships/image" Target="../media/image21.png"/><Relationship Id="rId4" Type="http://schemas.openxmlformats.org/officeDocument/2006/relationships/image" Target="../media/image25.png"/><Relationship Id="rId9" Type="http://schemas.openxmlformats.org/officeDocument/2006/relationships/audio" Target="../media/audio27.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29.wav"/><Relationship Id="rId5" Type="http://schemas.openxmlformats.org/officeDocument/2006/relationships/audio" Target="../media/audio20.wav"/><Relationship Id="rId4"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0.wav"/><Relationship Id="rId7" Type="http://schemas.openxmlformats.org/officeDocument/2006/relationships/audio" Target="../media/audio33.wav"/><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32.png"/><Relationship Id="rId4" Type="http://schemas.openxmlformats.org/officeDocument/2006/relationships/image" Target="../media/image25.png"/><Relationship Id="rId9" Type="http://schemas.openxmlformats.org/officeDocument/2006/relationships/audio" Target="../media/audio35.wav"/></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rachelhawkes.com/LDPresources/Yr8French/French_Y8_Term1ii_Wk1_audio_HW_sheet.docx" TargetMode="External"/><Relationship Id="rId4" Type="http://schemas.openxmlformats.org/officeDocument/2006/relationships/hyperlink" Target="https://www.rachelhawkes.com/LDPresources/Yr8French/French_Y8_Term1ii_Wk1_audio.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1.png"/><Relationship Id="rId10" Type="http://schemas.openxmlformats.org/officeDocument/2006/relationships/audio" Target="../media/audio14.wav"/><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9.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11.png"/><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4F0468AA-3D84-44C8-BD42-39701B0B5193}"/>
              </a:ext>
            </a:extLst>
          </p:cNvPr>
          <p:cNvSpPr/>
          <p:nvPr/>
        </p:nvSpPr>
        <p:spPr>
          <a:xfrm>
            <a:off x="8662194" y="3147646"/>
            <a:ext cx="3529806" cy="1740877"/>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13</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145323"/>
            <a:ext cx="6722795" cy="1540642"/>
          </a:xfrm>
        </p:spPr>
        <p:txBody>
          <a:bodyPr>
            <a:normAutofit fontScale="92500" lnSpcReduction="10000"/>
          </a:bodyPr>
          <a:lstStyle/>
          <a:p>
            <a:pPr algn="l"/>
            <a:br>
              <a:rPr lang="en-GB" sz="2400" dirty="0">
                <a:solidFill>
                  <a:prstClr val="white"/>
                </a:solidFill>
              </a:rPr>
            </a:br>
            <a:r>
              <a:rPr lang="en-GB" sz="2400" dirty="0">
                <a:solidFill>
                  <a:prstClr val="white"/>
                </a:solidFill>
              </a:rPr>
              <a:t>Regular -ER verbs (present) (all persons)</a:t>
            </a:r>
          </a:p>
          <a:p>
            <a:pPr algn="l"/>
            <a:r>
              <a:rPr lang="en-GB" sz="2400" dirty="0">
                <a:solidFill>
                  <a:prstClr val="white"/>
                </a:solidFill>
              </a:rPr>
              <a:t>à with certain verbs</a:t>
            </a:r>
          </a:p>
          <a:p>
            <a:pPr algn="l"/>
            <a:r>
              <a:rPr lang="en-GB" sz="2400" dirty="0">
                <a:solidFill>
                  <a:prstClr val="white"/>
                </a:solidFill>
              </a:rPr>
              <a:t>SSC [um/un]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fontScale="92500"/>
          </a:bodyPr>
          <a:lstStyle/>
          <a:p>
            <a:r>
              <a:rPr lang="en-GB" sz="4400" b="1" dirty="0">
                <a:solidFill>
                  <a:prstClr val="white"/>
                </a:solidFill>
              </a:rPr>
              <a:t>Talking about everyday activities</a:t>
            </a:r>
            <a:endParaRPr lang="en-GB" sz="4400" dirty="0"/>
          </a:p>
        </p:txBody>
      </p:sp>
      <p:sp>
        <p:nvSpPr>
          <p:cNvPr id="7" name="TextBox 6">
            <a:extLst>
              <a:ext uri="{FF2B5EF4-FFF2-40B4-BE49-F238E27FC236}">
                <a16:creationId xmlns:a16="http://schemas.microsoft.com/office/drawing/2014/main" id="{A44564EF-988A-4C45-9396-FB9CBDC93256}"/>
              </a:ext>
            </a:extLst>
          </p:cNvPr>
          <p:cNvSpPr txBox="1"/>
          <p:nvPr/>
        </p:nvSpPr>
        <p:spPr>
          <a:xfrm>
            <a:off x="8754795" y="3247616"/>
            <a:ext cx="3746133" cy="1569660"/>
          </a:xfrm>
          <a:prstGeom prst="rect">
            <a:avLst/>
          </a:prstGeom>
          <a:noFill/>
        </p:spPr>
        <p:txBody>
          <a:bodyPr wrap="square">
            <a:spAutoFit/>
          </a:bodyPr>
          <a:lstStyle/>
          <a:p>
            <a:r>
              <a:rPr lang="fr-FR" sz="2400" dirty="0">
                <a:solidFill>
                  <a:schemeClr val="bg1"/>
                </a:solidFill>
              </a:rPr>
              <a:t>Les jours d’école, j’arrive normalement chez moi assez tard, à 17:30 ! </a:t>
            </a:r>
            <a:endParaRPr lang="en-GB" sz="2400" dirty="0">
              <a:solidFill>
                <a:schemeClr val="bg1"/>
              </a:solidFill>
            </a:endParaRPr>
          </a:p>
        </p:txBody>
      </p:sp>
      <p:pic>
        <p:nvPicPr>
          <p:cNvPr id="9" name="Picture 8" descr="A cartoon of a person&#10;&#10;Description automatically generated">
            <a:extLst>
              <a:ext uri="{FF2B5EF4-FFF2-40B4-BE49-F238E27FC236}">
                <a16:creationId xmlns:a16="http://schemas.microsoft.com/office/drawing/2014/main" id="{3CBC1138-13B4-4104-B40D-A496B3436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68" y="4607168"/>
            <a:ext cx="2250831" cy="2250831"/>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Reminder</a:t>
            </a:r>
            <a:r>
              <a:rPr lang="en-GB" sz="2800" b="1">
                <a:solidFill>
                  <a:schemeClr val="bg1"/>
                </a:solidFill>
              </a:rPr>
              <a:t>: -ER verbs</a:t>
            </a:r>
            <a:endParaRPr lang="en-GB" sz="28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220494" y="249869"/>
            <a:ext cx="1689426"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363;p43">
            <a:extLst>
              <a:ext uri="{FF2B5EF4-FFF2-40B4-BE49-F238E27FC236}">
                <a16:creationId xmlns:a16="http://schemas.microsoft.com/office/drawing/2014/main" id="{758DEFFF-78B8-44C8-931C-9A13270B393D}"/>
              </a:ext>
            </a:extLst>
          </p:cNvPr>
          <p:cNvSpPr txBox="1"/>
          <p:nvPr/>
        </p:nvSpPr>
        <p:spPr>
          <a:xfrm>
            <a:off x="5817006" y="1169831"/>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I eat </a:t>
            </a:r>
            <a:r>
              <a:rPr lang="en-GB" sz="3600" b="0" i="0" u="none" strike="noStrike" cap="none" dirty="0">
                <a:solidFill>
                  <a:srgbClr val="1E4E79"/>
                </a:solidFill>
                <a:latin typeface="Century Gothic"/>
                <a:ea typeface="Century Gothic"/>
                <a:cs typeface="Century Gothic"/>
                <a:sym typeface="Century Gothic"/>
              </a:rPr>
              <a:t>/ </a:t>
            </a:r>
            <a:r>
              <a:rPr lang="en-GB" sz="3600" b="0" i="0" u="none" strike="noStrike" cap="none">
                <a:solidFill>
                  <a:srgbClr val="1E4E79"/>
                </a:solidFill>
                <a:latin typeface="Century Gothic"/>
                <a:ea typeface="Century Gothic"/>
                <a:cs typeface="Century Gothic"/>
                <a:sym typeface="Century Gothic"/>
              </a:rPr>
              <a:t>am eating</a:t>
            </a:r>
            <a:endParaRPr dirty="0"/>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5817006" y="2377487"/>
            <a:ext cx="4241394" cy="646290"/>
          </a:xfrm>
          <a:prstGeom prst="rect">
            <a:avLst/>
          </a:prstGeom>
          <a:solidFill>
            <a:schemeClr val="lt1"/>
          </a:solidFill>
          <a:ln>
            <a:solidFill>
              <a:schemeClr val="bg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he eats / is eating</a:t>
            </a:r>
            <a:endParaRPr dirty="0"/>
          </a:p>
        </p:txBody>
      </p:sp>
      <p:sp>
        <p:nvSpPr>
          <p:cNvPr id="13" name="Google Shape;368;p43">
            <a:extLst>
              <a:ext uri="{FF2B5EF4-FFF2-40B4-BE49-F238E27FC236}">
                <a16:creationId xmlns:a16="http://schemas.microsoft.com/office/drawing/2014/main" id="{5A4F51A2-260A-4979-A2E4-258B4F195764}"/>
              </a:ext>
            </a:extLst>
          </p:cNvPr>
          <p:cNvSpPr txBox="1"/>
          <p:nvPr/>
        </p:nvSpPr>
        <p:spPr>
          <a:xfrm>
            <a:off x="5817006" y="1781680"/>
            <a:ext cx="4915162"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you eat / are eating</a:t>
            </a:r>
            <a:endParaRPr dirty="0"/>
          </a:p>
        </p:txBody>
      </p:sp>
      <p:sp>
        <p:nvSpPr>
          <p:cNvPr id="14" name="Google Shape;367;p43">
            <a:extLst>
              <a:ext uri="{FF2B5EF4-FFF2-40B4-BE49-F238E27FC236}">
                <a16:creationId xmlns:a16="http://schemas.microsoft.com/office/drawing/2014/main" id="{8088A509-BC33-424E-A830-7EE13DA7CA75}"/>
              </a:ext>
            </a:extLst>
          </p:cNvPr>
          <p:cNvSpPr txBox="1"/>
          <p:nvPr/>
        </p:nvSpPr>
        <p:spPr>
          <a:xfrm>
            <a:off x="1508760" y="1169831"/>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dirty="0">
                <a:solidFill>
                  <a:schemeClr val="accent1">
                    <a:lumMod val="50000"/>
                  </a:schemeClr>
                </a:solidFill>
                <a:latin typeface="Century Gothic"/>
                <a:ea typeface="Century Gothic"/>
                <a:cs typeface="Century Gothic"/>
                <a:sym typeface="Century Gothic"/>
              </a:rPr>
              <a:t>je</a:t>
            </a:r>
            <a:r>
              <a:rPr lang="en-GB" sz="3600" i="0" u="none" strike="noStrike" cap="none" dirty="0">
                <a:solidFill>
                  <a:schemeClr val="accent2"/>
                </a:solidFill>
                <a:latin typeface="Century Gothic"/>
                <a:ea typeface="Century Gothic"/>
                <a:cs typeface="Century Gothic"/>
                <a:sym typeface="Century Gothic"/>
              </a:rPr>
              <a:t> </a:t>
            </a:r>
            <a:r>
              <a:rPr lang="en-GB" sz="3600" i="0" u="none" strike="noStrike" cap="none" dirty="0">
                <a:solidFill>
                  <a:srgbClr val="115076"/>
                </a:solidFill>
                <a:latin typeface="Century Gothic"/>
                <a:ea typeface="Century Gothic"/>
                <a:cs typeface="Century Gothic"/>
                <a:sym typeface="Century Gothic"/>
              </a:rPr>
              <a:t>mang</a:t>
            </a:r>
            <a:r>
              <a:rPr lang="en-GB" sz="3600" i="0" u="none" strike="noStrike" cap="none" dirty="0">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5" name="Google Shape;367;p43">
            <a:extLst>
              <a:ext uri="{FF2B5EF4-FFF2-40B4-BE49-F238E27FC236}">
                <a16:creationId xmlns:a16="http://schemas.microsoft.com/office/drawing/2014/main" id="{4139E8DE-7701-4381-B040-15B90767AA1C}"/>
              </a:ext>
            </a:extLst>
          </p:cNvPr>
          <p:cNvSpPr txBox="1"/>
          <p:nvPr/>
        </p:nvSpPr>
        <p:spPr>
          <a:xfrm>
            <a:off x="1508760" y="237590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il</a:t>
            </a:r>
            <a:r>
              <a:rPr lang="en-GB" sz="3600" i="0" u="none" strike="noStrike" cap="none">
                <a:solidFill>
                  <a:schemeClr val="accent1">
                    <a:lumMod val="50000"/>
                  </a:schemeClr>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6" name="Google Shape;367;p43">
            <a:extLst>
              <a:ext uri="{FF2B5EF4-FFF2-40B4-BE49-F238E27FC236}">
                <a16:creationId xmlns:a16="http://schemas.microsoft.com/office/drawing/2014/main" id="{CC791603-03FE-487D-9BED-89C01BEEB96C}"/>
              </a:ext>
            </a:extLst>
          </p:cNvPr>
          <p:cNvSpPr txBox="1"/>
          <p:nvPr/>
        </p:nvSpPr>
        <p:spPr>
          <a:xfrm>
            <a:off x="1508759" y="1780891"/>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tu</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es</a:t>
            </a:r>
            <a:endParaRPr sz="3600" i="0" u="none" strike="noStrike" cap="none" dirty="0">
              <a:solidFill>
                <a:schemeClr val="accent2"/>
              </a:solidFill>
              <a:latin typeface="Century Gothic"/>
              <a:ea typeface="Century Gothic"/>
              <a:cs typeface="Century Gothic"/>
              <a:sym typeface="Century Gothic"/>
            </a:endParaRPr>
          </a:p>
        </p:txBody>
      </p:sp>
      <p:sp>
        <p:nvSpPr>
          <p:cNvPr id="18" name="Google Shape;365;p43">
            <a:extLst>
              <a:ext uri="{FF2B5EF4-FFF2-40B4-BE49-F238E27FC236}">
                <a16:creationId xmlns:a16="http://schemas.microsoft.com/office/drawing/2014/main" id="{B8233FC7-D0FA-4C73-A009-E4A7831C6A87}"/>
              </a:ext>
            </a:extLst>
          </p:cNvPr>
          <p:cNvSpPr txBox="1"/>
          <p:nvPr/>
        </p:nvSpPr>
        <p:spPr>
          <a:xfrm>
            <a:off x="5817006" y="2989337"/>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she eats / is eating</a:t>
            </a:r>
            <a:endParaRPr dirty="0"/>
          </a:p>
        </p:txBody>
      </p:sp>
      <p:sp>
        <p:nvSpPr>
          <p:cNvPr id="19" name="Google Shape;367;p43">
            <a:extLst>
              <a:ext uri="{FF2B5EF4-FFF2-40B4-BE49-F238E27FC236}">
                <a16:creationId xmlns:a16="http://schemas.microsoft.com/office/drawing/2014/main" id="{052769B1-F2E2-4073-9A84-BA82CA3FC277}"/>
              </a:ext>
            </a:extLst>
          </p:cNvPr>
          <p:cNvSpPr txBox="1"/>
          <p:nvPr/>
        </p:nvSpPr>
        <p:spPr>
          <a:xfrm>
            <a:off x="1508760" y="2986969"/>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elle</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5817006" y="3664378"/>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we eat / are eating</a:t>
            </a:r>
            <a:endParaRPr dirty="0"/>
          </a:p>
        </p:txBody>
      </p:sp>
      <p:sp>
        <p:nvSpPr>
          <p:cNvPr id="20" name="Google Shape;365;p43">
            <a:extLst>
              <a:ext uri="{FF2B5EF4-FFF2-40B4-BE49-F238E27FC236}">
                <a16:creationId xmlns:a16="http://schemas.microsoft.com/office/drawing/2014/main" id="{2769C709-AD29-4D57-8DA7-F13F1CE4BA0B}"/>
              </a:ext>
            </a:extLst>
          </p:cNvPr>
          <p:cNvSpPr txBox="1"/>
          <p:nvPr/>
        </p:nvSpPr>
        <p:spPr>
          <a:xfrm>
            <a:off x="5817006" y="5016412"/>
            <a:ext cx="5829562"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they (m) eat / are eating</a:t>
            </a:r>
            <a:endParaRPr dirty="0"/>
          </a:p>
        </p:txBody>
      </p:sp>
      <p:sp>
        <p:nvSpPr>
          <p:cNvPr id="21" name="Google Shape;368;p43">
            <a:extLst>
              <a:ext uri="{FF2B5EF4-FFF2-40B4-BE49-F238E27FC236}">
                <a16:creationId xmlns:a16="http://schemas.microsoft.com/office/drawing/2014/main" id="{5A4F51A2-260A-4979-A2E4-258B4F195764}"/>
              </a:ext>
            </a:extLst>
          </p:cNvPr>
          <p:cNvSpPr txBox="1"/>
          <p:nvPr/>
        </p:nvSpPr>
        <p:spPr>
          <a:xfrm>
            <a:off x="5817005" y="429226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you eat </a:t>
            </a:r>
            <a:r>
              <a:rPr lang="en-GB" sz="3600" b="0" i="0" u="none" strike="noStrike" cap="none" dirty="0">
                <a:solidFill>
                  <a:srgbClr val="1E4E79"/>
                </a:solidFill>
                <a:latin typeface="Century Gothic"/>
                <a:ea typeface="Century Gothic"/>
                <a:cs typeface="Century Gothic"/>
                <a:sym typeface="Century Gothic"/>
              </a:rPr>
              <a:t>/ </a:t>
            </a:r>
            <a:r>
              <a:rPr lang="en-GB" sz="3600" b="0" i="0" u="none" strike="noStrike" cap="none">
                <a:solidFill>
                  <a:srgbClr val="1E4E79"/>
                </a:solidFill>
                <a:latin typeface="Century Gothic"/>
                <a:ea typeface="Century Gothic"/>
                <a:cs typeface="Century Gothic"/>
                <a:sym typeface="Century Gothic"/>
              </a:rPr>
              <a:t>are eating</a:t>
            </a:r>
            <a:endParaRPr dirty="0"/>
          </a:p>
        </p:txBody>
      </p:sp>
      <p:sp>
        <p:nvSpPr>
          <p:cNvPr id="22" name="Google Shape;367;p43">
            <a:extLst>
              <a:ext uri="{FF2B5EF4-FFF2-40B4-BE49-F238E27FC236}">
                <a16:creationId xmlns:a16="http://schemas.microsoft.com/office/drawing/2014/main" id="{8088A509-BC33-424E-A830-7EE13DA7CA75}"/>
              </a:ext>
            </a:extLst>
          </p:cNvPr>
          <p:cNvSpPr txBox="1"/>
          <p:nvPr/>
        </p:nvSpPr>
        <p:spPr>
          <a:xfrm>
            <a:off x="1491916" y="3664378"/>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nous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b="1" i="0" u="none" strike="noStrike" cap="none">
                <a:solidFill>
                  <a:srgbClr val="115076"/>
                </a:solidFill>
                <a:latin typeface="Century Gothic"/>
                <a:ea typeface="Century Gothic"/>
                <a:cs typeface="Century Gothic"/>
                <a:sym typeface="Century Gothic"/>
              </a:rPr>
              <a:t>e</a:t>
            </a:r>
            <a:r>
              <a:rPr lang="en-GB" sz="3600" i="0" u="none" strike="noStrike" cap="none">
                <a:solidFill>
                  <a:schemeClr val="accent2"/>
                </a:solidFill>
                <a:latin typeface="Century Gothic"/>
                <a:ea typeface="Century Gothic"/>
                <a:cs typeface="Century Gothic"/>
                <a:sym typeface="Century Gothic"/>
              </a:rPr>
              <a:t>ons</a:t>
            </a:r>
            <a:endParaRPr sz="3600" i="0" u="none" strike="noStrike" cap="none" dirty="0">
              <a:solidFill>
                <a:schemeClr val="accent2"/>
              </a:solidFill>
              <a:latin typeface="Century Gothic"/>
              <a:ea typeface="Century Gothic"/>
              <a:cs typeface="Century Gothic"/>
              <a:sym typeface="Century Gothic"/>
            </a:endParaRPr>
          </a:p>
        </p:txBody>
      </p:sp>
      <p:sp>
        <p:nvSpPr>
          <p:cNvPr id="23" name="Google Shape;367;p43">
            <a:extLst>
              <a:ext uri="{FF2B5EF4-FFF2-40B4-BE49-F238E27FC236}">
                <a16:creationId xmlns:a16="http://schemas.microsoft.com/office/drawing/2014/main" id="{4139E8DE-7701-4381-B040-15B90767AA1C}"/>
              </a:ext>
            </a:extLst>
          </p:cNvPr>
          <p:cNvSpPr txBox="1"/>
          <p:nvPr/>
        </p:nvSpPr>
        <p:spPr>
          <a:xfrm>
            <a:off x="1508760" y="5014834"/>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ils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ent</a:t>
            </a:r>
            <a:endParaRPr sz="3600" i="0" u="none" strike="noStrike" cap="none" dirty="0">
              <a:solidFill>
                <a:schemeClr val="accent2"/>
              </a:solidFill>
              <a:latin typeface="Century Gothic"/>
              <a:ea typeface="Century Gothic"/>
              <a:cs typeface="Century Gothic"/>
              <a:sym typeface="Century Gothic"/>
            </a:endParaRPr>
          </a:p>
        </p:txBody>
      </p:sp>
      <p:sp>
        <p:nvSpPr>
          <p:cNvPr id="24" name="Google Shape;367;p43">
            <a:extLst>
              <a:ext uri="{FF2B5EF4-FFF2-40B4-BE49-F238E27FC236}">
                <a16:creationId xmlns:a16="http://schemas.microsoft.com/office/drawing/2014/main" id="{CC791603-03FE-487D-9BED-89C01BEEB96C}"/>
              </a:ext>
            </a:extLst>
          </p:cNvPr>
          <p:cNvSpPr txBox="1"/>
          <p:nvPr/>
        </p:nvSpPr>
        <p:spPr>
          <a:xfrm>
            <a:off x="1508759" y="4291480"/>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vous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ez</a:t>
            </a:r>
            <a:endParaRPr sz="3600" i="0" u="none" strike="noStrike" cap="none" dirty="0">
              <a:solidFill>
                <a:schemeClr val="accent2"/>
              </a:solidFill>
              <a:latin typeface="Century Gothic"/>
              <a:ea typeface="Century Gothic"/>
              <a:cs typeface="Century Gothic"/>
              <a:sym typeface="Century Gothic"/>
            </a:endParaRPr>
          </a:p>
        </p:txBody>
      </p:sp>
      <p:sp>
        <p:nvSpPr>
          <p:cNvPr id="25" name="Google Shape;365;p43">
            <a:extLst>
              <a:ext uri="{FF2B5EF4-FFF2-40B4-BE49-F238E27FC236}">
                <a16:creationId xmlns:a16="http://schemas.microsoft.com/office/drawing/2014/main" id="{B8233FC7-D0FA-4C73-A009-E4A7831C6A87}"/>
              </a:ext>
            </a:extLst>
          </p:cNvPr>
          <p:cNvSpPr txBox="1"/>
          <p:nvPr/>
        </p:nvSpPr>
        <p:spPr>
          <a:xfrm>
            <a:off x="5817006" y="5628262"/>
            <a:ext cx="5829562" cy="646290"/>
          </a:xfrm>
          <a:prstGeom prst="rect">
            <a:avLst/>
          </a:prstGeom>
          <a:solidFill>
            <a:schemeClr val="lt1"/>
          </a:solidFill>
          <a:ln>
            <a:noFill/>
          </a:ln>
        </p:spPr>
        <p:txBody>
          <a:bodyPr spcFirstLastPara="1" wrap="square" lIns="91425" tIns="45700" rIns="91425" bIns="45700" anchor="t" anchorCtr="0">
            <a:spAutoFit/>
          </a:bodyPr>
          <a:lstStyle/>
          <a:p>
            <a:pPr lvl="0"/>
            <a:r>
              <a:rPr lang="en-GB" sz="3600">
                <a:solidFill>
                  <a:srgbClr val="1E4E79"/>
                </a:solidFill>
                <a:ea typeface="Century Gothic"/>
                <a:cs typeface="Century Gothic"/>
                <a:sym typeface="Century Gothic"/>
              </a:rPr>
              <a:t>they (f) eat / are eating</a:t>
            </a:r>
            <a:endParaRPr lang="en-GB" sz="3600" dirty="0"/>
          </a:p>
        </p:txBody>
      </p:sp>
      <p:sp>
        <p:nvSpPr>
          <p:cNvPr id="26" name="Google Shape;367;p43">
            <a:extLst>
              <a:ext uri="{FF2B5EF4-FFF2-40B4-BE49-F238E27FC236}">
                <a16:creationId xmlns:a16="http://schemas.microsoft.com/office/drawing/2014/main" id="{052769B1-F2E2-4073-9A84-BA82CA3FC277}"/>
              </a:ext>
            </a:extLst>
          </p:cNvPr>
          <p:cNvSpPr txBox="1"/>
          <p:nvPr/>
        </p:nvSpPr>
        <p:spPr>
          <a:xfrm>
            <a:off x="1508760" y="5625894"/>
            <a:ext cx="3384082"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elles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ent</a:t>
            </a:r>
            <a:endParaRPr sz="3600" i="0" u="none" strike="noStrike" cap="none" dirty="0">
              <a:solidFill>
                <a:schemeClr val="accent2"/>
              </a:solidFill>
              <a:latin typeface="Century Gothic"/>
              <a:ea typeface="Century Gothic"/>
              <a:cs typeface="Century Gothic"/>
              <a:sym typeface="Century Gothic"/>
            </a:endParaRPr>
          </a:p>
        </p:txBody>
      </p:sp>
      <p:sp>
        <p:nvSpPr>
          <p:cNvPr id="2" name="Rounded Rectangular Callout 1"/>
          <p:cNvSpPr/>
          <p:nvPr/>
        </p:nvSpPr>
        <p:spPr>
          <a:xfrm>
            <a:off x="3517199" y="1910802"/>
            <a:ext cx="2341313" cy="1611256"/>
          </a:xfrm>
          <a:prstGeom prst="wedgeRoundRectCallout">
            <a:avLst/>
          </a:prstGeom>
          <a:solidFill>
            <a:srgbClr val="0055A5"/>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Note that verbs whose stem ends in –g add an </a:t>
            </a:r>
            <a:r>
              <a:rPr lang="en-GB" b="1"/>
              <a:t>–e</a:t>
            </a:r>
            <a:r>
              <a:rPr lang="en-GB"/>
              <a:t> before the </a:t>
            </a:r>
            <a:r>
              <a:rPr lang="en-GB" i="1"/>
              <a:t>nous</a:t>
            </a:r>
            <a:r>
              <a:rPr lang="en-GB"/>
              <a:t> form ending!</a:t>
            </a:r>
          </a:p>
        </p:txBody>
      </p:sp>
    </p:spTree>
    <p:extLst>
      <p:ext uri="{BB962C8B-B14F-4D97-AF65-F5344CB8AC3E}">
        <p14:creationId xmlns:p14="http://schemas.microsoft.com/office/powerpoint/2010/main" val="27306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15" grpId="0" animBg="1"/>
      <p:bldP spid="16" grpId="0" animBg="1"/>
      <p:bldP spid="18" grpId="0" animBg="1"/>
      <p:bldP spid="19" grpId="0" animBg="1"/>
      <p:bldP spid="17" grpId="0" animBg="1"/>
      <p:bldP spid="20" grpId="0" animBg="1"/>
      <p:bldP spid="21" grpId="0" animBg="1"/>
      <p:bldP spid="22" grpId="0" animBg="1"/>
      <p:bldP spid="23" grpId="0" animBg="1"/>
      <p:bldP spid="24" grpId="0" animBg="1"/>
      <p:bldP spid="25" grpId="0" animBg="1"/>
      <p:bldP spid="2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49604147-1510-402A-8B2C-42FB9B1B3828}"/>
              </a:ext>
            </a:extLst>
          </p:cNvPr>
          <p:cNvGraphicFramePr>
            <a:graphicFrameLocks noGrp="1"/>
          </p:cNvGraphicFramePr>
          <p:nvPr>
            <p:extLst>
              <p:ext uri="{D42A27DB-BD31-4B8C-83A1-F6EECF244321}">
                <p14:modId xmlns:p14="http://schemas.microsoft.com/office/powerpoint/2010/main" val="3953195178"/>
              </p:ext>
            </p:extLst>
          </p:nvPr>
        </p:nvGraphicFramePr>
        <p:xfrm>
          <a:off x="1604981" y="1164096"/>
          <a:ext cx="9276348"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il / Amir</a:t>
                      </a: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r>
                        <a:rPr lang="en-GB" sz="2000" dirty="0">
                          <a:solidFill>
                            <a:schemeClr val="accent1">
                              <a:lumMod val="50000"/>
                            </a:schemeClr>
                          </a:solidFill>
                        </a:rPr>
                        <a:t>/</a:t>
                      </a:r>
                      <a:r>
                        <a:rPr lang="en-GB" sz="1600" dirty="0" err="1">
                          <a:solidFill>
                            <a:schemeClr val="accent1">
                              <a:lumMod val="50000"/>
                            </a:schemeClr>
                          </a:solidFill>
                        </a:rPr>
                        <a:t>Léa</a:t>
                      </a:r>
                      <a:r>
                        <a:rPr lang="en-GB" sz="1600" dirty="0">
                          <a:solidFill>
                            <a:schemeClr val="accent1">
                              <a:lumMod val="50000"/>
                            </a:schemeClr>
                          </a:solidFill>
                        </a:rPr>
                        <a:t> et Amir</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jouer</a:t>
                      </a:r>
                      <a:endParaRPr lang="en-GB" sz="2000"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rester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a:p>
                  </a:txBody>
                  <a:tcPr/>
                </a:tc>
                <a:tc>
                  <a:txBody>
                    <a:bodyPr/>
                    <a:lstStyle/>
                    <a:p>
                      <a:endParaRPr lang="en-GB"/>
                    </a:p>
                  </a:txBody>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montrer</a:t>
                      </a:r>
                      <a:r>
                        <a:rPr lang="en-GB" sz="2000" baseline="0" dirty="0">
                          <a:solidFill>
                            <a:schemeClr val="accent1">
                              <a:lumMod val="50000"/>
                            </a:schemeClr>
                          </a:solidFill>
                        </a:rPr>
                        <a:t> </a:t>
                      </a:r>
                      <a:endParaRPr lang="en-GB" sz="2000"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185077766"/>
                  </a:ext>
                </a:extLst>
              </a:tr>
              <a:tr h="516981">
                <a:tc>
                  <a:txBody>
                    <a:bodyPr/>
                    <a:lstStyle/>
                    <a:p>
                      <a:r>
                        <a:rPr lang="en-GB" sz="2000" dirty="0">
                          <a:solidFill>
                            <a:schemeClr val="accent1">
                              <a:lumMod val="50000"/>
                            </a:schemeClr>
                          </a:solidFill>
                        </a:rPr>
                        <a:t>donner</a:t>
                      </a:r>
                    </a:p>
                  </a:txBody>
                  <a:tcPr anchor="ctr"/>
                </a:tc>
                <a:tc>
                  <a:txBody>
                    <a:bodyPr/>
                    <a:lstStyle/>
                    <a:p>
                      <a:endParaRPr lang="en-GB" sz="2000" dirty="0">
                        <a:solidFill>
                          <a:schemeClr val="accent1">
                            <a:lumMod val="50000"/>
                          </a:schemeClr>
                        </a:solidFill>
                      </a:endParaRPr>
                    </a:p>
                  </a:txBody>
                  <a:tcP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GB" sz="2000" dirty="0">
                          <a:solidFill>
                            <a:schemeClr val="accent1">
                              <a:lumMod val="50000"/>
                            </a:schemeClr>
                          </a:solidFill>
                        </a:rPr>
                        <a:t>changer</a:t>
                      </a: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gagner</a:t>
                      </a:r>
                      <a:r>
                        <a:rPr lang="en-GB" sz="2000" dirty="0">
                          <a:solidFill>
                            <a:schemeClr val="accent1">
                              <a:lumMod val="50000"/>
                            </a:schemeClr>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230533084"/>
                  </a:ext>
                </a:extLst>
              </a:tr>
              <a:tr h="516981">
                <a:tc>
                  <a:txBody>
                    <a:bodyPr/>
                    <a:lstStyle/>
                    <a:p>
                      <a:r>
                        <a:rPr lang="en-GB" sz="2000" dirty="0">
                          <a:solidFill>
                            <a:schemeClr val="accent1">
                              <a:lumMod val="50000"/>
                            </a:schemeClr>
                          </a:solidFill>
                        </a:rPr>
                        <a:t>demander</a:t>
                      </a: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113769892"/>
                  </a:ext>
                </a:extLst>
              </a:tr>
              <a:tr h="516981">
                <a:tc>
                  <a:txBody>
                    <a:bodyPr/>
                    <a:lstStyle/>
                    <a:p>
                      <a:r>
                        <a:rPr lang="en-GB" sz="2000" dirty="0" err="1">
                          <a:solidFill>
                            <a:srgbClr val="115076"/>
                          </a:solidFill>
                        </a:rPr>
                        <a:t>préparer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2774053239"/>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rPr>
              <a:t>Bataille</a:t>
            </a:r>
            <a:r>
              <a:rPr lang="en-GB" sz="2800" b="1" dirty="0">
                <a:solidFill>
                  <a:schemeClr val="bg1"/>
                </a:solidFill>
              </a:rPr>
              <a:t> </a:t>
            </a:r>
            <a:r>
              <a:rPr lang="en-GB" sz="2800" b="1" dirty="0" err="1">
                <a:solidFill>
                  <a:schemeClr val="bg1"/>
                </a:solidFill>
              </a:rPr>
              <a:t>navalle</a:t>
            </a:r>
            <a:r>
              <a:rPr lang="en-GB" sz="2800" b="1" dirty="0">
                <a:solidFill>
                  <a:schemeClr val="bg1"/>
                </a:solidFill>
              </a:rPr>
              <a:t> (A)</a:t>
            </a:r>
          </a:p>
        </p:txBody>
      </p:sp>
      <p:graphicFrame>
        <p:nvGraphicFramePr>
          <p:cNvPr id="2" name="Table 2">
            <a:extLst>
              <a:ext uri="{FF2B5EF4-FFF2-40B4-BE49-F238E27FC236}">
                <a16:creationId xmlns:a16="http://schemas.microsoft.com/office/drawing/2014/main" id="{C44DAD2C-6DA5-4F6D-B3C8-7E6FAADE6E74}"/>
              </a:ext>
            </a:extLst>
          </p:cNvPr>
          <p:cNvGraphicFramePr>
            <a:graphicFrameLocks noGrp="1"/>
          </p:cNvGraphicFramePr>
          <p:nvPr>
            <p:extLst>
              <p:ext uri="{D42A27DB-BD31-4B8C-83A1-F6EECF244321}">
                <p14:modId xmlns:p14="http://schemas.microsoft.com/office/powerpoint/2010/main" val="881397962"/>
              </p:ext>
            </p:extLst>
          </p:nvPr>
        </p:nvGraphicFramePr>
        <p:xfrm>
          <a:off x="1604981" y="1164096"/>
          <a:ext cx="9276348"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il / Amir</a:t>
                      </a: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r>
                        <a:rPr lang="en-GB" sz="2000" dirty="0">
                          <a:solidFill>
                            <a:schemeClr val="accent1">
                              <a:lumMod val="50000"/>
                            </a:schemeClr>
                          </a:solidFill>
                        </a:rPr>
                        <a:t>/</a:t>
                      </a:r>
                      <a:r>
                        <a:rPr lang="en-GB" sz="1600" dirty="0" err="1">
                          <a:solidFill>
                            <a:schemeClr val="accent1">
                              <a:lumMod val="50000"/>
                            </a:schemeClr>
                          </a:solidFill>
                        </a:rPr>
                        <a:t>Léa</a:t>
                      </a:r>
                      <a:r>
                        <a:rPr lang="en-GB" sz="1600" dirty="0">
                          <a:solidFill>
                            <a:schemeClr val="accent1">
                              <a:lumMod val="50000"/>
                            </a:schemeClr>
                          </a:solidFill>
                        </a:rPr>
                        <a:t> et Amir</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jouer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rester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dirty="0"/>
                    </a:p>
                  </a:txBody>
                  <a:tcPr/>
                </a:tc>
                <a:tc>
                  <a:txBody>
                    <a:bodyPr/>
                    <a:lstStyle/>
                    <a:p>
                      <a:endParaRPr lang="en-GB" dirty="0"/>
                    </a:p>
                  </a:txBody>
                  <a:tcPr/>
                </a:tc>
                <a:tc>
                  <a:txBody>
                    <a:bodyPr/>
                    <a:lstStyle/>
                    <a:p>
                      <a:endParaRPr lang="en-GB" dirty="0"/>
                    </a:p>
                  </a:txBody>
                  <a:tcPr anchor="ctr">
                    <a:noFill/>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montrer</a:t>
                      </a:r>
                      <a:r>
                        <a:rPr lang="en-GB" sz="2000" baseline="0" dirty="0">
                          <a:solidFill>
                            <a:schemeClr val="accent1">
                              <a:lumMod val="50000"/>
                            </a:schemeClr>
                          </a:solidFill>
                        </a:rPr>
                        <a:t>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dirty="0"/>
                    </a:p>
                  </a:txBody>
                  <a:tcPr>
                    <a:solidFill>
                      <a:schemeClr val="accent2"/>
                    </a:solidFill>
                  </a:tcPr>
                </a:tc>
                <a:tc>
                  <a:txBody>
                    <a:bodyPr/>
                    <a:lstStyle/>
                    <a:p>
                      <a:endParaRPr lang="en-GB" dirty="0"/>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5077766"/>
                  </a:ext>
                </a:extLst>
              </a:tr>
              <a:tr h="516981">
                <a:tc>
                  <a:txBody>
                    <a:bodyPr/>
                    <a:lstStyle/>
                    <a:p>
                      <a:r>
                        <a:rPr lang="en-GB" sz="2000" dirty="0">
                          <a:solidFill>
                            <a:schemeClr val="accent1">
                              <a:lumMod val="50000"/>
                            </a:schemeClr>
                          </a:solidFill>
                        </a:rPr>
                        <a:t>donner</a:t>
                      </a:r>
                    </a:p>
                  </a:txBody>
                  <a:tcPr anchor="ctr"/>
                </a:tc>
                <a:tc>
                  <a:txBody>
                    <a:bodyPr/>
                    <a:lstStyle/>
                    <a:p>
                      <a:endParaRPr lang="en-GB" sz="2000">
                        <a:solidFill>
                          <a:schemeClr val="accent1">
                            <a:lumMod val="50000"/>
                          </a:schemeClr>
                        </a:solidFill>
                      </a:endParaRPr>
                    </a:p>
                  </a:txBody>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GB" sz="2000" dirty="0">
                          <a:solidFill>
                            <a:schemeClr val="accent1">
                              <a:lumMod val="50000"/>
                            </a:schemeClr>
                          </a:solidFill>
                        </a:rPr>
                        <a:t>changer</a:t>
                      </a:r>
                    </a:p>
                  </a:txBody>
                  <a:tcPr anchor="ctr"/>
                </a:tc>
                <a:tc>
                  <a:txBody>
                    <a:bodyPr/>
                    <a:lstStyle/>
                    <a:p>
                      <a:endParaRPr lang="en-GB" sz="2000" dirty="0">
                        <a:solidFill>
                          <a:schemeClr val="accent1">
                            <a:lumMod val="50000"/>
                          </a:schemeClr>
                        </a:solidFill>
                      </a:endParaRPr>
                    </a:p>
                  </a:txBody>
                  <a:tcPr>
                    <a:solidFill>
                      <a:srgbClr val="EF4135"/>
                    </a:solidFill>
                  </a:tcPr>
                </a:tc>
                <a:tc>
                  <a:txBody>
                    <a:bodyPr/>
                    <a:lstStyle/>
                    <a:p>
                      <a:endParaRPr lang="en-GB" sz="2000" dirty="0">
                        <a:solidFill>
                          <a:schemeClr val="accent1">
                            <a:lumMod val="50000"/>
                          </a:schemeClr>
                        </a:solidFill>
                      </a:endParaRPr>
                    </a:p>
                  </a:txBody>
                  <a:tcPr>
                    <a:solidFill>
                      <a:srgbClr val="EF4135"/>
                    </a:solidFill>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F4135"/>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gagner</a:t>
                      </a:r>
                      <a:r>
                        <a:rPr lang="en-GB" sz="2000" dirty="0">
                          <a:solidFill>
                            <a:schemeClr val="accent1">
                              <a:lumMod val="50000"/>
                            </a:schemeClr>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rgbClr val="EF4135"/>
                    </a:solidFill>
                  </a:tcPr>
                </a:tc>
                <a:extLst>
                  <a:ext uri="{0D108BD9-81ED-4DB2-BD59-A6C34878D82A}">
                    <a16:rowId xmlns:a16="http://schemas.microsoft.com/office/drawing/2014/main" val="3230533084"/>
                  </a:ext>
                </a:extLst>
              </a:tr>
              <a:tr h="516981">
                <a:tc>
                  <a:txBody>
                    <a:bodyPr/>
                    <a:lstStyle/>
                    <a:p>
                      <a:r>
                        <a:rPr lang="en-GB" sz="2000">
                          <a:solidFill>
                            <a:schemeClr val="accent1">
                              <a:lumMod val="50000"/>
                            </a:schemeClr>
                          </a:solidFill>
                        </a:rPr>
                        <a:t>demander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F4135"/>
                    </a:solidFill>
                  </a:tcPr>
                </a:tc>
                <a:tc>
                  <a:txBody>
                    <a:bodyPr/>
                    <a:lstStyle/>
                    <a:p>
                      <a:endParaRPr lang="en-GB" sz="2000" dirty="0">
                        <a:solidFill>
                          <a:schemeClr val="accent1">
                            <a:lumMod val="50000"/>
                          </a:schemeClr>
                        </a:solidFill>
                      </a:endParaRPr>
                    </a:p>
                  </a:txBody>
                  <a:tcPr>
                    <a:solidFill>
                      <a:srgbClr val="EF4135"/>
                    </a:solidFill>
                  </a:tcPr>
                </a:tc>
                <a:extLst>
                  <a:ext uri="{0D108BD9-81ED-4DB2-BD59-A6C34878D82A}">
                    <a16:rowId xmlns:a16="http://schemas.microsoft.com/office/drawing/2014/main" val="3113769892"/>
                  </a:ext>
                </a:extLst>
              </a:tr>
              <a:tr h="516981">
                <a:tc>
                  <a:txBody>
                    <a:bodyPr/>
                    <a:lstStyle/>
                    <a:p>
                      <a:r>
                        <a:rPr lang="en-GB" sz="2000" dirty="0" err="1">
                          <a:solidFill>
                            <a:srgbClr val="115076"/>
                          </a:solidFill>
                        </a:rPr>
                        <a:t>préparer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F4135"/>
                    </a:solidFill>
                  </a:tcPr>
                </a:tc>
                <a:extLst>
                  <a:ext uri="{0D108BD9-81ED-4DB2-BD59-A6C34878D82A}">
                    <a16:rowId xmlns:a16="http://schemas.microsoft.com/office/drawing/2014/main" val="2774053239"/>
                  </a:ext>
                </a:extLst>
              </a:tr>
            </a:tbl>
          </a:graphicData>
        </a:graphic>
      </p:graphicFrame>
      <p:sp>
        <p:nvSpPr>
          <p:cNvPr id="3" name="Rounded Rectangle 46">
            <a:extLst>
              <a:ext uri="{FF2B5EF4-FFF2-40B4-BE49-F238E27FC236}">
                <a16:creationId xmlns:a16="http://schemas.microsoft.com/office/drawing/2014/main" id="{FBC5E1CA-A8CC-402A-9A85-8F4C01E8382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786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Partenaire</a:t>
            </a:r>
            <a:r>
              <a:rPr lang="en-GB" sz="2800" b="1" dirty="0">
                <a:solidFill>
                  <a:schemeClr val="bg1"/>
                </a:solidFill>
              </a:rPr>
              <a:t> A</a:t>
            </a:r>
          </a:p>
        </p:txBody>
      </p:sp>
      <p:sp>
        <p:nvSpPr>
          <p:cNvPr id="5" name="Rounded Rectangle 46">
            <a:extLst>
              <a:ext uri="{FF2B5EF4-FFF2-40B4-BE49-F238E27FC236}">
                <a16:creationId xmlns:a16="http://schemas.microsoft.com/office/drawing/2014/main" id="{FDC205DE-38CC-40FD-BF23-A8B4943CB30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2">
            <a:extLst>
              <a:ext uri="{FF2B5EF4-FFF2-40B4-BE49-F238E27FC236}">
                <a16:creationId xmlns:a16="http://schemas.microsoft.com/office/drawing/2014/main" id="{A931CD43-6E35-4EBD-9C3B-A9DEB38C9667}"/>
              </a:ext>
            </a:extLst>
          </p:cNvPr>
          <p:cNvGraphicFramePr>
            <a:graphicFrameLocks noGrp="1"/>
          </p:cNvGraphicFramePr>
          <p:nvPr>
            <p:extLst>
              <p:ext uri="{D42A27DB-BD31-4B8C-83A1-F6EECF244321}">
                <p14:modId xmlns:p14="http://schemas.microsoft.com/office/powerpoint/2010/main" val="3003707015"/>
              </p:ext>
            </p:extLst>
          </p:nvPr>
        </p:nvGraphicFramePr>
        <p:xfrm>
          <a:off x="1604981" y="1164096"/>
          <a:ext cx="9276348"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il / Amir</a:t>
                      </a: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r>
                        <a:rPr lang="en-GB" sz="2000" dirty="0">
                          <a:solidFill>
                            <a:schemeClr val="accent1">
                              <a:lumMod val="50000"/>
                            </a:schemeClr>
                          </a:solidFill>
                        </a:rPr>
                        <a:t>/</a:t>
                      </a:r>
                      <a:r>
                        <a:rPr lang="en-GB" sz="1600" dirty="0" err="1">
                          <a:solidFill>
                            <a:schemeClr val="accent1">
                              <a:lumMod val="50000"/>
                            </a:schemeClr>
                          </a:solidFill>
                        </a:rPr>
                        <a:t>Léa</a:t>
                      </a:r>
                      <a:r>
                        <a:rPr lang="en-GB" sz="1600" dirty="0">
                          <a:solidFill>
                            <a:schemeClr val="accent1">
                              <a:lumMod val="50000"/>
                            </a:schemeClr>
                          </a:solidFill>
                        </a:rPr>
                        <a:t> et Amir</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jouer</a:t>
                      </a:r>
                      <a:endParaRPr lang="en-GB" sz="2000"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rester</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a:p>
                  </a:txBody>
                  <a:tcPr/>
                </a:tc>
                <a:tc>
                  <a:txBody>
                    <a:bodyPr/>
                    <a:lstStyle/>
                    <a:p>
                      <a:endParaRPr lang="en-GB"/>
                    </a:p>
                  </a:txBody>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montrer</a:t>
                      </a:r>
                      <a:r>
                        <a:rPr lang="en-GB" sz="2000" baseline="0" dirty="0">
                          <a:solidFill>
                            <a:schemeClr val="accent1">
                              <a:lumMod val="50000"/>
                            </a:schemeClr>
                          </a:solidFill>
                        </a:rPr>
                        <a:t> </a:t>
                      </a:r>
                      <a:endParaRPr lang="en-GB" sz="2000" dirty="0">
                        <a:solidFill>
                          <a:schemeClr val="accent1">
                            <a:lumMod val="50000"/>
                          </a:schemeClr>
                        </a:solidFill>
                      </a:endParaRP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185077766"/>
                  </a:ext>
                </a:extLst>
              </a:tr>
              <a:tr h="516981">
                <a:tc>
                  <a:txBody>
                    <a:bodyPr/>
                    <a:lstStyle/>
                    <a:p>
                      <a:r>
                        <a:rPr lang="en-GB" sz="2000" dirty="0">
                          <a:solidFill>
                            <a:schemeClr val="accent1">
                              <a:lumMod val="50000"/>
                            </a:schemeClr>
                          </a:solidFill>
                        </a:rPr>
                        <a:t>donner</a:t>
                      </a:r>
                    </a:p>
                  </a:txBody>
                  <a:tcPr anchor="ctr"/>
                </a:tc>
                <a:tc>
                  <a:txBody>
                    <a:bodyPr/>
                    <a:lstStyle/>
                    <a:p>
                      <a:endParaRPr lang="en-GB" sz="2000" dirty="0">
                        <a:solidFill>
                          <a:schemeClr val="accent1">
                            <a:lumMod val="50000"/>
                          </a:schemeClr>
                        </a:solidFill>
                      </a:endParaRPr>
                    </a:p>
                  </a:txBody>
                  <a:tcP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GB" sz="2000" dirty="0">
                          <a:solidFill>
                            <a:schemeClr val="accent1">
                              <a:lumMod val="50000"/>
                            </a:schemeClr>
                          </a:solidFill>
                        </a:rPr>
                        <a:t>changer</a:t>
                      </a: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gagner</a:t>
                      </a:r>
                      <a:r>
                        <a:rPr lang="en-GB" sz="2000" dirty="0">
                          <a:solidFill>
                            <a:schemeClr val="accent1">
                              <a:lumMod val="50000"/>
                            </a:schemeClr>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230533084"/>
                  </a:ext>
                </a:extLst>
              </a:tr>
              <a:tr h="516981">
                <a:tc>
                  <a:txBody>
                    <a:bodyPr/>
                    <a:lstStyle/>
                    <a:p>
                      <a:r>
                        <a:rPr lang="en-GB" sz="2000" dirty="0">
                          <a:solidFill>
                            <a:schemeClr val="accent1">
                              <a:lumMod val="50000"/>
                            </a:schemeClr>
                          </a:solidFill>
                        </a:rPr>
                        <a:t>demander</a:t>
                      </a:r>
                    </a:p>
                  </a:txBody>
                  <a:tcPr anchor="ct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113769892"/>
                  </a:ext>
                </a:extLst>
              </a:tr>
              <a:tr h="516981">
                <a:tc>
                  <a:txBody>
                    <a:bodyPr/>
                    <a:lstStyle/>
                    <a:p>
                      <a:r>
                        <a:rPr lang="en-GB" sz="2000" dirty="0" err="1">
                          <a:solidFill>
                            <a:srgbClr val="115076"/>
                          </a:solidFill>
                        </a:rPr>
                        <a:t>préparer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2774053239"/>
                  </a:ext>
                </a:extLst>
              </a:tr>
            </a:tbl>
          </a:graphicData>
        </a:graphic>
      </p:graphicFrame>
    </p:spTree>
    <p:extLst>
      <p:ext uri="{BB962C8B-B14F-4D97-AF65-F5344CB8AC3E}">
        <p14:creationId xmlns:p14="http://schemas.microsoft.com/office/powerpoint/2010/main" val="338314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CD9B349D-96C5-46E5-BB8E-BDFD78410171}"/>
              </a:ext>
            </a:extLst>
          </p:cNvPr>
          <p:cNvGraphicFramePr>
            <a:graphicFrameLocks noGrp="1"/>
          </p:cNvGraphicFramePr>
          <p:nvPr>
            <p:extLst>
              <p:ext uri="{D42A27DB-BD31-4B8C-83A1-F6EECF244321}">
                <p14:modId xmlns:p14="http://schemas.microsoft.com/office/powerpoint/2010/main" val="2359368836"/>
              </p:ext>
            </p:extLst>
          </p:nvPr>
        </p:nvGraphicFramePr>
        <p:xfrm>
          <a:off x="1604981" y="1164096"/>
          <a:ext cx="9276348"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il / Amir</a:t>
                      </a: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r>
                        <a:rPr lang="en-GB" sz="2000" dirty="0">
                          <a:solidFill>
                            <a:schemeClr val="accent1">
                              <a:lumMod val="50000"/>
                            </a:schemeClr>
                          </a:solidFill>
                        </a:rPr>
                        <a:t>/</a:t>
                      </a:r>
                      <a:r>
                        <a:rPr lang="en-GB" sz="1600" dirty="0" err="1">
                          <a:solidFill>
                            <a:schemeClr val="accent1">
                              <a:lumMod val="50000"/>
                            </a:schemeClr>
                          </a:solidFill>
                        </a:rPr>
                        <a:t>Léa</a:t>
                      </a:r>
                      <a:r>
                        <a:rPr lang="en-GB" sz="1600" dirty="0">
                          <a:solidFill>
                            <a:schemeClr val="accent1">
                              <a:lumMod val="50000"/>
                            </a:schemeClr>
                          </a:solidFill>
                        </a:rPr>
                        <a:t> et Amir</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parler</a:t>
                      </a:r>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frapper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a:p>
                  </a:txBody>
                  <a:tcPr/>
                </a:tc>
                <a:tc>
                  <a:txBody>
                    <a:bodyPr/>
                    <a:lstStyle/>
                    <a:p>
                      <a:endParaRPr lang="en-GB"/>
                    </a:p>
                  </a:txBody>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arriver</a:t>
                      </a:r>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dirty="0"/>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185077766"/>
                  </a:ext>
                </a:extLst>
              </a:tr>
              <a:tr h="516981">
                <a:tc>
                  <a:txBody>
                    <a:bodyPr/>
                    <a:lstStyle/>
                    <a:p>
                      <a:r>
                        <a:rPr lang="en-US" sz="2000" dirty="0" err="1">
                          <a:solidFill>
                            <a:srgbClr val="4472C4">
                              <a:lumMod val="50000"/>
                            </a:srgbClr>
                          </a:solidFill>
                        </a:rPr>
                        <a:t>écouter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US" sz="2000" dirty="0" err="1">
                          <a:solidFill>
                            <a:srgbClr val="4472C4">
                              <a:lumMod val="50000"/>
                            </a:srgbClr>
                          </a:solidFill>
                        </a:rPr>
                        <a:t>étudier</a:t>
                      </a:r>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habiter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3230533084"/>
                  </a:ext>
                </a:extLst>
              </a:tr>
              <a:tr h="516981">
                <a:tc>
                  <a:txBody>
                    <a:bodyPr/>
                    <a:lstStyle/>
                    <a:p>
                      <a:r>
                        <a:rPr lang="en-GB" sz="2000" dirty="0" err="1">
                          <a:solidFill>
                            <a:schemeClr val="accent1">
                              <a:lumMod val="50000"/>
                            </a:schemeClr>
                          </a:solidFill>
                        </a:rPr>
                        <a:t>travailler</a:t>
                      </a:r>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tc>
                  <a:txBody>
                    <a:bodyPr/>
                    <a:lstStyle/>
                    <a:p>
                      <a:endParaRPr lang="en-GB" sz="2000" dirty="0">
                        <a:solidFill>
                          <a:schemeClr val="accent1">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3113769892"/>
                  </a:ext>
                </a:extLst>
              </a:tr>
              <a:tr h="516981">
                <a:tc>
                  <a:txBody>
                    <a:bodyPr/>
                    <a:lstStyle/>
                    <a:p>
                      <a:r>
                        <a:rPr lang="en-GB" sz="2000" dirty="0" err="1">
                          <a:solidFill>
                            <a:schemeClr val="accent1">
                              <a:lumMod val="50000"/>
                            </a:schemeClr>
                          </a:solidFill>
                        </a:rPr>
                        <a:t>regarder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tc>
                  <a:txBody>
                    <a:bodyPr/>
                    <a:lstStyle/>
                    <a:p>
                      <a:endParaRPr lang="en-GB" sz="2000" dirty="0">
                        <a:solidFill>
                          <a:schemeClr val="accent1">
                            <a:lumMod val="50000"/>
                          </a:schemeClr>
                        </a:solidFill>
                      </a:endParaRPr>
                    </a:p>
                  </a:txBody>
                  <a:tcPr>
                    <a:solidFill>
                      <a:schemeClr val="bg1"/>
                    </a:solidFill>
                  </a:tcPr>
                </a:tc>
                <a:extLst>
                  <a:ext uri="{0D108BD9-81ED-4DB2-BD59-A6C34878D82A}">
                    <a16:rowId xmlns:a16="http://schemas.microsoft.com/office/drawing/2014/main" val="2774053239"/>
                  </a:ext>
                </a:extLst>
              </a:tr>
            </a:tbl>
          </a:graphicData>
        </a:graphic>
      </p:graphicFrame>
      <p:sp>
        <p:nvSpPr>
          <p:cNvPr id="4" name="Title 3"/>
          <p:cNvSpPr>
            <a:spLocks noGrp="1"/>
          </p:cNvSpPr>
          <p:nvPr>
            <p:ph type="title"/>
          </p:nvPr>
        </p:nvSpPr>
        <p:spPr/>
        <p:txBody>
          <a:bodyPr>
            <a:normAutofit/>
          </a:bodyPr>
          <a:lstStyle/>
          <a:p>
            <a:r>
              <a:rPr lang="en-GB" b="1" err="1">
                <a:solidFill>
                  <a:schemeClr val="bg1"/>
                </a:solidFill>
              </a:rPr>
              <a:t>Partenaire</a:t>
            </a:r>
            <a:r>
              <a:rPr lang="en-GB" b="1">
                <a:solidFill>
                  <a:schemeClr val="bg1"/>
                </a:solidFill>
              </a:rPr>
              <a:t> B</a:t>
            </a:r>
            <a:endParaRPr lang="en-GB"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37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73262" cy="647577"/>
          </a:xfrm>
        </p:spPr>
        <p:txBody>
          <a:bodyPr>
            <a:noAutofit/>
          </a:bodyPr>
          <a:lstStyle/>
          <a:p>
            <a:r>
              <a:rPr lang="fr-FR" sz="2800" b="1" dirty="0">
                <a:solidFill>
                  <a:schemeClr val="bg1"/>
                </a:solidFill>
              </a:rPr>
              <a:t>Le verbe et ses prépositions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59218" y="1163992"/>
            <a:ext cx="11860329" cy="461665"/>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verbs need to be followed by a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prepostion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English, but not in French:</a:t>
            </a:r>
          </a:p>
        </p:txBody>
      </p:sp>
      <p:sp>
        <p:nvSpPr>
          <p:cNvPr id="10" name="TextBox 9">
            <a:extLst>
              <a:ext uri="{FF2B5EF4-FFF2-40B4-BE49-F238E27FC236}">
                <a16:creationId xmlns:a16="http://schemas.microsoft.com/office/drawing/2014/main" id="{AB8EAC90-3AA7-4229-8B3B-56250535B79A}"/>
              </a:ext>
            </a:extLst>
          </p:cNvPr>
          <p:cNvSpPr txBox="1"/>
          <p:nvPr/>
        </p:nvSpPr>
        <p:spPr>
          <a:xfrm>
            <a:off x="159218" y="1909346"/>
            <a:ext cx="105759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listen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radio.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radio. (no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84802EB1-E897-4473-A2A9-C54BE94CA6A4}"/>
              </a:ext>
            </a:extLst>
          </p:cNvPr>
          <p:cNvSpPr txBox="1"/>
          <p:nvPr/>
        </p:nvSpPr>
        <p:spPr>
          <a:xfrm>
            <a:off x="159218" y="2631855"/>
            <a:ext cx="1085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looking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train. (not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057E051-B75E-4C92-9E5D-ABF6E729AEBD}"/>
              </a:ext>
            </a:extLst>
          </p:cNvPr>
          <p:cNvSpPr txBox="1"/>
          <p:nvPr/>
        </p:nvSpPr>
        <p:spPr>
          <a:xfrm>
            <a:off x="159217" y="3354364"/>
            <a:ext cx="118603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looking/asking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book.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livres. (no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5F390524-22E5-417C-8049-0A04C19C2523}"/>
              </a:ext>
            </a:extLst>
          </p:cNvPr>
          <p:cNvSpPr txBox="1"/>
          <p:nvPr/>
        </p:nvSpPr>
        <p:spPr>
          <a:xfrm>
            <a:off x="159217" y="4203541"/>
            <a:ext cx="121287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verbs need a preposition in French too. This is often a form of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CD620E72-6EC6-4022-9EEF-ED144FE3CC2B}"/>
              </a:ext>
            </a:extLst>
          </p:cNvPr>
          <p:cNvSpPr txBox="1"/>
          <p:nvPr/>
        </p:nvSpPr>
        <p:spPr>
          <a:xfrm>
            <a:off x="159217" y="4863739"/>
            <a:ext cx="118603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talking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teacher.		Je parle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à + le)</a:t>
            </a:r>
          </a:p>
        </p:txBody>
      </p:sp>
      <p:sp>
        <p:nvSpPr>
          <p:cNvPr id="30" name="TextBox 29">
            <a:extLst>
              <a:ext uri="{FF2B5EF4-FFF2-40B4-BE49-F238E27FC236}">
                <a16:creationId xmlns:a16="http://schemas.microsoft.com/office/drawing/2014/main" id="{61F4D8A6-4D84-4F05-A44F-88582BB4AA9E}"/>
              </a:ext>
            </a:extLst>
          </p:cNvPr>
          <p:cNvSpPr txBox="1"/>
          <p:nvPr/>
        </p:nvSpPr>
        <p:spPr>
          <a:xfrm>
            <a:off x="159217" y="5523937"/>
            <a:ext cx="123487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giving a present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girl.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4C9BF997-11CA-4A35-83A1-45CF31D4DAA9}"/>
              </a:ext>
            </a:extLst>
          </p:cNvPr>
          <p:cNvSpPr/>
          <p:nvPr/>
        </p:nvSpPr>
        <p:spPr>
          <a:xfrm>
            <a:off x="8464379" y="2564122"/>
            <a:ext cx="3138616" cy="2462717"/>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Remember!</a:t>
            </a:r>
          </a:p>
          <a:p>
            <a:pPr algn="ctr"/>
            <a:endParaRPr lang="en-GB" sz="2200" b="1" dirty="0">
              <a:solidFill>
                <a:schemeClr val="bg1"/>
              </a:solidFill>
            </a:endParaRPr>
          </a:p>
          <a:p>
            <a:pPr algn="ctr"/>
            <a:r>
              <a:rPr lang="en-GB" sz="2200" b="1" dirty="0">
                <a:solidFill>
                  <a:schemeClr val="bg1"/>
                </a:solidFill>
              </a:rPr>
              <a:t>au</a:t>
            </a:r>
            <a:r>
              <a:rPr lang="en-GB" sz="2200" dirty="0">
                <a:solidFill>
                  <a:schemeClr val="bg1"/>
                </a:solidFill>
              </a:rPr>
              <a:t> (</a:t>
            </a:r>
            <a:r>
              <a:rPr lang="en-US" sz="2200" dirty="0">
                <a:solidFill>
                  <a:schemeClr val="bg1"/>
                </a:solidFill>
              </a:rPr>
              <a:t>à + le)</a:t>
            </a:r>
          </a:p>
          <a:p>
            <a:pPr algn="ctr"/>
            <a:r>
              <a:rPr lang="en-US" sz="2200" b="1" dirty="0">
                <a:solidFill>
                  <a:schemeClr val="bg1"/>
                </a:solidFill>
              </a:rPr>
              <a:t>à la </a:t>
            </a:r>
            <a:r>
              <a:rPr lang="en-US" sz="2200" dirty="0">
                <a:solidFill>
                  <a:schemeClr val="bg1"/>
                </a:solidFill>
              </a:rPr>
              <a:t>(à + la)</a:t>
            </a:r>
          </a:p>
          <a:p>
            <a:pPr algn="ctr"/>
            <a:r>
              <a:rPr lang="en-US" sz="2200" b="1" dirty="0">
                <a:solidFill>
                  <a:schemeClr val="bg1"/>
                </a:solidFill>
              </a:rPr>
              <a:t>à l’ </a:t>
            </a:r>
            <a:r>
              <a:rPr lang="en-US" sz="2200" dirty="0">
                <a:solidFill>
                  <a:schemeClr val="bg1"/>
                </a:solidFill>
              </a:rPr>
              <a:t>(à + l’ + vowel)</a:t>
            </a:r>
            <a:endParaRPr lang="en-US" sz="2200" b="1" dirty="0">
              <a:solidFill>
                <a:schemeClr val="bg1"/>
              </a:solidFill>
            </a:endParaRPr>
          </a:p>
          <a:p>
            <a:pPr algn="ctr"/>
            <a:r>
              <a:rPr lang="en-US" sz="2200" b="1" dirty="0">
                <a:solidFill>
                  <a:schemeClr val="bg1"/>
                </a:solidFill>
              </a:rPr>
              <a:t>aux</a:t>
            </a:r>
            <a:r>
              <a:rPr lang="en-US" sz="2200" dirty="0">
                <a:solidFill>
                  <a:schemeClr val="bg1"/>
                </a:solidFill>
              </a:rPr>
              <a:t> (à + les)</a:t>
            </a:r>
            <a:endParaRPr lang="en-GB" sz="2200" b="1" dirty="0">
              <a:solidFill>
                <a:schemeClr val="bg1"/>
              </a:solidFill>
            </a:endParaRPr>
          </a:p>
        </p:txBody>
      </p:sp>
    </p:spTree>
    <p:extLst>
      <p:ext uri="{BB962C8B-B14F-4D97-AF65-F5344CB8AC3E}">
        <p14:creationId xmlns:p14="http://schemas.microsoft.com/office/powerpoint/2010/main" val="375606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6" grpId="0"/>
      <p:bldP spid="3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i="0" u="none" strike="noStrike" cap="none" dirty="0">
                <a:latin typeface="Century Gothic"/>
                <a:ea typeface="Century Gothic"/>
                <a:cs typeface="Century Gothic"/>
                <a:sym typeface="Century Gothic"/>
              </a:rPr>
              <a:t>Le </a:t>
            </a:r>
            <a:r>
              <a:rPr lang="en-GB" sz="2800" i="0" u="none" strike="noStrike" cap="none" dirty="0" err="1">
                <a:latin typeface="Century Gothic"/>
                <a:ea typeface="Century Gothic"/>
                <a:cs typeface="Century Gothic"/>
                <a:sym typeface="Century Gothic"/>
              </a:rPr>
              <a:t>père</a:t>
            </a:r>
            <a:r>
              <a:rPr lang="en-GB" sz="2800" i="0" u="none" strike="noStrike" cap="none" dirty="0">
                <a:latin typeface="Century Gothic"/>
                <a:ea typeface="Century Gothic"/>
                <a:cs typeface="Century Gothic"/>
                <a:sym typeface="Century Gothic"/>
              </a:rPr>
              <a:t> de </a:t>
            </a:r>
            <a:r>
              <a:rPr lang="en-GB" sz="2800" i="0" u="none" strike="noStrike" cap="none" dirty="0" err="1">
                <a:latin typeface="Century Gothic"/>
                <a:ea typeface="Century Gothic"/>
                <a:cs typeface="Century Gothic"/>
                <a:sym typeface="Century Gothic"/>
              </a:rPr>
              <a:t>Léa</a:t>
            </a:r>
            <a:endParaRPr lang="en-GB" sz="2800" b="1" dirty="0"/>
          </a:p>
        </p:txBody>
      </p:sp>
      <p:sp>
        <p:nvSpPr>
          <p:cNvPr id="11" name="Google Shape;367;p43">
            <a:extLst>
              <a:ext uri="{FF2B5EF4-FFF2-40B4-BE49-F238E27FC236}">
                <a16:creationId xmlns:a16="http://schemas.microsoft.com/office/drawing/2014/main" id="{4139E8DE-7701-4381-B040-15B90767AA1C}"/>
              </a:ext>
            </a:extLst>
          </p:cNvPr>
          <p:cNvSpPr txBox="1"/>
          <p:nvPr/>
        </p:nvSpPr>
        <p:spPr>
          <a:xfrm>
            <a:off x="2638199" y="1786413"/>
            <a:ext cx="7377058"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Le </a:t>
            </a:r>
            <a:r>
              <a:rPr lang="en-GB" sz="2400" i="0" u="none" strike="noStrike" cap="none" dirty="0" err="1">
                <a:solidFill>
                  <a:schemeClr val="accent1">
                    <a:lumMod val="50000"/>
                  </a:schemeClr>
                </a:solidFill>
                <a:latin typeface="Century Gothic"/>
                <a:ea typeface="Century Gothic"/>
                <a:cs typeface="Century Gothic"/>
                <a:sym typeface="Century Gothic"/>
              </a:rPr>
              <a:t>lundi</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i="0" u="none" strike="noStrike" cap="none" dirty="0" err="1">
                <a:solidFill>
                  <a:schemeClr val="accent1">
                    <a:lumMod val="50000"/>
                  </a:schemeClr>
                </a:solidFill>
                <a:latin typeface="Century Gothic"/>
                <a:ea typeface="Century Gothic"/>
                <a:cs typeface="Century Gothic"/>
                <a:sym typeface="Century Gothic"/>
              </a:rPr>
              <a:t>mes</a:t>
            </a:r>
            <a:r>
              <a:rPr lang="en-GB" sz="2400" i="0" u="none" strike="noStrike" cap="none" dirty="0">
                <a:solidFill>
                  <a:schemeClr val="accent1">
                    <a:lumMod val="50000"/>
                  </a:schemeClr>
                </a:solidFill>
                <a:latin typeface="Century Gothic"/>
                <a:ea typeface="Century Gothic"/>
                <a:cs typeface="Century Gothic"/>
                <a:sym typeface="Century Gothic"/>
              </a:rPr>
              <a:t> enfants </a:t>
            </a:r>
            <a:r>
              <a:rPr lang="en-GB" sz="2400" i="0" u="none" strike="noStrike" cap="none" dirty="0" err="1">
                <a:solidFill>
                  <a:schemeClr val="accent1">
                    <a:lumMod val="50000"/>
                  </a:schemeClr>
                </a:solidFill>
                <a:latin typeface="Century Gothic"/>
                <a:ea typeface="Century Gothic"/>
                <a:cs typeface="Century Gothic"/>
                <a:sym typeface="Century Gothic"/>
              </a:rPr>
              <a:t>vont</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dirty="0">
                <a:solidFill>
                  <a:srgbClr val="EE6000"/>
                </a:solidFill>
                <a:ea typeface="Century Gothic"/>
                <a:cs typeface="Century Gothic"/>
                <a:sym typeface="Century Gothic"/>
              </a:rPr>
              <a:t>à l’</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i="0" u="none" strike="noStrike" cap="none" dirty="0">
                <a:solidFill>
                  <a:schemeClr val="accent1">
                    <a:lumMod val="50000"/>
                  </a:schemeClr>
                </a:solidFill>
                <a:latin typeface="Century Gothic"/>
                <a:ea typeface="Century Gothic"/>
                <a:cs typeface="Century Gothic"/>
                <a:sym typeface="Century Gothic"/>
              </a:rPr>
              <a:t>école / </a:t>
            </a:r>
            <a:r>
              <a:rPr lang="en-GB" sz="2400" b="1" i="0" u="none" strike="noStrike" cap="none" dirty="0" err="1">
                <a:solidFill>
                  <a:schemeClr val="accent1">
                    <a:lumMod val="50000"/>
                  </a:schemeClr>
                </a:solidFill>
                <a:latin typeface="Century Gothic"/>
                <a:ea typeface="Century Gothic"/>
                <a:cs typeface="Century Gothic"/>
                <a:sym typeface="Century Gothic"/>
              </a:rPr>
              <a:t>maison</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12" name="Google Shape;367;p43">
            <a:extLst>
              <a:ext uri="{FF2B5EF4-FFF2-40B4-BE49-F238E27FC236}">
                <a16:creationId xmlns:a16="http://schemas.microsoft.com/office/drawing/2014/main" id="{CC791603-03FE-487D-9BED-89C01BEEB96C}"/>
              </a:ext>
            </a:extLst>
          </p:cNvPr>
          <p:cNvSpPr txBox="1"/>
          <p:nvPr/>
        </p:nvSpPr>
        <p:spPr>
          <a:xfrm>
            <a:off x="2638198" y="2320601"/>
            <a:ext cx="7737701"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a:solidFill>
                  <a:schemeClr val="accent1">
                    <a:lumMod val="50000"/>
                  </a:schemeClr>
                </a:solidFill>
                <a:latin typeface="Century Gothic"/>
                <a:ea typeface="Century Gothic"/>
                <a:cs typeface="Century Gothic"/>
                <a:sym typeface="Century Gothic"/>
              </a:rPr>
              <a:t>Moi, je vais </a:t>
            </a:r>
            <a:r>
              <a:rPr lang="en-GB" sz="2400" b="1">
                <a:solidFill>
                  <a:srgbClr val="EE6000"/>
                </a:solidFill>
                <a:ea typeface="Century Gothic"/>
                <a:cs typeface="Century Gothic"/>
                <a:sym typeface="Century Gothic"/>
              </a:rPr>
              <a:t>au</a:t>
            </a:r>
            <a:r>
              <a:rPr lang="en-GB" sz="2400">
                <a:solidFill>
                  <a:schemeClr val="accent1">
                    <a:lumMod val="50000"/>
                  </a:schemeClr>
                </a:solidFill>
                <a:latin typeface="Century Gothic"/>
                <a:ea typeface="Century Gothic"/>
                <a:cs typeface="Century Gothic"/>
                <a:sym typeface="Century Gothic"/>
              </a:rPr>
              <a:t> </a:t>
            </a:r>
            <a:r>
              <a:rPr lang="en-GB" sz="2400" b="1">
                <a:solidFill>
                  <a:schemeClr val="accent1">
                    <a:lumMod val="50000"/>
                  </a:schemeClr>
                </a:solidFill>
                <a:latin typeface="Century Gothic"/>
                <a:ea typeface="Century Gothic"/>
                <a:cs typeface="Century Gothic"/>
                <a:sym typeface="Century Gothic"/>
              </a:rPr>
              <a:t>université / bureau</a:t>
            </a:r>
            <a:r>
              <a:rPr lang="en-GB" sz="2400">
                <a:solidFill>
                  <a:schemeClr val="accent1">
                    <a:lumMod val="50000"/>
                  </a:schemeClr>
                </a:solidFill>
                <a:latin typeface="Century Gothic"/>
                <a:ea typeface="Century Gothic"/>
                <a:cs typeface="Century Gothic"/>
                <a:sym typeface="Century Gothic"/>
              </a:rPr>
              <a:t>. Je suis avocat.</a:t>
            </a:r>
            <a:endParaRPr sz="2400" i="0" u="none" strike="noStrike" cap="none" dirty="0">
              <a:solidFill>
                <a:schemeClr val="accent2"/>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052769B1-F2E2-4073-9A84-BA82CA3FC277}"/>
              </a:ext>
            </a:extLst>
          </p:cNvPr>
          <p:cNvSpPr txBox="1"/>
          <p:nvPr/>
        </p:nvSpPr>
        <p:spPr>
          <a:xfrm>
            <a:off x="2638199" y="5363767"/>
            <a:ext cx="7377058"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a:solidFill>
                  <a:schemeClr val="accent1">
                    <a:lumMod val="50000"/>
                  </a:schemeClr>
                </a:solidFill>
                <a:ea typeface="Century Gothic"/>
                <a:cs typeface="Century Gothic"/>
                <a:sym typeface="Century Gothic"/>
              </a:rPr>
              <a:t>Je vais </a:t>
            </a:r>
            <a:r>
              <a:rPr lang="en-GB" sz="2400" b="1">
                <a:solidFill>
                  <a:srgbClr val="EE6000"/>
                </a:solidFill>
                <a:ea typeface="Century Gothic"/>
                <a:cs typeface="Century Gothic"/>
                <a:sym typeface="Century Gothic"/>
              </a:rPr>
              <a:t>au</a:t>
            </a:r>
            <a:r>
              <a:rPr lang="en-GB" sz="2400">
                <a:solidFill>
                  <a:schemeClr val="accent1">
                    <a:lumMod val="50000"/>
                  </a:schemeClr>
                </a:solidFill>
                <a:ea typeface="Century Gothic"/>
                <a:cs typeface="Century Gothic"/>
                <a:sym typeface="Century Gothic"/>
              </a:rPr>
              <a:t> </a:t>
            </a:r>
            <a:r>
              <a:rPr lang="en-GB" sz="2400" b="1">
                <a:solidFill>
                  <a:schemeClr val="accent1">
                    <a:lumMod val="50000"/>
                  </a:schemeClr>
                </a:solidFill>
                <a:ea typeface="Century Gothic"/>
                <a:cs typeface="Century Gothic"/>
                <a:sym typeface="Century Gothic"/>
              </a:rPr>
              <a:t>chambre / lit </a:t>
            </a:r>
            <a:r>
              <a:rPr lang="en-GB" sz="2400">
                <a:solidFill>
                  <a:schemeClr val="accent1">
                    <a:lumMod val="50000"/>
                  </a:schemeClr>
                </a:solidFill>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18" name="Google Shape;367;p43">
            <a:extLst>
              <a:ext uri="{FF2B5EF4-FFF2-40B4-BE49-F238E27FC236}">
                <a16:creationId xmlns:a16="http://schemas.microsoft.com/office/drawing/2014/main" id="{8088A509-BC33-424E-A830-7EE13DA7CA75}"/>
              </a:ext>
            </a:extLst>
          </p:cNvPr>
          <p:cNvSpPr txBox="1"/>
          <p:nvPr/>
        </p:nvSpPr>
        <p:spPr>
          <a:xfrm>
            <a:off x="2608613" y="3047240"/>
            <a:ext cx="9287249"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Je </a:t>
            </a:r>
            <a:r>
              <a:rPr lang="en-GB" sz="2400" i="0" u="none" strike="noStrike" cap="none" dirty="0" err="1">
                <a:solidFill>
                  <a:schemeClr val="accent1">
                    <a:lumMod val="50000"/>
                  </a:schemeClr>
                </a:solidFill>
                <a:latin typeface="Century Gothic"/>
                <a:ea typeface="Century Gothic"/>
                <a:cs typeface="Century Gothic"/>
                <a:sym typeface="Century Gothic"/>
              </a:rPr>
              <a:t>prends</a:t>
            </a:r>
            <a:r>
              <a:rPr lang="en-GB" sz="2400" i="0" u="none" strike="noStrike" cap="none" dirty="0">
                <a:solidFill>
                  <a:schemeClr val="accent1">
                    <a:lumMod val="50000"/>
                  </a:schemeClr>
                </a:solidFill>
                <a:latin typeface="Century Gothic"/>
                <a:ea typeface="Century Gothic"/>
                <a:cs typeface="Century Gothic"/>
                <a:sym typeface="Century Gothic"/>
              </a:rPr>
              <a:t> le d</a:t>
            </a:r>
            <a:r>
              <a:rPr lang="en-GB" sz="2400" dirty="0">
                <a:solidFill>
                  <a:schemeClr val="accent1">
                    <a:lumMod val="50000"/>
                  </a:schemeClr>
                </a:solidFill>
                <a:ea typeface="Century Gothic"/>
                <a:cs typeface="Century Gothic"/>
                <a:sym typeface="Century Gothic"/>
              </a:rPr>
              <a:t>éjeuner </a:t>
            </a:r>
            <a:r>
              <a:rPr lang="en-GB" sz="2400" b="1" dirty="0">
                <a:solidFill>
                  <a:srgbClr val="EE6000"/>
                </a:solidFill>
                <a:ea typeface="Century Gothic"/>
                <a:cs typeface="Century Gothic"/>
                <a:sym typeface="Century Gothic"/>
              </a:rPr>
              <a:t>au</a:t>
            </a:r>
            <a:r>
              <a:rPr lang="en-US" sz="2400" dirty="0">
                <a:solidFill>
                  <a:srgbClr val="4472C4">
                    <a:lumMod val="50000"/>
                  </a:srgbClr>
                </a:solidFill>
                <a:sym typeface="Century Gothic"/>
              </a:rPr>
              <a:t> </a:t>
            </a:r>
            <a:r>
              <a:rPr lang="en-US" sz="2400" b="1" dirty="0" err="1">
                <a:solidFill>
                  <a:schemeClr val="accent1">
                    <a:lumMod val="50000"/>
                  </a:schemeClr>
                </a:solidFill>
                <a:sym typeface="Century Gothic"/>
              </a:rPr>
              <a:t>caf</a:t>
            </a:r>
            <a:r>
              <a:rPr lang="en-GB" sz="2400" b="1" dirty="0">
                <a:solidFill>
                  <a:schemeClr val="accent1">
                    <a:lumMod val="50000"/>
                  </a:schemeClr>
                </a:solidFill>
                <a:ea typeface="Century Gothic"/>
                <a:cs typeface="Century Gothic"/>
                <a:sym typeface="Century Gothic"/>
              </a:rPr>
              <a:t>é / </a:t>
            </a:r>
            <a:r>
              <a:rPr lang="en-GB" sz="2400" b="1" dirty="0" err="1">
                <a:solidFill>
                  <a:schemeClr val="accent1">
                    <a:lumMod val="50000"/>
                  </a:schemeClr>
                </a:solidFill>
                <a:ea typeface="Century Gothic"/>
                <a:cs typeface="Century Gothic"/>
                <a:sym typeface="Century Gothic"/>
              </a:rPr>
              <a:t>maison</a:t>
            </a:r>
            <a:r>
              <a:rPr lang="en-GB" sz="2400" b="1" dirty="0">
                <a:solidFill>
                  <a:schemeClr val="accent1">
                    <a:lumMod val="50000"/>
                  </a:schemeClr>
                </a:solidFill>
                <a:ea typeface="Century Gothic"/>
                <a:cs typeface="Century Gothic"/>
                <a:sym typeface="Century Gothic"/>
              </a:rPr>
              <a:t> </a:t>
            </a:r>
            <a:r>
              <a:rPr lang="en-GB" sz="2400" dirty="0" err="1">
                <a:solidFill>
                  <a:schemeClr val="accent1">
                    <a:lumMod val="50000"/>
                  </a:schemeClr>
                </a:solidFill>
                <a:ea typeface="Century Gothic"/>
                <a:cs typeface="Century Gothic"/>
                <a:sym typeface="Century Gothic"/>
              </a:rPr>
              <a:t>en</a:t>
            </a:r>
            <a:r>
              <a:rPr lang="en-GB" sz="2400" dirty="0">
                <a:solidFill>
                  <a:schemeClr val="accent1">
                    <a:lumMod val="50000"/>
                  </a:schemeClr>
                </a:solidFill>
                <a:ea typeface="Century Gothic"/>
                <a:cs typeface="Century Gothic"/>
                <a:sym typeface="Century Gothic"/>
              </a:rPr>
              <a:t> </a:t>
            </a:r>
            <a:r>
              <a:rPr lang="en-GB" sz="2400" dirty="0" err="1">
                <a:solidFill>
                  <a:schemeClr val="accent1">
                    <a:lumMod val="50000"/>
                  </a:schemeClr>
                </a:solidFill>
                <a:ea typeface="Century Gothic"/>
                <a:cs typeface="Century Gothic"/>
                <a:sym typeface="Century Gothic"/>
              </a:rPr>
              <a:t>ville</a:t>
            </a:r>
            <a:r>
              <a:rPr lang="en-GB" sz="2400" dirty="0">
                <a:solidFill>
                  <a:schemeClr val="accent1">
                    <a:lumMod val="50000"/>
                  </a:schemeClr>
                </a:solidFill>
                <a:ea typeface="Century Gothic"/>
                <a:cs typeface="Century Gothic"/>
                <a:sym typeface="Century Gothic"/>
              </a:rPr>
              <a:t>. </a:t>
            </a:r>
            <a:endParaRPr sz="2400" i="0" u="none" strike="noStrike" cap="none" dirty="0">
              <a:solidFill>
                <a:schemeClr val="accent2"/>
              </a:solidFill>
              <a:latin typeface="Century Gothic"/>
              <a:ea typeface="Century Gothic"/>
              <a:cs typeface="Century Gothic"/>
              <a:sym typeface="Century Gothic"/>
            </a:endParaRPr>
          </a:p>
        </p:txBody>
      </p:sp>
      <p:sp>
        <p:nvSpPr>
          <p:cNvPr id="19" name="Google Shape;367;p43">
            <a:extLst>
              <a:ext uri="{FF2B5EF4-FFF2-40B4-BE49-F238E27FC236}">
                <a16:creationId xmlns:a16="http://schemas.microsoft.com/office/drawing/2014/main" id="{4139E8DE-7701-4381-B040-15B90767AA1C}"/>
              </a:ext>
            </a:extLst>
          </p:cNvPr>
          <p:cNvSpPr txBox="1"/>
          <p:nvPr/>
        </p:nvSpPr>
        <p:spPr>
          <a:xfrm>
            <a:off x="2638199" y="4223757"/>
            <a:ext cx="5634319"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err="1">
                <a:solidFill>
                  <a:schemeClr val="accent1">
                    <a:lumMod val="50000"/>
                  </a:schemeClr>
                </a:solidFill>
                <a:latin typeface="Century Gothic"/>
                <a:ea typeface="Century Gothic"/>
                <a:cs typeface="Century Gothic"/>
                <a:sym typeface="Century Gothic"/>
              </a:rPr>
              <a:t>J’arrive</a:t>
            </a:r>
            <a:r>
              <a:rPr lang="en-GB" sz="2400" i="0" u="none" strike="noStrike" cap="none" dirty="0">
                <a:solidFill>
                  <a:schemeClr val="accent1">
                    <a:lumMod val="50000"/>
                  </a:schemeClr>
                </a:solidFill>
                <a:latin typeface="Century Gothic"/>
                <a:ea typeface="Century Gothic"/>
                <a:cs typeface="Century Gothic"/>
                <a:sym typeface="Century Gothic"/>
              </a:rPr>
              <a:t> tard* </a:t>
            </a:r>
            <a:r>
              <a:rPr lang="en-GB" sz="2400" b="1" dirty="0">
                <a:solidFill>
                  <a:srgbClr val="EE6000"/>
                </a:solidFill>
                <a:ea typeface="Century Gothic"/>
                <a:cs typeface="Century Gothic"/>
                <a:sym typeface="Century Gothic"/>
              </a:rPr>
              <a:t>à la </a:t>
            </a:r>
            <a:r>
              <a:rPr lang="en-GB" sz="2400" b="1" i="0" u="none" strike="noStrike" cap="none" dirty="0" err="1">
                <a:solidFill>
                  <a:schemeClr val="accent1">
                    <a:lumMod val="50000"/>
                  </a:schemeClr>
                </a:solidFill>
                <a:latin typeface="Century Gothic"/>
                <a:ea typeface="Century Gothic"/>
                <a:cs typeface="Century Gothic"/>
                <a:sym typeface="Century Gothic"/>
              </a:rPr>
              <a:t>maison</a:t>
            </a:r>
            <a:r>
              <a:rPr lang="en-GB" sz="2400" b="1" i="0" u="none" strike="noStrike" cap="none" dirty="0">
                <a:solidFill>
                  <a:schemeClr val="accent1">
                    <a:lumMod val="50000"/>
                  </a:schemeClr>
                </a:solidFill>
                <a:latin typeface="Century Gothic"/>
                <a:ea typeface="Century Gothic"/>
                <a:cs typeface="Century Gothic"/>
                <a:sym typeface="Century Gothic"/>
              </a:rPr>
              <a:t> / parc</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22" name="Google Shape;367;p43">
            <a:extLst>
              <a:ext uri="{FF2B5EF4-FFF2-40B4-BE49-F238E27FC236}">
                <a16:creationId xmlns:a16="http://schemas.microsoft.com/office/drawing/2014/main" id="{052769B1-F2E2-4073-9A84-BA82CA3FC277}"/>
              </a:ext>
            </a:extLst>
          </p:cNvPr>
          <p:cNvSpPr txBox="1"/>
          <p:nvPr/>
        </p:nvSpPr>
        <p:spPr>
          <a:xfrm>
            <a:off x="2638199" y="4802438"/>
            <a:ext cx="8033274"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Je </a:t>
            </a:r>
            <a:r>
              <a:rPr lang="en-GB" sz="2400" i="0" u="none" strike="noStrike" cap="none" dirty="0" err="1">
                <a:solidFill>
                  <a:schemeClr val="accent1">
                    <a:lumMod val="50000"/>
                  </a:schemeClr>
                </a:solidFill>
                <a:latin typeface="Century Gothic"/>
                <a:ea typeface="Century Gothic"/>
                <a:cs typeface="Century Gothic"/>
                <a:sym typeface="Century Gothic"/>
              </a:rPr>
              <a:t>donne</a:t>
            </a:r>
            <a:r>
              <a:rPr lang="en-GB" sz="2400" i="0" u="none" strike="noStrike" cap="none" dirty="0">
                <a:solidFill>
                  <a:schemeClr val="accent1">
                    <a:lumMod val="50000"/>
                  </a:schemeClr>
                </a:solidFill>
                <a:latin typeface="Century Gothic"/>
                <a:ea typeface="Century Gothic"/>
                <a:cs typeface="Century Gothic"/>
                <a:sym typeface="Century Gothic"/>
              </a:rPr>
              <a:t> à manger </a:t>
            </a:r>
            <a:r>
              <a:rPr lang="en-GB" sz="2400" b="1" dirty="0">
                <a:solidFill>
                  <a:srgbClr val="EE6000"/>
                </a:solidFill>
                <a:ea typeface="Century Gothic"/>
                <a:cs typeface="Century Gothic"/>
                <a:sym typeface="Century Gothic"/>
              </a:rPr>
              <a:t>aux</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i="0" u="none" strike="noStrike" cap="none" dirty="0">
                <a:solidFill>
                  <a:schemeClr val="accent1">
                    <a:lumMod val="50000"/>
                  </a:schemeClr>
                </a:solidFill>
                <a:latin typeface="Century Gothic"/>
                <a:ea typeface="Century Gothic"/>
                <a:cs typeface="Century Gothic"/>
                <a:sym typeface="Century Gothic"/>
              </a:rPr>
              <a:t>enfants/ chat</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24" name="Google Shape;367;p43">
            <a:extLst>
              <a:ext uri="{FF2B5EF4-FFF2-40B4-BE49-F238E27FC236}">
                <a16:creationId xmlns:a16="http://schemas.microsoft.com/office/drawing/2014/main" id="{4139E8DE-7701-4381-B040-15B90767AA1C}"/>
              </a:ext>
            </a:extLst>
          </p:cNvPr>
          <p:cNvSpPr txBox="1"/>
          <p:nvPr/>
        </p:nvSpPr>
        <p:spPr>
          <a:xfrm>
            <a:off x="68121" y="927663"/>
            <a:ext cx="12055758"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rgbClr val="002060"/>
                </a:solidFill>
                <a:latin typeface="Century Gothic"/>
                <a:ea typeface="Century Gothic"/>
                <a:cs typeface="Century Gothic"/>
                <a:sym typeface="Century Gothic"/>
              </a:rPr>
              <a:t>Le </a:t>
            </a:r>
            <a:r>
              <a:rPr lang="en-GB" sz="2400" i="0" u="none" strike="noStrike" cap="none" dirty="0" err="1">
                <a:solidFill>
                  <a:srgbClr val="002060"/>
                </a:solidFill>
                <a:latin typeface="Century Gothic"/>
                <a:ea typeface="Century Gothic"/>
                <a:cs typeface="Century Gothic"/>
                <a:sym typeface="Century Gothic"/>
              </a:rPr>
              <a:t>père</a:t>
            </a:r>
            <a:r>
              <a:rPr lang="en-GB" sz="2400" i="0" u="none" strike="noStrike" cap="none" dirty="0">
                <a:solidFill>
                  <a:srgbClr val="002060"/>
                </a:solidFill>
                <a:latin typeface="Century Gothic"/>
                <a:ea typeface="Century Gothic"/>
                <a:cs typeface="Century Gothic"/>
                <a:sym typeface="Century Gothic"/>
              </a:rPr>
              <a:t> de </a:t>
            </a:r>
            <a:r>
              <a:rPr lang="en-GB" sz="2400" i="0" u="none" strike="noStrike" cap="none" dirty="0" err="1">
                <a:solidFill>
                  <a:srgbClr val="002060"/>
                </a:solidFill>
                <a:latin typeface="Century Gothic"/>
                <a:ea typeface="Century Gothic"/>
                <a:cs typeface="Century Gothic"/>
                <a:sym typeface="Century Gothic"/>
              </a:rPr>
              <a:t>Léa</a:t>
            </a:r>
            <a:r>
              <a:rPr lang="en-GB" sz="2400" i="0" u="none" strike="noStrike" cap="none" dirty="0">
                <a:solidFill>
                  <a:srgbClr val="002060"/>
                </a:solidFill>
                <a:latin typeface="Century Gothic"/>
                <a:ea typeface="Century Gothic"/>
                <a:cs typeface="Century Gothic"/>
                <a:sym typeface="Century Gothic"/>
              </a:rPr>
              <a:t> </a:t>
            </a:r>
            <a:r>
              <a:rPr lang="en-GB" sz="2400" i="0" u="none" strike="noStrike" cap="none" dirty="0" err="1">
                <a:solidFill>
                  <a:srgbClr val="002060"/>
                </a:solidFill>
                <a:latin typeface="Century Gothic"/>
                <a:ea typeface="Century Gothic"/>
                <a:cs typeface="Century Gothic"/>
                <a:sym typeface="Century Gothic"/>
              </a:rPr>
              <a:t>parle</a:t>
            </a:r>
            <a:r>
              <a:rPr lang="en-GB" sz="2400" i="0" u="none" strike="noStrike" cap="none" dirty="0">
                <a:solidFill>
                  <a:srgbClr val="002060"/>
                </a:solidFill>
                <a:latin typeface="Century Gothic"/>
                <a:ea typeface="Century Gothic"/>
                <a:cs typeface="Century Gothic"/>
                <a:sym typeface="Century Gothic"/>
              </a:rPr>
              <a:t> de </a:t>
            </a:r>
            <a:r>
              <a:rPr lang="en-GB" sz="2400" i="0" u="none" strike="noStrike" cap="none" dirty="0" err="1">
                <a:solidFill>
                  <a:srgbClr val="002060"/>
                </a:solidFill>
                <a:latin typeface="Century Gothic"/>
                <a:ea typeface="Century Gothic"/>
                <a:cs typeface="Century Gothic"/>
                <a:sym typeface="Century Gothic"/>
              </a:rPr>
              <a:t>sa</a:t>
            </a:r>
            <a:r>
              <a:rPr lang="en-GB" sz="2400" i="0" u="none" strike="noStrike" cap="none" dirty="0">
                <a:solidFill>
                  <a:srgbClr val="002060"/>
                </a:solidFill>
                <a:latin typeface="Century Gothic"/>
                <a:ea typeface="Century Gothic"/>
                <a:cs typeface="Century Gothic"/>
                <a:sym typeface="Century Gothic"/>
              </a:rPr>
              <a:t> routine. </a:t>
            </a:r>
            <a:r>
              <a:rPr lang="en-GB" sz="2400" b="1" i="0" u="none" strike="noStrike" cap="none" dirty="0" err="1">
                <a:solidFill>
                  <a:srgbClr val="002060"/>
                </a:solidFill>
                <a:latin typeface="Century Gothic"/>
                <a:ea typeface="Century Gothic"/>
                <a:cs typeface="Century Gothic"/>
                <a:sym typeface="Century Gothic"/>
              </a:rPr>
              <a:t>Quel</a:t>
            </a:r>
            <a:r>
              <a:rPr lang="en-GB" sz="2400" b="1" i="0" u="none" strike="noStrike" cap="none" dirty="0">
                <a:solidFill>
                  <a:srgbClr val="002060"/>
                </a:solidFill>
                <a:latin typeface="Century Gothic"/>
                <a:ea typeface="Century Gothic"/>
                <a:cs typeface="Century Gothic"/>
                <a:sym typeface="Century Gothic"/>
              </a:rPr>
              <a:t> </a:t>
            </a:r>
            <a:r>
              <a:rPr lang="en-GB" sz="2400" b="1" i="0" u="none" strike="noStrike" cap="none" dirty="0" err="1">
                <a:solidFill>
                  <a:srgbClr val="002060"/>
                </a:solidFill>
                <a:latin typeface="Century Gothic"/>
                <a:ea typeface="Century Gothic"/>
                <a:cs typeface="Century Gothic"/>
                <a:sym typeface="Century Gothic"/>
              </a:rPr>
              <a:t>est</a:t>
            </a:r>
            <a:r>
              <a:rPr lang="en-GB" sz="2400" b="1" i="0" u="none" strike="noStrike" cap="none" dirty="0">
                <a:solidFill>
                  <a:srgbClr val="002060"/>
                </a:solidFill>
                <a:latin typeface="Century Gothic"/>
                <a:ea typeface="Century Gothic"/>
                <a:cs typeface="Century Gothic"/>
                <a:sym typeface="Century Gothic"/>
              </a:rPr>
              <a:t> le bon mot ? </a:t>
            </a:r>
            <a:r>
              <a:rPr lang="en-GB" sz="2400" b="1" dirty="0">
                <a:solidFill>
                  <a:srgbClr val="002060"/>
                </a:solidFill>
              </a:rPr>
              <a:t>Au, à la, à l’ </a:t>
            </a:r>
            <a:r>
              <a:rPr lang="en-GB" sz="2400" b="1" dirty="0" err="1">
                <a:solidFill>
                  <a:srgbClr val="002060"/>
                </a:solidFill>
              </a:rPr>
              <a:t>ou</a:t>
            </a:r>
            <a:r>
              <a:rPr lang="en-GB" sz="2400" b="1" dirty="0">
                <a:solidFill>
                  <a:srgbClr val="002060"/>
                </a:solidFill>
              </a:rPr>
              <a:t> aux ?</a:t>
            </a:r>
            <a:endParaRPr sz="2400" b="1" i="0" u="none" strike="noStrike" cap="none" dirty="0">
              <a:solidFill>
                <a:srgbClr val="002060"/>
              </a:solidFill>
              <a:latin typeface="Century Gothic"/>
              <a:ea typeface="Century Gothic"/>
              <a:cs typeface="Century Gothic"/>
              <a:sym typeface="Century Gothic"/>
            </a:endParaRPr>
          </a:p>
        </p:txBody>
      </p:sp>
      <p:sp>
        <p:nvSpPr>
          <p:cNvPr id="25" name="Google Shape;367;p43">
            <a:extLst>
              <a:ext uri="{FF2B5EF4-FFF2-40B4-BE49-F238E27FC236}">
                <a16:creationId xmlns:a16="http://schemas.microsoft.com/office/drawing/2014/main" id="{CC791603-03FE-487D-9BED-89C01BEEB96C}"/>
              </a:ext>
            </a:extLst>
          </p:cNvPr>
          <p:cNvSpPr txBox="1"/>
          <p:nvPr/>
        </p:nvSpPr>
        <p:spPr>
          <a:xfrm>
            <a:off x="2608613" y="3645076"/>
            <a:ext cx="6878287" cy="461624"/>
          </a:xfrm>
          <a:prstGeom prst="rect">
            <a:avLst/>
          </a:prstGeom>
          <a:solidFill>
            <a:schemeClr val="bg1"/>
          </a:solidFill>
          <a:ln>
            <a:noFill/>
          </a:ln>
        </p:spPr>
        <p:txBody>
          <a:bodyPr spcFirstLastPara="1" wrap="square" lIns="91425" tIns="45700" rIns="91425" bIns="45700" anchor="t" anchorCtr="0">
            <a:spAutoFit/>
          </a:bodyPr>
          <a:lstStyle/>
          <a:p>
            <a:r>
              <a:rPr lang="en-GB" sz="2400" dirty="0">
                <a:solidFill>
                  <a:schemeClr val="accent1">
                    <a:lumMod val="50000"/>
                  </a:schemeClr>
                </a:solidFill>
                <a:ea typeface="Century Gothic"/>
                <a:cs typeface="Century Gothic"/>
                <a:sym typeface="Century Gothic"/>
              </a:rPr>
              <a:t>Je ne </a:t>
            </a:r>
            <a:r>
              <a:rPr lang="en-GB" sz="2400" dirty="0" err="1">
                <a:solidFill>
                  <a:schemeClr val="accent1">
                    <a:lumMod val="50000"/>
                  </a:schemeClr>
                </a:solidFill>
                <a:ea typeface="Century Gothic"/>
                <a:cs typeface="Century Gothic"/>
                <a:sym typeface="Century Gothic"/>
              </a:rPr>
              <a:t>joue</a:t>
            </a:r>
            <a:r>
              <a:rPr lang="en-GB" sz="2400" dirty="0">
                <a:solidFill>
                  <a:schemeClr val="accent1">
                    <a:lumMod val="50000"/>
                  </a:schemeClr>
                </a:solidFill>
                <a:ea typeface="Century Gothic"/>
                <a:cs typeface="Century Gothic"/>
                <a:sym typeface="Century Gothic"/>
              </a:rPr>
              <a:t> pas </a:t>
            </a:r>
            <a:r>
              <a:rPr lang="en-GB" sz="2400" b="1" dirty="0">
                <a:solidFill>
                  <a:srgbClr val="EE6000"/>
                </a:solidFill>
                <a:ea typeface="Century Gothic"/>
                <a:cs typeface="Century Gothic"/>
                <a:sym typeface="Century Gothic"/>
              </a:rPr>
              <a:t>à l’</a:t>
            </a:r>
            <a:r>
              <a:rPr lang="en-GB" sz="2400" dirty="0">
                <a:solidFill>
                  <a:schemeClr val="accent1">
                    <a:lumMod val="50000"/>
                  </a:schemeClr>
                </a:solidFill>
                <a:ea typeface="Century Gothic"/>
                <a:cs typeface="Century Gothic"/>
                <a:sym typeface="Century Gothic"/>
              </a:rPr>
              <a:t> </a:t>
            </a:r>
            <a:r>
              <a:rPr lang="en-GB" sz="2400" b="1" dirty="0" err="1">
                <a:solidFill>
                  <a:schemeClr val="accent1">
                    <a:lumMod val="50000"/>
                  </a:schemeClr>
                </a:solidFill>
                <a:ea typeface="Century Gothic"/>
                <a:cs typeface="Century Gothic"/>
                <a:sym typeface="Century Gothic"/>
              </a:rPr>
              <a:t>ordinateur</a:t>
            </a:r>
            <a:r>
              <a:rPr lang="en-GB" sz="2400" b="1" dirty="0">
                <a:solidFill>
                  <a:schemeClr val="accent1">
                    <a:lumMod val="50000"/>
                  </a:schemeClr>
                </a:solidFill>
                <a:ea typeface="Century Gothic"/>
                <a:cs typeface="Century Gothic"/>
                <a:sym typeface="Century Gothic"/>
              </a:rPr>
              <a:t> / bureau</a:t>
            </a:r>
            <a:r>
              <a:rPr lang="en-GB" sz="2400" dirty="0">
                <a:solidFill>
                  <a:schemeClr val="accent1">
                    <a:lumMod val="50000"/>
                  </a:schemeClr>
                </a:solidFill>
                <a:ea typeface="Century Gothic"/>
                <a:cs typeface="Century Gothic"/>
                <a:sym typeface="Century Gothic"/>
              </a:rPr>
              <a:t> !</a:t>
            </a:r>
            <a:endParaRPr lang="en-GB" sz="2400" dirty="0">
              <a:solidFill>
                <a:schemeClr val="accent2"/>
              </a:solidFill>
              <a:ea typeface="Century Gothic"/>
              <a:cs typeface="Century Gothic"/>
              <a:sym typeface="Century Gothic"/>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724" y="2017225"/>
            <a:ext cx="632889" cy="63288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724" y="2833313"/>
            <a:ext cx="605790" cy="609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2399" y="3967393"/>
            <a:ext cx="685800" cy="68580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6313" y="5270152"/>
            <a:ext cx="609600" cy="609600"/>
          </a:xfrm>
          <a:prstGeom prst="rect">
            <a:avLst/>
          </a:prstGeom>
        </p:spPr>
      </p:pic>
      <p:sp>
        <p:nvSpPr>
          <p:cNvPr id="27" name="Oval 26"/>
          <p:cNvSpPr/>
          <p:nvPr/>
        </p:nvSpPr>
        <p:spPr>
          <a:xfrm>
            <a:off x="7223819" y="1713348"/>
            <a:ext cx="1006870"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6507048" y="2207862"/>
            <a:ext cx="1290752"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9"/>
          <p:cNvSpPr/>
          <p:nvPr/>
        </p:nvSpPr>
        <p:spPr>
          <a:xfrm>
            <a:off x="6416370" y="2938013"/>
            <a:ext cx="845339"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p:cNvSpPr/>
          <p:nvPr/>
        </p:nvSpPr>
        <p:spPr>
          <a:xfrm>
            <a:off x="5434248" y="3531178"/>
            <a:ext cx="1700169"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31"/>
          <p:cNvSpPr/>
          <p:nvPr/>
        </p:nvSpPr>
        <p:spPr>
          <a:xfrm>
            <a:off x="5277710" y="4141145"/>
            <a:ext cx="1229338"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Oval 32"/>
          <p:cNvSpPr/>
          <p:nvPr/>
        </p:nvSpPr>
        <p:spPr>
          <a:xfrm>
            <a:off x="6401951" y="4707695"/>
            <a:ext cx="1141849"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Oval 33"/>
          <p:cNvSpPr/>
          <p:nvPr/>
        </p:nvSpPr>
        <p:spPr>
          <a:xfrm>
            <a:off x="5625086" y="5258841"/>
            <a:ext cx="845339"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5E2A41F2-F921-4AA3-8AFA-24F5A42FF5E2}"/>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9" name="Picture 8" descr="A picture containing shirt&#10;&#10;Description automatically generated">
            <a:extLst>
              <a:ext uri="{FF2B5EF4-FFF2-40B4-BE49-F238E27FC236}">
                <a16:creationId xmlns:a16="http://schemas.microsoft.com/office/drawing/2014/main" id="{3994160C-B594-40E7-A35B-02CEB6DCDC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9332" y="4525309"/>
            <a:ext cx="1600200" cy="1600200"/>
          </a:xfrm>
          <a:prstGeom prst="rect">
            <a:avLst/>
          </a:prstGeom>
        </p:spPr>
      </p:pic>
      <p:sp>
        <p:nvSpPr>
          <p:cNvPr id="10" name="TextBox 9">
            <a:extLst>
              <a:ext uri="{FF2B5EF4-FFF2-40B4-BE49-F238E27FC236}">
                <a16:creationId xmlns:a16="http://schemas.microsoft.com/office/drawing/2014/main" id="{CFB54473-160F-4814-93D6-2217FC976193}"/>
              </a:ext>
            </a:extLst>
          </p:cNvPr>
          <p:cNvSpPr txBox="1"/>
          <p:nvPr/>
        </p:nvSpPr>
        <p:spPr>
          <a:xfrm>
            <a:off x="10406332" y="3061078"/>
            <a:ext cx="1600201" cy="1464231"/>
          </a:xfrm>
          <a:prstGeom prst="wedgeRoundRectCallout">
            <a:avLst>
              <a:gd name="adj1" fmla="val 21527"/>
              <a:gd name="adj2" fmla="val 67292"/>
              <a:gd name="adj3" fmla="val 16667"/>
            </a:avLst>
          </a:prstGeom>
          <a:solidFill>
            <a:srgbClr val="0055A5"/>
          </a:solidFill>
          <a:ln>
            <a:solidFill>
              <a:srgbClr val="EE6000"/>
            </a:solidFill>
          </a:ln>
        </p:spPr>
        <p:txBody>
          <a:bodyPr wrap="square" rtlCol="0">
            <a:spAutoFit/>
          </a:bodyPr>
          <a:lstStyle/>
          <a:p>
            <a:pPr lvl="0" algn="ctr">
              <a:defRPr/>
            </a:pPr>
            <a:r>
              <a:rPr lang="en-GB" sz="2000" b="1" dirty="0">
                <a:solidFill>
                  <a:schemeClr val="bg1"/>
                </a:solidFill>
              </a:rPr>
              <a:t>* </a:t>
            </a:r>
            <a:r>
              <a:rPr lang="en-GB" sz="2000" b="1" dirty="0" err="1">
                <a:solidFill>
                  <a:schemeClr val="bg1"/>
                </a:solidFill>
              </a:rPr>
              <a:t>lundi</a:t>
            </a:r>
            <a:endParaRPr lang="en-GB" sz="2000" b="1" dirty="0">
              <a:solidFill>
                <a:schemeClr val="bg1"/>
              </a:solidFill>
            </a:endParaRPr>
          </a:p>
          <a:p>
            <a:pPr lvl="0" algn="ctr">
              <a:defRPr/>
            </a:pPr>
            <a:r>
              <a:rPr lang="en-GB" sz="2000" dirty="0">
                <a:solidFill>
                  <a:schemeClr val="bg1"/>
                </a:solidFill>
              </a:rPr>
              <a:t>= Monday</a:t>
            </a:r>
          </a:p>
          <a:p>
            <a:pPr lvl="0" algn="ctr">
              <a:defRPr/>
            </a:pPr>
            <a:r>
              <a:rPr lang="en-GB" sz="2000" b="1" dirty="0">
                <a:solidFill>
                  <a:schemeClr val="bg1"/>
                </a:solidFill>
              </a:rPr>
              <a:t>* tard</a:t>
            </a:r>
          </a:p>
          <a:p>
            <a:pPr lvl="0" algn="ctr">
              <a:defRPr/>
            </a:pPr>
            <a:r>
              <a:rPr lang="en-GB" sz="2000" dirty="0">
                <a:solidFill>
                  <a:schemeClr val="bg1"/>
                </a:solidFill>
              </a:rPr>
              <a:t>= late</a:t>
            </a:r>
          </a:p>
        </p:txBody>
      </p:sp>
    </p:spTree>
    <p:extLst>
      <p:ext uri="{BB962C8B-B14F-4D97-AF65-F5344CB8AC3E}">
        <p14:creationId xmlns:p14="http://schemas.microsoft.com/office/powerpoint/2010/main" val="36213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8" grpId="0" animBg="1"/>
      <p:bldP spid="19" grpId="0" animBg="1"/>
      <p:bldP spid="22" grpId="0" animBg="1"/>
      <p:bldP spid="24" grpId="0" animBg="1"/>
      <p:bldP spid="25" grpId="0" animBg="1"/>
      <p:bldP spid="27" grpId="0" animBg="1"/>
      <p:bldP spid="28"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367;p43">
            <a:extLst>
              <a:ext uri="{FF2B5EF4-FFF2-40B4-BE49-F238E27FC236}">
                <a16:creationId xmlns:a16="http://schemas.microsoft.com/office/drawing/2014/main" id="{4139E8DE-7701-4381-B040-15B90767AA1C}"/>
              </a:ext>
            </a:extLst>
          </p:cNvPr>
          <p:cNvSpPr txBox="1"/>
          <p:nvPr/>
        </p:nvSpPr>
        <p:spPr>
          <a:xfrm>
            <a:off x="136242" y="1341994"/>
            <a:ext cx="10638231" cy="1107955"/>
          </a:xfrm>
          <a:prstGeom prst="rect">
            <a:avLst/>
          </a:prstGeom>
          <a:solidFill>
            <a:schemeClr val="bg1"/>
          </a:solidFill>
          <a:ln>
            <a:noFill/>
          </a:ln>
        </p:spPr>
        <p:txBody>
          <a:bodyPr spcFirstLastPara="1" wrap="square" lIns="91425" tIns="45700" rIns="91425" bIns="45700" anchor="t" anchorCtr="0">
            <a:spAutoFit/>
          </a:bodyPr>
          <a:lstStyle/>
          <a:p>
            <a:pPr lvl="0"/>
            <a:r>
              <a:rPr lang="en-GB" sz="2200" i="0" u="none" strike="noStrike" cap="none" dirty="0">
                <a:solidFill>
                  <a:srgbClr val="002060"/>
                </a:solidFill>
                <a:latin typeface="Century Gothic"/>
                <a:ea typeface="Century Gothic"/>
                <a:cs typeface="Century Gothic"/>
                <a:sym typeface="Century Gothic"/>
              </a:rPr>
              <a:t>Amir is trying to read a story, but all the verbs are smudged!</a:t>
            </a:r>
          </a:p>
          <a:p>
            <a:pPr lvl="0"/>
            <a:endParaRPr lang="en-GB" sz="2200" dirty="0">
              <a:solidFill>
                <a:srgbClr val="002060"/>
              </a:solidFill>
              <a:latin typeface="Century Gothic"/>
              <a:ea typeface="Century Gothic"/>
              <a:cs typeface="Century Gothic"/>
              <a:sym typeface="Century Gothic"/>
            </a:endParaRPr>
          </a:p>
          <a:p>
            <a:r>
              <a:rPr lang="en-GB" sz="2200" dirty="0" err="1">
                <a:solidFill>
                  <a:srgbClr val="002060"/>
                </a:solidFill>
                <a:ea typeface="Century Gothic"/>
                <a:cs typeface="Century Gothic"/>
                <a:sym typeface="Century Gothic"/>
              </a:rPr>
              <a:t>Peux-tu</a:t>
            </a:r>
            <a:r>
              <a:rPr lang="en-GB" sz="2200" dirty="0">
                <a:solidFill>
                  <a:srgbClr val="002060"/>
                </a:solidFill>
                <a:ea typeface="Century Gothic"/>
                <a:cs typeface="Century Gothic"/>
                <a:sym typeface="Century Gothic"/>
              </a:rPr>
              <a:t> aider? </a:t>
            </a:r>
            <a:r>
              <a:rPr lang="en-GB" sz="2200" i="0" u="none" strike="noStrike" cap="none" dirty="0">
                <a:solidFill>
                  <a:srgbClr val="002060"/>
                </a:solidFill>
                <a:latin typeface="Century Gothic"/>
                <a:ea typeface="Century Gothic"/>
                <a:cs typeface="Century Gothic"/>
                <a:sym typeface="Century Gothic"/>
              </a:rPr>
              <a:t>Attention </a:t>
            </a:r>
            <a:r>
              <a:rPr lang="en-GB" sz="2200" dirty="0">
                <a:solidFill>
                  <a:srgbClr val="002060"/>
                </a:solidFill>
                <a:ea typeface="Century Gothic"/>
                <a:cs typeface="Century Gothic"/>
                <a:sym typeface="Century Gothic"/>
              </a:rPr>
              <a:t>aux prepositions !</a:t>
            </a:r>
            <a:endParaRPr sz="2200" i="0" u="none" strike="noStrike" cap="none" dirty="0">
              <a:solidFill>
                <a:srgbClr val="002060"/>
              </a:solidFill>
              <a:latin typeface="Century Gothic"/>
              <a:ea typeface="Century Gothic"/>
              <a:cs typeface="Century Gothic"/>
              <a:sym typeface="Century Gothic"/>
            </a:endParaRPr>
          </a:p>
        </p:txBody>
      </p:sp>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 </a:t>
            </a:r>
            <a:r>
              <a:rPr lang="en-GB" sz="2800" b="1" dirty="0" err="1">
                <a:solidFill>
                  <a:schemeClr val="bg1"/>
                </a:solidFill>
              </a:rPr>
              <a:t>verbe</a:t>
            </a:r>
            <a:r>
              <a:rPr lang="en-GB" sz="2800" b="1" dirty="0">
                <a:solidFill>
                  <a:schemeClr val="bg1"/>
                </a:solidFill>
              </a:rPr>
              <a:t> ?</a:t>
            </a:r>
          </a:p>
        </p:txBody>
      </p:sp>
      <p:sp>
        <p:nvSpPr>
          <p:cNvPr id="2" name="TextBox 1">
            <a:extLst>
              <a:ext uri="{FF2B5EF4-FFF2-40B4-BE49-F238E27FC236}">
                <a16:creationId xmlns:a16="http://schemas.microsoft.com/office/drawing/2014/main" id="{909CA1A6-7AEE-4E2A-876F-D20DA0631699}"/>
              </a:ext>
            </a:extLst>
          </p:cNvPr>
          <p:cNvSpPr txBox="1"/>
          <p:nvPr/>
        </p:nvSpPr>
        <p:spPr>
          <a:xfrm>
            <a:off x="162694" y="3241503"/>
            <a:ext cx="6131856" cy="2462213"/>
          </a:xfrm>
          <a:prstGeom prst="rect">
            <a:avLst/>
          </a:prstGeom>
          <a:noFill/>
        </p:spPr>
        <p:txBody>
          <a:bodyPr wrap="square" rtlCol="0">
            <a:spAutoFit/>
          </a:bodyPr>
          <a:lstStyle/>
          <a:p>
            <a:r>
              <a:rPr lang="en-GB" sz="2200" dirty="0">
                <a:solidFill>
                  <a:srgbClr val="002060"/>
                </a:solidFill>
              </a:rPr>
              <a:t>1. </a:t>
            </a:r>
            <a:r>
              <a:rPr lang="en-GB" sz="2200" b="1" dirty="0">
                <a:solidFill>
                  <a:srgbClr val="002060"/>
                </a:solidFill>
              </a:rPr>
              <a:t>Il </a:t>
            </a:r>
            <a:r>
              <a:rPr lang="en-GB" sz="2200" b="1" dirty="0" err="1">
                <a:solidFill>
                  <a:srgbClr val="002060"/>
                </a:solidFill>
              </a:rPr>
              <a:t>écoute</a:t>
            </a:r>
            <a:r>
              <a:rPr lang="en-GB" sz="2200" dirty="0">
                <a:solidFill>
                  <a:srgbClr val="002060"/>
                </a:solidFill>
              </a:rPr>
              <a:t> / </a:t>
            </a:r>
            <a:r>
              <a:rPr lang="en-GB" sz="2200" b="1" dirty="0" err="1">
                <a:solidFill>
                  <a:srgbClr val="002060"/>
                </a:solidFill>
              </a:rPr>
              <a:t>il</a:t>
            </a:r>
            <a:r>
              <a:rPr lang="en-GB" sz="2200" b="1" dirty="0">
                <a:solidFill>
                  <a:srgbClr val="002060"/>
                </a:solidFill>
              </a:rPr>
              <a:t> </a:t>
            </a:r>
            <a:r>
              <a:rPr lang="en-GB" sz="2200" b="1" dirty="0" err="1">
                <a:solidFill>
                  <a:srgbClr val="002060"/>
                </a:solidFill>
              </a:rPr>
              <a:t>parle</a:t>
            </a:r>
            <a:r>
              <a:rPr lang="en-GB" sz="2200" b="1" dirty="0">
                <a:solidFill>
                  <a:srgbClr val="002060"/>
                </a:solidFill>
              </a:rPr>
              <a:t> </a:t>
            </a:r>
            <a:r>
              <a:rPr lang="en-GB" sz="2200" dirty="0" err="1">
                <a:solidFill>
                  <a:srgbClr val="002060"/>
                </a:solidFill>
              </a:rPr>
              <a:t>ses</a:t>
            </a:r>
            <a:r>
              <a:rPr lang="en-GB" sz="2200" dirty="0">
                <a:solidFill>
                  <a:srgbClr val="002060"/>
                </a:solidFill>
              </a:rPr>
              <a:t> </a:t>
            </a:r>
            <a:r>
              <a:rPr lang="en-GB" sz="2200" dirty="0" err="1">
                <a:solidFill>
                  <a:srgbClr val="002060"/>
                </a:solidFill>
              </a:rPr>
              <a:t>amis</a:t>
            </a:r>
            <a:r>
              <a:rPr lang="en-GB" sz="2200" dirty="0">
                <a:solidFill>
                  <a:srgbClr val="002060"/>
                </a:solidFill>
              </a:rPr>
              <a:t>.</a:t>
            </a:r>
          </a:p>
          <a:p>
            <a:pPr marL="457200" indent="-457200">
              <a:buAutoNum type="arabicPeriod"/>
            </a:pPr>
            <a:endParaRPr lang="en-GB" sz="2200" dirty="0">
              <a:solidFill>
                <a:srgbClr val="002060"/>
              </a:solidFill>
            </a:endParaRPr>
          </a:p>
          <a:p>
            <a:r>
              <a:rPr lang="en-GB" sz="2200" dirty="0">
                <a:solidFill>
                  <a:srgbClr val="002060"/>
                </a:solidFill>
              </a:rPr>
              <a:t>2. </a:t>
            </a:r>
            <a:r>
              <a:rPr lang="en-GB" sz="2200" b="1" dirty="0">
                <a:solidFill>
                  <a:srgbClr val="002060"/>
                </a:solidFill>
              </a:rPr>
              <a:t>Tu </a:t>
            </a:r>
            <a:r>
              <a:rPr lang="en-GB" sz="2200" b="1" dirty="0" err="1">
                <a:solidFill>
                  <a:srgbClr val="002060"/>
                </a:solidFill>
              </a:rPr>
              <a:t>regardes</a:t>
            </a:r>
            <a:r>
              <a:rPr lang="en-GB" sz="2200" b="1" dirty="0">
                <a:solidFill>
                  <a:srgbClr val="002060"/>
                </a:solidFill>
              </a:rPr>
              <a:t> </a:t>
            </a:r>
            <a:r>
              <a:rPr lang="en-GB" sz="2200" dirty="0">
                <a:solidFill>
                  <a:srgbClr val="002060"/>
                </a:solidFill>
              </a:rPr>
              <a:t>/ </a:t>
            </a:r>
            <a:r>
              <a:rPr lang="en-GB" sz="2200" b="1" dirty="0" err="1">
                <a:solidFill>
                  <a:srgbClr val="002060"/>
                </a:solidFill>
              </a:rPr>
              <a:t>tu</a:t>
            </a:r>
            <a:r>
              <a:rPr lang="en-GB" sz="2200" b="1" dirty="0">
                <a:solidFill>
                  <a:srgbClr val="002060"/>
                </a:solidFill>
              </a:rPr>
              <a:t> </a:t>
            </a:r>
            <a:r>
              <a:rPr lang="en-GB" sz="2200" b="1" dirty="0" err="1">
                <a:solidFill>
                  <a:srgbClr val="002060"/>
                </a:solidFill>
              </a:rPr>
              <a:t>ressembles</a:t>
            </a:r>
            <a:r>
              <a:rPr lang="en-GB" sz="2200" b="1" dirty="0">
                <a:solidFill>
                  <a:srgbClr val="002060"/>
                </a:solidFill>
              </a:rPr>
              <a:t> </a:t>
            </a:r>
            <a:r>
              <a:rPr lang="en-GB" sz="2200" dirty="0">
                <a:solidFill>
                  <a:srgbClr val="002060"/>
                </a:solidFill>
              </a:rPr>
              <a:t>à ta </a:t>
            </a:r>
            <a:r>
              <a:rPr lang="en-GB" sz="2200" dirty="0" err="1">
                <a:solidFill>
                  <a:srgbClr val="002060"/>
                </a:solidFill>
              </a:rPr>
              <a:t>sœur</a:t>
            </a:r>
            <a:r>
              <a:rPr lang="en-GB" sz="2200" dirty="0">
                <a:solidFill>
                  <a:srgbClr val="002060"/>
                </a:solidFill>
              </a:rPr>
              <a:t>.</a:t>
            </a:r>
          </a:p>
          <a:p>
            <a:pPr marL="457200" indent="-457200">
              <a:buAutoNum type="arabicPeriod"/>
            </a:pPr>
            <a:endParaRPr lang="en-GB" sz="2200" dirty="0">
              <a:solidFill>
                <a:srgbClr val="002060"/>
              </a:solidFill>
            </a:endParaRPr>
          </a:p>
          <a:p>
            <a:r>
              <a:rPr lang="en-GB" sz="2200" dirty="0">
                <a:solidFill>
                  <a:srgbClr val="002060"/>
                </a:solidFill>
              </a:rPr>
              <a:t>3. </a:t>
            </a:r>
            <a:r>
              <a:rPr lang="en-GB" sz="2200" b="1" dirty="0" err="1">
                <a:solidFill>
                  <a:srgbClr val="002060"/>
                </a:solidFill>
              </a:rPr>
              <a:t>Vous</a:t>
            </a:r>
            <a:r>
              <a:rPr lang="en-GB" sz="2200" b="1" dirty="0">
                <a:solidFill>
                  <a:srgbClr val="002060"/>
                </a:solidFill>
              </a:rPr>
              <a:t> </a:t>
            </a:r>
            <a:r>
              <a:rPr lang="en-GB" sz="2200" b="1" dirty="0" err="1">
                <a:solidFill>
                  <a:srgbClr val="002060"/>
                </a:solidFill>
              </a:rPr>
              <a:t>frappez</a:t>
            </a:r>
            <a:r>
              <a:rPr lang="en-GB" sz="2200" b="1" dirty="0">
                <a:solidFill>
                  <a:srgbClr val="002060"/>
                </a:solidFill>
              </a:rPr>
              <a:t> </a:t>
            </a:r>
            <a:r>
              <a:rPr lang="en-GB" sz="2200" dirty="0">
                <a:solidFill>
                  <a:srgbClr val="002060"/>
                </a:solidFill>
              </a:rPr>
              <a:t>/ </a:t>
            </a:r>
            <a:r>
              <a:rPr lang="en-GB" sz="2200" b="1" dirty="0" err="1">
                <a:solidFill>
                  <a:srgbClr val="002060"/>
                </a:solidFill>
              </a:rPr>
              <a:t>vous</a:t>
            </a:r>
            <a:r>
              <a:rPr lang="en-GB" sz="2200" b="1" dirty="0">
                <a:solidFill>
                  <a:srgbClr val="002060"/>
                </a:solidFill>
              </a:rPr>
              <a:t> </a:t>
            </a:r>
            <a:r>
              <a:rPr lang="en-GB" sz="2200" b="1" dirty="0" err="1">
                <a:solidFill>
                  <a:srgbClr val="002060"/>
                </a:solidFill>
              </a:rPr>
              <a:t>fermez</a:t>
            </a:r>
            <a:r>
              <a:rPr lang="en-GB" sz="2200" b="1" dirty="0">
                <a:solidFill>
                  <a:srgbClr val="002060"/>
                </a:solidFill>
              </a:rPr>
              <a:t> </a:t>
            </a:r>
            <a:r>
              <a:rPr lang="en-GB" sz="2200" dirty="0">
                <a:solidFill>
                  <a:srgbClr val="002060"/>
                </a:solidFill>
              </a:rPr>
              <a:t>à la </a:t>
            </a:r>
            <a:r>
              <a:rPr lang="en-GB" sz="2200" dirty="0" err="1">
                <a:solidFill>
                  <a:srgbClr val="002060"/>
                </a:solidFill>
              </a:rPr>
              <a:t>porte</a:t>
            </a:r>
            <a:r>
              <a:rPr lang="en-GB" sz="2200" dirty="0">
                <a:solidFill>
                  <a:srgbClr val="002060"/>
                </a:solidFill>
              </a:rPr>
              <a:t>.</a:t>
            </a:r>
          </a:p>
          <a:p>
            <a:pPr marL="457200" indent="-457200">
              <a:buFontTx/>
              <a:buAutoNum type="arabicPeriod"/>
            </a:pPr>
            <a:endParaRPr lang="en-GB" sz="2200" dirty="0">
              <a:solidFill>
                <a:srgbClr val="002060"/>
              </a:solidFill>
            </a:endParaRPr>
          </a:p>
          <a:p>
            <a:pPr marL="457200" indent="-457200">
              <a:buFontTx/>
              <a:buAutoNum type="arabicPeriod"/>
            </a:pPr>
            <a:endParaRPr lang="en-GB" sz="2200" dirty="0">
              <a:solidFill>
                <a:srgbClr val="002060"/>
              </a:solidFill>
            </a:endParaRPr>
          </a:p>
        </p:txBody>
      </p:sp>
      <p:sp>
        <p:nvSpPr>
          <p:cNvPr id="10" name="TextBox 9">
            <a:extLst>
              <a:ext uri="{FF2B5EF4-FFF2-40B4-BE49-F238E27FC236}">
                <a16:creationId xmlns:a16="http://schemas.microsoft.com/office/drawing/2014/main" id="{6CD1CA83-3EC6-44B6-BEC4-5D46DF0FF74E}"/>
              </a:ext>
            </a:extLst>
          </p:cNvPr>
          <p:cNvSpPr txBox="1"/>
          <p:nvPr/>
        </p:nvSpPr>
        <p:spPr>
          <a:xfrm>
            <a:off x="6101652" y="3241503"/>
            <a:ext cx="6090348" cy="2462213"/>
          </a:xfrm>
          <a:prstGeom prst="rect">
            <a:avLst/>
          </a:prstGeom>
          <a:noFill/>
        </p:spPr>
        <p:txBody>
          <a:bodyPr wrap="square" rtlCol="0">
            <a:spAutoFit/>
          </a:bodyPr>
          <a:lstStyle/>
          <a:p>
            <a:r>
              <a:rPr lang="en-GB" sz="2200" dirty="0">
                <a:solidFill>
                  <a:srgbClr val="002060"/>
                </a:solidFill>
              </a:rPr>
              <a:t>4. </a:t>
            </a:r>
            <a:r>
              <a:rPr lang="en-GB" sz="2200" b="1" dirty="0">
                <a:solidFill>
                  <a:srgbClr val="002060"/>
                </a:solidFill>
              </a:rPr>
              <a:t>Je </a:t>
            </a:r>
            <a:r>
              <a:rPr lang="en-GB" sz="2200" b="1" dirty="0" err="1">
                <a:solidFill>
                  <a:srgbClr val="002060"/>
                </a:solidFill>
              </a:rPr>
              <a:t>cherche</a:t>
            </a:r>
            <a:r>
              <a:rPr lang="en-GB" sz="2200" b="1" dirty="0">
                <a:solidFill>
                  <a:srgbClr val="002060"/>
                </a:solidFill>
              </a:rPr>
              <a:t> </a:t>
            </a:r>
            <a:r>
              <a:rPr lang="en-GB" sz="2200" dirty="0">
                <a:solidFill>
                  <a:srgbClr val="002060"/>
                </a:solidFill>
              </a:rPr>
              <a:t>/ </a:t>
            </a:r>
            <a:r>
              <a:rPr lang="en-GB" sz="2200" b="1" dirty="0">
                <a:solidFill>
                  <a:srgbClr val="002060"/>
                </a:solidFill>
              </a:rPr>
              <a:t>je </a:t>
            </a:r>
            <a:r>
              <a:rPr lang="en-GB" sz="2200" b="1" dirty="0" err="1">
                <a:solidFill>
                  <a:srgbClr val="002060"/>
                </a:solidFill>
              </a:rPr>
              <a:t>travaille</a:t>
            </a:r>
            <a:r>
              <a:rPr lang="en-GB" sz="2200" b="1" dirty="0">
                <a:solidFill>
                  <a:srgbClr val="002060"/>
                </a:solidFill>
              </a:rPr>
              <a:t> </a:t>
            </a:r>
            <a:r>
              <a:rPr lang="en-GB" sz="2200" dirty="0">
                <a:solidFill>
                  <a:srgbClr val="002060"/>
                </a:solidFill>
              </a:rPr>
              <a:t>pour </a:t>
            </a:r>
            <a:r>
              <a:rPr lang="en-GB" sz="2200" dirty="0" err="1">
                <a:solidFill>
                  <a:srgbClr val="002060"/>
                </a:solidFill>
              </a:rPr>
              <a:t>mon</a:t>
            </a:r>
            <a:r>
              <a:rPr lang="en-GB" sz="2200" dirty="0">
                <a:solidFill>
                  <a:srgbClr val="002060"/>
                </a:solidFill>
              </a:rPr>
              <a:t> </a:t>
            </a:r>
            <a:r>
              <a:rPr lang="en-GB" sz="2200" dirty="0" err="1">
                <a:solidFill>
                  <a:srgbClr val="002060"/>
                </a:solidFill>
              </a:rPr>
              <a:t>père</a:t>
            </a:r>
            <a:r>
              <a:rPr lang="en-GB" sz="2200" dirty="0">
                <a:solidFill>
                  <a:srgbClr val="002060"/>
                </a:solidFill>
              </a:rPr>
              <a:t>.</a:t>
            </a:r>
          </a:p>
          <a:p>
            <a:br>
              <a:rPr lang="en-GB" sz="2200" dirty="0">
                <a:solidFill>
                  <a:srgbClr val="002060"/>
                </a:solidFill>
              </a:rPr>
            </a:br>
            <a:r>
              <a:rPr lang="en-GB" sz="2200" dirty="0">
                <a:solidFill>
                  <a:srgbClr val="002060"/>
                </a:solidFill>
              </a:rPr>
              <a:t>5. </a:t>
            </a:r>
            <a:r>
              <a:rPr lang="en-GB" sz="2200" b="1" dirty="0">
                <a:solidFill>
                  <a:srgbClr val="002060"/>
                </a:solidFill>
              </a:rPr>
              <a:t>Il </a:t>
            </a:r>
            <a:r>
              <a:rPr lang="fr-FR" sz="2200" b="1" dirty="0">
                <a:solidFill>
                  <a:srgbClr val="002060"/>
                </a:solidFill>
              </a:rPr>
              <a:t>donne l'eau </a:t>
            </a:r>
            <a:r>
              <a:rPr lang="fr-FR" sz="2200" dirty="0">
                <a:solidFill>
                  <a:srgbClr val="002060"/>
                </a:solidFill>
              </a:rPr>
              <a:t>/ </a:t>
            </a:r>
            <a:r>
              <a:rPr lang="fr-FR" sz="2200" b="1" dirty="0">
                <a:solidFill>
                  <a:srgbClr val="002060"/>
                </a:solidFill>
              </a:rPr>
              <a:t>il demande </a:t>
            </a:r>
            <a:r>
              <a:rPr lang="fr-FR" sz="2200" dirty="0">
                <a:solidFill>
                  <a:srgbClr val="002060"/>
                </a:solidFill>
              </a:rPr>
              <a:t>un chien</a:t>
            </a:r>
            <a:r>
              <a:rPr lang="en-GB" sz="2200" dirty="0">
                <a:solidFill>
                  <a:srgbClr val="002060"/>
                </a:solidFill>
              </a:rPr>
              <a:t>.</a:t>
            </a:r>
          </a:p>
          <a:p>
            <a:pPr marL="457200" indent="-457200">
              <a:buAutoNum type="arabicPeriod"/>
            </a:pPr>
            <a:endParaRPr lang="en-GB" sz="2200" dirty="0">
              <a:solidFill>
                <a:srgbClr val="002060"/>
              </a:solidFill>
            </a:endParaRPr>
          </a:p>
          <a:p>
            <a:r>
              <a:rPr lang="en-GB" sz="2200" dirty="0">
                <a:solidFill>
                  <a:srgbClr val="002060"/>
                </a:solidFill>
              </a:rPr>
              <a:t>6. </a:t>
            </a:r>
            <a:r>
              <a:rPr lang="en-GB" sz="2200" b="1" dirty="0">
                <a:solidFill>
                  <a:srgbClr val="002060"/>
                </a:solidFill>
              </a:rPr>
              <a:t>Je</a:t>
            </a:r>
            <a:r>
              <a:rPr lang="en-GB" sz="2200" dirty="0">
                <a:solidFill>
                  <a:srgbClr val="002060"/>
                </a:solidFill>
              </a:rPr>
              <a:t> </a:t>
            </a:r>
            <a:r>
              <a:rPr lang="en-GB" sz="2200" b="1" dirty="0" err="1">
                <a:solidFill>
                  <a:srgbClr val="002060"/>
                </a:solidFill>
              </a:rPr>
              <a:t>montre</a:t>
            </a:r>
            <a:r>
              <a:rPr lang="en-GB" sz="2200" b="1" dirty="0">
                <a:solidFill>
                  <a:srgbClr val="002060"/>
                </a:solidFill>
              </a:rPr>
              <a:t> un photo </a:t>
            </a:r>
            <a:r>
              <a:rPr lang="en-GB" sz="2200" dirty="0">
                <a:solidFill>
                  <a:srgbClr val="002060"/>
                </a:solidFill>
              </a:rPr>
              <a:t>/ </a:t>
            </a:r>
            <a:r>
              <a:rPr lang="en-GB" sz="2200" b="1" dirty="0">
                <a:solidFill>
                  <a:srgbClr val="002060"/>
                </a:solidFill>
              </a:rPr>
              <a:t>je </a:t>
            </a:r>
            <a:r>
              <a:rPr lang="en-GB" sz="2200" b="1" dirty="0" err="1">
                <a:solidFill>
                  <a:srgbClr val="002060"/>
                </a:solidFill>
              </a:rPr>
              <a:t>cherche</a:t>
            </a:r>
            <a:r>
              <a:rPr lang="en-GB" sz="2200" b="1" dirty="0">
                <a:solidFill>
                  <a:srgbClr val="002060"/>
                </a:solidFill>
              </a:rPr>
              <a:t> </a:t>
            </a:r>
            <a:r>
              <a:rPr lang="en-GB" sz="2200" dirty="0">
                <a:solidFill>
                  <a:srgbClr val="002060"/>
                </a:solidFill>
              </a:rPr>
              <a:t>à Fred.</a:t>
            </a:r>
          </a:p>
          <a:p>
            <a:endParaRPr lang="en-GB" sz="2200" dirty="0">
              <a:solidFill>
                <a:srgbClr val="002060"/>
              </a:solidFill>
            </a:endParaRPr>
          </a:p>
          <a:p>
            <a:endParaRPr lang="en-GB" sz="2200" dirty="0">
              <a:solidFill>
                <a:srgbClr val="002060"/>
              </a:solidFill>
            </a:endParaRPr>
          </a:p>
        </p:txBody>
      </p:sp>
      <p:sp>
        <p:nvSpPr>
          <p:cNvPr id="11" name="Rounded Rectangle 46">
            <a:extLst>
              <a:ext uri="{FF2B5EF4-FFF2-40B4-BE49-F238E27FC236}">
                <a16:creationId xmlns:a16="http://schemas.microsoft.com/office/drawing/2014/main" id="{FAE08F37-7ABF-41CA-8712-D4BC8592DCFC}"/>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3" name="Picture 12" descr="A picture containing doll&#10;&#10;Description automatically generated">
            <a:extLst>
              <a:ext uri="{FF2B5EF4-FFF2-40B4-BE49-F238E27FC236}">
                <a16:creationId xmlns:a16="http://schemas.microsoft.com/office/drawing/2014/main" id="{7C89C028-F009-4982-B18F-AFF538828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5354" y="-466390"/>
            <a:ext cx="2800768" cy="2800768"/>
          </a:xfrm>
          <a:prstGeom prst="rect">
            <a:avLst/>
          </a:prstGeom>
        </p:spPr>
      </p:pic>
      <p:sp>
        <p:nvSpPr>
          <p:cNvPr id="14" name="Thought Bubble: Cloud 13">
            <a:extLst>
              <a:ext uri="{FF2B5EF4-FFF2-40B4-BE49-F238E27FC236}">
                <a16:creationId xmlns:a16="http://schemas.microsoft.com/office/drawing/2014/main" id="{26A89CD4-B5CC-4014-BE1E-094D801AE267}"/>
              </a:ext>
            </a:extLst>
          </p:cNvPr>
          <p:cNvSpPr/>
          <p:nvPr/>
        </p:nvSpPr>
        <p:spPr>
          <a:xfrm>
            <a:off x="10025702" y="1170825"/>
            <a:ext cx="1884218" cy="1633410"/>
          </a:xfrm>
          <a:prstGeom prst="cloudCallout">
            <a:avLst>
              <a:gd name="adj1" fmla="val -65686"/>
              <a:gd name="adj2" fmla="val -3843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chemeClr val="accent1">
                    <a:lumMod val="50000"/>
                  </a:schemeClr>
                </a:solidFill>
              </a:rPr>
              <a:t>?</a:t>
            </a:r>
          </a:p>
        </p:txBody>
      </p:sp>
      <p:sp>
        <p:nvSpPr>
          <p:cNvPr id="15" name="Rectangle 14">
            <a:extLst>
              <a:ext uri="{FF2B5EF4-FFF2-40B4-BE49-F238E27FC236}">
                <a16:creationId xmlns:a16="http://schemas.microsoft.com/office/drawing/2014/main" id="{668C1C37-33AB-4AA9-9E0C-D162BC379307}"/>
              </a:ext>
            </a:extLst>
          </p:cNvPr>
          <p:cNvSpPr/>
          <p:nvPr/>
        </p:nvSpPr>
        <p:spPr>
          <a:xfrm>
            <a:off x="1828800" y="3241503"/>
            <a:ext cx="1136073"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5" name="Rectangle 44">
            <a:extLst>
              <a:ext uri="{FF2B5EF4-FFF2-40B4-BE49-F238E27FC236}">
                <a16:creationId xmlns:a16="http://schemas.microsoft.com/office/drawing/2014/main" id="{C13C636B-75FA-48D6-9288-A76520BA4828}"/>
              </a:ext>
            </a:extLst>
          </p:cNvPr>
          <p:cNvSpPr/>
          <p:nvPr/>
        </p:nvSpPr>
        <p:spPr>
          <a:xfrm>
            <a:off x="503911" y="3851564"/>
            <a:ext cx="1865216"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6" name="Rectangle 45">
            <a:extLst>
              <a:ext uri="{FF2B5EF4-FFF2-40B4-BE49-F238E27FC236}">
                <a16:creationId xmlns:a16="http://schemas.microsoft.com/office/drawing/2014/main" id="{29B22B99-3265-4CC6-8701-E4D017D50072}"/>
              </a:ext>
            </a:extLst>
          </p:cNvPr>
          <p:cNvSpPr/>
          <p:nvPr/>
        </p:nvSpPr>
        <p:spPr>
          <a:xfrm>
            <a:off x="2396836" y="4559220"/>
            <a:ext cx="1865216"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7" name="Rectangle 46">
            <a:extLst>
              <a:ext uri="{FF2B5EF4-FFF2-40B4-BE49-F238E27FC236}">
                <a16:creationId xmlns:a16="http://schemas.microsoft.com/office/drawing/2014/main" id="{D8018469-5572-4FD2-83F7-3D137AB12380}"/>
              </a:ext>
            </a:extLst>
          </p:cNvPr>
          <p:cNvSpPr/>
          <p:nvPr/>
        </p:nvSpPr>
        <p:spPr>
          <a:xfrm>
            <a:off x="9146826" y="4493573"/>
            <a:ext cx="1792480"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8" name="Rectangle 47">
            <a:extLst>
              <a:ext uri="{FF2B5EF4-FFF2-40B4-BE49-F238E27FC236}">
                <a16:creationId xmlns:a16="http://schemas.microsoft.com/office/drawing/2014/main" id="{3B12D443-633D-4E84-8A2B-10111B91ED31}"/>
              </a:ext>
            </a:extLst>
          </p:cNvPr>
          <p:cNvSpPr/>
          <p:nvPr/>
        </p:nvSpPr>
        <p:spPr>
          <a:xfrm>
            <a:off x="6449408" y="3241502"/>
            <a:ext cx="1832946"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5CE4FE1-1A4C-40A7-9715-FCA474322C71}"/>
              </a:ext>
            </a:extLst>
          </p:cNvPr>
          <p:cNvSpPr/>
          <p:nvPr/>
        </p:nvSpPr>
        <p:spPr>
          <a:xfrm>
            <a:off x="6449408" y="3903686"/>
            <a:ext cx="2163160" cy="589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Tree>
    <p:extLst>
      <p:ext uri="{BB962C8B-B14F-4D97-AF65-F5344CB8AC3E}">
        <p14:creationId xmlns:p14="http://schemas.microsoft.com/office/powerpoint/2010/main" val="1688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5" grpId="0" animBg="1"/>
      <p:bldP spid="46" grpId="0" animBg="1"/>
      <p:bldP spid="47" grpId="0" animBg="1"/>
      <p:bldP spid="48"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11472" cy="647577"/>
          </a:xfrm>
        </p:spPr>
        <p:txBody>
          <a:bodyPr>
            <a:normAutofit/>
          </a:bodyPr>
          <a:lstStyle/>
          <a:p>
            <a:r>
              <a:rPr lang="en-GB" sz="2800" b="1" dirty="0">
                <a:solidFill>
                  <a:schemeClr val="bg1"/>
                </a:solidFill>
              </a:rPr>
              <a:t>Les </a:t>
            </a:r>
            <a:r>
              <a:rPr lang="en-GB" sz="2800" b="1" dirty="0" err="1">
                <a:solidFill>
                  <a:schemeClr val="bg1"/>
                </a:solidFill>
              </a:rPr>
              <a:t>verbes</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15412" y="1206770"/>
            <a:ext cx="11694509"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Which word is the </a:t>
            </a:r>
            <a:r>
              <a:rPr kumimoji="0" lang="en-GB" sz="2100" b="1"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the following sentence? How do you know?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10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oublie</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noProof="0" dirty="0" err="1">
                <a:ln>
                  <a:noFill/>
                </a:ln>
                <a:solidFill>
                  <a:srgbClr val="5B9BD5">
                    <a:lumMod val="50000"/>
                  </a:srgbClr>
                </a:solidFill>
                <a:effectLst/>
                <a:uLnTx/>
                <a:uFillTx/>
                <a:latin typeface="Century Gothic" panose="020F0302020204030204"/>
                <a:ea typeface="+mn-ea"/>
                <a:cs typeface="+mn-cs"/>
              </a:rPr>
              <a:t>souvent</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le football</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Football</a:t>
            </a: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cannot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 a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because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lang="en-GB" sz="2100" dirty="0">
                <a:solidFill>
                  <a:srgbClr val="5B9BD5">
                    <a:lumMod val="50000"/>
                  </a:srgbClr>
                </a:solidFill>
                <a:latin typeface="Century Gothic" panose="020F0302020204030204"/>
              </a:rPr>
              <a:t>t </a:t>
            </a:r>
            <a:r>
              <a:rPr lang="en-GB" sz="2100" dirty="0">
                <a:solidFill>
                  <a:srgbClr val="5B9BD5">
                    <a:lumMod val="50000"/>
                  </a:srgbClr>
                </a:solidFill>
              </a:rPr>
              <a:t>does not appear next to the </a:t>
            </a:r>
            <a:r>
              <a:rPr lang="en-GB" sz="2100" dirty="0">
                <a:solidFill>
                  <a:srgbClr val="EE6000"/>
                </a:solidFill>
              </a:rPr>
              <a:t>subject.</a:t>
            </a:r>
          </a:p>
          <a:p>
            <a:pPr lvl="0">
              <a:defRPr/>
            </a:pPr>
            <a:r>
              <a:rPr lang="en-GB" sz="2100" dirty="0">
                <a:solidFill>
                  <a:srgbClr val="5B9BD5">
                    <a:lumMod val="50000"/>
                  </a:srgbClr>
                </a:solidFill>
                <a:latin typeface="Century Gothic" panose="020F0302020204030204"/>
              </a:rPr>
              <a:t> It has a </a:t>
            </a:r>
            <a:r>
              <a:rPr lang="en-GB" sz="2100" dirty="0">
                <a:solidFill>
                  <a:srgbClr val="EE6000"/>
                </a:solidFill>
                <a:latin typeface="Century Gothic" panose="020F0302020204030204"/>
              </a:rPr>
              <a:t>definite article </a:t>
            </a:r>
            <a:r>
              <a:rPr lang="en-GB" sz="2100" dirty="0">
                <a:solidFill>
                  <a:srgbClr val="5B9BD5">
                    <a:lumMod val="50000"/>
                  </a:srgbClr>
                </a:solidFill>
                <a:latin typeface="Century Gothic" panose="020F0302020204030204"/>
              </a:rPr>
              <a:t>(</a:t>
            </a:r>
            <a:r>
              <a:rPr lang="en-GB" sz="2100" i="1" dirty="0">
                <a:solidFill>
                  <a:srgbClr val="5B9BD5">
                    <a:lumMod val="50000"/>
                  </a:srgbClr>
                </a:solidFill>
                <a:latin typeface="Century Gothic" panose="020F0302020204030204"/>
              </a:rPr>
              <a:t>le</a:t>
            </a:r>
            <a:r>
              <a:rPr lang="en-GB" sz="2100" dirty="0">
                <a:solidFill>
                  <a:srgbClr val="5B9BD5">
                    <a:lumMod val="50000"/>
                  </a:srgbClr>
                </a:solidFill>
                <a:latin typeface="Century Gothic" panose="020F0302020204030204"/>
              </a:rPr>
              <a:t>) in front of it, meaning it is a </a:t>
            </a:r>
            <a:r>
              <a:rPr lang="en-GB" sz="2100" dirty="0">
                <a:solidFill>
                  <a:srgbClr val="EE6000"/>
                </a:solidFill>
              </a:rPr>
              <a:t>noun</a:t>
            </a:r>
            <a:r>
              <a:rPr lang="en-GB" sz="2100" dirty="0">
                <a:solidFill>
                  <a:srgbClr val="5B9BD5">
                    <a:lumMod val="50000"/>
                  </a:srgbClr>
                </a:solidFill>
                <a:latin typeface="Century Gothic" panose="020F0302020204030204"/>
              </a:rPr>
              <a:t>. </a:t>
            </a:r>
          </a:p>
          <a:p>
            <a:pPr lvl="0">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rPr>
              <a:t>‘</a:t>
            </a:r>
            <a:r>
              <a:rPr lang="en-GB" sz="2100" i="1" dirty="0" err="1">
                <a:solidFill>
                  <a:srgbClr val="5B9BD5">
                    <a:lumMod val="50000"/>
                  </a:srgbClr>
                </a:solidFill>
                <a:latin typeface="Century Gothic" panose="020F0302020204030204"/>
              </a:rPr>
              <a:t>Souvent</a:t>
            </a: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cannot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 a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because it does not appear next to the </a:t>
            </a:r>
            <a:r>
              <a:rPr lang="en-GB" sz="2100" dirty="0">
                <a:solidFill>
                  <a:srgbClr val="EE6000"/>
                </a:solidFill>
              </a:rPr>
              <a:t>subject</a:t>
            </a:r>
            <a:r>
              <a:rPr lang="en-GB" sz="2100" dirty="0">
                <a:solidFill>
                  <a:srgbClr val="5B9BD5">
                    <a:lumMod val="50000"/>
                  </a:srgbClr>
                </a:solidFill>
              </a:rPr>
              <a:t>. </a:t>
            </a:r>
          </a:p>
          <a:p>
            <a:pPr lvl="0">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 is an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adverb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comes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after</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verb</a:t>
            </a:r>
            <a:r>
              <a:rPr kumimoji="0" lang="en-GB" sz="210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in French.</a:t>
            </a: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verb is ‘</a:t>
            </a:r>
            <a:r>
              <a:rPr lang="en-GB" sz="2100" b="1" i="1" dirty="0" err="1">
                <a:solidFill>
                  <a:srgbClr val="5B9BD5">
                    <a:lumMod val="50000"/>
                  </a:srgbClr>
                </a:solidFill>
                <a:latin typeface="Century Gothic" panose="020F0302020204030204"/>
              </a:rPr>
              <a:t>oublie</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 </a:t>
            </a:r>
            <a:r>
              <a:rPr lang="en-GB" sz="2100" b="1" dirty="0">
                <a:solidFill>
                  <a:srgbClr val="5B9BD5">
                    <a:lumMod val="50000"/>
                  </a:srgbClr>
                </a:solidFill>
              </a:rPr>
              <a:t>appears next to </a:t>
            </a:r>
            <a:r>
              <a:rPr lang="en-GB" sz="2100" dirty="0">
                <a:solidFill>
                  <a:srgbClr val="5B9BD5">
                    <a:lumMod val="50000"/>
                  </a:srgbClr>
                </a:solidFill>
              </a:rPr>
              <a:t>the </a:t>
            </a:r>
            <a:r>
              <a:rPr lang="en-GB" sz="2100" dirty="0">
                <a:solidFill>
                  <a:srgbClr val="EE6000"/>
                </a:solidFill>
              </a:rPr>
              <a:t>subject </a:t>
            </a:r>
            <a:r>
              <a:rPr lang="en-GB" sz="2100" dirty="0">
                <a:solidFill>
                  <a:srgbClr val="115076"/>
                </a:solidFill>
              </a:rPr>
              <a:t>(</a:t>
            </a:r>
            <a:r>
              <a:rPr lang="en-GB" sz="2100" dirty="0">
                <a:solidFill>
                  <a:srgbClr val="5B9BD5">
                    <a:lumMod val="50000"/>
                  </a:srgbClr>
                </a:solidFill>
              </a:rPr>
              <a:t>Amir), and</a:t>
            </a:r>
            <a:r>
              <a:rPr lang="en-GB" sz="2100" b="1" dirty="0">
                <a:solidFill>
                  <a:srgbClr val="5B9BD5">
                    <a:lumMod val="50000"/>
                  </a:srgbClr>
                </a:solidFill>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ends in –e</a:t>
            </a:r>
            <a:r>
              <a:rPr lang="en-GB" sz="2100" dirty="0">
                <a:solidFill>
                  <a:srgbClr val="5B9BD5">
                    <a:lumMod val="50000"/>
                  </a:srgbClr>
                </a:solidFill>
                <a:latin typeface="Century Gothic" panose="020F0302020204030204"/>
              </a:rPr>
              <a:t> to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match</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a:t>
            </a:r>
          </a:p>
          <a:p>
            <a:pPr>
              <a:defRPr/>
            </a:pPr>
            <a:endParaRPr lang="en-GB" sz="2100" dirty="0">
              <a:solidFill>
                <a:srgbClr val="5B9BD5">
                  <a:lumMod val="50000"/>
                </a:srgbClr>
              </a:solidFill>
              <a:latin typeface="Century Gothic" panose="020F0302020204030204"/>
            </a:endParaRPr>
          </a:p>
          <a:p>
            <a:pPr>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find out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meaning</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of ‘</a:t>
            </a:r>
            <a:r>
              <a:rPr lang="en-GB" sz="2100" i="1" dirty="0" err="1">
                <a:solidFill>
                  <a:srgbClr val="5B9BD5">
                    <a:lumMod val="50000"/>
                  </a:srgbClr>
                </a:solidFill>
                <a:latin typeface="Century Gothic" panose="020F0302020204030204"/>
              </a:rPr>
              <a:t>oublie</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up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infinitive form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the dictionary.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lang="en-GB" sz="2100" dirty="0">
                <a:solidFill>
                  <a:srgbClr val="5B9BD5">
                    <a:lumMod val="50000"/>
                  </a:srgbClr>
                </a:solidFill>
                <a:latin typeface="Century Gothic" panose="020F0302020204030204"/>
              </a:rPr>
              <a:t>work out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infinitive, remove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add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100" b="1" i="1"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in this case (-e is an –ER verb ending)</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1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1" name="Oval 10"/>
          <p:cNvSpPr/>
          <p:nvPr/>
        </p:nvSpPr>
        <p:spPr>
          <a:xfrm>
            <a:off x="4692317" y="1721292"/>
            <a:ext cx="883870" cy="671476"/>
          </a:xfrm>
          <a:prstGeom prst="ellipse">
            <a:avLst/>
          </a:prstGeom>
          <a:noFill/>
          <a:ln w="5715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BCBA4FF9-9902-4DD8-AAB0-CA50521927BB}"/>
              </a:ext>
            </a:extLst>
          </p:cNvPr>
          <p:cNvSpPr/>
          <p:nvPr/>
        </p:nvSpPr>
        <p:spPr>
          <a:xfrm>
            <a:off x="215412" y="5806157"/>
            <a:ext cx="1996060" cy="44428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rPr>
              <a:t>Amir </a:t>
            </a: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rPr>
              <a:t>oublie</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3" name="Rectangle 12">
            <a:extLst>
              <a:ext uri="{FF2B5EF4-FFF2-40B4-BE49-F238E27FC236}">
                <a16:creationId xmlns:a16="http://schemas.microsoft.com/office/drawing/2014/main" id="{635919B6-49F1-41A5-8344-3D0DBD341600}"/>
              </a:ext>
            </a:extLst>
          </p:cNvPr>
          <p:cNvSpPr/>
          <p:nvPr/>
        </p:nvSpPr>
        <p:spPr>
          <a:xfrm>
            <a:off x="2211472" y="5804542"/>
            <a:ext cx="1247457"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rPr>
              <a:t>oubli</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rPr>
              <a:t>- </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4" name="Rectangle 13">
            <a:extLst>
              <a:ext uri="{FF2B5EF4-FFF2-40B4-BE49-F238E27FC236}">
                <a16:creationId xmlns:a16="http://schemas.microsoft.com/office/drawing/2014/main" id="{21072328-FFAD-42F4-A49E-905648A7BA2C}"/>
              </a:ext>
            </a:extLst>
          </p:cNvPr>
          <p:cNvSpPr/>
          <p:nvPr/>
        </p:nvSpPr>
        <p:spPr>
          <a:xfrm>
            <a:off x="3524049" y="5804542"/>
            <a:ext cx="1414170"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oubli</a:t>
            </a:r>
            <a:r>
              <a:rPr kumimoji="0" lang="en-GB" sz="2100" b="0" i="0" u="none" strike="noStrike" kern="1200" cap="none" spc="0" normalizeH="0" baseline="0" noProof="0" dirty="0" err="1">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er</a:t>
            </a:r>
            <a:r>
              <a:rPr kumimoji="0" lang="en-GB" sz="2100" b="1" i="0" u="none" strike="noStrike" kern="1200" cap="none" spc="0" normalizeH="0" baseline="0" noProof="0" dirty="0">
                <a:ln>
                  <a:noFill/>
                </a:ln>
                <a:solidFill>
                  <a:srgbClr val="ED7D31"/>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5" name="Rectangle 14">
            <a:extLst>
              <a:ext uri="{FF2B5EF4-FFF2-40B4-BE49-F238E27FC236}">
                <a16:creationId xmlns:a16="http://schemas.microsoft.com/office/drawing/2014/main" id="{21072328-FFAD-42F4-A49E-905648A7BA2C}"/>
              </a:ext>
            </a:extLst>
          </p:cNvPr>
          <p:cNvSpPr/>
          <p:nvPr/>
        </p:nvSpPr>
        <p:spPr>
          <a:xfrm>
            <a:off x="5024000" y="5808991"/>
            <a:ext cx="2866490"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to forget / forgetting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0304" y="759915"/>
            <a:ext cx="1143000" cy="1143000"/>
          </a:xfrm>
          <a:prstGeom prst="rect">
            <a:avLst/>
          </a:prstGeom>
        </p:spPr>
      </p:pic>
    </p:spTree>
    <p:extLst>
      <p:ext uri="{BB962C8B-B14F-4D97-AF65-F5344CB8AC3E}">
        <p14:creationId xmlns:p14="http://schemas.microsoft.com/office/powerpoint/2010/main" val="81169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jours</a:t>
            </a:r>
            <a:r>
              <a:rPr lang="en-GB" sz="2800" b="1" dirty="0">
                <a:solidFill>
                  <a:schemeClr val="bg1"/>
                </a:solidFill>
              </a:rPr>
              <a:t> </a:t>
            </a:r>
            <a:r>
              <a:rPr lang="en-GB" sz="2800" b="1" dirty="0" err="1">
                <a:solidFill>
                  <a:schemeClr val="bg1"/>
                </a:solidFill>
              </a:rPr>
              <a:t>d’école</a:t>
            </a:r>
            <a:endParaRPr lang="en-GB" sz="2800" b="1" dirty="0">
              <a:solidFill>
                <a:schemeClr val="bg1"/>
              </a:solidFill>
            </a:endParaRPr>
          </a:p>
        </p:txBody>
      </p:sp>
      <p:pic>
        <p:nvPicPr>
          <p:cNvPr id="9" name="Picture 8"/>
          <p:cNvPicPr>
            <a:picLocks noChangeAspect="1"/>
          </p:cNvPicPr>
          <p:nvPr/>
        </p:nvPicPr>
        <p:blipFill>
          <a:blip r:embed="rId5"/>
          <a:stretch>
            <a:fillRect/>
          </a:stretch>
        </p:blipFill>
        <p:spPr>
          <a:xfrm>
            <a:off x="268104" y="1812664"/>
            <a:ext cx="11477438" cy="4545196"/>
          </a:xfrm>
          <a:prstGeom prst="rect">
            <a:avLst/>
          </a:prstGeom>
        </p:spPr>
      </p:pic>
      <p:sp>
        <p:nvSpPr>
          <p:cNvPr id="2" name="Action Button: Sound 1">
            <a:hlinkClick r:id="" action="ppaction://noaction" highlightClick="1">
              <a:snd r:embed="rId6" name="applause.wav"/>
            </a:hlinkClick>
          </p:cNvPr>
          <p:cNvSpPr/>
          <p:nvPr/>
        </p:nvSpPr>
        <p:spPr>
          <a:xfrm>
            <a:off x="10708527" y="1004212"/>
            <a:ext cx="571500" cy="514522"/>
          </a:xfrm>
          <a:prstGeom prst="actionButtonSound">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67970" y="1339008"/>
            <a:ext cx="6833937" cy="461665"/>
          </a:xfrm>
          <a:prstGeom prst="rect">
            <a:avLst/>
          </a:prstGeom>
          <a:noFill/>
        </p:spPr>
        <p:txBody>
          <a:bodyPr wrap="square" rtlCol="0">
            <a:spAutoFit/>
          </a:bodyPr>
          <a:lstStyle/>
          <a:p>
            <a:pPr algn="l"/>
            <a:r>
              <a:rPr lang="en-GB" sz="2400" dirty="0" err="1">
                <a:solidFill>
                  <a:srgbClr val="002060"/>
                </a:solidFill>
              </a:rPr>
              <a:t>Léa</a:t>
            </a:r>
            <a:r>
              <a:rPr lang="en-GB" sz="2400" dirty="0">
                <a:solidFill>
                  <a:srgbClr val="002060"/>
                </a:solidFill>
              </a:rPr>
              <a:t> </a:t>
            </a:r>
            <a:r>
              <a:rPr lang="en-GB" sz="2400" dirty="0" err="1">
                <a:solidFill>
                  <a:srgbClr val="002060"/>
                </a:solidFill>
              </a:rPr>
              <a:t>parle</a:t>
            </a:r>
            <a:r>
              <a:rPr lang="en-GB" sz="2400" dirty="0">
                <a:solidFill>
                  <a:srgbClr val="002060"/>
                </a:solidFill>
              </a:rPr>
              <a:t> de </a:t>
            </a:r>
            <a:r>
              <a:rPr lang="en-GB" sz="2400" dirty="0" err="1">
                <a:solidFill>
                  <a:srgbClr val="002060"/>
                </a:solidFill>
              </a:rPr>
              <a:t>sa</a:t>
            </a:r>
            <a:r>
              <a:rPr lang="en-GB" sz="2400" dirty="0">
                <a:solidFill>
                  <a:srgbClr val="002060"/>
                </a:solidFill>
              </a:rPr>
              <a:t> vie. </a:t>
            </a:r>
            <a:r>
              <a:rPr lang="en-GB" sz="2400" dirty="0" err="1">
                <a:solidFill>
                  <a:srgbClr val="002060"/>
                </a:solidFill>
              </a:rPr>
              <a:t>Trouve</a:t>
            </a:r>
            <a:r>
              <a:rPr lang="en-GB" sz="2400" dirty="0">
                <a:solidFill>
                  <a:srgbClr val="002060"/>
                </a:solidFill>
              </a:rPr>
              <a:t> les </a:t>
            </a:r>
            <a:r>
              <a:rPr lang="en-GB" sz="2400" b="1" dirty="0">
                <a:solidFill>
                  <a:srgbClr val="002060"/>
                </a:solidFill>
              </a:rPr>
              <a:t>19</a:t>
            </a:r>
            <a:r>
              <a:rPr lang="en-GB" sz="2400" dirty="0">
                <a:solidFill>
                  <a:srgbClr val="002060"/>
                </a:solidFill>
              </a:rPr>
              <a:t> </a:t>
            </a:r>
            <a:r>
              <a:rPr lang="en-GB" sz="2400" dirty="0" err="1">
                <a:solidFill>
                  <a:srgbClr val="002060"/>
                </a:solidFill>
              </a:rPr>
              <a:t>verbes</a:t>
            </a:r>
            <a:r>
              <a:rPr lang="en-GB" sz="2400" dirty="0">
                <a:solidFill>
                  <a:srgbClr val="002060"/>
                </a:solidFill>
              </a:rPr>
              <a:t> !</a:t>
            </a:r>
          </a:p>
        </p:txBody>
      </p:sp>
      <p:sp>
        <p:nvSpPr>
          <p:cNvPr id="11" name="TextBox 10"/>
          <p:cNvSpPr txBox="1"/>
          <p:nvPr/>
        </p:nvSpPr>
        <p:spPr>
          <a:xfrm>
            <a:off x="446458" y="2129842"/>
            <a:ext cx="5353028" cy="3970318"/>
          </a:xfrm>
          <a:prstGeom prst="rect">
            <a:avLst/>
          </a:prstGeom>
          <a:noFill/>
        </p:spPr>
        <p:txBody>
          <a:bodyPr wrap="square" rtlCol="0">
            <a:spAutoFit/>
          </a:bodyPr>
          <a:lstStyle/>
          <a:p>
            <a:r>
              <a:rPr lang="en-GB" sz="3600" dirty="0">
                <a:solidFill>
                  <a:srgbClr val="002060"/>
                </a:solidFill>
                <a:latin typeface="French Script MT" panose="03020402040607040605" pitchFamily="66" charset="0"/>
              </a:rPr>
              <a:t>Les </a:t>
            </a:r>
            <a:r>
              <a:rPr lang="en-GB" sz="3600" dirty="0" err="1">
                <a:solidFill>
                  <a:srgbClr val="002060"/>
                </a:solidFill>
                <a:latin typeface="French Script MT" panose="03020402040607040605" pitchFamily="66" charset="0"/>
              </a:rPr>
              <a:t>jours</a:t>
            </a:r>
            <a:r>
              <a:rPr lang="en-GB" sz="3600" dirty="0">
                <a:solidFill>
                  <a:srgbClr val="002060"/>
                </a:solidFill>
                <a:latin typeface="French Script MT" panose="03020402040607040605" pitchFamily="66" charset="0"/>
              </a:rPr>
              <a:t> d’</a:t>
            </a:r>
            <a:r>
              <a:rPr lang="en-US" sz="3600" dirty="0">
                <a:solidFill>
                  <a:srgbClr val="002060"/>
                </a:solidFill>
                <a:latin typeface="French Script MT" panose="03020402040607040605" pitchFamily="66" charset="0"/>
              </a:rPr>
              <a:t>école, j</a:t>
            </a:r>
            <a:r>
              <a:rPr lang="en-GB" sz="3600" dirty="0">
                <a:solidFill>
                  <a:srgbClr val="002060"/>
                </a:solidFill>
                <a:latin typeface="French Script MT" panose="03020402040607040605" pitchFamily="66" charset="0"/>
              </a:rPr>
              <a:t>’arrive </a:t>
            </a:r>
            <a:r>
              <a:rPr lang="en-GB" sz="3600" dirty="0" err="1">
                <a:solidFill>
                  <a:srgbClr val="002060"/>
                </a:solidFill>
                <a:latin typeface="French Script MT" panose="03020402040607040605" pitchFamily="66" charset="0"/>
              </a:rPr>
              <a:t>normalement</a:t>
            </a:r>
            <a:r>
              <a:rPr lang="en-GB" sz="3600" dirty="0">
                <a:solidFill>
                  <a:srgbClr val="002060"/>
                </a:solidFill>
                <a:latin typeface="French Script MT" panose="03020402040607040605" pitchFamily="66" charset="0"/>
              </a:rPr>
              <a:t> chez </a:t>
            </a:r>
            <a:r>
              <a:rPr lang="en-GB" sz="3600" dirty="0" err="1">
                <a:solidFill>
                  <a:srgbClr val="002060"/>
                </a:solidFill>
                <a:latin typeface="French Script MT" panose="03020402040607040605" pitchFamily="66" charset="0"/>
              </a:rPr>
              <a:t>moi</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assez</a:t>
            </a:r>
            <a:r>
              <a:rPr lang="en-GB" sz="3600" dirty="0">
                <a:solidFill>
                  <a:srgbClr val="002060"/>
                </a:solidFill>
                <a:latin typeface="French Script MT" panose="03020402040607040605" pitchFamily="66" charset="0"/>
              </a:rPr>
              <a:t> tard, </a:t>
            </a:r>
            <a:r>
              <a:rPr lang="en-US" sz="3600" dirty="0">
                <a:solidFill>
                  <a:srgbClr val="002060"/>
                </a:solidFill>
                <a:latin typeface="French Script MT" panose="03020402040607040605" pitchFamily="66" charset="0"/>
              </a:rPr>
              <a:t>à 17:30 </a:t>
            </a:r>
            <a:r>
              <a:rPr lang="en-GB" sz="3600" dirty="0">
                <a:solidFill>
                  <a:srgbClr val="002060"/>
                </a:solidFill>
                <a:latin typeface="French Script MT" panose="03020402040607040605" pitchFamily="66" charset="0"/>
              </a:rPr>
              <a:t>! J’</a:t>
            </a:r>
            <a:r>
              <a:rPr lang="en-US" sz="3600" dirty="0" err="1">
                <a:solidFill>
                  <a:srgbClr val="002060"/>
                </a:solidFill>
                <a:latin typeface="French Script MT" panose="03020402040607040605" pitchFamily="66" charset="0"/>
              </a:rPr>
              <a:t>étudie</a:t>
            </a:r>
            <a:r>
              <a:rPr lang="en-US" sz="3600" dirty="0">
                <a:solidFill>
                  <a:srgbClr val="002060"/>
                </a:solidFill>
                <a:latin typeface="French Script MT" panose="03020402040607040605" pitchFamily="66" charset="0"/>
              </a:rPr>
              <a:t> à la </a:t>
            </a:r>
            <a:r>
              <a:rPr lang="en-US" sz="3600" dirty="0" err="1">
                <a:solidFill>
                  <a:srgbClr val="002060"/>
                </a:solidFill>
                <a:latin typeface="French Script MT" panose="03020402040607040605" pitchFamily="66" charset="0"/>
              </a:rPr>
              <a:t>maison</a:t>
            </a:r>
            <a:r>
              <a:rPr lang="en-US" sz="3600" dirty="0">
                <a:solidFill>
                  <a:srgbClr val="002060"/>
                </a:solidFill>
                <a:latin typeface="French Script MT" panose="03020402040607040605" pitchFamily="66" charset="0"/>
              </a:rPr>
              <a:t> </a:t>
            </a:r>
            <a:r>
              <a:rPr lang="en-US" sz="3600" dirty="0" err="1">
                <a:solidFill>
                  <a:srgbClr val="002060"/>
                </a:solidFill>
                <a:latin typeface="French Script MT" panose="03020402040607040605" pitchFamily="66" charset="0"/>
              </a:rPr>
              <a:t>chaque</a:t>
            </a:r>
            <a:r>
              <a:rPr lang="en-US" sz="3600" dirty="0">
                <a:solidFill>
                  <a:srgbClr val="002060"/>
                </a:solidFill>
                <a:latin typeface="French Script MT" panose="03020402040607040605" pitchFamily="66" charset="0"/>
              </a:rPr>
              <a:t> jour. </a:t>
            </a:r>
            <a:r>
              <a:rPr lang="en-GB" sz="3600" dirty="0">
                <a:solidFill>
                  <a:srgbClr val="002060"/>
                </a:solidFill>
                <a:latin typeface="French Script MT" panose="03020402040607040605" pitchFamily="66" charset="0"/>
              </a:rPr>
              <a:t>Je </a:t>
            </a:r>
            <a:r>
              <a:rPr lang="en-GB" sz="3600" dirty="0" err="1">
                <a:solidFill>
                  <a:srgbClr val="002060"/>
                </a:solidFill>
                <a:latin typeface="French Script MT" panose="03020402040607040605" pitchFamily="66" charset="0"/>
              </a:rPr>
              <a:t>travaille</a:t>
            </a:r>
            <a:r>
              <a:rPr lang="en-GB" sz="3600" dirty="0">
                <a:solidFill>
                  <a:srgbClr val="002060"/>
                </a:solidFill>
                <a:latin typeface="French Script MT" panose="03020402040607040605" pitchFamily="66" charset="0"/>
              </a:rPr>
              <a:t> beaucoup* ! Je </a:t>
            </a:r>
            <a:r>
              <a:rPr lang="en-GB" sz="3600" dirty="0" err="1">
                <a:solidFill>
                  <a:srgbClr val="002060"/>
                </a:solidFill>
                <a:latin typeface="French Script MT" panose="03020402040607040605" pitchFamily="66" charset="0"/>
              </a:rPr>
              <a:t>suis</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ambitieuse</a:t>
            </a:r>
            <a:r>
              <a:rPr lang="en-GB" sz="3600" dirty="0">
                <a:solidFill>
                  <a:srgbClr val="002060"/>
                </a:solidFill>
                <a:latin typeface="French Script MT" panose="03020402040607040605" pitchFamily="66" charset="0"/>
              </a:rPr>
              <a:t>. Je </a:t>
            </a:r>
            <a:r>
              <a:rPr lang="en-GB" sz="3600" dirty="0" err="1">
                <a:solidFill>
                  <a:srgbClr val="002060"/>
                </a:solidFill>
                <a:latin typeface="French Script MT" panose="03020402040607040605" pitchFamily="66" charset="0"/>
              </a:rPr>
              <a:t>pense</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aller</a:t>
            </a:r>
            <a:r>
              <a:rPr lang="en-GB" sz="3600" dirty="0">
                <a:solidFill>
                  <a:srgbClr val="002060"/>
                </a:solidFill>
                <a:latin typeface="French Script MT" panose="03020402040607040605" pitchFamily="66" charset="0"/>
              </a:rPr>
              <a:t> </a:t>
            </a:r>
            <a:r>
              <a:rPr lang="fr-FR" sz="3600" dirty="0">
                <a:solidFill>
                  <a:srgbClr val="002060"/>
                </a:solidFill>
                <a:latin typeface="French Script MT" panose="03020402040607040605" pitchFamily="66" charset="0"/>
              </a:rPr>
              <a:t>à l’</a:t>
            </a:r>
            <a:r>
              <a:rPr lang="fr-FR" sz="3600" dirty="0" err="1">
                <a:solidFill>
                  <a:srgbClr val="002060"/>
                </a:solidFill>
                <a:latin typeface="French Script MT" panose="03020402040607040605" pitchFamily="66" charset="0"/>
              </a:rPr>
              <a:t>universit</a:t>
            </a:r>
            <a:r>
              <a:rPr lang="en-US" sz="3600" dirty="0">
                <a:solidFill>
                  <a:srgbClr val="002060"/>
                </a:solidFill>
                <a:latin typeface="French Script MT" panose="03020402040607040605" pitchFamily="66" charset="0"/>
              </a:rPr>
              <a:t>é. </a:t>
            </a:r>
            <a:r>
              <a:rPr lang="fr-FR" sz="3600" dirty="0">
                <a:solidFill>
                  <a:srgbClr val="002060"/>
                </a:solidFill>
                <a:latin typeface="French Script MT" panose="03020402040607040605" pitchFamily="66" charset="0"/>
              </a:rPr>
              <a:t>Mais ma chambre est en désordre* ! Je dois chercher mes livres partout !</a:t>
            </a:r>
            <a:endParaRPr lang="en-GB" sz="3600" dirty="0">
              <a:solidFill>
                <a:srgbClr val="002060"/>
              </a:solidFill>
              <a:latin typeface="French Script MT" panose="03020402040607040605" pitchFamily="66" charset="0"/>
            </a:endParaRPr>
          </a:p>
        </p:txBody>
      </p:sp>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129842"/>
            <a:ext cx="5500255" cy="3416320"/>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Est-</a:t>
            </a:r>
            <a:r>
              <a:rPr lang="en-GB" sz="3600" dirty="0" err="1">
                <a:solidFill>
                  <a:schemeClr val="accent1">
                    <a:lumMod val="50000"/>
                  </a:schemeClr>
                </a:solidFill>
                <a:latin typeface="French Script MT" panose="03020402040607040605" pitchFamily="66" charset="0"/>
              </a:rPr>
              <a:t>ce</a:t>
            </a:r>
            <a:r>
              <a:rPr lang="en-GB" sz="3600" dirty="0">
                <a:solidFill>
                  <a:schemeClr val="accent1">
                    <a:lumMod val="50000"/>
                  </a:schemeClr>
                </a:solidFill>
                <a:latin typeface="French Script MT" panose="03020402040607040605" pitchFamily="66" charset="0"/>
              </a:rPr>
              <a:t> que </a:t>
            </a:r>
            <a:r>
              <a:rPr lang="en-GB" sz="3600" dirty="0" err="1">
                <a:solidFill>
                  <a:schemeClr val="accent1">
                    <a:lumMod val="50000"/>
                  </a:schemeClr>
                </a:solidFill>
                <a:latin typeface="French Script MT" panose="03020402040607040605" pitchFamily="66" charset="0"/>
              </a:rPr>
              <a:t>tu</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pratiques</a:t>
            </a:r>
            <a:r>
              <a:rPr lang="en-GB" sz="3600" dirty="0">
                <a:solidFill>
                  <a:schemeClr val="accent1">
                    <a:lumMod val="50000"/>
                  </a:schemeClr>
                </a:solidFill>
                <a:latin typeface="French Script MT" panose="03020402040607040605" pitchFamily="66" charset="0"/>
              </a:rPr>
              <a:t> un instrument ?</a:t>
            </a:r>
          </a:p>
          <a:p>
            <a:r>
              <a:rPr lang="en-GB" sz="3600" dirty="0" err="1">
                <a:solidFill>
                  <a:schemeClr val="accent1">
                    <a:lumMod val="50000"/>
                  </a:schemeClr>
                </a:solidFill>
                <a:latin typeface="French Script MT" panose="03020402040607040605" pitchFamily="66" charset="0"/>
              </a:rPr>
              <a:t>Voici</a:t>
            </a:r>
            <a:r>
              <a:rPr lang="en-GB" sz="3600" dirty="0">
                <a:solidFill>
                  <a:schemeClr val="accent1">
                    <a:lumMod val="50000"/>
                  </a:schemeClr>
                </a:solidFill>
                <a:latin typeface="French Script MT" panose="03020402040607040605" pitchFamily="66" charset="0"/>
              </a:rPr>
              <a:t> mon piano. </a:t>
            </a:r>
            <a:r>
              <a:rPr lang="en-GB" sz="3600" dirty="0" err="1">
                <a:solidFill>
                  <a:schemeClr val="accent1">
                    <a:lumMod val="50000"/>
                  </a:schemeClr>
                </a:solidFill>
                <a:latin typeface="French Script MT" panose="03020402040607040605" pitchFamily="66" charset="0"/>
              </a:rPr>
              <a:t>Quand</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peux</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pratique</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tous</a:t>
            </a:r>
            <a:r>
              <a:rPr lang="en-GB" sz="3600" dirty="0">
                <a:solidFill>
                  <a:schemeClr val="accent1">
                    <a:lumMod val="50000"/>
                  </a:schemeClr>
                </a:solidFill>
                <a:latin typeface="French Script MT" panose="03020402040607040605" pitchFamily="66" charset="0"/>
              </a:rPr>
              <a:t>* les </a:t>
            </a:r>
            <a:r>
              <a:rPr lang="en-GB" sz="3600" dirty="0" err="1">
                <a:solidFill>
                  <a:schemeClr val="accent1">
                    <a:lumMod val="50000"/>
                  </a:schemeClr>
                </a:solidFill>
                <a:latin typeface="French Script MT" panose="03020402040607040605" pitchFamily="66" charset="0"/>
              </a:rPr>
              <a:t>jours</a:t>
            </a:r>
            <a:r>
              <a:rPr lang="en-GB" sz="3600" dirty="0">
                <a:solidFill>
                  <a:schemeClr val="accent1">
                    <a:lumMod val="50000"/>
                  </a:schemeClr>
                </a:solidFill>
                <a:latin typeface="French Script MT" panose="03020402040607040605" pitchFamily="66" charset="0"/>
              </a:rPr>
              <a:t>.</a:t>
            </a:r>
          </a:p>
          <a:p>
            <a:r>
              <a:rPr lang="en-GB" sz="3600" dirty="0" err="1">
                <a:solidFill>
                  <a:schemeClr val="accent1">
                    <a:lumMod val="50000"/>
                  </a:schemeClr>
                </a:solidFill>
                <a:latin typeface="French Script MT" panose="03020402040607040605" pitchFamily="66" charset="0"/>
              </a:rPr>
              <a:t>Ça</a:t>
            </a:r>
            <a:r>
              <a:rPr lang="en-GB" sz="3600" dirty="0">
                <a:solidFill>
                  <a:schemeClr val="accent1">
                    <a:lumMod val="50000"/>
                  </a:schemeClr>
                </a:solidFill>
                <a:latin typeface="French Script MT" panose="03020402040607040605" pitchFamily="66" charset="0"/>
              </a:rPr>
              <a:t> aide </a:t>
            </a:r>
            <a:r>
              <a:rPr lang="fr-FR" sz="3600" dirty="0">
                <a:solidFill>
                  <a:schemeClr val="accent1">
                    <a:lumMod val="50000"/>
                  </a:schemeClr>
                </a:solidFill>
                <a:latin typeface="French Script MT" panose="03020402040607040605" pitchFamily="66" charset="0"/>
              </a:rPr>
              <a:t>à </a:t>
            </a:r>
            <a:r>
              <a:rPr lang="en-US" sz="3600" dirty="0" err="1">
                <a:solidFill>
                  <a:schemeClr val="accent1">
                    <a:lumMod val="50000"/>
                  </a:schemeClr>
                </a:solidFill>
                <a:latin typeface="French Script MT" panose="03020402040607040605" pitchFamily="66" charset="0"/>
              </a:rPr>
              <a:t>éviter</a:t>
            </a:r>
            <a:r>
              <a:rPr lang="en-GB" sz="3600" dirty="0">
                <a:solidFill>
                  <a:schemeClr val="accent1">
                    <a:lumMod val="50000"/>
                  </a:schemeClr>
                </a:solidFill>
                <a:latin typeface="French Script MT" panose="03020402040607040605" pitchFamily="66" charset="0"/>
              </a:rPr>
              <a:t> le stress !</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compte</a:t>
            </a:r>
            <a:r>
              <a:rPr lang="en-GB" sz="3600" dirty="0">
                <a:solidFill>
                  <a:schemeClr val="accent1">
                    <a:lumMod val="50000"/>
                  </a:schemeClr>
                </a:solidFill>
                <a:latin typeface="French Script MT" panose="03020402040607040605" pitchFamily="66" charset="0"/>
              </a:rPr>
              <a:t> passer mon </a:t>
            </a:r>
            <a:r>
              <a:rPr lang="en-GB" sz="3600" dirty="0" err="1">
                <a:solidFill>
                  <a:schemeClr val="accent1">
                    <a:lumMod val="50000"/>
                  </a:schemeClr>
                </a:solidFill>
                <a:latin typeface="French Script MT" panose="03020402040607040605" pitchFamily="66" charset="0"/>
              </a:rPr>
              <a:t>examen</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bientôt</a:t>
            </a:r>
            <a:r>
              <a:rPr lang="en-GB" sz="3600" dirty="0">
                <a:solidFill>
                  <a:schemeClr val="accent1">
                    <a:lumMod val="50000"/>
                  </a:schemeClr>
                </a:solidFill>
                <a:latin typeface="French Script MT" panose="03020402040607040605" pitchFamily="66" charset="0"/>
              </a:rPr>
              <a:t>.</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souhaite</a:t>
            </a:r>
            <a:r>
              <a:rPr lang="en-GB" sz="3600" dirty="0">
                <a:solidFill>
                  <a:schemeClr val="accent1">
                    <a:lumMod val="50000"/>
                  </a:schemeClr>
                </a:solidFill>
                <a:latin typeface="French Script MT" panose="03020402040607040605" pitchFamily="66" charset="0"/>
              </a:rPr>
              <a:t> donner un concert un jour !</a:t>
            </a:r>
          </a:p>
        </p:txBody>
      </p:sp>
      <p:pic>
        <p:nvPicPr>
          <p:cNvPr id="10" name="Picture 9">
            <a:extLst>
              <a:ext uri="{FF2B5EF4-FFF2-40B4-BE49-F238E27FC236}">
                <a16:creationId xmlns:a16="http://schemas.microsoft.com/office/drawing/2014/main" id="{8414D7B6-08DF-4CDD-B5D2-622C736F2F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5733" y="2977405"/>
            <a:ext cx="1488587" cy="1535106"/>
          </a:xfrm>
          <a:prstGeom prst="rect">
            <a:avLst/>
          </a:prstGeom>
        </p:spPr>
      </p:pic>
      <p:pic>
        <p:nvPicPr>
          <p:cNvPr id="18" name="Picture 17">
            <a:extLst>
              <a:ext uri="{FF2B5EF4-FFF2-40B4-BE49-F238E27FC236}">
                <a16:creationId xmlns:a16="http://schemas.microsoft.com/office/drawing/2014/main" id="{31CE9653-F792-4C31-8BCF-3C62032270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3390" y="0"/>
            <a:ext cx="1597035" cy="1597035"/>
          </a:xfrm>
          <a:prstGeom prst="rect">
            <a:avLst/>
          </a:prstGeom>
        </p:spPr>
      </p:pic>
      <p:sp>
        <p:nvSpPr>
          <p:cNvPr id="20" name="TextBox 19">
            <a:extLst>
              <a:ext uri="{FF2B5EF4-FFF2-40B4-BE49-F238E27FC236}">
                <a16:creationId xmlns:a16="http://schemas.microsoft.com/office/drawing/2014/main" id="{BCBDC1C6-0620-405A-8083-C54B33FAA503}"/>
              </a:ext>
            </a:extLst>
          </p:cNvPr>
          <p:cNvSpPr txBox="1"/>
          <p:nvPr/>
        </p:nvSpPr>
        <p:spPr>
          <a:xfrm>
            <a:off x="7742972" y="152915"/>
            <a:ext cx="2442428" cy="1702594"/>
          </a:xfrm>
          <a:prstGeom prst="wedgeRoundRectCallout">
            <a:avLst>
              <a:gd name="adj1" fmla="val -62629"/>
              <a:gd name="adj2" fmla="val 19286"/>
              <a:gd name="adj3" fmla="val 16667"/>
            </a:avLst>
          </a:prstGeom>
          <a:solidFill>
            <a:srgbClr val="0055A5"/>
          </a:solidFill>
          <a:ln>
            <a:solidFill>
              <a:srgbClr val="EE6000"/>
            </a:solidFill>
          </a:ln>
        </p:spPr>
        <p:txBody>
          <a:bodyPr wrap="square" tIns="0" rIns="36000" bIns="0" rtlCol="0">
            <a:spAutoFit/>
          </a:bodyPr>
          <a:lstStyle/>
          <a:p>
            <a:pPr lvl="0">
              <a:defRPr/>
            </a:pPr>
            <a:r>
              <a:rPr lang="en-GB" sz="2000" b="1" dirty="0">
                <a:solidFill>
                  <a:schemeClr val="bg1"/>
                </a:solidFill>
              </a:rPr>
              <a:t>* beaucoup </a:t>
            </a:r>
          </a:p>
          <a:p>
            <a:pPr lvl="0">
              <a:defRPr/>
            </a:pPr>
            <a:r>
              <a:rPr lang="en-GB" sz="2000" dirty="0">
                <a:solidFill>
                  <a:schemeClr val="bg1"/>
                </a:solidFill>
              </a:rPr>
              <a:t>= a lot</a:t>
            </a:r>
          </a:p>
          <a:p>
            <a:pPr lvl="0">
              <a:defRPr/>
            </a:pPr>
            <a:r>
              <a:rPr lang="en-GB" sz="2000" b="1" dirty="0">
                <a:solidFill>
                  <a:schemeClr val="bg1"/>
                </a:solidFill>
              </a:rPr>
              <a:t>* </a:t>
            </a:r>
            <a:r>
              <a:rPr lang="en-GB" sz="2000" b="1" dirty="0" err="1">
                <a:solidFill>
                  <a:schemeClr val="bg1"/>
                </a:solidFill>
              </a:rPr>
              <a:t>en</a:t>
            </a:r>
            <a:r>
              <a:rPr lang="en-GB" sz="2000" b="1" dirty="0">
                <a:solidFill>
                  <a:schemeClr val="bg1"/>
                </a:solidFill>
              </a:rPr>
              <a:t> d</a:t>
            </a:r>
            <a:r>
              <a:rPr lang="en-US" sz="2000" b="1" dirty="0" err="1">
                <a:solidFill>
                  <a:schemeClr val="bg1"/>
                </a:solidFill>
              </a:rPr>
              <a:t>ésordre</a:t>
            </a:r>
            <a:r>
              <a:rPr lang="en-US" sz="2000" b="1" dirty="0">
                <a:solidFill>
                  <a:schemeClr val="bg1"/>
                </a:solidFill>
              </a:rPr>
              <a:t> </a:t>
            </a:r>
          </a:p>
          <a:p>
            <a:pPr lvl="0">
              <a:defRPr/>
            </a:pPr>
            <a:r>
              <a:rPr lang="en-US" sz="2000" dirty="0">
                <a:solidFill>
                  <a:schemeClr val="bg1"/>
                </a:solidFill>
              </a:rPr>
              <a:t>= untidy </a:t>
            </a:r>
          </a:p>
          <a:p>
            <a:pPr lvl="0">
              <a:defRPr/>
            </a:pPr>
            <a:r>
              <a:rPr lang="en-US" sz="2000" b="1" dirty="0">
                <a:solidFill>
                  <a:schemeClr val="bg1"/>
                </a:solidFill>
              </a:rPr>
              <a:t>* </a:t>
            </a:r>
            <a:r>
              <a:rPr lang="en-US" sz="2000" b="1" dirty="0" err="1">
                <a:solidFill>
                  <a:schemeClr val="bg1"/>
                </a:solidFill>
              </a:rPr>
              <a:t>tous</a:t>
            </a:r>
            <a:r>
              <a:rPr lang="en-US" sz="2000" b="1" dirty="0">
                <a:solidFill>
                  <a:schemeClr val="bg1"/>
                </a:solidFill>
              </a:rPr>
              <a:t> les </a:t>
            </a:r>
            <a:r>
              <a:rPr lang="en-US" sz="2000" dirty="0">
                <a:solidFill>
                  <a:schemeClr val="bg1"/>
                </a:solidFill>
              </a:rPr>
              <a:t>= every</a:t>
            </a:r>
          </a:p>
        </p:txBody>
      </p:sp>
      <p:sp>
        <p:nvSpPr>
          <p:cNvPr id="22" name="Rounded Rectangle 46">
            <a:extLst>
              <a:ext uri="{FF2B5EF4-FFF2-40B4-BE49-F238E27FC236}">
                <a16:creationId xmlns:a16="http://schemas.microsoft.com/office/drawing/2014/main" id="{0AB16669-263B-47D5-B464-B3CE50059F3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slide20-21">
            <a:hlinkClick r:id="" action="ppaction://media"/>
            <a:extLst>
              <a:ext uri="{FF2B5EF4-FFF2-40B4-BE49-F238E27FC236}">
                <a16:creationId xmlns:a16="http://schemas.microsoft.com/office/drawing/2014/main" id="{1DD2BC91-B521-41F6-86BB-1B95629520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74078" y="1022086"/>
            <a:ext cx="517768" cy="5177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3568774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jours</a:t>
            </a:r>
            <a:r>
              <a:rPr lang="en-GB" sz="2800" b="1" dirty="0">
                <a:solidFill>
                  <a:schemeClr val="bg1"/>
                </a:solidFill>
              </a:rPr>
              <a:t> </a:t>
            </a:r>
            <a:r>
              <a:rPr lang="en-GB" sz="2800" b="1" dirty="0" err="1">
                <a:solidFill>
                  <a:schemeClr val="bg1"/>
                </a:solidFill>
              </a:rPr>
              <a:t>d’école</a:t>
            </a:r>
            <a:endParaRPr lang="en-GB" sz="2800" b="1" dirty="0">
              <a:solidFill>
                <a:schemeClr val="bg1"/>
              </a:solidFill>
            </a:endParaRPr>
          </a:p>
        </p:txBody>
      </p:sp>
      <p:pic>
        <p:nvPicPr>
          <p:cNvPr id="9" name="Picture 8"/>
          <p:cNvPicPr>
            <a:picLocks noChangeAspect="1"/>
          </p:cNvPicPr>
          <p:nvPr/>
        </p:nvPicPr>
        <p:blipFill>
          <a:blip r:embed="rId3"/>
          <a:stretch>
            <a:fillRect/>
          </a:stretch>
        </p:blipFill>
        <p:spPr>
          <a:xfrm>
            <a:off x="268104" y="1812664"/>
            <a:ext cx="11477438" cy="4545196"/>
          </a:xfrm>
          <a:prstGeom prst="rect">
            <a:avLst/>
          </a:prstGeom>
        </p:spPr>
      </p:pic>
      <p:sp>
        <p:nvSpPr>
          <p:cNvPr id="11" name="TextBox 10"/>
          <p:cNvSpPr txBox="1"/>
          <p:nvPr/>
        </p:nvSpPr>
        <p:spPr>
          <a:xfrm>
            <a:off x="575370" y="2184699"/>
            <a:ext cx="5353028" cy="3970318"/>
          </a:xfrm>
          <a:prstGeom prst="rect">
            <a:avLst/>
          </a:prstGeom>
          <a:noFill/>
        </p:spPr>
        <p:txBody>
          <a:bodyPr wrap="square" rtlCol="0">
            <a:spAutoFit/>
          </a:bodyPr>
          <a:lstStyle/>
          <a:p>
            <a:r>
              <a:rPr lang="en-GB" sz="3600" dirty="0">
                <a:solidFill>
                  <a:srgbClr val="002060"/>
                </a:solidFill>
                <a:latin typeface="French Script MT" panose="03020402040607040605" pitchFamily="66" charset="0"/>
              </a:rPr>
              <a:t>Les </a:t>
            </a:r>
            <a:r>
              <a:rPr lang="en-GB" sz="3600" dirty="0" err="1">
                <a:solidFill>
                  <a:srgbClr val="002060"/>
                </a:solidFill>
                <a:latin typeface="French Script MT" panose="03020402040607040605" pitchFamily="66" charset="0"/>
              </a:rPr>
              <a:t>jours</a:t>
            </a:r>
            <a:r>
              <a:rPr lang="en-GB" sz="3600" dirty="0">
                <a:solidFill>
                  <a:srgbClr val="002060"/>
                </a:solidFill>
                <a:latin typeface="French Script MT" panose="03020402040607040605" pitchFamily="66" charset="0"/>
              </a:rPr>
              <a:t> d’</a:t>
            </a:r>
            <a:r>
              <a:rPr lang="en-US" sz="3600" dirty="0">
                <a:solidFill>
                  <a:srgbClr val="002060"/>
                </a:solidFill>
                <a:latin typeface="French Script MT" panose="03020402040607040605" pitchFamily="66" charset="0"/>
              </a:rPr>
              <a:t>école, j</a:t>
            </a:r>
            <a:r>
              <a:rPr lang="en-GB" sz="3600" dirty="0">
                <a:solidFill>
                  <a:srgbClr val="002060"/>
                </a:solidFill>
                <a:latin typeface="French Script MT" panose="03020402040607040605" pitchFamily="66" charset="0"/>
              </a:rPr>
              <a:t>’</a:t>
            </a:r>
            <a:r>
              <a:rPr lang="en-GB" sz="3600" b="1" dirty="0">
                <a:solidFill>
                  <a:srgbClr val="EF4135"/>
                </a:solidFill>
                <a:latin typeface="French Script MT" panose="03020402040607040605" pitchFamily="66" charset="0"/>
              </a:rPr>
              <a:t>arrive</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normalement</a:t>
            </a:r>
            <a:r>
              <a:rPr lang="en-GB" sz="3600" dirty="0">
                <a:solidFill>
                  <a:srgbClr val="002060"/>
                </a:solidFill>
                <a:latin typeface="French Script MT" panose="03020402040607040605" pitchFamily="66" charset="0"/>
              </a:rPr>
              <a:t> chez </a:t>
            </a:r>
            <a:r>
              <a:rPr lang="en-GB" sz="3600" dirty="0" err="1">
                <a:solidFill>
                  <a:srgbClr val="002060"/>
                </a:solidFill>
                <a:latin typeface="French Script MT" panose="03020402040607040605" pitchFamily="66" charset="0"/>
              </a:rPr>
              <a:t>moi</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assez</a:t>
            </a:r>
            <a:r>
              <a:rPr lang="en-GB" sz="3600" dirty="0">
                <a:solidFill>
                  <a:srgbClr val="002060"/>
                </a:solidFill>
                <a:latin typeface="French Script MT" panose="03020402040607040605" pitchFamily="66" charset="0"/>
              </a:rPr>
              <a:t> tard, </a:t>
            </a:r>
            <a:r>
              <a:rPr lang="en-US" sz="3600" dirty="0">
                <a:solidFill>
                  <a:srgbClr val="002060"/>
                </a:solidFill>
                <a:latin typeface="French Script MT" panose="03020402040607040605" pitchFamily="66" charset="0"/>
              </a:rPr>
              <a:t>à 17:30 </a:t>
            </a:r>
            <a:r>
              <a:rPr lang="en-GB" sz="3600" dirty="0">
                <a:solidFill>
                  <a:srgbClr val="002060"/>
                </a:solidFill>
                <a:latin typeface="French Script MT" panose="03020402040607040605" pitchFamily="66" charset="0"/>
              </a:rPr>
              <a:t>! J’</a:t>
            </a:r>
            <a:r>
              <a:rPr lang="en-US" sz="3600" b="1" dirty="0" err="1">
                <a:solidFill>
                  <a:srgbClr val="EF4135"/>
                </a:solidFill>
                <a:latin typeface="French Script MT" panose="03020402040607040605" pitchFamily="66" charset="0"/>
              </a:rPr>
              <a:t>étudie</a:t>
            </a:r>
            <a:r>
              <a:rPr lang="en-US" sz="3600" dirty="0">
                <a:solidFill>
                  <a:srgbClr val="EF4135"/>
                </a:solidFill>
                <a:latin typeface="French Script MT" panose="03020402040607040605" pitchFamily="66" charset="0"/>
              </a:rPr>
              <a:t> </a:t>
            </a:r>
            <a:r>
              <a:rPr lang="en-US" sz="3600" dirty="0">
                <a:solidFill>
                  <a:srgbClr val="002060"/>
                </a:solidFill>
                <a:latin typeface="French Script MT" panose="03020402040607040605" pitchFamily="66" charset="0"/>
              </a:rPr>
              <a:t>à la </a:t>
            </a:r>
            <a:r>
              <a:rPr lang="en-US" sz="3600" dirty="0" err="1">
                <a:solidFill>
                  <a:srgbClr val="002060"/>
                </a:solidFill>
                <a:latin typeface="French Script MT" panose="03020402040607040605" pitchFamily="66" charset="0"/>
              </a:rPr>
              <a:t>maison</a:t>
            </a:r>
            <a:r>
              <a:rPr lang="en-US" sz="3600" dirty="0">
                <a:solidFill>
                  <a:srgbClr val="002060"/>
                </a:solidFill>
                <a:latin typeface="French Script MT" panose="03020402040607040605" pitchFamily="66" charset="0"/>
              </a:rPr>
              <a:t> </a:t>
            </a:r>
            <a:r>
              <a:rPr lang="en-US" sz="3600" dirty="0" err="1">
                <a:solidFill>
                  <a:srgbClr val="002060"/>
                </a:solidFill>
                <a:latin typeface="French Script MT" panose="03020402040607040605" pitchFamily="66" charset="0"/>
              </a:rPr>
              <a:t>chaque</a:t>
            </a:r>
            <a:r>
              <a:rPr lang="en-US" sz="3600" dirty="0">
                <a:solidFill>
                  <a:srgbClr val="002060"/>
                </a:solidFill>
                <a:latin typeface="French Script MT" panose="03020402040607040605" pitchFamily="66" charset="0"/>
              </a:rPr>
              <a:t> jour. </a:t>
            </a:r>
            <a:r>
              <a:rPr lang="en-GB" sz="3600" dirty="0">
                <a:solidFill>
                  <a:srgbClr val="002060"/>
                </a:solidFill>
                <a:latin typeface="French Script MT" panose="03020402040607040605" pitchFamily="66" charset="0"/>
              </a:rPr>
              <a:t>Je </a:t>
            </a:r>
            <a:r>
              <a:rPr lang="en-GB" sz="3600" b="1" dirty="0" err="1">
                <a:solidFill>
                  <a:srgbClr val="EF4135"/>
                </a:solidFill>
                <a:latin typeface="French Script MT" panose="03020402040607040605" pitchFamily="66" charset="0"/>
              </a:rPr>
              <a:t>travaille</a:t>
            </a:r>
            <a:r>
              <a:rPr lang="en-GB" sz="3600"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beaucoup ! Je </a:t>
            </a:r>
            <a:r>
              <a:rPr lang="en-GB" sz="3600" b="1" dirty="0" err="1">
                <a:solidFill>
                  <a:srgbClr val="EF4135"/>
                </a:solidFill>
                <a:latin typeface="French Script MT" panose="03020402040607040605" pitchFamily="66" charset="0"/>
              </a:rPr>
              <a:t>suis</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ambitieuse</a:t>
            </a:r>
            <a:r>
              <a:rPr lang="en-GB" sz="3600" dirty="0">
                <a:solidFill>
                  <a:srgbClr val="002060"/>
                </a:solidFill>
                <a:latin typeface="French Script MT" panose="03020402040607040605" pitchFamily="66" charset="0"/>
              </a:rPr>
              <a:t>. Je </a:t>
            </a:r>
            <a:r>
              <a:rPr lang="en-GB" sz="3600" b="1" dirty="0" err="1">
                <a:solidFill>
                  <a:srgbClr val="EF4135"/>
                </a:solidFill>
                <a:latin typeface="French Script MT" panose="03020402040607040605" pitchFamily="66" charset="0"/>
              </a:rPr>
              <a:t>pense</a:t>
            </a:r>
            <a:r>
              <a:rPr lang="en-GB" sz="3600" b="1" dirty="0">
                <a:solidFill>
                  <a:srgbClr val="EF4135"/>
                </a:solidFill>
                <a:latin typeface="French Script MT" panose="03020402040607040605" pitchFamily="66" charset="0"/>
              </a:rPr>
              <a:t> </a:t>
            </a:r>
            <a:r>
              <a:rPr lang="en-GB" sz="3600" b="1" u="sng" dirty="0" err="1">
                <a:solidFill>
                  <a:srgbClr val="EF4135"/>
                </a:solidFill>
                <a:latin typeface="French Script MT" panose="03020402040607040605" pitchFamily="66" charset="0"/>
              </a:rPr>
              <a:t>aller</a:t>
            </a:r>
            <a:r>
              <a:rPr lang="en-GB" sz="3600" b="1" dirty="0">
                <a:solidFill>
                  <a:srgbClr val="EF4135"/>
                </a:solidFill>
                <a:latin typeface="French Script MT" panose="03020402040607040605" pitchFamily="66" charset="0"/>
              </a:rPr>
              <a:t> </a:t>
            </a:r>
            <a:r>
              <a:rPr lang="fr-FR" sz="3600" dirty="0">
                <a:solidFill>
                  <a:srgbClr val="002060"/>
                </a:solidFill>
                <a:latin typeface="French Script MT" panose="03020402040607040605" pitchFamily="66" charset="0"/>
              </a:rPr>
              <a:t>à l’</a:t>
            </a:r>
            <a:r>
              <a:rPr lang="fr-FR" sz="3600" dirty="0" err="1">
                <a:solidFill>
                  <a:srgbClr val="002060"/>
                </a:solidFill>
                <a:latin typeface="French Script MT" panose="03020402040607040605" pitchFamily="66" charset="0"/>
              </a:rPr>
              <a:t>universit</a:t>
            </a:r>
            <a:r>
              <a:rPr lang="en-US" sz="3600" dirty="0">
                <a:solidFill>
                  <a:srgbClr val="002060"/>
                </a:solidFill>
                <a:latin typeface="French Script MT" panose="03020402040607040605" pitchFamily="66" charset="0"/>
              </a:rPr>
              <a:t>é. </a:t>
            </a:r>
            <a:r>
              <a:rPr lang="fr-FR" sz="3600" dirty="0">
                <a:solidFill>
                  <a:srgbClr val="002060"/>
                </a:solidFill>
                <a:latin typeface="French Script MT" panose="03020402040607040605" pitchFamily="66" charset="0"/>
              </a:rPr>
              <a:t>Mais ma chambre </a:t>
            </a:r>
            <a:r>
              <a:rPr lang="fr-FR" sz="3600" b="1" dirty="0">
                <a:solidFill>
                  <a:srgbClr val="EF4135"/>
                </a:solidFill>
                <a:latin typeface="French Script MT" panose="03020402040607040605" pitchFamily="66" charset="0"/>
              </a:rPr>
              <a:t>est</a:t>
            </a:r>
            <a:r>
              <a:rPr lang="fr-FR" sz="3600" dirty="0">
                <a:solidFill>
                  <a:srgbClr val="002060"/>
                </a:solidFill>
                <a:latin typeface="French Script MT" panose="03020402040607040605" pitchFamily="66" charset="0"/>
              </a:rPr>
              <a:t> en désordre* ! Je </a:t>
            </a:r>
            <a:r>
              <a:rPr lang="fr-FR" sz="3600" b="1" dirty="0">
                <a:solidFill>
                  <a:srgbClr val="EF4135"/>
                </a:solidFill>
                <a:latin typeface="French Script MT" panose="03020402040607040605" pitchFamily="66" charset="0"/>
              </a:rPr>
              <a:t>dois chercher</a:t>
            </a:r>
            <a:r>
              <a:rPr lang="fr-FR" sz="3600" dirty="0">
                <a:solidFill>
                  <a:srgbClr val="002060"/>
                </a:solidFill>
                <a:latin typeface="French Script MT" panose="03020402040607040605" pitchFamily="66" charset="0"/>
              </a:rPr>
              <a:t> mes livres partout !</a:t>
            </a:r>
            <a:endParaRPr lang="en-GB" sz="3600" dirty="0">
              <a:solidFill>
                <a:srgbClr val="002060"/>
              </a:solidFill>
              <a:latin typeface="French Script MT" panose="03020402040607040605" pitchFamily="66" charset="0"/>
            </a:endParaRPr>
          </a:p>
        </p:txBody>
      </p:sp>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129842"/>
            <a:ext cx="5472545" cy="3416320"/>
          </a:xfrm>
          <a:prstGeom prst="rect">
            <a:avLst/>
          </a:prstGeom>
        </p:spPr>
        <p:txBody>
          <a:bodyPr wrap="square">
            <a:spAutoFit/>
          </a:bodyPr>
          <a:lstStyle/>
          <a:p>
            <a:r>
              <a:rPr lang="en-GB" sz="3600" b="1" dirty="0">
                <a:solidFill>
                  <a:srgbClr val="EF4135"/>
                </a:solidFill>
                <a:latin typeface="French Script MT" panose="03020402040607040605" pitchFamily="66" charset="0"/>
              </a:rPr>
              <a:t>Est</a:t>
            </a:r>
            <a:r>
              <a:rPr lang="en-GB" sz="3600" dirty="0">
                <a:solidFill>
                  <a:srgbClr val="002060"/>
                </a:solidFill>
                <a:latin typeface="French Script MT" panose="03020402040607040605" pitchFamily="66" charset="0"/>
              </a:rPr>
              <a:t>-</a:t>
            </a:r>
            <a:r>
              <a:rPr lang="en-GB" sz="3600" dirty="0" err="1">
                <a:solidFill>
                  <a:srgbClr val="002060"/>
                </a:solidFill>
                <a:latin typeface="French Script MT" panose="03020402040607040605" pitchFamily="66" charset="0"/>
              </a:rPr>
              <a:t>ce</a:t>
            </a:r>
            <a:r>
              <a:rPr lang="en-GB" sz="3600" dirty="0">
                <a:solidFill>
                  <a:srgbClr val="002060"/>
                </a:solidFill>
                <a:latin typeface="French Script MT" panose="03020402040607040605" pitchFamily="66" charset="0"/>
              </a:rPr>
              <a:t> que </a:t>
            </a:r>
            <a:r>
              <a:rPr lang="en-GB" sz="3600" dirty="0" err="1">
                <a:solidFill>
                  <a:srgbClr val="002060"/>
                </a:solidFill>
                <a:latin typeface="French Script MT" panose="03020402040607040605" pitchFamily="66" charset="0"/>
              </a:rPr>
              <a:t>tu</a:t>
            </a:r>
            <a:r>
              <a:rPr lang="en-GB" sz="3600" dirty="0">
                <a:solidFill>
                  <a:srgbClr val="002060"/>
                </a:solidFill>
                <a:latin typeface="French Script MT" panose="03020402040607040605" pitchFamily="66" charset="0"/>
              </a:rPr>
              <a:t> </a:t>
            </a:r>
            <a:r>
              <a:rPr lang="en-GB" sz="3600" b="1" dirty="0" err="1">
                <a:solidFill>
                  <a:srgbClr val="EF4135"/>
                </a:solidFill>
                <a:latin typeface="French Script MT" panose="03020402040607040605" pitchFamily="66" charset="0"/>
              </a:rPr>
              <a:t>pratiques</a:t>
            </a:r>
            <a:r>
              <a:rPr lang="en-GB" sz="3600"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un instrument ?</a:t>
            </a:r>
          </a:p>
          <a:p>
            <a:r>
              <a:rPr lang="en-GB" sz="3600" dirty="0" err="1">
                <a:solidFill>
                  <a:srgbClr val="002060"/>
                </a:solidFill>
                <a:latin typeface="French Script MT" panose="03020402040607040605" pitchFamily="66" charset="0"/>
              </a:rPr>
              <a:t>Voici</a:t>
            </a:r>
            <a:r>
              <a:rPr lang="en-GB" sz="3600" dirty="0">
                <a:solidFill>
                  <a:srgbClr val="002060"/>
                </a:solidFill>
                <a:latin typeface="French Script MT" panose="03020402040607040605" pitchFamily="66" charset="0"/>
              </a:rPr>
              <a:t> mon piano. </a:t>
            </a:r>
            <a:r>
              <a:rPr lang="en-GB" sz="3600" dirty="0" err="1">
                <a:solidFill>
                  <a:srgbClr val="002060"/>
                </a:solidFill>
                <a:latin typeface="French Script MT" panose="03020402040607040605" pitchFamily="66" charset="0"/>
              </a:rPr>
              <a:t>Quand</a:t>
            </a:r>
            <a:r>
              <a:rPr lang="en-GB" sz="3600" dirty="0">
                <a:solidFill>
                  <a:srgbClr val="002060"/>
                </a:solidFill>
                <a:latin typeface="French Script MT" panose="03020402040607040605" pitchFamily="66" charset="0"/>
              </a:rPr>
              <a:t> je</a:t>
            </a:r>
            <a:r>
              <a:rPr lang="en-GB" sz="3600" b="1" dirty="0">
                <a:solidFill>
                  <a:srgbClr val="002060"/>
                </a:solidFill>
                <a:latin typeface="French Script MT" panose="03020402040607040605" pitchFamily="66" charset="0"/>
              </a:rPr>
              <a:t> </a:t>
            </a:r>
            <a:r>
              <a:rPr lang="en-GB" sz="3600" b="1" dirty="0" err="1">
                <a:solidFill>
                  <a:srgbClr val="EF4135"/>
                </a:solidFill>
                <a:latin typeface="French Script MT" panose="03020402040607040605" pitchFamily="66" charset="0"/>
              </a:rPr>
              <a:t>peux</a:t>
            </a:r>
            <a:r>
              <a:rPr lang="en-GB" sz="3600" dirty="0">
                <a:solidFill>
                  <a:srgbClr val="002060"/>
                </a:solidFill>
                <a:latin typeface="French Script MT" panose="03020402040607040605" pitchFamily="66" charset="0"/>
              </a:rPr>
              <a:t>, je </a:t>
            </a:r>
            <a:r>
              <a:rPr lang="en-GB" sz="3600" b="1" dirty="0" err="1">
                <a:solidFill>
                  <a:srgbClr val="EF4135"/>
                </a:solidFill>
                <a:latin typeface="French Script MT" panose="03020402040607040605" pitchFamily="66" charset="0"/>
              </a:rPr>
              <a:t>pratique</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tous</a:t>
            </a:r>
            <a:r>
              <a:rPr lang="en-GB" sz="3600" dirty="0">
                <a:solidFill>
                  <a:srgbClr val="002060"/>
                </a:solidFill>
                <a:latin typeface="French Script MT" panose="03020402040607040605" pitchFamily="66" charset="0"/>
              </a:rPr>
              <a:t> les </a:t>
            </a:r>
            <a:r>
              <a:rPr lang="en-GB" sz="3600" dirty="0" err="1">
                <a:solidFill>
                  <a:srgbClr val="002060"/>
                </a:solidFill>
                <a:latin typeface="French Script MT" panose="03020402040607040605" pitchFamily="66" charset="0"/>
              </a:rPr>
              <a:t>jours</a:t>
            </a:r>
            <a:r>
              <a:rPr lang="en-GB" sz="3600" dirty="0">
                <a:solidFill>
                  <a:srgbClr val="002060"/>
                </a:solidFill>
                <a:latin typeface="French Script MT" panose="03020402040607040605" pitchFamily="66" charset="0"/>
              </a:rPr>
              <a:t>.</a:t>
            </a:r>
          </a:p>
          <a:p>
            <a:r>
              <a:rPr lang="en-GB" sz="3600" dirty="0" err="1">
                <a:solidFill>
                  <a:srgbClr val="002060"/>
                </a:solidFill>
                <a:latin typeface="French Script MT" panose="03020402040607040605" pitchFamily="66" charset="0"/>
              </a:rPr>
              <a:t>Ça</a:t>
            </a:r>
            <a:r>
              <a:rPr lang="en-GB" sz="3600" dirty="0">
                <a:solidFill>
                  <a:srgbClr val="002060"/>
                </a:solidFill>
                <a:latin typeface="French Script MT" panose="03020402040607040605" pitchFamily="66" charset="0"/>
              </a:rPr>
              <a:t> </a:t>
            </a:r>
            <a:r>
              <a:rPr lang="en-GB" sz="3600" b="1" dirty="0">
                <a:solidFill>
                  <a:srgbClr val="EF4135"/>
                </a:solidFill>
                <a:latin typeface="French Script MT" panose="03020402040607040605" pitchFamily="66" charset="0"/>
              </a:rPr>
              <a:t>aide</a:t>
            </a:r>
            <a:r>
              <a:rPr lang="en-GB" sz="3600" dirty="0">
                <a:solidFill>
                  <a:srgbClr val="002060"/>
                </a:solidFill>
                <a:latin typeface="French Script MT" panose="03020402040607040605" pitchFamily="66" charset="0"/>
              </a:rPr>
              <a:t> </a:t>
            </a:r>
            <a:r>
              <a:rPr lang="fr-FR" sz="3600" dirty="0">
                <a:solidFill>
                  <a:srgbClr val="002060"/>
                </a:solidFill>
                <a:latin typeface="French Script MT" panose="03020402040607040605" pitchFamily="66" charset="0"/>
              </a:rPr>
              <a:t>à </a:t>
            </a:r>
            <a:r>
              <a:rPr lang="en-US" sz="3600" b="1" dirty="0" err="1">
                <a:solidFill>
                  <a:srgbClr val="EF4135"/>
                </a:solidFill>
                <a:latin typeface="French Script MT" panose="03020402040607040605" pitchFamily="66" charset="0"/>
              </a:rPr>
              <a:t>éviter</a:t>
            </a:r>
            <a:r>
              <a:rPr lang="en-GB" sz="3600" b="1"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le stress !</a:t>
            </a:r>
          </a:p>
          <a:p>
            <a:r>
              <a:rPr lang="en-GB" sz="3600" dirty="0">
                <a:solidFill>
                  <a:srgbClr val="002060"/>
                </a:solidFill>
                <a:latin typeface="French Script MT" panose="03020402040607040605" pitchFamily="66" charset="0"/>
              </a:rPr>
              <a:t>Je </a:t>
            </a:r>
            <a:r>
              <a:rPr lang="en-GB" sz="3600" b="1" dirty="0" err="1">
                <a:solidFill>
                  <a:srgbClr val="EF4135"/>
                </a:solidFill>
                <a:latin typeface="French Script MT" panose="03020402040607040605" pitchFamily="66" charset="0"/>
              </a:rPr>
              <a:t>compte</a:t>
            </a:r>
            <a:r>
              <a:rPr lang="en-GB" sz="3600" b="1" dirty="0">
                <a:solidFill>
                  <a:srgbClr val="EF4135"/>
                </a:solidFill>
                <a:latin typeface="French Script MT" panose="03020402040607040605" pitchFamily="66" charset="0"/>
              </a:rPr>
              <a:t> passer </a:t>
            </a:r>
            <a:r>
              <a:rPr lang="en-GB" sz="3600" dirty="0">
                <a:solidFill>
                  <a:srgbClr val="002060"/>
                </a:solidFill>
                <a:latin typeface="French Script MT" panose="03020402040607040605" pitchFamily="66" charset="0"/>
              </a:rPr>
              <a:t>mon </a:t>
            </a:r>
            <a:r>
              <a:rPr lang="en-GB" sz="3600" dirty="0" err="1">
                <a:solidFill>
                  <a:srgbClr val="002060"/>
                </a:solidFill>
                <a:latin typeface="French Script MT" panose="03020402040607040605" pitchFamily="66" charset="0"/>
              </a:rPr>
              <a:t>examen</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bientôt</a:t>
            </a:r>
            <a:r>
              <a:rPr lang="en-GB" sz="3600" dirty="0">
                <a:solidFill>
                  <a:srgbClr val="002060"/>
                </a:solidFill>
                <a:latin typeface="French Script MT" panose="03020402040607040605" pitchFamily="66" charset="0"/>
              </a:rPr>
              <a:t>.</a:t>
            </a:r>
          </a:p>
          <a:p>
            <a:r>
              <a:rPr lang="en-GB" sz="3600" dirty="0">
                <a:solidFill>
                  <a:srgbClr val="002060"/>
                </a:solidFill>
                <a:latin typeface="French Script MT" panose="03020402040607040605" pitchFamily="66" charset="0"/>
              </a:rPr>
              <a:t>Je </a:t>
            </a:r>
            <a:r>
              <a:rPr lang="en-GB" sz="3600" b="1" dirty="0" err="1">
                <a:solidFill>
                  <a:srgbClr val="EF4135"/>
                </a:solidFill>
                <a:latin typeface="French Script MT" panose="03020402040607040605" pitchFamily="66" charset="0"/>
              </a:rPr>
              <a:t>souhaite</a:t>
            </a:r>
            <a:r>
              <a:rPr lang="en-GB" sz="3600" b="1" dirty="0">
                <a:solidFill>
                  <a:srgbClr val="EF4135"/>
                </a:solidFill>
                <a:latin typeface="French Script MT" panose="03020402040607040605" pitchFamily="66" charset="0"/>
              </a:rPr>
              <a:t> donner</a:t>
            </a:r>
            <a:r>
              <a:rPr lang="en-GB" sz="3600"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un concert un jour !</a:t>
            </a:r>
          </a:p>
        </p:txBody>
      </p:sp>
      <p:pic>
        <p:nvPicPr>
          <p:cNvPr id="6" name="Picture 5">
            <a:extLst>
              <a:ext uri="{FF2B5EF4-FFF2-40B4-BE49-F238E27FC236}">
                <a16:creationId xmlns:a16="http://schemas.microsoft.com/office/drawing/2014/main" id="{11884A73-BF0A-4066-8E59-B2C9171B4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3390" y="0"/>
            <a:ext cx="1597035" cy="1597035"/>
          </a:xfrm>
          <a:prstGeom prst="rect">
            <a:avLst/>
          </a:prstGeom>
        </p:spPr>
      </p:pic>
      <p:sp>
        <p:nvSpPr>
          <p:cNvPr id="18" name="Rounded Rectangle 46">
            <a:extLst>
              <a:ext uri="{FF2B5EF4-FFF2-40B4-BE49-F238E27FC236}">
                <a16:creationId xmlns:a16="http://schemas.microsoft.com/office/drawing/2014/main" id="{64B53ED6-3229-450C-8E3E-29AE1999A32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E09FF7FF-898F-4391-B6B6-B860197F98B8}"/>
              </a:ext>
            </a:extLst>
          </p:cNvPr>
          <p:cNvSpPr txBox="1"/>
          <p:nvPr/>
        </p:nvSpPr>
        <p:spPr>
          <a:xfrm>
            <a:off x="7714638" y="149226"/>
            <a:ext cx="2691209" cy="2043113"/>
          </a:xfrm>
          <a:prstGeom prst="wedgeRoundRectCallout">
            <a:avLst>
              <a:gd name="adj1" fmla="val -62629"/>
              <a:gd name="adj2" fmla="val 19286"/>
              <a:gd name="adj3" fmla="val 16667"/>
            </a:avLst>
          </a:prstGeom>
          <a:solidFill>
            <a:srgbClr val="0055A5"/>
          </a:solidFill>
          <a:ln>
            <a:solidFill>
              <a:srgbClr val="EE6000"/>
            </a:solidFill>
          </a:ln>
        </p:spPr>
        <p:txBody>
          <a:bodyPr wrap="square" tIns="0" rIns="36000" bIns="0" rtlCol="0">
            <a:spAutoFit/>
          </a:bodyPr>
          <a:lstStyle/>
          <a:p>
            <a:pPr lvl="0">
              <a:defRPr/>
            </a:pPr>
            <a:r>
              <a:rPr lang="en-GB" sz="2000" b="1" dirty="0">
                <a:solidFill>
                  <a:schemeClr val="bg1"/>
                </a:solidFill>
              </a:rPr>
              <a:t>* chez </a:t>
            </a:r>
            <a:r>
              <a:rPr lang="en-GB" sz="2000" b="1" dirty="0" err="1">
                <a:solidFill>
                  <a:schemeClr val="bg1"/>
                </a:solidFill>
              </a:rPr>
              <a:t>moi</a:t>
            </a:r>
            <a:endParaRPr lang="en-GB" sz="2000" b="1" dirty="0">
              <a:solidFill>
                <a:schemeClr val="bg1"/>
              </a:solidFill>
            </a:endParaRPr>
          </a:p>
          <a:p>
            <a:pPr lvl="0">
              <a:defRPr/>
            </a:pPr>
            <a:r>
              <a:rPr lang="en-GB" sz="2000" dirty="0">
                <a:solidFill>
                  <a:schemeClr val="bg1"/>
                </a:solidFill>
              </a:rPr>
              <a:t>= at my place</a:t>
            </a:r>
          </a:p>
          <a:p>
            <a:pPr lvl="0">
              <a:defRPr/>
            </a:pPr>
            <a:r>
              <a:rPr lang="en-GB" sz="2000" b="1" dirty="0">
                <a:solidFill>
                  <a:schemeClr val="bg1"/>
                </a:solidFill>
              </a:rPr>
              <a:t>*</a:t>
            </a:r>
            <a:r>
              <a:rPr lang="en-GB" sz="2000" dirty="0">
                <a:solidFill>
                  <a:schemeClr val="bg1"/>
                </a:solidFill>
              </a:rPr>
              <a:t> </a:t>
            </a:r>
            <a:r>
              <a:rPr lang="en-GB" sz="2000" b="1" dirty="0">
                <a:solidFill>
                  <a:schemeClr val="bg1"/>
                </a:solidFill>
              </a:rPr>
              <a:t>beaucoup </a:t>
            </a:r>
            <a:r>
              <a:rPr lang="en-GB" sz="2000" dirty="0">
                <a:solidFill>
                  <a:schemeClr val="bg1"/>
                </a:solidFill>
              </a:rPr>
              <a:t>= a lot</a:t>
            </a:r>
          </a:p>
          <a:p>
            <a:pPr lvl="0">
              <a:defRPr/>
            </a:pPr>
            <a:r>
              <a:rPr lang="en-GB" sz="2000" b="1" dirty="0">
                <a:solidFill>
                  <a:schemeClr val="bg1"/>
                </a:solidFill>
              </a:rPr>
              <a:t>* </a:t>
            </a:r>
            <a:r>
              <a:rPr lang="en-GB" sz="2000" b="1" dirty="0" err="1">
                <a:solidFill>
                  <a:schemeClr val="bg1"/>
                </a:solidFill>
              </a:rPr>
              <a:t>en</a:t>
            </a:r>
            <a:r>
              <a:rPr lang="en-GB" sz="2000" b="1" dirty="0">
                <a:solidFill>
                  <a:schemeClr val="bg1"/>
                </a:solidFill>
              </a:rPr>
              <a:t> d</a:t>
            </a:r>
            <a:r>
              <a:rPr lang="en-US" sz="2000" b="1" dirty="0" err="1">
                <a:solidFill>
                  <a:schemeClr val="bg1"/>
                </a:solidFill>
              </a:rPr>
              <a:t>ésordre</a:t>
            </a:r>
            <a:r>
              <a:rPr lang="en-US" sz="2000" b="1" dirty="0">
                <a:solidFill>
                  <a:schemeClr val="bg1"/>
                </a:solidFill>
              </a:rPr>
              <a:t> </a:t>
            </a:r>
          </a:p>
          <a:p>
            <a:pPr lvl="0">
              <a:defRPr/>
            </a:pPr>
            <a:r>
              <a:rPr lang="en-US" sz="2000" dirty="0">
                <a:solidFill>
                  <a:schemeClr val="bg1"/>
                </a:solidFill>
              </a:rPr>
              <a:t>= untidy </a:t>
            </a:r>
          </a:p>
          <a:p>
            <a:pPr lvl="0">
              <a:defRPr/>
            </a:pPr>
            <a:r>
              <a:rPr lang="en-US" sz="2000" b="1" dirty="0">
                <a:solidFill>
                  <a:schemeClr val="bg1"/>
                </a:solidFill>
              </a:rPr>
              <a:t>* </a:t>
            </a:r>
            <a:r>
              <a:rPr lang="en-US" sz="2000" b="1" dirty="0" err="1">
                <a:solidFill>
                  <a:schemeClr val="bg1"/>
                </a:solidFill>
              </a:rPr>
              <a:t>tous</a:t>
            </a:r>
            <a:r>
              <a:rPr lang="en-US" sz="2000" b="1" dirty="0">
                <a:solidFill>
                  <a:schemeClr val="bg1"/>
                </a:solidFill>
              </a:rPr>
              <a:t> les </a:t>
            </a:r>
            <a:r>
              <a:rPr lang="en-US" sz="2000" dirty="0">
                <a:solidFill>
                  <a:schemeClr val="bg1"/>
                </a:solidFill>
              </a:rPr>
              <a:t>= every</a:t>
            </a:r>
          </a:p>
        </p:txBody>
      </p:sp>
      <p:sp>
        <p:nvSpPr>
          <p:cNvPr id="7" name="TextBox 6">
            <a:extLst>
              <a:ext uri="{FF2B5EF4-FFF2-40B4-BE49-F238E27FC236}">
                <a16:creationId xmlns:a16="http://schemas.microsoft.com/office/drawing/2014/main" id="{17209DD4-4392-4D8B-A9B9-1280A2A96DB4}"/>
              </a:ext>
            </a:extLst>
          </p:cNvPr>
          <p:cNvSpPr txBox="1"/>
          <p:nvPr/>
        </p:nvSpPr>
        <p:spPr>
          <a:xfrm>
            <a:off x="167970" y="1339008"/>
            <a:ext cx="6833937" cy="461665"/>
          </a:xfrm>
          <a:prstGeom prst="rect">
            <a:avLst/>
          </a:prstGeom>
          <a:noFill/>
        </p:spPr>
        <p:txBody>
          <a:bodyPr wrap="square" rtlCol="0">
            <a:spAutoFit/>
          </a:bodyPr>
          <a:lstStyle/>
          <a:p>
            <a:pPr algn="l"/>
            <a:r>
              <a:rPr lang="en-GB" sz="2400" dirty="0" err="1">
                <a:solidFill>
                  <a:srgbClr val="002060"/>
                </a:solidFill>
              </a:rPr>
              <a:t>Léa</a:t>
            </a:r>
            <a:r>
              <a:rPr lang="en-GB" sz="2400" dirty="0">
                <a:solidFill>
                  <a:srgbClr val="002060"/>
                </a:solidFill>
              </a:rPr>
              <a:t> </a:t>
            </a:r>
            <a:r>
              <a:rPr lang="en-GB" sz="2400" dirty="0" err="1">
                <a:solidFill>
                  <a:srgbClr val="002060"/>
                </a:solidFill>
              </a:rPr>
              <a:t>parle</a:t>
            </a:r>
            <a:r>
              <a:rPr lang="en-GB" sz="2400" dirty="0">
                <a:solidFill>
                  <a:srgbClr val="002060"/>
                </a:solidFill>
              </a:rPr>
              <a:t> de </a:t>
            </a:r>
            <a:r>
              <a:rPr lang="en-GB" sz="2400" dirty="0" err="1">
                <a:solidFill>
                  <a:srgbClr val="002060"/>
                </a:solidFill>
              </a:rPr>
              <a:t>sa</a:t>
            </a:r>
            <a:r>
              <a:rPr lang="en-GB" sz="2400" dirty="0">
                <a:solidFill>
                  <a:srgbClr val="002060"/>
                </a:solidFill>
              </a:rPr>
              <a:t> vie. </a:t>
            </a:r>
            <a:r>
              <a:rPr lang="en-GB" sz="2400" dirty="0" err="1">
                <a:solidFill>
                  <a:srgbClr val="002060"/>
                </a:solidFill>
              </a:rPr>
              <a:t>Trouve</a:t>
            </a:r>
            <a:r>
              <a:rPr lang="en-GB" sz="2400" dirty="0">
                <a:solidFill>
                  <a:srgbClr val="002060"/>
                </a:solidFill>
              </a:rPr>
              <a:t> les </a:t>
            </a:r>
            <a:r>
              <a:rPr lang="en-GB" sz="2400" b="1" dirty="0">
                <a:solidFill>
                  <a:srgbClr val="002060"/>
                </a:solidFill>
              </a:rPr>
              <a:t>19</a:t>
            </a:r>
            <a:r>
              <a:rPr lang="en-GB" sz="2400" dirty="0">
                <a:solidFill>
                  <a:srgbClr val="002060"/>
                </a:solidFill>
              </a:rPr>
              <a:t> </a:t>
            </a:r>
            <a:r>
              <a:rPr lang="en-GB" sz="2400" dirty="0" err="1">
                <a:solidFill>
                  <a:srgbClr val="002060"/>
                </a:solidFill>
              </a:rPr>
              <a:t>verbes</a:t>
            </a:r>
            <a:r>
              <a:rPr lang="en-GB" sz="2400" dirty="0">
                <a:solidFill>
                  <a:srgbClr val="002060"/>
                </a:solidFill>
              </a:rPr>
              <a:t> !</a:t>
            </a:r>
          </a:p>
        </p:txBody>
      </p:sp>
    </p:spTree>
    <p:extLst>
      <p:ext uri="{BB962C8B-B14F-4D97-AF65-F5344CB8AC3E}">
        <p14:creationId xmlns:p14="http://schemas.microsoft.com/office/powerpoint/2010/main" val="60624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581" y="0"/>
            <a:ext cx="10515600" cy="1325563"/>
          </a:xfrm>
        </p:spPr>
        <p:txBody>
          <a:bodyPr>
            <a:normAutofit fontScale="90000"/>
          </a:bodyPr>
          <a:lstStyle/>
          <a:p>
            <a:pPr lvl="0">
              <a:lnSpc>
                <a:spcPct val="100000"/>
              </a:lnSpc>
              <a:spcBef>
                <a:spcPts val="0"/>
              </a:spcBef>
            </a:pPr>
            <a:r>
              <a:rPr lang="en-GB" sz="13900" b="1" dirty="0">
                <a:solidFill>
                  <a:srgbClr val="1F4E79"/>
                </a:solidFill>
                <a:latin typeface="Century Gothic" panose="020B0502020202020204" pitchFamily="34" charset="0"/>
                <a:ea typeface="+mn-ea"/>
              </a:rPr>
              <a:t>um/un</a:t>
            </a:r>
            <a:endParaRPr lang="en-US" sz="3600" dirty="0"/>
          </a:p>
        </p:txBody>
      </p:sp>
      <p:sp>
        <p:nvSpPr>
          <p:cNvPr id="4" name="TextBox 3"/>
          <p:cNvSpPr txBox="1"/>
          <p:nvPr/>
        </p:nvSpPr>
        <p:spPr>
          <a:xfrm>
            <a:off x="5272381" y="4535969"/>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3" name="Rectangle 2" descr="the number one"/>
          <p:cNvSpPr/>
          <p:nvPr/>
        </p:nvSpPr>
        <p:spPr>
          <a:xfrm>
            <a:off x="4214324" y="1095238"/>
            <a:ext cx="414743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F0302020204030204"/>
                <a:ea typeface="+mn-ea"/>
                <a:cs typeface="+mn-cs"/>
              </a:rPr>
              <a:t>1</a:t>
            </a:r>
          </a:p>
        </p:txBody>
      </p:sp>
    </p:spTree>
    <p:extLst>
      <p:ext uri="{BB962C8B-B14F-4D97-AF65-F5344CB8AC3E}">
        <p14:creationId xmlns:p14="http://schemas.microsoft.com/office/powerpoint/2010/main" val="2398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30 un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Les </a:t>
            </a:r>
            <a:r>
              <a:rPr lang="en-GB" sz="2800" b="1" dirty="0" err="1">
                <a:solidFill>
                  <a:schemeClr val="bg1"/>
                </a:solidFill>
              </a:rPr>
              <a:t>jours</a:t>
            </a:r>
            <a:r>
              <a:rPr lang="en-GB" sz="2800" b="1" dirty="0">
                <a:solidFill>
                  <a:schemeClr val="bg1"/>
                </a:solidFill>
              </a:rPr>
              <a:t> </a:t>
            </a:r>
            <a:r>
              <a:rPr lang="en-GB" sz="2800" b="1" dirty="0" err="1">
                <a:solidFill>
                  <a:schemeClr val="bg1"/>
                </a:solidFill>
              </a:rPr>
              <a:t>d’école</a:t>
            </a:r>
            <a:endParaRPr lang="en-GB" sz="2800" b="1" dirty="0">
              <a:solidFill>
                <a:schemeClr val="bg1"/>
              </a:solidFill>
            </a:endParaRPr>
          </a:p>
        </p:txBody>
      </p:sp>
      <p:pic>
        <p:nvPicPr>
          <p:cNvPr id="9" name="Picture 8"/>
          <p:cNvPicPr>
            <a:picLocks noChangeAspect="1"/>
          </p:cNvPicPr>
          <p:nvPr/>
        </p:nvPicPr>
        <p:blipFill>
          <a:blip r:embed="rId3"/>
          <a:stretch>
            <a:fillRect/>
          </a:stretch>
        </p:blipFill>
        <p:spPr>
          <a:xfrm>
            <a:off x="268104" y="1812664"/>
            <a:ext cx="11477438" cy="4545196"/>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r>
              <a:rPr lang="en-US" sz="2400" dirty="0" err="1">
                <a:solidFill>
                  <a:srgbClr val="4472C4">
                    <a:lumMod val="50000"/>
                  </a:srgbClr>
                </a:solidFill>
              </a:rPr>
              <a:t>pratique</a:t>
            </a:r>
            <a:r>
              <a:rPr lang="en-US" sz="2400" dirty="0">
                <a:solidFill>
                  <a:srgbClr val="4472C4">
                    <a:lumMod val="50000"/>
                  </a:srgbClr>
                </a:solidFill>
              </a:rPr>
              <a:t> → </a:t>
            </a:r>
            <a:r>
              <a:rPr lang="en-US" sz="2400" dirty="0" err="1">
                <a:solidFill>
                  <a:srgbClr val="4472C4">
                    <a:lumMod val="50000"/>
                  </a:srgbClr>
                </a:solidFill>
              </a:rPr>
              <a:t>pratiqu</a:t>
            </a:r>
            <a:r>
              <a:rPr lang="en-US" sz="2400" dirty="0" err="1">
                <a:solidFill>
                  <a:srgbClr val="EE6000"/>
                </a:solidFill>
              </a:rPr>
              <a:t>er</a:t>
            </a:r>
            <a:r>
              <a:rPr lang="en-US" sz="2400" dirty="0">
                <a:solidFill>
                  <a:srgbClr val="EE6000"/>
                </a:solidFill>
              </a:rPr>
              <a:t> </a:t>
            </a:r>
            <a:r>
              <a:rPr lang="en-US" sz="2400" dirty="0">
                <a:solidFill>
                  <a:srgbClr val="4472C4">
                    <a:lumMod val="50000"/>
                  </a:srgbClr>
                </a:solidFill>
              </a:rPr>
              <a:t>→ </a:t>
            </a:r>
            <a:r>
              <a:rPr lang="en-US" sz="2400" i="1" dirty="0" err="1">
                <a:solidFill>
                  <a:srgbClr val="4472C4">
                    <a:lumMod val="50000"/>
                  </a:srgbClr>
                </a:solidFill>
              </a:rPr>
              <a:t>practise</a:t>
            </a:r>
            <a:endParaRPr lang="en-US" sz="2400" i="1" dirty="0">
              <a:solidFill>
                <a:srgbClr val="4472C4">
                  <a:lumMod val="50000"/>
                </a:srgbClr>
              </a:solidFill>
            </a:endParaRPr>
          </a:p>
        </p:txBody>
      </p:sp>
      <p:sp>
        <p:nvSpPr>
          <p:cNvPr id="13" name="Rectangle 12"/>
          <p:cNvSpPr/>
          <p:nvPr/>
        </p:nvSpPr>
        <p:spPr>
          <a:xfrm>
            <a:off x="6096000" y="2129842"/>
            <a:ext cx="5376863" cy="646331"/>
          </a:xfrm>
          <a:prstGeom prst="rect">
            <a:avLst/>
          </a:prstGeom>
        </p:spPr>
        <p:txBody>
          <a:bodyPr wrap="square">
            <a:spAutoFit/>
          </a:bodyPr>
          <a:lstStyle/>
          <a:p>
            <a:endParaRPr lang="en-GB" sz="3600" dirty="0">
              <a:solidFill>
                <a:schemeClr val="accent5">
                  <a:lumMod val="50000"/>
                </a:schemeClr>
              </a:solidFill>
              <a:latin typeface="French Script MT" panose="03020402040607040605" pitchFamily="6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9689" y="5109934"/>
            <a:ext cx="1341360" cy="1383278"/>
          </a:xfrm>
          <a:prstGeom prst="rect">
            <a:avLst/>
          </a:prstGeom>
        </p:spPr>
      </p:pic>
      <p:sp>
        <p:nvSpPr>
          <p:cNvPr id="16" name="TextBox 15"/>
          <p:cNvSpPr txBox="1"/>
          <p:nvPr/>
        </p:nvSpPr>
        <p:spPr>
          <a:xfrm>
            <a:off x="6523812" y="2792057"/>
            <a:ext cx="5221731" cy="461665"/>
          </a:xfrm>
          <a:prstGeom prst="rect">
            <a:avLst/>
          </a:prstGeom>
          <a:noFill/>
        </p:spPr>
        <p:txBody>
          <a:bodyPr wrap="square" rtlCol="0">
            <a:spAutoFit/>
          </a:bodyPr>
          <a:lstStyle/>
          <a:p>
            <a:r>
              <a:rPr lang="en-US" sz="2400" dirty="0" err="1">
                <a:solidFill>
                  <a:srgbClr val="4472C4">
                    <a:lumMod val="50000"/>
                  </a:srgbClr>
                </a:solidFill>
              </a:rPr>
              <a:t>évit</a:t>
            </a:r>
            <a:r>
              <a:rPr lang="en-US" sz="2400" dirty="0" err="1">
                <a:solidFill>
                  <a:srgbClr val="EE6000"/>
                </a:solidFill>
              </a:rPr>
              <a:t>er</a:t>
            </a:r>
            <a:r>
              <a:rPr lang="en-US" sz="2400" dirty="0">
                <a:solidFill>
                  <a:srgbClr val="EE6000"/>
                </a:solidFill>
              </a:rPr>
              <a:t> </a:t>
            </a:r>
            <a:r>
              <a:rPr lang="en-US" sz="2400" dirty="0">
                <a:solidFill>
                  <a:srgbClr val="4472C4">
                    <a:lumMod val="50000"/>
                  </a:srgbClr>
                </a:solidFill>
              </a:rPr>
              <a:t>→ </a:t>
            </a:r>
            <a:r>
              <a:rPr lang="en-US" sz="2400" i="1" dirty="0">
                <a:solidFill>
                  <a:srgbClr val="4472C4">
                    <a:lumMod val="50000"/>
                  </a:srgbClr>
                </a:solidFill>
              </a:rPr>
              <a:t>to avoid</a:t>
            </a:r>
          </a:p>
        </p:txBody>
      </p:sp>
      <p:sp>
        <p:nvSpPr>
          <p:cNvPr id="17" name="TextBox 16"/>
          <p:cNvSpPr txBox="1"/>
          <p:nvPr/>
        </p:nvSpPr>
        <p:spPr>
          <a:xfrm>
            <a:off x="6523811" y="3488283"/>
            <a:ext cx="5221731" cy="461665"/>
          </a:xfrm>
          <a:prstGeom prst="rect">
            <a:avLst/>
          </a:prstGeom>
          <a:noFill/>
        </p:spPr>
        <p:txBody>
          <a:bodyPr wrap="square" rtlCol="0">
            <a:spAutoFit/>
          </a:bodyPr>
          <a:lstStyle/>
          <a:p>
            <a:r>
              <a:rPr lang="en-US" sz="2400">
                <a:solidFill>
                  <a:srgbClr val="4472C4">
                    <a:lumMod val="50000"/>
                  </a:srgbClr>
                </a:solidFill>
              </a:rPr>
              <a:t>compte → compt</a:t>
            </a:r>
            <a:r>
              <a:rPr lang="en-US" sz="2400">
                <a:solidFill>
                  <a:srgbClr val="EE6000"/>
                </a:solidFill>
              </a:rPr>
              <a:t>er</a:t>
            </a:r>
            <a:r>
              <a:rPr lang="en-US" sz="2400">
                <a:solidFill>
                  <a:srgbClr val="4472C4">
                    <a:lumMod val="50000"/>
                  </a:srgbClr>
                </a:solidFill>
              </a:rPr>
              <a:t> → </a:t>
            </a:r>
            <a:r>
              <a:rPr lang="en-US" sz="2400" i="1">
                <a:solidFill>
                  <a:srgbClr val="4472C4">
                    <a:lumMod val="50000"/>
                  </a:srgbClr>
                </a:solidFill>
              </a:rPr>
              <a:t>intend</a:t>
            </a:r>
            <a:endParaRPr lang="en-US" sz="2400" i="1" dirty="0">
              <a:solidFill>
                <a:srgbClr val="4472C4">
                  <a:lumMod val="50000"/>
                </a:srgbClr>
              </a:solidFill>
            </a:endParaRPr>
          </a:p>
        </p:txBody>
      </p:sp>
      <p:sp>
        <p:nvSpPr>
          <p:cNvPr id="18" name="TextBox 17"/>
          <p:cNvSpPr txBox="1"/>
          <p:nvPr/>
        </p:nvSpPr>
        <p:spPr>
          <a:xfrm>
            <a:off x="6523812" y="4177350"/>
            <a:ext cx="5221731" cy="461665"/>
          </a:xfrm>
          <a:prstGeom prst="rect">
            <a:avLst/>
          </a:prstGeom>
          <a:noFill/>
        </p:spPr>
        <p:txBody>
          <a:bodyPr wrap="square" rtlCol="0">
            <a:spAutoFit/>
          </a:bodyPr>
          <a:lstStyle/>
          <a:p>
            <a:r>
              <a:rPr lang="en-US" sz="2400" dirty="0">
                <a:solidFill>
                  <a:srgbClr val="4472C4">
                    <a:lumMod val="50000"/>
                  </a:srgbClr>
                </a:solidFill>
              </a:rPr>
              <a:t>pass</a:t>
            </a:r>
            <a:r>
              <a:rPr lang="en-US" sz="2400" dirty="0">
                <a:solidFill>
                  <a:srgbClr val="EE6000"/>
                </a:solidFill>
              </a:rPr>
              <a:t>er </a:t>
            </a:r>
            <a:r>
              <a:rPr lang="en-US" sz="2400" dirty="0">
                <a:solidFill>
                  <a:srgbClr val="4472C4">
                    <a:lumMod val="50000"/>
                  </a:srgbClr>
                </a:solidFill>
              </a:rPr>
              <a:t>→ </a:t>
            </a:r>
            <a:r>
              <a:rPr lang="en-US" sz="2400" i="1" dirty="0">
                <a:solidFill>
                  <a:srgbClr val="4472C4">
                    <a:lumMod val="50000"/>
                  </a:srgbClr>
                </a:solidFill>
              </a:rPr>
              <a:t>to sit (exams)</a:t>
            </a:r>
          </a:p>
        </p:txBody>
      </p:sp>
      <p:sp>
        <p:nvSpPr>
          <p:cNvPr id="19" name="TextBox 18"/>
          <p:cNvSpPr txBox="1"/>
          <p:nvPr/>
        </p:nvSpPr>
        <p:spPr>
          <a:xfrm>
            <a:off x="6523811" y="4774367"/>
            <a:ext cx="5221731" cy="461665"/>
          </a:xfrm>
          <a:prstGeom prst="rect">
            <a:avLst/>
          </a:prstGeom>
          <a:noFill/>
        </p:spPr>
        <p:txBody>
          <a:bodyPr wrap="square" rtlCol="0">
            <a:spAutoFit/>
          </a:bodyPr>
          <a:lstStyle/>
          <a:p>
            <a:r>
              <a:rPr lang="en-US" sz="2400" dirty="0" err="1">
                <a:solidFill>
                  <a:srgbClr val="4472C4">
                    <a:lumMod val="50000"/>
                  </a:srgbClr>
                </a:solidFill>
              </a:rPr>
              <a:t>souhaite</a:t>
            </a:r>
            <a:r>
              <a:rPr lang="en-US" sz="2400" dirty="0">
                <a:solidFill>
                  <a:srgbClr val="4472C4">
                    <a:lumMod val="50000"/>
                  </a:srgbClr>
                </a:solidFill>
              </a:rPr>
              <a:t> → </a:t>
            </a:r>
            <a:r>
              <a:rPr lang="en-US" sz="2400" dirty="0" err="1">
                <a:solidFill>
                  <a:srgbClr val="4472C4">
                    <a:lumMod val="50000"/>
                  </a:srgbClr>
                </a:solidFill>
              </a:rPr>
              <a:t>souhait</a:t>
            </a:r>
            <a:r>
              <a:rPr lang="en-US" sz="2400" dirty="0" err="1">
                <a:solidFill>
                  <a:srgbClr val="EE6000"/>
                </a:solidFill>
              </a:rPr>
              <a:t>er</a:t>
            </a:r>
            <a:r>
              <a:rPr lang="en-US" sz="2400" dirty="0">
                <a:solidFill>
                  <a:srgbClr val="EE6000"/>
                </a:solidFill>
              </a:rPr>
              <a:t> </a:t>
            </a:r>
            <a:r>
              <a:rPr lang="en-US" sz="2400" dirty="0">
                <a:solidFill>
                  <a:srgbClr val="4472C4">
                    <a:lumMod val="50000"/>
                  </a:srgbClr>
                </a:solidFill>
              </a:rPr>
              <a:t>→ </a:t>
            </a:r>
            <a:r>
              <a:rPr lang="en-US" sz="2400" i="1" dirty="0">
                <a:solidFill>
                  <a:srgbClr val="4472C4">
                    <a:lumMod val="50000"/>
                  </a:srgbClr>
                </a:solidFill>
              </a:rPr>
              <a:t>want</a:t>
            </a:r>
          </a:p>
        </p:txBody>
      </p:sp>
      <p:pic>
        <p:nvPicPr>
          <p:cNvPr id="2" name="Picture 1">
            <a:extLst>
              <a:ext uri="{FF2B5EF4-FFF2-40B4-BE49-F238E27FC236}">
                <a16:creationId xmlns:a16="http://schemas.microsoft.com/office/drawing/2014/main" id="{5CB3428C-D519-43FD-B596-435EE465D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8325" y="5144591"/>
            <a:ext cx="1597035" cy="1597035"/>
          </a:xfrm>
          <a:prstGeom prst="rect">
            <a:avLst/>
          </a:prstGeom>
        </p:spPr>
      </p:pic>
      <p:sp>
        <p:nvSpPr>
          <p:cNvPr id="10" name="TextBox 9">
            <a:extLst>
              <a:ext uri="{FF2B5EF4-FFF2-40B4-BE49-F238E27FC236}">
                <a16:creationId xmlns:a16="http://schemas.microsoft.com/office/drawing/2014/main" id="{2F03AA8B-2CA2-4F30-98F5-CB1F21D73F65}"/>
              </a:ext>
            </a:extLst>
          </p:cNvPr>
          <p:cNvSpPr txBox="1"/>
          <p:nvPr/>
        </p:nvSpPr>
        <p:spPr>
          <a:xfrm>
            <a:off x="2627451" y="5801573"/>
            <a:ext cx="2771445" cy="442674"/>
          </a:xfrm>
          <a:prstGeom prst="wedgeRoundRectCallout">
            <a:avLst>
              <a:gd name="adj1" fmla="val -46522"/>
              <a:gd name="adj2" fmla="val 32758"/>
              <a:gd name="adj3" fmla="val 16667"/>
            </a:avLst>
          </a:prstGeom>
          <a:solidFill>
            <a:srgbClr val="0055A5"/>
          </a:solidFill>
          <a:ln>
            <a:solidFill>
              <a:srgbClr val="EE6000"/>
            </a:solidFill>
          </a:ln>
        </p:spPr>
        <p:txBody>
          <a:bodyPr wrap="square" rtlCol="0">
            <a:spAutoFit/>
          </a:bodyPr>
          <a:lstStyle/>
          <a:p>
            <a:pPr lvl="0">
              <a:defRPr/>
            </a:pPr>
            <a:r>
              <a:rPr lang="en-GB" sz="2000" b="1" dirty="0">
                <a:solidFill>
                  <a:schemeClr val="bg1"/>
                </a:solidFill>
              </a:rPr>
              <a:t>*un examen </a:t>
            </a:r>
            <a:r>
              <a:rPr lang="en-GB" sz="2000" dirty="0">
                <a:solidFill>
                  <a:schemeClr val="bg1"/>
                </a:solidFill>
              </a:rPr>
              <a:t>= exam</a:t>
            </a:r>
          </a:p>
        </p:txBody>
      </p:sp>
      <p:sp>
        <p:nvSpPr>
          <p:cNvPr id="23" name="Rounded Rectangle 46">
            <a:extLst>
              <a:ext uri="{FF2B5EF4-FFF2-40B4-BE49-F238E27FC236}">
                <a16:creationId xmlns:a16="http://schemas.microsoft.com/office/drawing/2014/main" id="{296D3C36-4E5B-4707-A768-B4821EA8BC02}"/>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CAD12A93-97DE-408B-9063-C2AD19AB15F4}"/>
              </a:ext>
            </a:extLst>
          </p:cNvPr>
          <p:cNvSpPr txBox="1"/>
          <p:nvPr/>
        </p:nvSpPr>
        <p:spPr>
          <a:xfrm>
            <a:off x="167970" y="1339008"/>
            <a:ext cx="9992030" cy="473656"/>
          </a:xfrm>
          <a:prstGeom prst="rect">
            <a:avLst/>
          </a:prstGeom>
          <a:noFill/>
        </p:spPr>
        <p:txBody>
          <a:bodyPr wrap="square" rtlCol="0">
            <a:spAutoFit/>
          </a:bodyPr>
          <a:lstStyle/>
          <a:p>
            <a:r>
              <a:rPr lang="en-GB" sz="2400" dirty="0">
                <a:solidFill>
                  <a:srgbClr val="002060"/>
                </a:solidFill>
              </a:rPr>
              <a:t>Recherche les nouveaux </a:t>
            </a:r>
            <a:r>
              <a:rPr lang="en-GB" sz="2400" dirty="0" err="1">
                <a:solidFill>
                  <a:srgbClr val="002060"/>
                </a:solidFill>
              </a:rPr>
              <a:t>verbes</a:t>
            </a:r>
            <a:r>
              <a:rPr lang="en-GB" sz="2400" dirty="0">
                <a:solidFill>
                  <a:srgbClr val="002060"/>
                </a:solidFill>
              </a:rPr>
              <a:t> dans le </a:t>
            </a:r>
            <a:r>
              <a:rPr lang="en-GB" sz="2400" dirty="0" err="1">
                <a:solidFill>
                  <a:srgbClr val="002060"/>
                </a:solidFill>
              </a:rPr>
              <a:t>dictionnaire</a:t>
            </a:r>
            <a:r>
              <a:rPr lang="en-GB" sz="2400" dirty="0">
                <a:solidFill>
                  <a:srgbClr val="002060"/>
                </a:solidFill>
              </a:rPr>
              <a:t> !</a:t>
            </a:r>
          </a:p>
        </p:txBody>
      </p:sp>
      <p:sp>
        <p:nvSpPr>
          <p:cNvPr id="20" name="Rectangle 19">
            <a:extLst>
              <a:ext uri="{FF2B5EF4-FFF2-40B4-BE49-F238E27FC236}">
                <a16:creationId xmlns:a16="http://schemas.microsoft.com/office/drawing/2014/main" id="{CB0450A7-4484-4378-AC44-24EB67DD5C6A}"/>
              </a:ext>
            </a:extLst>
          </p:cNvPr>
          <p:cNvSpPr/>
          <p:nvPr/>
        </p:nvSpPr>
        <p:spPr>
          <a:xfrm>
            <a:off x="445780" y="2200143"/>
            <a:ext cx="5472545" cy="3416320"/>
          </a:xfrm>
          <a:prstGeom prst="rect">
            <a:avLst/>
          </a:prstGeom>
        </p:spPr>
        <p:txBody>
          <a:bodyPr wrap="square">
            <a:spAutoFit/>
          </a:bodyPr>
          <a:lstStyle/>
          <a:p>
            <a:r>
              <a:rPr lang="en-GB" sz="3600" b="1" dirty="0">
                <a:solidFill>
                  <a:srgbClr val="EF4135"/>
                </a:solidFill>
                <a:latin typeface="French Script MT" panose="03020402040607040605" pitchFamily="66" charset="0"/>
              </a:rPr>
              <a:t>Est</a:t>
            </a:r>
            <a:r>
              <a:rPr lang="en-GB" sz="3600" dirty="0">
                <a:solidFill>
                  <a:srgbClr val="002060"/>
                </a:solidFill>
                <a:latin typeface="French Script MT" panose="03020402040607040605" pitchFamily="66" charset="0"/>
              </a:rPr>
              <a:t>-</a:t>
            </a:r>
            <a:r>
              <a:rPr lang="en-GB" sz="3600" dirty="0" err="1">
                <a:solidFill>
                  <a:srgbClr val="002060"/>
                </a:solidFill>
                <a:latin typeface="French Script MT" panose="03020402040607040605" pitchFamily="66" charset="0"/>
              </a:rPr>
              <a:t>ce</a:t>
            </a:r>
            <a:r>
              <a:rPr lang="en-GB" sz="3600" dirty="0">
                <a:solidFill>
                  <a:srgbClr val="002060"/>
                </a:solidFill>
                <a:latin typeface="French Script MT" panose="03020402040607040605" pitchFamily="66" charset="0"/>
              </a:rPr>
              <a:t> que </a:t>
            </a:r>
            <a:r>
              <a:rPr lang="en-GB" sz="3600" dirty="0" err="1">
                <a:solidFill>
                  <a:srgbClr val="002060"/>
                </a:solidFill>
                <a:latin typeface="French Script MT" panose="03020402040607040605" pitchFamily="66" charset="0"/>
              </a:rPr>
              <a:t>tu</a:t>
            </a:r>
            <a:r>
              <a:rPr lang="en-GB" sz="3600" dirty="0">
                <a:solidFill>
                  <a:srgbClr val="002060"/>
                </a:solidFill>
                <a:latin typeface="French Script MT" panose="03020402040607040605" pitchFamily="66" charset="0"/>
              </a:rPr>
              <a:t> </a:t>
            </a:r>
            <a:r>
              <a:rPr lang="en-GB" sz="3600" b="1" dirty="0" err="1">
                <a:solidFill>
                  <a:srgbClr val="EF4135"/>
                </a:solidFill>
                <a:latin typeface="French Script MT" panose="03020402040607040605" pitchFamily="66" charset="0"/>
              </a:rPr>
              <a:t>pratiques</a:t>
            </a:r>
            <a:r>
              <a:rPr lang="en-GB" sz="3600"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un instrument ?</a:t>
            </a:r>
          </a:p>
          <a:p>
            <a:r>
              <a:rPr lang="en-GB" sz="3600" dirty="0" err="1">
                <a:solidFill>
                  <a:srgbClr val="002060"/>
                </a:solidFill>
                <a:latin typeface="French Script MT" panose="03020402040607040605" pitchFamily="66" charset="0"/>
              </a:rPr>
              <a:t>Voici</a:t>
            </a:r>
            <a:r>
              <a:rPr lang="en-GB" sz="3600" dirty="0">
                <a:solidFill>
                  <a:srgbClr val="002060"/>
                </a:solidFill>
                <a:latin typeface="French Script MT" panose="03020402040607040605" pitchFamily="66" charset="0"/>
              </a:rPr>
              <a:t> mon piano. </a:t>
            </a:r>
            <a:r>
              <a:rPr lang="en-GB" sz="3600" dirty="0" err="1">
                <a:solidFill>
                  <a:srgbClr val="002060"/>
                </a:solidFill>
                <a:latin typeface="French Script MT" panose="03020402040607040605" pitchFamily="66" charset="0"/>
              </a:rPr>
              <a:t>Quand</a:t>
            </a:r>
            <a:r>
              <a:rPr lang="en-GB" sz="3600" dirty="0">
                <a:solidFill>
                  <a:srgbClr val="002060"/>
                </a:solidFill>
                <a:latin typeface="French Script MT" panose="03020402040607040605" pitchFamily="66" charset="0"/>
              </a:rPr>
              <a:t> je</a:t>
            </a:r>
            <a:r>
              <a:rPr lang="en-GB" sz="3600" b="1" dirty="0">
                <a:solidFill>
                  <a:srgbClr val="002060"/>
                </a:solidFill>
                <a:latin typeface="French Script MT" panose="03020402040607040605" pitchFamily="66" charset="0"/>
              </a:rPr>
              <a:t> </a:t>
            </a:r>
            <a:r>
              <a:rPr lang="en-GB" sz="3600" b="1" dirty="0" err="1">
                <a:solidFill>
                  <a:srgbClr val="EF4135"/>
                </a:solidFill>
                <a:latin typeface="French Script MT" panose="03020402040607040605" pitchFamily="66" charset="0"/>
              </a:rPr>
              <a:t>peux</a:t>
            </a:r>
            <a:r>
              <a:rPr lang="en-GB" sz="3600" dirty="0">
                <a:solidFill>
                  <a:srgbClr val="002060"/>
                </a:solidFill>
                <a:latin typeface="French Script MT" panose="03020402040607040605" pitchFamily="66" charset="0"/>
              </a:rPr>
              <a:t>, je </a:t>
            </a:r>
            <a:r>
              <a:rPr lang="en-GB" sz="3600" b="1" dirty="0" err="1">
                <a:solidFill>
                  <a:srgbClr val="EF4135"/>
                </a:solidFill>
                <a:latin typeface="French Script MT" panose="03020402040607040605" pitchFamily="66" charset="0"/>
              </a:rPr>
              <a:t>pratique</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tous</a:t>
            </a:r>
            <a:r>
              <a:rPr lang="en-GB" sz="3600" dirty="0">
                <a:solidFill>
                  <a:srgbClr val="002060"/>
                </a:solidFill>
                <a:latin typeface="French Script MT" panose="03020402040607040605" pitchFamily="66" charset="0"/>
              </a:rPr>
              <a:t> les </a:t>
            </a:r>
            <a:r>
              <a:rPr lang="en-GB" sz="3600" dirty="0" err="1">
                <a:solidFill>
                  <a:srgbClr val="002060"/>
                </a:solidFill>
                <a:latin typeface="French Script MT" panose="03020402040607040605" pitchFamily="66" charset="0"/>
              </a:rPr>
              <a:t>jours</a:t>
            </a:r>
            <a:r>
              <a:rPr lang="en-GB" sz="3600" dirty="0">
                <a:solidFill>
                  <a:srgbClr val="002060"/>
                </a:solidFill>
                <a:latin typeface="French Script MT" panose="03020402040607040605" pitchFamily="66" charset="0"/>
              </a:rPr>
              <a:t>.</a:t>
            </a:r>
          </a:p>
          <a:p>
            <a:r>
              <a:rPr lang="en-GB" sz="3600" dirty="0" err="1">
                <a:solidFill>
                  <a:srgbClr val="002060"/>
                </a:solidFill>
                <a:latin typeface="French Script MT" panose="03020402040607040605" pitchFamily="66" charset="0"/>
              </a:rPr>
              <a:t>Ça</a:t>
            </a:r>
            <a:r>
              <a:rPr lang="en-GB" sz="3600" dirty="0">
                <a:solidFill>
                  <a:srgbClr val="002060"/>
                </a:solidFill>
                <a:latin typeface="French Script MT" panose="03020402040607040605" pitchFamily="66" charset="0"/>
              </a:rPr>
              <a:t> </a:t>
            </a:r>
            <a:r>
              <a:rPr lang="en-GB" sz="3600" b="1" dirty="0">
                <a:solidFill>
                  <a:srgbClr val="EF4135"/>
                </a:solidFill>
                <a:latin typeface="French Script MT" panose="03020402040607040605" pitchFamily="66" charset="0"/>
              </a:rPr>
              <a:t>aide</a:t>
            </a:r>
            <a:r>
              <a:rPr lang="en-GB" sz="3600" dirty="0">
                <a:solidFill>
                  <a:srgbClr val="002060"/>
                </a:solidFill>
                <a:latin typeface="French Script MT" panose="03020402040607040605" pitchFamily="66" charset="0"/>
              </a:rPr>
              <a:t> </a:t>
            </a:r>
            <a:r>
              <a:rPr lang="fr-FR" sz="3600" dirty="0">
                <a:solidFill>
                  <a:srgbClr val="002060"/>
                </a:solidFill>
                <a:latin typeface="French Script MT" panose="03020402040607040605" pitchFamily="66" charset="0"/>
              </a:rPr>
              <a:t>à </a:t>
            </a:r>
            <a:r>
              <a:rPr lang="en-US" sz="3600" b="1" dirty="0" err="1">
                <a:solidFill>
                  <a:srgbClr val="EF4135"/>
                </a:solidFill>
                <a:latin typeface="French Script MT" panose="03020402040607040605" pitchFamily="66" charset="0"/>
              </a:rPr>
              <a:t>éviter</a:t>
            </a:r>
            <a:r>
              <a:rPr lang="en-GB" sz="3600" b="1"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le stress !</a:t>
            </a:r>
          </a:p>
          <a:p>
            <a:r>
              <a:rPr lang="en-GB" sz="3600" dirty="0">
                <a:solidFill>
                  <a:srgbClr val="002060"/>
                </a:solidFill>
                <a:latin typeface="French Script MT" panose="03020402040607040605" pitchFamily="66" charset="0"/>
              </a:rPr>
              <a:t>Je </a:t>
            </a:r>
            <a:r>
              <a:rPr lang="en-GB" sz="3600" b="1" dirty="0" err="1">
                <a:solidFill>
                  <a:srgbClr val="EF4135"/>
                </a:solidFill>
                <a:latin typeface="French Script MT" panose="03020402040607040605" pitchFamily="66" charset="0"/>
              </a:rPr>
              <a:t>compte</a:t>
            </a:r>
            <a:r>
              <a:rPr lang="en-GB" sz="3600" b="1" dirty="0">
                <a:solidFill>
                  <a:srgbClr val="EF4135"/>
                </a:solidFill>
                <a:latin typeface="French Script MT" panose="03020402040607040605" pitchFamily="66" charset="0"/>
              </a:rPr>
              <a:t> passer </a:t>
            </a:r>
            <a:r>
              <a:rPr lang="en-GB" sz="3600" dirty="0">
                <a:solidFill>
                  <a:srgbClr val="002060"/>
                </a:solidFill>
                <a:latin typeface="French Script MT" panose="03020402040607040605" pitchFamily="66" charset="0"/>
              </a:rPr>
              <a:t>mon </a:t>
            </a:r>
            <a:r>
              <a:rPr lang="en-GB" sz="3600" dirty="0" err="1">
                <a:solidFill>
                  <a:srgbClr val="002060"/>
                </a:solidFill>
                <a:latin typeface="French Script MT" panose="03020402040607040605" pitchFamily="66" charset="0"/>
              </a:rPr>
              <a:t>examen</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bientôt</a:t>
            </a:r>
            <a:r>
              <a:rPr lang="en-GB" sz="3600" dirty="0">
                <a:solidFill>
                  <a:srgbClr val="002060"/>
                </a:solidFill>
                <a:latin typeface="French Script MT" panose="03020402040607040605" pitchFamily="66" charset="0"/>
              </a:rPr>
              <a:t>.</a:t>
            </a:r>
          </a:p>
          <a:p>
            <a:r>
              <a:rPr lang="en-GB" sz="3600" dirty="0">
                <a:solidFill>
                  <a:srgbClr val="002060"/>
                </a:solidFill>
                <a:latin typeface="French Script MT" panose="03020402040607040605" pitchFamily="66" charset="0"/>
              </a:rPr>
              <a:t>Je </a:t>
            </a:r>
            <a:r>
              <a:rPr lang="en-GB" sz="3600" b="1" dirty="0" err="1">
                <a:solidFill>
                  <a:srgbClr val="EF4135"/>
                </a:solidFill>
                <a:latin typeface="French Script MT" panose="03020402040607040605" pitchFamily="66" charset="0"/>
              </a:rPr>
              <a:t>souhaite</a:t>
            </a:r>
            <a:r>
              <a:rPr lang="en-GB" sz="3600" b="1" dirty="0">
                <a:solidFill>
                  <a:srgbClr val="EF4135"/>
                </a:solidFill>
                <a:latin typeface="French Script MT" panose="03020402040607040605" pitchFamily="66" charset="0"/>
              </a:rPr>
              <a:t> donner</a:t>
            </a:r>
            <a:r>
              <a:rPr lang="en-GB" sz="3600" dirty="0">
                <a:solidFill>
                  <a:srgbClr val="EF4135"/>
                </a:solidFill>
                <a:latin typeface="French Script MT" panose="03020402040607040605" pitchFamily="66" charset="0"/>
              </a:rPr>
              <a:t> </a:t>
            </a:r>
            <a:r>
              <a:rPr lang="en-GB" sz="3600" dirty="0">
                <a:solidFill>
                  <a:srgbClr val="002060"/>
                </a:solidFill>
                <a:latin typeface="French Script MT" panose="03020402040607040605" pitchFamily="66" charset="0"/>
              </a:rPr>
              <a:t>un concert un jour !</a:t>
            </a:r>
          </a:p>
        </p:txBody>
      </p:sp>
      <p:sp>
        <p:nvSpPr>
          <p:cNvPr id="24" name="TextBox 23">
            <a:extLst>
              <a:ext uri="{FF2B5EF4-FFF2-40B4-BE49-F238E27FC236}">
                <a16:creationId xmlns:a16="http://schemas.microsoft.com/office/drawing/2014/main" id="{950A3126-827D-45A9-BDDB-9E9A3A9FA1A6}"/>
              </a:ext>
            </a:extLst>
          </p:cNvPr>
          <p:cNvSpPr txBox="1"/>
          <p:nvPr/>
        </p:nvSpPr>
        <p:spPr>
          <a:xfrm>
            <a:off x="6581794" y="139739"/>
            <a:ext cx="4024475" cy="1123712"/>
          </a:xfrm>
          <a:prstGeom prst="wedgeRoundRectCallout">
            <a:avLst>
              <a:gd name="adj1" fmla="val -49521"/>
              <a:gd name="adj2" fmla="val 30240"/>
              <a:gd name="adj3" fmla="val 16667"/>
            </a:avLst>
          </a:prstGeom>
          <a:solidFill>
            <a:srgbClr val="0055A5"/>
          </a:solidFill>
          <a:ln>
            <a:solidFill>
              <a:srgbClr val="EE6000"/>
            </a:solidFill>
          </a:ln>
        </p:spPr>
        <p:txBody>
          <a:bodyPr wrap="square" rtlCol="0">
            <a:spAutoFit/>
          </a:bodyPr>
          <a:lstStyle/>
          <a:p>
            <a:pPr lvl="0">
              <a:defRPr/>
            </a:pPr>
            <a:r>
              <a:rPr lang="en-GB" sz="2000" b="1" dirty="0">
                <a:solidFill>
                  <a:schemeClr val="bg1"/>
                </a:solidFill>
              </a:rPr>
              <a:t>Don’t forget to add any words you think are useful to your personal </a:t>
            </a:r>
            <a:r>
              <a:rPr lang="en-GB" sz="2000" b="1" dirty="0" err="1">
                <a:solidFill>
                  <a:schemeClr val="bg1"/>
                </a:solidFill>
              </a:rPr>
              <a:t>repertoir</a:t>
            </a:r>
            <a:r>
              <a:rPr lang="en-GB" sz="2000" b="1" dirty="0">
                <a:solidFill>
                  <a:schemeClr val="bg1"/>
                </a:solidFill>
              </a:rPr>
              <a:t>.</a:t>
            </a:r>
            <a:endParaRPr lang="en-GB" sz="2000" dirty="0">
              <a:solidFill>
                <a:schemeClr val="bg1"/>
              </a:solidFill>
            </a:endParaRPr>
          </a:p>
        </p:txBody>
      </p:sp>
      <p:pic>
        <p:nvPicPr>
          <p:cNvPr id="21" name="Picture 20" descr="A magnifying glass with a black background&#10;&#10;Description automatically generated">
            <a:extLst>
              <a:ext uri="{FF2B5EF4-FFF2-40B4-BE49-F238E27FC236}">
                <a16:creationId xmlns:a16="http://schemas.microsoft.com/office/drawing/2014/main" id="{493624C5-EE99-4217-A088-C487574BDC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1" y="779106"/>
            <a:ext cx="652162" cy="598375"/>
          </a:xfrm>
          <a:prstGeom prst="rect">
            <a:avLst/>
          </a:prstGeom>
        </p:spPr>
      </p:pic>
    </p:spTree>
    <p:extLst>
      <p:ext uri="{BB962C8B-B14F-4D97-AF65-F5344CB8AC3E}">
        <p14:creationId xmlns:p14="http://schemas.microsoft.com/office/powerpoint/2010/main" val="2302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14</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a:spcBef>
                <a:spcPct val="0"/>
              </a:spcBef>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22.08.23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221340"/>
            <a:ext cx="6722795" cy="1506598"/>
          </a:xfrm>
        </p:spPr>
        <p:txBody>
          <a:bodyPr>
            <a:noAutofit/>
          </a:bodyPr>
          <a:lstStyle/>
          <a:p>
            <a:pPr algn="l"/>
            <a:r>
              <a:rPr lang="en-GB" sz="2000" dirty="0">
                <a:solidFill>
                  <a:prstClr val="white"/>
                </a:solidFill>
              </a:rPr>
              <a:t>What happens and doesn’t happen</a:t>
            </a:r>
          </a:p>
          <a:p>
            <a:pPr algn="l"/>
            <a:r>
              <a:rPr lang="en-GB" sz="2000" dirty="0">
                <a:solidFill>
                  <a:prstClr val="white"/>
                </a:solidFill>
              </a:rPr>
              <a:t>Asking and answering questions (-ER verbs)</a:t>
            </a:r>
          </a:p>
          <a:p>
            <a:pPr algn="l"/>
            <a:r>
              <a:rPr lang="en-GB" sz="2000" dirty="0">
                <a:solidFill>
                  <a:prstClr val="white"/>
                </a:solidFill>
              </a:rPr>
              <a:t>à with certain verbs</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fontScale="92500"/>
          </a:bodyPr>
          <a:lstStyle/>
          <a:p>
            <a:r>
              <a:rPr lang="en-GB" sz="4400" b="1" dirty="0">
                <a:solidFill>
                  <a:prstClr val="white"/>
                </a:solidFill>
              </a:rPr>
              <a:t>Talking about everyday activities</a:t>
            </a:r>
            <a:endParaRPr lang="en-GB" sz="4400" dirty="0"/>
          </a:p>
        </p:txBody>
      </p:sp>
      <p:sp>
        <p:nvSpPr>
          <p:cNvPr id="6" name="Speech Bubble: Rectangle with Corners Rounded 5">
            <a:extLst>
              <a:ext uri="{FF2B5EF4-FFF2-40B4-BE49-F238E27FC236}">
                <a16:creationId xmlns:a16="http://schemas.microsoft.com/office/drawing/2014/main" id="{1603780F-10E1-4F1D-8C01-DB2C1F0E6F97}"/>
              </a:ext>
            </a:extLst>
          </p:cNvPr>
          <p:cNvSpPr/>
          <p:nvPr/>
        </p:nvSpPr>
        <p:spPr>
          <a:xfrm>
            <a:off x="8662194" y="3147646"/>
            <a:ext cx="2723201" cy="1740877"/>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412DCEE-92C5-41E9-A997-C25C817AF506}"/>
              </a:ext>
            </a:extLst>
          </p:cNvPr>
          <p:cNvSpPr txBox="1"/>
          <p:nvPr/>
        </p:nvSpPr>
        <p:spPr>
          <a:xfrm>
            <a:off x="8859035" y="3417919"/>
            <a:ext cx="2329517" cy="1200329"/>
          </a:xfrm>
          <a:prstGeom prst="rect">
            <a:avLst/>
          </a:prstGeom>
          <a:noFill/>
        </p:spPr>
        <p:txBody>
          <a:bodyPr wrap="square">
            <a:spAutoFit/>
          </a:bodyPr>
          <a:lstStyle/>
          <a:p>
            <a:pPr algn="ctr"/>
            <a:r>
              <a:rPr lang="fr-FR" sz="2400" dirty="0">
                <a:solidFill>
                  <a:schemeClr val="bg1"/>
                </a:solidFill>
              </a:rPr>
              <a:t>Et toi, que </a:t>
            </a:r>
            <a:br>
              <a:rPr lang="fr-FR" sz="2400" dirty="0">
                <a:solidFill>
                  <a:schemeClr val="bg1"/>
                </a:solidFill>
              </a:rPr>
            </a:br>
            <a:r>
              <a:rPr lang="fr-FR" sz="2400" dirty="0">
                <a:solidFill>
                  <a:schemeClr val="bg1"/>
                </a:solidFill>
              </a:rPr>
              <a:t>fais-tu les jours d’école ?</a:t>
            </a:r>
            <a:endParaRPr lang="en-GB" sz="2400" dirty="0">
              <a:solidFill>
                <a:schemeClr val="bg1"/>
              </a:solidFill>
            </a:endParaRPr>
          </a:p>
        </p:txBody>
      </p:sp>
      <p:pic>
        <p:nvPicPr>
          <p:cNvPr id="8" name="Picture 7" descr="A cartoon of a person&#10;&#10;Description automatically generated">
            <a:extLst>
              <a:ext uri="{FF2B5EF4-FFF2-40B4-BE49-F238E27FC236}">
                <a16:creationId xmlns:a16="http://schemas.microsoft.com/office/drawing/2014/main" id="{643BD738-2FB1-4D3E-844D-EE0F19AF8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68" y="4607168"/>
            <a:ext cx="2250831" cy="2250831"/>
          </a:xfrm>
          <a:prstGeom prst="rect">
            <a:avLst/>
          </a:prstGeom>
        </p:spPr>
      </p:pic>
    </p:spTree>
    <p:extLst>
      <p:ext uri="{BB962C8B-B14F-4D97-AF65-F5344CB8AC3E}">
        <p14:creationId xmlns:p14="http://schemas.microsoft.com/office/powerpoint/2010/main" val="2271511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40015"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363;p43">
            <a:extLst>
              <a:ext uri="{FF2B5EF4-FFF2-40B4-BE49-F238E27FC236}">
                <a16:creationId xmlns:a16="http://schemas.microsoft.com/office/drawing/2014/main" id="{758DEFFF-78B8-44C8-931C-9A13270B393D}"/>
              </a:ext>
            </a:extLst>
          </p:cNvPr>
          <p:cNvSpPr txBox="1"/>
          <p:nvPr/>
        </p:nvSpPr>
        <p:spPr>
          <a:xfrm>
            <a:off x="7338427" y="166859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when</a:t>
            </a:r>
            <a:endParaRPr dirty="0">
              <a:solidFill>
                <a:srgbClr val="002060"/>
              </a:solidFill>
            </a:endParaRPr>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7284567" y="2885434"/>
            <a:ext cx="424139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who</a:t>
            </a:r>
            <a:endParaRPr dirty="0">
              <a:solidFill>
                <a:srgbClr val="002060"/>
              </a:solidFill>
            </a:endParaRPr>
          </a:p>
        </p:txBody>
      </p:sp>
      <p:sp>
        <p:nvSpPr>
          <p:cNvPr id="11" name="Google Shape;368;p43">
            <a:extLst>
              <a:ext uri="{FF2B5EF4-FFF2-40B4-BE49-F238E27FC236}">
                <a16:creationId xmlns:a16="http://schemas.microsoft.com/office/drawing/2014/main" id="{5A4F51A2-260A-4979-A2E4-258B4F195764}"/>
              </a:ext>
            </a:extLst>
          </p:cNvPr>
          <p:cNvSpPr txBox="1"/>
          <p:nvPr/>
        </p:nvSpPr>
        <p:spPr>
          <a:xfrm>
            <a:off x="7338427" y="2280448"/>
            <a:ext cx="3240968"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where</a:t>
            </a:r>
            <a:endParaRPr dirty="0">
              <a:solidFill>
                <a:srgbClr val="002060"/>
              </a:solidFill>
            </a:endParaRPr>
          </a:p>
        </p:txBody>
      </p:sp>
      <p:sp>
        <p:nvSpPr>
          <p:cNvPr id="12" name="Google Shape;367;p43">
            <a:extLst>
              <a:ext uri="{FF2B5EF4-FFF2-40B4-BE49-F238E27FC236}">
                <a16:creationId xmlns:a16="http://schemas.microsoft.com/office/drawing/2014/main" id="{8088A509-BC33-424E-A830-7EE13DA7CA75}"/>
              </a:ext>
            </a:extLst>
          </p:cNvPr>
          <p:cNvSpPr txBox="1"/>
          <p:nvPr/>
        </p:nvSpPr>
        <p:spPr>
          <a:xfrm>
            <a:off x="3030181" y="166859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qui</a:t>
            </a:r>
            <a:endParaRPr sz="3600" i="0" u="none" strike="noStrike" cap="none" dirty="0">
              <a:solidFill>
                <a:srgbClr val="002060"/>
              </a:solidFill>
              <a:latin typeface="Century Gothic"/>
              <a:ea typeface="Century Gothic"/>
              <a:cs typeface="Century Gothic"/>
              <a:sym typeface="Century Gothic"/>
            </a:endParaRPr>
          </a:p>
        </p:txBody>
      </p:sp>
      <p:sp>
        <p:nvSpPr>
          <p:cNvPr id="13" name="Google Shape;367;p43">
            <a:extLst>
              <a:ext uri="{FF2B5EF4-FFF2-40B4-BE49-F238E27FC236}">
                <a16:creationId xmlns:a16="http://schemas.microsoft.com/office/drawing/2014/main" id="{4139E8DE-7701-4381-B040-15B90767AA1C}"/>
              </a:ext>
            </a:extLst>
          </p:cNvPr>
          <p:cNvSpPr txBox="1"/>
          <p:nvPr/>
        </p:nvSpPr>
        <p:spPr>
          <a:xfrm>
            <a:off x="3030181" y="2874677"/>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que</a:t>
            </a:r>
            <a:endParaRPr sz="3600" i="0" u="none" strike="noStrike" cap="none" dirty="0">
              <a:solidFill>
                <a:srgbClr val="002060"/>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CC791603-03FE-487D-9BED-89C01BEEB96C}"/>
              </a:ext>
            </a:extLst>
          </p:cNvPr>
          <p:cNvSpPr txBox="1"/>
          <p:nvPr/>
        </p:nvSpPr>
        <p:spPr>
          <a:xfrm>
            <a:off x="3030180" y="2279659"/>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comment</a:t>
            </a:r>
            <a:endParaRPr sz="3600" i="0" u="none" strike="noStrike" cap="none" dirty="0">
              <a:solidFill>
                <a:srgbClr val="002060"/>
              </a:solidFill>
              <a:latin typeface="Century Gothic"/>
              <a:ea typeface="Century Gothic"/>
              <a:cs typeface="Century Gothic"/>
              <a:sym typeface="Century Gothic"/>
            </a:endParaRPr>
          </a:p>
        </p:txBody>
      </p:sp>
      <p:sp>
        <p:nvSpPr>
          <p:cNvPr id="15" name="Google Shape;365;p43">
            <a:extLst>
              <a:ext uri="{FF2B5EF4-FFF2-40B4-BE49-F238E27FC236}">
                <a16:creationId xmlns:a16="http://schemas.microsoft.com/office/drawing/2014/main" id="{B8233FC7-D0FA-4C73-A009-E4A7831C6A87}"/>
              </a:ext>
            </a:extLst>
          </p:cNvPr>
          <p:cNvSpPr txBox="1"/>
          <p:nvPr/>
        </p:nvSpPr>
        <p:spPr>
          <a:xfrm>
            <a:off x="7338427" y="3488105"/>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what</a:t>
            </a:r>
            <a:endParaRPr dirty="0">
              <a:solidFill>
                <a:srgbClr val="002060"/>
              </a:solidFill>
            </a:endParaRPr>
          </a:p>
        </p:txBody>
      </p:sp>
      <p:sp>
        <p:nvSpPr>
          <p:cNvPr id="16" name="Google Shape;367;p43">
            <a:extLst>
              <a:ext uri="{FF2B5EF4-FFF2-40B4-BE49-F238E27FC236}">
                <a16:creationId xmlns:a16="http://schemas.microsoft.com/office/drawing/2014/main" id="{052769B1-F2E2-4073-9A84-BA82CA3FC277}"/>
              </a:ext>
            </a:extLst>
          </p:cNvPr>
          <p:cNvSpPr txBox="1"/>
          <p:nvPr/>
        </p:nvSpPr>
        <p:spPr>
          <a:xfrm>
            <a:off x="3030181" y="3485737"/>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dirty="0" err="1">
                <a:solidFill>
                  <a:srgbClr val="002060"/>
                </a:solidFill>
                <a:latin typeface="Century Gothic"/>
                <a:ea typeface="Century Gothic"/>
                <a:cs typeface="Century Gothic"/>
                <a:sym typeface="Century Gothic"/>
              </a:rPr>
              <a:t>pourquoi</a:t>
            </a:r>
            <a:endParaRPr sz="3600" i="0" u="none" strike="noStrike" cap="none" dirty="0">
              <a:solidFill>
                <a:srgbClr val="002060"/>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7338427" y="4163146"/>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what</a:t>
            </a:r>
            <a:endParaRPr dirty="0">
              <a:solidFill>
                <a:srgbClr val="002060"/>
              </a:solidFill>
            </a:endParaRPr>
          </a:p>
        </p:txBody>
      </p:sp>
      <p:sp>
        <p:nvSpPr>
          <p:cNvPr id="18" name="Google Shape;365;p43">
            <a:extLst>
              <a:ext uri="{FF2B5EF4-FFF2-40B4-BE49-F238E27FC236}">
                <a16:creationId xmlns:a16="http://schemas.microsoft.com/office/drawing/2014/main" id="{2769C709-AD29-4D57-8DA7-F13F1CE4BA0B}"/>
              </a:ext>
            </a:extLst>
          </p:cNvPr>
          <p:cNvSpPr txBox="1"/>
          <p:nvPr/>
        </p:nvSpPr>
        <p:spPr>
          <a:xfrm>
            <a:off x="7338427" y="5515180"/>
            <a:ext cx="376196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how</a:t>
            </a:r>
            <a:endParaRPr dirty="0">
              <a:solidFill>
                <a:srgbClr val="002060"/>
              </a:solidFill>
            </a:endParaRPr>
          </a:p>
        </p:txBody>
      </p:sp>
      <p:sp>
        <p:nvSpPr>
          <p:cNvPr id="19" name="Google Shape;368;p43">
            <a:extLst>
              <a:ext uri="{FF2B5EF4-FFF2-40B4-BE49-F238E27FC236}">
                <a16:creationId xmlns:a16="http://schemas.microsoft.com/office/drawing/2014/main" id="{5A4F51A2-260A-4979-A2E4-258B4F195764}"/>
              </a:ext>
            </a:extLst>
          </p:cNvPr>
          <p:cNvSpPr txBox="1"/>
          <p:nvPr/>
        </p:nvSpPr>
        <p:spPr>
          <a:xfrm>
            <a:off x="7338426" y="482835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which</a:t>
            </a:r>
            <a:endParaRPr dirty="0">
              <a:solidFill>
                <a:srgbClr val="002060"/>
              </a:solidFill>
            </a:endParaRPr>
          </a:p>
        </p:txBody>
      </p:sp>
      <p:sp>
        <p:nvSpPr>
          <p:cNvPr id="20" name="Google Shape;367;p43">
            <a:extLst>
              <a:ext uri="{FF2B5EF4-FFF2-40B4-BE49-F238E27FC236}">
                <a16:creationId xmlns:a16="http://schemas.microsoft.com/office/drawing/2014/main" id="{8088A509-BC33-424E-A830-7EE13DA7CA75}"/>
              </a:ext>
            </a:extLst>
          </p:cNvPr>
          <p:cNvSpPr txBox="1"/>
          <p:nvPr/>
        </p:nvSpPr>
        <p:spPr>
          <a:xfrm>
            <a:off x="3013337" y="4163146"/>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quand</a:t>
            </a:r>
            <a:endParaRPr sz="3600" i="0" u="none" strike="noStrike" cap="none" dirty="0">
              <a:solidFill>
                <a:srgbClr val="002060"/>
              </a:solidFill>
              <a:latin typeface="Century Gothic"/>
              <a:ea typeface="Century Gothic"/>
              <a:cs typeface="Century Gothic"/>
              <a:sym typeface="Century Gothic"/>
            </a:endParaRPr>
          </a:p>
        </p:txBody>
      </p:sp>
      <p:sp>
        <p:nvSpPr>
          <p:cNvPr id="21" name="Google Shape;367;p43">
            <a:extLst>
              <a:ext uri="{FF2B5EF4-FFF2-40B4-BE49-F238E27FC236}">
                <a16:creationId xmlns:a16="http://schemas.microsoft.com/office/drawing/2014/main" id="{4139E8DE-7701-4381-B040-15B90767AA1C}"/>
              </a:ext>
            </a:extLst>
          </p:cNvPr>
          <p:cNvSpPr txBox="1"/>
          <p:nvPr/>
        </p:nvSpPr>
        <p:spPr>
          <a:xfrm>
            <a:off x="3030181" y="5513602"/>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quoi</a:t>
            </a:r>
          </a:p>
        </p:txBody>
      </p:sp>
      <p:sp>
        <p:nvSpPr>
          <p:cNvPr id="22" name="Google Shape;367;p43">
            <a:extLst>
              <a:ext uri="{FF2B5EF4-FFF2-40B4-BE49-F238E27FC236}">
                <a16:creationId xmlns:a16="http://schemas.microsoft.com/office/drawing/2014/main" id="{CC791603-03FE-487D-9BED-89C01BEEB96C}"/>
              </a:ext>
            </a:extLst>
          </p:cNvPr>
          <p:cNvSpPr txBox="1"/>
          <p:nvPr/>
        </p:nvSpPr>
        <p:spPr>
          <a:xfrm>
            <a:off x="3030180" y="4790248"/>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où</a:t>
            </a:r>
            <a:endParaRPr sz="3600" i="0" u="none" strike="noStrike" cap="none" dirty="0">
              <a:solidFill>
                <a:srgbClr val="002060"/>
              </a:solidFill>
              <a:latin typeface="Century Gothic"/>
              <a:ea typeface="Century Gothic"/>
              <a:cs typeface="Century Gothic"/>
              <a:sym typeface="Century Gothic"/>
            </a:endParaRPr>
          </a:p>
        </p:txBody>
      </p:sp>
      <p:sp>
        <p:nvSpPr>
          <p:cNvPr id="2" name="TextBox 1"/>
          <p:cNvSpPr txBox="1"/>
          <p:nvPr/>
        </p:nvSpPr>
        <p:spPr>
          <a:xfrm>
            <a:off x="3491886" y="281160"/>
            <a:ext cx="7097641" cy="461665"/>
          </a:xfrm>
          <a:prstGeom prst="rect">
            <a:avLst/>
          </a:prstGeom>
          <a:noFill/>
        </p:spPr>
        <p:txBody>
          <a:bodyPr wrap="square" rtlCol="0">
            <a:spAutoFit/>
          </a:bodyPr>
          <a:lstStyle/>
          <a:p>
            <a:r>
              <a:rPr lang="en-GB" sz="2400" b="1" dirty="0">
                <a:solidFill>
                  <a:srgbClr val="002060"/>
                </a:solidFill>
              </a:rPr>
              <a:t>Mets les mots </a:t>
            </a:r>
            <a:r>
              <a:rPr lang="en-GB" sz="2400" b="1" dirty="0" err="1">
                <a:solidFill>
                  <a:srgbClr val="002060"/>
                </a:solidFill>
              </a:rPr>
              <a:t>anglais</a:t>
            </a:r>
            <a:r>
              <a:rPr lang="en-GB" sz="2400" b="1" dirty="0">
                <a:solidFill>
                  <a:srgbClr val="002060"/>
                </a:solidFill>
              </a:rPr>
              <a:t> dans le bon </a:t>
            </a:r>
            <a:r>
              <a:rPr lang="en-GB" sz="2400" b="1" dirty="0" err="1">
                <a:solidFill>
                  <a:srgbClr val="002060"/>
                </a:solidFill>
              </a:rPr>
              <a:t>ordre</a:t>
            </a:r>
            <a:r>
              <a:rPr lang="en-GB" sz="2400" b="1" dirty="0">
                <a:solidFill>
                  <a:srgbClr val="002060"/>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656" y="2567190"/>
            <a:ext cx="1158687" cy="1723619"/>
          </a:xfrm>
          <a:prstGeom prst="rect">
            <a:avLst/>
          </a:prstGeom>
        </p:spPr>
      </p:pic>
      <p:sp>
        <p:nvSpPr>
          <p:cNvPr id="23" name="Google Shape;363;p43">
            <a:extLst>
              <a:ext uri="{FF2B5EF4-FFF2-40B4-BE49-F238E27FC236}">
                <a16:creationId xmlns:a16="http://schemas.microsoft.com/office/drawing/2014/main" id="{758DEFFF-78B8-44C8-931C-9A13270B393D}"/>
              </a:ext>
            </a:extLst>
          </p:cNvPr>
          <p:cNvSpPr txBox="1"/>
          <p:nvPr/>
        </p:nvSpPr>
        <p:spPr>
          <a:xfrm>
            <a:off x="7359211" y="105753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why</a:t>
            </a:r>
            <a:endParaRPr dirty="0">
              <a:solidFill>
                <a:srgbClr val="002060"/>
              </a:solidFill>
            </a:endParaRPr>
          </a:p>
        </p:txBody>
      </p:sp>
      <p:sp>
        <p:nvSpPr>
          <p:cNvPr id="24" name="Google Shape;367;p43">
            <a:extLst>
              <a:ext uri="{FF2B5EF4-FFF2-40B4-BE49-F238E27FC236}">
                <a16:creationId xmlns:a16="http://schemas.microsoft.com/office/drawing/2014/main" id="{8088A509-BC33-424E-A830-7EE13DA7CA75}"/>
              </a:ext>
            </a:extLst>
          </p:cNvPr>
          <p:cNvSpPr txBox="1"/>
          <p:nvPr/>
        </p:nvSpPr>
        <p:spPr>
          <a:xfrm>
            <a:off x="2976321" y="105753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quel(le)</a:t>
            </a:r>
            <a:endParaRPr sz="3600"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881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363;p43">
            <a:extLst>
              <a:ext uri="{FF2B5EF4-FFF2-40B4-BE49-F238E27FC236}">
                <a16:creationId xmlns:a16="http://schemas.microsoft.com/office/drawing/2014/main" id="{758DEFFF-78B8-44C8-931C-9A13270B393D}"/>
              </a:ext>
            </a:extLst>
          </p:cNvPr>
          <p:cNvSpPr txBox="1"/>
          <p:nvPr/>
        </p:nvSpPr>
        <p:spPr>
          <a:xfrm>
            <a:off x="7338427" y="166859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who</a:t>
            </a:r>
            <a:endParaRPr dirty="0">
              <a:solidFill>
                <a:srgbClr val="002060"/>
              </a:solidFill>
            </a:endParaRPr>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7284567" y="2885434"/>
            <a:ext cx="424139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what</a:t>
            </a:r>
            <a:endParaRPr dirty="0">
              <a:solidFill>
                <a:srgbClr val="002060"/>
              </a:solidFill>
            </a:endParaRPr>
          </a:p>
        </p:txBody>
      </p:sp>
      <p:sp>
        <p:nvSpPr>
          <p:cNvPr id="11" name="Google Shape;368;p43">
            <a:extLst>
              <a:ext uri="{FF2B5EF4-FFF2-40B4-BE49-F238E27FC236}">
                <a16:creationId xmlns:a16="http://schemas.microsoft.com/office/drawing/2014/main" id="{5A4F51A2-260A-4979-A2E4-258B4F195764}"/>
              </a:ext>
            </a:extLst>
          </p:cNvPr>
          <p:cNvSpPr txBox="1"/>
          <p:nvPr/>
        </p:nvSpPr>
        <p:spPr>
          <a:xfrm>
            <a:off x="7338427" y="2280448"/>
            <a:ext cx="3240968"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how</a:t>
            </a:r>
            <a:endParaRPr dirty="0">
              <a:solidFill>
                <a:srgbClr val="002060"/>
              </a:solidFill>
            </a:endParaRPr>
          </a:p>
        </p:txBody>
      </p:sp>
      <p:sp>
        <p:nvSpPr>
          <p:cNvPr id="12" name="Google Shape;367;p43">
            <a:extLst>
              <a:ext uri="{FF2B5EF4-FFF2-40B4-BE49-F238E27FC236}">
                <a16:creationId xmlns:a16="http://schemas.microsoft.com/office/drawing/2014/main" id="{8088A509-BC33-424E-A830-7EE13DA7CA75}"/>
              </a:ext>
            </a:extLst>
          </p:cNvPr>
          <p:cNvSpPr txBox="1"/>
          <p:nvPr/>
        </p:nvSpPr>
        <p:spPr>
          <a:xfrm>
            <a:off x="3030181" y="166859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qui</a:t>
            </a:r>
            <a:endParaRPr sz="3600" i="0" u="none" strike="noStrike" cap="none" dirty="0">
              <a:solidFill>
                <a:srgbClr val="002060"/>
              </a:solidFill>
              <a:latin typeface="Century Gothic"/>
              <a:ea typeface="Century Gothic"/>
              <a:cs typeface="Century Gothic"/>
              <a:sym typeface="Century Gothic"/>
            </a:endParaRPr>
          </a:p>
        </p:txBody>
      </p:sp>
      <p:sp>
        <p:nvSpPr>
          <p:cNvPr id="13" name="Google Shape;367;p43">
            <a:extLst>
              <a:ext uri="{FF2B5EF4-FFF2-40B4-BE49-F238E27FC236}">
                <a16:creationId xmlns:a16="http://schemas.microsoft.com/office/drawing/2014/main" id="{4139E8DE-7701-4381-B040-15B90767AA1C}"/>
              </a:ext>
            </a:extLst>
          </p:cNvPr>
          <p:cNvSpPr txBox="1"/>
          <p:nvPr/>
        </p:nvSpPr>
        <p:spPr>
          <a:xfrm>
            <a:off x="3030181" y="2874677"/>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que</a:t>
            </a:r>
            <a:endParaRPr sz="3600" i="0" u="none" strike="noStrike" cap="none" dirty="0">
              <a:solidFill>
                <a:srgbClr val="002060"/>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CC791603-03FE-487D-9BED-89C01BEEB96C}"/>
              </a:ext>
            </a:extLst>
          </p:cNvPr>
          <p:cNvSpPr txBox="1"/>
          <p:nvPr/>
        </p:nvSpPr>
        <p:spPr>
          <a:xfrm>
            <a:off x="3030180" y="2279659"/>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comment</a:t>
            </a:r>
            <a:endParaRPr sz="3600" i="0" u="none" strike="noStrike" cap="none" dirty="0">
              <a:solidFill>
                <a:srgbClr val="002060"/>
              </a:solidFill>
              <a:latin typeface="Century Gothic"/>
              <a:ea typeface="Century Gothic"/>
              <a:cs typeface="Century Gothic"/>
              <a:sym typeface="Century Gothic"/>
            </a:endParaRPr>
          </a:p>
        </p:txBody>
      </p:sp>
      <p:sp>
        <p:nvSpPr>
          <p:cNvPr id="15" name="Google Shape;365;p43">
            <a:extLst>
              <a:ext uri="{FF2B5EF4-FFF2-40B4-BE49-F238E27FC236}">
                <a16:creationId xmlns:a16="http://schemas.microsoft.com/office/drawing/2014/main" id="{B8233FC7-D0FA-4C73-A009-E4A7831C6A87}"/>
              </a:ext>
            </a:extLst>
          </p:cNvPr>
          <p:cNvSpPr txBox="1"/>
          <p:nvPr/>
        </p:nvSpPr>
        <p:spPr>
          <a:xfrm>
            <a:off x="7338427" y="3488105"/>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why</a:t>
            </a:r>
            <a:endParaRPr dirty="0">
              <a:solidFill>
                <a:srgbClr val="002060"/>
              </a:solidFill>
            </a:endParaRPr>
          </a:p>
        </p:txBody>
      </p:sp>
      <p:sp>
        <p:nvSpPr>
          <p:cNvPr id="16" name="Google Shape;367;p43">
            <a:extLst>
              <a:ext uri="{FF2B5EF4-FFF2-40B4-BE49-F238E27FC236}">
                <a16:creationId xmlns:a16="http://schemas.microsoft.com/office/drawing/2014/main" id="{052769B1-F2E2-4073-9A84-BA82CA3FC277}"/>
              </a:ext>
            </a:extLst>
          </p:cNvPr>
          <p:cNvSpPr txBox="1"/>
          <p:nvPr/>
        </p:nvSpPr>
        <p:spPr>
          <a:xfrm>
            <a:off x="3030181" y="3485737"/>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pourquoi</a:t>
            </a:r>
            <a:endParaRPr sz="3600" i="0" u="none" strike="noStrike" cap="none" dirty="0">
              <a:solidFill>
                <a:srgbClr val="002060"/>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7338427" y="4163146"/>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when</a:t>
            </a:r>
            <a:endParaRPr dirty="0">
              <a:solidFill>
                <a:srgbClr val="002060"/>
              </a:solidFill>
            </a:endParaRPr>
          </a:p>
        </p:txBody>
      </p:sp>
      <p:sp>
        <p:nvSpPr>
          <p:cNvPr id="18" name="Google Shape;365;p43">
            <a:extLst>
              <a:ext uri="{FF2B5EF4-FFF2-40B4-BE49-F238E27FC236}">
                <a16:creationId xmlns:a16="http://schemas.microsoft.com/office/drawing/2014/main" id="{2769C709-AD29-4D57-8DA7-F13F1CE4BA0B}"/>
              </a:ext>
            </a:extLst>
          </p:cNvPr>
          <p:cNvSpPr txBox="1"/>
          <p:nvPr/>
        </p:nvSpPr>
        <p:spPr>
          <a:xfrm>
            <a:off x="7338427" y="5515180"/>
            <a:ext cx="376196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what</a:t>
            </a:r>
            <a:endParaRPr dirty="0">
              <a:solidFill>
                <a:srgbClr val="002060"/>
              </a:solidFill>
            </a:endParaRPr>
          </a:p>
        </p:txBody>
      </p:sp>
      <p:sp>
        <p:nvSpPr>
          <p:cNvPr id="19" name="Google Shape;368;p43">
            <a:extLst>
              <a:ext uri="{FF2B5EF4-FFF2-40B4-BE49-F238E27FC236}">
                <a16:creationId xmlns:a16="http://schemas.microsoft.com/office/drawing/2014/main" id="{5A4F51A2-260A-4979-A2E4-258B4F195764}"/>
              </a:ext>
            </a:extLst>
          </p:cNvPr>
          <p:cNvSpPr txBox="1"/>
          <p:nvPr/>
        </p:nvSpPr>
        <p:spPr>
          <a:xfrm>
            <a:off x="7319765" y="482835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where</a:t>
            </a:r>
            <a:endParaRPr dirty="0">
              <a:solidFill>
                <a:srgbClr val="002060"/>
              </a:solidFill>
            </a:endParaRPr>
          </a:p>
        </p:txBody>
      </p:sp>
      <p:sp>
        <p:nvSpPr>
          <p:cNvPr id="20" name="Google Shape;367;p43">
            <a:extLst>
              <a:ext uri="{FF2B5EF4-FFF2-40B4-BE49-F238E27FC236}">
                <a16:creationId xmlns:a16="http://schemas.microsoft.com/office/drawing/2014/main" id="{8088A509-BC33-424E-A830-7EE13DA7CA75}"/>
              </a:ext>
            </a:extLst>
          </p:cNvPr>
          <p:cNvSpPr txBox="1"/>
          <p:nvPr/>
        </p:nvSpPr>
        <p:spPr>
          <a:xfrm>
            <a:off x="3013337" y="4163146"/>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quand</a:t>
            </a:r>
            <a:endParaRPr sz="3600" i="0" u="none" strike="noStrike" cap="none" dirty="0">
              <a:solidFill>
                <a:srgbClr val="002060"/>
              </a:solidFill>
              <a:latin typeface="Century Gothic"/>
              <a:ea typeface="Century Gothic"/>
              <a:cs typeface="Century Gothic"/>
              <a:sym typeface="Century Gothic"/>
            </a:endParaRPr>
          </a:p>
        </p:txBody>
      </p:sp>
      <p:sp>
        <p:nvSpPr>
          <p:cNvPr id="21" name="Google Shape;367;p43">
            <a:extLst>
              <a:ext uri="{FF2B5EF4-FFF2-40B4-BE49-F238E27FC236}">
                <a16:creationId xmlns:a16="http://schemas.microsoft.com/office/drawing/2014/main" id="{4139E8DE-7701-4381-B040-15B90767AA1C}"/>
              </a:ext>
            </a:extLst>
          </p:cNvPr>
          <p:cNvSpPr txBox="1"/>
          <p:nvPr/>
        </p:nvSpPr>
        <p:spPr>
          <a:xfrm>
            <a:off x="3030181" y="5513602"/>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quoi</a:t>
            </a:r>
          </a:p>
        </p:txBody>
      </p:sp>
      <p:sp>
        <p:nvSpPr>
          <p:cNvPr id="22" name="Google Shape;367;p43">
            <a:extLst>
              <a:ext uri="{FF2B5EF4-FFF2-40B4-BE49-F238E27FC236}">
                <a16:creationId xmlns:a16="http://schemas.microsoft.com/office/drawing/2014/main" id="{CC791603-03FE-487D-9BED-89C01BEEB96C}"/>
              </a:ext>
            </a:extLst>
          </p:cNvPr>
          <p:cNvSpPr txBox="1"/>
          <p:nvPr/>
        </p:nvSpPr>
        <p:spPr>
          <a:xfrm>
            <a:off x="3030180" y="4790248"/>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rgbClr val="002060"/>
                </a:solidFill>
                <a:latin typeface="Century Gothic"/>
                <a:ea typeface="Century Gothic"/>
                <a:cs typeface="Century Gothic"/>
                <a:sym typeface="Century Gothic"/>
              </a:rPr>
              <a:t>où</a:t>
            </a:r>
            <a:endParaRPr sz="3600" i="0" u="none" strike="noStrike" cap="none" dirty="0">
              <a:solidFill>
                <a:srgbClr val="002060"/>
              </a:solidFill>
              <a:latin typeface="Century Gothic"/>
              <a:ea typeface="Century Gothic"/>
              <a:cs typeface="Century Gothic"/>
              <a:sym typeface="Century Gothic"/>
            </a:endParaRPr>
          </a:p>
        </p:txBody>
      </p:sp>
      <p:sp>
        <p:nvSpPr>
          <p:cNvPr id="2" name="TextBox 1"/>
          <p:cNvSpPr txBox="1"/>
          <p:nvPr/>
        </p:nvSpPr>
        <p:spPr>
          <a:xfrm>
            <a:off x="0" y="861134"/>
            <a:ext cx="3094074" cy="461665"/>
          </a:xfrm>
          <a:prstGeom prst="rect">
            <a:avLst/>
          </a:prstGeom>
          <a:noFill/>
        </p:spPr>
        <p:txBody>
          <a:bodyPr wrap="square" rtlCol="0">
            <a:spAutoFit/>
          </a:bodyPr>
          <a:lstStyle/>
          <a:p>
            <a:r>
              <a:rPr lang="en-GB" sz="2400" b="1">
                <a:solidFill>
                  <a:srgbClr val="002060"/>
                </a:solidFill>
              </a:rPr>
              <a:t>Réponses:</a:t>
            </a:r>
            <a:endParaRPr lang="en-GB" sz="2400"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656" y="2567190"/>
            <a:ext cx="1158687" cy="1723619"/>
          </a:xfrm>
          <a:prstGeom prst="rect">
            <a:avLst/>
          </a:prstGeom>
        </p:spPr>
      </p:pic>
      <p:sp>
        <p:nvSpPr>
          <p:cNvPr id="23" name="Google Shape;363;p43">
            <a:extLst>
              <a:ext uri="{FF2B5EF4-FFF2-40B4-BE49-F238E27FC236}">
                <a16:creationId xmlns:a16="http://schemas.microsoft.com/office/drawing/2014/main" id="{758DEFFF-78B8-44C8-931C-9A13270B393D}"/>
              </a:ext>
            </a:extLst>
          </p:cNvPr>
          <p:cNvSpPr txBox="1"/>
          <p:nvPr/>
        </p:nvSpPr>
        <p:spPr>
          <a:xfrm>
            <a:off x="7284567" y="105753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002060"/>
                </a:solidFill>
                <a:latin typeface="Century Gothic"/>
                <a:ea typeface="Century Gothic"/>
                <a:cs typeface="Century Gothic"/>
                <a:sym typeface="Century Gothic"/>
              </a:rPr>
              <a:t>which</a:t>
            </a:r>
            <a:endParaRPr dirty="0">
              <a:solidFill>
                <a:srgbClr val="002060"/>
              </a:solidFill>
            </a:endParaRPr>
          </a:p>
        </p:txBody>
      </p:sp>
      <p:sp>
        <p:nvSpPr>
          <p:cNvPr id="24" name="Google Shape;367;p43">
            <a:extLst>
              <a:ext uri="{FF2B5EF4-FFF2-40B4-BE49-F238E27FC236}">
                <a16:creationId xmlns:a16="http://schemas.microsoft.com/office/drawing/2014/main" id="{8088A509-BC33-424E-A830-7EE13DA7CA75}"/>
              </a:ext>
            </a:extLst>
          </p:cNvPr>
          <p:cNvSpPr txBox="1"/>
          <p:nvPr/>
        </p:nvSpPr>
        <p:spPr>
          <a:xfrm>
            <a:off x="2976321" y="105753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rgbClr val="002060"/>
                </a:solidFill>
                <a:latin typeface="Century Gothic"/>
                <a:ea typeface="Century Gothic"/>
                <a:cs typeface="Century Gothic"/>
                <a:sym typeface="Century Gothic"/>
              </a:rPr>
              <a:t>quel(le)</a:t>
            </a:r>
            <a:endParaRPr sz="3600"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63506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79818" cy="647577"/>
          </a:xfrm>
        </p:spPr>
        <p:txBody>
          <a:bodyPr>
            <a:noAutofit/>
          </a:bodyPr>
          <a:lstStyle/>
          <a:p>
            <a:r>
              <a:rPr lang="fr-FR" sz="2400" b="1" dirty="0">
                <a:solidFill>
                  <a:schemeClr val="bg1"/>
                </a:solidFill>
              </a:rPr>
              <a:t>Comment poser une question ? </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83099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Remember - in French, you raise your voice at the end of a question (this is called raising the intonation):</a:t>
            </a:r>
          </a:p>
        </p:txBody>
      </p:sp>
      <p:sp>
        <p:nvSpPr>
          <p:cNvPr id="10" name="Rectangle 9"/>
          <p:cNvSpPr/>
          <p:nvPr/>
        </p:nvSpPr>
        <p:spPr>
          <a:xfrm>
            <a:off x="2238846" y="2272675"/>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She is ill.</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Is she ill</a:t>
            </a:r>
            <a:r>
              <a:rPr lang="en-GB" sz="2800" b="1" dirty="0">
                <a:solidFill>
                  <a:srgbClr val="002060"/>
                </a:solidFill>
                <a:latin typeface="Century Gothic" panose="020B0502020202020204" pitchFamily="34" charset="0"/>
              </a:rPr>
              <a:t>?</a:t>
            </a:r>
          </a:p>
        </p:txBody>
      </p:sp>
      <p:sp>
        <p:nvSpPr>
          <p:cNvPr id="14" name="TextBox 13"/>
          <p:cNvSpPr txBox="1"/>
          <p:nvPr/>
        </p:nvSpPr>
        <p:spPr>
          <a:xfrm>
            <a:off x="679385" y="22832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79818" y="2822329"/>
            <a:ext cx="1194528" cy="233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403750" y="2288467"/>
            <a:ext cx="2620370" cy="1241784"/>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Remember: </a:t>
            </a:r>
          </a:p>
          <a:p>
            <a:pPr algn="ctr"/>
            <a:r>
              <a:rPr lang="en-GB"/>
              <a:t>in French, we leave a space before the question mark too!</a:t>
            </a:r>
          </a:p>
        </p:txBody>
      </p:sp>
      <p:cxnSp>
        <p:nvCxnSpPr>
          <p:cNvPr id="23" name="Straight Arrow Connector 22"/>
          <p:cNvCxnSpPr/>
          <p:nvPr/>
        </p:nvCxnSpPr>
        <p:spPr>
          <a:xfrm flipV="1">
            <a:off x="4938269" y="488581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9385" y="3740704"/>
            <a:ext cx="10741988" cy="461665"/>
          </a:xfrm>
          <a:prstGeom prst="rect">
            <a:avLst/>
          </a:prstGeom>
          <a:noFill/>
        </p:spPr>
        <p:txBody>
          <a:bodyPr wrap="square" rtlCol="0">
            <a:spAutoFit/>
          </a:bodyPr>
          <a:lstStyle/>
          <a:p>
            <a:pPr>
              <a:defRPr/>
            </a:pPr>
            <a:r>
              <a:rPr lang="en-GB" sz="2400">
                <a:solidFill>
                  <a:srgbClr val="002060"/>
                </a:solidFill>
                <a:latin typeface="Century Gothic" panose="020B0502020202020204" pitchFamily="34" charset="0"/>
              </a:rPr>
              <a:t>The same happens with questions using question words:</a:t>
            </a:r>
            <a:endParaRPr lang="en-GB" sz="2400" dirty="0">
              <a:solidFill>
                <a:srgbClr val="002060"/>
              </a:solidFill>
              <a:latin typeface="Century Gothic" panose="020B0502020202020204" pitchFamily="34" charset="0"/>
            </a:endParaRPr>
          </a:p>
        </p:txBody>
      </p:sp>
      <p:sp>
        <p:nvSpPr>
          <p:cNvPr id="25" name="Rectangle 24"/>
          <p:cNvSpPr/>
          <p:nvPr/>
        </p:nvSpPr>
        <p:spPr>
          <a:xfrm>
            <a:off x="1582023" y="4395565"/>
            <a:ext cx="3586238"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chantes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6959825" y="4409213"/>
            <a:ext cx="4274232" cy="523220"/>
          </a:xfrm>
          <a:prstGeom prst="rect">
            <a:avLst/>
          </a:prstGeom>
          <a:noFill/>
        </p:spPr>
        <p:txBody>
          <a:bodyPr wrap="square" rtlCol="0">
            <a:spAutoFit/>
          </a:bodyPr>
          <a:lstStyle/>
          <a:p>
            <a:pPr>
              <a:defRPr/>
            </a:pPr>
            <a:r>
              <a:rPr lang="en-GB" sz="2800" b="1" dirty="0">
                <a:solidFill>
                  <a:srgbClr val="002060"/>
                </a:solidFill>
                <a:latin typeface="Century Gothic" panose="020B0502020202020204" pitchFamily="34" charset="0"/>
              </a:rPr>
              <a:t>When</a:t>
            </a:r>
            <a:r>
              <a:rPr lang="en-GB" sz="2800" dirty="0">
                <a:solidFill>
                  <a:srgbClr val="002060"/>
                </a:solidFill>
                <a:latin typeface="Century Gothic" panose="020B0502020202020204" pitchFamily="34" charset="0"/>
              </a:rPr>
              <a:t> do you sing</a:t>
            </a:r>
            <a:r>
              <a:rPr lang="en-GB" sz="2800" b="1" dirty="0">
                <a:solidFill>
                  <a:srgbClr val="002060"/>
                </a:solidFill>
                <a:latin typeface="Century Gothic" panose="020B0502020202020204" pitchFamily="34" charset="0"/>
              </a:rPr>
              <a:t>?</a:t>
            </a:r>
          </a:p>
        </p:txBody>
      </p:sp>
      <p:cxnSp>
        <p:nvCxnSpPr>
          <p:cNvPr id="29" name="Straight Connector 28"/>
          <p:cNvCxnSpPr/>
          <p:nvPr/>
        </p:nvCxnSpPr>
        <p:spPr>
          <a:xfrm flipV="1">
            <a:off x="4397553" y="513873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82023" y="5384557"/>
            <a:ext cx="2523448" cy="523220"/>
          </a:xfrm>
          <a:prstGeom prst="rect">
            <a:avLst/>
          </a:prstGeom>
        </p:spPr>
        <p:txBody>
          <a:bodyPr wrap="none">
            <a:spAutoFit/>
          </a:bodyPr>
          <a:lstStyle/>
          <a:p>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joues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où</a:t>
            </a:r>
            <a:r>
              <a:rPr lang="en-US" sz="2800" b="1" dirty="0">
                <a:ln w="22225">
                  <a:solidFill>
                    <a:srgbClr val="ED7D31"/>
                  </a:solidFill>
                  <a:prstDash val="solid"/>
                </a:ln>
                <a:solidFill>
                  <a:srgbClr val="115076"/>
                </a:solidFill>
                <a:latin typeface="Century Gothic" panose="020B0502020202020204" pitchFamily="34" charset="0"/>
              </a:rPr>
              <a:t> ?</a:t>
            </a:r>
            <a:r>
              <a:rPr lang="en-US" sz="2800" b="1" dirty="0">
                <a:ln w="22225">
                  <a:solidFill>
                    <a:srgbClr val="ED7D31"/>
                  </a:solidFill>
                  <a:prstDash val="solid"/>
                </a:ln>
                <a:solidFill>
                  <a:srgbClr val="E3EAFD"/>
                </a:solidFill>
                <a:latin typeface="Century Gothic" panose="020B0502020202020204" pitchFamily="34" charset="0"/>
              </a:rPr>
              <a:t> </a:t>
            </a:r>
            <a:endParaRPr lang="en-GB" sz="2800" dirty="0"/>
          </a:p>
        </p:txBody>
      </p:sp>
      <p:cxnSp>
        <p:nvCxnSpPr>
          <p:cNvPr id="30" name="Straight Arrow Connector 29"/>
          <p:cNvCxnSpPr/>
          <p:nvPr/>
        </p:nvCxnSpPr>
        <p:spPr>
          <a:xfrm flipV="1">
            <a:off x="3037586"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96870"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59824" y="5495799"/>
            <a:ext cx="4628795" cy="523220"/>
          </a:xfrm>
          <a:prstGeom prst="rect">
            <a:avLst/>
          </a:prstGeom>
          <a:noFill/>
        </p:spPr>
        <p:txBody>
          <a:bodyPr wrap="square" rtlCol="0">
            <a:spAutoFit/>
          </a:bodyPr>
          <a:lstStyle/>
          <a:p>
            <a:pPr>
              <a:defRPr/>
            </a:pPr>
            <a:r>
              <a:rPr lang="en-GB" sz="2800" b="1" dirty="0">
                <a:solidFill>
                  <a:srgbClr val="002060"/>
                </a:solidFill>
                <a:latin typeface="Century Gothic" panose="020B0502020202020204" pitchFamily="34" charset="0"/>
              </a:rPr>
              <a:t>Where</a:t>
            </a:r>
            <a:r>
              <a:rPr lang="en-GB" sz="2800" dirty="0">
                <a:solidFill>
                  <a:srgbClr val="002060"/>
                </a:solidFill>
                <a:latin typeface="Century Gothic" panose="020B0502020202020204" pitchFamily="34" charset="0"/>
              </a:rPr>
              <a:t> are you playing</a:t>
            </a:r>
            <a:r>
              <a:rPr lang="en-GB" sz="2800" b="1" dirty="0">
                <a:solidFill>
                  <a:srgbClr val="002060"/>
                </a:solidFill>
                <a:latin typeface="Century Gothic" panose="020B0502020202020204" pitchFamily="34" charset="0"/>
              </a:rPr>
              <a:t>?</a:t>
            </a:r>
          </a:p>
        </p:txBody>
      </p:sp>
      <p:sp>
        <p:nvSpPr>
          <p:cNvPr id="33" name="Rounded Rectangular Callout 32"/>
          <p:cNvSpPr/>
          <p:nvPr/>
        </p:nvSpPr>
        <p:spPr>
          <a:xfrm>
            <a:off x="3716656" y="2758950"/>
            <a:ext cx="3230809" cy="1540018"/>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Note that, </a:t>
            </a:r>
          </a:p>
          <a:p>
            <a:pPr algn="ctr"/>
            <a:r>
              <a:rPr lang="en-GB"/>
              <a:t>with this type of question, </a:t>
            </a:r>
          </a:p>
          <a:p>
            <a:pPr algn="ctr"/>
            <a:r>
              <a:rPr lang="en-GB"/>
              <a:t>the question word goes at the </a:t>
            </a:r>
            <a:r>
              <a:rPr lang="en-GB" b="1"/>
              <a:t>end</a:t>
            </a:r>
            <a:r>
              <a:rPr lang="en-GB"/>
              <a:t> of the sentence in French.</a:t>
            </a:r>
          </a:p>
        </p:txBody>
      </p:sp>
    </p:spTree>
    <p:extLst>
      <p:ext uri="{BB962C8B-B14F-4D97-AF65-F5344CB8AC3E}">
        <p14:creationId xmlns:p14="http://schemas.microsoft.com/office/powerpoint/2010/main" val="15127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22" grpId="0" animBg="1"/>
      <p:bldP spid="24" grpId="0"/>
      <p:bldP spid="25" grpId="0"/>
      <p:bldP spid="26" grpId="0"/>
      <p:bldP spid="2" grpId="0"/>
      <p:bldP spid="32" grpId="0"/>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01" y="231579"/>
            <a:ext cx="5844553" cy="647577"/>
          </a:xfrm>
        </p:spPr>
        <p:txBody>
          <a:bodyPr>
            <a:normAutofit/>
          </a:bodyPr>
          <a:lstStyle/>
          <a:p>
            <a:r>
              <a:rPr lang="fr-FR" sz="2400" b="1" dirty="0">
                <a:solidFill>
                  <a:schemeClr val="bg1"/>
                </a:solidFill>
              </a:rPr>
              <a:t>Comment poser une question ? </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Here are some more examples:</a:t>
            </a:r>
            <a:endParaRPr lang="en-GB" sz="2800" dirty="0">
              <a:solidFill>
                <a:srgbClr val="4472C4">
                  <a:lumMod val="50000"/>
                </a:srgbClr>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87490" y="2343245"/>
            <a:ext cx="2167581"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7686506" y="2993485"/>
            <a:ext cx="4223415"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What</a:t>
            </a:r>
            <a:r>
              <a:rPr lang="en-GB" sz="2800">
                <a:solidFill>
                  <a:srgbClr val="4472C4">
                    <a:lumMod val="50000"/>
                  </a:srgbClr>
                </a:solidFill>
                <a:latin typeface="Century Gothic" panose="020B0502020202020204" pitchFamily="34" charset="0"/>
              </a:rPr>
              <a:t> are you eating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10780" y="2993485"/>
            <a:ext cx="3236784"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quoi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686506" y="2366954"/>
            <a:ext cx="3860893"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eating.</a:t>
            </a:r>
            <a:endParaRPr lang="en-GB" sz="2800" dirty="0">
              <a:solidFill>
                <a:srgbClr val="4472C4">
                  <a:lumMod val="50000"/>
                </a:srgbClr>
              </a:solidFill>
              <a:latin typeface="Century Gothic" panose="020B0502020202020204" pitchFamily="34" charset="0"/>
            </a:endParaRPr>
          </a:p>
        </p:txBody>
      </p:sp>
      <p:sp>
        <p:nvSpPr>
          <p:cNvPr id="37" name="TextBox 36"/>
          <p:cNvSpPr txBox="1"/>
          <p:nvPr/>
        </p:nvSpPr>
        <p:spPr>
          <a:xfrm>
            <a:off x="730185" y="41628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473370" y="4222845"/>
            <a:ext cx="2297425"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TextBox 40"/>
          <p:cNvSpPr txBox="1"/>
          <p:nvPr/>
        </p:nvSpPr>
        <p:spPr>
          <a:xfrm>
            <a:off x="7737306" y="4873085"/>
            <a:ext cx="4321344"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When</a:t>
            </a:r>
            <a:r>
              <a:rPr lang="en-GB" sz="2800">
                <a:solidFill>
                  <a:srgbClr val="4472C4">
                    <a:lumMod val="50000"/>
                  </a:srgbClr>
                </a:solidFill>
                <a:latin typeface="Century Gothic" panose="020B0502020202020204" pitchFamily="34" charset="0"/>
              </a:rPr>
              <a:t> are you working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709912" y="4873085"/>
            <a:ext cx="3740126"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737306" y="4246554"/>
            <a:ext cx="3860893"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working.</a:t>
            </a:r>
            <a:endParaRPr lang="en-GB" sz="28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1698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u manges.wav"/>
                                        </p:tgtEl>
                                      </p:cMediaNode>
                                    </p:audio>
                                  </p:sub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u manges quoi.wav"/>
                                        </p:tgtEl>
                                      </p:cMediaNode>
                                    </p:audio>
                                  </p:sub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travailles.wav"/>
                                        </p:tgtEl>
                                      </p:cMediaNode>
                                    </p:audio>
                                  </p:sub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u travailles quand.wav"/>
                                        </p:tgtEl>
                                      </p:cMediaNode>
                                    </p:audio>
                                  </p:sub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25" grpId="0"/>
      <p:bldP spid="26" grpId="0"/>
      <p:bldP spid="34" grpId="0"/>
      <p:bldP spid="36" grpId="0"/>
      <p:bldP spid="37" grpId="0" animBg="1"/>
      <p:bldP spid="38" grpId="0" animBg="1"/>
      <p:bldP spid="40" grpId="0"/>
      <p:bldP spid="41" grpId="0"/>
      <p:bldP spid="43"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092994142"/>
              </p:ext>
            </p:extLst>
          </p:nvPr>
        </p:nvGraphicFramePr>
        <p:xfrm>
          <a:off x="2909944" y="1345191"/>
          <a:ext cx="8999976" cy="3479469"/>
        </p:xfrm>
        <a:graphic>
          <a:graphicData uri="http://schemas.openxmlformats.org/drawingml/2006/table">
            <a:tbl>
              <a:tblPr firstRow="1" bandRow="1">
                <a:tableStyleId>{BDBED569-4797-4DF1-A0F4-6AAB3CD982D8}</a:tableStyleId>
              </a:tblPr>
              <a:tblGrid>
                <a:gridCol w="498662">
                  <a:extLst>
                    <a:ext uri="{9D8B030D-6E8A-4147-A177-3AD203B41FA5}">
                      <a16:colId xmlns:a16="http://schemas.microsoft.com/office/drawing/2014/main" val="2607353726"/>
                    </a:ext>
                  </a:extLst>
                </a:gridCol>
                <a:gridCol w="4446772">
                  <a:extLst>
                    <a:ext uri="{9D8B030D-6E8A-4147-A177-3AD203B41FA5}">
                      <a16:colId xmlns:a16="http://schemas.microsoft.com/office/drawing/2014/main" val="1600817978"/>
                    </a:ext>
                  </a:extLst>
                </a:gridCol>
                <a:gridCol w="2013527">
                  <a:extLst>
                    <a:ext uri="{9D8B030D-6E8A-4147-A177-3AD203B41FA5}">
                      <a16:colId xmlns:a16="http://schemas.microsoft.com/office/drawing/2014/main" val="4128092149"/>
                    </a:ext>
                  </a:extLst>
                </a:gridCol>
                <a:gridCol w="2041015">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002060"/>
                        </a:solidFill>
                      </a:endParaRPr>
                    </a:p>
                  </a:txBody>
                  <a:tcPr>
                    <a:lnL w="12700" cmpd="sng">
                      <a:noFill/>
                    </a:lnL>
                    <a:lnR w="28575" cap="flat" cmpd="sng" algn="ctr">
                      <a:solidFill>
                        <a:schemeClr val="accent2">
                          <a:lumMod val="40000"/>
                          <a:lumOff val="60000"/>
                        </a:schemeClr>
                      </a:solidFill>
                      <a:prstDash val="solid"/>
                      <a:round/>
                      <a:headEnd type="none" w="med" len="med"/>
                      <a:tailEnd type="none" w="med" len="med"/>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002060"/>
                          </a:solidFill>
                          <a:effectLst/>
                          <a:uLnTx/>
                          <a:uFillTx/>
                        </a:rPr>
                        <a:t>déclaration</a:t>
                      </a:r>
                      <a:endParaRPr lang="en-GB" sz="2400" b="0" dirty="0">
                        <a:solidFill>
                          <a:srgbClr val="002060"/>
                        </a:solidFill>
                      </a:endParaRPr>
                    </a:p>
                  </a:txBody>
                  <a:tcPr>
                    <a:lnL w="28575" cap="flat" cmpd="sng" algn="ctr">
                      <a:solidFill>
                        <a:schemeClr val="accent2">
                          <a:lumMod val="40000"/>
                          <a:lumOff val="6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rPr>
                        <a:t>question</a:t>
                      </a:r>
                      <a:endParaRPr lang="en-GB" sz="2400" b="0" dirty="0">
                        <a:solidFill>
                          <a:srgbClr val="002060"/>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28575" cap="flat" cmpd="sng" algn="ctr">
                      <a:solidFill>
                        <a:schemeClr val="accent2">
                          <a:lumMod val="40000"/>
                          <a:lumOff val="60000"/>
                        </a:schemeClr>
                      </a:solidFill>
                      <a:prstDash val="solid"/>
                      <a:round/>
                      <a:headEnd type="none" w="med" len="med"/>
                      <a:tailEnd type="none" w="med" len="med"/>
                    </a:lnT>
                  </a:tcPr>
                </a:tc>
                <a:tc>
                  <a:txBody>
                    <a:bodyPr/>
                    <a:lstStyle/>
                    <a:p>
                      <a:r>
                        <a:rPr lang="fr-FR" sz="2000" dirty="0">
                          <a:solidFill>
                            <a:schemeClr val="accent1">
                              <a:lumMod val="50000"/>
                            </a:schemeClr>
                          </a:solidFill>
                        </a:rPr>
                        <a:t>Tu habites à Nice </a:t>
                      </a:r>
                      <a:r>
                        <a:rPr lang="en-GB" sz="2000" dirty="0">
                          <a:solidFill>
                            <a:schemeClr val="accent1">
                              <a:lumMod val="50000"/>
                            </a:schemeClr>
                          </a:solidFill>
                        </a:rPr>
                        <a:t>?</a:t>
                      </a:r>
                    </a:p>
                  </a:txBody>
                  <a:tcPr anchor="ctr">
                    <a:lnT w="28575"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étudies l’anglais.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travailles</a:t>
                      </a:r>
                      <a:r>
                        <a:rPr lang="en-GB" sz="2000" dirty="0">
                          <a:solidFill>
                            <a:schemeClr val="accent1">
                              <a:lumMod val="50000"/>
                            </a:schemeClr>
                          </a:solidFill>
                        </a:rPr>
                        <a:t> bien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classe</a:t>
                      </a:r>
                      <a:r>
                        <a:rPr lang="en-GB" sz="20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demandes</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solution?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restes</a:t>
                      </a:r>
                      <a:r>
                        <a:rPr lang="en-GB" sz="2000" dirty="0">
                          <a:solidFill>
                            <a:schemeClr val="accent1">
                              <a:lumMod val="50000"/>
                            </a:schemeClr>
                          </a:solidFill>
                        </a:rPr>
                        <a:t> à </a:t>
                      </a:r>
                      <a:r>
                        <a:rPr lang="en-GB" sz="2000" dirty="0" err="1">
                          <a:solidFill>
                            <a:schemeClr val="accent1">
                              <a:lumMod val="50000"/>
                            </a:schemeClr>
                          </a:solidFill>
                        </a:rPr>
                        <a:t>l’école</a:t>
                      </a:r>
                      <a:r>
                        <a:rPr lang="en-GB" sz="2000" dirty="0">
                          <a:solidFill>
                            <a:schemeClr val="accent1">
                              <a:lumMod val="50000"/>
                            </a:schemeClr>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Tu gagnes le match.</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4" name="Title 3"/>
          <p:cNvSpPr>
            <a:spLocks noGrp="1"/>
          </p:cNvSpPr>
          <p:nvPr>
            <p:ph type="title"/>
          </p:nvPr>
        </p:nvSpPr>
        <p:spPr>
          <a:xfrm>
            <a:off x="-1" y="213557"/>
            <a:ext cx="5846301" cy="647577"/>
          </a:xfrm>
        </p:spPr>
        <p:txBody>
          <a:bodyPr>
            <a:normAutofit/>
          </a:bodyPr>
          <a:lstStyle/>
          <a:p>
            <a:r>
              <a:rPr lang="en-GB" sz="2500" b="1" dirty="0">
                <a:solidFill>
                  <a:schemeClr val="bg1"/>
                </a:solidFill>
              </a:rPr>
              <a:t>Un message sur la </a:t>
            </a:r>
            <a:r>
              <a:rPr lang="en-GB" sz="2500" b="1" dirty="0" err="1">
                <a:solidFill>
                  <a:schemeClr val="bg1"/>
                </a:solidFill>
              </a:rPr>
              <a:t>boîte</a:t>
            </a:r>
            <a:r>
              <a:rPr lang="en-GB" sz="2500" b="1" dirty="0">
                <a:solidFill>
                  <a:schemeClr val="bg1"/>
                </a:solidFill>
              </a:rPr>
              <a:t> </a:t>
            </a:r>
            <a:r>
              <a:rPr lang="en-GB" sz="2500" b="1" dirty="0" err="1">
                <a:solidFill>
                  <a:schemeClr val="bg1"/>
                </a:solidFill>
              </a:rPr>
              <a:t>vocale</a:t>
            </a:r>
            <a:endParaRPr lang="en-GB" sz="25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2967725" y="189659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3500667" y="1847433"/>
            <a:ext cx="2787611" cy="418119"/>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7229" y="1923893"/>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2967725" y="236923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3500667" y="2426533"/>
            <a:ext cx="2813590"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872" y="2429383"/>
            <a:ext cx="282522" cy="294294"/>
          </a:xfrm>
          <a:prstGeom prst="rect">
            <a:avLst/>
          </a:prstGeom>
        </p:spPr>
      </p:pic>
      <p:sp>
        <p:nvSpPr>
          <p:cNvPr id="27" name="Action Button: Custom 16">
            <a:hlinkClick r:id="" action="ppaction://noaction" highlightClick="1">
              <a:snd r:embed="rId6" name="3_new.wav"/>
            </a:hlinkClick>
            <a:extLst>
              <a:ext uri="{FF2B5EF4-FFF2-40B4-BE49-F238E27FC236}">
                <a16:creationId xmlns:a16="http://schemas.microsoft.com/office/drawing/2014/main" id="{D4B491BE-DEE1-4BAB-B62E-08BEC8F84C2F}"/>
              </a:ext>
            </a:extLst>
          </p:cNvPr>
          <p:cNvSpPr/>
          <p:nvPr/>
        </p:nvSpPr>
        <p:spPr>
          <a:xfrm>
            <a:off x="2965647" y="287992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3433681" y="2904651"/>
            <a:ext cx="3663850" cy="428190"/>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872" y="2946678"/>
            <a:ext cx="282522" cy="294294"/>
          </a:xfrm>
          <a:prstGeom prst="rect">
            <a:avLst/>
          </a:prstGeom>
        </p:spPr>
      </p:pic>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2965647" y="336208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3443329" y="3459267"/>
            <a:ext cx="3663850"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7229" y="3438464"/>
            <a:ext cx="282522" cy="294294"/>
          </a:xfrm>
          <a:prstGeom prst="rect">
            <a:avLst/>
          </a:prstGeom>
        </p:spPr>
      </p:pic>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2965647" y="387962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3500667" y="3889152"/>
            <a:ext cx="2553620" cy="354193"/>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3320" y="3949052"/>
            <a:ext cx="282522" cy="294294"/>
          </a:xfrm>
          <a:prstGeom prst="rect">
            <a:avLst/>
          </a:prstGeom>
        </p:spPr>
      </p:pic>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2970441" y="436555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3500667" y="4453776"/>
            <a:ext cx="3057141" cy="30777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872" y="4432327"/>
            <a:ext cx="282522" cy="294294"/>
          </a:xfrm>
          <a:prstGeom prst="rect">
            <a:avLst/>
          </a:prstGeom>
        </p:spPr>
      </p:pic>
      <p:sp>
        <p:nvSpPr>
          <p:cNvPr id="2" name="Rectangle 1"/>
          <p:cNvSpPr/>
          <p:nvPr/>
        </p:nvSpPr>
        <p:spPr>
          <a:xfrm>
            <a:off x="151617" y="902294"/>
            <a:ext cx="6288310" cy="461665"/>
          </a:xfrm>
          <a:prstGeom prst="rect">
            <a:avLst/>
          </a:prstGeom>
        </p:spPr>
        <p:txBody>
          <a:bodyPr wrap="square">
            <a:spAutoFit/>
          </a:bodyPr>
          <a:lstStyle/>
          <a:p>
            <a:pPr lvl="0">
              <a:defRPr/>
            </a:pP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question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déclaration</a:t>
            </a:r>
            <a:r>
              <a:rPr lang="en-US" sz="2400" dirty="0">
                <a:solidFill>
                  <a:srgbClr val="4472C4">
                    <a:lumMod val="50000"/>
                  </a:srgbClr>
                </a:solidFill>
              </a:rPr>
              <a:t> ?</a:t>
            </a:r>
          </a:p>
        </p:txBody>
      </p:sp>
      <p:pic>
        <p:nvPicPr>
          <p:cNvPr id="3" name="Picture 2">
            <a:extLst>
              <a:ext uri="{FF2B5EF4-FFF2-40B4-BE49-F238E27FC236}">
                <a16:creationId xmlns:a16="http://schemas.microsoft.com/office/drawing/2014/main" id="{734B6A17-25BA-4C36-8DF4-45C8AB3783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8106" y="-84005"/>
            <a:ext cx="1597035" cy="1597035"/>
          </a:xfrm>
          <a:prstGeom prst="rect">
            <a:avLst/>
          </a:prstGeom>
        </p:spPr>
      </p:pic>
      <p:sp>
        <p:nvSpPr>
          <p:cNvPr id="5" name="TextBox 4">
            <a:extLst>
              <a:ext uri="{FF2B5EF4-FFF2-40B4-BE49-F238E27FC236}">
                <a16:creationId xmlns:a16="http://schemas.microsoft.com/office/drawing/2014/main" id="{10C38FBE-A6C7-4E9A-B207-FB2779689DE7}"/>
              </a:ext>
            </a:extLst>
          </p:cNvPr>
          <p:cNvSpPr txBox="1"/>
          <p:nvPr/>
        </p:nvSpPr>
        <p:spPr>
          <a:xfrm>
            <a:off x="7736021" y="260438"/>
            <a:ext cx="2399649" cy="681038"/>
          </a:xfrm>
          <a:prstGeom prst="wedgeRoundRectCallout">
            <a:avLst>
              <a:gd name="adj1" fmla="val -62629"/>
              <a:gd name="adj2" fmla="val 19286"/>
              <a:gd name="adj3" fmla="val 16667"/>
            </a:avLst>
          </a:prstGeom>
          <a:solidFill>
            <a:srgbClr val="0055A5"/>
          </a:solidFill>
          <a:ln>
            <a:solidFill>
              <a:srgbClr val="EE6000"/>
            </a:solidFill>
          </a:ln>
        </p:spPr>
        <p:txBody>
          <a:bodyPr wrap="square" tIns="0" rIns="36000" bIns="0" rtlCol="0">
            <a:spAutoFit/>
          </a:bodyPr>
          <a:lstStyle/>
          <a:p>
            <a:pPr lvl="0">
              <a:defRPr/>
            </a:pPr>
            <a:r>
              <a:rPr lang="en-GB" sz="2000" b="1" dirty="0">
                <a:solidFill>
                  <a:schemeClr val="bg1"/>
                </a:solidFill>
              </a:rPr>
              <a:t>* la </a:t>
            </a:r>
            <a:r>
              <a:rPr lang="en-GB" sz="2000" b="1" dirty="0" err="1">
                <a:solidFill>
                  <a:schemeClr val="bg1"/>
                </a:solidFill>
              </a:rPr>
              <a:t>boîte</a:t>
            </a:r>
            <a:r>
              <a:rPr lang="en-GB" sz="2000" b="1" dirty="0">
                <a:solidFill>
                  <a:schemeClr val="bg1"/>
                </a:solidFill>
              </a:rPr>
              <a:t> </a:t>
            </a:r>
            <a:r>
              <a:rPr lang="en-GB" sz="2000" b="1" dirty="0" err="1">
                <a:solidFill>
                  <a:schemeClr val="bg1"/>
                </a:solidFill>
              </a:rPr>
              <a:t>vocale</a:t>
            </a:r>
            <a:endParaRPr lang="en-GB" sz="2000" b="1" dirty="0">
              <a:solidFill>
                <a:schemeClr val="bg1"/>
              </a:solidFill>
            </a:endParaRPr>
          </a:p>
          <a:p>
            <a:pPr lvl="0">
              <a:defRPr/>
            </a:pPr>
            <a:r>
              <a:rPr lang="en-US" sz="2000" dirty="0">
                <a:solidFill>
                  <a:schemeClr val="bg1"/>
                </a:solidFill>
              </a:rPr>
              <a:t>= voicemail</a:t>
            </a:r>
          </a:p>
        </p:txBody>
      </p:sp>
      <p:pic>
        <p:nvPicPr>
          <p:cNvPr id="1026" name="Picture 2" descr="Voicemail Symbol Clip Art">
            <a:extLst>
              <a:ext uri="{FF2B5EF4-FFF2-40B4-BE49-F238E27FC236}">
                <a16:creationId xmlns:a16="http://schemas.microsoft.com/office/drawing/2014/main" id="{8C8961E0-EE6D-4DB4-8C78-AFC45A09FC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6298" y="2914415"/>
            <a:ext cx="1025922" cy="46166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F6216AF6-1B39-4A78-9A22-5DBFE086D5DE}"/>
              </a:ext>
            </a:extLst>
          </p:cNvPr>
          <p:cNvSpPr/>
          <p:nvPr/>
        </p:nvSpPr>
        <p:spPr>
          <a:xfrm>
            <a:off x="610516" y="2524088"/>
            <a:ext cx="1721935" cy="122736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Phone Clip Art">
            <a:extLst>
              <a:ext uri="{FF2B5EF4-FFF2-40B4-BE49-F238E27FC236}">
                <a16:creationId xmlns:a16="http://schemas.microsoft.com/office/drawing/2014/main" id="{58BB56DD-1C1E-47BA-ADFC-EEAA8EBD78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3649" y="4145020"/>
            <a:ext cx="1474264" cy="1504661"/>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ular Callout 2">
            <a:extLst>
              <a:ext uri="{FF2B5EF4-FFF2-40B4-BE49-F238E27FC236}">
                <a16:creationId xmlns:a16="http://schemas.microsoft.com/office/drawing/2014/main" id="{B9593D60-C4A2-40D9-985E-9C3F9F909CEC}"/>
              </a:ext>
            </a:extLst>
          </p:cNvPr>
          <p:cNvSpPr/>
          <p:nvPr/>
        </p:nvSpPr>
        <p:spPr>
          <a:xfrm>
            <a:off x="6729997" y="4978606"/>
            <a:ext cx="5179923" cy="1066331"/>
          </a:xfrm>
          <a:prstGeom prst="wedgeRoundRectCallout">
            <a:avLst/>
          </a:prstGeom>
          <a:solidFill>
            <a:srgbClr val="0055A5"/>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Choose from these question words:</a:t>
            </a:r>
          </a:p>
          <a:p>
            <a:pPr algn="ctr"/>
            <a:r>
              <a:rPr lang="en-GB" sz="2000" b="1" dirty="0" err="1"/>
              <a:t>pourquoi</a:t>
            </a:r>
            <a:r>
              <a:rPr lang="en-GB" sz="2000" b="1" dirty="0"/>
              <a:t>, </a:t>
            </a:r>
            <a:r>
              <a:rPr lang="en-GB" sz="2000" b="1" dirty="0" err="1"/>
              <a:t>où</a:t>
            </a:r>
            <a:r>
              <a:rPr lang="en-GB" sz="2000" b="1" dirty="0"/>
              <a:t>, comment, </a:t>
            </a:r>
            <a:r>
              <a:rPr lang="en-GB" sz="2000" b="1" dirty="0" err="1"/>
              <a:t>quel</a:t>
            </a:r>
            <a:r>
              <a:rPr lang="en-GB" sz="2000" b="1" dirty="0"/>
              <a:t>(le), quoi, </a:t>
            </a:r>
            <a:r>
              <a:rPr lang="en-GB" sz="2000" b="1" dirty="0" err="1"/>
              <a:t>quand</a:t>
            </a:r>
            <a:r>
              <a:rPr lang="en-GB" sz="2000" b="1" dirty="0"/>
              <a:t>, qui</a:t>
            </a:r>
          </a:p>
        </p:txBody>
      </p:sp>
      <p:sp>
        <p:nvSpPr>
          <p:cNvPr id="38" name="Rounded Rectangular Callout 2">
            <a:extLst>
              <a:ext uri="{FF2B5EF4-FFF2-40B4-BE49-F238E27FC236}">
                <a16:creationId xmlns:a16="http://schemas.microsoft.com/office/drawing/2014/main" id="{C21A5E2F-1685-43D6-A836-193095A09726}"/>
              </a:ext>
            </a:extLst>
          </p:cNvPr>
          <p:cNvSpPr/>
          <p:nvPr/>
        </p:nvSpPr>
        <p:spPr>
          <a:xfrm>
            <a:off x="95332" y="1509046"/>
            <a:ext cx="2721514" cy="2440006"/>
          </a:xfrm>
          <a:prstGeom prst="wedgeRoundRectCallout">
            <a:avLst/>
          </a:prstGeom>
          <a:solidFill>
            <a:srgbClr val="0055A5"/>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Make three of these WH-questions to get more information.</a:t>
            </a:r>
            <a:endParaRPr lang="en-GB" sz="2000" b="1" dirty="0"/>
          </a:p>
        </p:txBody>
      </p:sp>
    </p:spTree>
    <p:extLst>
      <p:ext uri="{BB962C8B-B14F-4D97-AF65-F5344CB8AC3E}">
        <p14:creationId xmlns:p14="http://schemas.microsoft.com/office/powerpoint/2010/main" val="4668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6363175" y="3805039"/>
            <a:ext cx="3162344" cy="1540018"/>
          </a:xfrm>
          <a:prstGeom prst="wedgeRoundRectCallout">
            <a:avLst>
              <a:gd name="adj1" fmla="val -44437"/>
              <a:gd name="adj2" fmla="val -70793"/>
              <a:gd name="adj3" fmla="val 16667"/>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 y="213557"/>
            <a:ext cx="5503985" cy="647577"/>
          </a:xfrm>
        </p:spPr>
        <p:txBody>
          <a:bodyPr>
            <a:normAutofit/>
          </a:bodyPr>
          <a:lstStyle/>
          <a:p>
            <a:r>
              <a:rPr lang="fr-FR" sz="2400" b="1" dirty="0">
                <a:solidFill>
                  <a:schemeClr val="bg1"/>
                </a:solidFill>
              </a:rPr>
              <a:t>Comment poser une question ? </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550315" y="1120844"/>
            <a:ext cx="10741988" cy="830997"/>
          </a:xfrm>
          <a:prstGeom prst="rect">
            <a:avLst/>
          </a:prstGeom>
          <a:noFill/>
        </p:spPr>
        <p:txBody>
          <a:bodyPr wrap="square" rtlCol="0">
            <a:spAutoFit/>
          </a:bodyPr>
          <a:lstStyle/>
          <a:p>
            <a:pPr>
              <a:defRPr/>
            </a:pPr>
            <a:r>
              <a:rPr lang="en-GB" sz="2400" b="1" dirty="0">
                <a:solidFill>
                  <a:srgbClr val="4472C4">
                    <a:lumMod val="50000"/>
                  </a:srgbClr>
                </a:solidFill>
                <a:latin typeface="Century Gothic" panose="020B0502020202020204" pitchFamily="34" charset="0"/>
              </a:rPr>
              <a:t>Remember! </a:t>
            </a:r>
            <a:r>
              <a:rPr lang="en-GB" sz="2400" dirty="0">
                <a:solidFill>
                  <a:srgbClr val="4472C4">
                    <a:lumMod val="50000"/>
                  </a:srgbClr>
                </a:solidFill>
                <a:latin typeface="Century Gothic" panose="020B0502020202020204" pitchFamily="34" charset="0"/>
              </a:rPr>
              <a:t>There is another (more formal) way of making a question -</a:t>
            </a:r>
          </a:p>
          <a:p>
            <a:pPr>
              <a:defRPr/>
            </a:pPr>
            <a:r>
              <a:rPr lang="en-GB" sz="2400" b="1" dirty="0">
                <a:solidFill>
                  <a:srgbClr val="4472C4">
                    <a:lumMod val="50000"/>
                  </a:srgbClr>
                </a:solidFill>
                <a:latin typeface="Century Gothic" panose="020B0502020202020204" pitchFamily="34" charset="0"/>
              </a:rPr>
              <a:t>inverting </a:t>
            </a:r>
            <a:r>
              <a:rPr lang="en-GB" sz="2400" dirty="0">
                <a:solidFill>
                  <a:srgbClr val="4472C4">
                    <a:lumMod val="50000"/>
                  </a:srgbClr>
                </a:solidFill>
                <a:latin typeface="Century Gothic" panose="020B0502020202020204" pitchFamily="34" charset="0"/>
              </a:rPr>
              <a:t>(turning round) the </a:t>
            </a:r>
            <a:r>
              <a:rPr lang="en-GB" sz="2400" b="1" dirty="0">
                <a:solidFill>
                  <a:srgbClr val="4472C4">
                    <a:lumMod val="50000"/>
                  </a:srgbClr>
                </a:solidFill>
                <a:latin typeface="Century Gothic" panose="020B0502020202020204" pitchFamily="34" charset="0"/>
              </a:rPr>
              <a:t>verb</a:t>
            </a:r>
            <a:r>
              <a:rPr lang="en-GB" sz="2400" dirty="0">
                <a:solidFill>
                  <a:srgbClr val="4472C4">
                    <a:lumMod val="50000"/>
                  </a:srgbClr>
                </a:solidFill>
                <a:latin typeface="Century Gothic" panose="020B0502020202020204" pitchFamily="34" charset="0"/>
              </a:rPr>
              <a:t> and </a:t>
            </a:r>
            <a:r>
              <a:rPr lang="en-GB" sz="2400" b="1" dirty="0">
                <a:solidFill>
                  <a:srgbClr val="4472C4">
                    <a:lumMod val="50000"/>
                  </a:srgbClr>
                </a:solidFill>
                <a:latin typeface="Century Gothic" panose="020B0502020202020204" pitchFamily="34" charset="0"/>
              </a:rPr>
              <a:t>subject</a:t>
            </a:r>
            <a:r>
              <a:rPr lang="en-GB" sz="2400" dirty="0">
                <a:solidFill>
                  <a:srgbClr val="4472C4">
                    <a:lumMod val="50000"/>
                  </a:srgbClr>
                </a:solidFill>
                <a:latin typeface="Century Gothic" panose="020B0502020202020204" pitchFamily="34" charset="0"/>
              </a:rPr>
              <a:t>:</a:t>
            </a:r>
          </a:p>
        </p:txBody>
      </p:sp>
      <p:sp>
        <p:nvSpPr>
          <p:cNvPr id="10" name="Rectangle 9"/>
          <p:cNvSpPr/>
          <p:nvPr/>
        </p:nvSpPr>
        <p:spPr>
          <a:xfrm>
            <a:off x="2238846" y="2272675"/>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She is ill.</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a:ln w="22225">
                  <a:solidFill>
                    <a:srgbClr val="ED7D31"/>
                  </a:solidFill>
                  <a:prstDash val="solid"/>
                </a:ln>
                <a:solidFill>
                  <a:srgbClr val="ED7D31">
                    <a:lumMod val="40000"/>
                    <a:lumOff val="60000"/>
                  </a:srgbClr>
                </a:solidFill>
                <a:latin typeface="Century Gothic" panose="020B0502020202020204" pitchFamily="34" charset="0"/>
              </a:rPr>
              <a:t>Est-elle malade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Is she ill</a:t>
            </a:r>
            <a:r>
              <a:rPr lang="en-GB" sz="2800" b="1" dirty="0">
                <a:solidFill>
                  <a:srgbClr val="4472C4">
                    <a:lumMod val="50000"/>
                  </a:srgbClr>
                </a:solidFill>
                <a:latin typeface="Century Gothic" panose="020B0502020202020204" pitchFamily="34" charset="0"/>
              </a:rPr>
              <a:t>?</a:t>
            </a:r>
          </a:p>
        </p:txBody>
      </p:sp>
      <p:sp>
        <p:nvSpPr>
          <p:cNvPr id="14" name="TextBox 13"/>
          <p:cNvSpPr txBox="1"/>
          <p:nvPr/>
        </p:nvSpPr>
        <p:spPr>
          <a:xfrm>
            <a:off x="679385" y="22832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0055A5"/>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79818" y="2822329"/>
            <a:ext cx="1194528" cy="23361"/>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403750" y="2288467"/>
            <a:ext cx="2620370" cy="1241784"/>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p>
          <a:p>
            <a:pPr algn="ctr"/>
            <a:r>
              <a:rPr lang="en-GB" dirty="0"/>
              <a:t>in French, we leave a space before the question mark!</a:t>
            </a:r>
          </a:p>
        </p:txBody>
      </p:sp>
      <p:cxnSp>
        <p:nvCxnSpPr>
          <p:cNvPr id="23" name="Straight Arrow Connector 22"/>
          <p:cNvCxnSpPr/>
          <p:nvPr/>
        </p:nvCxnSpPr>
        <p:spPr>
          <a:xfrm flipV="1">
            <a:off x="4938269" y="4885817"/>
            <a:ext cx="736979" cy="261610"/>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9385" y="3740704"/>
            <a:ext cx="10741988" cy="461665"/>
          </a:xfrm>
          <a:prstGeom prst="rect">
            <a:avLst/>
          </a:prstGeom>
          <a:noFill/>
        </p:spPr>
        <p:txBody>
          <a:bodyPr wrap="square" rtlCol="0">
            <a:spAutoFit/>
          </a:bodyPr>
          <a:lstStyle/>
          <a:p>
            <a:pPr>
              <a:defRPr/>
            </a:pPr>
            <a:r>
              <a:rPr lang="en-GB" sz="2400">
                <a:solidFill>
                  <a:srgbClr val="4472C4">
                    <a:lumMod val="50000"/>
                  </a:srgbClr>
                </a:solidFill>
                <a:latin typeface="Century Gothic" panose="020B0502020202020204" pitchFamily="34" charset="0"/>
              </a:rPr>
              <a:t>When using question words, these now start the sentence:</a:t>
            </a:r>
            <a:endParaRPr lang="en-GB" sz="2400" dirty="0">
              <a:solidFill>
                <a:srgbClr val="4472C4">
                  <a:lumMod val="50000"/>
                </a:srgbClr>
              </a:solidFill>
              <a:latin typeface="Century Gothic" panose="020B0502020202020204" pitchFamily="34" charset="0"/>
            </a:endParaRPr>
          </a:p>
        </p:txBody>
      </p:sp>
      <p:sp>
        <p:nvSpPr>
          <p:cNvPr id="25" name="Rectangle 24"/>
          <p:cNvSpPr/>
          <p:nvPr/>
        </p:nvSpPr>
        <p:spPr>
          <a:xfrm>
            <a:off x="1487090" y="4388253"/>
            <a:ext cx="3757759" cy="523220"/>
          </a:xfrm>
          <a:prstGeom prst="rect">
            <a:avLst/>
          </a:prstGeom>
        </p:spPr>
        <p:txBody>
          <a:bodyPr wrap="none">
            <a:spAutoFit/>
          </a:bodyPr>
          <a:lstStyle/>
          <a:p>
            <a:pPr algn="ctr">
              <a:defRPr/>
            </a:pP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chantes-tu</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6959825" y="4409213"/>
            <a:ext cx="4461548"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When </a:t>
            </a:r>
            <a:r>
              <a:rPr lang="en-GB" sz="2800" dirty="0">
                <a:solidFill>
                  <a:srgbClr val="4472C4">
                    <a:lumMod val="50000"/>
                  </a:srgbClr>
                </a:solidFill>
                <a:latin typeface="Century Gothic" panose="020B0502020202020204" pitchFamily="34" charset="0"/>
              </a:rPr>
              <a:t>do you sing</a:t>
            </a:r>
            <a:r>
              <a:rPr lang="en-GB" sz="2800" b="1" dirty="0">
                <a:solidFill>
                  <a:srgbClr val="4472C4">
                    <a:lumMod val="50000"/>
                  </a:srgbClr>
                </a:solidFill>
                <a:latin typeface="Century Gothic" panose="020B0502020202020204" pitchFamily="34" charset="0"/>
              </a:rPr>
              <a:t>?</a:t>
            </a:r>
          </a:p>
        </p:txBody>
      </p:sp>
      <p:cxnSp>
        <p:nvCxnSpPr>
          <p:cNvPr id="29" name="Straight Connector 28"/>
          <p:cNvCxnSpPr/>
          <p:nvPr/>
        </p:nvCxnSpPr>
        <p:spPr>
          <a:xfrm flipV="1">
            <a:off x="4397553" y="5138736"/>
            <a:ext cx="582434" cy="4150"/>
          </a:xfrm>
          <a:prstGeom prst="line">
            <a:avLst/>
          </a:prstGeom>
          <a:ln w="57150">
            <a:solidFill>
              <a:srgbClr val="0055A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87090" y="5397447"/>
            <a:ext cx="2601994" cy="523220"/>
          </a:xfrm>
          <a:prstGeom prst="rect">
            <a:avLst/>
          </a:prstGeom>
        </p:spPr>
        <p:txBody>
          <a:bodyPr wrap="none">
            <a:spAutoFit/>
          </a:bodyPr>
          <a:lstStyle/>
          <a:p>
            <a:r>
              <a:rPr lang="en-US" sz="2800" b="1">
                <a:ln w="22225">
                  <a:solidFill>
                    <a:srgbClr val="ED7D31"/>
                  </a:solidFill>
                  <a:prstDash val="solid"/>
                </a:ln>
                <a:solidFill>
                  <a:srgbClr val="115076"/>
                </a:solidFill>
                <a:latin typeface="Century Gothic" panose="020B0502020202020204" pitchFamily="34" charset="0"/>
              </a:rPr>
              <a:t>Où </a:t>
            </a:r>
            <a:r>
              <a:rPr lang="en-US" sz="2800" b="1">
                <a:ln w="22225">
                  <a:solidFill>
                    <a:srgbClr val="ED7D31"/>
                  </a:solidFill>
                  <a:prstDash val="solid"/>
                </a:ln>
                <a:solidFill>
                  <a:srgbClr val="E3EAFD"/>
                </a:solidFill>
                <a:latin typeface="Century Gothic" panose="020B0502020202020204" pitchFamily="34" charset="0"/>
              </a:rPr>
              <a:t>joues-tu </a:t>
            </a:r>
            <a:r>
              <a:rPr lang="en-US" sz="2800" b="1">
                <a:ln w="22225">
                  <a:solidFill>
                    <a:srgbClr val="ED7D31"/>
                  </a:solidFill>
                  <a:prstDash val="solid"/>
                </a:ln>
                <a:solidFill>
                  <a:srgbClr val="115076"/>
                </a:solidFill>
                <a:latin typeface="Century Gothic" panose="020B0502020202020204" pitchFamily="34" charset="0"/>
              </a:rPr>
              <a:t>?</a:t>
            </a:r>
            <a:r>
              <a:rPr lang="en-US" sz="2800" b="1">
                <a:ln w="22225">
                  <a:solidFill>
                    <a:srgbClr val="ED7D31"/>
                  </a:solidFill>
                  <a:prstDash val="solid"/>
                </a:ln>
                <a:solidFill>
                  <a:srgbClr val="E3EAFD"/>
                </a:solidFill>
                <a:latin typeface="Century Gothic" panose="020B0502020202020204" pitchFamily="34" charset="0"/>
              </a:rPr>
              <a:t> </a:t>
            </a:r>
            <a:endParaRPr lang="en-GB" sz="2800"/>
          </a:p>
        </p:txBody>
      </p:sp>
      <p:cxnSp>
        <p:nvCxnSpPr>
          <p:cNvPr id="30" name="Straight Arrow Connector 29"/>
          <p:cNvCxnSpPr/>
          <p:nvPr/>
        </p:nvCxnSpPr>
        <p:spPr>
          <a:xfrm flipV="1">
            <a:off x="3037586" y="6004374"/>
            <a:ext cx="736979" cy="261610"/>
          </a:xfrm>
          <a:prstGeom prst="straightConnector1">
            <a:avLst/>
          </a:prstGeom>
          <a:ln w="57150">
            <a:solidFill>
              <a:srgbClr val="0055A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96870" y="6257293"/>
            <a:ext cx="582434" cy="4150"/>
          </a:xfrm>
          <a:prstGeom prst="line">
            <a:avLst/>
          </a:prstGeom>
          <a:ln w="57150">
            <a:solidFill>
              <a:srgbClr val="0055A5"/>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59825" y="5495799"/>
            <a:ext cx="4461548"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Where</a:t>
            </a:r>
            <a:r>
              <a:rPr lang="en-GB" sz="2800">
                <a:solidFill>
                  <a:srgbClr val="4472C4">
                    <a:lumMod val="50000"/>
                  </a:srgbClr>
                </a:solidFill>
                <a:latin typeface="Century Gothic" panose="020B0502020202020204" pitchFamily="34" charset="0"/>
              </a:rPr>
              <a:t> are you playing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27" name="Rounded Rectangular Callout 26"/>
          <p:cNvSpPr/>
          <p:nvPr/>
        </p:nvSpPr>
        <p:spPr>
          <a:xfrm>
            <a:off x="6363175" y="3805039"/>
            <a:ext cx="3230809" cy="1540018"/>
          </a:xfrm>
          <a:prstGeom prst="wedgeRoundRectCallout">
            <a:avLst>
              <a:gd name="adj1" fmla="val -65308"/>
              <a:gd name="adj2" fmla="val 21301"/>
              <a:gd name="adj3" fmla="val 16667"/>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a:t>
            </a:r>
            <a:r>
              <a:rPr lang="en-GB" b="1"/>
              <a:t>intonation</a:t>
            </a:r>
            <a:r>
              <a:rPr lang="en-GB"/>
              <a:t> still rises at the end of the sentence.</a:t>
            </a:r>
          </a:p>
        </p:txBody>
      </p:sp>
    </p:spTree>
    <p:extLst>
      <p:ext uri="{BB962C8B-B14F-4D97-AF65-F5344CB8AC3E}">
        <p14:creationId xmlns:p14="http://schemas.microsoft.com/office/powerpoint/2010/main" val="17752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P spid="10" grpId="0"/>
      <p:bldP spid="11" grpId="0"/>
      <p:bldP spid="12" grpId="0"/>
      <p:bldP spid="13" grpId="0"/>
      <p:bldP spid="14" grpId="0" animBg="1"/>
      <p:bldP spid="15" grpId="0" animBg="1"/>
      <p:bldP spid="22" grpId="0" animBg="1"/>
      <p:bldP spid="24" grpId="0"/>
      <p:bldP spid="25" grpId="0"/>
      <p:bldP spid="26" grpId="0"/>
      <p:bldP spid="2" grpId="0"/>
      <p:bldP spid="32" grpId="0"/>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316184" cy="647577"/>
          </a:xfrm>
        </p:spPr>
        <p:txBody>
          <a:bodyPr>
            <a:noAutofit/>
          </a:bodyPr>
          <a:lstStyle/>
          <a:p>
            <a:r>
              <a:rPr lang="fr-FR" sz="2400" b="1" dirty="0">
                <a:solidFill>
                  <a:schemeClr val="bg1"/>
                </a:solidFill>
              </a:rPr>
              <a:t>Comment poser une question ? </a:t>
            </a:r>
            <a:endParaRPr lang="en-GB" sz="24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Here are some more examples:</a:t>
            </a:r>
          </a:p>
        </p:txBody>
      </p:sp>
      <p:sp>
        <p:nvSpPr>
          <p:cNvPr id="14" name="TextBox 13"/>
          <p:cNvSpPr txBox="1"/>
          <p:nvPr/>
        </p:nvSpPr>
        <p:spPr>
          <a:xfrm>
            <a:off x="679385" y="22832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87491" y="2343245"/>
            <a:ext cx="2167581"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7579985" y="2993485"/>
            <a:ext cx="4329936"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What</a:t>
            </a:r>
            <a:r>
              <a:rPr lang="en-GB" sz="2800">
                <a:solidFill>
                  <a:srgbClr val="4472C4">
                    <a:lumMod val="50000"/>
                  </a:srgbClr>
                </a:solidFill>
                <a:latin typeface="Century Gothic" panose="020B0502020202020204" pitchFamily="34" charset="0"/>
              </a:rPr>
              <a:t> are you eating?</a:t>
            </a:r>
            <a:endParaRPr lang="en-GB" sz="2800" dirty="0">
              <a:solidFill>
                <a:srgbClr val="4472C4">
                  <a:lumMod val="50000"/>
                </a:srgb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18792" y="2993485"/>
            <a:ext cx="3220753" cy="523220"/>
          </a:xfrm>
          <a:prstGeom prst="rect">
            <a:avLst/>
          </a:prstGeom>
        </p:spPr>
        <p:txBody>
          <a:bodyPr wrap="none">
            <a:spAutoFit/>
          </a:bodyPr>
          <a:lstStyle/>
          <a:p>
            <a:pPr algn="ctr">
              <a:defRPr/>
            </a:pPr>
            <a:r>
              <a:rPr lang="en-US" sz="2800" b="1" dirty="0">
                <a:ln w="22225">
                  <a:solidFill>
                    <a:srgbClr val="ED7D31"/>
                  </a:solidFill>
                  <a:prstDash val="solid"/>
                </a:ln>
                <a:solidFill>
                  <a:srgbClr val="115076"/>
                </a:solidFill>
                <a:latin typeface="Century Gothic" panose="020B0502020202020204" pitchFamily="34" charset="0"/>
              </a:rPr>
              <a:t>Que</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manges-tu</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9986" y="2366954"/>
            <a:ext cx="3607074"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You are eating.</a:t>
            </a:r>
          </a:p>
        </p:txBody>
      </p:sp>
      <p:sp>
        <p:nvSpPr>
          <p:cNvPr id="37" name="TextBox 36"/>
          <p:cNvSpPr txBox="1"/>
          <p:nvPr/>
        </p:nvSpPr>
        <p:spPr>
          <a:xfrm>
            <a:off x="730185" y="4162890"/>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0055A5"/>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473369" y="4222845"/>
            <a:ext cx="2297425"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TextBox 40"/>
          <p:cNvSpPr txBox="1"/>
          <p:nvPr/>
        </p:nvSpPr>
        <p:spPr>
          <a:xfrm>
            <a:off x="7630786" y="4873085"/>
            <a:ext cx="4279135"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When</a:t>
            </a:r>
            <a:r>
              <a:rPr lang="en-GB" sz="2800">
                <a:solidFill>
                  <a:srgbClr val="4472C4">
                    <a:lumMod val="50000"/>
                  </a:srgbClr>
                </a:solidFill>
                <a:latin typeface="Century Gothic" panose="020B0502020202020204" pitchFamily="34" charset="0"/>
              </a:rPr>
              <a:t> are you working?</a:t>
            </a:r>
            <a:endParaRPr lang="en-GB" sz="2800" dirty="0">
              <a:solidFill>
                <a:srgbClr val="4472C4">
                  <a:lumMod val="50000"/>
                </a:srgb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674644" y="4873085"/>
            <a:ext cx="3810660" cy="523220"/>
          </a:xfrm>
          <a:prstGeom prst="rect">
            <a:avLst/>
          </a:prstGeom>
        </p:spPr>
        <p:txBody>
          <a:bodyPr wrap="none">
            <a:spAutoFit/>
          </a:bodyPr>
          <a:lstStyle/>
          <a:p>
            <a:pPr algn="ctr">
              <a:defRPr/>
            </a:pP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travailles-tu</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30786" y="4246554"/>
            <a:ext cx="3607074"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working.</a:t>
            </a:r>
            <a:endParaRPr lang="en-GB" sz="2800" dirty="0">
              <a:solidFill>
                <a:srgbClr val="4472C4">
                  <a:lumMod val="50000"/>
                </a:srgbClr>
              </a:solidFill>
              <a:latin typeface="Century Gothic" panose="020B0502020202020204" pitchFamily="34" charset="0"/>
            </a:endParaRPr>
          </a:p>
        </p:txBody>
      </p:sp>
      <p:sp>
        <p:nvSpPr>
          <p:cNvPr id="24" name="Rounded Rectangular Callout 23"/>
          <p:cNvSpPr/>
          <p:nvPr/>
        </p:nvSpPr>
        <p:spPr>
          <a:xfrm>
            <a:off x="3636663" y="1653295"/>
            <a:ext cx="2620370" cy="1241784"/>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t>Que</a:t>
            </a:r>
            <a:r>
              <a:rPr lang="en-GB"/>
              <a:t> is used instead of  </a:t>
            </a:r>
            <a:r>
              <a:rPr lang="en-GB" b="1" i="1"/>
              <a:t>Quo</a:t>
            </a:r>
            <a:r>
              <a:rPr lang="en-GB"/>
              <a:t>i for ‘what’ </a:t>
            </a:r>
          </a:p>
          <a:p>
            <a:pPr algn="ctr"/>
            <a:r>
              <a:rPr lang="en-GB"/>
              <a:t>at start of the sentence.</a:t>
            </a:r>
          </a:p>
        </p:txBody>
      </p:sp>
    </p:spTree>
    <p:extLst>
      <p:ext uri="{BB962C8B-B14F-4D97-AF65-F5344CB8AC3E}">
        <p14:creationId xmlns:p14="http://schemas.microsoft.com/office/powerpoint/2010/main" val="4136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u manges.wav"/>
                                        </p:tgtEl>
                                      </p:cMediaNode>
                                    </p:audio>
                                  </p:sub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que manges tu.wav"/>
                                        </p:tgtEl>
                                      </p:cMediaNode>
                                    </p:audio>
                                  </p:sub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travailles.wav"/>
                                        </p:tgtEl>
                                      </p:cMediaNode>
                                    </p:audio>
                                  </p:sub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quand travailles tu.wav"/>
                                        </p:tgtEl>
                                      </p:cMediaNode>
                                    </p:audio>
                                  </p:sub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25" grpId="0"/>
      <p:bldP spid="26" grpId="0"/>
      <p:bldP spid="34" grpId="0"/>
      <p:bldP spid="36" grpId="0"/>
      <p:bldP spid="37" grpId="0" animBg="1"/>
      <p:bldP spid="38" grpId="0" animBg="1"/>
      <p:bldP spid="40" grpId="0"/>
      <p:bldP spid="41" grpId="0"/>
      <p:bldP spid="43" grpId="0"/>
      <p:bldP spid="45"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Des SMS à Abdel</a:t>
            </a:r>
          </a:p>
        </p:txBody>
      </p:sp>
      <p:sp>
        <p:nvSpPr>
          <p:cNvPr id="6" name="TextBox 5">
            <a:extLst>
              <a:ext uri="{FF2B5EF4-FFF2-40B4-BE49-F238E27FC236}">
                <a16:creationId xmlns:a16="http://schemas.microsoft.com/office/drawing/2014/main" id="{AD51C940-ACE5-FD48-A09A-D04E7D00194B}"/>
              </a:ext>
            </a:extLst>
          </p:cNvPr>
          <p:cNvSpPr txBox="1"/>
          <p:nvPr/>
        </p:nvSpPr>
        <p:spPr>
          <a:xfrm>
            <a:off x="1644650" y="932117"/>
            <a:ext cx="6007246" cy="830997"/>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Quelles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d’Abdel</a:t>
            </a:r>
            <a:r>
              <a:rPr lang="en-US" sz="2400" dirty="0">
                <a:solidFill>
                  <a:srgbClr val="002060"/>
                </a:solidFill>
                <a:latin typeface="Century Gothic" panose="020F0302020204030204"/>
              </a:rPr>
              <a:t> ?</a:t>
            </a:r>
            <a:br>
              <a:rPr lang="en-US" sz="2400" dirty="0">
                <a:solidFill>
                  <a:srgbClr val="002060"/>
                </a:solidFill>
                <a:latin typeface="Century Gothic" panose="020F0302020204030204"/>
              </a:rPr>
            </a:b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1-8 et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réponse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endParaRPr>
          </a:p>
        </p:txBody>
      </p:sp>
      <p:sp>
        <p:nvSpPr>
          <p:cNvPr id="34" name="Rounded Rectangle 46">
            <a:extLst>
              <a:ext uri="{FF2B5EF4-FFF2-40B4-BE49-F238E27FC236}">
                <a16:creationId xmlns:a16="http://schemas.microsoft.com/office/drawing/2014/main" id="{B5E8E8AF-5748-4E1A-8180-CA2F975B9052}"/>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7" name="Group 6">
            <a:extLst>
              <a:ext uri="{FF2B5EF4-FFF2-40B4-BE49-F238E27FC236}">
                <a16:creationId xmlns:a16="http://schemas.microsoft.com/office/drawing/2014/main" id="{2FEFC783-E291-40D4-BFFA-FD5F906D3B31}"/>
              </a:ext>
            </a:extLst>
          </p:cNvPr>
          <p:cNvGrpSpPr/>
          <p:nvPr/>
        </p:nvGrpSpPr>
        <p:grpSpPr>
          <a:xfrm>
            <a:off x="61238" y="1951141"/>
            <a:ext cx="2314516" cy="4003200"/>
            <a:chOff x="4719331" y="2191837"/>
            <a:chExt cx="2314516" cy="4003200"/>
          </a:xfrm>
        </p:grpSpPr>
        <p:grpSp>
          <p:nvGrpSpPr>
            <p:cNvPr id="9" name="Group 8">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14" name="Group 13">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16" name="Group 15">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18" name="Group 17">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20"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19" name="Oval 18">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17"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E0D05E5E-F816-4891-AE1E-F21AF2EFD445}"/>
                  </a:ext>
                </a:extLst>
              </p:cNvPr>
              <p:cNvSpPr txBox="1"/>
              <p:nvPr/>
            </p:nvSpPr>
            <p:spPr>
              <a:xfrm>
                <a:off x="4895789" y="2605567"/>
                <a:ext cx="19644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Tu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manges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quoi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10"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 name="Speech Bubble: Rectangle with Corners Rounded 97">
              <a:extLst>
                <a:ext uri="{FF2B5EF4-FFF2-40B4-BE49-F238E27FC236}">
                  <a16:creationId xmlns:a16="http://schemas.microsoft.com/office/drawing/2014/main" id="{DC9A4151-88BC-4DD1-8AED-89901FC450CC}"/>
                </a:ext>
              </a:extLst>
            </p:cNvPr>
            <p:cNvSpPr/>
            <p:nvPr/>
          </p:nvSpPr>
          <p:spPr>
            <a:xfrm>
              <a:off x="4905063" y="4756309"/>
              <a:ext cx="1929967" cy="999799"/>
            </a:xfrm>
            <a:prstGeom prst="wedgeRoundRectCallout">
              <a:avLst>
                <a:gd name="adj1" fmla="val 32180"/>
                <a:gd name="adj2" fmla="val 580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283182B-E25D-4F55-8EE6-19114F0E72F2}"/>
                </a:ext>
              </a:extLst>
            </p:cNvPr>
            <p:cNvSpPr txBox="1"/>
            <p:nvPr/>
          </p:nvSpPr>
          <p:spPr>
            <a:xfrm>
              <a:off x="4875957" y="3744495"/>
              <a:ext cx="20677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Tu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45C6E73-8CA3-467D-9193-ABA88B8ECD74}"/>
                </a:ext>
              </a:extLst>
            </p:cNvPr>
            <p:cNvSpPr txBox="1"/>
            <p:nvPr/>
          </p:nvSpPr>
          <p:spPr>
            <a:xfrm>
              <a:off x="4974955" y="4758499"/>
              <a:ext cx="205889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lang="en-GB" sz="2000" dirty="0">
                  <a:solidFill>
                    <a:srgbClr val="002060"/>
                  </a:solidFill>
                  <a:latin typeface="Century Gothic" panose="020B0502020202020204" pitchFamily="34" charset="0"/>
                </a:rPr>
                <a:t>Comment vas-</a:t>
              </a: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à </a:t>
              </a:r>
              <a:r>
                <a:rPr lang="en-GB" sz="2000" dirty="0" err="1">
                  <a:solidFill>
                    <a:srgbClr val="002060"/>
                  </a:solidFill>
                  <a:latin typeface="Century Gothic" panose="020B0502020202020204" pitchFamily="34" charset="0"/>
                </a:rPr>
                <a:t>l’école</a:t>
              </a:r>
              <a:r>
                <a:rPr lang="en-GB" sz="2000" dirty="0">
                  <a:solidFill>
                    <a:srgbClr val="002060"/>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22" name="Group 21">
            <a:extLst>
              <a:ext uri="{FF2B5EF4-FFF2-40B4-BE49-F238E27FC236}">
                <a16:creationId xmlns:a16="http://schemas.microsoft.com/office/drawing/2014/main" id="{2DCEC697-AC25-41B7-AB5C-E7CB0F93F1D8}"/>
              </a:ext>
            </a:extLst>
          </p:cNvPr>
          <p:cNvGrpSpPr/>
          <p:nvPr/>
        </p:nvGrpSpPr>
        <p:grpSpPr>
          <a:xfrm>
            <a:off x="2653578" y="1951141"/>
            <a:ext cx="2314515" cy="4003200"/>
            <a:chOff x="4719331" y="2191837"/>
            <a:chExt cx="2314515" cy="4003200"/>
          </a:xfrm>
        </p:grpSpPr>
        <p:grpSp>
          <p:nvGrpSpPr>
            <p:cNvPr id="23" name="Group 2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28" name="Group 2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30" name="Group 2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32" name="Group 3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35"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33" name="Oval 3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3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FEF36CF4-9F67-4E5C-97D5-6F9D469C12D4}"/>
                  </a:ext>
                </a:extLst>
              </p:cNvPr>
              <p:cNvSpPr txBox="1"/>
              <p:nvPr/>
            </p:nvSpPr>
            <p:spPr>
              <a:xfrm>
                <a:off x="4895789" y="2605567"/>
                <a:ext cx="1964488" cy="707886"/>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Qui frappe </a:t>
                </a:r>
                <a:r>
                  <a:rPr lang="en-GB" sz="2000" dirty="0">
                    <a:solidFill>
                      <a:srgbClr val="002060"/>
                    </a:solidFill>
                    <a:latin typeface="Century Gothic" panose="020B0502020202020204" pitchFamily="34" charset="0"/>
                  </a:rPr>
                  <a:t>à la </a:t>
                </a:r>
                <a:r>
                  <a:rPr lang="en-GB" sz="2000" dirty="0" err="1">
                    <a:solidFill>
                      <a:srgbClr val="002060"/>
                    </a:solidFill>
                    <a:latin typeface="Century Gothic" panose="020B0502020202020204" pitchFamily="34" charset="0"/>
                  </a:rPr>
                  <a:t>porte</a:t>
                </a:r>
                <a:r>
                  <a:rPr lang="en-GB" sz="2000" dirty="0">
                    <a:solidFill>
                      <a:srgbClr val="002060"/>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2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4AA0C5F-2128-4202-BBE9-6DE7256CCDE6}"/>
                </a:ext>
              </a:extLst>
            </p:cNvPr>
            <p:cNvSpPr txBox="1"/>
            <p:nvPr/>
          </p:nvSpPr>
          <p:spPr>
            <a:xfrm>
              <a:off x="4875957" y="3744495"/>
              <a:ext cx="20677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lang="en-GB" sz="2000" dirty="0">
                  <a:solidFill>
                    <a:srgbClr val="002060"/>
                  </a:solidFill>
                  <a:latin typeface="Century Gothic" panose="020B0502020202020204" pitchFamily="34" charset="0"/>
                </a:rPr>
                <a:t>Tu </a:t>
              </a:r>
              <a:r>
                <a:rPr lang="en-GB" sz="2000" dirty="0" err="1">
                  <a:solidFill>
                    <a:srgbClr val="002060"/>
                  </a:solidFill>
                  <a:latin typeface="Century Gothic" panose="020B0502020202020204" pitchFamily="34" charset="0"/>
                </a:rPr>
                <a:t>travailles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quand</a:t>
              </a:r>
              <a:r>
                <a:rPr lang="en-GB" sz="2000" dirty="0">
                  <a:solidFill>
                    <a:srgbClr val="002060"/>
                  </a:solidFill>
                  <a:latin typeface="Century Gothic" panose="020B0502020202020204" pitchFamily="34" charset="0"/>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6BA73CF-DCCB-472B-8C33-91FF64507F6A}"/>
                </a:ext>
              </a:extLst>
            </p:cNvPr>
            <p:cNvSpPr txBox="1"/>
            <p:nvPr/>
          </p:nvSpPr>
          <p:spPr>
            <a:xfrm>
              <a:off x="4933749" y="4830120"/>
              <a:ext cx="1873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Tu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l’histoire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37" name="Group 36">
            <a:extLst>
              <a:ext uri="{FF2B5EF4-FFF2-40B4-BE49-F238E27FC236}">
                <a16:creationId xmlns:a16="http://schemas.microsoft.com/office/drawing/2014/main" id="{8F55C734-C1CD-4519-99F8-BD765ED1DEE9}"/>
              </a:ext>
            </a:extLst>
          </p:cNvPr>
          <p:cNvGrpSpPr/>
          <p:nvPr/>
        </p:nvGrpSpPr>
        <p:grpSpPr>
          <a:xfrm>
            <a:off x="5243544" y="1985559"/>
            <a:ext cx="2314515" cy="4003200"/>
            <a:chOff x="4719331" y="2191837"/>
            <a:chExt cx="2314515" cy="4003200"/>
          </a:xfrm>
        </p:grpSpPr>
        <p:grpSp>
          <p:nvGrpSpPr>
            <p:cNvPr id="38" name="Group 37">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43" name="Group 42">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45" name="Group 44">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47" name="Group 46">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49"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50" name="Rectangle 49">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48" name="Oval 47">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grpSp>
            <p:sp>
              <p:nvSpPr>
                <p:cNvPr id="46" name="Speech Bubble: Rectangle with Corners Rounded 134">
                  <a:extLst>
                    <a:ext uri="{FF2B5EF4-FFF2-40B4-BE49-F238E27FC236}">
                      <a16:creationId xmlns:a16="http://schemas.microsoft.com/office/drawing/2014/main" id="{943CF503-06B0-49DA-A455-A2FF1999A0C8}"/>
                    </a:ext>
                  </a:extLst>
                </p:cNvPr>
                <p:cNvSpPr/>
                <p:nvPr/>
              </p:nvSpPr>
              <p:spPr>
                <a:xfrm>
                  <a:off x="266309" y="525983"/>
                  <a:ext cx="2830692" cy="164440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44" name="TextBox 43">
                <a:extLst>
                  <a:ext uri="{FF2B5EF4-FFF2-40B4-BE49-F238E27FC236}">
                    <a16:creationId xmlns:a16="http://schemas.microsoft.com/office/drawing/2014/main" id="{D7ABB757-15E2-4E96-A474-1CB4E8893D3E}"/>
                  </a:ext>
                </a:extLst>
              </p:cNvPr>
              <p:cNvSpPr txBox="1"/>
              <p:nvPr/>
            </p:nvSpPr>
            <p:spPr>
              <a:xfrm>
                <a:off x="4953786" y="2528871"/>
                <a:ext cx="19644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Pourquoi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regardes-tu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9" name="Speech Bubble: Rectangle with Corners Rounded 127">
              <a:extLst>
                <a:ext uri="{FF2B5EF4-FFF2-40B4-BE49-F238E27FC236}">
                  <a16:creationId xmlns:a16="http://schemas.microsoft.com/office/drawing/2014/main" id="{EA2E2D9E-CBF1-4EDE-9D8E-056F36210DBF}"/>
                </a:ext>
              </a:extLst>
            </p:cNvPr>
            <p:cNvSpPr/>
            <p:nvPr/>
          </p:nvSpPr>
          <p:spPr>
            <a:xfrm>
              <a:off x="4905063" y="4029700"/>
              <a:ext cx="1929967" cy="117940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srgbClr val="002060"/>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AF1B1077-E590-4907-9F89-4761CEF5A406}"/>
                </a:ext>
              </a:extLst>
            </p:cNvPr>
            <p:cNvSpPr txBox="1"/>
            <p:nvPr/>
          </p:nvSpPr>
          <p:spPr>
            <a:xfrm>
              <a:off x="4966108" y="4045958"/>
              <a:ext cx="2067738" cy="1015663"/>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lang="en-GB" sz="2000" dirty="0" err="1">
                  <a:solidFill>
                    <a:srgbClr val="002060"/>
                  </a:solidFill>
                  <a:latin typeface="Century Gothic" panose="020B0502020202020204" pitchFamily="34" charset="0"/>
                </a:rPr>
                <a:t>Où</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prépares-tu</a:t>
              </a:r>
              <a:r>
                <a:rPr lang="en-GB" sz="2000" dirty="0">
                  <a:solidFill>
                    <a:srgbClr val="002060"/>
                  </a:solidFill>
                  <a:latin typeface="Century Gothic" panose="020B0502020202020204" pitchFamily="34" charset="0"/>
                </a:rPr>
                <a:t> le déjeuner ?</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3" name="Picture 2" descr="A picture containing doll, shirt&#10;&#10;Description automatically generated">
            <a:extLst>
              <a:ext uri="{FF2B5EF4-FFF2-40B4-BE49-F238E27FC236}">
                <a16:creationId xmlns:a16="http://schemas.microsoft.com/office/drawing/2014/main" id="{9B79C10F-3C71-48C2-B9CC-2D3DD9CB3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64" y="533541"/>
            <a:ext cx="1427244" cy="1427244"/>
          </a:xfrm>
          <a:prstGeom prst="rect">
            <a:avLst/>
          </a:prstGeom>
        </p:spPr>
      </p:pic>
      <p:pic>
        <p:nvPicPr>
          <p:cNvPr id="51" name="Picture 50" descr="A picture containing doll, shirt&#10;&#10;Description automatically generated">
            <a:extLst>
              <a:ext uri="{FF2B5EF4-FFF2-40B4-BE49-F238E27FC236}">
                <a16:creationId xmlns:a16="http://schemas.microsoft.com/office/drawing/2014/main" id="{106212B5-94B4-4EA0-94EA-E30525794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7400" y="276564"/>
            <a:ext cx="1280160" cy="1280160"/>
          </a:xfrm>
          <a:prstGeom prst="rect">
            <a:avLst/>
          </a:prstGeom>
        </p:spPr>
      </p:pic>
      <p:sp>
        <p:nvSpPr>
          <p:cNvPr id="61" name="Speech Bubble: Rectangle with Corners Rounded 114">
            <a:extLst>
              <a:ext uri="{FF2B5EF4-FFF2-40B4-BE49-F238E27FC236}">
                <a16:creationId xmlns:a16="http://schemas.microsoft.com/office/drawing/2014/main" id="{B57EA2F0-92E6-4450-83F7-40430F892842}"/>
              </a:ext>
            </a:extLst>
          </p:cNvPr>
          <p:cNvSpPr/>
          <p:nvPr/>
        </p:nvSpPr>
        <p:spPr>
          <a:xfrm>
            <a:off x="7745733" y="1540724"/>
            <a:ext cx="4446268" cy="4578722"/>
          </a:xfrm>
          <a:prstGeom prst="wedgeRoundRectCallout">
            <a:avLst>
              <a:gd name="adj1" fmla="val 29169"/>
              <a:gd name="adj2" fmla="val 5342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4E79"/>
                </a:solidFill>
                <a:effectLst/>
                <a:uLnTx/>
                <a:uFillTx/>
                <a:ea typeface="Calibri" panose="020F0502020204030204" pitchFamily="34" charset="0"/>
                <a:cs typeface="Times New Roman" panose="02020603050405020304" pitchFamily="18" charset="0"/>
              </a:rPr>
              <a:t>Samedi.</a:t>
            </a:r>
          </a:p>
          <a:p>
            <a:pPr marL="0" marR="0" lvl="0" indent="0" algn="ctr" defTabSz="914400" rtl="0" eaLnBrk="1" fontAlgn="auto" latinLnBrk="0" hangingPunct="1">
              <a:lnSpc>
                <a:spcPct val="150000"/>
              </a:lnSpc>
              <a:spcBef>
                <a:spcPts val="0"/>
              </a:spcBef>
              <a:spcAft>
                <a:spcPts val="800"/>
              </a:spcAft>
              <a:buClrTx/>
              <a:buSzTx/>
              <a:buFontTx/>
              <a:buNone/>
              <a:tabLst/>
              <a:defRPr/>
            </a:pPr>
            <a:r>
              <a:rPr lang="en-GB" sz="2000" b="1" dirty="0">
                <a:solidFill>
                  <a:srgbClr val="1F4E79"/>
                </a:solidFill>
                <a:ea typeface="Calibri" panose="020F0502020204030204" pitchFamily="34" charset="0"/>
                <a:cs typeface="Times New Roman" panose="02020603050405020304" pitchFamily="18" charset="0"/>
              </a:rPr>
              <a:t>Un fruit.</a:t>
            </a: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none" strike="noStrike" kern="1200" cap="none" spc="0" normalizeH="0" baseline="0" noProof="0" dirty="0" err="1">
                <a:ln>
                  <a:noFill/>
                </a:ln>
                <a:solidFill>
                  <a:srgbClr val="1F4E79"/>
                </a:solidFill>
                <a:effectLst/>
                <a:uLnTx/>
                <a:uFillTx/>
                <a:ea typeface="Calibri" panose="020F0502020204030204" pitchFamily="34" charset="0"/>
                <a:cs typeface="Times New Roman" panose="02020603050405020304" pitchFamily="18" charset="0"/>
              </a:rPr>
              <a:t>En</a:t>
            </a:r>
            <a:r>
              <a:rPr kumimoji="0" lang="en-GB" sz="2000" b="1" i="0" u="none" strike="noStrike" kern="1200" cap="none" spc="0" normalizeH="0" baseline="0" noProof="0" dirty="0">
                <a:ln>
                  <a:noFill/>
                </a:ln>
                <a:solidFill>
                  <a:srgbClr val="1F4E79"/>
                </a:solidFill>
                <a:effectLst/>
                <a:uLnTx/>
                <a:uFillTx/>
                <a:ea typeface="Calibri" panose="020F0502020204030204" pitchFamily="34" charset="0"/>
                <a:cs typeface="Times New Roman" panose="02020603050405020304" pitchFamily="18" charset="0"/>
              </a:rPr>
              <a:t> voiture.</a:t>
            </a:r>
          </a:p>
          <a:p>
            <a:pPr marL="0" marR="0" lvl="0" indent="0" algn="ctr" defTabSz="914400" rtl="0" eaLnBrk="1" fontAlgn="auto" latinLnBrk="0" hangingPunct="1">
              <a:lnSpc>
                <a:spcPct val="150000"/>
              </a:lnSpc>
              <a:spcBef>
                <a:spcPts val="0"/>
              </a:spcBef>
              <a:spcAft>
                <a:spcPts val="800"/>
              </a:spcAft>
              <a:buClrTx/>
              <a:buSzTx/>
              <a:buFontTx/>
              <a:buNone/>
              <a:tabLst/>
              <a:defRPr/>
            </a:pPr>
            <a:r>
              <a:rPr lang="en-GB" sz="2000" b="1" dirty="0">
                <a:solidFill>
                  <a:srgbClr val="1F4E79"/>
                </a:solidFill>
                <a:ea typeface="Calibri" panose="020F0502020204030204" pitchFamily="34" charset="0"/>
                <a:cs typeface="Times New Roman" panose="02020603050405020304" pitchFamily="18" charset="0"/>
              </a:rPr>
              <a:t>Non/</a:t>
            </a:r>
            <a:r>
              <a:rPr lang="en-GB" sz="2000" b="1" dirty="0" err="1">
                <a:solidFill>
                  <a:srgbClr val="1F4E79"/>
                </a:solidFill>
                <a:ea typeface="Calibri" panose="020F0502020204030204" pitchFamily="34" charset="0"/>
                <a:cs typeface="Times New Roman" panose="02020603050405020304" pitchFamily="18" charset="0"/>
              </a:rPr>
              <a:t>Oui</a:t>
            </a:r>
            <a:r>
              <a:rPr lang="en-GB" sz="2000" b="1" dirty="0">
                <a:solidFill>
                  <a:srgbClr val="1F4E79"/>
                </a:solidFill>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4E79"/>
                </a:solidFill>
                <a:effectLst/>
                <a:uLnTx/>
                <a:uFillTx/>
                <a:ea typeface="Calibri" panose="020F0502020204030204" pitchFamily="34" charset="0"/>
                <a:cs typeface="Times New Roman" panose="02020603050405020304" pitchFamily="18" charset="0"/>
              </a:rPr>
              <a:t>Dans la cuisine.</a:t>
            </a:r>
          </a:p>
          <a:p>
            <a:pPr marL="0" marR="0" lvl="0" indent="0" algn="ctr" defTabSz="914400" rtl="0" eaLnBrk="1" fontAlgn="auto" latinLnBrk="0" hangingPunct="1">
              <a:lnSpc>
                <a:spcPct val="150000"/>
              </a:lnSpc>
              <a:spcBef>
                <a:spcPts val="0"/>
              </a:spcBef>
              <a:spcAft>
                <a:spcPts val="800"/>
              </a:spcAft>
              <a:buClrTx/>
              <a:buSzTx/>
              <a:buFontTx/>
              <a:buNone/>
              <a:tabLst/>
              <a:defRPr/>
            </a:pPr>
            <a:r>
              <a:rPr lang="en-GB" sz="2000" b="1" dirty="0" err="1">
                <a:solidFill>
                  <a:srgbClr val="1F4E79"/>
                </a:solidFill>
                <a:ea typeface="Calibri" panose="020F0502020204030204" pitchFamily="34" charset="0"/>
                <a:cs typeface="Times New Roman" panose="02020603050405020304" pitchFamily="18" charset="0"/>
              </a:rPr>
              <a:t>Oui</a:t>
            </a:r>
            <a:r>
              <a:rPr lang="en-GB" sz="2000" b="1" dirty="0">
                <a:solidFill>
                  <a:srgbClr val="1F4E79"/>
                </a:solidFill>
                <a:ea typeface="Calibri" panose="020F0502020204030204" pitchFamily="34" charset="0"/>
                <a:cs typeface="Times New Roman" panose="02020603050405020304" pitchFamily="18" charset="0"/>
              </a:rPr>
              <a:t>/Non.</a:t>
            </a:r>
          </a:p>
          <a:p>
            <a:pPr lvl="0" algn="ctr">
              <a:lnSpc>
                <a:spcPct val="150000"/>
              </a:lnSpc>
              <a:spcAft>
                <a:spcPts val="800"/>
              </a:spcAft>
              <a:defRPr/>
            </a:pPr>
            <a:r>
              <a:rPr lang="en-GB" sz="2000" b="1" dirty="0">
                <a:solidFill>
                  <a:srgbClr val="1F4E79"/>
                </a:solidFill>
                <a:ea typeface="Calibri" panose="020F0502020204030204" pitchFamily="34" charset="0"/>
                <a:cs typeface="Times New Roman" panose="02020603050405020304" pitchFamily="18" charset="0"/>
              </a:rPr>
              <a:t>Mon frère.</a:t>
            </a:r>
            <a:br>
              <a:rPr kumimoji="0" lang="en-GB" sz="2000" b="1" i="0" u="none" strike="noStrike" kern="1200" cap="none" spc="0" normalizeH="0" baseline="0" noProof="0" dirty="0">
                <a:ln>
                  <a:noFill/>
                </a:ln>
                <a:solidFill>
                  <a:srgbClr val="1F4E79"/>
                </a:solidFill>
                <a:effectLst/>
                <a:uLnTx/>
                <a:uFillTx/>
                <a:ea typeface="Calibri" panose="020F0502020204030204" pitchFamily="34" charset="0"/>
                <a:cs typeface="Times New Roman" panose="02020603050405020304" pitchFamily="18" charset="0"/>
              </a:rPr>
            </a:br>
            <a:r>
              <a:rPr lang="en-GB" sz="2000" b="1" dirty="0" err="1">
                <a:solidFill>
                  <a:srgbClr val="1F4E79"/>
                </a:solidFill>
                <a:ea typeface="Calibri" panose="020F0502020204030204" pitchFamily="34" charset="0"/>
                <a:cs typeface="Times New Roman" panose="02020603050405020304" pitchFamily="18" charset="0"/>
              </a:rPr>
              <a:t>C’est</a:t>
            </a:r>
            <a:r>
              <a:rPr lang="en-GB" sz="2000" b="1" dirty="0">
                <a:solidFill>
                  <a:srgbClr val="1F4E79"/>
                </a:solidFill>
                <a:ea typeface="Calibri" panose="020F0502020204030204" pitchFamily="34" charset="0"/>
                <a:cs typeface="Times New Roman" panose="02020603050405020304" pitchFamily="18" charset="0"/>
              </a:rPr>
              <a:t> </a:t>
            </a:r>
            <a:r>
              <a:rPr lang="en-GB" sz="2000" b="1" dirty="0" err="1">
                <a:solidFill>
                  <a:srgbClr val="1F4E79"/>
                </a:solidFill>
                <a:ea typeface="Calibri" panose="020F0502020204030204" pitchFamily="34" charset="0"/>
                <a:cs typeface="Times New Roman" panose="02020603050405020304" pitchFamily="18" charset="0"/>
              </a:rPr>
              <a:t>intéressant</a:t>
            </a:r>
            <a:r>
              <a:rPr lang="en-GB" sz="2000" b="1" dirty="0">
                <a:solidFill>
                  <a:srgbClr val="1F4E79"/>
                </a:solidFill>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prstClr val="white"/>
              </a:solidFill>
              <a:effectLst/>
              <a:uLnTx/>
              <a:uFillTx/>
              <a:ea typeface="Calibri" panose="020F0502020204030204" pitchFamily="34" charset="0"/>
              <a:cs typeface="Times New Roman" panose="02020603050405020304" pitchFamily="18" charset="0"/>
            </a:endParaRPr>
          </a:p>
        </p:txBody>
      </p:sp>
      <p:sp>
        <p:nvSpPr>
          <p:cNvPr id="63" name="TextBox 62">
            <a:extLst>
              <a:ext uri="{FF2B5EF4-FFF2-40B4-BE49-F238E27FC236}">
                <a16:creationId xmlns:a16="http://schemas.microsoft.com/office/drawing/2014/main" id="{76466A3A-7C8F-4263-92BF-B141B1601B34}"/>
              </a:ext>
            </a:extLst>
          </p:cNvPr>
          <p:cNvSpPr txBox="1"/>
          <p:nvPr/>
        </p:nvSpPr>
        <p:spPr>
          <a:xfrm>
            <a:off x="4297615" y="83038"/>
            <a:ext cx="6007246"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Abdel types all his answers all in one SMS and not all in order! </a:t>
            </a:r>
            <a:endPar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AE3748D7-B9E8-4899-B563-960A4BED9D73}"/>
              </a:ext>
            </a:extLst>
          </p:cNvPr>
          <p:cNvSpPr txBox="1"/>
          <p:nvPr/>
        </p:nvSpPr>
        <p:spPr>
          <a:xfrm>
            <a:off x="9056993" y="2363591"/>
            <a:ext cx="480749" cy="461665"/>
          </a:xfrm>
          <a:prstGeom prst="rect">
            <a:avLst/>
          </a:prstGeom>
          <a:noFill/>
        </p:spPr>
        <p:txBody>
          <a:bodyPr wrap="square" rtlCol="0">
            <a:spAutoFit/>
          </a:bodyPr>
          <a:lstStyle/>
          <a:p>
            <a:pPr algn="ctr"/>
            <a:r>
              <a:rPr lang="en-GB" sz="2400" b="1" dirty="0">
                <a:solidFill>
                  <a:srgbClr val="EF4135"/>
                </a:solidFill>
              </a:rPr>
              <a:t>1</a:t>
            </a:r>
          </a:p>
        </p:txBody>
      </p:sp>
      <p:sp>
        <p:nvSpPr>
          <p:cNvPr id="65" name="TextBox 64">
            <a:extLst>
              <a:ext uri="{FF2B5EF4-FFF2-40B4-BE49-F238E27FC236}">
                <a16:creationId xmlns:a16="http://schemas.microsoft.com/office/drawing/2014/main" id="{25E03FB4-5B9B-4506-833F-8E2594D51521}"/>
              </a:ext>
            </a:extLst>
          </p:cNvPr>
          <p:cNvSpPr txBox="1"/>
          <p:nvPr/>
        </p:nvSpPr>
        <p:spPr>
          <a:xfrm>
            <a:off x="8964174" y="3485677"/>
            <a:ext cx="480749" cy="461665"/>
          </a:xfrm>
          <a:prstGeom prst="rect">
            <a:avLst/>
          </a:prstGeom>
          <a:noFill/>
        </p:spPr>
        <p:txBody>
          <a:bodyPr wrap="square" rtlCol="0">
            <a:spAutoFit/>
          </a:bodyPr>
          <a:lstStyle/>
          <a:p>
            <a:pPr algn="ctr"/>
            <a:r>
              <a:rPr lang="en-GB" sz="2400" b="1" dirty="0">
                <a:solidFill>
                  <a:srgbClr val="EF4135"/>
                </a:solidFill>
              </a:rPr>
              <a:t>2</a:t>
            </a:r>
          </a:p>
        </p:txBody>
      </p:sp>
      <p:sp>
        <p:nvSpPr>
          <p:cNvPr id="66" name="TextBox 65">
            <a:extLst>
              <a:ext uri="{FF2B5EF4-FFF2-40B4-BE49-F238E27FC236}">
                <a16:creationId xmlns:a16="http://schemas.microsoft.com/office/drawing/2014/main" id="{F89567F1-8262-4659-9CFA-AC42DCA74602}"/>
              </a:ext>
            </a:extLst>
          </p:cNvPr>
          <p:cNvSpPr txBox="1"/>
          <p:nvPr/>
        </p:nvSpPr>
        <p:spPr>
          <a:xfrm>
            <a:off x="8871941" y="2955634"/>
            <a:ext cx="480749" cy="461665"/>
          </a:xfrm>
          <a:prstGeom prst="rect">
            <a:avLst/>
          </a:prstGeom>
          <a:noFill/>
        </p:spPr>
        <p:txBody>
          <a:bodyPr wrap="square" rtlCol="0">
            <a:spAutoFit/>
          </a:bodyPr>
          <a:lstStyle/>
          <a:p>
            <a:pPr algn="ctr"/>
            <a:r>
              <a:rPr lang="en-GB" sz="2400" b="1" dirty="0">
                <a:solidFill>
                  <a:srgbClr val="EF4135"/>
                </a:solidFill>
              </a:rPr>
              <a:t>3</a:t>
            </a:r>
          </a:p>
        </p:txBody>
      </p:sp>
      <p:sp>
        <p:nvSpPr>
          <p:cNvPr id="67" name="TextBox 66">
            <a:extLst>
              <a:ext uri="{FF2B5EF4-FFF2-40B4-BE49-F238E27FC236}">
                <a16:creationId xmlns:a16="http://schemas.microsoft.com/office/drawing/2014/main" id="{225E5F59-EEE8-4771-B86C-A135AFC7D086}"/>
              </a:ext>
            </a:extLst>
          </p:cNvPr>
          <p:cNvSpPr txBox="1"/>
          <p:nvPr/>
        </p:nvSpPr>
        <p:spPr>
          <a:xfrm>
            <a:off x="8854627" y="5179100"/>
            <a:ext cx="480749" cy="461665"/>
          </a:xfrm>
          <a:prstGeom prst="rect">
            <a:avLst/>
          </a:prstGeom>
          <a:noFill/>
        </p:spPr>
        <p:txBody>
          <a:bodyPr wrap="square" rtlCol="0">
            <a:spAutoFit/>
          </a:bodyPr>
          <a:lstStyle/>
          <a:p>
            <a:pPr algn="ctr"/>
            <a:r>
              <a:rPr lang="en-GB" sz="2400" b="1" dirty="0">
                <a:solidFill>
                  <a:srgbClr val="EF4135"/>
                </a:solidFill>
              </a:rPr>
              <a:t>4</a:t>
            </a:r>
          </a:p>
        </p:txBody>
      </p:sp>
      <p:sp>
        <p:nvSpPr>
          <p:cNvPr id="70" name="TextBox 69">
            <a:extLst>
              <a:ext uri="{FF2B5EF4-FFF2-40B4-BE49-F238E27FC236}">
                <a16:creationId xmlns:a16="http://schemas.microsoft.com/office/drawing/2014/main" id="{5EA3E74F-9373-417A-ACB8-CC0B3B32FB29}"/>
              </a:ext>
            </a:extLst>
          </p:cNvPr>
          <p:cNvSpPr txBox="1"/>
          <p:nvPr/>
        </p:nvSpPr>
        <p:spPr>
          <a:xfrm>
            <a:off x="8932985" y="1813522"/>
            <a:ext cx="480749" cy="461665"/>
          </a:xfrm>
          <a:prstGeom prst="rect">
            <a:avLst/>
          </a:prstGeom>
          <a:noFill/>
        </p:spPr>
        <p:txBody>
          <a:bodyPr wrap="square" rtlCol="0">
            <a:spAutoFit/>
          </a:bodyPr>
          <a:lstStyle/>
          <a:p>
            <a:pPr algn="ctr"/>
            <a:r>
              <a:rPr lang="en-GB" sz="2400" b="1" dirty="0">
                <a:solidFill>
                  <a:srgbClr val="EF4135"/>
                </a:solidFill>
              </a:rPr>
              <a:t>5</a:t>
            </a:r>
          </a:p>
        </p:txBody>
      </p:sp>
      <p:sp>
        <p:nvSpPr>
          <p:cNvPr id="71" name="TextBox 70">
            <a:extLst>
              <a:ext uri="{FF2B5EF4-FFF2-40B4-BE49-F238E27FC236}">
                <a16:creationId xmlns:a16="http://schemas.microsoft.com/office/drawing/2014/main" id="{A95A9635-78F6-451E-8FE4-8371EA5918B6}"/>
              </a:ext>
            </a:extLst>
          </p:cNvPr>
          <p:cNvSpPr txBox="1"/>
          <p:nvPr/>
        </p:nvSpPr>
        <p:spPr>
          <a:xfrm>
            <a:off x="8964174" y="4597179"/>
            <a:ext cx="480749" cy="461665"/>
          </a:xfrm>
          <a:prstGeom prst="rect">
            <a:avLst/>
          </a:prstGeom>
          <a:noFill/>
        </p:spPr>
        <p:txBody>
          <a:bodyPr wrap="square" rtlCol="0">
            <a:spAutoFit/>
          </a:bodyPr>
          <a:lstStyle/>
          <a:p>
            <a:pPr algn="ctr"/>
            <a:r>
              <a:rPr lang="en-GB" sz="2400" b="1" dirty="0">
                <a:solidFill>
                  <a:srgbClr val="EF4135"/>
                </a:solidFill>
              </a:rPr>
              <a:t>6</a:t>
            </a:r>
          </a:p>
        </p:txBody>
      </p:sp>
      <p:sp>
        <p:nvSpPr>
          <p:cNvPr id="72" name="TextBox 71">
            <a:extLst>
              <a:ext uri="{FF2B5EF4-FFF2-40B4-BE49-F238E27FC236}">
                <a16:creationId xmlns:a16="http://schemas.microsoft.com/office/drawing/2014/main" id="{BF052200-A469-4352-A097-CC35BA4583B7}"/>
              </a:ext>
            </a:extLst>
          </p:cNvPr>
          <p:cNvSpPr txBox="1"/>
          <p:nvPr/>
        </p:nvSpPr>
        <p:spPr>
          <a:xfrm>
            <a:off x="8483425" y="5649273"/>
            <a:ext cx="480749" cy="461665"/>
          </a:xfrm>
          <a:prstGeom prst="rect">
            <a:avLst/>
          </a:prstGeom>
          <a:noFill/>
        </p:spPr>
        <p:txBody>
          <a:bodyPr wrap="square" rtlCol="0">
            <a:spAutoFit/>
          </a:bodyPr>
          <a:lstStyle/>
          <a:p>
            <a:pPr algn="ctr"/>
            <a:r>
              <a:rPr lang="en-GB" sz="2400" b="1" dirty="0">
                <a:solidFill>
                  <a:srgbClr val="EF4135"/>
                </a:solidFill>
              </a:rPr>
              <a:t>7</a:t>
            </a:r>
          </a:p>
        </p:txBody>
      </p:sp>
      <p:sp>
        <p:nvSpPr>
          <p:cNvPr id="73" name="TextBox 72">
            <a:extLst>
              <a:ext uri="{FF2B5EF4-FFF2-40B4-BE49-F238E27FC236}">
                <a16:creationId xmlns:a16="http://schemas.microsoft.com/office/drawing/2014/main" id="{FB7638AB-645C-4176-8622-7EE52A118BEE}"/>
              </a:ext>
            </a:extLst>
          </p:cNvPr>
          <p:cNvSpPr txBox="1"/>
          <p:nvPr/>
        </p:nvSpPr>
        <p:spPr>
          <a:xfrm>
            <a:off x="8576244" y="4049782"/>
            <a:ext cx="480749" cy="461665"/>
          </a:xfrm>
          <a:prstGeom prst="rect">
            <a:avLst/>
          </a:prstGeom>
          <a:noFill/>
        </p:spPr>
        <p:txBody>
          <a:bodyPr wrap="square" rtlCol="0">
            <a:spAutoFit/>
          </a:bodyPr>
          <a:lstStyle/>
          <a:p>
            <a:pPr algn="ctr"/>
            <a:r>
              <a:rPr lang="en-GB" sz="2400" b="1" dirty="0">
                <a:solidFill>
                  <a:srgbClr val="EF4135"/>
                </a:solidFill>
              </a:rPr>
              <a:t>8</a:t>
            </a:r>
          </a:p>
        </p:txBody>
      </p:sp>
    </p:spTree>
    <p:extLst>
      <p:ext uri="{BB962C8B-B14F-4D97-AF65-F5344CB8AC3E}">
        <p14:creationId xmlns:p14="http://schemas.microsoft.com/office/powerpoint/2010/main" val="33205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70" grpId="0"/>
      <p:bldP spid="71" grpId="0"/>
      <p:bldP spid="72" grpId="0"/>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98241" y="2311753"/>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12" name="Title 1">
            <a:extLst>
              <a:ext uri="{FF2B5EF4-FFF2-40B4-BE49-F238E27FC236}">
                <a16:creationId xmlns:a16="http://schemas.microsoft.com/office/drawing/2014/main" id="{3A1E34E4-E74B-0C47-9E43-EAB70112822B}"/>
              </a:ext>
            </a:extLst>
          </p:cNvPr>
          <p:cNvSpPr>
            <a:spLocks noGrp="1"/>
          </p:cNvSpPr>
          <p:nvPr>
            <p:ph type="title"/>
          </p:nvPr>
        </p:nvSpPr>
        <p:spPr>
          <a:xfrm>
            <a:off x="-59559" y="0"/>
            <a:ext cx="10515600" cy="1325563"/>
          </a:xfrm>
        </p:spPr>
        <p:txBody>
          <a:bodyPr>
            <a:normAutofit fontScale="90000"/>
          </a:bodyPr>
          <a:lstStyle/>
          <a:p>
            <a:pPr lvl="0">
              <a:lnSpc>
                <a:spcPct val="100000"/>
              </a:lnSpc>
              <a:spcBef>
                <a:spcPts val="0"/>
              </a:spcBef>
            </a:pPr>
            <a:r>
              <a:rPr lang="en-GB" sz="13900" b="1" dirty="0">
                <a:solidFill>
                  <a:srgbClr val="1F4E79"/>
                </a:solidFill>
                <a:latin typeface="Century Gothic" panose="020B0502020202020204" pitchFamily="34" charset="0"/>
                <a:ea typeface="+mn-ea"/>
              </a:rPr>
              <a:t>um/un</a:t>
            </a:r>
            <a:endParaRPr lang="en-US" sz="3600" dirty="0"/>
          </a:p>
        </p:txBody>
      </p:sp>
    </p:spTree>
    <p:extLst>
      <p:ext uri="{BB962C8B-B14F-4D97-AF65-F5344CB8AC3E}">
        <p14:creationId xmlns:p14="http://schemas.microsoft.com/office/powerpoint/2010/main" val="25037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DFED091-3182-49CD-8F30-B48E76C6C3DE}"/>
              </a:ext>
            </a:extLst>
          </p:cNvPr>
          <p:cNvSpPr txBox="1"/>
          <p:nvPr/>
        </p:nvSpPr>
        <p:spPr>
          <a:xfrm>
            <a:off x="259297" y="5623174"/>
            <a:ext cx="7024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vais  </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collège le samedi.</a:t>
            </a:r>
          </a:p>
        </p:txBody>
      </p:sp>
      <p:pic>
        <p:nvPicPr>
          <p:cNvPr id="12" name="Picture 11" descr="A picture containing room&#10;&#10;Description automatically generated">
            <a:extLst>
              <a:ext uri="{FF2B5EF4-FFF2-40B4-BE49-F238E27FC236}">
                <a16:creationId xmlns:a16="http://schemas.microsoft.com/office/drawing/2014/main" id="{484E4A2D-1D57-49A0-A886-810BFEA58EFC}"/>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8764" b="20551"/>
          <a:stretch/>
        </p:blipFill>
        <p:spPr>
          <a:xfrm>
            <a:off x="188942" y="2135514"/>
            <a:ext cx="951307" cy="1193402"/>
          </a:xfrm>
          <a:prstGeom prst="rect">
            <a:avLst/>
          </a:prstGeom>
        </p:spPr>
      </p:pic>
      <p:sp>
        <p:nvSpPr>
          <p:cNvPr id="4" name="Title 3"/>
          <p:cNvSpPr>
            <a:spLocks noGrp="1"/>
          </p:cNvSpPr>
          <p:nvPr>
            <p:ph type="title"/>
          </p:nvPr>
        </p:nvSpPr>
        <p:spPr/>
        <p:txBody>
          <a:bodyPr>
            <a:noAutofit/>
          </a:bodyPr>
          <a:lstStyle/>
          <a:p>
            <a:r>
              <a:rPr lang="fr-FR" sz="3400" b="1" dirty="0">
                <a:solidFill>
                  <a:schemeClr val="bg1"/>
                </a:solidFill>
              </a:rPr>
              <a:t>Négation</a:t>
            </a:r>
            <a:endParaRPr lang="en-GB" sz="3400" b="1" dirty="0">
              <a:solidFill>
                <a:srgbClr val="FF9933"/>
              </a:solidFill>
            </a:endParaRPr>
          </a:p>
        </p:txBody>
      </p:sp>
      <p:sp>
        <p:nvSpPr>
          <p:cNvPr id="25" name="TextBox 24">
            <a:extLst>
              <a:ext uri="{FF2B5EF4-FFF2-40B4-BE49-F238E27FC236}">
                <a16:creationId xmlns:a16="http://schemas.microsoft.com/office/drawing/2014/main" id="{63E39DC9-73F8-4302-9747-B4D679DF2488}"/>
              </a:ext>
            </a:extLst>
          </p:cNvPr>
          <p:cNvSpPr txBox="1"/>
          <p:nvPr/>
        </p:nvSpPr>
        <p:spPr>
          <a:xfrm>
            <a:off x="175358" y="1295941"/>
            <a:ext cx="11768796" cy="769441"/>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rPr>
              <a:t>To </a:t>
            </a:r>
            <a:r>
              <a:rPr lang="en-GB" sz="2200" dirty="0">
                <a:solidFill>
                  <a:srgbClr val="002060"/>
                </a:solidFill>
                <a:latin typeface="Century Gothic" panose="020B0502020202020204" pitchFamily="34" charset="0"/>
              </a:rPr>
              <a:t>say that we </a:t>
            </a:r>
            <a:r>
              <a:rPr lang="en-GB" sz="2200" b="1" dirty="0">
                <a:solidFill>
                  <a:srgbClr val="002060"/>
                </a:solidFill>
                <a:latin typeface="Century Gothic" panose="020B0502020202020204" pitchFamily="34" charset="0"/>
              </a:rPr>
              <a:t>do not </a:t>
            </a:r>
            <a:r>
              <a:rPr lang="en-GB" sz="2200" dirty="0">
                <a:solidFill>
                  <a:srgbClr val="002060"/>
                </a:solidFill>
                <a:latin typeface="Century Gothic" panose="020B0502020202020204" pitchFamily="34" charset="0"/>
              </a:rPr>
              <a:t>do something, we 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dd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ne…pas before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and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after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the verb.</a:t>
            </a:r>
          </a:p>
        </p:txBody>
      </p:sp>
      <p:sp>
        <p:nvSpPr>
          <p:cNvPr id="26" name="TextBox 25">
            <a:extLst>
              <a:ext uri="{FF2B5EF4-FFF2-40B4-BE49-F238E27FC236}">
                <a16:creationId xmlns:a16="http://schemas.microsoft.com/office/drawing/2014/main" id="{A45E8137-6E4B-47C0-85EF-7FB730818AE0}"/>
              </a:ext>
            </a:extLst>
          </p:cNvPr>
          <p:cNvSpPr txBox="1"/>
          <p:nvPr/>
        </p:nvSpPr>
        <p:spPr>
          <a:xfrm>
            <a:off x="7450316" y="1630475"/>
            <a:ext cx="120296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before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Speech Bubble: Rectangle with Corners Rounded 54">
            <a:extLst>
              <a:ext uri="{FF2B5EF4-FFF2-40B4-BE49-F238E27FC236}">
                <a16:creationId xmlns:a16="http://schemas.microsoft.com/office/drawing/2014/main" id="{D2FEED76-9670-42D5-B2C0-334FFEAFBC55}"/>
              </a:ext>
            </a:extLst>
          </p:cNvPr>
          <p:cNvSpPr/>
          <p:nvPr/>
        </p:nvSpPr>
        <p:spPr>
          <a:xfrm>
            <a:off x="6998858" y="2164408"/>
            <a:ext cx="5059933" cy="1259573"/>
          </a:xfrm>
          <a:prstGeom prst="wedgeRoundRectCallout">
            <a:avLst>
              <a:gd name="adj1" fmla="val -53316"/>
              <a:gd name="adj2" fmla="val -23029"/>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In front of a vowel </a:t>
            </a:r>
            <a:r>
              <a:rPr lang="en-GB" sz="2600" b="1" dirty="0">
                <a:solidFill>
                  <a:schemeClr val="bg1"/>
                </a:solidFill>
                <a:latin typeface="Century Gothic" panose="020F0302020204030204"/>
              </a:rPr>
              <a:t>ne</a:t>
            </a:r>
            <a:r>
              <a:rPr lang="en-GB" sz="2600" dirty="0">
                <a:solidFill>
                  <a:schemeClr val="bg1"/>
                </a:solidFill>
                <a:latin typeface="Century Gothic" panose="020F0302020204030204"/>
              </a:rPr>
              <a:t> </a:t>
            </a:r>
            <a:r>
              <a:rPr lang="en-GB" sz="2600" dirty="0">
                <a:solidFill>
                  <a:schemeClr val="bg1"/>
                </a:solidFill>
                <a:latin typeface="Century Gothic" panose="020F0302020204030204"/>
                <a:sym typeface="Wingdings" panose="05000000000000000000" pitchFamily="2" charset="2"/>
              </a:rPr>
              <a:t> </a:t>
            </a:r>
            <a:r>
              <a:rPr lang="en-GB" sz="2600" b="1" dirty="0">
                <a:solidFill>
                  <a:schemeClr val="bg1"/>
                </a:solidFill>
                <a:latin typeface="Century Gothic" panose="020F0302020204030204"/>
                <a:sym typeface="Wingdings" panose="05000000000000000000" pitchFamily="2" charset="2"/>
              </a:rPr>
              <a:t>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sym typeface="Wingdings" panose="05000000000000000000" pitchFamily="2" charset="2"/>
              </a:rPr>
              <a:t>For example: </a:t>
            </a:r>
            <a:r>
              <a:rPr kumimoji="0" lang="en-GB" sz="2600" i="0" u="none" strike="noStrike" kern="1200" cap="none" spc="0" normalizeH="0" baseline="0" noProof="0" dirty="0">
                <a:ln>
                  <a:noFill/>
                </a:ln>
                <a:solidFill>
                  <a:schemeClr val="bg1"/>
                </a:solidFill>
                <a:effectLst/>
                <a:uLnTx/>
                <a:uFillTx/>
                <a:latin typeface="Century Gothic" panose="020F0302020204030204"/>
                <a:sym typeface="Wingdings" panose="05000000000000000000" pitchFamily="2" charset="2"/>
              </a:rPr>
              <a:t>Je </a:t>
            </a:r>
            <a:r>
              <a:rPr kumimoji="0" lang="en-GB" sz="2600" b="1" i="0" u="none" strike="noStrike" kern="1200" cap="none" spc="0" normalizeH="0" baseline="0" noProof="0" dirty="0" err="1">
                <a:ln>
                  <a:noFill/>
                </a:ln>
                <a:solidFill>
                  <a:srgbClr val="FF6600"/>
                </a:solidFill>
                <a:effectLst/>
                <a:uLnTx/>
                <a:uFillTx/>
                <a:latin typeface="Century Gothic" panose="020F0302020204030204"/>
                <a:sym typeface="Wingdings" panose="05000000000000000000" pitchFamily="2" charset="2"/>
              </a:rPr>
              <a:t>n’</a:t>
            </a:r>
            <a:r>
              <a:rPr kumimoji="0" lang="en-GB" sz="2600" b="1"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a</a:t>
            </a:r>
            <a:r>
              <a:rPr kumimoji="0" lang="en-GB" sz="2600"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ime</a:t>
            </a:r>
            <a:r>
              <a:rPr kumimoji="0" lang="en-GB" sz="2600" i="0" u="none" strike="noStrike" kern="1200" cap="none" spc="0" normalizeH="0" noProof="0" dirty="0">
                <a:ln>
                  <a:noFill/>
                </a:ln>
                <a:solidFill>
                  <a:schemeClr val="bg1"/>
                </a:solidFill>
                <a:effectLst/>
                <a:uLnTx/>
                <a:uFillTx/>
                <a:latin typeface="Century Gothic" panose="020F0302020204030204"/>
                <a:sym typeface="Wingdings" panose="05000000000000000000" pitchFamily="2" charset="2"/>
              </a:rPr>
              <a:t> pas</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56" name="Speech Bubble: Rectangle with Corners Rounded 55">
            <a:extLst>
              <a:ext uri="{FF2B5EF4-FFF2-40B4-BE49-F238E27FC236}">
                <a16:creationId xmlns:a16="http://schemas.microsoft.com/office/drawing/2014/main" id="{810EF073-A56D-4AFF-9872-7947BF3D951D}"/>
              </a:ext>
            </a:extLst>
          </p:cNvPr>
          <p:cNvSpPr/>
          <p:nvPr/>
        </p:nvSpPr>
        <p:spPr>
          <a:xfrm>
            <a:off x="7284039" y="3977698"/>
            <a:ext cx="4660115" cy="1699931"/>
          </a:xfrm>
          <a:prstGeom prst="wedgeRoundRectCallout">
            <a:avLst>
              <a:gd name="adj1" fmla="val 22934"/>
              <a:gd name="adj2" fmla="val -58604"/>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Similar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rPr>
              <a:t>je </a:t>
            </a:r>
            <a:r>
              <a:rPr lang="en-GB" sz="2600" b="1" dirty="0">
                <a:solidFill>
                  <a:schemeClr val="bg1"/>
                </a:solidFill>
                <a:latin typeface="Century Gothic" panose="020F0302020204030204"/>
                <a:sym typeface="Wingdings" panose="05000000000000000000" pitchFamily="2" charset="2"/>
              </a:rPr>
              <a:t> j’</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j’</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ime</a:t>
            </a:r>
            <a:endParaRPr lang="en-GB" sz="2600" dirty="0">
              <a:solidFill>
                <a:schemeClr val="bg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sym typeface="Wingdings" panose="05000000000000000000" pitchFamily="2" charset="2"/>
              </a:rPr>
              <a:t>le  l’</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l’</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mi</a:t>
            </a:r>
            <a:endParaRPr lang="en-GB" sz="2600" dirty="0">
              <a:solidFill>
                <a:schemeClr val="bg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err="1">
                <a:solidFill>
                  <a:schemeClr val="bg1"/>
                </a:solidFill>
                <a:latin typeface="Century Gothic" panose="020F0302020204030204"/>
              </a:rPr>
              <a:t>ce</a:t>
            </a:r>
            <a:r>
              <a:rPr lang="en-GB" sz="2600" b="1" dirty="0">
                <a:solidFill>
                  <a:schemeClr val="bg1"/>
                </a:solidFill>
                <a:latin typeface="Century Gothic" panose="020F0302020204030204"/>
              </a:rPr>
              <a:t> </a:t>
            </a:r>
            <a:r>
              <a:rPr lang="en-GB" sz="2600" b="1" dirty="0">
                <a:solidFill>
                  <a:schemeClr val="bg1"/>
                </a:solidFill>
                <a:latin typeface="Century Gothic" panose="020F0302020204030204"/>
                <a:sym typeface="Wingdings" panose="05000000000000000000" pitchFamily="2" charset="2"/>
              </a:rPr>
              <a:t> c’</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c’</a:t>
            </a:r>
            <a:r>
              <a:rPr lang="en-GB" sz="2600" b="1" dirty="0" err="1">
                <a:solidFill>
                  <a:schemeClr val="bg1"/>
                </a:solidFill>
                <a:latin typeface="Century Gothic" panose="020F0302020204030204"/>
                <a:sym typeface="Wingdings" panose="05000000000000000000" pitchFamily="2" charset="2"/>
              </a:rPr>
              <a:t>e</a:t>
            </a:r>
            <a:r>
              <a:rPr lang="en-GB" sz="2600" dirty="0" err="1">
                <a:solidFill>
                  <a:schemeClr val="bg1"/>
                </a:solidFill>
                <a:latin typeface="Century Gothic" panose="020F0302020204030204"/>
                <a:sym typeface="Wingdings" panose="05000000000000000000" pitchFamily="2" charset="2"/>
              </a:rPr>
              <a:t>st</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63" name="Rounded Rectangle 46">
            <a:extLst>
              <a:ext uri="{FF2B5EF4-FFF2-40B4-BE49-F238E27FC236}">
                <a16:creationId xmlns:a16="http://schemas.microsoft.com/office/drawing/2014/main" id="{E6FA2196-2C3E-4AA4-B8DE-19ADB67F8E8E}"/>
              </a:ext>
            </a:extLst>
          </p:cNvPr>
          <p:cNvSpPr/>
          <p:nvPr/>
        </p:nvSpPr>
        <p:spPr>
          <a:xfrm>
            <a:off x="10020300" y="249869"/>
            <a:ext cx="1889620" cy="416881"/>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42395C03-A1BF-427E-BAEA-0F26CE2FEC47}"/>
              </a:ext>
            </a:extLst>
          </p:cNvPr>
          <p:cNvSpPr txBox="1"/>
          <p:nvPr/>
        </p:nvSpPr>
        <p:spPr>
          <a:xfrm>
            <a:off x="9174360" y="1626942"/>
            <a:ext cx="82835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after</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D1399F02-B7C4-4780-BE9A-A0008E999BF0}"/>
              </a:ext>
            </a:extLst>
          </p:cNvPr>
          <p:cNvSpPr txBox="1"/>
          <p:nvPr/>
        </p:nvSpPr>
        <p:spPr>
          <a:xfrm>
            <a:off x="230260" y="3518126"/>
            <a:ext cx="6468698" cy="1785104"/>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If the sentence is longer and contains more words after the verb, keep the same structure: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Spot</a:t>
            </a:r>
            <a:r>
              <a:rPr kumimoji="0" lang="en-GB" sz="2200" b="0" i="0" u="none" strike="noStrike" kern="1200" cap="none" spc="0" normalizeH="0" noProof="0" dirty="0">
                <a:ln>
                  <a:noFill/>
                </a:ln>
                <a:solidFill>
                  <a:srgbClr val="002060"/>
                </a:solidFill>
                <a:effectLst/>
                <a:uLnTx/>
                <a:uFillTx/>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baseline="0" dirty="0">
                <a:solidFill>
                  <a:srgbClr val="002060"/>
                </a:solidFill>
                <a:latin typeface="Century Gothic" panose="020B0502020202020204" pitchFamily="34" charset="0"/>
              </a:rPr>
              <a:t>Place </a:t>
            </a:r>
            <a:r>
              <a:rPr lang="en-GB" sz="2200" b="1" dirty="0">
                <a:solidFill>
                  <a:srgbClr val="002060"/>
                </a:solidFill>
                <a:latin typeface="Century Gothic" panose="020B0502020202020204" pitchFamily="34" charset="0"/>
              </a:rPr>
              <a:t>ne</a:t>
            </a:r>
            <a:r>
              <a:rPr lang="en-GB" sz="2200" dirty="0">
                <a:solidFill>
                  <a:srgbClr val="002060"/>
                </a:solidFill>
                <a:latin typeface="Century Gothic" panose="020B0502020202020204" pitchFamily="34" charset="0"/>
              </a:rPr>
              <a:t>…</a:t>
            </a:r>
            <a:r>
              <a:rPr lang="en-GB" sz="2200" b="1" dirty="0">
                <a:solidFill>
                  <a:srgbClr val="002060"/>
                </a:solidFill>
                <a:latin typeface="Century Gothic" panose="020B0502020202020204" pitchFamily="34" charset="0"/>
              </a:rPr>
              <a:t>pas</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before</a:t>
            </a:r>
            <a:r>
              <a:rPr lang="en-GB" sz="2200" dirty="0">
                <a:solidFill>
                  <a:srgbClr val="002060"/>
                </a:solidFill>
                <a:latin typeface="Century Gothic" panose="020B0502020202020204" pitchFamily="34" charset="0"/>
              </a:rPr>
              <a:t> and </a:t>
            </a:r>
            <a:r>
              <a:rPr lang="en-GB" sz="2200" b="1" dirty="0">
                <a:solidFill>
                  <a:srgbClr val="002060"/>
                </a:solidFill>
                <a:latin typeface="Century Gothic" panose="020B0502020202020204" pitchFamily="34" charset="0"/>
              </a:rPr>
              <a:t>after</a:t>
            </a:r>
            <a:r>
              <a:rPr lang="en-GB" sz="2200" dirty="0">
                <a:solidFill>
                  <a:srgbClr val="002060"/>
                </a:solidFill>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dirty="0">
                <a:solidFill>
                  <a:srgbClr val="002060"/>
                </a:solidFill>
                <a:latin typeface="Century Gothic" panose="020B0502020202020204" pitchFamily="34" charset="0"/>
              </a:rPr>
              <a:t>Continue the sentence.</a:t>
            </a:r>
          </a:p>
        </p:txBody>
      </p:sp>
      <p:sp>
        <p:nvSpPr>
          <p:cNvPr id="99" name="TextBox 98">
            <a:extLst>
              <a:ext uri="{FF2B5EF4-FFF2-40B4-BE49-F238E27FC236}">
                <a16:creationId xmlns:a16="http://schemas.microsoft.com/office/drawing/2014/main" id="{A7005CF1-A876-4FA1-A953-C1A45D754BB3}"/>
              </a:ext>
            </a:extLst>
          </p:cNvPr>
          <p:cNvSpPr txBox="1"/>
          <p:nvPr/>
        </p:nvSpPr>
        <p:spPr>
          <a:xfrm>
            <a:off x="1058328" y="2357681"/>
            <a:ext cx="3258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parle  </a:t>
            </a: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00" name="Group 99">
            <a:extLst>
              <a:ext uri="{FF2B5EF4-FFF2-40B4-BE49-F238E27FC236}">
                <a16:creationId xmlns:a16="http://schemas.microsoft.com/office/drawing/2014/main" id="{89CED3DE-5803-4F26-BADA-2E52A43C7925}"/>
              </a:ext>
            </a:extLst>
          </p:cNvPr>
          <p:cNvGrpSpPr/>
          <p:nvPr/>
        </p:nvGrpSpPr>
        <p:grpSpPr>
          <a:xfrm>
            <a:off x="1746237" y="2403070"/>
            <a:ext cx="472908" cy="523220"/>
            <a:chOff x="9353480" y="3358354"/>
            <a:chExt cx="472908" cy="523220"/>
          </a:xfrm>
        </p:grpSpPr>
        <p:sp>
          <p:nvSpPr>
            <p:cNvPr id="101" name="TextBox 100">
              <a:extLst>
                <a:ext uri="{FF2B5EF4-FFF2-40B4-BE49-F238E27FC236}">
                  <a16:creationId xmlns:a16="http://schemas.microsoft.com/office/drawing/2014/main" id="{4A4EF00F-B8E4-4CE8-8422-BC7CCEC8E512}"/>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2" name="Picture 101">
              <a:extLst>
                <a:ext uri="{FF2B5EF4-FFF2-40B4-BE49-F238E27FC236}">
                  <a16:creationId xmlns:a16="http://schemas.microsoft.com/office/drawing/2014/main" id="{86A613BE-2936-4AAB-BC76-8D0D219CFC48}"/>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103" name="Group 102">
            <a:extLst>
              <a:ext uri="{FF2B5EF4-FFF2-40B4-BE49-F238E27FC236}">
                <a16:creationId xmlns:a16="http://schemas.microsoft.com/office/drawing/2014/main" id="{9F65CE9E-99F6-483F-806D-899DE9C2D8B5}"/>
              </a:ext>
            </a:extLst>
          </p:cNvPr>
          <p:cNvGrpSpPr/>
          <p:nvPr/>
        </p:nvGrpSpPr>
        <p:grpSpPr>
          <a:xfrm>
            <a:off x="3375276" y="2402478"/>
            <a:ext cx="734136" cy="523220"/>
            <a:chOff x="10020300" y="4170217"/>
            <a:chExt cx="734136" cy="523220"/>
          </a:xfrm>
        </p:grpSpPr>
        <p:sp>
          <p:nvSpPr>
            <p:cNvPr id="104" name="TextBox 103">
              <a:extLst>
                <a:ext uri="{FF2B5EF4-FFF2-40B4-BE49-F238E27FC236}">
                  <a16:creationId xmlns:a16="http://schemas.microsoft.com/office/drawing/2014/main" id="{5380D3FE-02A9-40BF-8841-4D75F8931095}"/>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5" name="Picture 104">
              <a:extLst>
                <a:ext uri="{FF2B5EF4-FFF2-40B4-BE49-F238E27FC236}">
                  <a16:creationId xmlns:a16="http://schemas.microsoft.com/office/drawing/2014/main" id="{B53867A9-CDE9-480F-8733-A8A207FB2380}"/>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115" name="TextBox 114">
            <a:extLst>
              <a:ext uri="{FF2B5EF4-FFF2-40B4-BE49-F238E27FC236}">
                <a16:creationId xmlns:a16="http://schemas.microsoft.com/office/drawing/2014/main" id="{B4237868-3C17-46A6-97DB-93D126DA3549}"/>
              </a:ext>
            </a:extLst>
          </p:cNvPr>
          <p:cNvSpPr txBox="1"/>
          <p:nvPr/>
        </p:nvSpPr>
        <p:spPr>
          <a:xfrm>
            <a:off x="2359236" y="5623174"/>
            <a:ext cx="858744" cy="523220"/>
          </a:xfrm>
          <a:prstGeom prst="rect">
            <a:avLst/>
          </a:prstGeom>
          <a:solidFill>
            <a:schemeClr val="bg1"/>
          </a:solid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solidFill>
                <a:effectLst/>
                <a:uLnTx/>
                <a:uFillTx/>
                <a:latin typeface="Century Gothic" panose="020B0502020202020204" pitchFamily="34" charset="0"/>
              </a:defRPr>
            </a:lvl1pPr>
          </a:lstStyle>
          <a:p>
            <a:r>
              <a:rPr lang="fr-FR" dirty="0"/>
              <a:t>pas</a:t>
            </a:r>
          </a:p>
        </p:txBody>
      </p:sp>
      <p:sp>
        <p:nvSpPr>
          <p:cNvPr id="116" name="TextBox 115">
            <a:extLst>
              <a:ext uri="{FF2B5EF4-FFF2-40B4-BE49-F238E27FC236}">
                <a16:creationId xmlns:a16="http://schemas.microsoft.com/office/drawing/2014/main" id="{FF4029C2-3C06-4BEE-9E80-BFB41013D2D7}"/>
              </a:ext>
            </a:extLst>
          </p:cNvPr>
          <p:cNvSpPr txBox="1"/>
          <p:nvPr/>
        </p:nvSpPr>
        <p:spPr>
          <a:xfrm>
            <a:off x="782975" y="5623174"/>
            <a:ext cx="749467" cy="52322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ne</a:t>
            </a:r>
          </a:p>
        </p:txBody>
      </p:sp>
      <p:grpSp>
        <p:nvGrpSpPr>
          <p:cNvPr id="5" name="Group 4">
            <a:extLst>
              <a:ext uri="{FF2B5EF4-FFF2-40B4-BE49-F238E27FC236}">
                <a16:creationId xmlns:a16="http://schemas.microsoft.com/office/drawing/2014/main" id="{076991AA-0209-4517-8520-83BE5D43921C}"/>
              </a:ext>
            </a:extLst>
          </p:cNvPr>
          <p:cNvGrpSpPr/>
          <p:nvPr/>
        </p:nvGrpSpPr>
        <p:grpSpPr>
          <a:xfrm>
            <a:off x="921254" y="5638205"/>
            <a:ext cx="472908" cy="523220"/>
            <a:chOff x="9353480" y="3358354"/>
            <a:chExt cx="472908" cy="523220"/>
          </a:xfrm>
        </p:grpSpPr>
        <p:sp>
          <p:nvSpPr>
            <p:cNvPr id="94" name="TextBox 93">
              <a:extLst>
                <a:ext uri="{FF2B5EF4-FFF2-40B4-BE49-F238E27FC236}">
                  <a16:creationId xmlns:a16="http://schemas.microsoft.com/office/drawing/2014/main" id="{9DD7E778-F831-46C1-AB62-3A495AD91805}"/>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5" name="Picture 94">
              <a:extLst>
                <a:ext uri="{FF2B5EF4-FFF2-40B4-BE49-F238E27FC236}">
                  <a16:creationId xmlns:a16="http://schemas.microsoft.com/office/drawing/2014/main" id="{1A34E11F-1ECB-4619-A2C3-C34F11D4452C}"/>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6" name="Group 5">
            <a:extLst>
              <a:ext uri="{FF2B5EF4-FFF2-40B4-BE49-F238E27FC236}">
                <a16:creationId xmlns:a16="http://schemas.microsoft.com/office/drawing/2014/main" id="{6E994542-B7F6-40CC-970A-6DE8615E5303}"/>
              </a:ext>
            </a:extLst>
          </p:cNvPr>
          <p:cNvGrpSpPr/>
          <p:nvPr/>
        </p:nvGrpSpPr>
        <p:grpSpPr>
          <a:xfrm>
            <a:off x="2452223" y="5638205"/>
            <a:ext cx="734136" cy="523220"/>
            <a:chOff x="10020300" y="4170217"/>
            <a:chExt cx="734136" cy="523220"/>
          </a:xfrm>
        </p:grpSpPr>
        <p:sp>
          <p:nvSpPr>
            <p:cNvPr id="97" name="TextBox 96">
              <a:extLst>
                <a:ext uri="{FF2B5EF4-FFF2-40B4-BE49-F238E27FC236}">
                  <a16:creationId xmlns:a16="http://schemas.microsoft.com/office/drawing/2014/main" id="{4B84AECB-5440-47D9-81B2-8D5FC970E24A}"/>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8" name="Picture 97">
              <a:extLst>
                <a:ext uri="{FF2B5EF4-FFF2-40B4-BE49-F238E27FC236}">
                  <a16:creationId xmlns:a16="http://schemas.microsoft.com/office/drawing/2014/main" id="{6C34B4CF-F6B3-4464-BA59-1E29313E91BD}"/>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28" name="Speech Bubble: Rectangle with Corners Rounded 27">
            <a:extLst>
              <a:ext uri="{FF2B5EF4-FFF2-40B4-BE49-F238E27FC236}">
                <a16:creationId xmlns:a16="http://schemas.microsoft.com/office/drawing/2014/main" id="{1FBF283A-8C8D-4D61-977E-2E3D4A74140C}"/>
              </a:ext>
            </a:extLst>
          </p:cNvPr>
          <p:cNvSpPr/>
          <p:nvPr/>
        </p:nvSpPr>
        <p:spPr>
          <a:xfrm>
            <a:off x="1325842" y="3704548"/>
            <a:ext cx="4312703" cy="1699931"/>
          </a:xfrm>
          <a:prstGeom prst="wedgeRoundRectCallout">
            <a:avLst>
              <a:gd name="adj1" fmla="val -19551"/>
              <a:gd name="adj2" fmla="val 66108"/>
              <a:gd name="adj3" fmla="val 16667"/>
            </a:avLst>
          </a:prstGeom>
          <a:solidFill>
            <a:srgbClr val="0055A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err="1">
                <a:solidFill>
                  <a:schemeClr val="bg1"/>
                </a:solidFill>
              </a:rPr>
              <a:t>What</a:t>
            </a:r>
            <a:r>
              <a:rPr lang="fr-FR" sz="2200" dirty="0">
                <a:solidFill>
                  <a:schemeClr val="bg1"/>
                </a:solidFill>
              </a:rPr>
              <a:t> </a:t>
            </a:r>
            <a:r>
              <a:rPr lang="fr-FR" sz="2200" dirty="0" err="1">
                <a:solidFill>
                  <a:schemeClr val="bg1"/>
                </a:solidFill>
              </a:rPr>
              <a:t>happens</a:t>
            </a:r>
            <a:r>
              <a:rPr lang="fr-FR" sz="2200" dirty="0">
                <a:solidFill>
                  <a:schemeClr val="bg1"/>
                </a:solidFill>
              </a:rPr>
              <a:t> if </a:t>
            </a:r>
            <a:r>
              <a:rPr lang="fr-FR" sz="2200" i="1" dirty="0">
                <a:solidFill>
                  <a:schemeClr val="bg1"/>
                </a:solidFill>
              </a:rPr>
              <a:t>pas</a:t>
            </a:r>
            <a:r>
              <a:rPr lang="fr-FR" sz="2200" dirty="0">
                <a:solidFill>
                  <a:schemeClr val="bg1"/>
                </a:solidFill>
              </a:rPr>
              <a:t> </a:t>
            </a:r>
            <a:r>
              <a:rPr lang="fr-FR" sz="2200" dirty="0" err="1">
                <a:solidFill>
                  <a:schemeClr val="bg1"/>
                </a:solidFill>
              </a:rPr>
              <a:t>comes</a:t>
            </a:r>
            <a:r>
              <a:rPr lang="fr-FR" sz="2200" dirty="0">
                <a:solidFill>
                  <a:schemeClr val="bg1"/>
                </a:solidFill>
              </a:rPr>
              <a:t> </a:t>
            </a:r>
            <a:r>
              <a:rPr lang="fr-FR" sz="2200" dirty="0" err="1">
                <a:solidFill>
                  <a:schemeClr val="bg1"/>
                </a:solidFill>
              </a:rPr>
              <a:t>before</a:t>
            </a:r>
            <a:r>
              <a:rPr lang="fr-FR" sz="2200" dirty="0">
                <a:solidFill>
                  <a:schemeClr val="bg1"/>
                </a:solidFill>
              </a:rPr>
              <a:t> a </a:t>
            </a:r>
            <a:r>
              <a:rPr lang="fr-FR" sz="2200" dirty="0" err="1">
                <a:solidFill>
                  <a:schemeClr val="bg1"/>
                </a:solidFill>
              </a:rPr>
              <a:t>vowel</a:t>
            </a:r>
            <a:r>
              <a:rPr lang="fr-FR" sz="2200" dirty="0">
                <a:solidFill>
                  <a:schemeClr val="bg1"/>
                </a:solidFill>
              </a:rPr>
              <a:t>?</a:t>
            </a:r>
          </a:p>
          <a:p>
            <a:pPr lvl="0" algn="ctr">
              <a:defRPr/>
            </a:pPr>
            <a:r>
              <a:rPr lang="fr-FR" sz="2200" dirty="0">
                <a:solidFill>
                  <a:schemeClr val="bg1"/>
                </a:solidFill>
              </a:rPr>
              <a:t>Je ne vais pa</a:t>
            </a:r>
            <a:r>
              <a:rPr lang="fr-FR" sz="2200" b="1" dirty="0">
                <a:solidFill>
                  <a:schemeClr val="bg1"/>
                </a:solidFill>
              </a:rPr>
              <a:t>s</a:t>
            </a:r>
            <a:r>
              <a:rPr lang="fr-FR" sz="2200" dirty="0">
                <a:solidFill>
                  <a:schemeClr val="bg1"/>
                </a:solidFill>
              </a:rPr>
              <a:t> </a:t>
            </a:r>
            <a:r>
              <a:rPr lang="fr-FR" sz="2200" b="1" dirty="0">
                <a:solidFill>
                  <a:schemeClr val="bg1"/>
                </a:solidFill>
              </a:rPr>
              <a:t>a</a:t>
            </a:r>
            <a:r>
              <a:rPr lang="fr-FR" sz="2200" dirty="0">
                <a:solidFill>
                  <a:schemeClr val="bg1"/>
                </a:solidFill>
              </a:rPr>
              <a:t>u collège.</a:t>
            </a:r>
          </a:p>
        </p:txBody>
      </p:sp>
      <p:sp>
        <p:nvSpPr>
          <p:cNvPr id="30" name="Arc 29">
            <a:extLst>
              <a:ext uri="{FF2B5EF4-FFF2-40B4-BE49-F238E27FC236}">
                <a16:creationId xmlns:a16="http://schemas.microsoft.com/office/drawing/2014/main" id="{6A78C1B8-A841-45F5-B1D7-AED58AB8E017}"/>
              </a:ext>
            </a:extLst>
          </p:cNvPr>
          <p:cNvSpPr/>
          <p:nvPr/>
        </p:nvSpPr>
        <p:spPr>
          <a:xfrm rot="8257527">
            <a:off x="3379036" y="4710180"/>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5305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animBg="1"/>
      <p:bldP spid="26" grpId="0"/>
      <p:bldP spid="55" grpId="0" animBg="1"/>
      <p:bldP spid="56" grpId="0" animBg="1"/>
      <p:bldP spid="91" grpId="0"/>
      <p:bldP spid="92" grpId="0" animBg="1"/>
      <p:bldP spid="99" grpId="0"/>
      <p:bldP spid="115" grpId="0" animBg="1"/>
      <p:bldP spid="116" grpId="0" animBg="1"/>
      <p:bldP spid="28"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Le </a:t>
            </a:r>
            <a:r>
              <a:rPr lang="en-GB" sz="2800" b="1" dirty="0" err="1">
                <a:solidFill>
                  <a:schemeClr val="bg1"/>
                </a:solidFill>
              </a:rPr>
              <a:t>père</a:t>
            </a:r>
            <a:r>
              <a:rPr lang="en-GB" sz="2800" b="1" dirty="0">
                <a:solidFill>
                  <a:schemeClr val="bg1"/>
                </a:solidFill>
              </a:rPr>
              <a:t> de </a:t>
            </a:r>
            <a:r>
              <a:rPr lang="en-GB" sz="2800" b="1" dirty="0" err="1">
                <a:solidFill>
                  <a:schemeClr val="bg1"/>
                </a:solidFill>
              </a:rPr>
              <a:t>Léa</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341819810"/>
              </p:ext>
            </p:extLst>
          </p:nvPr>
        </p:nvGraphicFramePr>
        <p:xfrm>
          <a:off x="974337" y="2376064"/>
          <a:ext cx="10695395" cy="3479469"/>
        </p:xfrm>
        <a:graphic>
          <a:graphicData uri="http://schemas.openxmlformats.org/drawingml/2006/table">
            <a:tbl>
              <a:tblPr firstRow="1" bandRow="1">
                <a:tableStyleId>{BDBED569-4797-4DF1-A0F4-6AAB3CD982D8}</a:tableStyleId>
              </a:tblPr>
              <a:tblGrid>
                <a:gridCol w="880281">
                  <a:extLst>
                    <a:ext uri="{9D8B030D-6E8A-4147-A177-3AD203B41FA5}">
                      <a16:colId xmlns:a16="http://schemas.microsoft.com/office/drawing/2014/main" val="2607353726"/>
                    </a:ext>
                  </a:extLst>
                </a:gridCol>
                <a:gridCol w="5669280">
                  <a:extLst>
                    <a:ext uri="{9D8B030D-6E8A-4147-A177-3AD203B41FA5}">
                      <a16:colId xmlns:a16="http://schemas.microsoft.com/office/drawing/2014/main" val="1600817978"/>
                    </a:ext>
                  </a:extLst>
                </a:gridCol>
                <a:gridCol w="1995055">
                  <a:extLst>
                    <a:ext uri="{9D8B030D-6E8A-4147-A177-3AD203B41FA5}">
                      <a16:colId xmlns:a16="http://schemas.microsoft.com/office/drawing/2014/main" val="4128092149"/>
                    </a:ext>
                  </a:extLst>
                </a:gridCol>
                <a:gridCol w="2150779">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mpd="sng">
                      <a:noFill/>
                    </a:lnL>
                    <a:lnR w="28575" cap="flat" cmpd="sng" algn="ctr">
                      <a:solidFill>
                        <a:schemeClr val="accent2">
                          <a:lumMod val="40000"/>
                          <a:lumOff val="60000"/>
                        </a:schemeClr>
                      </a:solidFill>
                      <a:prstDash val="solid"/>
                      <a:round/>
                      <a:headEnd type="none" w="med" len="med"/>
                      <a:tailEnd type="none" w="med" len="med"/>
                    </a:lnR>
                    <a:lnT w="12700" cmpd="sng">
                      <a:noFill/>
                    </a:lnT>
                    <a:lnB w="28575"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002060"/>
                          </a:solidFill>
                          <a:effectLst/>
                          <a:uLnTx/>
                          <a:uFillTx/>
                        </a:rPr>
                        <a:t>il</a:t>
                      </a:r>
                      <a:r>
                        <a:rPr kumimoji="0" lang="en-GB" sz="2000" b="1" u="none" strike="noStrike" kern="1200" cap="none" spc="0" normalizeH="0" baseline="0" noProof="0" dirty="0">
                          <a:ln>
                            <a:noFill/>
                          </a:ln>
                          <a:solidFill>
                            <a:srgbClr val="002060"/>
                          </a:solidFill>
                          <a:effectLst/>
                          <a:uLnTx/>
                          <a:uFillTx/>
                        </a:rPr>
                        <a:t> fait </a:t>
                      </a:r>
                      <a:r>
                        <a:rPr kumimoji="0" lang="en-GB" sz="2000" b="1" u="none" strike="noStrike" kern="1200" cap="none" spc="0" normalizeH="0" baseline="0" noProof="0" dirty="0" err="1">
                          <a:ln>
                            <a:noFill/>
                          </a:ln>
                          <a:solidFill>
                            <a:srgbClr val="002060"/>
                          </a:solidFill>
                          <a:effectLst/>
                          <a:uLnTx/>
                          <a:uFillTx/>
                        </a:rPr>
                        <a:t>ça</a:t>
                      </a:r>
                      <a:endParaRPr lang="en-GB" sz="2000" b="0" dirty="0">
                        <a:solidFill>
                          <a:srgbClr val="002060"/>
                        </a:solidFill>
                      </a:endParaRPr>
                    </a:p>
                  </a:txBody>
                  <a:tcPr>
                    <a:lnL w="28575" cap="flat" cmpd="sng" algn="ctr">
                      <a:solidFill>
                        <a:schemeClr val="accent2">
                          <a:lumMod val="40000"/>
                          <a:lumOff val="6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002060"/>
                          </a:solidFill>
                          <a:effectLst/>
                          <a:uLnTx/>
                          <a:uFillTx/>
                        </a:rPr>
                        <a:t>il</a:t>
                      </a:r>
                      <a:r>
                        <a:rPr kumimoji="0" lang="en-GB" sz="2000" b="1" u="none" strike="noStrike" kern="1200" cap="none" spc="0" normalizeH="0" baseline="0" noProof="0" dirty="0">
                          <a:ln>
                            <a:noFill/>
                          </a:ln>
                          <a:solidFill>
                            <a:srgbClr val="002060"/>
                          </a:solidFill>
                          <a:effectLst/>
                          <a:uLnTx/>
                          <a:uFillTx/>
                        </a:rPr>
                        <a:t> ne fait pas </a:t>
                      </a:r>
                      <a:r>
                        <a:rPr kumimoji="0" lang="en-GB" sz="2000" b="1" u="none" strike="noStrike" kern="1200" cap="none" spc="0" normalizeH="0" baseline="0" noProof="0" dirty="0" err="1">
                          <a:ln>
                            <a:noFill/>
                          </a:ln>
                          <a:solidFill>
                            <a:srgbClr val="002060"/>
                          </a:solidFill>
                          <a:effectLst/>
                          <a:uLnTx/>
                          <a:uFillTx/>
                        </a:rPr>
                        <a:t>ça</a:t>
                      </a:r>
                      <a:endParaRPr lang="en-GB" sz="2000" b="0" dirty="0">
                        <a:solidFill>
                          <a:srgbClr val="002060"/>
                        </a:solidFill>
                      </a:endParaRP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T w="28575" cap="flat" cmpd="sng" algn="ctr">
                      <a:solidFill>
                        <a:schemeClr val="accent2">
                          <a:lumMod val="40000"/>
                          <a:lumOff val="60000"/>
                        </a:schemeClr>
                      </a:solidFill>
                      <a:prstDash val="solid"/>
                      <a:round/>
                      <a:headEnd type="none" w="med" len="med"/>
                      <a:tailEnd type="none" w="med" len="med"/>
                    </a:lnT>
                  </a:tcPr>
                </a:tc>
                <a:tc>
                  <a:txBody>
                    <a:bodyPr/>
                    <a:lstStyle/>
                    <a:p>
                      <a:r>
                        <a:rPr lang="en-GB" sz="2000" dirty="0">
                          <a:solidFill>
                            <a:schemeClr val="accent1">
                              <a:lumMod val="50000"/>
                            </a:schemeClr>
                          </a:solidFill>
                        </a:rPr>
                        <a:t>Je ne </a:t>
                      </a:r>
                      <a:r>
                        <a:rPr lang="en-GB" sz="2000" dirty="0" err="1">
                          <a:solidFill>
                            <a:schemeClr val="accent1">
                              <a:lumMod val="50000"/>
                            </a:schemeClr>
                          </a:solidFill>
                        </a:rPr>
                        <a:t>vais</a:t>
                      </a:r>
                      <a:r>
                        <a:rPr lang="en-GB" sz="2000" dirty="0">
                          <a:solidFill>
                            <a:schemeClr val="accent1">
                              <a:lumMod val="50000"/>
                            </a:schemeClr>
                          </a:solidFill>
                        </a:rPr>
                        <a:t> pas au bureau le </a:t>
                      </a:r>
                      <a:r>
                        <a:rPr lang="en-GB" sz="2000" dirty="0" err="1">
                          <a:solidFill>
                            <a:schemeClr val="accent1">
                              <a:lumMod val="50000"/>
                            </a:schemeClr>
                          </a:solidFill>
                        </a:rPr>
                        <a:t>samedi</a:t>
                      </a:r>
                      <a:r>
                        <a:rPr lang="en-GB" sz="2000" dirty="0">
                          <a:solidFill>
                            <a:schemeClr val="accent1">
                              <a:lumMod val="50000"/>
                            </a:schemeClr>
                          </a:solidFill>
                        </a:rPr>
                        <a:t>.</a:t>
                      </a:r>
                    </a:p>
                  </a:txBody>
                  <a:tcPr anchor="ctr">
                    <a:lnT w="28575"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Je</a:t>
                      </a:r>
                      <a:r>
                        <a:rPr lang="en-GB" sz="2000" baseline="0">
                          <a:solidFill>
                            <a:schemeClr val="accent1">
                              <a:lumMod val="50000"/>
                            </a:schemeClr>
                          </a:solidFill>
                        </a:rPr>
                        <a:t> travaille en ville pendant la semaine.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mange mon petit déjeuner.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Je ne reste pas</a:t>
                      </a:r>
                      <a:r>
                        <a:rPr lang="en-GB" sz="2000" baseline="0">
                          <a:solidFill>
                            <a:schemeClr val="accent1">
                              <a:lumMod val="50000"/>
                            </a:schemeClr>
                          </a:solidFill>
                        </a:rPr>
                        <a:t> à la maison.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n’arrive</a:t>
                      </a:r>
                      <a:r>
                        <a:rPr lang="en-GB" sz="2000" dirty="0">
                          <a:solidFill>
                            <a:schemeClr val="accent1">
                              <a:lumMod val="50000"/>
                            </a:schemeClr>
                          </a:solidFill>
                        </a:rPr>
                        <a:t> pas </a:t>
                      </a:r>
                      <a:r>
                        <a:rPr lang="en-GB" sz="2000" dirty="0" err="1">
                          <a:solidFill>
                            <a:schemeClr val="accent1">
                              <a:lumMod val="50000"/>
                            </a:schemeClr>
                          </a:solidFill>
                        </a:rPr>
                        <a:t>en</a:t>
                      </a:r>
                      <a:r>
                        <a:rPr lang="en-GB" sz="2000" dirty="0">
                          <a:solidFill>
                            <a:schemeClr val="accent1">
                              <a:lumMod val="50000"/>
                            </a:schemeClr>
                          </a:solidFill>
                        </a:rPr>
                        <a:t> retard au travail.</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J’utilise</a:t>
                      </a:r>
                      <a:r>
                        <a:rPr lang="en-GB" sz="2000" dirty="0">
                          <a:solidFill>
                            <a:schemeClr val="accent1">
                              <a:lumMod val="50000"/>
                            </a:schemeClr>
                          </a:solidFill>
                        </a:rPr>
                        <a:t> mon </a:t>
                      </a:r>
                      <a:r>
                        <a:rPr lang="en-GB" sz="2000" dirty="0" err="1">
                          <a:solidFill>
                            <a:schemeClr val="accent1">
                              <a:lumMod val="50000"/>
                            </a:schemeClr>
                          </a:solidFill>
                        </a:rPr>
                        <a:t>ordinateur</a:t>
                      </a:r>
                      <a:r>
                        <a:rPr lang="en-GB" sz="2000" dirty="0">
                          <a:solidFill>
                            <a:schemeClr val="accent1">
                              <a:lumMod val="50000"/>
                            </a:schemeClr>
                          </a:solidFill>
                        </a:rPr>
                        <a:t> au bureau.</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29"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1224922" y="292816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887146" y="2988463"/>
            <a:ext cx="4973323" cy="295080"/>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753" y="2955459"/>
            <a:ext cx="282522" cy="294294"/>
          </a:xfrm>
          <a:prstGeom prst="rect">
            <a:avLst/>
          </a:prstGeom>
        </p:spPr>
      </p:pic>
      <p:sp>
        <p:nvSpPr>
          <p:cNvPr id="26" name="Action Button: Custom 16">
            <a:hlinkClick r:id="" action="ppaction://noaction" highlightClick="1">
              <a:snd r:embed="rId5" name="2.wav"/>
            </a:hlinkClick>
            <a:extLst>
              <a:ext uri="{FF2B5EF4-FFF2-40B4-BE49-F238E27FC236}">
                <a16:creationId xmlns:a16="http://schemas.microsoft.com/office/drawing/2014/main" id="{5B92A95F-523A-4E36-B65E-94DAE9FBB368}"/>
              </a:ext>
            </a:extLst>
          </p:cNvPr>
          <p:cNvSpPr/>
          <p:nvPr/>
        </p:nvSpPr>
        <p:spPr>
          <a:xfrm>
            <a:off x="1224922" y="340079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859421" y="3477128"/>
            <a:ext cx="5202900" cy="278339"/>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797" y="3460949"/>
            <a:ext cx="282522" cy="294294"/>
          </a:xfrm>
          <a:prstGeom prst="rect">
            <a:avLst/>
          </a:prstGeom>
        </p:spPr>
      </p:pic>
      <p:sp>
        <p:nvSpPr>
          <p:cNvPr id="27" name="Action Button: Custom 16">
            <a:hlinkClick r:id="" action="ppaction://noaction" highlightClick="1">
              <a:snd r:embed="rId6" name="3.wav"/>
            </a:hlinkClick>
            <a:extLst>
              <a:ext uri="{FF2B5EF4-FFF2-40B4-BE49-F238E27FC236}">
                <a16:creationId xmlns:a16="http://schemas.microsoft.com/office/drawing/2014/main" id="{D4B491BE-DEE1-4BAB-B62E-08BEC8F84C2F}"/>
              </a:ext>
            </a:extLst>
          </p:cNvPr>
          <p:cNvSpPr/>
          <p:nvPr/>
        </p:nvSpPr>
        <p:spPr>
          <a:xfrm>
            <a:off x="1222844" y="391149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867351" y="3953725"/>
            <a:ext cx="4336155" cy="318813"/>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797" y="3978244"/>
            <a:ext cx="282522" cy="294294"/>
          </a:xfrm>
          <a:prstGeom prst="rect">
            <a:avLst/>
          </a:prstGeom>
        </p:spPr>
      </p:pic>
      <p:sp>
        <p:nvSpPr>
          <p:cNvPr id="28" name="Action Button: Custom 16">
            <a:hlinkClick r:id="" action="ppaction://noaction" highlightClick="1">
              <a:snd r:embed="rId7" name="4.wav"/>
            </a:hlinkClick>
            <a:extLst>
              <a:ext uri="{FF2B5EF4-FFF2-40B4-BE49-F238E27FC236}">
                <a16:creationId xmlns:a16="http://schemas.microsoft.com/office/drawing/2014/main" id="{7C5D1C98-B338-48C7-A0D6-9CC93C596CA9}"/>
              </a:ext>
            </a:extLst>
          </p:cNvPr>
          <p:cNvSpPr/>
          <p:nvPr/>
        </p:nvSpPr>
        <p:spPr>
          <a:xfrm>
            <a:off x="1222844" y="439365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1958046" y="4483338"/>
            <a:ext cx="3897765" cy="369767"/>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753" y="4470030"/>
            <a:ext cx="282522" cy="294294"/>
          </a:xfrm>
          <a:prstGeom prst="rect">
            <a:avLst/>
          </a:prstGeom>
        </p:spPr>
      </p:pic>
      <p:sp>
        <p:nvSpPr>
          <p:cNvPr id="33" name="Action Button: Custom 16">
            <a:hlinkClick r:id="" action="ppaction://noaction" highlightClick="1">
              <a:snd r:embed="rId8" name="5.wav"/>
            </a:hlinkClick>
            <a:extLst>
              <a:ext uri="{FF2B5EF4-FFF2-40B4-BE49-F238E27FC236}">
                <a16:creationId xmlns:a16="http://schemas.microsoft.com/office/drawing/2014/main" id="{735F5EA0-D015-4C01-9444-94092DE5E112}"/>
              </a:ext>
            </a:extLst>
          </p:cNvPr>
          <p:cNvSpPr/>
          <p:nvPr/>
        </p:nvSpPr>
        <p:spPr>
          <a:xfrm>
            <a:off x="1222844" y="491119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1913769" y="4942720"/>
            <a:ext cx="4504441" cy="370089"/>
          </a:xfrm>
          <a:prstGeom prst="rect">
            <a:avLst/>
          </a:prstGeom>
          <a:solidFill>
            <a:srgbClr val="FDEDEC"/>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4844" y="4980618"/>
            <a:ext cx="282522" cy="294294"/>
          </a:xfrm>
          <a:prstGeom prst="rect">
            <a:avLst/>
          </a:prstGeom>
        </p:spPr>
      </p:pic>
      <p:sp>
        <p:nvSpPr>
          <p:cNvPr id="30" name="Action Button: Custom 16">
            <a:hlinkClick r:id="" action="ppaction://noaction" highlightClick="1">
              <a:snd r:embed="rId9" name="6.wav"/>
            </a:hlinkClick>
            <a:extLst>
              <a:ext uri="{FF2B5EF4-FFF2-40B4-BE49-F238E27FC236}">
                <a16:creationId xmlns:a16="http://schemas.microsoft.com/office/drawing/2014/main" id="{C85FFF45-DBEA-4B31-808F-B9B100F63A1A}"/>
              </a:ext>
            </a:extLst>
          </p:cNvPr>
          <p:cNvSpPr/>
          <p:nvPr/>
        </p:nvSpPr>
        <p:spPr>
          <a:xfrm>
            <a:off x="1227638" y="539711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1859421" y="5437576"/>
            <a:ext cx="4787264" cy="329784"/>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797" y="5463893"/>
            <a:ext cx="282522" cy="294294"/>
          </a:xfrm>
          <a:prstGeom prst="rect">
            <a:avLst/>
          </a:prstGeom>
        </p:spPr>
      </p:pic>
      <p:sp>
        <p:nvSpPr>
          <p:cNvPr id="2" name="TextBox 1"/>
          <p:cNvSpPr txBox="1"/>
          <p:nvPr/>
        </p:nvSpPr>
        <p:spPr>
          <a:xfrm>
            <a:off x="-300" y="920820"/>
            <a:ext cx="7372046" cy="461665"/>
          </a:xfrm>
          <a:prstGeom prst="rect">
            <a:avLst/>
          </a:prstGeom>
          <a:noFill/>
        </p:spPr>
        <p:txBody>
          <a:bodyPr wrap="square" rtlCol="0">
            <a:spAutoFit/>
          </a:bodyPr>
          <a:lstStyle/>
          <a:p>
            <a:pPr algn="l"/>
            <a:r>
              <a:rPr lang="en-GB" sz="2400" dirty="0">
                <a:solidFill>
                  <a:srgbClr val="002060"/>
                </a:solidFill>
              </a:rPr>
              <a:t>Le </a:t>
            </a:r>
            <a:r>
              <a:rPr lang="en-GB" sz="2400" dirty="0" err="1">
                <a:solidFill>
                  <a:srgbClr val="002060"/>
                </a:solidFill>
              </a:rPr>
              <a:t>père</a:t>
            </a:r>
            <a:r>
              <a:rPr lang="en-GB" sz="2400" dirty="0">
                <a:solidFill>
                  <a:srgbClr val="002060"/>
                </a:solidFill>
              </a:rPr>
              <a:t> de </a:t>
            </a:r>
            <a:r>
              <a:rPr lang="en-GB" sz="2400" dirty="0" err="1">
                <a:solidFill>
                  <a:srgbClr val="002060"/>
                </a:solidFill>
              </a:rPr>
              <a:t>Léa</a:t>
            </a:r>
            <a:r>
              <a:rPr lang="en-GB" sz="2400" dirty="0">
                <a:solidFill>
                  <a:srgbClr val="002060"/>
                </a:solidFill>
              </a:rPr>
              <a:t> </a:t>
            </a:r>
            <a:r>
              <a:rPr lang="en-GB" sz="2400" dirty="0" err="1">
                <a:solidFill>
                  <a:srgbClr val="002060"/>
                </a:solidFill>
              </a:rPr>
              <a:t>parle</a:t>
            </a:r>
            <a:r>
              <a:rPr lang="en-GB" sz="2400" dirty="0">
                <a:solidFill>
                  <a:srgbClr val="002060"/>
                </a:solidFill>
              </a:rPr>
              <a:t> encore de son travail.</a:t>
            </a:r>
          </a:p>
        </p:txBody>
      </p:sp>
      <p:pic>
        <p:nvPicPr>
          <p:cNvPr id="5" name="Picture 4" descr="A picture containing shirt&#10;&#10;Description automatically generated">
            <a:extLst>
              <a:ext uri="{FF2B5EF4-FFF2-40B4-BE49-F238E27FC236}">
                <a16:creationId xmlns:a16="http://schemas.microsoft.com/office/drawing/2014/main" id="{65E899BA-AE3A-4E6F-AB42-A3D41A1029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90088" y="0"/>
            <a:ext cx="1439499" cy="1439499"/>
          </a:xfrm>
          <a:prstGeom prst="rect">
            <a:avLst/>
          </a:prstGeom>
        </p:spPr>
      </p:pic>
      <p:sp>
        <p:nvSpPr>
          <p:cNvPr id="3" name="TextBox 2">
            <a:extLst>
              <a:ext uri="{FF2B5EF4-FFF2-40B4-BE49-F238E27FC236}">
                <a16:creationId xmlns:a16="http://schemas.microsoft.com/office/drawing/2014/main" id="{0ABC11C6-6FF9-443B-998D-007CC694B64C}"/>
              </a:ext>
            </a:extLst>
          </p:cNvPr>
          <p:cNvSpPr txBox="1"/>
          <p:nvPr/>
        </p:nvSpPr>
        <p:spPr>
          <a:xfrm>
            <a:off x="6759906" y="296231"/>
            <a:ext cx="2074341" cy="783193"/>
          </a:xfrm>
          <a:prstGeom prst="wedgeRoundRectCallout">
            <a:avLst>
              <a:gd name="adj1" fmla="val 59746"/>
              <a:gd name="adj2" fmla="val 21028"/>
              <a:gd name="adj3" fmla="val 16667"/>
            </a:avLst>
          </a:prstGeom>
          <a:solidFill>
            <a:srgbClr val="0055A5"/>
          </a:solidFill>
          <a:ln>
            <a:solidFill>
              <a:srgbClr val="EE6000"/>
            </a:solidFill>
          </a:ln>
        </p:spPr>
        <p:txBody>
          <a:bodyPr wrap="square" rtlCol="0">
            <a:spAutoFit/>
          </a:bodyPr>
          <a:lstStyle/>
          <a:p>
            <a:pPr lvl="0">
              <a:defRPr/>
            </a:pPr>
            <a:r>
              <a:rPr lang="en-GB" sz="2000" b="1" dirty="0">
                <a:solidFill>
                  <a:schemeClr val="bg1"/>
                </a:solidFill>
              </a:rPr>
              <a:t>*le patron</a:t>
            </a:r>
          </a:p>
          <a:p>
            <a:pPr lvl="0">
              <a:defRPr/>
            </a:pPr>
            <a:r>
              <a:rPr lang="en-GB" sz="2000" dirty="0">
                <a:solidFill>
                  <a:schemeClr val="bg1"/>
                </a:solidFill>
              </a:rPr>
              <a:t>= boss</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22669-7A15-44B2-89DC-9131F8A65883}"/>
              </a:ext>
            </a:extLst>
          </p:cNvPr>
          <p:cNvSpPr>
            <a:spLocks noGrp="1"/>
          </p:cNvSpPr>
          <p:nvPr>
            <p:ph type="title"/>
          </p:nvPr>
        </p:nvSpPr>
        <p:spPr>
          <a:xfrm>
            <a:off x="0" y="144874"/>
            <a:ext cx="5079276" cy="647577"/>
          </a:xfrm>
        </p:spPr>
        <p:txBody>
          <a:bodyPr/>
          <a:lstStyle/>
          <a:p>
            <a:r>
              <a:rPr lang="en-GB" dirty="0"/>
              <a:t>Les </a:t>
            </a:r>
            <a:r>
              <a:rPr lang="en-GB" dirty="0" err="1"/>
              <a:t>jours</a:t>
            </a:r>
            <a:r>
              <a:rPr lang="en-GB" dirty="0"/>
              <a:t> </a:t>
            </a:r>
            <a:r>
              <a:rPr lang="en-GB" dirty="0" err="1"/>
              <a:t>d’école</a:t>
            </a:r>
            <a:endParaRPr lang="en-GB" dirty="0"/>
          </a:p>
        </p:txBody>
      </p:sp>
      <p:sp>
        <p:nvSpPr>
          <p:cNvPr id="4" name="Rounded Rectangle 46">
            <a:extLst>
              <a:ext uri="{FF2B5EF4-FFF2-40B4-BE49-F238E27FC236}">
                <a16:creationId xmlns:a16="http://schemas.microsoft.com/office/drawing/2014/main" id="{FCD18E2D-456E-4DE5-8FA4-2B35BAFFFE1E}"/>
              </a:ext>
            </a:extLst>
          </p:cNvPr>
          <p:cNvSpPr/>
          <p:nvPr/>
        </p:nvSpPr>
        <p:spPr>
          <a:xfrm>
            <a:off x="10458558" y="142593"/>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CDA1D6E-E70A-4ED7-B7CB-4612457293FF}"/>
              </a:ext>
            </a:extLst>
          </p:cNvPr>
          <p:cNvSpPr txBox="1"/>
          <p:nvPr/>
        </p:nvSpPr>
        <p:spPr>
          <a:xfrm>
            <a:off x="9695089" y="1656497"/>
            <a:ext cx="1164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a:ea typeface="+mn-ea"/>
                <a:cs typeface="+mn-cs"/>
              </a:rPr>
              <a:t>Éric</a:t>
            </a:r>
          </a:p>
        </p:txBody>
      </p:sp>
      <p:sp>
        <p:nvSpPr>
          <p:cNvPr id="13" name="TextBox 12">
            <a:extLst>
              <a:ext uri="{FF2B5EF4-FFF2-40B4-BE49-F238E27FC236}">
                <a16:creationId xmlns:a16="http://schemas.microsoft.com/office/drawing/2014/main" id="{5711A967-BB3A-49B7-A9E4-AD405BD7EA05}"/>
              </a:ext>
            </a:extLst>
          </p:cNvPr>
          <p:cNvSpPr txBox="1"/>
          <p:nvPr/>
        </p:nvSpPr>
        <p:spPr>
          <a:xfrm>
            <a:off x="105499" y="792451"/>
            <a:ext cx="60827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Écris</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 un </a:t>
            </a: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texte</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 sur les </a:t>
            </a: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jours</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d’école</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Réponds</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 aux questions de </a:t>
            </a:r>
            <a:r>
              <a:rPr kumimoji="0" lang="en-GB" sz="2400" b="1" i="0" u="none" strike="noStrike" kern="1200" cap="none" spc="0" normalizeH="0" baseline="0" noProof="0" dirty="0" err="1">
                <a:ln>
                  <a:noFill/>
                </a:ln>
                <a:solidFill>
                  <a:srgbClr val="0055A5"/>
                </a:solidFill>
                <a:effectLst/>
                <a:uLnTx/>
                <a:uFillTx/>
                <a:latin typeface="Century Gothic"/>
                <a:ea typeface="+mn-ea"/>
                <a:cs typeface="+mn-cs"/>
              </a:rPr>
              <a:t>Léa</a:t>
            </a:r>
            <a:r>
              <a:rPr kumimoji="0" lang="en-GB" sz="2400" b="1" i="0" u="none" strike="noStrike" kern="1200" cap="none" spc="0" normalizeH="0" baseline="0" noProof="0" dirty="0">
                <a:ln>
                  <a:noFill/>
                </a:ln>
                <a:solidFill>
                  <a:srgbClr val="0055A5"/>
                </a:solidFill>
                <a:effectLst/>
                <a:uLnTx/>
                <a:uFillTx/>
                <a:latin typeface="Century Gothic"/>
                <a:ea typeface="+mn-ea"/>
                <a:cs typeface="+mn-cs"/>
              </a:rPr>
              <a:t>.</a:t>
            </a:r>
          </a:p>
        </p:txBody>
      </p:sp>
      <p:sp>
        <p:nvSpPr>
          <p:cNvPr id="33" name="Content Placeholder 3">
            <a:extLst>
              <a:ext uri="{FF2B5EF4-FFF2-40B4-BE49-F238E27FC236}">
                <a16:creationId xmlns:a16="http://schemas.microsoft.com/office/drawing/2014/main" id="{78C2C275-885C-45FD-B392-14194AD4AE37}"/>
              </a:ext>
            </a:extLst>
          </p:cNvPr>
          <p:cNvSpPr txBox="1">
            <a:spLocks/>
          </p:cNvSpPr>
          <p:nvPr/>
        </p:nvSpPr>
        <p:spPr>
          <a:xfrm>
            <a:off x="157492" y="1623448"/>
            <a:ext cx="4970423" cy="28183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Où</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habites</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du ?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a:solidFill>
                  <a:srgbClr val="0055A5"/>
                </a:solidFill>
              </a:rPr>
              <a:t>Comment vas-</a:t>
            </a:r>
            <a:r>
              <a:rPr lang="en-GB" sz="2000" dirty="0" err="1">
                <a:solidFill>
                  <a:srgbClr val="0055A5"/>
                </a:solidFill>
              </a:rPr>
              <a:t>tu</a:t>
            </a:r>
            <a:r>
              <a:rPr lang="en-GB" sz="2000" dirty="0">
                <a:solidFill>
                  <a:srgbClr val="0055A5"/>
                </a:solidFill>
              </a:rPr>
              <a:t> à </a:t>
            </a:r>
            <a:r>
              <a:rPr lang="en-GB" sz="2000" dirty="0" err="1">
                <a:solidFill>
                  <a:srgbClr val="0055A5"/>
                </a:solidFill>
              </a:rPr>
              <a:t>l’école</a:t>
            </a:r>
            <a:r>
              <a:rPr lang="en-GB" sz="2000" dirty="0">
                <a:solidFill>
                  <a:srgbClr val="0055A5"/>
                </a:solidFill>
              </a:rPr>
              <a: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err="1">
                <a:solidFill>
                  <a:srgbClr val="0055A5"/>
                </a:solidFill>
              </a:rPr>
              <a:t>Quand</a:t>
            </a:r>
            <a:r>
              <a:rPr lang="en-GB" sz="2000" dirty="0">
                <a:solidFill>
                  <a:srgbClr val="0055A5"/>
                </a:solidFill>
              </a:rPr>
              <a:t> </a:t>
            </a:r>
            <a:r>
              <a:rPr lang="en-GB" sz="2000" dirty="0" err="1">
                <a:solidFill>
                  <a:srgbClr val="0055A5"/>
                </a:solidFill>
              </a:rPr>
              <a:t>tu</a:t>
            </a:r>
            <a:r>
              <a:rPr lang="en-GB" sz="2000" dirty="0">
                <a:solidFill>
                  <a:srgbClr val="0055A5"/>
                </a:solidFill>
              </a:rPr>
              <a:t> arrives, que </a:t>
            </a:r>
            <a:r>
              <a:rPr lang="en-GB" sz="2000" dirty="0" err="1">
                <a:solidFill>
                  <a:srgbClr val="0055A5"/>
                </a:solidFill>
              </a:rPr>
              <a:t>fais-tu</a:t>
            </a:r>
            <a:r>
              <a:rPr lang="en-GB" sz="2000" dirty="0">
                <a:solidFill>
                  <a:srgbClr val="0055A5"/>
                </a:solidFill>
              </a:rPr>
              <a: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a:solidFill>
                  <a:srgbClr val="0055A5"/>
                </a:solidFill>
              </a:rPr>
              <a:t>O</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ù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manges</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normalement</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a:solidFill>
                  <a:srgbClr val="0055A5"/>
                </a:solidFill>
              </a:rPr>
              <a:t>Tu </a:t>
            </a:r>
            <a:r>
              <a:rPr lang="en-GB" sz="2000" dirty="0" err="1">
                <a:solidFill>
                  <a:srgbClr val="0055A5"/>
                </a:solidFill>
              </a:rPr>
              <a:t>étudies</a:t>
            </a:r>
            <a:r>
              <a:rPr lang="en-GB" sz="2000" dirty="0">
                <a:solidFill>
                  <a:srgbClr val="0055A5"/>
                </a:solidFill>
              </a:rPr>
              <a:t> </a:t>
            </a:r>
            <a:r>
              <a:rPr lang="en-GB" sz="2000" dirty="0" err="1">
                <a:solidFill>
                  <a:srgbClr val="0055A5"/>
                </a:solidFill>
              </a:rPr>
              <a:t>l’histoire</a:t>
            </a:r>
            <a:r>
              <a:rPr lang="en-GB" sz="2000" dirty="0">
                <a:solidFill>
                  <a:srgbClr val="0055A5"/>
                </a:solidFill>
              </a:rPr>
              <a: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err="1">
                <a:solidFill>
                  <a:srgbClr val="0055A5"/>
                </a:solidFill>
              </a:rPr>
              <a:t>Quel</a:t>
            </a:r>
            <a:r>
              <a:rPr lang="en-GB" sz="2000" dirty="0">
                <a:solidFill>
                  <a:srgbClr val="0055A5"/>
                </a:solidFill>
              </a:rPr>
              <a:t> sport </a:t>
            </a:r>
            <a:r>
              <a:rPr lang="en-GB" sz="2000" dirty="0" err="1">
                <a:solidFill>
                  <a:srgbClr val="0055A5"/>
                </a:solidFill>
              </a:rPr>
              <a:t>préfères-tu</a:t>
            </a:r>
            <a:r>
              <a:rPr lang="en-GB" sz="2000" dirty="0">
                <a:solidFill>
                  <a:srgbClr val="0055A5"/>
                </a:solidFill>
              </a:rPr>
              <a:t> </a:t>
            </a:r>
            <a:r>
              <a:rPr lang="en-GB" sz="2000" dirty="0" err="1">
                <a:solidFill>
                  <a:srgbClr val="0055A5"/>
                </a:solidFill>
              </a:rPr>
              <a:t>jouer</a:t>
            </a:r>
            <a:r>
              <a:rPr lang="en-GB" sz="2000" dirty="0">
                <a:solidFill>
                  <a:srgbClr val="0055A5"/>
                </a:solidFill>
              </a:rPr>
              <a: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000" dirty="0" err="1">
                <a:solidFill>
                  <a:srgbClr val="0055A5"/>
                </a:solidFill>
              </a:rPr>
              <a:t>Qu’est-ce</a:t>
            </a:r>
            <a:r>
              <a:rPr lang="en-GB" sz="2000" dirty="0">
                <a:solidFill>
                  <a:srgbClr val="0055A5"/>
                </a:solidFill>
              </a:rPr>
              <a:t> que </a:t>
            </a:r>
            <a:r>
              <a:rPr lang="en-GB" sz="2000" dirty="0" err="1">
                <a:solidFill>
                  <a:srgbClr val="0055A5"/>
                </a:solidFill>
              </a:rPr>
              <a:t>tu</a:t>
            </a:r>
            <a:r>
              <a:rPr lang="en-GB" sz="2000" dirty="0">
                <a:solidFill>
                  <a:srgbClr val="0055A5"/>
                </a:solidFill>
              </a:rPr>
              <a:t> </a:t>
            </a:r>
            <a:r>
              <a:rPr lang="en-GB" sz="2000" dirty="0" err="1">
                <a:solidFill>
                  <a:srgbClr val="0055A5"/>
                </a:solidFill>
              </a:rPr>
              <a:t>aimes</a:t>
            </a:r>
            <a:r>
              <a:rPr lang="en-GB" sz="2000" dirty="0">
                <a:solidFill>
                  <a:srgbClr val="0055A5"/>
                </a:solidFill>
              </a:rPr>
              <a:t> à </a:t>
            </a:r>
            <a:r>
              <a:rPr lang="en-GB" sz="2000" dirty="0" err="1">
                <a:solidFill>
                  <a:srgbClr val="0055A5"/>
                </a:solidFill>
              </a:rPr>
              <a:t>l’école</a:t>
            </a:r>
            <a:r>
              <a:rPr lang="en-GB" sz="2000" dirty="0">
                <a:solidFill>
                  <a:srgbClr val="0055A5"/>
                </a:solidFill>
              </a:rPr>
              <a:t> ? </a:t>
            </a:r>
          </a:p>
        </p:txBody>
      </p:sp>
      <p:graphicFrame>
        <p:nvGraphicFramePr>
          <p:cNvPr id="34" name="Table 5">
            <a:extLst>
              <a:ext uri="{FF2B5EF4-FFF2-40B4-BE49-F238E27FC236}">
                <a16:creationId xmlns:a16="http://schemas.microsoft.com/office/drawing/2014/main" id="{8E7B32CF-FDB8-432D-9182-57AB2FE6CC86}"/>
              </a:ext>
            </a:extLst>
          </p:cNvPr>
          <p:cNvGraphicFramePr>
            <a:graphicFrameLocks noGrp="1"/>
          </p:cNvGraphicFramePr>
          <p:nvPr>
            <p:extLst>
              <p:ext uri="{D42A27DB-BD31-4B8C-83A1-F6EECF244321}">
                <p14:modId xmlns:p14="http://schemas.microsoft.com/office/powerpoint/2010/main" val="3200321647"/>
              </p:ext>
            </p:extLst>
          </p:nvPr>
        </p:nvGraphicFramePr>
        <p:xfrm>
          <a:off x="6364382" y="2324224"/>
          <a:ext cx="5670126" cy="3415946"/>
        </p:xfrm>
        <a:graphic>
          <a:graphicData uri="http://schemas.openxmlformats.org/drawingml/2006/table">
            <a:tbl>
              <a:tblPr firstRow="1" bandRow="1">
                <a:tableStyleId>{5940675A-B579-460E-94D1-54222C63F5DA}</a:tableStyleId>
              </a:tblPr>
              <a:tblGrid>
                <a:gridCol w="2435467">
                  <a:extLst>
                    <a:ext uri="{9D8B030D-6E8A-4147-A177-3AD203B41FA5}">
                      <a16:colId xmlns:a16="http://schemas.microsoft.com/office/drawing/2014/main" val="1924498390"/>
                    </a:ext>
                  </a:extLst>
                </a:gridCol>
                <a:gridCol w="3234659">
                  <a:extLst>
                    <a:ext uri="{9D8B030D-6E8A-4147-A177-3AD203B41FA5}">
                      <a16:colId xmlns:a16="http://schemas.microsoft.com/office/drawing/2014/main" val="2153384324"/>
                    </a:ext>
                  </a:extLst>
                </a:gridCol>
              </a:tblGrid>
              <a:tr h="399150">
                <a:tc>
                  <a:txBody>
                    <a:bodyPr/>
                    <a:lstStyle/>
                    <a:p>
                      <a:endParaRPr lang="en-GB" sz="1800" dirty="0"/>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tc>
                  <a:txBody>
                    <a:bodyPr/>
                    <a:lstStyle/>
                    <a:p>
                      <a:endParaRPr lang="en-GB" sz="1800" dirty="0"/>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extLst>
                  <a:ext uri="{0D108BD9-81ED-4DB2-BD59-A6C34878D82A}">
                    <a16:rowId xmlns:a16="http://schemas.microsoft.com/office/drawing/2014/main" val="3816343138"/>
                  </a:ext>
                </a:extLst>
              </a:tr>
              <a:tr h="2576328">
                <a:tc>
                  <a:txBody>
                    <a:bodyPr/>
                    <a:lstStyle/>
                    <a:p>
                      <a:pPr marL="285750" indent="-285750">
                        <a:buFont typeface="Arial" panose="020B0604020202020204" pitchFamily="34" charset="0"/>
                        <a:buChar char="•"/>
                      </a:pPr>
                      <a:r>
                        <a:rPr lang="en-GB" sz="1800" dirty="0">
                          <a:solidFill>
                            <a:srgbClr val="0055A5"/>
                          </a:solidFill>
                        </a:rPr>
                        <a:t>Write 7 sentences</a:t>
                      </a:r>
                    </a:p>
                    <a:p>
                      <a:pPr marL="285750" indent="-285750">
                        <a:buFont typeface="Arial" panose="020B0604020202020204" pitchFamily="34" charset="0"/>
                        <a:buChar char="•"/>
                      </a:pPr>
                      <a:r>
                        <a:rPr lang="en-GB" sz="1800" dirty="0">
                          <a:solidFill>
                            <a:srgbClr val="0055A5"/>
                          </a:solidFill>
                        </a:rPr>
                        <a:t>Use 1 negative (ne…pas) sentence</a:t>
                      </a:r>
                    </a:p>
                    <a:p>
                      <a:pPr marL="285750" indent="-285750">
                        <a:buFont typeface="Arial" panose="020B0604020202020204" pitchFamily="34" charset="0"/>
                        <a:buChar char="•"/>
                      </a:pPr>
                      <a:r>
                        <a:rPr lang="en-GB" sz="1800" dirty="0">
                          <a:solidFill>
                            <a:srgbClr val="0055A5"/>
                          </a:solidFill>
                        </a:rPr>
                        <a:t>Include 1 ‘we’ (nous) sentence</a:t>
                      </a:r>
                    </a:p>
                    <a:p>
                      <a:pPr marL="285750" indent="-285750">
                        <a:buFont typeface="Arial" panose="020B0604020202020204" pitchFamily="34" charset="0"/>
                        <a:buChar char="•"/>
                      </a:pPr>
                      <a:r>
                        <a:rPr lang="en-GB" sz="1800" dirty="0">
                          <a:solidFill>
                            <a:srgbClr val="0055A5"/>
                          </a:solidFill>
                        </a:rPr>
                        <a:t>Use 1 conjunction</a:t>
                      </a:r>
                    </a:p>
                    <a:p>
                      <a:pPr marL="285750" indent="-285750">
                        <a:buFont typeface="Arial" panose="020B0604020202020204" pitchFamily="34" charset="0"/>
                        <a:buChar char="•"/>
                      </a:pPr>
                      <a:r>
                        <a:rPr lang="en-GB" sz="1800" dirty="0">
                          <a:solidFill>
                            <a:srgbClr val="0055A5"/>
                          </a:solidFill>
                        </a:rPr>
                        <a:t>Use 1 adverb of frequency (e.g., </a:t>
                      </a:r>
                      <a:r>
                        <a:rPr lang="en-GB" sz="1800" dirty="0" err="1">
                          <a:solidFill>
                            <a:srgbClr val="0055A5"/>
                          </a:solidFill>
                        </a:rPr>
                        <a:t>normalement</a:t>
                      </a:r>
                      <a:r>
                        <a:rPr lang="en-GB" sz="1800" dirty="0">
                          <a:solidFill>
                            <a:srgbClr val="0055A5"/>
                          </a:solidFill>
                        </a:rPr>
                        <a:t>)</a:t>
                      </a:r>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tc>
                  <a:txBody>
                    <a:bodyPr/>
                    <a:lstStyle/>
                    <a:p>
                      <a:pPr marL="285750" indent="-285750">
                        <a:buFont typeface="Arial" panose="020B0604020202020204" pitchFamily="34" charset="0"/>
                        <a:buChar char="•"/>
                      </a:pPr>
                      <a:r>
                        <a:rPr lang="en-GB" sz="1800" dirty="0">
                          <a:solidFill>
                            <a:srgbClr val="0055A5"/>
                          </a:solidFill>
                        </a:rPr>
                        <a:t>Write 9-10 sentences </a:t>
                      </a:r>
                    </a:p>
                    <a:p>
                      <a:pPr marL="285750" indent="-285750">
                        <a:buFont typeface="Arial" panose="020B0604020202020204" pitchFamily="34" charset="0"/>
                        <a:buChar char="•"/>
                      </a:pPr>
                      <a:r>
                        <a:rPr lang="en-GB" sz="1800" dirty="0">
                          <a:solidFill>
                            <a:srgbClr val="0055A5"/>
                          </a:solidFill>
                        </a:rPr>
                        <a:t>Use at least 2 negative sentences</a:t>
                      </a:r>
                    </a:p>
                    <a:p>
                      <a:pPr marL="285750" indent="-285750">
                        <a:buFont typeface="Arial" panose="020B0604020202020204" pitchFamily="34" charset="0"/>
                        <a:buChar char="•"/>
                      </a:pPr>
                      <a:r>
                        <a:rPr lang="en-GB" sz="1800" dirty="0">
                          <a:solidFill>
                            <a:srgbClr val="0055A5"/>
                          </a:solidFill>
                        </a:rPr>
                        <a:t>Include 2 sentences about others</a:t>
                      </a:r>
                    </a:p>
                    <a:p>
                      <a:pPr marL="285750" indent="-285750">
                        <a:buFont typeface="Arial" panose="020B0604020202020204" pitchFamily="34" charset="0"/>
                        <a:buChar char="•"/>
                      </a:pPr>
                      <a:r>
                        <a:rPr lang="en-GB" sz="1800" dirty="0">
                          <a:solidFill>
                            <a:srgbClr val="0055A5"/>
                          </a:solidFill>
                        </a:rPr>
                        <a:t>Use 2 different conjunctions</a:t>
                      </a:r>
                    </a:p>
                    <a:p>
                      <a:pPr marL="285750" indent="-285750">
                        <a:buFont typeface="Arial" panose="020B0604020202020204" pitchFamily="34" charset="0"/>
                        <a:buChar char="•"/>
                      </a:pPr>
                      <a:r>
                        <a:rPr lang="en-GB" sz="1800" dirty="0">
                          <a:solidFill>
                            <a:srgbClr val="0055A5"/>
                          </a:solidFill>
                        </a:rPr>
                        <a:t>Use at least 3 adverbs </a:t>
                      </a:r>
                      <a:r>
                        <a:rPr lang="en-GB" sz="1600" dirty="0">
                          <a:solidFill>
                            <a:srgbClr val="0055A5"/>
                          </a:solidFill>
                        </a:rPr>
                        <a:t>(frequency – always, often, sometimes, or intensity – very, quite, a bit)</a:t>
                      </a:r>
                    </a:p>
                  </a:txBody>
                  <a:tcPr marL="90716" marR="90716" marT="45358" marB="45358">
                    <a:lnL w="12700" cap="flat" cmpd="sng" algn="ctr">
                      <a:solidFill>
                        <a:srgbClr val="0055A5"/>
                      </a:solidFill>
                      <a:prstDash val="solid"/>
                      <a:round/>
                      <a:headEnd type="none" w="med" len="med"/>
                      <a:tailEnd type="none" w="med" len="med"/>
                    </a:lnL>
                    <a:lnR w="12700" cap="flat" cmpd="sng" algn="ctr">
                      <a:solidFill>
                        <a:srgbClr val="0055A5"/>
                      </a:solidFill>
                      <a:prstDash val="solid"/>
                      <a:round/>
                      <a:headEnd type="none" w="med" len="med"/>
                      <a:tailEnd type="none" w="med" len="med"/>
                    </a:lnR>
                    <a:lnT w="12700" cap="flat" cmpd="sng" algn="ctr">
                      <a:solidFill>
                        <a:srgbClr val="0055A5"/>
                      </a:solidFill>
                      <a:prstDash val="solid"/>
                      <a:round/>
                      <a:headEnd type="none" w="med" len="med"/>
                      <a:tailEnd type="none" w="med" len="med"/>
                    </a:lnT>
                    <a:lnB w="12700" cap="flat" cmpd="sng" algn="ctr">
                      <a:solidFill>
                        <a:srgbClr val="0055A5"/>
                      </a:solidFill>
                      <a:prstDash val="solid"/>
                      <a:round/>
                      <a:headEnd type="none" w="med" len="med"/>
                      <a:tailEnd type="none" w="med" len="med"/>
                    </a:lnB>
                  </a:tcPr>
                </a:tc>
                <a:extLst>
                  <a:ext uri="{0D108BD9-81ED-4DB2-BD59-A6C34878D82A}">
                    <a16:rowId xmlns:a16="http://schemas.microsoft.com/office/drawing/2014/main" val="1314160998"/>
                  </a:ext>
                </a:extLst>
              </a:tr>
            </a:tbl>
          </a:graphicData>
        </a:graphic>
      </p:graphicFrame>
      <p:pic>
        <p:nvPicPr>
          <p:cNvPr id="5" name="Picture 4" descr="A red hot pepper with flames&#10;&#10;Description automatically generated with low confidence">
            <a:extLst>
              <a:ext uri="{FF2B5EF4-FFF2-40B4-BE49-F238E27FC236}">
                <a16:creationId xmlns:a16="http://schemas.microsoft.com/office/drawing/2014/main" id="{1DA53CDC-8A70-4243-8CED-F48B545C09B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18589" y="2178414"/>
            <a:ext cx="819508" cy="566399"/>
          </a:xfrm>
          <a:prstGeom prst="rect">
            <a:avLst/>
          </a:prstGeom>
        </p:spPr>
      </p:pic>
      <p:pic>
        <p:nvPicPr>
          <p:cNvPr id="35" name="Picture 34" descr="A red hot pepper with flames&#10;&#10;Description automatically generated with low confidence">
            <a:extLst>
              <a:ext uri="{FF2B5EF4-FFF2-40B4-BE49-F238E27FC236}">
                <a16:creationId xmlns:a16="http://schemas.microsoft.com/office/drawing/2014/main" id="{2AD4AE5C-3FED-42FA-9A7E-43FB5A5A38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133815" y="2163566"/>
            <a:ext cx="819508" cy="566399"/>
          </a:xfrm>
          <a:prstGeom prst="rect">
            <a:avLst/>
          </a:prstGeom>
        </p:spPr>
      </p:pic>
      <p:pic>
        <p:nvPicPr>
          <p:cNvPr id="41" name="Picture 40" descr="A red hot pepper with flames&#10;&#10;Description automatically generated with low confidence">
            <a:extLst>
              <a:ext uri="{FF2B5EF4-FFF2-40B4-BE49-F238E27FC236}">
                <a16:creationId xmlns:a16="http://schemas.microsoft.com/office/drawing/2014/main" id="{828D8C96-1F2A-450C-B7F9-EB0558D759F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39995" y="2163568"/>
            <a:ext cx="819508" cy="566399"/>
          </a:xfrm>
          <a:prstGeom prst="rect">
            <a:avLst/>
          </a:prstGeom>
        </p:spPr>
      </p:pic>
      <p:pic>
        <p:nvPicPr>
          <p:cNvPr id="42" name="Picture 41" descr="A red hot pepper with flames&#10;&#10;Description automatically generated with low confidence">
            <a:extLst>
              <a:ext uri="{FF2B5EF4-FFF2-40B4-BE49-F238E27FC236}">
                <a16:creationId xmlns:a16="http://schemas.microsoft.com/office/drawing/2014/main" id="{9E18CAC2-EF5F-440D-A972-17330820FAE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1400" y="2146325"/>
            <a:ext cx="819508" cy="566399"/>
          </a:xfrm>
          <a:prstGeom prst="rect">
            <a:avLst/>
          </a:prstGeom>
        </p:spPr>
      </p:pic>
      <p:pic>
        <p:nvPicPr>
          <p:cNvPr id="43" name="Picture 42" descr="A red hot pepper with flames&#10;&#10;Description automatically generated with low confidence">
            <a:extLst>
              <a:ext uri="{FF2B5EF4-FFF2-40B4-BE49-F238E27FC236}">
                <a16:creationId xmlns:a16="http://schemas.microsoft.com/office/drawing/2014/main" id="{37908F54-2794-4DCD-B85A-1AB18D87C3D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555220" y="2146324"/>
            <a:ext cx="819508" cy="566399"/>
          </a:xfrm>
          <a:prstGeom prst="rect">
            <a:avLst/>
          </a:prstGeom>
        </p:spPr>
      </p:pic>
      <p:pic>
        <p:nvPicPr>
          <p:cNvPr id="44" name="Picture 43" descr="A red hot pepper with flames&#10;&#10;Description automatically generated with low confidence">
            <a:extLst>
              <a:ext uri="{FF2B5EF4-FFF2-40B4-BE49-F238E27FC236}">
                <a16:creationId xmlns:a16="http://schemas.microsoft.com/office/drawing/2014/main" id="{07DF0AB6-596C-4D85-8301-3A2BEB6F45F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9974749" y="2167155"/>
            <a:ext cx="819508" cy="566399"/>
          </a:xfrm>
          <a:prstGeom prst="rect">
            <a:avLst/>
          </a:prstGeom>
        </p:spPr>
      </p:pic>
      <p:pic>
        <p:nvPicPr>
          <p:cNvPr id="45" name="Picture 44" descr="A red hot pepper with flames&#10;&#10;Description automatically generated with low confidence">
            <a:extLst>
              <a:ext uri="{FF2B5EF4-FFF2-40B4-BE49-F238E27FC236}">
                <a16:creationId xmlns:a16="http://schemas.microsoft.com/office/drawing/2014/main" id="{38AFAD1F-F829-4F05-8C36-81CD7ABDA0C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10396475" y="2133557"/>
            <a:ext cx="819508" cy="566399"/>
          </a:xfrm>
          <a:prstGeom prst="rect">
            <a:avLst/>
          </a:prstGeom>
        </p:spPr>
      </p:pic>
      <p:pic>
        <p:nvPicPr>
          <p:cNvPr id="46" name="Picture 45" descr="A red hot pepper with flames&#10;&#10;Description automatically generated with low confidence">
            <a:extLst>
              <a:ext uri="{FF2B5EF4-FFF2-40B4-BE49-F238E27FC236}">
                <a16:creationId xmlns:a16="http://schemas.microsoft.com/office/drawing/2014/main" id="{9A02B6A1-603E-48DC-AB83-73BC487C90C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86365">
            <a:off x="10788680" y="2136647"/>
            <a:ext cx="819508" cy="566399"/>
          </a:xfrm>
          <a:prstGeom prst="rect">
            <a:avLst/>
          </a:prstGeom>
        </p:spPr>
      </p:pic>
      <p:sp>
        <p:nvSpPr>
          <p:cNvPr id="47" name="TextBox 46">
            <a:extLst>
              <a:ext uri="{FF2B5EF4-FFF2-40B4-BE49-F238E27FC236}">
                <a16:creationId xmlns:a16="http://schemas.microsoft.com/office/drawing/2014/main" id="{0944C35D-2D6F-41FB-8268-7A924F50E1D2}"/>
              </a:ext>
            </a:extLst>
          </p:cNvPr>
          <p:cNvSpPr txBox="1"/>
          <p:nvPr/>
        </p:nvSpPr>
        <p:spPr>
          <a:xfrm>
            <a:off x="1145988" y="6405667"/>
            <a:ext cx="7360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toujours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always |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souvent</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often | </a:t>
            </a:r>
            <a:r>
              <a:rPr kumimoji="0" lang="en-GB" sz="2000" b="1" i="0" u="none" strike="noStrike" kern="1200" cap="none" spc="0" normalizeH="0" baseline="0" noProof="0" dirty="0" err="1">
                <a:ln>
                  <a:noFill/>
                </a:ln>
                <a:solidFill>
                  <a:srgbClr val="FFFFFF"/>
                </a:solidFill>
                <a:effectLst/>
                <a:uLnTx/>
                <a:uFillTx/>
                <a:latin typeface="Century Gothic"/>
                <a:ea typeface="+mn-ea"/>
                <a:cs typeface="+mn-cs"/>
              </a:rPr>
              <a:t>parfois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 sometimes</a:t>
            </a:r>
          </a:p>
        </p:txBody>
      </p:sp>
      <p:sp>
        <p:nvSpPr>
          <p:cNvPr id="48" name="TextBox 47">
            <a:extLst>
              <a:ext uri="{FF2B5EF4-FFF2-40B4-BE49-F238E27FC236}">
                <a16:creationId xmlns:a16="http://schemas.microsoft.com/office/drawing/2014/main" id="{45B288E3-E55C-4535-878B-5922E1C735C0}"/>
              </a:ext>
            </a:extLst>
          </p:cNvPr>
          <p:cNvSpPr txBox="1"/>
          <p:nvPr/>
        </p:nvSpPr>
        <p:spPr>
          <a:xfrm>
            <a:off x="5952973" y="5937674"/>
            <a:ext cx="627413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55A5"/>
                </a:solidFill>
                <a:effectLst/>
                <a:uLnTx/>
                <a:uFillTx/>
                <a:latin typeface="Century Gothic"/>
                <a:ea typeface="+mn-ea"/>
                <a:cs typeface="+mn-cs"/>
              </a:rPr>
              <a:t>très</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 very |</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55A5"/>
                </a:solidFill>
                <a:effectLst/>
                <a:uLnTx/>
                <a:uFillTx/>
                <a:latin typeface="Century Gothic"/>
                <a:ea typeface="+mn-ea"/>
                <a:cs typeface="+mn-cs"/>
              </a:rPr>
              <a:t>assez</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quite | </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un </a:t>
            </a:r>
            <a:r>
              <a:rPr kumimoji="0" lang="en-GB" sz="2000" b="1" i="0" u="none" strike="noStrike" kern="1200" cap="none" spc="0" normalizeH="0" baseline="0" noProof="0" dirty="0" err="1">
                <a:ln>
                  <a:noFill/>
                </a:ln>
                <a:solidFill>
                  <a:srgbClr val="0055A5"/>
                </a:solidFill>
                <a:effectLst/>
                <a:uLnTx/>
                <a:uFillTx/>
                <a:latin typeface="Century Gothic"/>
                <a:ea typeface="+mn-ea"/>
                <a:cs typeface="+mn-cs"/>
              </a:rPr>
              <a:t>peu</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0055A5"/>
                </a:solidFill>
                <a:effectLst/>
                <a:uLnTx/>
                <a:uFillTx/>
                <a:latin typeface="Century Gothic"/>
                <a:ea typeface="+mn-ea"/>
                <a:cs typeface="+mn-cs"/>
              </a:rPr>
              <a:t>litte</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(bit)</a:t>
            </a:r>
          </a:p>
        </p:txBody>
      </p:sp>
      <p:sp>
        <p:nvSpPr>
          <p:cNvPr id="49" name="TextBox 48">
            <a:extLst>
              <a:ext uri="{FF2B5EF4-FFF2-40B4-BE49-F238E27FC236}">
                <a16:creationId xmlns:a16="http://schemas.microsoft.com/office/drawing/2014/main" id="{A60B76BC-7722-487E-B5B0-9B85176B3E4C}"/>
              </a:ext>
            </a:extLst>
          </p:cNvPr>
          <p:cNvSpPr txBox="1"/>
          <p:nvPr/>
        </p:nvSpPr>
        <p:spPr>
          <a:xfrm>
            <a:off x="212654" y="6019714"/>
            <a:ext cx="44638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5"/>
                </a:solidFill>
                <a:effectLst/>
                <a:uLnTx/>
                <a:uFillTx/>
                <a:latin typeface="Century Gothic"/>
                <a:ea typeface="+mn-ea"/>
                <a:cs typeface="+mn-cs"/>
              </a:rPr>
              <a:t>et</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 and |</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55A5"/>
                </a:solidFill>
                <a:effectLst/>
                <a:uLnTx/>
                <a:uFillTx/>
                <a:latin typeface="Century Gothic"/>
                <a:ea typeface="+mn-ea"/>
                <a:cs typeface="+mn-cs"/>
              </a:rPr>
              <a:t>mais</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but | </a:t>
            </a:r>
            <a:r>
              <a:rPr kumimoji="0" lang="en-GB" sz="2000" b="1" i="0" u="none" strike="noStrike" kern="1200" cap="none" spc="0" normalizeH="0" baseline="0" noProof="0" dirty="0" err="1">
                <a:ln>
                  <a:noFill/>
                </a:ln>
                <a:solidFill>
                  <a:srgbClr val="0055A5"/>
                </a:solidFill>
                <a:effectLst/>
                <a:uLnTx/>
                <a:uFillTx/>
                <a:latin typeface="Century Gothic"/>
                <a:ea typeface="+mn-ea"/>
                <a:cs typeface="+mn-cs"/>
              </a:rPr>
              <a:t>aussi</a:t>
            </a:r>
            <a:r>
              <a:rPr kumimoji="0" lang="en-GB" sz="2000" b="1" i="0" u="none" strike="noStrike" kern="1200" cap="none" spc="0" normalizeH="0" baseline="0" noProof="0" dirty="0">
                <a:ln>
                  <a:noFill/>
                </a:ln>
                <a:solidFill>
                  <a:srgbClr val="0055A5"/>
                </a:solidFill>
                <a:effectLst/>
                <a:uLnTx/>
                <a:uFillTx/>
                <a:latin typeface="Century Gothic"/>
                <a:ea typeface="+mn-ea"/>
                <a:cs typeface="+mn-cs"/>
              </a:rPr>
              <a:t> </a:t>
            </a:r>
            <a:r>
              <a:rPr kumimoji="0" lang="en-GB" sz="2000" b="0" i="0" u="none" strike="noStrike" kern="1200" cap="none" spc="0" normalizeH="0" baseline="0" noProof="0" dirty="0">
                <a:ln>
                  <a:noFill/>
                </a:ln>
                <a:solidFill>
                  <a:srgbClr val="0055A5"/>
                </a:solidFill>
                <a:effectLst/>
                <a:uLnTx/>
                <a:uFillTx/>
                <a:latin typeface="Century Gothic"/>
                <a:ea typeface="+mn-ea"/>
                <a:cs typeface="+mn-cs"/>
              </a:rPr>
              <a:t>– also</a:t>
            </a:r>
          </a:p>
        </p:txBody>
      </p:sp>
      <p:sp>
        <p:nvSpPr>
          <p:cNvPr id="50" name="Speech Bubble: Rectangle with Corners Rounded 49">
            <a:extLst>
              <a:ext uri="{FF2B5EF4-FFF2-40B4-BE49-F238E27FC236}">
                <a16:creationId xmlns:a16="http://schemas.microsoft.com/office/drawing/2014/main" id="{440CAC44-4633-4225-B22B-35162F1D3CB6}"/>
              </a:ext>
            </a:extLst>
          </p:cNvPr>
          <p:cNvSpPr/>
          <p:nvPr/>
        </p:nvSpPr>
        <p:spPr>
          <a:xfrm>
            <a:off x="9285440" y="720271"/>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Add words you want to your repertoire!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52" name="Picture 51" descr="A magnifying glass with a black background&#10;&#10;Description automatically generated with medium confidence">
            <a:extLst>
              <a:ext uri="{FF2B5EF4-FFF2-40B4-BE49-F238E27FC236}">
                <a16:creationId xmlns:a16="http://schemas.microsoft.com/office/drawing/2014/main" id="{410B2F36-CB37-4557-B0BC-144B31451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4781" y="1495115"/>
            <a:ext cx="808366" cy="740160"/>
          </a:xfrm>
          <a:prstGeom prst="rect">
            <a:avLst/>
          </a:prstGeom>
        </p:spPr>
      </p:pic>
      <p:pic>
        <p:nvPicPr>
          <p:cNvPr id="25" name="Picture 24">
            <a:extLst>
              <a:ext uri="{FF2B5EF4-FFF2-40B4-BE49-F238E27FC236}">
                <a16:creationId xmlns:a16="http://schemas.microsoft.com/office/drawing/2014/main" id="{F99A586C-5B29-4C8F-9E78-E66E308D39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2210" y="566460"/>
            <a:ext cx="1295457" cy="1295457"/>
          </a:xfrm>
          <a:prstGeom prst="rect">
            <a:avLst/>
          </a:prstGeom>
        </p:spPr>
      </p:pic>
      <p:sp>
        <p:nvSpPr>
          <p:cNvPr id="26" name="TextBox 25">
            <a:extLst>
              <a:ext uri="{FF2B5EF4-FFF2-40B4-BE49-F238E27FC236}">
                <a16:creationId xmlns:a16="http://schemas.microsoft.com/office/drawing/2014/main" id="{263D6956-51BA-4AD2-B9ED-7B42BDE1F62B}"/>
              </a:ext>
            </a:extLst>
          </p:cNvPr>
          <p:cNvSpPr txBox="1"/>
          <p:nvPr/>
        </p:nvSpPr>
        <p:spPr>
          <a:xfrm>
            <a:off x="212655" y="4534098"/>
            <a:ext cx="5883345" cy="1477328"/>
          </a:xfrm>
          <a:prstGeom prst="rect">
            <a:avLst/>
          </a:prstGeom>
          <a:solidFill>
            <a:srgbClr val="EBF6FF"/>
          </a:solidFill>
        </p:spPr>
        <p:txBody>
          <a:bodyPr wrap="square" rtlCol="0">
            <a:spAutoFit/>
          </a:bodyPr>
          <a:lstStyle/>
          <a:p>
            <a:r>
              <a:rPr lang="en-US" b="1" dirty="0" err="1">
                <a:solidFill>
                  <a:srgbClr val="002060"/>
                </a:solidFill>
              </a:rPr>
              <a:t>Exemples</a:t>
            </a:r>
            <a:r>
              <a:rPr lang="en-US" b="1" dirty="0">
                <a:solidFill>
                  <a:srgbClr val="002060"/>
                </a:solidFill>
              </a:rPr>
              <a:t> de </a:t>
            </a:r>
            <a:r>
              <a:rPr lang="en-US" b="1" dirty="0" err="1">
                <a:solidFill>
                  <a:srgbClr val="002060"/>
                </a:solidFill>
              </a:rPr>
              <a:t>verbes</a:t>
            </a:r>
            <a:r>
              <a:rPr lang="en-US" b="1" dirty="0">
                <a:solidFill>
                  <a:srgbClr val="002060"/>
                </a:solidFill>
              </a:rPr>
              <a:t> -ER:</a:t>
            </a:r>
          </a:p>
          <a:p>
            <a:r>
              <a:rPr lang="en-US" dirty="0" err="1">
                <a:solidFill>
                  <a:srgbClr val="002060"/>
                </a:solidFill>
              </a:rPr>
              <a:t>parler</a:t>
            </a:r>
            <a:r>
              <a:rPr lang="en-US" dirty="0">
                <a:solidFill>
                  <a:srgbClr val="002060"/>
                </a:solidFill>
              </a:rPr>
              <a:t>, </a:t>
            </a:r>
            <a:r>
              <a:rPr lang="en-US" dirty="0" err="1">
                <a:solidFill>
                  <a:srgbClr val="002060"/>
                </a:solidFill>
              </a:rPr>
              <a:t>rester</a:t>
            </a:r>
            <a:r>
              <a:rPr lang="en-US" dirty="0">
                <a:solidFill>
                  <a:srgbClr val="002060"/>
                </a:solidFill>
              </a:rPr>
              <a:t>, demander, donner, </a:t>
            </a:r>
            <a:r>
              <a:rPr lang="en-US" dirty="0" err="1">
                <a:solidFill>
                  <a:srgbClr val="002060"/>
                </a:solidFill>
              </a:rPr>
              <a:t>montrer</a:t>
            </a:r>
            <a:r>
              <a:rPr lang="en-US" dirty="0">
                <a:solidFill>
                  <a:srgbClr val="002060"/>
                </a:solidFill>
              </a:rPr>
              <a:t>, </a:t>
            </a:r>
            <a:r>
              <a:rPr lang="en-US" dirty="0" err="1">
                <a:solidFill>
                  <a:srgbClr val="002060"/>
                </a:solidFill>
              </a:rPr>
              <a:t>penser</a:t>
            </a:r>
            <a:r>
              <a:rPr lang="en-US" dirty="0">
                <a:solidFill>
                  <a:srgbClr val="002060"/>
                </a:solidFill>
              </a:rPr>
              <a:t>, arriver, marcher, </a:t>
            </a:r>
            <a:r>
              <a:rPr lang="en-US" dirty="0" err="1">
                <a:solidFill>
                  <a:srgbClr val="002060"/>
                </a:solidFill>
              </a:rPr>
              <a:t>étudier</a:t>
            </a:r>
            <a:r>
              <a:rPr lang="en-US" dirty="0">
                <a:solidFill>
                  <a:srgbClr val="002060"/>
                </a:solidFill>
              </a:rPr>
              <a:t>, </a:t>
            </a:r>
            <a:r>
              <a:rPr lang="en-US" dirty="0" err="1">
                <a:solidFill>
                  <a:srgbClr val="002060"/>
                </a:solidFill>
              </a:rPr>
              <a:t>travailler</a:t>
            </a:r>
            <a:r>
              <a:rPr lang="en-US" dirty="0">
                <a:solidFill>
                  <a:srgbClr val="002060"/>
                </a:solidFill>
              </a:rPr>
              <a:t>, </a:t>
            </a:r>
            <a:r>
              <a:rPr lang="en-US" dirty="0" err="1">
                <a:solidFill>
                  <a:srgbClr val="002060"/>
                </a:solidFill>
              </a:rPr>
              <a:t>habiter</a:t>
            </a:r>
            <a:r>
              <a:rPr lang="en-US" dirty="0">
                <a:solidFill>
                  <a:srgbClr val="002060"/>
                </a:solidFill>
              </a:rPr>
              <a:t>, </a:t>
            </a:r>
            <a:r>
              <a:rPr lang="en-US" dirty="0" err="1">
                <a:solidFill>
                  <a:srgbClr val="002060"/>
                </a:solidFill>
              </a:rPr>
              <a:t>ressembler</a:t>
            </a:r>
            <a:r>
              <a:rPr lang="en-US" dirty="0">
                <a:solidFill>
                  <a:srgbClr val="002060"/>
                </a:solidFill>
              </a:rPr>
              <a:t>, </a:t>
            </a:r>
            <a:r>
              <a:rPr lang="en-US" dirty="0" err="1">
                <a:solidFill>
                  <a:srgbClr val="002060"/>
                </a:solidFill>
              </a:rPr>
              <a:t>écouter</a:t>
            </a:r>
            <a:r>
              <a:rPr lang="en-US" dirty="0">
                <a:solidFill>
                  <a:srgbClr val="002060"/>
                </a:solidFill>
              </a:rPr>
              <a:t>, </a:t>
            </a:r>
            <a:r>
              <a:rPr lang="en-US" dirty="0" err="1">
                <a:solidFill>
                  <a:srgbClr val="002060"/>
                </a:solidFill>
              </a:rPr>
              <a:t>chercher</a:t>
            </a:r>
            <a:r>
              <a:rPr lang="en-US" dirty="0">
                <a:solidFill>
                  <a:srgbClr val="002060"/>
                </a:solidFill>
              </a:rPr>
              <a:t>, </a:t>
            </a:r>
            <a:r>
              <a:rPr lang="en-US" dirty="0" err="1">
                <a:solidFill>
                  <a:srgbClr val="002060"/>
                </a:solidFill>
              </a:rPr>
              <a:t>regarder</a:t>
            </a:r>
            <a:r>
              <a:rPr lang="en-US" dirty="0">
                <a:solidFill>
                  <a:srgbClr val="002060"/>
                </a:solidFill>
              </a:rPr>
              <a:t>, </a:t>
            </a:r>
            <a:r>
              <a:rPr lang="en-US" dirty="0" err="1">
                <a:solidFill>
                  <a:srgbClr val="002060"/>
                </a:solidFill>
              </a:rPr>
              <a:t>jouer</a:t>
            </a:r>
            <a:r>
              <a:rPr lang="en-US" dirty="0">
                <a:solidFill>
                  <a:srgbClr val="002060"/>
                </a:solidFill>
              </a:rPr>
              <a:t>, manger, </a:t>
            </a:r>
            <a:r>
              <a:rPr lang="en-US" dirty="0" err="1">
                <a:solidFill>
                  <a:srgbClr val="002060"/>
                </a:solidFill>
              </a:rPr>
              <a:t>gagner</a:t>
            </a:r>
            <a:endParaRPr lang="en-US" dirty="0">
              <a:solidFill>
                <a:srgbClr val="002060"/>
              </a:solidFill>
            </a:endParaRPr>
          </a:p>
        </p:txBody>
      </p:sp>
    </p:spTree>
    <p:extLst>
      <p:ext uri="{BB962C8B-B14F-4D97-AF65-F5344CB8AC3E}">
        <p14:creationId xmlns:p14="http://schemas.microsoft.com/office/powerpoint/2010/main" val="40535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lang="en-GB" sz="2400" b="1" dirty="0">
                <a:solidFill>
                  <a:srgbClr val="002060"/>
                </a:solidFill>
                <a:latin typeface="Century Gothic" panose="020B0502020202020204" pitchFamily="34" charset="0"/>
              </a:rPr>
              <a:t>		Y8 Term 1.1 Week 2 | Y7 Term 3.2 Week 3</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002060"/>
                </a:solidFill>
                <a:ea typeface="Calibri" panose="020F0502020204030204" pitchFamily="34" charset="0"/>
                <a:cs typeface="Calibri" panose="020F0502020204030204" pitchFamily="34" charset="0"/>
              </a:rPr>
              <a:t>Vocabulary Learning Homework</a:t>
            </a:r>
            <a:r>
              <a:rPr lang="en-GB" sz="2800" b="1" dirty="0">
                <a:solidFill>
                  <a:srgbClr val="002060"/>
                </a:solidFill>
                <a:ea typeface="Calibri" panose="020F0502020204030204" pitchFamily="34" charset="0"/>
                <a:cs typeface="Times New Roman" panose="02020603050405020304" pitchFamily="18" charset="0"/>
              </a:rPr>
              <a:t> (Y8, </a:t>
            </a:r>
            <a:r>
              <a:rPr lang="en-GB" sz="2800" b="1" dirty="0">
                <a:solidFill>
                  <a:srgbClr val="002060"/>
                </a:solidFill>
                <a:ea typeface="Calibri" panose="020F0502020204030204" pitchFamily="34" charset="0"/>
                <a:cs typeface="Calibri" panose="020F0502020204030204" pitchFamily="34" charset="0"/>
              </a:rPr>
              <a:t>Term 1.2, Week 1)</a:t>
            </a:r>
            <a:endParaRPr lang="en-GB" sz="2800" dirty="0">
              <a:solidFill>
                <a:srgbClr val="002060"/>
              </a:solidFill>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5"/>
              </a:rPr>
              <a:t>Student worksheet</a:t>
            </a:r>
            <a:endParaRPr lang="en-GB" sz="2400" dirty="0">
              <a:solidFill>
                <a:srgbClr val="115076"/>
              </a:solidFill>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Puissance 4! (Connect 4)</a:t>
            </a:r>
          </a:p>
        </p:txBody>
      </p:sp>
      <p:sp>
        <p:nvSpPr>
          <p:cNvPr id="10" name="Rounded Rectangle 46">
            <a:extLst>
              <a:ext uri="{FF2B5EF4-FFF2-40B4-BE49-F238E27FC236}">
                <a16:creationId xmlns:a16="http://schemas.microsoft.com/office/drawing/2014/main" id="{72D1238A-0FC3-44CE-8B05-3B01A0D6960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1907D14-E441-4B83-ABA9-790A596427D5}"/>
              </a:ext>
            </a:extLst>
          </p:cNvPr>
          <p:cNvGraphicFramePr>
            <a:graphicFrameLocks noGrp="1"/>
          </p:cNvGraphicFramePr>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sp>
        <p:nvSpPr>
          <p:cNvPr id="9" name="TextBox 8"/>
          <p:cNvSpPr txBox="1"/>
          <p:nvPr/>
        </p:nvSpPr>
        <p:spPr>
          <a:xfrm>
            <a:off x="3974539" y="1532932"/>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F0302020204030204"/>
              </a:rPr>
              <a:t>porter </a:t>
            </a:r>
            <a:r>
              <a:rPr lang="en-GB" sz="2200" dirty="0" err="1">
                <a:solidFill>
                  <a:srgbClr val="002060"/>
                </a:solidFill>
                <a:latin typeface="Century Gothic" panose="020F0302020204030204"/>
              </a:rPr>
              <a:t>une</a:t>
            </a:r>
            <a:r>
              <a:rPr lang="en-GB" sz="2200" dirty="0">
                <a:solidFill>
                  <a:srgbClr val="002060"/>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chemise</a:t>
            </a:r>
          </a:p>
        </p:txBody>
      </p:sp>
      <p:sp>
        <p:nvSpPr>
          <p:cNvPr id="11" name="TextBox 10"/>
          <p:cNvSpPr txBox="1"/>
          <p:nvPr/>
        </p:nvSpPr>
        <p:spPr>
          <a:xfrm>
            <a:off x="5947114" y="1537161"/>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manger</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200" dirty="0">
                <a:solidFill>
                  <a:srgbClr val="002060"/>
                </a:solidFill>
              </a:rPr>
              <a:t>à </a:t>
            </a:r>
          </a:p>
          <a:p>
            <a:pPr lvl="0" algn="ctr">
              <a:defRPr/>
            </a:pPr>
            <a:r>
              <a:rPr lang="en-GB" sz="2200" dirty="0">
                <a:solidFill>
                  <a:srgbClr val="002060"/>
                </a:solidFill>
              </a:rPr>
              <a:t>l’</a:t>
            </a:r>
            <a:r>
              <a:rPr lang="en-US" sz="2200" dirty="0">
                <a:solidFill>
                  <a:srgbClr val="002060"/>
                </a:solidFill>
              </a:rPr>
              <a:t>école</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p:cNvSpPr txBox="1"/>
          <p:nvPr/>
        </p:nvSpPr>
        <p:spPr>
          <a:xfrm>
            <a:off x="7934991" y="1406171"/>
            <a:ext cx="18973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bien travailler en classe</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TextBox 12"/>
          <p:cNvSpPr txBox="1"/>
          <p:nvPr/>
        </p:nvSpPr>
        <p:spPr>
          <a:xfrm>
            <a:off x="9988160" y="1532932"/>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200" dirty="0">
                <a:solidFill>
                  <a:srgbClr val="002060"/>
                </a:solidFill>
              </a:rPr>
              <a:t>à </a:t>
            </a:r>
            <a:r>
              <a:rPr lang="en-GB" sz="2200" dirty="0" err="1">
                <a:solidFill>
                  <a:srgbClr val="002060"/>
                </a:solidFill>
              </a:rPr>
              <a:t>l'ordinateur</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p:cNvSpPr txBox="1"/>
          <p:nvPr/>
        </p:nvSpPr>
        <p:spPr>
          <a:xfrm>
            <a:off x="3974539" y="2604502"/>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mes</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amis</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p:cNvSpPr txBox="1"/>
          <p:nvPr/>
        </p:nvSpPr>
        <p:spPr>
          <a:xfrm>
            <a:off x="5996618" y="2775011"/>
            <a:ext cx="1729963" cy="769441"/>
          </a:xfrm>
          <a:prstGeom prst="rect">
            <a:avLst/>
          </a:prstGeom>
          <a:noFill/>
        </p:spPr>
        <p:txBody>
          <a:bodyPr wrap="square" rtlCol="0">
            <a:spAutoFit/>
          </a:bodyPr>
          <a:lstStyle/>
          <a:p>
            <a:pPr lvl="0" algn="ctr">
              <a:defRPr/>
            </a:pPr>
            <a:r>
              <a:rPr lang="en-US" sz="2200" dirty="0" err="1">
                <a:solidFill>
                  <a:srgbClr val="002060"/>
                </a:solidFill>
              </a:rPr>
              <a:t>étudier</a:t>
            </a:r>
            <a:r>
              <a:rPr lang="en-US" sz="2200" dirty="0">
                <a:solidFill>
                  <a:srgbClr val="002060"/>
                </a:solidFill>
              </a:rPr>
              <a:t> l</a:t>
            </a:r>
            <a:r>
              <a:rPr lang="en-GB" sz="2200" dirty="0">
                <a:solidFill>
                  <a:srgbClr val="002060"/>
                </a:solidFill>
              </a:rPr>
              <a:t>’</a:t>
            </a:r>
            <a:r>
              <a:rPr lang="en-US" sz="2200" dirty="0" err="1">
                <a:solidFill>
                  <a:srgbClr val="002060"/>
                </a:solidFill>
              </a:rPr>
              <a:t>allemand</a:t>
            </a:r>
            <a:endParaRPr kumimoji="0" lang="en-GB" sz="2200" i="0" u="none" strike="noStrike" kern="1200" cap="none" spc="0" normalizeH="0" baseline="0" noProof="0" dirty="0">
              <a:ln>
                <a:noFill/>
              </a:ln>
              <a:solidFill>
                <a:srgbClr val="002060"/>
              </a:solidFill>
              <a:effectLst/>
              <a:uLnTx/>
              <a:uFillTx/>
              <a:latin typeface="Century Gothic" panose="020F0302020204030204"/>
            </a:endParaRPr>
          </a:p>
        </p:txBody>
      </p:sp>
      <p:sp>
        <p:nvSpPr>
          <p:cNvPr id="16" name="TextBox 15"/>
          <p:cNvSpPr txBox="1"/>
          <p:nvPr/>
        </p:nvSpPr>
        <p:spPr>
          <a:xfrm>
            <a:off x="8018698" y="2756485"/>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arriver en retard</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p:cNvSpPr txBox="1"/>
          <p:nvPr/>
        </p:nvSpPr>
        <p:spPr>
          <a:xfrm>
            <a:off x="10103215" y="2773779"/>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F0302020204030204"/>
                <a:ea typeface="+mn-ea"/>
                <a:cs typeface="+mn-cs"/>
              </a:rPr>
              <a:t>aimer les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chiens</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p:cNvSpPr txBox="1"/>
          <p:nvPr/>
        </p:nvSpPr>
        <p:spPr>
          <a:xfrm>
            <a:off x="3801200" y="3787041"/>
            <a:ext cx="2032363" cy="1107996"/>
          </a:xfrm>
          <a:prstGeom prst="rect">
            <a:avLst/>
          </a:prstGeom>
          <a:noFill/>
        </p:spPr>
        <p:txBody>
          <a:bodyPr wrap="square" rtlCol="0">
            <a:spAutoFit/>
          </a:bodyPr>
          <a:lstStyle/>
          <a:p>
            <a:pPr lvl="0" algn="ctr">
              <a:defRPr/>
            </a:pPr>
            <a:r>
              <a:rPr lang="en-GB" sz="2200" dirty="0" err="1">
                <a:solidFill>
                  <a:srgbClr val="002060"/>
                </a:solidFill>
              </a:rPr>
              <a:t>préparer</a:t>
            </a:r>
            <a:r>
              <a:rPr lang="en-GB" sz="2200" dirty="0">
                <a:solidFill>
                  <a:srgbClr val="002060"/>
                </a:solidFill>
              </a:rPr>
              <a:t> mon déjeuner</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TextBox 18"/>
          <p:cNvSpPr txBox="1"/>
          <p:nvPr/>
        </p:nvSpPr>
        <p:spPr>
          <a:xfrm>
            <a:off x="6004648" y="3774733"/>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chanter dans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chorale</a:t>
            </a:r>
          </a:p>
        </p:txBody>
      </p:sp>
      <p:sp>
        <p:nvSpPr>
          <p:cNvPr id="20" name="TextBox 19"/>
          <p:cNvSpPr txBox="1"/>
          <p:nvPr/>
        </p:nvSpPr>
        <p:spPr>
          <a:xfrm>
            <a:off x="7905696" y="3787041"/>
            <a:ext cx="2032014" cy="1107996"/>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200" dirty="0">
                <a:solidFill>
                  <a:srgbClr val="002060"/>
                </a:solidFill>
              </a:rPr>
              <a:t>à [name of town]</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21" name="TextBox 20"/>
          <p:cNvSpPr txBox="1"/>
          <p:nvPr/>
        </p:nvSpPr>
        <p:spPr>
          <a:xfrm>
            <a:off x="3974539" y="5089074"/>
            <a:ext cx="1729963"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regarder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la t</a:t>
            </a:r>
            <a:r>
              <a:rPr lang="en-US" sz="2200" dirty="0" err="1">
                <a:solidFill>
                  <a:srgbClr val="002060"/>
                </a:solidFill>
              </a:rPr>
              <a:t>élé</a:t>
            </a:r>
            <a:endParaRPr kumimoji="0" lang="en-GB" sz="22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2" name="TextBox 21"/>
          <p:cNvSpPr txBox="1"/>
          <p:nvPr/>
        </p:nvSpPr>
        <p:spPr>
          <a:xfrm>
            <a:off x="5893408" y="5089073"/>
            <a:ext cx="19947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latin typeface="Century Gothic" panose="020F0302020204030204"/>
              </a:rPr>
              <a:t>ressembler</a:t>
            </a:r>
            <a:r>
              <a:rPr lang="en-GB" sz="2200" dirty="0">
                <a:solidFill>
                  <a:srgbClr val="002060"/>
                </a:solidFill>
                <a:latin typeface="Century Gothic" panose="020F0302020204030204"/>
              </a:rPr>
              <a:t> à ton </a:t>
            </a:r>
            <a:r>
              <a:rPr lang="en-GB" sz="2200" dirty="0" err="1">
                <a:solidFill>
                  <a:srgbClr val="002060"/>
                </a:solidFill>
                <a:latin typeface="Century Gothic" panose="020F0302020204030204"/>
              </a:rPr>
              <a:t>ami</a:t>
            </a:r>
            <a:r>
              <a:rPr lang="en-GB" sz="2200" dirty="0">
                <a:solidFill>
                  <a:srgbClr val="002060"/>
                </a:solidFill>
                <a:latin typeface="Century Gothic" panose="020F0302020204030204"/>
              </a:rPr>
              <a:t>(e)</a:t>
            </a:r>
          </a:p>
        </p:txBody>
      </p:sp>
      <p:sp>
        <p:nvSpPr>
          <p:cNvPr id="23" name="TextBox 22"/>
          <p:cNvSpPr txBox="1"/>
          <p:nvPr/>
        </p:nvSpPr>
        <p:spPr>
          <a:xfrm>
            <a:off x="10071867" y="4992836"/>
            <a:ext cx="1729963" cy="1107996"/>
          </a:xfrm>
          <a:prstGeom prst="rect">
            <a:avLst/>
          </a:prstGeom>
          <a:noFill/>
        </p:spPr>
        <p:txBody>
          <a:bodyPr wrap="square" rtlCol="0">
            <a:spAutoFit/>
          </a:bodyPr>
          <a:lstStyle/>
          <a:p>
            <a:pPr lvl="0" algn="ctr">
              <a:defRPr/>
            </a:pPr>
            <a:r>
              <a:rPr lang="en-GB" sz="2200" dirty="0" err="1">
                <a:solidFill>
                  <a:srgbClr val="002060"/>
                </a:solidFill>
              </a:rPr>
              <a:t>rester</a:t>
            </a:r>
            <a:r>
              <a:rPr lang="en-GB" sz="2200" dirty="0">
                <a:solidFill>
                  <a:srgbClr val="002060"/>
                </a:solidFill>
              </a:rPr>
              <a:t> à la </a:t>
            </a:r>
            <a:r>
              <a:rPr lang="en-GB" sz="2200" dirty="0" err="1">
                <a:solidFill>
                  <a:srgbClr val="002060"/>
                </a:solidFill>
              </a:rPr>
              <a:t>maison</a:t>
            </a:r>
            <a:r>
              <a:rPr lang="en-GB" sz="2200" dirty="0">
                <a:solidFill>
                  <a:srgbClr val="002060"/>
                </a:solidFill>
              </a:rPr>
              <a:t> le week-end</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TextBox 23"/>
          <p:cNvSpPr txBox="1"/>
          <p:nvPr/>
        </p:nvSpPr>
        <p:spPr>
          <a:xfrm>
            <a:off x="10082536" y="3956318"/>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écouter</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mn-cs"/>
              </a:rPr>
              <a:t> la radio</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p:cNvSpPr txBox="1"/>
          <p:nvPr/>
        </p:nvSpPr>
        <p:spPr>
          <a:xfrm>
            <a:off x="7959448" y="5113214"/>
            <a:ext cx="18729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gagner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matchs</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622" y="1596283"/>
            <a:ext cx="3294150" cy="4401205"/>
          </a:xfrm>
          <a:prstGeom prst="rect">
            <a:avLst/>
          </a:prstGeom>
        </p:spPr>
        <p:txBody>
          <a:bodyPr wrap="square">
            <a:spAutoFit/>
          </a:bodyPr>
          <a:lstStyle/>
          <a:p>
            <a:pPr lvl="0">
              <a:defRPr/>
            </a:pPr>
            <a:r>
              <a:rPr lang="en-GB" sz="2000" dirty="0">
                <a:solidFill>
                  <a:srgbClr val="002060"/>
                </a:solidFill>
              </a:rPr>
              <a:t>A: Tu </a:t>
            </a:r>
            <a:r>
              <a:rPr lang="en-GB" sz="2000" dirty="0" err="1">
                <a:solidFill>
                  <a:srgbClr val="002060"/>
                </a:solidFill>
              </a:rPr>
              <a:t>portes</a:t>
            </a:r>
            <a:r>
              <a:rPr lang="en-GB" sz="2000" dirty="0">
                <a:solidFill>
                  <a:srgbClr val="002060"/>
                </a:solidFill>
              </a:rPr>
              <a:t> </a:t>
            </a:r>
            <a:r>
              <a:rPr lang="en-GB" sz="2000" dirty="0" err="1">
                <a:solidFill>
                  <a:srgbClr val="002060"/>
                </a:solidFill>
              </a:rPr>
              <a:t>une</a:t>
            </a:r>
            <a:r>
              <a:rPr lang="en-GB" sz="2000" dirty="0">
                <a:solidFill>
                  <a:srgbClr val="002060"/>
                </a:solidFill>
              </a:rPr>
              <a:t> chemise </a:t>
            </a:r>
            <a:r>
              <a:rPr lang="en-GB" sz="2000" b="1" dirty="0" err="1">
                <a:solidFill>
                  <a:srgbClr val="002060"/>
                </a:solidFill>
              </a:rPr>
              <a:t>normalement</a:t>
            </a:r>
            <a:r>
              <a:rPr lang="en-GB" sz="2000" dirty="0">
                <a:solidFill>
                  <a:srgbClr val="002060"/>
                </a:solidFill>
              </a:rPr>
              <a:t> ?</a:t>
            </a:r>
          </a:p>
          <a:p>
            <a:pPr lvl="0">
              <a:defRPr/>
            </a:pPr>
            <a:r>
              <a:rPr lang="en-GB" sz="2000" dirty="0">
                <a:solidFill>
                  <a:srgbClr val="002060"/>
                </a:solidFill>
              </a:rPr>
              <a:t>B: </a:t>
            </a:r>
            <a:r>
              <a:rPr lang="en-GB" sz="2000" dirty="0" err="1">
                <a:solidFill>
                  <a:srgbClr val="002060"/>
                </a:solidFill>
              </a:rPr>
              <a:t>Oui</a:t>
            </a:r>
            <a:r>
              <a:rPr lang="en-GB" sz="2000" dirty="0">
                <a:solidFill>
                  <a:srgbClr val="002060"/>
                </a:solidFill>
              </a:rPr>
              <a:t>, je </a:t>
            </a:r>
            <a:r>
              <a:rPr lang="en-GB" sz="2000" dirty="0" err="1">
                <a:solidFill>
                  <a:srgbClr val="002060"/>
                </a:solidFill>
              </a:rPr>
              <a:t>porte</a:t>
            </a:r>
            <a:r>
              <a:rPr lang="en-GB" sz="2000" dirty="0">
                <a:solidFill>
                  <a:srgbClr val="002060"/>
                </a:solidFill>
              </a:rPr>
              <a:t> </a:t>
            </a:r>
            <a:r>
              <a:rPr lang="en-GB" sz="2000" dirty="0" err="1">
                <a:solidFill>
                  <a:srgbClr val="002060"/>
                </a:solidFill>
              </a:rPr>
              <a:t>une</a:t>
            </a:r>
            <a:r>
              <a:rPr lang="en-GB" sz="2000" dirty="0">
                <a:solidFill>
                  <a:srgbClr val="002060"/>
                </a:solidFill>
              </a:rPr>
              <a:t> chemise </a:t>
            </a:r>
            <a:r>
              <a:rPr lang="en-GB" sz="2000" b="1" dirty="0" err="1">
                <a:solidFill>
                  <a:srgbClr val="002060"/>
                </a:solidFill>
              </a:rPr>
              <a:t>normalement</a:t>
            </a:r>
            <a:r>
              <a:rPr lang="en-GB" sz="2000" dirty="0">
                <a:solidFill>
                  <a:srgbClr val="002060"/>
                </a:solidFill>
              </a:rPr>
              <a:t>.</a:t>
            </a:r>
          </a:p>
          <a:p>
            <a:pPr lvl="0">
              <a:defRPr/>
            </a:pPr>
            <a:endParaRPr lang="en-GB" sz="2000" dirty="0">
              <a:solidFill>
                <a:srgbClr val="002060"/>
              </a:solidFill>
            </a:endParaRPr>
          </a:p>
          <a:p>
            <a:pPr lvl="0">
              <a:defRPr/>
            </a:pPr>
            <a:r>
              <a:rPr lang="en-GB" sz="2000" dirty="0">
                <a:solidFill>
                  <a:srgbClr val="002060"/>
                </a:solidFill>
              </a:rPr>
              <a:t>OU:</a:t>
            </a:r>
          </a:p>
          <a:p>
            <a:pPr lvl="0">
              <a:defRPr/>
            </a:pPr>
            <a:endParaRPr lang="en-GB" sz="2000" dirty="0">
              <a:solidFill>
                <a:srgbClr val="002060"/>
              </a:solidFill>
            </a:endParaRPr>
          </a:p>
          <a:p>
            <a:pPr lvl="0">
              <a:defRPr/>
            </a:pPr>
            <a:r>
              <a:rPr lang="en-GB" sz="2000" dirty="0">
                <a:solidFill>
                  <a:srgbClr val="002060"/>
                </a:solidFill>
              </a:rPr>
              <a:t>A: </a:t>
            </a:r>
            <a:r>
              <a:rPr lang="en-GB" sz="2000" dirty="0" err="1">
                <a:solidFill>
                  <a:srgbClr val="002060"/>
                </a:solidFill>
              </a:rPr>
              <a:t>Portes-tu</a:t>
            </a:r>
            <a:r>
              <a:rPr lang="en-GB" sz="2000" dirty="0">
                <a:solidFill>
                  <a:srgbClr val="002060"/>
                </a:solidFill>
              </a:rPr>
              <a:t> </a:t>
            </a:r>
            <a:r>
              <a:rPr lang="en-GB" sz="2000" dirty="0" err="1">
                <a:solidFill>
                  <a:srgbClr val="002060"/>
                </a:solidFill>
              </a:rPr>
              <a:t>une</a:t>
            </a:r>
            <a:r>
              <a:rPr lang="en-GB" sz="2000" dirty="0">
                <a:solidFill>
                  <a:srgbClr val="002060"/>
                </a:solidFill>
              </a:rPr>
              <a:t> chemise </a:t>
            </a:r>
            <a:r>
              <a:rPr lang="en-GB" sz="2000" b="1" dirty="0" err="1">
                <a:solidFill>
                  <a:srgbClr val="002060"/>
                </a:solidFill>
              </a:rPr>
              <a:t>en</a:t>
            </a:r>
            <a:r>
              <a:rPr lang="en-GB" sz="2000" b="1" dirty="0">
                <a:solidFill>
                  <a:srgbClr val="002060"/>
                </a:solidFill>
              </a:rPr>
              <a:t> </a:t>
            </a:r>
            <a:r>
              <a:rPr lang="en-GB" sz="2000" b="1" dirty="0" err="1">
                <a:solidFill>
                  <a:srgbClr val="002060"/>
                </a:solidFill>
              </a:rPr>
              <a:t>ce</a:t>
            </a:r>
            <a:r>
              <a:rPr lang="en-GB" sz="2000" b="1" dirty="0">
                <a:solidFill>
                  <a:srgbClr val="002060"/>
                </a:solidFill>
              </a:rPr>
              <a:t> moment</a:t>
            </a:r>
            <a:r>
              <a:rPr lang="en-GB" sz="2000" dirty="0">
                <a:solidFill>
                  <a:srgbClr val="002060"/>
                </a:solidFill>
              </a:rPr>
              <a:t> ?</a:t>
            </a:r>
          </a:p>
          <a:p>
            <a:pPr>
              <a:defRPr/>
            </a:pPr>
            <a:r>
              <a:rPr lang="en-GB" sz="2000" dirty="0">
                <a:solidFill>
                  <a:srgbClr val="002060"/>
                </a:solidFill>
              </a:rPr>
              <a:t>B: Non, je ne </a:t>
            </a:r>
            <a:r>
              <a:rPr lang="en-GB" sz="2000" dirty="0" err="1">
                <a:solidFill>
                  <a:srgbClr val="002060"/>
                </a:solidFill>
              </a:rPr>
              <a:t>porte</a:t>
            </a:r>
            <a:r>
              <a:rPr lang="en-GB" sz="2000" dirty="0">
                <a:solidFill>
                  <a:srgbClr val="002060"/>
                </a:solidFill>
              </a:rPr>
              <a:t> pas </a:t>
            </a:r>
            <a:r>
              <a:rPr lang="en-GB" sz="2000" dirty="0" err="1">
                <a:solidFill>
                  <a:srgbClr val="002060"/>
                </a:solidFill>
              </a:rPr>
              <a:t>une</a:t>
            </a:r>
            <a:r>
              <a:rPr lang="en-GB" sz="2000" dirty="0">
                <a:solidFill>
                  <a:srgbClr val="002060"/>
                </a:solidFill>
              </a:rPr>
              <a:t> chemise </a:t>
            </a:r>
            <a:r>
              <a:rPr lang="en-GB" sz="2000" b="1" dirty="0" err="1">
                <a:solidFill>
                  <a:srgbClr val="002060"/>
                </a:solidFill>
              </a:rPr>
              <a:t>en</a:t>
            </a:r>
            <a:r>
              <a:rPr lang="en-GB" sz="2000" b="1" dirty="0">
                <a:solidFill>
                  <a:srgbClr val="002060"/>
                </a:solidFill>
              </a:rPr>
              <a:t> </a:t>
            </a:r>
            <a:r>
              <a:rPr lang="en-GB" sz="2000" b="1" dirty="0" err="1">
                <a:solidFill>
                  <a:srgbClr val="002060"/>
                </a:solidFill>
              </a:rPr>
              <a:t>ce</a:t>
            </a:r>
            <a:r>
              <a:rPr lang="en-GB" sz="2000" b="1" dirty="0">
                <a:solidFill>
                  <a:srgbClr val="002060"/>
                </a:solidFill>
              </a:rPr>
              <a:t> moment</a:t>
            </a:r>
            <a:r>
              <a:rPr lang="en-GB" sz="2000" dirty="0">
                <a:solidFill>
                  <a:srgbClr val="002060"/>
                </a:solidFill>
              </a:rPr>
              <a:t>.</a:t>
            </a:r>
          </a:p>
          <a:p>
            <a:pPr lvl="0">
              <a:defRPr/>
            </a:pPr>
            <a:endParaRPr lang="en-GB" sz="2000" dirty="0">
              <a:solidFill>
                <a:srgbClr val="002060"/>
              </a:solidFill>
            </a:endParaRPr>
          </a:p>
          <a:p>
            <a:pPr lvl="0">
              <a:defRPr/>
            </a:pPr>
            <a:endParaRPr lang="en-GB" sz="2000" dirty="0">
              <a:solidFill>
                <a:srgbClr val="002060"/>
              </a:solidFill>
            </a:endParaRPr>
          </a:p>
        </p:txBody>
      </p:sp>
      <p:cxnSp>
        <p:nvCxnSpPr>
          <p:cNvPr id="30" name="Straight Connector 29">
            <a:extLst>
              <a:ext uri="{FF2B5EF4-FFF2-40B4-BE49-F238E27FC236}">
                <a16:creationId xmlns:a16="http://schemas.microsoft.com/office/drawing/2014/main" id="{DE2A676B-CBD5-45DD-8491-1FDF565E8BA2}"/>
              </a:ext>
            </a:extLst>
          </p:cNvPr>
          <p:cNvCxnSpPr/>
          <p:nvPr/>
        </p:nvCxnSpPr>
        <p:spPr>
          <a:xfrm flipH="1" flipV="1">
            <a:off x="3891153" y="1523404"/>
            <a:ext cx="1803065" cy="887061"/>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Traduction</a:t>
            </a:r>
            <a:r>
              <a:rPr lang="en-GB" sz="2800" b="1" dirty="0">
                <a:solidFill>
                  <a:schemeClr val="bg1"/>
                </a:solidFill>
              </a:rPr>
              <a:t> possible </a:t>
            </a:r>
            <a:r>
              <a:rPr lang="en-GB" sz="2800" b="1">
                <a:solidFill>
                  <a:schemeClr val="bg1"/>
                </a:solidFill>
              </a:rPr>
              <a:t>[1]</a:t>
            </a:r>
            <a:endParaRPr lang="en-GB" sz="2800" b="1" dirty="0">
              <a:solidFill>
                <a:schemeClr val="bg1"/>
              </a:solidFill>
            </a:endParaRPr>
          </a:p>
        </p:txBody>
      </p:sp>
      <p:pic>
        <p:nvPicPr>
          <p:cNvPr id="9" name="Picture 8"/>
          <p:cNvPicPr>
            <a:picLocks noChangeAspect="1"/>
          </p:cNvPicPr>
          <p:nvPr/>
        </p:nvPicPr>
        <p:blipFill>
          <a:blip r:embed="rId3"/>
          <a:stretch>
            <a:fillRect/>
          </a:stretch>
        </p:blipFill>
        <p:spPr>
          <a:xfrm>
            <a:off x="268104" y="1812664"/>
            <a:ext cx="11477438" cy="4545196"/>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045992"/>
            <a:ext cx="5490949" cy="3970318"/>
          </a:xfrm>
          <a:prstGeom prst="rect">
            <a:avLst/>
          </a:prstGeom>
        </p:spPr>
        <p:txBody>
          <a:bodyPr wrap="square">
            <a:spAutoFit/>
          </a:bodyPr>
          <a:lstStyle/>
          <a:p>
            <a:r>
              <a:rPr lang="en-GB" sz="3600" dirty="0">
                <a:solidFill>
                  <a:srgbClr val="002060"/>
                </a:solidFill>
                <a:latin typeface="French Script MT" panose="03020402040607040605" pitchFamily="66" charset="0"/>
              </a:rPr>
              <a:t>On school days I normally arrive home quite late, at 5:30 pm. </a:t>
            </a:r>
          </a:p>
          <a:p>
            <a:r>
              <a:rPr lang="en-GB" sz="3600" dirty="0">
                <a:solidFill>
                  <a:srgbClr val="002060"/>
                </a:solidFill>
                <a:latin typeface="French Script MT" panose="03020402040607040605" pitchFamily="66" charset="0"/>
              </a:rPr>
              <a:t>I study at home every day. I work a lot! I am ambitious. </a:t>
            </a:r>
          </a:p>
          <a:p>
            <a:r>
              <a:rPr lang="en-GB" sz="3600" dirty="0">
                <a:solidFill>
                  <a:srgbClr val="002060"/>
                </a:solidFill>
                <a:latin typeface="French Script MT" panose="03020402040607040605" pitchFamily="66" charset="0"/>
              </a:rPr>
              <a:t>I am thinking of going to university. </a:t>
            </a:r>
          </a:p>
          <a:p>
            <a:r>
              <a:rPr lang="en-GB" sz="3600" dirty="0">
                <a:solidFill>
                  <a:srgbClr val="002060"/>
                </a:solidFill>
                <a:latin typeface="French Script MT" panose="03020402040607040605" pitchFamily="66" charset="0"/>
              </a:rPr>
              <a:t>But my bedroom is untidy! </a:t>
            </a:r>
          </a:p>
          <a:p>
            <a:r>
              <a:rPr lang="en-GB" sz="3600" dirty="0">
                <a:solidFill>
                  <a:srgbClr val="002060"/>
                </a:solidFill>
                <a:latin typeface="French Script MT" panose="03020402040607040605" pitchFamily="66" charset="0"/>
              </a:rPr>
              <a:t>I have to look everywhere for my books!</a:t>
            </a:r>
          </a:p>
        </p:txBody>
      </p:sp>
      <p:sp>
        <p:nvSpPr>
          <p:cNvPr id="6" name="Rectangle 5"/>
          <p:cNvSpPr/>
          <p:nvPr/>
        </p:nvSpPr>
        <p:spPr>
          <a:xfrm>
            <a:off x="383280" y="2009528"/>
            <a:ext cx="5296165" cy="3970318"/>
          </a:xfrm>
          <a:prstGeom prst="rect">
            <a:avLst/>
          </a:prstGeom>
        </p:spPr>
        <p:txBody>
          <a:bodyPr wrap="square">
            <a:spAutoFit/>
          </a:bodyPr>
          <a:lstStyle/>
          <a:p>
            <a:r>
              <a:rPr lang="en-GB" sz="3600" dirty="0">
                <a:solidFill>
                  <a:srgbClr val="002060"/>
                </a:solidFill>
                <a:latin typeface="French Script MT" panose="03020402040607040605" pitchFamily="66" charset="0"/>
              </a:rPr>
              <a:t>Les </a:t>
            </a:r>
            <a:r>
              <a:rPr lang="en-GB" sz="3600" dirty="0" err="1">
                <a:solidFill>
                  <a:srgbClr val="002060"/>
                </a:solidFill>
                <a:latin typeface="French Script MT" panose="03020402040607040605" pitchFamily="66" charset="0"/>
              </a:rPr>
              <a:t>jours</a:t>
            </a:r>
            <a:r>
              <a:rPr lang="en-GB" sz="3600" dirty="0">
                <a:solidFill>
                  <a:srgbClr val="002060"/>
                </a:solidFill>
                <a:latin typeface="French Script MT" panose="03020402040607040605" pitchFamily="66" charset="0"/>
              </a:rPr>
              <a:t> d’</a:t>
            </a:r>
            <a:r>
              <a:rPr lang="en-US" sz="3600" dirty="0">
                <a:solidFill>
                  <a:srgbClr val="002060"/>
                </a:solidFill>
                <a:latin typeface="French Script MT" panose="03020402040607040605" pitchFamily="66" charset="0"/>
              </a:rPr>
              <a:t>école, j</a:t>
            </a:r>
            <a:r>
              <a:rPr lang="en-GB" sz="3600" dirty="0">
                <a:solidFill>
                  <a:srgbClr val="002060"/>
                </a:solidFill>
                <a:latin typeface="French Script MT" panose="03020402040607040605" pitchFamily="66" charset="0"/>
              </a:rPr>
              <a:t>’arrive </a:t>
            </a:r>
            <a:r>
              <a:rPr lang="en-GB" sz="3600" dirty="0" err="1">
                <a:solidFill>
                  <a:srgbClr val="002060"/>
                </a:solidFill>
                <a:latin typeface="French Script MT" panose="03020402040607040605" pitchFamily="66" charset="0"/>
              </a:rPr>
              <a:t>normalement</a:t>
            </a:r>
            <a:r>
              <a:rPr lang="en-GB" sz="3600" dirty="0">
                <a:solidFill>
                  <a:srgbClr val="002060"/>
                </a:solidFill>
                <a:latin typeface="French Script MT" panose="03020402040607040605" pitchFamily="66" charset="0"/>
              </a:rPr>
              <a:t> chez </a:t>
            </a:r>
            <a:r>
              <a:rPr lang="en-GB" sz="3600" dirty="0" err="1">
                <a:solidFill>
                  <a:srgbClr val="002060"/>
                </a:solidFill>
                <a:latin typeface="French Script MT" panose="03020402040607040605" pitchFamily="66" charset="0"/>
              </a:rPr>
              <a:t>moi</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assez</a:t>
            </a:r>
            <a:r>
              <a:rPr lang="en-GB" sz="3600" dirty="0">
                <a:solidFill>
                  <a:srgbClr val="002060"/>
                </a:solidFill>
                <a:latin typeface="French Script MT" panose="03020402040607040605" pitchFamily="66" charset="0"/>
              </a:rPr>
              <a:t> tard, </a:t>
            </a:r>
            <a:r>
              <a:rPr lang="en-US" sz="3600" dirty="0">
                <a:solidFill>
                  <a:srgbClr val="002060"/>
                </a:solidFill>
                <a:latin typeface="French Script MT" panose="03020402040607040605" pitchFamily="66" charset="0"/>
              </a:rPr>
              <a:t>à 17:30 </a:t>
            </a:r>
            <a:r>
              <a:rPr lang="en-GB" sz="3600" dirty="0">
                <a:solidFill>
                  <a:srgbClr val="002060"/>
                </a:solidFill>
                <a:latin typeface="French Script MT" panose="03020402040607040605" pitchFamily="66" charset="0"/>
              </a:rPr>
              <a:t>! </a:t>
            </a:r>
          </a:p>
          <a:p>
            <a:r>
              <a:rPr lang="en-GB" sz="3600" dirty="0">
                <a:solidFill>
                  <a:srgbClr val="002060"/>
                </a:solidFill>
                <a:latin typeface="French Script MT" panose="03020402040607040605" pitchFamily="66" charset="0"/>
              </a:rPr>
              <a:t>J’</a:t>
            </a:r>
            <a:r>
              <a:rPr lang="en-US" sz="3600" dirty="0" err="1">
                <a:solidFill>
                  <a:srgbClr val="002060"/>
                </a:solidFill>
                <a:latin typeface="French Script MT" panose="03020402040607040605" pitchFamily="66" charset="0"/>
              </a:rPr>
              <a:t>étudie</a:t>
            </a:r>
            <a:r>
              <a:rPr lang="en-US" sz="3600" dirty="0">
                <a:solidFill>
                  <a:srgbClr val="002060"/>
                </a:solidFill>
                <a:latin typeface="French Script MT" panose="03020402040607040605" pitchFamily="66" charset="0"/>
              </a:rPr>
              <a:t> à la </a:t>
            </a:r>
            <a:r>
              <a:rPr lang="en-US" sz="3600" dirty="0" err="1">
                <a:solidFill>
                  <a:srgbClr val="002060"/>
                </a:solidFill>
                <a:latin typeface="French Script MT" panose="03020402040607040605" pitchFamily="66" charset="0"/>
              </a:rPr>
              <a:t>maison</a:t>
            </a:r>
            <a:r>
              <a:rPr lang="en-US" sz="3600" dirty="0">
                <a:solidFill>
                  <a:srgbClr val="002060"/>
                </a:solidFill>
                <a:latin typeface="French Script MT" panose="03020402040607040605" pitchFamily="66" charset="0"/>
              </a:rPr>
              <a:t> </a:t>
            </a:r>
            <a:r>
              <a:rPr lang="en-US" sz="3600" dirty="0" err="1">
                <a:solidFill>
                  <a:srgbClr val="002060"/>
                </a:solidFill>
                <a:latin typeface="French Script MT" panose="03020402040607040605" pitchFamily="66" charset="0"/>
              </a:rPr>
              <a:t>chaque</a:t>
            </a:r>
            <a:r>
              <a:rPr lang="en-US" sz="3600" dirty="0">
                <a:solidFill>
                  <a:srgbClr val="002060"/>
                </a:solidFill>
                <a:latin typeface="French Script MT" panose="03020402040607040605" pitchFamily="66" charset="0"/>
              </a:rPr>
              <a:t> jour. </a:t>
            </a:r>
            <a:r>
              <a:rPr lang="en-GB" sz="3600" dirty="0">
                <a:solidFill>
                  <a:srgbClr val="002060"/>
                </a:solidFill>
                <a:latin typeface="French Script MT" panose="03020402040607040605" pitchFamily="66" charset="0"/>
              </a:rPr>
              <a:t>Je </a:t>
            </a:r>
            <a:r>
              <a:rPr lang="en-GB" sz="3600" dirty="0" err="1">
                <a:solidFill>
                  <a:srgbClr val="002060"/>
                </a:solidFill>
                <a:latin typeface="French Script MT" panose="03020402040607040605" pitchFamily="66" charset="0"/>
              </a:rPr>
              <a:t>travaille</a:t>
            </a:r>
            <a:r>
              <a:rPr lang="en-GB" sz="3600" dirty="0">
                <a:solidFill>
                  <a:srgbClr val="002060"/>
                </a:solidFill>
                <a:latin typeface="French Script MT" panose="03020402040607040605" pitchFamily="66" charset="0"/>
              </a:rPr>
              <a:t> beaucoup ! Je </a:t>
            </a:r>
            <a:r>
              <a:rPr lang="en-GB" sz="3600" dirty="0" err="1">
                <a:solidFill>
                  <a:srgbClr val="002060"/>
                </a:solidFill>
                <a:latin typeface="French Script MT" panose="03020402040607040605" pitchFamily="66" charset="0"/>
              </a:rPr>
              <a:t>suis</a:t>
            </a:r>
            <a:r>
              <a:rPr lang="en-GB" sz="3600" dirty="0">
                <a:solidFill>
                  <a:srgbClr val="002060"/>
                </a:solidFill>
                <a:latin typeface="French Script MT" panose="03020402040607040605" pitchFamily="66" charset="0"/>
              </a:rPr>
              <a:t> </a:t>
            </a:r>
            <a:r>
              <a:rPr lang="en-GB" sz="3600" dirty="0" err="1">
                <a:solidFill>
                  <a:srgbClr val="002060"/>
                </a:solidFill>
                <a:latin typeface="French Script MT" panose="03020402040607040605" pitchFamily="66" charset="0"/>
              </a:rPr>
              <a:t>ambitieuse</a:t>
            </a:r>
            <a:r>
              <a:rPr lang="en-GB" sz="3600" dirty="0">
                <a:solidFill>
                  <a:srgbClr val="002060"/>
                </a:solidFill>
                <a:latin typeface="French Script MT" panose="03020402040607040605" pitchFamily="66" charset="0"/>
              </a:rPr>
              <a:t>. Je </a:t>
            </a:r>
            <a:r>
              <a:rPr lang="en-GB" sz="3600" dirty="0" err="1">
                <a:solidFill>
                  <a:srgbClr val="002060"/>
                </a:solidFill>
                <a:latin typeface="French Script MT" panose="03020402040607040605" pitchFamily="66" charset="0"/>
              </a:rPr>
              <a:t>pense</a:t>
            </a:r>
            <a:r>
              <a:rPr lang="en-GB" sz="3600" dirty="0">
                <a:solidFill>
                  <a:srgbClr val="002060"/>
                </a:solidFill>
                <a:latin typeface="French Script MT" panose="03020402040607040605" pitchFamily="66" charset="0"/>
              </a:rPr>
              <a:t> </a:t>
            </a:r>
            <a:r>
              <a:rPr lang="en-GB" sz="3600" u="sng" dirty="0" err="1">
                <a:solidFill>
                  <a:srgbClr val="002060"/>
                </a:solidFill>
                <a:latin typeface="French Script MT" panose="03020402040607040605" pitchFamily="66" charset="0"/>
              </a:rPr>
              <a:t>aller</a:t>
            </a:r>
            <a:r>
              <a:rPr lang="en-GB" sz="3600" dirty="0">
                <a:solidFill>
                  <a:srgbClr val="002060"/>
                </a:solidFill>
                <a:latin typeface="French Script MT" panose="03020402040607040605" pitchFamily="66" charset="0"/>
              </a:rPr>
              <a:t> </a:t>
            </a:r>
            <a:r>
              <a:rPr lang="fr-FR" sz="3600" dirty="0">
                <a:solidFill>
                  <a:srgbClr val="002060"/>
                </a:solidFill>
                <a:latin typeface="French Script MT" panose="03020402040607040605" pitchFamily="66" charset="0"/>
              </a:rPr>
              <a:t>à l’</a:t>
            </a:r>
            <a:r>
              <a:rPr lang="fr-FR" sz="3600" dirty="0" err="1">
                <a:solidFill>
                  <a:srgbClr val="002060"/>
                </a:solidFill>
                <a:latin typeface="French Script MT" panose="03020402040607040605" pitchFamily="66" charset="0"/>
              </a:rPr>
              <a:t>universit</a:t>
            </a:r>
            <a:r>
              <a:rPr lang="en-US" sz="3600" dirty="0">
                <a:solidFill>
                  <a:srgbClr val="002060"/>
                </a:solidFill>
                <a:latin typeface="French Script MT" panose="03020402040607040605" pitchFamily="66" charset="0"/>
              </a:rPr>
              <a:t>é. </a:t>
            </a:r>
          </a:p>
          <a:p>
            <a:r>
              <a:rPr lang="fr-FR" sz="3600" dirty="0">
                <a:solidFill>
                  <a:srgbClr val="002060"/>
                </a:solidFill>
                <a:latin typeface="French Script MT" panose="03020402040607040605" pitchFamily="66" charset="0"/>
              </a:rPr>
              <a:t>Mais ma chambre est en désordre* !</a:t>
            </a:r>
          </a:p>
          <a:p>
            <a:r>
              <a:rPr lang="fr-FR" sz="3600" dirty="0">
                <a:solidFill>
                  <a:srgbClr val="002060"/>
                </a:solidFill>
                <a:latin typeface="French Script MT" panose="03020402040607040605" pitchFamily="66" charset="0"/>
              </a:rPr>
              <a:t>Je dois </a:t>
            </a:r>
            <a:r>
              <a:rPr lang="fr-FR" sz="3600" u="sng" dirty="0">
                <a:solidFill>
                  <a:srgbClr val="002060"/>
                </a:solidFill>
                <a:latin typeface="French Script MT" panose="03020402040607040605" pitchFamily="66" charset="0"/>
              </a:rPr>
              <a:t>chercher</a:t>
            </a:r>
            <a:r>
              <a:rPr lang="fr-FR" sz="3600" dirty="0">
                <a:solidFill>
                  <a:srgbClr val="002060"/>
                </a:solidFill>
                <a:latin typeface="French Script MT" panose="03020402040607040605" pitchFamily="66" charset="0"/>
              </a:rPr>
              <a:t> mes livres partout !</a:t>
            </a:r>
            <a:endParaRPr lang="en-GB" sz="3600" dirty="0">
              <a:solidFill>
                <a:srgbClr val="002060"/>
              </a:solidFill>
              <a:latin typeface="French Script MT" panose="03020402040607040605" pitchFamily="66" charset="0"/>
            </a:endParaRPr>
          </a:p>
        </p:txBody>
      </p:sp>
      <p:sp>
        <p:nvSpPr>
          <p:cNvPr id="2" name="Rounded Rectangle 46">
            <a:extLst>
              <a:ext uri="{FF2B5EF4-FFF2-40B4-BE49-F238E27FC236}">
                <a16:creationId xmlns:a16="http://schemas.microsoft.com/office/drawing/2014/main" id="{B15B3CFF-DE6F-44B4-8495-977A412BAB81}"/>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a:extLst>
              <a:ext uri="{FF2B5EF4-FFF2-40B4-BE49-F238E27FC236}">
                <a16:creationId xmlns:a16="http://schemas.microsoft.com/office/drawing/2014/main" id="{D4DB3560-7AFF-43BA-858A-43D8C0C0A1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9841" y="-378585"/>
            <a:ext cx="2743332" cy="2743332"/>
          </a:xfrm>
          <a:prstGeom prst="rect">
            <a:avLst/>
          </a:prstGeom>
        </p:spPr>
      </p:pic>
      <p:sp>
        <p:nvSpPr>
          <p:cNvPr id="15" name="TextBox 14">
            <a:extLst>
              <a:ext uri="{FF2B5EF4-FFF2-40B4-BE49-F238E27FC236}">
                <a16:creationId xmlns:a16="http://schemas.microsoft.com/office/drawing/2014/main" id="{4A4AF971-D8D6-4968-A696-9F9B51E86F4A}"/>
              </a:ext>
            </a:extLst>
          </p:cNvPr>
          <p:cNvSpPr txBox="1"/>
          <p:nvPr/>
        </p:nvSpPr>
        <p:spPr>
          <a:xfrm>
            <a:off x="167970" y="1339008"/>
            <a:ext cx="6833937" cy="461665"/>
          </a:xfrm>
          <a:prstGeom prst="rect">
            <a:avLst/>
          </a:prstGeom>
          <a:noFill/>
        </p:spPr>
        <p:txBody>
          <a:bodyPr wrap="square" rtlCol="0">
            <a:spAutoFit/>
          </a:bodyPr>
          <a:lstStyle/>
          <a:p>
            <a:pPr algn="l"/>
            <a:r>
              <a:rPr lang="en-GB" sz="2400" dirty="0" err="1">
                <a:solidFill>
                  <a:srgbClr val="002060"/>
                </a:solidFill>
              </a:rPr>
              <a:t>Léa</a:t>
            </a:r>
            <a:r>
              <a:rPr lang="en-GB" sz="2400" dirty="0">
                <a:solidFill>
                  <a:srgbClr val="002060"/>
                </a:solidFill>
              </a:rPr>
              <a:t> is talking about her life.</a:t>
            </a:r>
          </a:p>
        </p:txBody>
      </p:sp>
    </p:spTree>
    <p:extLst>
      <p:ext uri="{BB962C8B-B14F-4D97-AF65-F5344CB8AC3E}">
        <p14:creationId xmlns:p14="http://schemas.microsoft.com/office/powerpoint/2010/main" val="16610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643361" cy="647577"/>
          </a:xfrm>
        </p:spPr>
        <p:txBody>
          <a:bodyPr>
            <a:normAutofit/>
          </a:bodyPr>
          <a:lstStyle/>
          <a:p>
            <a:r>
              <a:rPr lang="en-GB" sz="2800" b="1" dirty="0" err="1">
                <a:solidFill>
                  <a:schemeClr val="bg1"/>
                </a:solidFill>
              </a:rPr>
              <a:t>Traduction</a:t>
            </a:r>
            <a:r>
              <a:rPr lang="en-GB" sz="2800" b="1" dirty="0">
                <a:solidFill>
                  <a:schemeClr val="bg1"/>
                </a:solidFill>
              </a:rPr>
              <a:t> possible </a:t>
            </a:r>
            <a:r>
              <a:rPr lang="en-GB" sz="2800" b="1">
                <a:solidFill>
                  <a:schemeClr val="bg1"/>
                </a:solidFill>
              </a:rPr>
              <a:t>[2]</a:t>
            </a:r>
            <a:endParaRPr lang="en-GB" sz="2800" b="1" dirty="0">
              <a:solidFill>
                <a:schemeClr val="bg1"/>
              </a:solidFill>
            </a:endParaRPr>
          </a:p>
        </p:txBody>
      </p:sp>
      <p:pic>
        <p:nvPicPr>
          <p:cNvPr id="9" name="Picture 8"/>
          <p:cNvPicPr>
            <a:picLocks noChangeAspect="1"/>
          </p:cNvPicPr>
          <p:nvPr/>
        </p:nvPicPr>
        <p:blipFill>
          <a:blip r:embed="rId3"/>
          <a:stretch>
            <a:fillRect/>
          </a:stretch>
        </p:blipFill>
        <p:spPr>
          <a:xfrm>
            <a:off x="268104" y="1815744"/>
            <a:ext cx="11477438" cy="45451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640" y="-367454"/>
            <a:ext cx="2743332" cy="2743332"/>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0398" y="2014233"/>
            <a:ext cx="5376863" cy="3970318"/>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Do you play an instrument?</a:t>
            </a:r>
          </a:p>
          <a:p>
            <a:r>
              <a:rPr lang="en-GB" sz="3600" dirty="0">
                <a:solidFill>
                  <a:schemeClr val="accent1">
                    <a:lumMod val="50000"/>
                  </a:schemeClr>
                </a:solidFill>
                <a:latin typeface="French Script MT" panose="03020402040607040605" pitchFamily="66" charset="0"/>
              </a:rPr>
              <a:t>Here is my piano. </a:t>
            </a:r>
          </a:p>
          <a:p>
            <a:r>
              <a:rPr lang="en-GB" sz="3600" dirty="0">
                <a:solidFill>
                  <a:schemeClr val="accent1">
                    <a:lumMod val="50000"/>
                  </a:schemeClr>
                </a:solidFill>
                <a:latin typeface="French Script MT" panose="03020402040607040605" pitchFamily="66" charset="0"/>
              </a:rPr>
              <a:t>When I can, I practise every day. It helps avoid stress !</a:t>
            </a:r>
          </a:p>
          <a:p>
            <a:r>
              <a:rPr lang="en-GB" sz="3600" dirty="0">
                <a:solidFill>
                  <a:schemeClr val="accent1">
                    <a:lumMod val="50000"/>
                  </a:schemeClr>
                </a:solidFill>
                <a:latin typeface="French Script MT" panose="03020402040607040605" pitchFamily="66" charset="0"/>
              </a:rPr>
              <a:t>I intend to pass my exam soon.</a:t>
            </a:r>
          </a:p>
          <a:p>
            <a:r>
              <a:rPr lang="en-GB" sz="3600" dirty="0">
                <a:solidFill>
                  <a:schemeClr val="accent1">
                    <a:lumMod val="50000"/>
                  </a:schemeClr>
                </a:solidFill>
                <a:latin typeface="French Script MT" panose="03020402040607040605" pitchFamily="66" charset="0"/>
              </a:rPr>
              <a:t>I want to perform at/do a concert one day!</a:t>
            </a:r>
          </a:p>
        </p:txBody>
      </p:sp>
      <p:sp>
        <p:nvSpPr>
          <p:cNvPr id="6" name="Rectangle 5"/>
          <p:cNvSpPr/>
          <p:nvPr/>
        </p:nvSpPr>
        <p:spPr>
          <a:xfrm>
            <a:off x="427811" y="2056915"/>
            <a:ext cx="5502880" cy="3416320"/>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Est-</a:t>
            </a:r>
            <a:r>
              <a:rPr lang="en-GB" sz="3600" dirty="0" err="1">
                <a:solidFill>
                  <a:schemeClr val="accent1">
                    <a:lumMod val="50000"/>
                  </a:schemeClr>
                </a:solidFill>
                <a:latin typeface="French Script MT" panose="03020402040607040605" pitchFamily="66" charset="0"/>
              </a:rPr>
              <a:t>ce</a:t>
            </a:r>
            <a:r>
              <a:rPr lang="en-GB" sz="3600" dirty="0">
                <a:solidFill>
                  <a:schemeClr val="accent1">
                    <a:lumMod val="50000"/>
                  </a:schemeClr>
                </a:solidFill>
                <a:latin typeface="French Script MT" panose="03020402040607040605" pitchFamily="66" charset="0"/>
              </a:rPr>
              <a:t> que </a:t>
            </a:r>
            <a:r>
              <a:rPr lang="en-GB" sz="3600" dirty="0" err="1">
                <a:solidFill>
                  <a:schemeClr val="accent1">
                    <a:lumMod val="50000"/>
                  </a:schemeClr>
                </a:solidFill>
                <a:latin typeface="French Script MT" panose="03020402040607040605" pitchFamily="66" charset="0"/>
              </a:rPr>
              <a:t>tu</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pratiques</a:t>
            </a:r>
            <a:r>
              <a:rPr lang="en-GB" sz="3600" dirty="0">
                <a:solidFill>
                  <a:schemeClr val="accent1">
                    <a:lumMod val="50000"/>
                  </a:schemeClr>
                </a:solidFill>
                <a:latin typeface="French Script MT" panose="03020402040607040605" pitchFamily="66" charset="0"/>
              </a:rPr>
              <a:t> un instrument ?</a:t>
            </a:r>
          </a:p>
          <a:p>
            <a:r>
              <a:rPr lang="en-GB" sz="3600" dirty="0" err="1">
                <a:solidFill>
                  <a:schemeClr val="accent1">
                    <a:lumMod val="50000"/>
                  </a:schemeClr>
                </a:solidFill>
                <a:latin typeface="French Script MT" panose="03020402040607040605" pitchFamily="66" charset="0"/>
              </a:rPr>
              <a:t>Voici</a:t>
            </a:r>
            <a:r>
              <a:rPr lang="en-GB" sz="3600" dirty="0">
                <a:solidFill>
                  <a:schemeClr val="accent1">
                    <a:lumMod val="50000"/>
                  </a:schemeClr>
                </a:solidFill>
                <a:latin typeface="French Script MT" panose="03020402040607040605" pitchFamily="66" charset="0"/>
              </a:rPr>
              <a:t> mon piano. </a:t>
            </a:r>
          </a:p>
          <a:p>
            <a:r>
              <a:rPr lang="en-GB" sz="3600" dirty="0" err="1">
                <a:solidFill>
                  <a:schemeClr val="accent1">
                    <a:lumMod val="50000"/>
                  </a:schemeClr>
                </a:solidFill>
                <a:latin typeface="French Script MT" panose="03020402040607040605" pitchFamily="66" charset="0"/>
              </a:rPr>
              <a:t>Quand</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peux</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pratique</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tous</a:t>
            </a:r>
            <a:r>
              <a:rPr lang="en-GB" sz="3600" dirty="0">
                <a:solidFill>
                  <a:schemeClr val="accent1">
                    <a:lumMod val="50000"/>
                  </a:schemeClr>
                </a:solidFill>
                <a:latin typeface="French Script MT" panose="03020402040607040605" pitchFamily="66" charset="0"/>
              </a:rPr>
              <a:t> les </a:t>
            </a:r>
            <a:r>
              <a:rPr lang="en-GB" sz="3600" dirty="0" err="1">
                <a:solidFill>
                  <a:schemeClr val="accent1">
                    <a:lumMod val="50000"/>
                  </a:schemeClr>
                </a:solidFill>
                <a:latin typeface="French Script MT" panose="03020402040607040605" pitchFamily="66" charset="0"/>
              </a:rPr>
              <a:t>jours</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Ça</a:t>
            </a:r>
            <a:r>
              <a:rPr lang="en-GB" sz="3600" dirty="0">
                <a:solidFill>
                  <a:schemeClr val="accent1">
                    <a:lumMod val="50000"/>
                  </a:schemeClr>
                </a:solidFill>
                <a:latin typeface="French Script MT" panose="03020402040607040605" pitchFamily="66" charset="0"/>
              </a:rPr>
              <a:t> aide </a:t>
            </a:r>
            <a:r>
              <a:rPr lang="fr-FR" sz="3600" dirty="0">
                <a:solidFill>
                  <a:schemeClr val="accent1">
                    <a:lumMod val="50000"/>
                  </a:schemeClr>
                </a:solidFill>
                <a:latin typeface="French Script MT" panose="03020402040607040605" pitchFamily="66" charset="0"/>
              </a:rPr>
              <a:t>à </a:t>
            </a:r>
            <a:r>
              <a:rPr lang="en-US" sz="3600" dirty="0" err="1">
                <a:solidFill>
                  <a:schemeClr val="accent1">
                    <a:lumMod val="50000"/>
                  </a:schemeClr>
                </a:solidFill>
                <a:latin typeface="French Script MT" panose="03020402040607040605" pitchFamily="66" charset="0"/>
              </a:rPr>
              <a:t>éviter</a:t>
            </a:r>
            <a:r>
              <a:rPr lang="en-GB" sz="3600" dirty="0">
                <a:solidFill>
                  <a:schemeClr val="accent1">
                    <a:lumMod val="50000"/>
                  </a:schemeClr>
                </a:solidFill>
                <a:latin typeface="French Script MT" panose="03020402040607040605" pitchFamily="66" charset="0"/>
              </a:rPr>
              <a:t> le stress !</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compte</a:t>
            </a:r>
            <a:r>
              <a:rPr lang="en-GB" sz="3600" dirty="0">
                <a:solidFill>
                  <a:schemeClr val="accent1">
                    <a:lumMod val="50000"/>
                  </a:schemeClr>
                </a:solidFill>
                <a:latin typeface="French Script MT" panose="03020402040607040605" pitchFamily="66" charset="0"/>
              </a:rPr>
              <a:t> passer mon </a:t>
            </a:r>
            <a:r>
              <a:rPr lang="en-GB" sz="3600" dirty="0" err="1">
                <a:solidFill>
                  <a:schemeClr val="accent1">
                    <a:lumMod val="50000"/>
                  </a:schemeClr>
                </a:solidFill>
                <a:latin typeface="French Script MT" panose="03020402040607040605" pitchFamily="66" charset="0"/>
              </a:rPr>
              <a:t>examen</a:t>
            </a:r>
            <a:r>
              <a:rPr lang="en-GB" sz="3600" dirty="0">
                <a:solidFill>
                  <a:schemeClr val="accent1">
                    <a:lumMod val="50000"/>
                  </a:schemeClr>
                </a:solidFill>
                <a:latin typeface="French Script MT" panose="03020402040607040605" pitchFamily="66" charset="0"/>
              </a:rPr>
              <a:t>*</a:t>
            </a:r>
            <a:r>
              <a:rPr lang="en-GB" sz="3600" dirty="0" err="1">
                <a:solidFill>
                  <a:schemeClr val="accent1">
                    <a:lumMod val="50000"/>
                  </a:schemeClr>
                </a:solidFill>
                <a:latin typeface="French Script MT" panose="03020402040607040605" pitchFamily="66" charset="0"/>
              </a:rPr>
              <a:t>bientôt</a:t>
            </a:r>
            <a:r>
              <a:rPr lang="en-GB" sz="3600" dirty="0">
                <a:solidFill>
                  <a:schemeClr val="accent1">
                    <a:lumMod val="50000"/>
                  </a:schemeClr>
                </a:solidFill>
                <a:latin typeface="French Script MT" panose="03020402040607040605" pitchFamily="66" charset="0"/>
              </a:rPr>
              <a:t>.</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souhaite</a:t>
            </a:r>
            <a:r>
              <a:rPr lang="en-GB" sz="3600" dirty="0">
                <a:solidFill>
                  <a:schemeClr val="accent1">
                    <a:lumMod val="50000"/>
                  </a:schemeClr>
                </a:solidFill>
                <a:latin typeface="French Script MT" panose="03020402040607040605" pitchFamily="66" charset="0"/>
              </a:rPr>
              <a:t> donner un concert un jour !</a:t>
            </a:r>
          </a:p>
        </p:txBody>
      </p:sp>
      <p:sp>
        <p:nvSpPr>
          <p:cNvPr id="2" name="Rounded Rectangle 46">
            <a:extLst>
              <a:ext uri="{FF2B5EF4-FFF2-40B4-BE49-F238E27FC236}">
                <a16:creationId xmlns:a16="http://schemas.microsoft.com/office/drawing/2014/main" id="{6DD8F7C3-9235-4E4A-8984-E74C93EB492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1242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72381" y="4535969"/>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8" name="Rectangle 7" descr="the number one"/>
          <p:cNvSpPr/>
          <p:nvPr/>
        </p:nvSpPr>
        <p:spPr>
          <a:xfrm>
            <a:off x="4214324" y="1095238"/>
            <a:ext cx="414743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F0302020204030204"/>
                <a:ea typeface="+mn-ea"/>
                <a:cs typeface="+mn-cs"/>
              </a:rPr>
              <a:t>1</a:t>
            </a:r>
          </a:p>
        </p:txBody>
      </p:sp>
      <p:sp>
        <p:nvSpPr>
          <p:cNvPr id="3" name="Title 2">
            <a:extLst>
              <a:ext uri="{FF2B5EF4-FFF2-40B4-BE49-F238E27FC236}">
                <a16:creationId xmlns:a16="http://schemas.microsoft.com/office/drawing/2014/main" id="{9663BCB1-2783-984F-B28E-7BE9984DC02C}"/>
              </a:ext>
            </a:extLst>
          </p:cNvPr>
          <p:cNvSpPr>
            <a:spLocks noGrp="1"/>
          </p:cNvSpPr>
          <p:nvPr>
            <p:ph type="title"/>
          </p:nvPr>
        </p:nvSpPr>
        <p:spPr>
          <a:xfrm>
            <a:off x="140705" y="105508"/>
            <a:ext cx="10515600" cy="1325563"/>
          </a:xfrm>
        </p:spPr>
        <p:txBody>
          <a:bodyPr>
            <a:normAutofit fontScale="90000"/>
          </a:bodyPr>
          <a:lstStyle/>
          <a:p>
            <a:r>
              <a:rPr lang="en-GB" sz="13900" b="1" dirty="0">
                <a:solidFill>
                  <a:srgbClr val="1F4E79"/>
                </a:solidFill>
                <a:latin typeface="Century Gothic" panose="020B0502020202020204" pitchFamily="34" charset="0"/>
              </a:rPr>
              <a:t>um/un</a:t>
            </a:r>
            <a:endParaRPr lang="en-US" sz="13900" dirty="0"/>
          </a:p>
        </p:txBody>
      </p:sp>
    </p:spTree>
    <p:extLst>
      <p:ext uri="{BB962C8B-B14F-4D97-AF65-F5344CB8AC3E}">
        <p14:creationId xmlns:p14="http://schemas.microsoft.com/office/powerpoint/2010/main" val="226004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453784-57D4-DE4E-A132-EA93954366B4}"/>
              </a:ext>
            </a:extLst>
          </p:cNvPr>
          <p:cNvSpPr>
            <a:spLocks noGrp="1"/>
          </p:cNvSpPr>
          <p:nvPr>
            <p:ph type="title"/>
          </p:nvPr>
        </p:nvSpPr>
        <p:spPr>
          <a:xfrm>
            <a:off x="695703" y="45948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US" sz="10000" dirty="0"/>
          </a:p>
        </p:txBody>
      </p:sp>
      <p:sp>
        <p:nvSpPr>
          <p:cNvPr id="19" name="Rounded Rectangle 1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23" name="Rectangle 22"/>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8" name="Picture 27" descr="Monday on the calendar">
            <a:extLst>
              <a:ext uri="{FF2B5EF4-FFF2-40B4-BE49-F238E27FC236}">
                <a16:creationId xmlns:a16="http://schemas.microsoft.com/office/drawing/2014/main" id="{B539A51D-168B-0543-A858-8DDA78E238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16" t="37396" r="31964" b="35376"/>
          <a:stretch/>
        </p:blipFill>
        <p:spPr>
          <a:xfrm>
            <a:off x="970241" y="1642572"/>
            <a:ext cx="2238573" cy="1952368"/>
          </a:xfrm>
          <a:prstGeom prst="rect">
            <a:avLst/>
          </a:prstGeom>
        </p:spPr>
      </p:pic>
      <p:pic>
        <p:nvPicPr>
          <p:cNvPr id="29" name="Picture 28" descr="perfume bottle">
            <a:extLst>
              <a:ext uri="{FF2B5EF4-FFF2-40B4-BE49-F238E27FC236}">
                <a16:creationId xmlns:a16="http://schemas.microsoft.com/office/drawing/2014/main" id="{02A378D0-9B85-1A4A-A33B-F4D36D03320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397" t="71011" r="29822" b="-1542"/>
          <a:stretch/>
        </p:blipFill>
        <p:spPr>
          <a:xfrm>
            <a:off x="8927701" y="1704333"/>
            <a:ext cx="1853514" cy="1957377"/>
          </a:xfrm>
          <a:prstGeom prst="rect">
            <a:avLst/>
          </a:prstGeom>
        </p:spPr>
      </p:pic>
      <p:sp>
        <p:nvSpPr>
          <p:cNvPr id="30" name="Rectangle 29">
            <a:extLst>
              <a:ext uri="{FF2B5EF4-FFF2-40B4-BE49-F238E27FC236}">
                <a16:creationId xmlns:a16="http://schemas.microsoft.com/office/drawing/2014/main" id="{DF55CC76-FF9C-224F-97DB-596F6EA4100B}"/>
              </a:ext>
            </a:extLst>
          </p:cNvPr>
          <p:cNvSpPr/>
          <p:nvPr/>
        </p:nvSpPr>
        <p:spPr>
          <a:xfrm>
            <a:off x="1228353" y="4483321"/>
            <a:ext cx="167545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6C70D5E9-D171-FB4C-B44F-3112BADFC250}"/>
              </a:ext>
            </a:extLst>
          </p:cNvPr>
          <p:cNvSpPr/>
          <p:nvPr/>
        </p:nvSpPr>
        <p:spPr>
          <a:xfrm>
            <a:off x="5243841" y="5611180"/>
            <a:ext cx="17043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[each]</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6C70D5E9-D171-FB4C-B44F-3112BADFC250}"/>
              </a:ext>
            </a:extLst>
          </p:cNvPr>
          <p:cNvSpPr/>
          <p:nvPr/>
        </p:nvSpPr>
        <p:spPr>
          <a:xfrm>
            <a:off x="8574300" y="4798028"/>
            <a:ext cx="25603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[common]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Rectangle 32" descr="the number one"/>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6468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3" name="30 un 1.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4" name="30. lun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subTnLst>
                                    <p:audio>
                                      <p:cMediaNode>
                                        <p:cTn display="0" masterRel="sameClick">
                                          <p:stCondLst>
                                            <p:cond evt="begin" delay="0">
                                              <p:tn val="26"/>
                                            </p:cond>
                                          </p:stCondLst>
                                          <p:endCondLst>
                                            <p:cond evt="onStopAudio" delay="0">
                                              <p:tgtEl>
                                                <p:sldTgt/>
                                              </p:tgtEl>
                                            </p:cond>
                                          </p:endCondLst>
                                        </p:cTn>
                                        <p:tgtEl>
                                          <p:sndTgt r:embed="rId4" name="30. lun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5" name="30. parfu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5" name="30. parfum.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subTnLst>
                                    <p:audio>
                                      <p:cMediaNode>
                                        <p:cTn display="0" masterRel="sameClick">
                                          <p:stCondLst>
                                            <p:cond evt="begin" delay="0">
                                              <p:tn val="41"/>
                                            </p:cond>
                                          </p:stCondLst>
                                          <p:endCondLst>
                                            <p:cond evt="onStopAudio" delay="0">
                                              <p:tgtEl>
                                                <p:sldTgt/>
                                              </p:tgtEl>
                                            </p:cond>
                                          </p:endCondLst>
                                        </p:cTn>
                                        <p:tgtEl>
                                          <p:sndTgt r:embed="rId6" name="30. auc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subTnLst>
                                    <p:audio>
                                      <p:cMediaNode>
                                        <p:cTn display="0" masterRel="sameClick">
                                          <p:stCondLst>
                                            <p:cond evt="begin" delay="0">
                                              <p:tn val="46"/>
                                            </p:cond>
                                          </p:stCondLst>
                                          <p:endCondLst>
                                            <p:cond evt="onStopAudio" delay="0">
                                              <p:tgtEl>
                                                <p:sldTgt/>
                                              </p:tgtEl>
                                            </p:cond>
                                          </p:endCondLst>
                                        </p:cTn>
                                        <p:tgtEl>
                                          <p:sndTgt r:embed="rId6" name="30. auc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7" name="30. chacun.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7" name="30. chacun.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8" name="30. commu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8" name="30. comm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p:bldP spid="23" grpId="0"/>
      <p:bldP spid="24" grpId="0"/>
      <p:bldP spid="25" grpId="0"/>
      <p:bldP spid="26" grpId="0"/>
      <p:bldP spid="2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EC3251-E8E9-E744-8C0A-C0C5FEF48032}"/>
              </a:ext>
            </a:extLst>
          </p:cNvPr>
          <p:cNvSpPr>
            <a:spLocks noGrp="1"/>
          </p:cNvSpPr>
          <p:nvPr>
            <p:ph type="title"/>
          </p:nvPr>
        </p:nvSpPr>
        <p:spPr>
          <a:xfrm>
            <a:off x="694752" y="46080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US" sz="10000" dirty="0"/>
          </a:p>
        </p:txBody>
      </p:sp>
      <p:sp>
        <p:nvSpPr>
          <p:cNvPr id="12" name="Rounded Rectangle 11"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Rectangle 18"/>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0D0CEC8E-C683-3F44-B9F7-68EBEA61A1BA}"/>
              </a:ext>
            </a:extLst>
          </p:cNvPr>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11" name="Rectangle 10" descr="the number one">
            <a:extLst>
              <a:ext uri="{FF2B5EF4-FFF2-40B4-BE49-F238E27FC236}">
                <a16:creationId xmlns:a16="http://schemas.microsoft.com/office/drawing/2014/main" id="{34A8BBA8-3B59-E344-B8E9-ED98ACA772C3}"/>
              </a:ext>
            </a:extLst>
          </p:cNvPr>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11580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30 un 1.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4" name="30. lun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30. parfum.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6" name="30. aucu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subTnLst>
                                    <p:audio>
                                      <p:cMediaNode>
                                        <p:cTn display="0" masterRel="sameClick">
                                          <p:stCondLst>
                                            <p:cond evt="begin" delay="0">
                                              <p:tn val="36"/>
                                            </p:cond>
                                          </p:stCondLst>
                                          <p:endCondLst>
                                            <p:cond evt="onStopAudio" delay="0">
                                              <p:tgtEl>
                                                <p:sldTgt/>
                                              </p:tgtEl>
                                            </p:cond>
                                          </p:endCondLst>
                                        </p:cTn>
                                        <p:tgtEl>
                                          <p:sndTgt r:embed="rId7" name="30. chacu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subTnLst>
                                    <p:audio>
                                      <p:cMediaNode>
                                        <p:cTn display="0" masterRel="sameClick">
                                          <p:stCondLst>
                                            <p:cond evt="begin" delay="0">
                                              <p:tn val="41"/>
                                            </p:cond>
                                          </p:stCondLst>
                                          <p:endCondLst>
                                            <p:cond evt="onStopAudio" delay="0">
                                              <p:tgtEl>
                                                <p:sldTgt/>
                                              </p:tgtEl>
                                            </p:cond>
                                          </p:endCondLst>
                                        </p:cTn>
                                        <p:tgtEl>
                                          <p:sndTgt r:embed="rId8" name="30. comm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p:bldP spid="16" grpId="0"/>
      <p:bldP spid="17" grpId="0"/>
      <p:bldP spid="18" grpId="0"/>
      <p:bldP spid="1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2" y="46080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4" name="Rectangle 3"/>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2" name="Rectangle 21" descr="the number one"/>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36738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567354"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3" name="emprunter.wav"/>
            </a:hlinkClick>
            <a:extLst>
              <a:ext uri="{FF2B5EF4-FFF2-40B4-BE49-F238E27FC236}">
                <a16:creationId xmlns:a16="http://schemas.microsoft.com/office/drawing/2014/main" id="{55F76293-F036-D943-9EC1-F5857D9662CB}"/>
              </a:ext>
            </a:extLst>
          </p:cNvPr>
          <p:cNvSpPr txBox="1"/>
          <p:nvPr/>
        </p:nvSpPr>
        <p:spPr>
          <a:xfrm>
            <a:off x="180001" y="129600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4" name="jungle.wav"/>
            </a:hlinkClick>
            <a:extLst>
              <a:ext uri="{FF2B5EF4-FFF2-40B4-BE49-F238E27FC236}">
                <a16:creationId xmlns:a16="http://schemas.microsoft.com/office/drawing/2014/main" id="{380E4AAB-DD0C-4885-806B-12B1406441DC}"/>
              </a:ext>
            </a:extLst>
          </p:cNvPr>
          <p:cNvSpPr txBox="1"/>
          <p:nvPr/>
        </p:nvSpPr>
        <p:spPr>
          <a:xfrm>
            <a:off x="264310" y="335824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gle</a:t>
            </a:r>
          </a:p>
        </p:txBody>
      </p:sp>
      <p:sp>
        <p:nvSpPr>
          <p:cNvPr id="20" name="TextBox 19">
            <a:hlinkClick r:id="" action="ppaction://noaction">
              <a:snd r:embed="rId5" name="quelqu'un.wav"/>
            </a:hlinkClick>
            <a:extLst>
              <a:ext uri="{FF2B5EF4-FFF2-40B4-BE49-F238E27FC236}">
                <a16:creationId xmlns:a16="http://schemas.microsoft.com/office/drawing/2014/main" id="{C7836F60-9CA4-4C47-B435-73AB427B0FCA}"/>
              </a:ext>
            </a:extLst>
          </p:cNvPr>
          <p:cNvSpPr txBox="1"/>
          <p:nvPr/>
        </p:nvSpPr>
        <p:spPr>
          <a:xfrm>
            <a:off x="2077217" y="426890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quelqu’</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6" name="opportun.wav"/>
            </a:hlinkClick>
            <a:extLst>
              <a:ext uri="{FF2B5EF4-FFF2-40B4-BE49-F238E27FC236}">
                <a16:creationId xmlns:a16="http://schemas.microsoft.com/office/drawing/2014/main" id="{F3E88548-39BE-4048-B30C-1DB2CF1F947E}"/>
              </a:ext>
            </a:extLst>
          </p:cNvPr>
          <p:cNvSpPr txBox="1"/>
          <p:nvPr/>
        </p:nvSpPr>
        <p:spPr>
          <a:xfrm>
            <a:off x="6367234" y="238198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opport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7" name="lundi.wav"/>
            </a:hlinkClick>
            <a:extLst>
              <a:ext uri="{FF2B5EF4-FFF2-40B4-BE49-F238E27FC236}">
                <a16:creationId xmlns:a16="http://schemas.microsoft.com/office/drawing/2014/main" id="{BC7112E9-1FDE-42D4-90C3-8D33F99270D5}"/>
              </a:ext>
            </a:extLst>
          </p:cNvPr>
          <p:cNvSpPr txBox="1"/>
          <p:nvPr/>
        </p:nvSpPr>
        <p:spPr>
          <a:xfrm>
            <a:off x="4213551" y="1377496"/>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8" name="aucun.wav"/>
            </a:hlinkClick>
            <a:extLst>
              <a:ext uri="{FF2B5EF4-FFF2-40B4-BE49-F238E27FC236}">
                <a16:creationId xmlns:a16="http://schemas.microsoft.com/office/drawing/2014/main" id="{85718E82-8FF1-4960-8EFE-ECD15C888D85}"/>
              </a:ext>
            </a:extLst>
          </p:cNvPr>
          <p:cNvSpPr txBox="1"/>
          <p:nvPr/>
        </p:nvSpPr>
        <p:spPr>
          <a:xfrm>
            <a:off x="7142894" y="130037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9" name="chacun.wav"/>
            </a:hlinkClick>
            <a:extLst>
              <a:ext uri="{FF2B5EF4-FFF2-40B4-BE49-F238E27FC236}">
                <a16:creationId xmlns:a16="http://schemas.microsoft.com/office/drawing/2014/main" id="{EDD20C88-7914-47F0-BD8E-CBDE5D6CB458}"/>
              </a:ext>
            </a:extLst>
          </p:cNvPr>
          <p:cNvSpPr txBox="1"/>
          <p:nvPr/>
        </p:nvSpPr>
        <p:spPr>
          <a:xfrm>
            <a:off x="103673" y="5131255"/>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0" name="commun.wav"/>
            </a:hlinkClick>
            <a:extLst>
              <a:ext uri="{FF2B5EF4-FFF2-40B4-BE49-F238E27FC236}">
                <a16:creationId xmlns:a16="http://schemas.microsoft.com/office/drawing/2014/main" id="{1CEB2194-BE48-42AA-B9AC-E8AA1B96A1E8}"/>
              </a:ext>
            </a:extLst>
          </p:cNvPr>
          <p:cNvSpPr txBox="1"/>
          <p:nvPr/>
        </p:nvSpPr>
        <p:spPr>
          <a:xfrm>
            <a:off x="2294131" y="237602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parfum.wav"/>
            </a:hlinkClick>
            <a:extLst>
              <a:ext uri="{FF2B5EF4-FFF2-40B4-BE49-F238E27FC236}">
                <a16:creationId xmlns:a16="http://schemas.microsoft.com/office/drawing/2014/main" id="{A29DD2D8-C692-4A79-A49D-9B781F14F73F}"/>
              </a:ext>
            </a:extLst>
          </p:cNvPr>
          <p:cNvSpPr txBox="1"/>
          <p:nvPr/>
        </p:nvSpPr>
        <p:spPr>
          <a:xfrm>
            <a:off x="5356979" y="552335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parf</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um</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34">
            <a:extLst>
              <a:ext uri="{FF2B5EF4-FFF2-40B4-BE49-F238E27FC236}">
                <a16:creationId xmlns:a16="http://schemas.microsoft.com/office/drawing/2014/main" id="{6A6ADAE9-ACB2-4773-BE46-6651B0AA965E}"/>
              </a:ext>
            </a:extLst>
          </p:cNvPr>
          <p:cNvSpPr/>
          <p:nvPr/>
        </p:nvSpPr>
        <p:spPr>
          <a:xfrm>
            <a:off x="7117762" y="3643931"/>
            <a:ext cx="2893400" cy="1355112"/>
          </a:xfrm>
          <a:prstGeom prst="wedgeRectCallout">
            <a:avLst>
              <a:gd name="adj1" fmla="val -37849"/>
              <a:gd name="adj2" fmla="val 96610"/>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um</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very</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rare but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should</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still</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aware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Tennis Ball Clip Art">
            <a:extLst>
              <a:ext uri="{FF2B5EF4-FFF2-40B4-BE49-F238E27FC236}">
                <a16:creationId xmlns:a16="http://schemas.microsoft.com/office/drawing/2014/main" id="{63277095-F659-4F1D-AA48-E7123EA31AB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7635" y="256243"/>
            <a:ext cx="928431" cy="90057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267723E-6DAC-4239-B94F-AEA8784FE857}"/>
              </a:ext>
            </a:extLst>
          </p:cNvPr>
          <p:cNvSpPr txBox="1"/>
          <p:nvPr/>
        </p:nvSpPr>
        <p:spPr>
          <a:xfrm>
            <a:off x="1003408" y="172828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55F1513D-0594-4F97-A5FD-92FDAFA5288A}"/>
              </a:ext>
            </a:extLst>
          </p:cNvPr>
          <p:cNvSpPr txBox="1"/>
          <p:nvPr/>
        </p:nvSpPr>
        <p:spPr>
          <a:xfrm>
            <a:off x="2897592" y="4731145"/>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63B51007-869C-4D33-99E8-E69518483C5D}"/>
              </a:ext>
            </a:extLst>
          </p:cNvPr>
          <p:cNvSpPr txBox="1"/>
          <p:nvPr/>
        </p:nvSpPr>
        <p:spPr>
          <a:xfrm>
            <a:off x="7713389" y="174612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[none]</a:t>
            </a:r>
          </a:p>
        </p:txBody>
      </p:sp>
      <p:sp>
        <p:nvSpPr>
          <p:cNvPr id="19" name="TextBox 18">
            <a:extLst>
              <a:ext uri="{FF2B5EF4-FFF2-40B4-BE49-F238E27FC236}">
                <a16:creationId xmlns:a16="http://schemas.microsoft.com/office/drawing/2014/main" id="{D54AB033-6924-4F8C-A9CA-106E3199646F}"/>
              </a:ext>
            </a:extLst>
          </p:cNvPr>
          <p:cNvSpPr txBox="1"/>
          <p:nvPr/>
        </p:nvSpPr>
        <p:spPr>
          <a:xfrm>
            <a:off x="6999654" y="2810866"/>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appropriate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EF5A9EBD-4387-46F5-8A4F-FAECC7EF4CA8}"/>
              </a:ext>
            </a:extLst>
          </p:cNvPr>
          <p:cNvSpPr txBox="1"/>
          <p:nvPr/>
        </p:nvSpPr>
        <p:spPr>
          <a:xfrm>
            <a:off x="836062" y="559349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C320C6A-A718-449C-BFFB-4DF1871BB274}"/>
              </a:ext>
            </a:extLst>
          </p:cNvPr>
          <p:cNvSpPr txBox="1"/>
          <p:nvPr/>
        </p:nvSpPr>
        <p:spPr>
          <a:xfrm>
            <a:off x="4986045" y="180048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a:t>
            </a:r>
          </a:p>
        </p:txBody>
      </p:sp>
      <p:sp>
        <p:nvSpPr>
          <p:cNvPr id="23" name="TextBox 22">
            <a:extLst>
              <a:ext uri="{FF2B5EF4-FFF2-40B4-BE49-F238E27FC236}">
                <a16:creationId xmlns:a16="http://schemas.microsoft.com/office/drawing/2014/main" id="{9DFA4738-B054-4A95-9173-5B29EAB03C11}"/>
              </a:ext>
            </a:extLst>
          </p:cNvPr>
          <p:cNvSpPr txBox="1"/>
          <p:nvPr/>
        </p:nvSpPr>
        <p:spPr>
          <a:xfrm>
            <a:off x="3210638" y="281737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hlinkClick r:id="" action="ppaction://noaction">
              <a:snd r:embed="rId13" name="brun.wav"/>
            </a:hlinkClick>
            <a:extLst>
              <a:ext uri="{FF2B5EF4-FFF2-40B4-BE49-F238E27FC236}">
                <a16:creationId xmlns:a16="http://schemas.microsoft.com/office/drawing/2014/main" id="{54BAD7E0-6DA4-46F1-92E0-ADB67A0038DB}"/>
              </a:ext>
            </a:extLst>
          </p:cNvPr>
          <p:cNvSpPr txBox="1"/>
          <p:nvPr/>
        </p:nvSpPr>
        <p:spPr>
          <a:xfrm>
            <a:off x="4123302" y="3514271"/>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96D3F3B-FBE5-4C9E-AD05-4FBF120E82A0}"/>
              </a:ext>
            </a:extLst>
          </p:cNvPr>
          <p:cNvSpPr txBox="1"/>
          <p:nvPr/>
        </p:nvSpPr>
        <p:spPr>
          <a:xfrm>
            <a:off x="4765785" y="3930057"/>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brown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6" name="Picture 35" descr="A blue and white person with a letter&#10;&#10;Description automatically generated">
            <a:extLst>
              <a:ext uri="{FF2B5EF4-FFF2-40B4-BE49-F238E27FC236}">
                <a16:creationId xmlns:a16="http://schemas.microsoft.com/office/drawing/2014/main" id="{CF4B6095-4531-45F6-9B53-11FF26D7D2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4969" y="-60373"/>
            <a:ext cx="1438116" cy="1507389"/>
          </a:xfrm>
          <a:prstGeom prst="rect">
            <a:avLst/>
          </a:prstGeom>
        </p:spPr>
      </p:pic>
      <p:pic>
        <p:nvPicPr>
          <p:cNvPr id="39" name="Picture 38" descr="A blue and white logo&#10;&#10;Description automatically generated">
            <a:extLst>
              <a:ext uri="{FF2B5EF4-FFF2-40B4-BE49-F238E27FC236}">
                <a16:creationId xmlns:a16="http://schemas.microsoft.com/office/drawing/2014/main" id="{49711302-0CEC-42F1-9450-3A35C8C47CB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11730" y="-50966"/>
            <a:ext cx="1435345" cy="1510160"/>
          </a:xfrm>
          <a:prstGeom prst="rect">
            <a:avLst/>
          </a:prstGeom>
        </p:spPr>
      </p:pic>
    </p:spTree>
    <p:extLst>
      <p:ext uri="{BB962C8B-B14F-4D97-AF65-F5344CB8AC3E}">
        <p14:creationId xmlns:p14="http://schemas.microsoft.com/office/powerpoint/2010/main" val="3512509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0000"/>
                                        <p:tgtEl>
                                          <p:spTgt spid="6"/>
                                        </p:tgtEl>
                                      </p:cBhvr>
                                    </p:animEffect>
                                    <p:set>
                                      <p:cBhvr>
                                        <p:cTn id="7" dur="1" fill="hold">
                                          <p:stCondLst>
                                            <p:cond delay="3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02523"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2" descr="Tennis Ball Clip Art">
            <a:extLst>
              <a:ext uri="{FF2B5EF4-FFF2-40B4-BE49-F238E27FC236}">
                <a16:creationId xmlns:a16="http://schemas.microsoft.com/office/drawing/2014/main" id="{2A6A0FBD-225F-4740-AF83-681F4AB453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2751" y="238123"/>
            <a:ext cx="928431" cy="9005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43B896B-6DD2-4FCA-B53E-3A8BCA5E0575}"/>
              </a:ext>
            </a:extLst>
          </p:cNvPr>
          <p:cNvSpPr/>
          <p:nvPr/>
        </p:nvSpPr>
        <p:spPr>
          <a:xfrm>
            <a:off x="5966284" y="286346"/>
            <a:ext cx="1334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5B9BD5"/>
                  </a:solidFill>
                  <a:prstDash val="solid"/>
                </a:ln>
                <a:solidFill>
                  <a:srgbClr val="115076"/>
                </a:solidFill>
                <a:effectLst>
                  <a:outerShdw dist="38100" dir="2640000" algn="bl" rotWithShape="0">
                    <a:srgbClr val="5B9BD5"/>
                  </a:outerShdw>
                </a:effectLst>
                <a:uLnTx/>
                <a:uFillTx/>
                <a:latin typeface="Century Gothic" panose="020F0302020204030204"/>
                <a:ea typeface="+mn-ea"/>
                <a:cs typeface="+mn-cs"/>
              </a:rPr>
              <a:t>A-Z</a:t>
            </a:r>
          </a:p>
        </p:txBody>
      </p:sp>
      <p:sp>
        <p:nvSpPr>
          <p:cNvPr id="27" name="TextBox 26">
            <a:hlinkClick r:id="" action="ppaction://noaction">
              <a:snd r:embed="rId4" name="emprunter.wav"/>
            </a:hlinkClick>
            <a:extLst>
              <a:ext uri="{FF2B5EF4-FFF2-40B4-BE49-F238E27FC236}">
                <a16:creationId xmlns:a16="http://schemas.microsoft.com/office/drawing/2014/main" id="{0285030C-28E4-468D-BCF6-472392DD4040}"/>
              </a:ext>
            </a:extLst>
          </p:cNvPr>
          <p:cNvSpPr txBox="1"/>
          <p:nvPr/>
        </p:nvSpPr>
        <p:spPr>
          <a:xfrm>
            <a:off x="180001" y="129600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5" name="jungle.wav"/>
            </a:hlinkClick>
            <a:extLst>
              <a:ext uri="{FF2B5EF4-FFF2-40B4-BE49-F238E27FC236}">
                <a16:creationId xmlns:a16="http://schemas.microsoft.com/office/drawing/2014/main" id="{49D1E3D0-3037-4C40-9B9D-017BBDB88B75}"/>
              </a:ext>
            </a:extLst>
          </p:cNvPr>
          <p:cNvSpPr txBox="1"/>
          <p:nvPr/>
        </p:nvSpPr>
        <p:spPr>
          <a:xfrm>
            <a:off x="264310" y="335824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gle</a:t>
            </a:r>
          </a:p>
        </p:txBody>
      </p:sp>
      <p:sp>
        <p:nvSpPr>
          <p:cNvPr id="30" name="TextBox 29">
            <a:hlinkClick r:id="" action="ppaction://noaction">
              <a:snd r:embed="rId6" name="quelqu'un.wav"/>
            </a:hlinkClick>
            <a:extLst>
              <a:ext uri="{FF2B5EF4-FFF2-40B4-BE49-F238E27FC236}">
                <a16:creationId xmlns:a16="http://schemas.microsoft.com/office/drawing/2014/main" id="{4CAD5A3A-7AA7-4519-A3F2-C8334101CE57}"/>
              </a:ext>
            </a:extLst>
          </p:cNvPr>
          <p:cNvSpPr txBox="1"/>
          <p:nvPr/>
        </p:nvSpPr>
        <p:spPr>
          <a:xfrm>
            <a:off x="2077217" y="426890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quelqu’</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hlinkClick r:id="" action="ppaction://noaction">
              <a:snd r:embed="rId7" name="opportun.wav"/>
            </a:hlinkClick>
            <a:extLst>
              <a:ext uri="{FF2B5EF4-FFF2-40B4-BE49-F238E27FC236}">
                <a16:creationId xmlns:a16="http://schemas.microsoft.com/office/drawing/2014/main" id="{30908C23-7229-4041-B50E-EF804EA260A1}"/>
              </a:ext>
            </a:extLst>
          </p:cNvPr>
          <p:cNvSpPr txBox="1"/>
          <p:nvPr/>
        </p:nvSpPr>
        <p:spPr>
          <a:xfrm>
            <a:off x="6367234" y="238198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opport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8" name="lundi.wav"/>
            </a:hlinkClick>
            <a:extLst>
              <a:ext uri="{FF2B5EF4-FFF2-40B4-BE49-F238E27FC236}">
                <a16:creationId xmlns:a16="http://schemas.microsoft.com/office/drawing/2014/main" id="{2AF159CB-8F79-448E-856D-880FE65E38E8}"/>
              </a:ext>
            </a:extLst>
          </p:cNvPr>
          <p:cNvSpPr txBox="1"/>
          <p:nvPr/>
        </p:nvSpPr>
        <p:spPr>
          <a:xfrm>
            <a:off x="4213551" y="1377496"/>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9" name="aucun.wav"/>
            </a:hlinkClick>
            <a:extLst>
              <a:ext uri="{FF2B5EF4-FFF2-40B4-BE49-F238E27FC236}">
                <a16:creationId xmlns:a16="http://schemas.microsoft.com/office/drawing/2014/main" id="{1A4B90CE-C0AD-4346-BA23-3BFE55BE5EEB}"/>
              </a:ext>
            </a:extLst>
          </p:cNvPr>
          <p:cNvSpPr txBox="1"/>
          <p:nvPr/>
        </p:nvSpPr>
        <p:spPr>
          <a:xfrm>
            <a:off x="7142894" y="130037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0" name="chacun.wav"/>
            </a:hlinkClick>
            <a:extLst>
              <a:ext uri="{FF2B5EF4-FFF2-40B4-BE49-F238E27FC236}">
                <a16:creationId xmlns:a16="http://schemas.microsoft.com/office/drawing/2014/main" id="{7555B1C4-A818-4D8C-A9A6-E36111465C3E}"/>
              </a:ext>
            </a:extLst>
          </p:cNvPr>
          <p:cNvSpPr txBox="1"/>
          <p:nvPr/>
        </p:nvSpPr>
        <p:spPr>
          <a:xfrm>
            <a:off x="103673" y="5131255"/>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hlinkClick r:id="" action="ppaction://noaction">
              <a:snd r:embed="rId11" name="commun.wav"/>
            </a:hlinkClick>
            <a:extLst>
              <a:ext uri="{FF2B5EF4-FFF2-40B4-BE49-F238E27FC236}">
                <a16:creationId xmlns:a16="http://schemas.microsoft.com/office/drawing/2014/main" id="{7AD2264C-FC5E-4952-A810-9C3F90506ADE}"/>
              </a:ext>
            </a:extLst>
          </p:cNvPr>
          <p:cNvSpPr txBox="1"/>
          <p:nvPr/>
        </p:nvSpPr>
        <p:spPr>
          <a:xfrm>
            <a:off x="2294131" y="237602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hlinkClick r:id="" action="ppaction://noaction">
              <a:snd r:embed="rId12" name="parfum.wav"/>
            </a:hlinkClick>
            <a:extLst>
              <a:ext uri="{FF2B5EF4-FFF2-40B4-BE49-F238E27FC236}">
                <a16:creationId xmlns:a16="http://schemas.microsoft.com/office/drawing/2014/main" id="{048505A9-A21A-4CAB-B3EF-A8C543FE8F02}"/>
              </a:ext>
            </a:extLst>
          </p:cNvPr>
          <p:cNvSpPr txBox="1"/>
          <p:nvPr/>
        </p:nvSpPr>
        <p:spPr>
          <a:xfrm>
            <a:off x="5356979" y="552335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parf</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um</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9882ADD9-7F8D-408F-AB6D-063C14E744CE}"/>
              </a:ext>
            </a:extLst>
          </p:cNvPr>
          <p:cNvSpPr txBox="1"/>
          <p:nvPr/>
        </p:nvSpPr>
        <p:spPr>
          <a:xfrm>
            <a:off x="1003408" y="172828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C2039DD7-197B-409E-B2EB-AD956FE09282}"/>
              </a:ext>
            </a:extLst>
          </p:cNvPr>
          <p:cNvSpPr txBox="1"/>
          <p:nvPr/>
        </p:nvSpPr>
        <p:spPr>
          <a:xfrm>
            <a:off x="2897592" y="4731145"/>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87FC957C-F401-410C-92AC-54ACA9910FF7}"/>
              </a:ext>
            </a:extLst>
          </p:cNvPr>
          <p:cNvSpPr txBox="1"/>
          <p:nvPr/>
        </p:nvSpPr>
        <p:spPr>
          <a:xfrm>
            <a:off x="7713389" y="174612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[none]</a:t>
            </a:r>
          </a:p>
        </p:txBody>
      </p:sp>
      <p:sp>
        <p:nvSpPr>
          <p:cNvPr id="62" name="TextBox 61">
            <a:extLst>
              <a:ext uri="{FF2B5EF4-FFF2-40B4-BE49-F238E27FC236}">
                <a16:creationId xmlns:a16="http://schemas.microsoft.com/office/drawing/2014/main" id="{6AB6E73B-BBB9-48D7-A902-4E86C311D099}"/>
              </a:ext>
            </a:extLst>
          </p:cNvPr>
          <p:cNvSpPr txBox="1"/>
          <p:nvPr/>
        </p:nvSpPr>
        <p:spPr>
          <a:xfrm>
            <a:off x="6999654" y="2810866"/>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appropriate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8178FBE1-A6BF-4829-9B9A-2D68C59BAD1F}"/>
              </a:ext>
            </a:extLst>
          </p:cNvPr>
          <p:cNvSpPr txBox="1"/>
          <p:nvPr/>
        </p:nvSpPr>
        <p:spPr>
          <a:xfrm>
            <a:off x="836062" y="559349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8222C368-2571-4758-946B-A052008B1234}"/>
              </a:ext>
            </a:extLst>
          </p:cNvPr>
          <p:cNvSpPr txBox="1"/>
          <p:nvPr/>
        </p:nvSpPr>
        <p:spPr>
          <a:xfrm>
            <a:off x="4986045" y="180048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a:t>
            </a:r>
          </a:p>
        </p:txBody>
      </p:sp>
      <p:sp>
        <p:nvSpPr>
          <p:cNvPr id="68" name="TextBox 67">
            <a:extLst>
              <a:ext uri="{FF2B5EF4-FFF2-40B4-BE49-F238E27FC236}">
                <a16:creationId xmlns:a16="http://schemas.microsoft.com/office/drawing/2014/main" id="{2E56197B-774B-4C54-82E6-D14371C0DAE5}"/>
              </a:ext>
            </a:extLst>
          </p:cNvPr>
          <p:cNvSpPr txBox="1"/>
          <p:nvPr/>
        </p:nvSpPr>
        <p:spPr>
          <a:xfrm>
            <a:off x="3210638" y="281737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TextBox 69">
            <a:hlinkClick r:id="" action="ppaction://noaction">
              <a:snd r:embed="rId13" name="brun.wav"/>
            </a:hlinkClick>
            <a:extLst>
              <a:ext uri="{FF2B5EF4-FFF2-40B4-BE49-F238E27FC236}">
                <a16:creationId xmlns:a16="http://schemas.microsoft.com/office/drawing/2014/main" id="{99BFF95C-4819-461B-80E0-DE6407D245D4}"/>
              </a:ext>
            </a:extLst>
          </p:cNvPr>
          <p:cNvSpPr txBox="1"/>
          <p:nvPr/>
        </p:nvSpPr>
        <p:spPr>
          <a:xfrm>
            <a:off x="4123302" y="3514271"/>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209AA4C6-976E-466C-A54B-E2A060845C86}"/>
              </a:ext>
            </a:extLst>
          </p:cNvPr>
          <p:cNvSpPr txBox="1"/>
          <p:nvPr/>
        </p:nvSpPr>
        <p:spPr>
          <a:xfrm>
            <a:off x="4765785" y="3930057"/>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brown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6" name="Picture 35" descr="A blue and white person with a letter&#10;&#10;Description automatically generated">
            <a:extLst>
              <a:ext uri="{FF2B5EF4-FFF2-40B4-BE49-F238E27FC236}">
                <a16:creationId xmlns:a16="http://schemas.microsoft.com/office/drawing/2014/main" id="{6CA6FC36-57C6-4A22-9126-1AA87CE6BD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64969" y="-60373"/>
            <a:ext cx="1438116" cy="1507389"/>
          </a:xfrm>
          <a:prstGeom prst="rect">
            <a:avLst/>
          </a:prstGeom>
        </p:spPr>
      </p:pic>
      <p:pic>
        <p:nvPicPr>
          <p:cNvPr id="37" name="Picture 36" descr="A blue and white logo&#10;&#10;Description automatically generated">
            <a:extLst>
              <a:ext uri="{FF2B5EF4-FFF2-40B4-BE49-F238E27FC236}">
                <a16:creationId xmlns:a16="http://schemas.microsoft.com/office/drawing/2014/main" id="{D86B9DFA-BC0C-4686-B533-5F03728438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87330" y="-50966"/>
            <a:ext cx="1435345" cy="1510160"/>
          </a:xfrm>
          <a:prstGeom prst="rect">
            <a:avLst/>
          </a:prstGeom>
        </p:spPr>
      </p:pic>
    </p:spTree>
    <p:extLst>
      <p:ext uri="{BB962C8B-B14F-4D97-AF65-F5344CB8AC3E}">
        <p14:creationId xmlns:p14="http://schemas.microsoft.com/office/powerpoint/2010/main" val="1243423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7391</Words>
  <Application>Microsoft Office PowerPoint</Application>
  <PresentationFormat>Widescreen</PresentationFormat>
  <Paragraphs>935</Paragraphs>
  <Slides>36</Slides>
  <Notes>36</Notes>
  <HiddenSlides>0</HiddenSlides>
  <MMClips>1</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6" baseType="lpstr">
      <vt:lpstr>Arial</vt:lpstr>
      <vt:lpstr>Calibri</vt:lpstr>
      <vt:lpstr>Century Gothic</vt:lpstr>
      <vt:lpstr>French Script MT</vt:lpstr>
      <vt:lpstr>Tw Cen MT</vt:lpstr>
      <vt:lpstr>Wingdings</vt:lpstr>
      <vt:lpstr>NCELP_German_2022</vt:lpstr>
      <vt:lpstr>NCELP Theme</vt:lpstr>
      <vt:lpstr>2_Office Theme</vt:lpstr>
      <vt:lpstr>Bitmap Image</vt:lpstr>
      <vt:lpstr>PowerPoint Presentation</vt:lpstr>
      <vt:lpstr>um/un</vt:lpstr>
      <vt:lpstr>um/un</vt:lpstr>
      <vt:lpstr>um/un</vt:lpstr>
      <vt:lpstr>um/un</vt:lpstr>
      <vt:lpstr>um/un</vt:lpstr>
      <vt:lpstr>um/un</vt:lpstr>
      <vt:lpstr>Phonétique  </vt:lpstr>
      <vt:lpstr>Phonétique  </vt:lpstr>
      <vt:lpstr>Reminder: -ER verbs</vt:lpstr>
      <vt:lpstr>Bataille navalle (A)</vt:lpstr>
      <vt:lpstr>Partenaire A</vt:lpstr>
      <vt:lpstr>Partenaire B</vt:lpstr>
      <vt:lpstr>Le verbe et ses prépositions </vt:lpstr>
      <vt:lpstr>Le père de Léa</vt:lpstr>
      <vt:lpstr>C’est quel verbe ?</vt:lpstr>
      <vt:lpstr>Les verbes</vt:lpstr>
      <vt:lpstr>Les jours d’école</vt:lpstr>
      <vt:lpstr>Les jours d’école</vt:lpstr>
      <vt:lpstr>Les jours d’école</vt:lpstr>
      <vt:lpstr>PowerPoint Presentation</vt:lpstr>
      <vt:lpstr>Vocabulaire</vt:lpstr>
      <vt:lpstr>Vocabulaire</vt:lpstr>
      <vt:lpstr>Comment poser une question ? </vt:lpstr>
      <vt:lpstr>Comment poser une question ? </vt:lpstr>
      <vt:lpstr>Un message sur la boîte vocale</vt:lpstr>
      <vt:lpstr>Comment poser une question ? </vt:lpstr>
      <vt:lpstr>Comment poser une question ? </vt:lpstr>
      <vt:lpstr>Des SMS à Abdel</vt:lpstr>
      <vt:lpstr>Négation</vt:lpstr>
      <vt:lpstr>Le père de Léa</vt:lpstr>
      <vt:lpstr>Les jours d’école</vt:lpstr>
      <vt:lpstr>Devoirs</vt:lpstr>
      <vt:lpstr>Puissance 4! (Connect 4)</vt:lpstr>
      <vt:lpstr>Traduction possible [1]</vt:lpstr>
      <vt:lpstr>Traduction possible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29</cp:revision>
  <dcterms:created xsi:type="dcterms:W3CDTF">2023-08-22T12:57:17Z</dcterms:created>
  <dcterms:modified xsi:type="dcterms:W3CDTF">2023-09-06T17:24:53Z</dcterms:modified>
</cp:coreProperties>
</file>