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64" r:id="rId2"/>
    <p:sldId id="274" r:id="rId3"/>
    <p:sldId id="522" r:id="rId4"/>
    <p:sldId id="389" r:id="rId5"/>
    <p:sldId id="390" r:id="rId6"/>
    <p:sldId id="521" r:id="rId7"/>
    <p:sldId id="277" r:id="rId8"/>
    <p:sldId id="512" r:id="rId9"/>
    <p:sldId id="506" r:id="rId10"/>
    <p:sldId id="316" r:id="rId11"/>
    <p:sldId id="413" r:id="rId12"/>
    <p:sldId id="409" r:id="rId13"/>
    <p:sldId id="410" r:id="rId14"/>
    <p:sldId id="411" r:id="rId15"/>
    <p:sldId id="412" r:id="rId16"/>
    <p:sldId id="525" r:id="rId17"/>
    <p:sldId id="527" r:id="rId18"/>
    <p:sldId id="528" r:id="rId19"/>
    <p:sldId id="333" r:id="rId20"/>
    <p:sldId id="524" r:id="rId21"/>
    <p:sldId id="400" r:id="rId22"/>
    <p:sldId id="401" r:id="rId23"/>
    <p:sldId id="402" r:id="rId24"/>
    <p:sldId id="415" r:id="rId25"/>
    <p:sldId id="353" r:id="rId26"/>
    <p:sldId id="355" r:id="rId27"/>
    <p:sldId id="403" r:id="rId28"/>
    <p:sldId id="357" r:id="rId29"/>
    <p:sldId id="358" r:id="rId30"/>
    <p:sldId id="356" r:id="rId31"/>
    <p:sldId id="325" r:id="rId32"/>
    <p:sldId id="349" r:id="rId33"/>
    <p:sldId id="350" r:id="rId34"/>
    <p:sldId id="52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135"/>
    <a:srgbClr val="EE6000"/>
    <a:srgbClr val="F17F32"/>
    <a:srgbClr val="F17826"/>
    <a:srgbClr val="F59E64"/>
    <a:srgbClr val="FFFFFF"/>
    <a:srgbClr val="FDEDE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23972" autoAdjust="0"/>
  </p:normalViewPr>
  <p:slideViewPr>
    <p:cSldViewPr snapToGrid="0">
      <p:cViewPr varScale="1">
        <p:scale>
          <a:sx n="23" d="100"/>
          <a:sy n="23" d="100"/>
        </p:scale>
        <p:origin x="3756" y="36"/>
      </p:cViewPr>
      <p:guideLst/>
    </p:cSldViewPr>
  </p:slideViewPr>
  <p:notesTextViewPr>
    <p:cViewPr>
      <p:scale>
        <a:sx n="3" d="2"/>
        <a:sy n="3" d="2"/>
      </p:scale>
      <p:origin x="0" y="0"/>
    </p:cViewPr>
  </p:notesTextViewPr>
  <p:sorterViewPr>
    <p:cViewPr varScale="1">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D2AD6-9321-49C4-A099-DB936116F858}"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F1E04-4FDB-4DFC-ACD3-48A03427CB72}" type="slidenum">
              <a:rPr lang="en-GB" smtClean="0"/>
              <a:t>‹#›</a:t>
            </a:fld>
            <a:endParaRPr lang="en-GB"/>
          </a:p>
        </p:txBody>
      </p:sp>
    </p:spTree>
    <p:extLst>
      <p:ext uri="{BB962C8B-B14F-4D97-AF65-F5344CB8AC3E}">
        <p14:creationId xmlns:p14="http://schemas.microsoft.com/office/powerpoint/2010/main" val="3502372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flickr.com/photos/63234672@N04/36127738205" TargetMode="External"/><Relationship Id="rId13" Type="http://schemas.openxmlformats.org/officeDocument/2006/relationships/hyperlink" Target="https://creativecommons.org/licenses/by-sa/4.0?ref=ccsearch&amp;atype=rich" TargetMode="External"/><Relationship Id="rId3" Type="http://schemas.openxmlformats.org/officeDocument/2006/relationships/hyperlink" Target="https://www.flickr.com/photos/102670102@N04/14684020983" TargetMode="External"/><Relationship Id="rId7" Type="http://schemas.openxmlformats.org/officeDocument/2006/relationships/hyperlink" Target="https://www.flickr.com/photos/42310076@N04" TargetMode="External"/><Relationship Id="rId12" Type="http://schemas.openxmlformats.org/officeDocument/2006/relationships/hyperlink" Target="https://commons.wikimedia.org/w/index.php?title=User:Nchavance&amp;action=edit&amp;redlink=1"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flickr.com/photos/42310076@N04/35087624434" TargetMode="External"/><Relationship Id="rId11" Type="http://schemas.openxmlformats.org/officeDocument/2006/relationships/hyperlink" Target="https://commons.wikimedia.org/w/index.php?curid=64407703" TargetMode="External"/><Relationship Id="rId5" Type="http://schemas.openxmlformats.org/officeDocument/2006/relationships/hyperlink" Target="https://creativecommons.org/licenses/by/2.0/?ref=ccsearch&amp;atype=rich" TargetMode="External"/><Relationship Id="rId10" Type="http://schemas.openxmlformats.org/officeDocument/2006/relationships/hyperlink" Target="https://creativecommons.org/licenses/cc0/1.0/?ref=ccsearch&amp;atype=rich" TargetMode="External"/><Relationship Id="rId4" Type="http://schemas.openxmlformats.org/officeDocument/2006/relationships/hyperlink" Target="https://www.flickr.com/photos/102670102@N04" TargetMode="External"/><Relationship Id="rId9" Type="http://schemas.openxmlformats.org/officeDocument/2006/relationships/hyperlink" Target="https://www.flickr.com/photos/63234672@N04"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creativecommons.org/licenses/by-nd/2.0/?ref=ccsearch&amp;atype=rich" TargetMode="External"/><Relationship Id="rId3" Type="http://schemas.openxmlformats.org/officeDocument/2006/relationships/hyperlink" Target="https://www.flickr.com/photos/100161508@N02/30540896857" TargetMode="External"/><Relationship Id="rId7" Type="http://schemas.openxmlformats.org/officeDocument/2006/relationships/hyperlink" Target="https://www.flickr.com/photos/56581343@N04"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flickr.com/photos/56581343@N04/30126300982" TargetMode="External"/><Relationship Id="rId11" Type="http://schemas.openxmlformats.org/officeDocument/2006/relationships/hyperlink" Target="https://www.flickr.com/photos/100161508@N02/31607113158" TargetMode="External"/><Relationship Id="rId5" Type="http://schemas.openxmlformats.org/officeDocument/2006/relationships/hyperlink" Target="https://creativecommons.org/licenses/by/2.0/?ref=ccsearch&amp;atype=rich" TargetMode="External"/><Relationship Id="rId10" Type="http://schemas.openxmlformats.org/officeDocument/2006/relationships/hyperlink" Target="https://www.flickr.com/photos/100161508@N02/44755831224" TargetMode="External"/><Relationship Id="rId4" Type="http://schemas.openxmlformats.org/officeDocument/2006/relationships/hyperlink" Target="https://www.flickr.com/photos/100161508@N02" TargetMode="External"/><Relationship Id="rId9" Type="http://schemas.openxmlformats.org/officeDocument/2006/relationships/hyperlink" Target="https://www.flickr.com/photos/56581343@N04/5599859563"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Edexcel list does not have </a:t>
            </a:r>
            <a:r>
              <a:rPr lang="en-GB" b="1" u="sng" dirty="0" err="1">
                <a:solidFill>
                  <a:srgbClr val="FF0000"/>
                </a:solidFill>
              </a:rPr>
              <a:t>chacun</a:t>
            </a:r>
            <a:r>
              <a:rPr lang="en-GB" b="1" u="sng" dirty="0">
                <a:solidFill>
                  <a:srgbClr val="FF0000"/>
                </a:solidFill>
              </a:rPr>
              <a:t>, </a:t>
            </a:r>
            <a:r>
              <a:rPr lang="en-GB" b="1" u="sng" dirty="0" err="1">
                <a:solidFill>
                  <a:srgbClr val="FF0000"/>
                </a:solidFill>
              </a:rPr>
              <a:t>frapper</a:t>
            </a:r>
            <a:r>
              <a:rPr lang="en-GB" b="1" u="sng" dirty="0">
                <a:solidFill>
                  <a:srgbClr val="FF0000"/>
                </a:solidFill>
              </a:rPr>
              <a:t>.</a:t>
            </a:r>
            <a:endParaRPr lang="en-GB" b="1" u="none"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latin typeface="+mn-lt"/>
              </a:rPr>
              <a:t>Learning outcomes (lesson 1):</a:t>
            </a:r>
            <a:endParaRPr lang="en-GB" b="0"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latin typeface="+mn-lt"/>
              </a:rPr>
              <a:t>Introduction of SSC [om]</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latin typeface="+mn-lt"/>
              </a:rPr>
              <a:t>Revision of possessive adjectives (1</a:t>
            </a:r>
            <a:r>
              <a:rPr lang="en-GB" b="0" baseline="30000" dirty="0">
                <a:latin typeface="+mn-lt"/>
              </a:rPr>
              <a:t>st</a:t>
            </a:r>
            <a:r>
              <a:rPr lang="en-GB" b="0" dirty="0">
                <a:latin typeface="+mn-lt"/>
              </a:rPr>
              <a:t>, 2</a:t>
            </a:r>
            <a:r>
              <a:rPr lang="en-GB" b="0" baseline="30000" dirty="0">
                <a:latin typeface="+mn-lt"/>
              </a:rPr>
              <a:t>nd</a:t>
            </a:r>
            <a:r>
              <a:rPr lang="en-GB" b="0" baseline="0" dirty="0">
                <a:latin typeface="+mn-lt"/>
              </a:rPr>
              <a:t> singular)</a:t>
            </a:r>
            <a:endParaRPr lang="en-GB"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n-lt"/>
              </a:rPr>
              <a:t>Introduction</a:t>
            </a:r>
            <a:r>
              <a:rPr lang="en-GB" b="0" baseline="0" dirty="0">
                <a:latin typeface="+mn-lt"/>
              </a:rPr>
              <a:t> of possessive adjectives </a:t>
            </a:r>
            <a:r>
              <a:rPr lang="en-GB" b="0" i="1" baseline="0" dirty="0">
                <a:latin typeface="+mn-lt"/>
              </a:rPr>
              <a:t>son, </a:t>
            </a:r>
            <a:r>
              <a:rPr lang="en-GB" b="0" i="1" baseline="0" dirty="0" err="1">
                <a:latin typeface="+mn-lt"/>
              </a:rPr>
              <a:t>sa</a:t>
            </a:r>
            <a:r>
              <a:rPr lang="en-GB" b="0" i="1" baseline="0" dirty="0">
                <a:latin typeface="+mn-lt"/>
              </a:rPr>
              <a:t>, </a:t>
            </a:r>
            <a:r>
              <a:rPr lang="en-GB" b="0" i="1" baseline="0" dirty="0" err="1">
                <a:latin typeface="+mn-lt"/>
              </a:rPr>
              <a:t>ses</a:t>
            </a:r>
            <a:endParaRPr lang="en-GB" b="0" i="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latin typeface="+mn-lt"/>
              </a:rPr>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 (introduce) </a:t>
            </a:r>
            <a:r>
              <a:rPr lang="fr-FR" dirty="0">
                <a:solidFill>
                  <a:srgbClr val="000000"/>
                </a:solidFill>
                <a:latin typeface="+mn-lt"/>
              </a:rPr>
              <a:t>organiser [701], chacun [323], anniversaire [2043], aout [1445], décembre [891], juillet [1326], septembre [944], octobre [826], novembre [982], général [147], national [227], partout [581]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frapper (à) [745], ressembler à [1398], cœur [568], temps [65], noir [572], blanc</a:t>
            </a:r>
            <a:r>
              <a:rPr lang="fr-FR" sz="1200" b="0" i="0" u="none" strike="noStrike" kern="1200" baseline="30000" dirty="0">
                <a:solidFill>
                  <a:schemeClr val="tx1"/>
                </a:solidFill>
                <a:effectLst/>
                <a:latin typeface="+mn-lt"/>
                <a:ea typeface="+mn-ea"/>
                <a:cs typeface="+mn-cs"/>
              </a:rPr>
              <a:t>1</a:t>
            </a:r>
            <a:r>
              <a:rPr lang="fr-FR" sz="1200" b="0" i="0" u="none" strike="noStrike" kern="1200" dirty="0">
                <a:solidFill>
                  <a:schemeClr val="tx1"/>
                </a:solidFill>
                <a:effectLst/>
                <a:latin typeface="+mn-lt"/>
                <a:ea typeface="+mn-ea"/>
                <a:cs typeface="+mn-cs"/>
              </a:rPr>
              <a:t> [708], blanche [708], pour</a:t>
            </a:r>
            <a:r>
              <a:rPr lang="fr-FR" sz="1200" b="0" i="0" u="none" strike="noStrike" kern="1200" baseline="30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[10], si</a:t>
            </a:r>
            <a:r>
              <a:rPr lang="fr-FR" sz="1200" b="0" i="0" u="none" strike="noStrike" kern="1200" baseline="30000" dirty="0">
                <a:solidFill>
                  <a:schemeClr val="tx1"/>
                </a:solidFill>
                <a:effectLst/>
                <a:latin typeface="+mn-lt"/>
                <a:ea typeface="+mn-ea"/>
                <a:cs typeface="+mn-cs"/>
              </a:rPr>
              <a:t>1 </a:t>
            </a:r>
            <a:r>
              <a:rPr lang="fr-FR" sz="1200" b="0" i="0" u="none" strike="noStrike" kern="1200" dirty="0">
                <a:solidFill>
                  <a:schemeClr val="tx1"/>
                </a:solidFill>
                <a:effectLst/>
                <a:latin typeface="+mn-lt"/>
                <a:ea typeface="+mn-ea"/>
                <a:cs typeface="+mn-cs"/>
              </a:rPr>
              <a:t>[34]</a:t>
            </a:r>
            <a:r>
              <a:rPr lang="fr-FR"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belle [393], bonne [94], haut [264], nouveau [52], nouvelle [52], vieille [671], vieux [671], bâtiment [1952], église [1782], jardin [2284], pont [1889]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Note: </a:t>
            </a:r>
            <a:r>
              <a:rPr lang="en-GB" sz="1200" b="1" dirty="0" err="1">
                <a:solidFill>
                  <a:schemeClr val="bg1"/>
                </a:solidFill>
              </a:rPr>
              <a:t>août</a:t>
            </a:r>
            <a:r>
              <a:rPr lang="en-GB" sz="1200" b="0" i="0" u="none" strike="noStrike" kern="1200" cap="none" dirty="0">
                <a:solidFill>
                  <a:schemeClr val="tx1"/>
                </a:solidFill>
                <a:effectLst/>
                <a:latin typeface="+mn-lt"/>
                <a:cs typeface="Calibri"/>
                <a:sym typeface="Calibri"/>
              </a:rPr>
              <a:t> appears as </a:t>
            </a:r>
            <a:r>
              <a:rPr lang="en-GB" sz="1200" b="1" i="0" u="none" strike="noStrike" kern="1200" cap="none" dirty="0" err="1">
                <a:solidFill>
                  <a:schemeClr val="tx1"/>
                </a:solidFill>
                <a:effectLst/>
                <a:latin typeface="+mn-lt"/>
                <a:cs typeface="Calibri"/>
                <a:sym typeface="Calibri"/>
              </a:rPr>
              <a:t>aout</a:t>
            </a:r>
            <a:r>
              <a:rPr lang="en-GB" sz="1200" b="1" i="0" u="none" strike="noStrike" kern="1200" cap="none" dirty="0">
                <a:solidFill>
                  <a:schemeClr val="tx1"/>
                </a:solidFill>
                <a:effectLst/>
                <a:latin typeface="+mn-lt"/>
                <a:cs typeface="Calibri"/>
                <a:sym typeface="Calibri"/>
              </a:rPr>
              <a:t> </a:t>
            </a:r>
            <a:r>
              <a:rPr lang="en-GB" sz="1200" b="0" i="0" u="none" strike="noStrike" kern="1200" cap="none" dirty="0">
                <a:solidFill>
                  <a:schemeClr val="tx1"/>
                </a:solidFill>
                <a:effectLst/>
                <a:latin typeface="+mn-lt"/>
                <a:cs typeface="Calibri"/>
                <a:sym typeface="Calibri"/>
              </a:rPr>
              <a:t>throughout this lesson.  The </a:t>
            </a:r>
            <a:r>
              <a:rPr lang="en-GB" sz="1200" b="1" dirty="0">
                <a:solidFill>
                  <a:schemeClr val="bg1"/>
                </a:solidFill>
              </a:rPr>
              <a:t>û </a:t>
            </a:r>
            <a:r>
              <a:rPr lang="en-GB" sz="1200" b="0" dirty="0">
                <a:solidFill>
                  <a:schemeClr val="bg1"/>
                </a:solidFill>
              </a:rPr>
              <a:t>is no longer required, so the most straightforward spelling has been preferred.</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comprehension of this week’s new vocabulary</a:t>
            </a:r>
            <a:endParaRPr lang="en-US" b="1" dirty="0"/>
          </a:p>
          <a:p>
            <a:endParaRPr lang="en-US" b="1" dirty="0"/>
          </a:p>
          <a:p>
            <a:r>
              <a:rPr lang="en-US" b="1" dirty="0"/>
              <a:t>Procedure:</a:t>
            </a:r>
          </a:p>
          <a:p>
            <a:r>
              <a:rPr lang="en-US" b="0" dirty="0"/>
              <a:t>1. Introduce the months one by one with the English equivalent. Teacher says the French, students repeat.</a:t>
            </a:r>
          </a:p>
          <a:p>
            <a:r>
              <a:rPr lang="en-US" b="0" dirty="0"/>
              <a:t>2. Click to remove the English and show the clues for each month.</a:t>
            </a:r>
          </a:p>
          <a:p>
            <a:r>
              <a:rPr lang="en-US" b="0" dirty="0"/>
              <a:t>3. Students write A-F and choose the month that meets the description. (F will be a process of elimination!)</a:t>
            </a:r>
          </a:p>
          <a:p>
            <a:r>
              <a:rPr lang="en-US" b="0" dirty="0"/>
              <a:t>4. Click to reveal the answers. Teacher to highlight that capital letters are not used for months in French.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new vocabulary (1 is the most frequent word in French): </a:t>
            </a:r>
            <a:br>
              <a:rPr lang="en-GB" baseline="0" dirty="0"/>
            </a:br>
            <a:r>
              <a:rPr lang="fr-FR" dirty="0">
                <a:solidFill>
                  <a:srgbClr val="000000"/>
                </a:solidFill>
                <a:latin typeface="+mn-lt"/>
              </a:rPr>
              <a:t>organiser [701], chacun [323], anniversaire [2043], aout [1445], décembre [891], juillet [1326], septembre [944], octobre [826], novembre [982], général [147], national [227], partout [581]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introducing the possessive adjectives </a:t>
            </a:r>
            <a:r>
              <a:rPr lang="en-US" b="0" i="1" dirty="0"/>
              <a:t>son </a:t>
            </a:r>
            <a:r>
              <a:rPr lang="en-US" b="0" i="0" dirty="0"/>
              <a:t>/ </a:t>
            </a:r>
            <a:r>
              <a:rPr lang="en-US" b="0" i="1" dirty="0" err="1"/>
              <a:t>sa</a:t>
            </a:r>
            <a:r>
              <a:rPr lang="en-US" b="0" i="1" dirty="0"/>
              <a:t> </a:t>
            </a:r>
            <a:r>
              <a:rPr lang="en-US" b="0" i="0" dirty="0"/>
              <a:t>/ </a:t>
            </a:r>
            <a:r>
              <a:rPr lang="en-US" b="0" i="1" dirty="0" err="1"/>
              <a:t>ses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709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raising awareness that the 3</a:t>
            </a:r>
            <a:r>
              <a:rPr lang="en-US" b="0" baseline="30000" dirty="0"/>
              <a:t>rd</a:t>
            </a:r>
            <a:r>
              <a:rPr lang="en-US" b="0" dirty="0"/>
              <a:t> person singular possessive adjective provides information about the possessor in English, but not in French, using four nouns from this week’s revisited vocabulary.</a:t>
            </a:r>
            <a:endParaRPr lang="en-US" b="1" dirty="0"/>
          </a:p>
          <a:p>
            <a:endParaRPr lang="en-US" b="1" dirty="0"/>
          </a:p>
          <a:p>
            <a:r>
              <a:rPr lang="en-US" b="1" dirty="0"/>
              <a:t>Procedure:</a:t>
            </a:r>
          </a:p>
          <a:p>
            <a:pPr marL="0" indent="0">
              <a:buNone/>
            </a:pPr>
            <a:r>
              <a:rPr lang="en-US" b="0" dirty="0"/>
              <a:t>1. Write 1-4 and choose if each item belongs to Amir or </a:t>
            </a:r>
            <a:r>
              <a:rPr lang="en-US" b="0" dirty="0" err="1"/>
              <a:t>Léa</a:t>
            </a:r>
            <a:r>
              <a:rPr lang="en-US" b="0" dirty="0"/>
              <a:t>, or if it could belong to either of them.</a:t>
            </a:r>
          </a:p>
          <a:p>
            <a:pPr marL="0" indent="0">
              <a:buNone/>
            </a:pPr>
            <a:r>
              <a:rPr lang="en-US" b="0" dirty="0"/>
              <a:t>2. Click to reveal the answers.</a:t>
            </a:r>
          </a:p>
          <a:p>
            <a:r>
              <a:rPr lang="en-US" b="0" dirty="0"/>
              <a:t>3. Repeat steps 1-2 with the French sentences.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raising awareness that the 3</a:t>
            </a:r>
            <a:r>
              <a:rPr lang="en-US" b="0" baseline="30000" dirty="0"/>
              <a:t>rd</a:t>
            </a:r>
            <a:r>
              <a:rPr lang="en-US" b="0" dirty="0"/>
              <a:t> person singular possessive adjective provides information about the possession in French, but not in English.</a:t>
            </a:r>
            <a:endParaRPr lang="en-US" b="1" dirty="0"/>
          </a:p>
          <a:p>
            <a:endParaRPr lang="en-US" b="1" dirty="0"/>
          </a:p>
          <a:p>
            <a:r>
              <a:rPr lang="en-US" b="1" dirty="0"/>
              <a:t>Procedure:</a:t>
            </a:r>
          </a:p>
          <a:p>
            <a:r>
              <a:rPr lang="en-US" b="0" dirty="0"/>
              <a:t>1. Click the numbers to play the audio. The ends of the sentences are obscured by beeps.</a:t>
            </a:r>
          </a:p>
          <a:p>
            <a:r>
              <a:rPr lang="en-US" b="0" dirty="0"/>
              <a:t>2. Write 1-4 and choose if the sentence refers to Amir/</a:t>
            </a:r>
            <a:r>
              <a:rPr lang="en-US" b="0" dirty="0" err="1"/>
              <a:t>Léa’s</a:t>
            </a:r>
            <a:r>
              <a:rPr lang="en-US" b="0" dirty="0"/>
              <a:t> mother, father or parents, or if it could refer to any of them. </a:t>
            </a:r>
          </a:p>
          <a:p>
            <a:r>
              <a:rPr lang="en-US" b="0" dirty="0"/>
              <a:t>3. Click to reveal the answers.</a:t>
            </a:r>
          </a:p>
          <a:p>
            <a:r>
              <a:rPr lang="en-US" b="0" dirty="0"/>
              <a:t>4. Repeat steps 1-3 with the English sentences.</a:t>
            </a:r>
          </a:p>
          <a:p>
            <a:endParaRPr lang="en-US" b="0" dirty="0"/>
          </a:p>
          <a:p>
            <a:r>
              <a:rPr lang="en-US" b="1" dirty="0"/>
              <a:t>Transcript (French):</a:t>
            </a:r>
          </a:p>
          <a:p>
            <a:pPr marL="228600" indent="-228600">
              <a:buAutoNum type="arabicPeriod"/>
            </a:pPr>
            <a:r>
              <a:rPr lang="en-US" b="0" dirty="0" err="1"/>
              <a:t>Léa</a:t>
            </a:r>
            <a:r>
              <a:rPr lang="en-US" b="0" dirty="0"/>
              <a:t> </a:t>
            </a:r>
            <a:r>
              <a:rPr lang="en-US" b="0" dirty="0" err="1"/>
              <a:t>parle</a:t>
            </a:r>
            <a:r>
              <a:rPr lang="en-US" b="0" dirty="0"/>
              <a:t> à </a:t>
            </a:r>
            <a:r>
              <a:rPr lang="en-US" b="0" dirty="0" err="1"/>
              <a:t>ses</a:t>
            </a:r>
            <a:r>
              <a:rPr lang="en-US" b="0" dirty="0"/>
              <a:t> […].</a:t>
            </a:r>
          </a:p>
          <a:p>
            <a:pPr marL="228600" indent="-228600">
              <a:buAutoNum type="arabicPeriod"/>
            </a:pPr>
            <a:r>
              <a:rPr lang="en-US" b="0" dirty="0"/>
              <a:t>Amir fait la cuisine avec </a:t>
            </a:r>
            <a:r>
              <a:rPr lang="en-US" b="0" dirty="0" err="1"/>
              <a:t>sa</a:t>
            </a:r>
            <a:r>
              <a:rPr lang="en-US" b="0" dirty="0"/>
              <a:t> […].</a:t>
            </a:r>
          </a:p>
          <a:p>
            <a:pPr marL="228600" indent="-228600">
              <a:buAutoNum type="arabicPeriod"/>
            </a:pPr>
            <a:r>
              <a:rPr lang="en-US" b="0" dirty="0" err="1"/>
              <a:t>Léa</a:t>
            </a:r>
            <a:r>
              <a:rPr lang="en-US" b="0" dirty="0"/>
              <a:t> a un </a:t>
            </a:r>
            <a:r>
              <a:rPr lang="en-US" b="0" dirty="0" err="1"/>
              <a:t>cadeau</a:t>
            </a:r>
            <a:r>
              <a:rPr lang="en-US" b="0" dirty="0"/>
              <a:t> pour son […].</a:t>
            </a:r>
          </a:p>
          <a:p>
            <a:pPr marL="228600" indent="-228600">
              <a:buAutoNum type="arabicPeriod"/>
            </a:pPr>
            <a:r>
              <a:rPr lang="en-US" b="0" dirty="0"/>
              <a:t>Amir </a:t>
            </a:r>
            <a:r>
              <a:rPr lang="en-US" b="0" dirty="0" err="1"/>
              <a:t>écoute</a:t>
            </a:r>
            <a:r>
              <a:rPr lang="en-US" b="0" dirty="0"/>
              <a:t> </a:t>
            </a:r>
            <a:r>
              <a:rPr lang="en-US" b="0" dirty="0" err="1"/>
              <a:t>ses</a:t>
            </a:r>
            <a:r>
              <a:rPr lang="en-US" b="0" dirty="0"/>
              <a:t> […].</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(English):</a:t>
            </a:r>
            <a:endParaRPr lang="en-US" b="0" dirty="0"/>
          </a:p>
          <a:p>
            <a:pPr marL="228600" indent="-228600">
              <a:buFont typeface="+mj-lt"/>
              <a:buAutoNum type="arabicPeriod"/>
            </a:pPr>
            <a:r>
              <a:rPr lang="en-US" b="0" dirty="0" err="1"/>
              <a:t>Léa</a:t>
            </a:r>
            <a:r>
              <a:rPr lang="en-US" b="0" dirty="0"/>
              <a:t> is speaking to her […].</a:t>
            </a:r>
          </a:p>
          <a:p>
            <a:pPr marL="228600" indent="-228600">
              <a:buFont typeface="+mj-lt"/>
              <a:buAutoNum type="arabicPeriod"/>
            </a:pPr>
            <a:r>
              <a:rPr lang="en-US" b="0" dirty="0"/>
              <a:t>Amir is doing the cooking with his […].</a:t>
            </a:r>
          </a:p>
          <a:p>
            <a:pPr marL="228600" indent="-228600">
              <a:buFont typeface="+mj-lt"/>
              <a:buAutoNum type="arabicPeriod"/>
            </a:pPr>
            <a:r>
              <a:rPr lang="en-US" b="0" dirty="0" err="1"/>
              <a:t>Léa</a:t>
            </a:r>
            <a:r>
              <a:rPr lang="en-US" b="0" dirty="0"/>
              <a:t> has a present for her […].</a:t>
            </a:r>
          </a:p>
          <a:p>
            <a:pPr marL="228600" indent="-228600">
              <a:buFont typeface="+mj-lt"/>
              <a:buAutoNum type="arabicPeriod"/>
            </a:pPr>
            <a:r>
              <a:rPr lang="en-US" b="0" dirty="0"/>
              <a:t>Amir listens to his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746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err="1"/>
              <a:t>practising</a:t>
            </a:r>
            <a:r>
              <a:rPr lang="en-US" b="0" dirty="0"/>
              <a:t> written recognition of nouns in agreement with </a:t>
            </a:r>
            <a:r>
              <a:rPr lang="en-US" b="0" i="1" u="none" dirty="0"/>
              <a:t>son </a:t>
            </a:r>
            <a:r>
              <a:rPr lang="en-US" b="0" i="0" u="none" dirty="0"/>
              <a:t>/</a:t>
            </a:r>
            <a:r>
              <a:rPr lang="en-US" b="0" i="1" u="none" dirty="0"/>
              <a:t> </a:t>
            </a:r>
            <a:r>
              <a:rPr lang="en-US" b="0" i="1" u="none" dirty="0" err="1"/>
              <a:t>sa</a:t>
            </a:r>
            <a:r>
              <a:rPr lang="en-US" b="0" i="1" u="none" dirty="0"/>
              <a:t> </a:t>
            </a:r>
            <a:r>
              <a:rPr lang="en-US" b="0" i="0" u="none" dirty="0"/>
              <a:t>/</a:t>
            </a:r>
            <a:r>
              <a:rPr lang="en-US" b="0" i="1" u="none" dirty="0"/>
              <a:t> </a:t>
            </a:r>
            <a:r>
              <a:rPr lang="en-US" b="0" i="1" u="none" dirty="0" err="1"/>
              <a:t>ses</a:t>
            </a:r>
            <a:endParaRPr lang="en-US" b="0" i="0" dirty="0"/>
          </a:p>
          <a:p>
            <a:endParaRPr lang="en-US" b="1" dirty="0"/>
          </a:p>
          <a:p>
            <a:r>
              <a:rPr lang="en-US" b="1" dirty="0"/>
              <a:t>Procedure:</a:t>
            </a:r>
          </a:p>
          <a:p>
            <a:r>
              <a:rPr lang="en-US" b="0" dirty="0"/>
              <a:t>1. Write 1-8 and choose </a:t>
            </a:r>
            <a:r>
              <a:rPr lang="en-US" b="0" i="0" dirty="0"/>
              <a:t>which noun agrees with the possessive adjective.</a:t>
            </a:r>
            <a:endParaRPr lang="en-US" b="0" dirty="0"/>
          </a:p>
          <a:p>
            <a:r>
              <a:rPr lang="en-US" b="0" dirty="0"/>
              <a:t>2. Click to reveal answers.</a:t>
            </a:r>
          </a:p>
          <a:p>
            <a:r>
              <a:rPr lang="en-US" b="0" dirty="0"/>
              <a:t>3. Oral translation into English.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parade [&gt;5000], </a:t>
            </a:r>
            <a:r>
              <a:rPr lang="en-GB" baseline="0" dirty="0" err="1"/>
              <a:t>militaire</a:t>
            </a:r>
            <a:r>
              <a:rPr lang="en-GB" baseline="0" dirty="0"/>
              <a:t> [690], video [2611], secret [796], feu [786], artifice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hlinkClick r:id="rId3"/>
              </a:rPr>
              <a:t>"</a:t>
            </a:r>
            <a:r>
              <a:rPr lang="en-GB" sz="1200" b="0" i="0" u="none" strike="noStrike" kern="1200" dirty="0" err="1">
                <a:solidFill>
                  <a:schemeClr val="tx1"/>
                </a:solidFill>
                <a:effectLst/>
                <a:latin typeface="+mn-lt"/>
                <a:ea typeface="+mn-ea"/>
                <a:cs typeface="+mn-cs"/>
                <a:hlinkClick r:id="rId3"/>
              </a:rPr>
              <a:t>Défilé</a:t>
            </a:r>
            <a:r>
              <a:rPr lang="en-GB" sz="1200" b="0" i="0" u="none" strike="noStrike" kern="1200" dirty="0">
                <a:solidFill>
                  <a:schemeClr val="tx1"/>
                </a:solidFill>
                <a:effectLst/>
                <a:latin typeface="+mn-lt"/>
                <a:ea typeface="+mn-ea"/>
                <a:cs typeface="+mn-cs"/>
                <a:hlinkClick r:id="rId3"/>
              </a:rPr>
              <a:t> 14 </a:t>
            </a:r>
            <a:r>
              <a:rPr lang="en-GB" sz="1200" b="0" i="0" u="none" strike="noStrike" kern="1200" dirty="0" err="1">
                <a:solidFill>
                  <a:schemeClr val="tx1"/>
                </a:solidFill>
                <a:effectLst/>
                <a:latin typeface="+mn-lt"/>
                <a:ea typeface="+mn-ea"/>
                <a:cs typeface="+mn-cs"/>
                <a:hlinkClick r:id="rId3"/>
              </a:rPr>
              <a:t>juillet</a:t>
            </a:r>
            <a:r>
              <a:rPr lang="en-GB" sz="1200" b="0" i="0" u="none" strike="noStrike" kern="1200" dirty="0">
                <a:solidFill>
                  <a:schemeClr val="tx1"/>
                </a:solidFill>
                <a:effectLst/>
                <a:latin typeface="+mn-lt"/>
                <a:ea typeface="+mn-ea"/>
                <a:cs typeface="+mn-cs"/>
                <a:hlinkClick r:id="rId3"/>
              </a:rPr>
              <a:t> 2014 Paris Champs </a:t>
            </a:r>
            <a:r>
              <a:rPr lang="en-GB" sz="1200" b="0" i="0" u="none" strike="noStrike" kern="1200" dirty="0" err="1">
                <a:solidFill>
                  <a:schemeClr val="tx1"/>
                </a:solidFill>
                <a:effectLst/>
                <a:latin typeface="+mn-lt"/>
                <a:ea typeface="+mn-ea"/>
                <a:cs typeface="+mn-cs"/>
                <a:hlinkClick r:id="rId3"/>
              </a:rPr>
              <a:t>Elysées</a:t>
            </a:r>
            <a:r>
              <a:rPr lang="en-GB" sz="1200" b="0" i="0" u="none" strike="noStrike" kern="1200" dirty="0">
                <a:solidFill>
                  <a:schemeClr val="tx1"/>
                </a:solidFill>
                <a:effectLst/>
                <a:latin typeface="+mn-lt"/>
                <a:ea typeface="+mn-ea"/>
                <a:cs typeface="+mn-cs"/>
                <a:hlinkClick r:id="rId3"/>
              </a:rPr>
              <a:t>"</a:t>
            </a:r>
            <a:r>
              <a:rPr lang="en-GB" sz="1200" b="0" i="0" kern="1200" dirty="0">
                <a:solidFill>
                  <a:schemeClr val="tx1"/>
                </a:solidFill>
                <a:effectLst/>
                <a:latin typeface="+mn-lt"/>
                <a:ea typeface="+mn-ea"/>
                <a:cs typeface="+mn-cs"/>
              </a:rPr>
              <a:t> by </a:t>
            </a:r>
            <a:r>
              <a:rPr lang="en-GB" sz="1200" b="0" i="0" u="none" strike="noStrike" kern="1200" dirty="0">
                <a:solidFill>
                  <a:schemeClr val="tx1"/>
                </a:solidFill>
                <a:effectLst/>
                <a:latin typeface="+mn-lt"/>
                <a:ea typeface="+mn-ea"/>
                <a:cs typeface="+mn-cs"/>
                <a:hlinkClick r:id="rId4"/>
              </a:rPr>
              <a:t>Vince11111</a:t>
            </a:r>
            <a:r>
              <a:rPr lang="en-GB" sz="1200" b="0" i="0" kern="1200" dirty="0">
                <a:solidFill>
                  <a:schemeClr val="tx1"/>
                </a:solidFill>
                <a:effectLst/>
                <a:latin typeface="+mn-lt"/>
                <a:ea typeface="+mn-ea"/>
                <a:cs typeface="+mn-cs"/>
              </a:rPr>
              <a:t> is licensed under </a:t>
            </a:r>
            <a:r>
              <a:rPr lang="en-GB" sz="1200" b="0" i="0" u="none" strike="noStrike" kern="1200" cap="all" dirty="0">
                <a:solidFill>
                  <a:schemeClr val="tx1"/>
                </a:solidFill>
                <a:effectLst/>
                <a:latin typeface="+mn-lt"/>
                <a:ea typeface="+mn-ea"/>
                <a:cs typeface="+mn-cs"/>
                <a:hlinkClick r:id="rId5"/>
              </a:rPr>
              <a:t>CC BY 2.0</a:t>
            </a:r>
            <a:endParaRPr lang="en-US" b="1" dirty="0"/>
          </a:p>
          <a:p>
            <a:r>
              <a:rPr lang="en-US" sz="1200" b="0" i="0" u="none" strike="noStrike" kern="1200" dirty="0">
                <a:solidFill>
                  <a:schemeClr val="tx1"/>
                </a:solidFill>
                <a:effectLst/>
                <a:latin typeface="+mn-lt"/>
                <a:ea typeface="+mn-ea"/>
                <a:cs typeface="+mn-cs"/>
                <a:hlinkClick r:id="rId6"/>
              </a:rPr>
              <a:t>"170714-D-PB383-005"</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7"/>
              </a:rPr>
              <a:t>Chairman of the Joint Chiefs of Staff</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5"/>
              </a:rPr>
              <a:t>CC BY 2.0</a:t>
            </a:r>
            <a:endParaRPr lang="en-US" sz="1200" b="0" i="0" u="none" strike="noStrike" kern="1200" cap="all"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a:rPr>
              <a:t>"Bastille Day, Paris, 2017"</a:t>
            </a:r>
            <a:r>
              <a:rPr lang="en-US" sz="1200" b="0" i="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9"/>
              </a:rPr>
              <a:t>Mustang Joe</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10"/>
              </a:rPr>
              <a:t>CC0 1.0</a:t>
            </a:r>
            <a:endParaRPr lang="en-US" sz="1200" b="0" i="0" u="none" strike="noStrike" kern="1200" cap="all"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11"/>
              </a:rPr>
              <a:t>"File:Tour </a:t>
            </a:r>
            <a:r>
              <a:rPr lang="en-US" sz="1200" b="0" i="0" u="none" strike="noStrike" kern="1200" dirty="0" err="1">
                <a:solidFill>
                  <a:schemeClr val="tx1"/>
                </a:solidFill>
                <a:effectLst/>
                <a:latin typeface="+mn-lt"/>
                <a:ea typeface="+mn-ea"/>
                <a:cs typeface="+mn-cs"/>
                <a:hlinkClick r:id="rId11"/>
              </a:rPr>
              <a:t>eiffel</a:t>
            </a:r>
            <a:r>
              <a:rPr lang="en-US" sz="1200" b="0" i="0" u="none" strike="noStrike" kern="1200" dirty="0">
                <a:solidFill>
                  <a:schemeClr val="tx1"/>
                </a:solidFill>
                <a:effectLst/>
                <a:latin typeface="+mn-lt"/>
                <a:ea typeface="+mn-ea"/>
                <a:cs typeface="+mn-cs"/>
                <a:hlinkClick r:id="rId11"/>
              </a:rPr>
              <a:t> Groupe F Paris.jpg"</a:t>
            </a:r>
            <a:r>
              <a:rPr lang="en-US" sz="1200" b="0" i="0" kern="1200" dirty="0">
                <a:solidFill>
                  <a:schemeClr val="tx1"/>
                </a:solidFill>
                <a:effectLst/>
                <a:latin typeface="+mn-lt"/>
                <a:ea typeface="+mn-ea"/>
                <a:cs typeface="+mn-cs"/>
              </a:rPr>
              <a:t> by </a:t>
            </a:r>
            <a:r>
              <a:rPr lang="en-US" sz="1200" b="0" i="0" u="none" strike="noStrike" kern="1200" dirty="0" err="1">
                <a:solidFill>
                  <a:schemeClr val="tx1"/>
                </a:solidFill>
                <a:effectLst/>
                <a:latin typeface="+mn-lt"/>
                <a:ea typeface="+mn-ea"/>
                <a:cs typeface="+mn-cs"/>
                <a:hlinkClick r:id="rId12"/>
              </a:rPr>
              <a:t>Nchavance</a:t>
            </a:r>
            <a:r>
              <a:rPr lang="en-US" sz="1200" b="0" i="0" kern="1200" dirty="0">
                <a:solidFill>
                  <a:schemeClr val="tx1"/>
                </a:solidFill>
                <a:effectLst/>
                <a:latin typeface="+mn-lt"/>
                <a:ea typeface="+mn-ea"/>
                <a:cs typeface="+mn-cs"/>
              </a:rPr>
              <a:t> is licensed under </a:t>
            </a:r>
            <a:r>
              <a:rPr lang="en-US" sz="1200" b="0" i="0" u="none" strike="noStrike" kern="1200" cap="all" dirty="0">
                <a:solidFill>
                  <a:schemeClr val="tx1"/>
                </a:solidFill>
                <a:effectLst/>
                <a:latin typeface="+mn-lt"/>
                <a:ea typeface="+mn-ea"/>
                <a:cs typeface="+mn-cs"/>
                <a:hlinkClick r:id="rId13"/>
              </a:rPr>
              <a:t>CC BY-SA 4.0</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184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err="1"/>
              <a:t>practising</a:t>
            </a:r>
            <a:r>
              <a:rPr lang="en-US" b="0" dirty="0"/>
              <a:t> aural recognition of the possessor from the possessive adjective</a:t>
            </a:r>
            <a:endParaRPr lang="en-US" b="1" dirty="0"/>
          </a:p>
          <a:p>
            <a:endParaRPr lang="en-US" b="1" dirty="0"/>
          </a:p>
          <a:p>
            <a:r>
              <a:rPr lang="en-US" b="1" dirty="0"/>
              <a:t>Procedure:</a:t>
            </a:r>
          </a:p>
          <a:p>
            <a:r>
              <a:rPr lang="en-US" b="0" dirty="0"/>
              <a:t>1. Click the numbers to play the audio.</a:t>
            </a:r>
          </a:p>
          <a:p>
            <a:r>
              <a:rPr lang="en-US" b="0" dirty="0"/>
              <a:t>2. Click to reveal the answers.</a:t>
            </a:r>
          </a:p>
          <a:p>
            <a:r>
              <a:rPr lang="en-US" b="0" dirty="0"/>
              <a:t>3. English translations can also be elicited.</a:t>
            </a:r>
          </a:p>
          <a:p>
            <a:endParaRPr lang="en-US" b="0" dirty="0"/>
          </a:p>
          <a:p>
            <a:r>
              <a:rPr lang="en-US" b="1" dirty="0"/>
              <a:t>Transcript:</a:t>
            </a:r>
            <a:endParaRPr lang="en-US" b="0" dirty="0"/>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1. Nous allons visiter ton pays préféré.</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2. Nous allons faire un voyage dans ma ville préférée.</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3. Nous allons faire une promenade dans son parc préféré.</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4. Nous allons jouer sur ta plage préférée.</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5. Nous allons aller à mes cafés préférés.</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6. Nous allons écouter sa musique préférée.</a:t>
            </a:r>
            <a:endParaRPr lang="en-GB" sz="1200" b="0" dirty="0">
              <a:effectLst/>
              <a:latin typeface="Times New Roman" panose="02020603050405020304" pitchFamily="18" charset="0"/>
              <a:ea typeface="Times New Roman" panose="02020603050405020304" pitchFamily="18" charset="0"/>
            </a:endParaRPr>
          </a:p>
          <a:p>
            <a:pPr marL="0" lvl="0" indent="0">
              <a:spcAft>
                <a:spcPts val="0"/>
              </a:spcAft>
              <a:buFont typeface="+mj-lt"/>
              <a:buNone/>
              <a:tabLst>
                <a:tab pos="457200" algn="l"/>
              </a:tabLst>
            </a:pPr>
            <a:r>
              <a:rPr lang="fr-FR" sz="1200" b="0" kern="1200" dirty="0">
                <a:solidFill>
                  <a:srgbClr val="000000"/>
                </a:solidFill>
                <a:effectLst/>
                <a:latin typeface="Calibri" panose="020F0502020204030204" pitchFamily="34" charset="0"/>
                <a:ea typeface="Calibri" panose="020F0502020204030204" pitchFamily="34" charset="0"/>
              </a:rPr>
              <a:t>7. Nous allons regarder ses films préférés.</a:t>
            </a:r>
            <a:endParaRPr lang="en-GB" sz="1200" b="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NB: There is an alternative version of this task with handouts at the end of this slide deck.</a:t>
            </a:r>
            <a:br>
              <a:rPr lang="en-US" b="1" dirty="0"/>
            </a:br>
            <a:r>
              <a:rPr lang="en-US" b="1" dirty="0"/>
              <a:t>Timing: 5 minutes (two slides + answer text)</a:t>
            </a:r>
          </a:p>
          <a:p>
            <a:endParaRPr lang="en-US" b="1" dirty="0"/>
          </a:p>
          <a:p>
            <a:r>
              <a:rPr lang="en-US" b="1" dirty="0"/>
              <a:t>Aim: </a:t>
            </a:r>
            <a:r>
              <a:rPr lang="en-US" b="0" dirty="0" err="1"/>
              <a:t>practising</a:t>
            </a:r>
            <a:r>
              <a:rPr lang="en-US" b="0" dirty="0"/>
              <a:t> aural production of agreement with </a:t>
            </a:r>
            <a:r>
              <a:rPr lang="en-US" b="0" i="1" dirty="0"/>
              <a:t>son / </a:t>
            </a:r>
            <a:r>
              <a:rPr lang="en-US" b="0" i="1" dirty="0" err="1"/>
              <a:t>sa</a:t>
            </a:r>
            <a:r>
              <a:rPr lang="en-US" b="0" i="1" dirty="0"/>
              <a:t> / </a:t>
            </a:r>
            <a:r>
              <a:rPr lang="en-US" b="0" i="1" dirty="0" err="1"/>
              <a:t>ses</a:t>
            </a:r>
            <a:endParaRPr lang="en-US" b="1" dirty="0"/>
          </a:p>
          <a:p>
            <a:endParaRPr lang="en-US" b="1" dirty="0"/>
          </a:p>
          <a:p>
            <a:r>
              <a:rPr lang="en-US" b="1" dirty="0"/>
              <a:t>Procedure:</a:t>
            </a:r>
          </a:p>
          <a:p>
            <a:r>
              <a:rPr lang="en-US" b="0" dirty="0"/>
              <a:t>1. Partner A starts by reading the first instalment of the story aloud.</a:t>
            </a:r>
          </a:p>
          <a:p>
            <a:r>
              <a:rPr lang="en-US" b="0" dirty="0"/>
              <a:t>2. Partner B chooses which noun completes the sentence, and reads the next instalment, up to the next word choice.</a:t>
            </a:r>
          </a:p>
          <a:p>
            <a:r>
              <a:rPr lang="en-US" b="0" dirty="0"/>
              <a:t>3. Continue until the story is complete.</a:t>
            </a:r>
          </a:p>
          <a:p>
            <a:r>
              <a:rPr lang="en-US" b="0" dirty="0"/>
              <a:t>4. Check answers on the </a:t>
            </a:r>
            <a:r>
              <a:rPr lang="en-US" b="0" i="1" dirty="0" err="1"/>
              <a:t>réponses</a:t>
            </a:r>
            <a:r>
              <a:rPr lang="en-US" b="0" i="0" dirty="0"/>
              <a:t> slide.</a:t>
            </a:r>
            <a:endParaRPr lang="en-US" b="0" dirty="0"/>
          </a:p>
          <a:p>
            <a:r>
              <a:rPr lang="en-US" b="0" dirty="0"/>
              <a:t>5. The story can also be translated into English, perhaps for homework.</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rentrée</a:t>
            </a:r>
            <a:r>
              <a:rPr lang="en-GB" baseline="0" dirty="0"/>
              <a:t> [2971], </a:t>
            </a:r>
            <a:r>
              <a:rPr lang="en-GB" baseline="0" dirty="0" err="1"/>
              <a:t>nerveux</a:t>
            </a:r>
            <a:r>
              <a:rPr lang="en-GB" baseline="0" dirty="0"/>
              <a:t> [3735], </a:t>
            </a:r>
            <a:r>
              <a:rPr lang="en-GB" baseline="0" dirty="0" err="1"/>
              <a:t>compétition</a:t>
            </a:r>
            <a:r>
              <a:rPr lang="en-GB" baseline="0" dirty="0"/>
              <a:t> [2651]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863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273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121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[om]</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possessive adjectives (1</a:t>
            </a:r>
            <a:r>
              <a:rPr lang="en-GB" b="0" baseline="30000" dirty="0"/>
              <a:t>st</a:t>
            </a:r>
            <a:r>
              <a:rPr lang="en-GB" b="0" dirty="0"/>
              <a:t>, 2</a:t>
            </a:r>
            <a:r>
              <a:rPr lang="en-GB" b="0" baseline="30000" dirty="0"/>
              <a:t>nd</a:t>
            </a:r>
            <a:r>
              <a:rPr lang="en-GB" b="0" baseline="0" dirty="0"/>
              <a:t>, 3</a:t>
            </a:r>
            <a:r>
              <a:rPr lang="en-GB" b="0" baseline="30000" dirty="0"/>
              <a:t>rd</a:t>
            </a:r>
            <a:r>
              <a:rPr lang="en-GB" b="0" baseline="0" dirty="0"/>
              <a:t> singular)</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 possessive adjective </a:t>
            </a:r>
            <a:r>
              <a:rPr lang="en-GB" b="0" i="1" baseline="0" dirty="0" err="1"/>
              <a:t>notre</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8.1.1.6 (introduce) </a:t>
            </a:r>
            <a:r>
              <a:rPr lang="fr-FR" dirty="0">
                <a:solidFill>
                  <a:srgbClr val="000000"/>
                </a:solidFill>
                <a:latin typeface="Century Gothic" panose="020B0502020202020204" pitchFamily="34" charset="0"/>
              </a:rPr>
              <a:t>organiser [701], chacun [323], anniversaire [2043], aout [1445], décembre [891], juillet [1326], septembre [944], octobre [826], novembre [982], général [147], national [227], partout [581]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frapper (à) [745], ressembler à [1398], cœur [568], temps [65], noir [572], blanc</a:t>
            </a:r>
            <a:r>
              <a:rPr lang="fr-FR" sz="1200" b="0" i="0" u="none" strike="noStrike" kern="1200" baseline="30000" dirty="0">
                <a:solidFill>
                  <a:schemeClr val="tx1"/>
                </a:solidFill>
                <a:effectLst/>
                <a:latin typeface="+mn-lt"/>
                <a:ea typeface="+mn-ea"/>
                <a:cs typeface="+mn-cs"/>
              </a:rPr>
              <a:t>1</a:t>
            </a:r>
            <a:r>
              <a:rPr lang="fr-FR" sz="1200" b="0" i="0" u="none" strike="noStrike" kern="1200" dirty="0">
                <a:solidFill>
                  <a:schemeClr val="tx1"/>
                </a:solidFill>
                <a:effectLst/>
                <a:latin typeface="+mn-lt"/>
                <a:ea typeface="+mn-ea"/>
                <a:cs typeface="+mn-cs"/>
              </a:rPr>
              <a:t> [708], blanche [708], pour</a:t>
            </a:r>
            <a:r>
              <a:rPr lang="fr-FR" sz="1200" b="0" i="0" u="none" strike="noStrike" kern="1200" baseline="30000" dirty="0">
                <a:solidFill>
                  <a:schemeClr val="tx1"/>
                </a:solidFill>
                <a:effectLst/>
                <a:latin typeface="+mn-lt"/>
                <a:ea typeface="+mn-ea"/>
                <a:cs typeface="+mn-cs"/>
              </a:rPr>
              <a:t>2</a:t>
            </a:r>
            <a:r>
              <a:rPr lang="fr-FR" sz="1200" b="0" i="0" u="none" strike="noStrike" kern="1200" dirty="0">
                <a:solidFill>
                  <a:schemeClr val="tx1"/>
                </a:solidFill>
                <a:effectLst/>
                <a:latin typeface="+mn-lt"/>
                <a:ea typeface="+mn-ea"/>
                <a:cs typeface="+mn-cs"/>
              </a:rPr>
              <a:t> [10], si</a:t>
            </a:r>
            <a:r>
              <a:rPr lang="fr-FR" sz="1200" b="0" i="0" u="none" strike="noStrike" kern="1200" baseline="30000" dirty="0">
                <a:solidFill>
                  <a:schemeClr val="tx1"/>
                </a:solidFill>
                <a:effectLst/>
                <a:latin typeface="+mn-lt"/>
                <a:ea typeface="+mn-ea"/>
                <a:cs typeface="+mn-cs"/>
              </a:rPr>
              <a:t>1 </a:t>
            </a:r>
            <a:r>
              <a:rPr lang="fr-FR" sz="1200" b="0" i="0" u="none" strike="noStrike" kern="1200" dirty="0">
                <a:solidFill>
                  <a:schemeClr val="tx1"/>
                </a:solidFill>
                <a:effectLst/>
                <a:latin typeface="+mn-lt"/>
                <a:ea typeface="+mn-ea"/>
                <a:cs typeface="+mn-cs"/>
              </a:rPr>
              <a:t>[34]</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belle [393], bonne [94], haut [264], nouveau [52], nouvelle [52], vieille [671], vieux [671], bâtiment [1952], église [1782], jardin [2284], pont [1889]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2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[om]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nom</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point at yourself.</a:t>
            </a:r>
            <a:br>
              <a:rPr lang="en-GB" baseline="0" dirty="0"/>
            </a:br>
            <a:r>
              <a:rPr lang="en-GB" baseline="0" dirty="0"/>
              <a:t>4. Roll back the animations and work through 1-3 again, but this time, dropping your voice completely to listen carefully to the students saying the </a:t>
            </a:r>
            <a:r>
              <a:rPr lang="en-GB" b="1" dirty="0"/>
              <a:t>[om] </a:t>
            </a:r>
            <a:r>
              <a:rPr lang="en-GB" baseline="0" dirty="0"/>
              <a:t>sound, pronouncing </a:t>
            </a:r>
            <a:r>
              <a:rPr lang="en-GB" b="0" baseline="0" dirty="0"/>
              <a:t>”</a:t>
            </a:r>
            <a:r>
              <a:rPr lang="en-GB" b="1" baseline="0" dirty="0"/>
              <a:t>nom</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nom</a:t>
            </a:r>
            <a:r>
              <a:rPr lang="en-GB" baseline="0" dirty="0"/>
              <a:t> [171]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05051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a:t>
            </a:r>
            <a:r>
              <a:rPr lang="en-US" b="0" dirty="0" err="1"/>
              <a:t>practise</a:t>
            </a:r>
            <a:r>
              <a:rPr lang="en-US" b="0" dirty="0"/>
              <a:t> oral production of the months in French.</a:t>
            </a:r>
            <a:endParaRPr lang="en-US" b="1" dirty="0"/>
          </a:p>
          <a:p>
            <a:endParaRPr lang="en-US" b="1" dirty="0"/>
          </a:p>
          <a:p>
            <a:r>
              <a:rPr lang="en-US" b="1" dirty="0"/>
              <a:t>Procedure:</a:t>
            </a:r>
          </a:p>
          <a:p>
            <a:r>
              <a:rPr lang="en-US" b="0" dirty="0"/>
              <a:t>1. Give students one minute to ‘think-pair-share’ the French for all the months with a partner. Six of the months were </a:t>
            </a:r>
            <a:r>
              <a:rPr lang="en-US" b="0" dirty="0" err="1"/>
              <a:t>practised</a:t>
            </a:r>
            <a:r>
              <a:rPr lang="en-US" b="0" dirty="0"/>
              <a:t> in last week’s lessons, six were pre-learnt for this week.</a:t>
            </a:r>
          </a:p>
          <a:p>
            <a:r>
              <a:rPr lang="en-US" b="0" dirty="0"/>
              <a:t>2. Elicit each month, chorally, and click to reveal each written word.</a:t>
            </a:r>
          </a:p>
          <a:p>
            <a:endParaRPr lang="en-GB" dirty="0"/>
          </a:p>
        </p:txBody>
      </p:sp>
      <p:sp>
        <p:nvSpPr>
          <p:cNvPr id="4" name="Slide Number Placeholder 3"/>
          <p:cNvSpPr>
            <a:spLocks noGrp="1"/>
          </p:cNvSpPr>
          <p:nvPr>
            <p:ph type="sldNum" sz="quarter" idx="5"/>
          </p:nvPr>
        </p:nvSpPr>
        <p:spPr/>
        <p:txBody>
          <a:bodyPr/>
          <a:lstStyle/>
          <a:p>
            <a:fld id="{791F1E04-4FDB-4DFC-ACD3-48A03427CB72}" type="slidenum">
              <a:rPr lang="en-GB" smtClean="0"/>
              <a:t>20</a:t>
            </a:fld>
            <a:endParaRPr lang="en-GB"/>
          </a:p>
        </p:txBody>
      </p:sp>
    </p:spTree>
    <p:extLst>
      <p:ext uri="{BB962C8B-B14F-4D97-AF65-F5344CB8AC3E}">
        <p14:creationId xmlns:p14="http://schemas.microsoft.com/office/powerpoint/2010/main" val="1324703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for 2 slides</a:t>
            </a:r>
            <a:endParaRPr lang="en-US" b="1" dirty="0"/>
          </a:p>
          <a:p>
            <a:endParaRPr lang="en-US" b="1" dirty="0"/>
          </a:p>
          <a:p>
            <a:r>
              <a:rPr lang="en-US" b="1" dirty="0"/>
              <a:t>Aim: </a:t>
            </a:r>
            <a:r>
              <a:rPr lang="en-US" b="0" dirty="0" err="1"/>
              <a:t>practising</a:t>
            </a:r>
            <a:r>
              <a:rPr lang="en-US" b="0" dirty="0"/>
              <a:t> aural comprehension / oral production of this week’s new vocabulary</a:t>
            </a:r>
            <a:endParaRPr lang="en-US" b="1" dirty="0"/>
          </a:p>
          <a:p>
            <a:endParaRPr lang="en-US" b="1" dirty="0"/>
          </a:p>
          <a:p>
            <a:r>
              <a:rPr lang="en-US" b="1" dirty="0"/>
              <a:t>Procedure:</a:t>
            </a:r>
          </a:p>
          <a:p>
            <a:r>
              <a:rPr lang="en-US" b="0" dirty="0"/>
              <a:t>1. Partner B turns away from the board.</a:t>
            </a:r>
          </a:p>
          <a:p>
            <a:r>
              <a:rPr lang="en-US" b="0" dirty="0"/>
              <a:t>2. Click to reveal the birthdays.</a:t>
            </a:r>
          </a:p>
          <a:p>
            <a:r>
              <a:rPr lang="en-US" b="0" dirty="0"/>
              <a:t>3. Partner A says each date in French in a sentence using </a:t>
            </a:r>
            <a:r>
              <a:rPr lang="en-US" b="0" i="1" dirty="0"/>
              <a:t>le</a:t>
            </a:r>
            <a:r>
              <a:rPr lang="en-US" b="0" dirty="0"/>
              <a:t>, </a:t>
            </a:r>
            <a:r>
              <a:rPr lang="en-US" b="0" dirty="0" err="1"/>
              <a:t>eg.</a:t>
            </a:r>
            <a:r>
              <a:rPr lang="en-US" b="0" dirty="0"/>
              <a:t> </a:t>
            </a:r>
            <a:r>
              <a:rPr lang="en-US" b="0" i="1" dirty="0"/>
              <a:t>‘Coco Chanel célèbre son </a:t>
            </a:r>
            <a:r>
              <a:rPr lang="en-US" b="0" i="1" dirty="0" err="1"/>
              <a:t>anniversaire</a:t>
            </a:r>
            <a:r>
              <a:rPr lang="en-US" b="0" i="1" dirty="0"/>
              <a:t> le dix-</a:t>
            </a:r>
            <a:r>
              <a:rPr lang="en-US" b="0" i="1" dirty="0" err="1"/>
              <a:t>neuf</a:t>
            </a:r>
            <a:r>
              <a:rPr lang="en-US" b="0" i="1" dirty="0"/>
              <a:t> </a:t>
            </a:r>
            <a:r>
              <a:rPr lang="en-US" b="0" i="1" dirty="0" err="1"/>
              <a:t>aout</a:t>
            </a:r>
            <a:r>
              <a:rPr lang="en-US" b="0" i="0" dirty="0"/>
              <a:t>’.</a:t>
            </a:r>
          </a:p>
          <a:p>
            <a:r>
              <a:rPr lang="en-US" b="0" dirty="0"/>
              <a:t>4. Partner B listens and writes down the dates they hear.</a:t>
            </a:r>
          </a:p>
          <a:p>
            <a:r>
              <a:rPr lang="en-US" b="0" dirty="0"/>
              <a:t>5. Partner B turns back to the board to check answers.</a:t>
            </a:r>
          </a:p>
          <a:p>
            <a:r>
              <a:rPr lang="en-US" b="0" dirty="0"/>
              <a:t>6. Partners swap roles (see next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célébrité</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159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77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err="1"/>
              <a:t>practising</a:t>
            </a:r>
            <a:r>
              <a:rPr lang="en-US" b="0" dirty="0"/>
              <a:t> aural comprehension / oral and written production of this week’s vocabulary</a:t>
            </a:r>
            <a:endParaRPr lang="en-US" b="1" dirty="0"/>
          </a:p>
          <a:p>
            <a:endParaRPr lang="en-US" b="1" dirty="0"/>
          </a:p>
          <a:p>
            <a:r>
              <a:rPr lang="en-US" b="1" dirty="0"/>
              <a:t>Procedure:</a:t>
            </a:r>
          </a:p>
          <a:p>
            <a:r>
              <a:rPr lang="en-US" b="0" dirty="0"/>
              <a:t>1. Students ask each other when their birthday is using </a:t>
            </a:r>
            <a:r>
              <a:rPr lang="en-US" b="0" i="1" dirty="0"/>
              <a:t>‘</a:t>
            </a:r>
            <a:r>
              <a:rPr lang="en-US" b="0" i="1" dirty="0" err="1"/>
              <a:t>C’est</a:t>
            </a:r>
            <a:r>
              <a:rPr lang="en-US" b="0" i="1" dirty="0"/>
              <a:t> </a:t>
            </a:r>
            <a:r>
              <a:rPr lang="en-US" b="0" i="1" dirty="0" err="1"/>
              <a:t>quand</a:t>
            </a:r>
            <a:r>
              <a:rPr lang="en-US" b="0" i="1" dirty="0"/>
              <a:t> ton </a:t>
            </a:r>
            <a:r>
              <a:rPr lang="en-US" b="0" i="1" dirty="0" err="1"/>
              <a:t>anniversaire</a:t>
            </a:r>
            <a:r>
              <a:rPr lang="en-US" b="0" i="1" dirty="0"/>
              <a:t> ?’</a:t>
            </a:r>
            <a:r>
              <a:rPr lang="en-US" b="0" i="0" dirty="0"/>
              <a:t>.</a:t>
            </a:r>
            <a:endParaRPr lang="en-US" b="0" dirty="0"/>
          </a:p>
          <a:p>
            <a:r>
              <a:rPr lang="en-US" b="0" dirty="0"/>
              <a:t>2. They find one person in the class who has a birthday in each month.</a:t>
            </a:r>
          </a:p>
          <a:p>
            <a:r>
              <a:rPr lang="en-US" b="0" dirty="0"/>
              <a:t>3. They write a sentence using </a:t>
            </a:r>
            <a:r>
              <a:rPr lang="en-US" b="0" i="1" dirty="0"/>
              <a:t>le</a:t>
            </a:r>
            <a:r>
              <a:rPr lang="en-US" b="0" i="0" dirty="0"/>
              <a:t>, </a:t>
            </a:r>
            <a:r>
              <a:rPr lang="en-US" b="0" i="0" dirty="0" err="1"/>
              <a:t>eg.</a:t>
            </a:r>
            <a:r>
              <a:rPr lang="en-US" b="0" i="0" dirty="0"/>
              <a:t> </a:t>
            </a:r>
            <a:r>
              <a:rPr lang="en-US" b="0" i="1" dirty="0"/>
              <a:t>‘Charlie célèbre son </a:t>
            </a:r>
            <a:r>
              <a:rPr lang="en-US" b="0" i="1" dirty="0" err="1"/>
              <a:t>anniversaire</a:t>
            </a:r>
            <a:r>
              <a:rPr lang="en-US" b="0" i="1" dirty="0"/>
              <a:t> le 27 </a:t>
            </a:r>
            <a:r>
              <a:rPr lang="en-US" b="0" i="1" dirty="0" err="1"/>
              <a:t>octobre</a:t>
            </a:r>
            <a:r>
              <a:rPr lang="en-US" b="0" i="1" dirty="0"/>
              <a:t>’</a:t>
            </a:r>
            <a:r>
              <a:rPr lang="en-US" b="0" i="0" dirty="0"/>
              <a:t>.</a:t>
            </a:r>
            <a:endParaRPr lang="en-US" b="0" dirty="0"/>
          </a:p>
          <a:p>
            <a:endParaRPr lang="en-US" b="0" dirty="0"/>
          </a:p>
          <a:p>
            <a:r>
              <a:rPr lang="en-US" b="1" dirty="0"/>
              <a:t>Note: </a:t>
            </a:r>
            <a:r>
              <a:rPr lang="en-US" b="0" dirty="0"/>
              <a:t>For self-study, this could be done as a purely written activity, where students find a celebrity with a birthday in each month.</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853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introducing the possessive adjectives </a:t>
            </a:r>
            <a:r>
              <a:rPr lang="en-US" b="0" i="1" dirty="0" err="1"/>
              <a:t>notre</a:t>
            </a:r>
            <a:r>
              <a:rPr lang="en-US" b="0" i="0" dirty="0"/>
              <a:t> / </a:t>
            </a:r>
            <a:r>
              <a:rPr lang="en-US" b="0" i="1" dirty="0" err="1"/>
              <a:t>nos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807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err="1"/>
              <a:t>practising</a:t>
            </a:r>
            <a:r>
              <a:rPr lang="en-US" b="0" dirty="0"/>
              <a:t> written recognition of possessive adjectives </a:t>
            </a:r>
            <a:r>
              <a:rPr lang="en-US" b="0" i="1" dirty="0"/>
              <a:t>son / </a:t>
            </a:r>
            <a:r>
              <a:rPr lang="en-US" b="0" i="1" dirty="0" err="1"/>
              <a:t>sa</a:t>
            </a:r>
            <a:r>
              <a:rPr lang="en-US" b="0" i="1" dirty="0"/>
              <a:t>/ </a:t>
            </a:r>
            <a:r>
              <a:rPr lang="en-US" b="0" i="1" dirty="0" err="1"/>
              <a:t>ses</a:t>
            </a:r>
            <a:r>
              <a:rPr lang="en-US" b="0" i="1" dirty="0"/>
              <a:t> </a:t>
            </a:r>
            <a:r>
              <a:rPr lang="en-US" b="0" i="0" dirty="0"/>
              <a:t>and</a:t>
            </a:r>
            <a:r>
              <a:rPr lang="en-US" b="0" dirty="0"/>
              <a:t>  </a:t>
            </a:r>
            <a:r>
              <a:rPr lang="en-US" b="0" i="1" dirty="0" err="1"/>
              <a:t>notre</a:t>
            </a:r>
            <a:r>
              <a:rPr lang="en-US" b="0" i="1" dirty="0"/>
              <a:t> </a:t>
            </a:r>
            <a:r>
              <a:rPr lang="en-US" b="0" i="0" dirty="0"/>
              <a:t>/ </a:t>
            </a:r>
            <a:r>
              <a:rPr lang="en-US" b="0" i="1" dirty="0" err="1"/>
              <a:t>nos</a:t>
            </a:r>
            <a:endParaRPr lang="en-US" b="0" dirty="0"/>
          </a:p>
          <a:p>
            <a:endParaRPr lang="en-US" b="1" dirty="0"/>
          </a:p>
          <a:p>
            <a:r>
              <a:rPr lang="en-US" b="1" dirty="0"/>
              <a:t>Procedure:</a:t>
            </a:r>
          </a:p>
          <a:p>
            <a:r>
              <a:rPr lang="en-US" b="0" dirty="0"/>
              <a:t>1. Write 1-8 and choose a noun phrase with </a:t>
            </a:r>
            <a:r>
              <a:rPr lang="en-US" b="0" i="1" dirty="0"/>
              <a:t>nous</a:t>
            </a:r>
            <a:r>
              <a:rPr lang="en-US" b="0" i="0" dirty="0"/>
              <a:t> or </a:t>
            </a:r>
            <a:r>
              <a:rPr lang="en-US" b="0" i="1" dirty="0"/>
              <a:t>on</a:t>
            </a:r>
            <a:r>
              <a:rPr lang="en-US" b="0" i="0" dirty="0"/>
              <a:t> to complete the sentence (using the adjective in bold to help you decide).</a:t>
            </a:r>
            <a:endParaRPr lang="en-US" b="0" i="1" dirty="0"/>
          </a:p>
          <a:p>
            <a:r>
              <a:rPr lang="en-US" b="0" dirty="0"/>
              <a:t>2. Click to reveal answers.</a:t>
            </a:r>
          </a:p>
          <a:p>
            <a:r>
              <a:rPr lang="en-US" b="0" dirty="0"/>
              <a:t>3.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goût</a:t>
            </a:r>
            <a:r>
              <a:rPr lang="en-GB" baseline="0" dirty="0"/>
              <a:t> [1829], chef [386], week-end [2475], </a:t>
            </a:r>
            <a:r>
              <a:rPr lang="en-GB" baseline="0" dirty="0" err="1"/>
              <a:t>éducation</a:t>
            </a:r>
            <a:r>
              <a:rPr lang="en-GB" baseline="0" dirty="0"/>
              <a:t> [995]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r>
              <a:rPr lang="en-US" b="1" dirty="0"/>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hlinkClick r:id="rId3"/>
              </a:rPr>
              <a:t>"Semaine du goût École Ste Marie (27)"</a:t>
            </a:r>
            <a:r>
              <a:rPr lang="fr-FR" sz="1200" b="0" i="0" kern="1200" dirty="0">
                <a:solidFill>
                  <a:schemeClr val="tx1"/>
                </a:solidFill>
                <a:effectLst/>
                <a:latin typeface="+mn-lt"/>
                <a:ea typeface="+mn-ea"/>
                <a:cs typeface="+mn-cs"/>
              </a:rPr>
              <a:t> by </a:t>
            </a:r>
            <a:r>
              <a:rPr lang="fr-FR" sz="1200" b="0" i="0" u="none" strike="noStrike" kern="1200" dirty="0" err="1">
                <a:solidFill>
                  <a:schemeClr val="tx1"/>
                </a:solidFill>
                <a:effectLst/>
                <a:latin typeface="+mn-lt"/>
                <a:ea typeface="+mn-ea"/>
                <a:cs typeface="+mn-cs"/>
                <a:hlinkClick r:id="rId4"/>
              </a:rPr>
              <a:t>mairievald'ajol</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5"/>
              </a:rPr>
              <a:t>CC BY 2.0</a:t>
            </a:r>
            <a:endParaRPr lang="fr-FR"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hlinkClick r:id="rId6"/>
              </a:rPr>
              <a:t>"Lancement de la Semaine du Goût au Collège de la Mauldre à Maule"</a:t>
            </a:r>
            <a:r>
              <a:rPr lang="fr-FR" sz="1200" b="0" i="0" kern="1200" dirty="0">
                <a:solidFill>
                  <a:schemeClr val="tx1"/>
                </a:solidFill>
                <a:effectLst/>
                <a:latin typeface="+mn-lt"/>
                <a:ea typeface="+mn-ea"/>
                <a:cs typeface="+mn-cs"/>
              </a:rPr>
              <a:t> by </a:t>
            </a:r>
            <a:r>
              <a:rPr lang="fr-FR" sz="1200" b="0" i="0" u="none" strike="noStrike" kern="1200" dirty="0">
                <a:solidFill>
                  <a:schemeClr val="tx1"/>
                </a:solidFill>
                <a:effectLst/>
                <a:latin typeface="+mn-lt"/>
                <a:ea typeface="+mn-ea"/>
                <a:cs typeface="+mn-cs"/>
                <a:hlinkClick r:id="rId7"/>
              </a:rPr>
              <a:t>Département des Yvelines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8"/>
              </a:rPr>
              <a:t>CC BY-ND 2.0</a:t>
            </a:r>
            <a:endParaRPr lang="fr-FR"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hlinkClick r:id="rId9"/>
              </a:rPr>
              <a:t>"Semaine du goût 2010"</a:t>
            </a:r>
            <a:r>
              <a:rPr lang="fr-FR" sz="1200" b="0" i="0" kern="1200" dirty="0">
                <a:solidFill>
                  <a:schemeClr val="tx1"/>
                </a:solidFill>
                <a:effectLst/>
                <a:latin typeface="+mn-lt"/>
                <a:ea typeface="+mn-ea"/>
                <a:cs typeface="+mn-cs"/>
              </a:rPr>
              <a:t> by </a:t>
            </a:r>
            <a:r>
              <a:rPr lang="fr-FR" sz="1200" b="0" i="0" u="none" strike="noStrike" kern="1200" dirty="0">
                <a:solidFill>
                  <a:schemeClr val="tx1"/>
                </a:solidFill>
                <a:effectLst/>
                <a:latin typeface="+mn-lt"/>
                <a:ea typeface="+mn-ea"/>
                <a:cs typeface="+mn-cs"/>
                <a:hlinkClick r:id="rId7"/>
              </a:rPr>
              <a:t>Département des Yvelines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8"/>
              </a:rPr>
              <a:t>CC BY-ND 2.0</a:t>
            </a:r>
            <a:endParaRPr lang="fr-FR"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hlinkClick r:id="rId10"/>
              </a:rPr>
              <a:t>"Semaine du goût École Ste Marie (47)"</a:t>
            </a:r>
            <a:r>
              <a:rPr lang="fr-FR" sz="1200" b="0" i="0" kern="1200" dirty="0">
                <a:solidFill>
                  <a:schemeClr val="tx1"/>
                </a:solidFill>
                <a:effectLst/>
                <a:latin typeface="+mn-lt"/>
                <a:ea typeface="+mn-ea"/>
                <a:cs typeface="+mn-cs"/>
              </a:rPr>
              <a:t> by </a:t>
            </a:r>
            <a:r>
              <a:rPr lang="fr-FR" sz="1200" b="0" i="0" u="none" strike="noStrike" kern="1200" dirty="0" err="1">
                <a:solidFill>
                  <a:schemeClr val="tx1"/>
                </a:solidFill>
                <a:effectLst/>
                <a:latin typeface="+mn-lt"/>
                <a:ea typeface="+mn-ea"/>
                <a:cs typeface="+mn-cs"/>
                <a:hlinkClick r:id="rId4"/>
              </a:rPr>
              <a:t>mairievald'ajol</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5"/>
              </a:rPr>
              <a:t>CC BY 2.0</a:t>
            </a:r>
            <a:endParaRPr lang="fr-FR" sz="1200" b="0"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hlinkClick r:id="rId11"/>
              </a:rPr>
              <a:t>"Semaine du goût École Ste Marie (22)"</a:t>
            </a:r>
            <a:r>
              <a:rPr lang="fr-FR" sz="1200" b="0" i="0" kern="1200" dirty="0">
                <a:solidFill>
                  <a:schemeClr val="tx1"/>
                </a:solidFill>
                <a:effectLst/>
                <a:latin typeface="+mn-lt"/>
                <a:ea typeface="+mn-ea"/>
                <a:cs typeface="+mn-cs"/>
              </a:rPr>
              <a:t> by </a:t>
            </a:r>
            <a:r>
              <a:rPr lang="fr-FR" sz="1200" b="0" i="0" u="none" strike="noStrike" kern="1200" dirty="0" err="1">
                <a:solidFill>
                  <a:schemeClr val="tx1"/>
                </a:solidFill>
                <a:effectLst/>
                <a:latin typeface="+mn-lt"/>
                <a:ea typeface="+mn-ea"/>
                <a:cs typeface="+mn-cs"/>
                <a:hlinkClick r:id="rId4"/>
              </a:rPr>
              <a:t>mairievald'ajol</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licensed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under</a:t>
            </a:r>
            <a:r>
              <a:rPr lang="fr-FR" sz="1200" b="0" i="0" kern="1200" dirty="0">
                <a:solidFill>
                  <a:schemeClr val="tx1"/>
                </a:solidFill>
                <a:effectLst/>
                <a:latin typeface="+mn-lt"/>
                <a:ea typeface="+mn-ea"/>
                <a:cs typeface="+mn-cs"/>
              </a:rPr>
              <a:t> </a:t>
            </a:r>
            <a:r>
              <a:rPr lang="fr-FR" sz="1200" b="0" i="0" u="none" strike="noStrike" kern="1200" cap="all" dirty="0">
                <a:solidFill>
                  <a:schemeClr val="tx1"/>
                </a:solidFill>
                <a:effectLst/>
                <a:latin typeface="+mn-lt"/>
                <a:ea typeface="+mn-ea"/>
                <a:cs typeface="+mn-cs"/>
                <a:hlinkClick r:id="rId5"/>
              </a:rPr>
              <a:t>CC BY 2.0</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152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(two slides)</a:t>
            </a:r>
            <a:endParaRPr lang="en-US" b="1" dirty="0"/>
          </a:p>
          <a:p>
            <a:endParaRPr lang="en-US" b="1" dirty="0"/>
          </a:p>
          <a:p>
            <a:r>
              <a:rPr lang="en-US" b="1" dirty="0"/>
              <a:t>Aim: </a:t>
            </a:r>
            <a:r>
              <a:rPr lang="en-US" b="0" dirty="0" err="1"/>
              <a:t>practising</a:t>
            </a:r>
            <a:r>
              <a:rPr lang="en-US" b="0" dirty="0"/>
              <a:t> aural recognition of possessive adjectives </a:t>
            </a:r>
            <a:r>
              <a:rPr lang="en-US" b="0" i="1" dirty="0"/>
              <a:t>son / </a:t>
            </a:r>
            <a:r>
              <a:rPr lang="en-US" b="0" i="1" dirty="0" err="1"/>
              <a:t>sa</a:t>
            </a:r>
            <a:r>
              <a:rPr lang="en-US" b="0" i="1" dirty="0"/>
              <a:t>/ </a:t>
            </a:r>
            <a:r>
              <a:rPr lang="en-US" b="0" i="1" dirty="0" err="1"/>
              <a:t>ses</a:t>
            </a:r>
            <a:r>
              <a:rPr lang="en-US" b="0" i="1" dirty="0"/>
              <a:t> </a:t>
            </a:r>
            <a:r>
              <a:rPr lang="en-US" b="0" i="0" dirty="0"/>
              <a:t>and</a:t>
            </a:r>
            <a:r>
              <a:rPr lang="en-US" b="0" dirty="0"/>
              <a:t> </a:t>
            </a:r>
            <a:r>
              <a:rPr lang="en-US" b="0" i="1" dirty="0" err="1"/>
              <a:t>notre</a:t>
            </a:r>
            <a:r>
              <a:rPr lang="en-US" b="0" i="1" dirty="0"/>
              <a:t> </a:t>
            </a:r>
            <a:r>
              <a:rPr lang="en-US" b="0" i="0" dirty="0"/>
              <a:t>/ </a:t>
            </a:r>
            <a:r>
              <a:rPr lang="en-US" b="0" i="1" dirty="0" err="1"/>
              <a:t>nos</a:t>
            </a:r>
            <a:endParaRPr lang="en-US" b="1" dirty="0"/>
          </a:p>
          <a:p>
            <a:endParaRPr lang="en-US" b="1" dirty="0"/>
          </a:p>
          <a:p>
            <a:r>
              <a:rPr lang="en-US" b="1" dirty="0"/>
              <a:t>Procedure:</a:t>
            </a:r>
          </a:p>
          <a:p>
            <a:r>
              <a:rPr lang="en-US" b="0" dirty="0"/>
              <a:t>1. Click the numbers to play the audio.</a:t>
            </a:r>
          </a:p>
          <a:p>
            <a:r>
              <a:rPr lang="en-US" b="0" dirty="0"/>
              <a:t>2. Write 1-8 and choose ‘a’ or ‘b’ to complete the sentence, or ‘c’ if either word could complete the sentence.</a:t>
            </a:r>
          </a:p>
          <a:p>
            <a:r>
              <a:rPr lang="en-US" b="0" dirty="0"/>
              <a:t>3. Click to reveal answers.</a:t>
            </a:r>
          </a:p>
          <a:p>
            <a:r>
              <a:rPr lang="en-US" b="0" dirty="0"/>
              <a:t>4. English translations can also be elicited.</a:t>
            </a:r>
          </a:p>
          <a:p>
            <a:r>
              <a:rPr lang="en-US" b="0" dirty="0"/>
              <a:t>5. The full audio (including pronouns) can be found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Pour Amir, le 14 juillet est sa […] nationale.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le 1</a:t>
            </a:r>
            <a:r>
              <a:rPr lang="fr-FR" sz="1200" kern="1200" baseline="30000" dirty="0">
                <a:solidFill>
                  <a:schemeClr val="tx1"/>
                </a:solidFill>
                <a:effectLst/>
                <a:latin typeface="+mn-lt"/>
                <a:ea typeface="+mn-ea"/>
                <a:cs typeface="+mn-cs"/>
              </a:rPr>
              <a:t>er</a:t>
            </a:r>
            <a:r>
              <a:rPr lang="fr-FR" sz="1200" kern="1200" dirty="0">
                <a:solidFill>
                  <a:schemeClr val="tx1"/>
                </a:solidFill>
                <a:effectLst/>
                <a:latin typeface="+mn-lt"/>
                <a:ea typeface="+mn-ea"/>
                <a:cs typeface="+mn-cs"/>
              </a:rPr>
              <a:t> novembre dans notre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En France, on célèbre son […] de révolution.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En Algérie, c’est le premier jour de notre […] d’indépendance.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Normalement, Amir fait la fête avec ses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Dans ma famille, nous pensons à notre […] dans le pays.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À Nice, Amir aime partager des photos de son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Ici, nous aimons partager nos […] pour le pays.</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comparer [1560], </a:t>
            </a:r>
            <a:r>
              <a:rPr lang="en-GB" baseline="0" dirty="0" err="1"/>
              <a:t>révolution</a:t>
            </a:r>
            <a:r>
              <a:rPr lang="en-GB" baseline="0" dirty="0"/>
              <a:t> [1617], </a:t>
            </a:r>
            <a:r>
              <a:rPr lang="en-GB" baseline="0" dirty="0" err="1"/>
              <a:t>indépendance</a:t>
            </a:r>
            <a:r>
              <a:rPr lang="en-GB" baseline="0" dirty="0"/>
              <a:t> [1651], photo [1412]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426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Complete audio for the activity on the previous slide.</a:t>
            </a:r>
          </a:p>
          <a:p>
            <a:endParaRPr lang="en-US" b="0" dirty="0"/>
          </a:p>
          <a:p>
            <a:r>
              <a:rPr lang="en-US" b="1" dirty="0"/>
              <a:t>Transcript:</a:t>
            </a:r>
          </a:p>
          <a:p>
            <a:pPr lvl="0"/>
            <a:r>
              <a:rPr lang="fr-FR" sz="1200" kern="1200" dirty="0">
                <a:solidFill>
                  <a:schemeClr val="tx1"/>
                </a:solidFill>
                <a:effectLst/>
                <a:latin typeface="+mn-lt"/>
                <a:ea typeface="+mn-ea"/>
                <a:cs typeface="+mn-cs"/>
              </a:rPr>
              <a:t>1. Pour Amir, le 14 juillet est sa </a:t>
            </a:r>
            <a:r>
              <a:rPr lang="en-GB" sz="1200" kern="1200" dirty="0">
                <a:solidFill>
                  <a:schemeClr val="tx1"/>
                </a:solidFill>
                <a:effectLst/>
                <a:latin typeface="+mn-lt"/>
                <a:ea typeface="+mn-ea"/>
                <a:cs typeface="+mn-cs"/>
              </a:rPr>
              <a:t>fête</a:t>
            </a:r>
            <a:r>
              <a:rPr lang="fr-FR" sz="1200" kern="1200" dirty="0">
                <a:solidFill>
                  <a:schemeClr val="tx1"/>
                </a:solidFill>
                <a:effectLst/>
                <a:latin typeface="+mn-lt"/>
                <a:ea typeface="+mn-ea"/>
                <a:cs typeface="+mn-cs"/>
              </a:rPr>
              <a:t> nationale.</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2. C’est le 1</a:t>
            </a:r>
            <a:r>
              <a:rPr lang="fr-FR" sz="1200" kern="1200" baseline="30000" dirty="0">
                <a:solidFill>
                  <a:schemeClr val="tx1"/>
                </a:solidFill>
                <a:effectLst/>
                <a:latin typeface="+mn-lt"/>
                <a:ea typeface="+mn-ea"/>
                <a:cs typeface="+mn-cs"/>
              </a:rPr>
              <a:t>er</a:t>
            </a:r>
            <a:r>
              <a:rPr lang="fr-FR" sz="1200" kern="1200" dirty="0">
                <a:solidFill>
                  <a:schemeClr val="tx1"/>
                </a:solidFill>
                <a:effectLst/>
                <a:latin typeface="+mn-lt"/>
                <a:ea typeface="+mn-ea"/>
                <a:cs typeface="+mn-cs"/>
              </a:rPr>
              <a:t> novembre dans notre pays. /  C’est le 1</a:t>
            </a:r>
            <a:r>
              <a:rPr lang="fr-FR" sz="1200" kern="1200" baseline="30000" dirty="0">
                <a:solidFill>
                  <a:schemeClr val="tx1"/>
                </a:solidFill>
                <a:effectLst/>
                <a:latin typeface="+mn-lt"/>
                <a:ea typeface="+mn-ea"/>
                <a:cs typeface="+mn-cs"/>
              </a:rPr>
              <a:t>er</a:t>
            </a:r>
            <a:r>
              <a:rPr lang="fr-FR" sz="1200" kern="1200" dirty="0">
                <a:solidFill>
                  <a:schemeClr val="tx1"/>
                </a:solidFill>
                <a:effectLst/>
                <a:latin typeface="+mn-lt"/>
                <a:ea typeface="+mn-ea"/>
                <a:cs typeface="+mn-cs"/>
              </a:rPr>
              <a:t> novembre dans notre famille.</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3. En France, on célèbre son </a:t>
            </a:r>
            <a:r>
              <a:rPr lang="en-GB" sz="1200" kern="1200" dirty="0" err="1">
                <a:solidFill>
                  <a:schemeClr val="tx1"/>
                </a:solidFill>
                <a:effectLst/>
                <a:latin typeface="+mn-lt"/>
                <a:ea typeface="+mn-ea"/>
                <a:cs typeface="+mn-cs"/>
              </a:rPr>
              <a:t>histoire</a:t>
            </a:r>
            <a:r>
              <a:rPr lang="fr-FR" sz="1200" kern="1200" dirty="0">
                <a:solidFill>
                  <a:schemeClr val="tx1"/>
                </a:solidFill>
                <a:effectLst/>
                <a:latin typeface="+mn-lt"/>
                <a:ea typeface="+mn-ea"/>
                <a:cs typeface="+mn-cs"/>
              </a:rPr>
              <a:t> de révolution.</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4. En Algérie, c’est le premier jour de notre </a:t>
            </a:r>
            <a:r>
              <a:rPr lang="en-GB" sz="1200" kern="1200" dirty="0">
                <a:solidFill>
                  <a:schemeClr val="tx1"/>
                </a:solidFill>
                <a:effectLst/>
                <a:latin typeface="+mn-lt"/>
                <a:ea typeface="+mn-ea"/>
                <a:cs typeface="+mn-cs"/>
              </a:rPr>
              <a:t>guerre</a:t>
            </a:r>
            <a:r>
              <a:rPr lang="fr-FR" sz="1200" kern="1200" dirty="0">
                <a:solidFill>
                  <a:schemeClr val="tx1"/>
                </a:solidFill>
                <a:effectLst/>
                <a:latin typeface="+mn-lt"/>
                <a:ea typeface="+mn-ea"/>
                <a:cs typeface="+mn-cs"/>
              </a:rPr>
              <a:t> d’indépendance.</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Normalement, Amir fait la fête avec ses </a:t>
            </a:r>
            <a:r>
              <a:rPr lang="en-GB" sz="1200" kern="1200" dirty="0" err="1">
                <a:solidFill>
                  <a:schemeClr val="tx1"/>
                </a:solidFill>
                <a:effectLst/>
                <a:latin typeface="+mn-lt"/>
                <a:ea typeface="+mn-ea"/>
                <a:cs typeface="+mn-cs"/>
              </a:rPr>
              <a:t>amis</a:t>
            </a:r>
            <a:r>
              <a:rPr lang="fr-FR"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Dans ma famille, nous pensons à notre </a:t>
            </a:r>
            <a:r>
              <a:rPr lang="en-GB" sz="1200" kern="1200" dirty="0" err="1">
                <a:solidFill>
                  <a:schemeClr val="tx1"/>
                </a:solidFill>
                <a:effectLst/>
                <a:latin typeface="+mn-lt"/>
                <a:ea typeface="+mn-ea"/>
                <a:cs typeface="+mn-cs"/>
              </a:rPr>
              <a:t>avenir</a:t>
            </a:r>
            <a:r>
              <a:rPr lang="fr-FR" sz="1200" kern="1200" dirty="0">
                <a:solidFill>
                  <a:schemeClr val="tx1"/>
                </a:solidFill>
                <a:effectLst/>
                <a:latin typeface="+mn-lt"/>
                <a:ea typeface="+mn-ea"/>
                <a:cs typeface="+mn-cs"/>
              </a:rPr>
              <a:t> dans le pays. / Dans ma famille, nous pensons à notre [</a:t>
            </a:r>
            <a:r>
              <a:rPr lang="en-GB" sz="1200" kern="1200" dirty="0">
                <a:solidFill>
                  <a:schemeClr val="tx1"/>
                </a:solidFill>
                <a:effectLst/>
                <a:latin typeface="+mn-lt"/>
                <a:ea typeface="+mn-ea"/>
                <a:cs typeface="+mn-cs"/>
              </a:rPr>
              <a:t>politique</a:t>
            </a:r>
            <a:r>
              <a:rPr lang="fr-FR" sz="1200" kern="1200" dirty="0">
                <a:solidFill>
                  <a:schemeClr val="tx1"/>
                </a:solidFill>
                <a:effectLst/>
                <a:latin typeface="+mn-lt"/>
                <a:ea typeface="+mn-ea"/>
                <a:cs typeface="+mn-cs"/>
              </a:rPr>
              <a:t>] dans le pays.</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À Nice, Amir aime partager des photos de son </a:t>
            </a:r>
            <a:r>
              <a:rPr lang="en-GB" sz="1200" kern="1200" dirty="0" err="1">
                <a:solidFill>
                  <a:schemeClr val="tx1"/>
                </a:solidFill>
                <a:effectLst/>
                <a:latin typeface="+mn-lt"/>
                <a:ea typeface="+mn-ea"/>
                <a:cs typeface="+mn-cs"/>
              </a:rPr>
              <a:t>événement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préféré</a:t>
            </a:r>
            <a:r>
              <a:rPr lang="fr-FR"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Ici, nous aimons partager nos </a:t>
            </a:r>
            <a:r>
              <a:rPr lang="en-GB" sz="1200" kern="1200" dirty="0" err="1">
                <a:solidFill>
                  <a:schemeClr val="tx1"/>
                </a:solidFill>
                <a:effectLst/>
                <a:latin typeface="+mn-lt"/>
                <a:ea typeface="+mn-ea"/>
                <a:cs typeface="+mn-cs"/>
              </a:rPr>
              <a:t>idées</a:t>
            </a:r>
            <a:r>
              <a:rPr lang="fr-FR" sz="1200" kern="1200" dirty="0">
                <a:solidFill>
                  <a:schemeClr val="tx1"/>
                </a:solidFill>
                <a:effectLst/>
                <a:latin typeface="+mn-lt"/>
                <a:ea typeface="+mn-ea"/>
                <a:cs typeface="+mn-cs"/>
              </a:rPr>
              <a:t> pour le pays.</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comparer [1560], </a:t>
            </a:r>
            <a:r>
              <a:rPr lang="en-GB" baseline="0" dirty="0" err="1"/>
              <a:t>révolution</a:t>
            </a:r>
            <a:r>
              <a:rPr lang="en-GB" baseline="0" dirty="0"/>
              <a:t> [1617], </a:t>
            </a:r>
            <a:r>
              <a:rPr lang="en-GB" baseline="0" dirty="0" err="1"/>
              <a:t>indépendance</a:t>
            </a:r>
            <a:r>
              <a:rPr lang="en-GB" baseline="0" dirty="0"/>
              <a:t> [1651], photo [1412]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613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for two slides</a:t>
            </a:r>
          </a:p>
          <a:p>
            <a:endParaRPr lang="en-US" b="1" dirty="0"/>
          </a:p>
          <a:p>
            <a:r>
              <a:rPr lang="en-US" b="1" dirty="0"/>
              <a:t>Aim: </a:t>
            </a:r>
            <a:r>
              <a:rPr lang="en-US" b="0" dirty="0" err="1"/>
              <a:t>practising</a:t>
            </a:r>
            <a:r>
              <a:rPr lang="en-US" b="0" dirty="0"/>
              <a:t> written production of agreement with </a:t>
            </a:r>
            <a:r>
              <a:rPr lang="en-US" b="0" i="1" dirty="0" err="1"/>
              <a:t>notre</a:t>
            </a:r>
            <a:r>
              <a:rPr lang="en-US" b="0" i="1" dirty="0"/>
              <a:t> </a:t>
            </a:r>
            <a:r>
              <a:rPr lang="en-US" b="0" i="0" dirty="0"/>
              <a:t>/ </a:t>
            </a:r>
            <a:r>
              <a:rPr lang="en-US" b="0" i="1" dirty="0" err="1"/>
              <a:t>nos</a:t>
            </a:r>
            <a:endParaRPr lang="en-US" b="1" dirty="0"/>
          </a:p>
          <a:p>
            <a:endParaRPr lang="en-US" b="1" dirty="0"/>
          </a:p>
          <a:p>
            <a:r>
              <a:rPr lang="en-US" b="1" dirty="0"/>
              <a:t>Procedure:</a:t>
            </a:r>
          </a:p>
          <a:p>
            <a:r>
              <a:rPr lang="en-US" b="0" dirty="0"/>
              <a:t>1. Write 1-8 and complete the sentences by translating the words in brackets into French.</a:t>
            </a:r>
          </a:p>
          <a:p>
            <a:r>
              <a:rPr lang="en-US" b="0" dirty="0"/>
              <a:t>2. Answers are provided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surprise [1815], intelligence [2788], </a:t>
            </a:r>
            <a:r>
              <a:rPr lang="en-GB" baseline="0" dirty="0" err="1"/>
              <a:t>succès</a:t>
            </a:r>
            <a:r>
              <a:rPr lang="en-GB" baseline="0" dirty="0"/>
              <a:t> [620], adolescent [2085]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633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08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a:t>
            </a:r>
            <a:r>
              <a:rPr lang="en-GB" b="1" baseline="0" dirty="0"/>
              <a:t>[delete as appropriate]</a:t>
            </a:r>
            <a:r>
              <a:rPr lang="en-GB" b="0" baseline="0" dirty="0"/>
              <a:t> SSC </a:t>
            </a:r>
            <a:r>
              <a:rPr lang="en-GB" b="1" baseline="0" dirty="0"/>
              <a: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[om] </a:t>
            </a:r>
            <a:r>
              <a:rPr lang="en-GB" baseline="0" dirty="0"/>
              <a:t>and then the </a:t>
            </a:r>
            <a:r>
              <a:rPr lang="en-GB" b="1" baseline="0" dirty="0"/>
              <a:t>source</a:t>
            </a:r>
            <a:r>
              <a:rPr lang="en-GB" baseline="0" dirty="0"/>
              <a:t> word again ‘</a:t>
            </a:r>
            <a:r>
              <a:rPr lang="en-GB" b="1" baseline="0" dirty="0"/>
              <a:t>nom</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nom</a:t>
            </a:r>
            <a:r>
              <a:rPr lang="en-GB" baseline="0" dirty="0"/>
              <a:t> [171]; </a:t>
            </a:r>
            <a:r>
              <a:rPr lang="en-GB" b="1" baseline="0" dirty="0" err="1"/>
              <a:t>comprendre</a:t>
            </a:r>
            <a:r>
              <a:rPr lang="en-GB" b="1" baseline="0" dirty="0"/>
              <a:t> </a:t>
            </a:r>
            <a:r>
              <a:rPr lang="en-GB" b="0" baseline="0" dirty="0"/>
              <a:t>[95];</a:t>
            </a:r>
            <a:r>
              <a:rPr lang="en-GB" baseline="0" dirty="0"/>
              <a:t> </a:t>
            </a:r>
            <a:r>
              <a:rPr lang="en-GB" b="1" baseline="0" dirty="0" err="1"/>
              <a:t>compte</a:t>
            </a:r>
            <a:r>
              <a:rPr lang="en-GB" baseline="0" dirty="0"/>
              <a:t> [254]; </a:t>
            </a:r>
            <a:r>
              <a:rPr lang="en-GB" b="1" baseline="0" dirty="0" err="1"/>
              <a:t>tomber</a:t>
            </a:r>
            <a:r>
              <a:rPr lang="en-GB" baseline="0" dirty="0"/>
              <a:t> [547]; </a:t>
            </a:r>
            <a:r>
              <a:rPr lang="en-GB" b="1" baseline="0" dirty="0"/>
              <a:t>combat</a:t>
            </a:r>
            <a:r>
              <a:rPr lang="en-GB" baseline="0" dirty="0"/>
              <a:t> [1062]; </a:t>
            </a:r>
            <a:r>
              <a:rPr lang="en-GB" b="1" baseline="0" dirty="0" err="1"/>
              <a:t>ombre</a:t>
            </a:r>
            <a:r>
              <a:rPr lang="en-GB" b="1" baseline="0" dirty="0"/>
              <a:t> </a:t>
            </a:r>
            <a:r>
              <a:rPr lang="en-GB" baseline="0" dirty="0"/>
              <a:t>[2001].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9609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aural production of agreement with possessive adjectives</a:t>
            </a:r>
            <a:endParaRPr lang="en-US" b="1" dirty="0"/>
          </a:p>
          <a:p>
            <a:endParaRPr lang="en-US" b="1" dirty="0"/>
          </a:p>
          <a:p>
            <a:r>
              <a:rPr lang="en-US" b="1" dirty="0"/>
              <a:t>Procedure:</a:t>
            </a:r>
          </a:p>
          <a:p>
            <a:r>
              <a:rPr lang="en-US" b="0" dirty="0"/>
              <a:t>1. Say the French for sentences 1-6.</a:t>
            </a:r>
          </a:p>
          <a:p>
            <a:r>
              <a:rPr lang="en-US" b="0" dirty="0"/>
              <a:t>2. Click to reveal answers.</a:t>
            </a:r>
          </a:p>
          <a:p>
            <a:endParaRPr lang="en-US" b="0" dirty="0"/>
          </a:p>
          <a:p>
            <a:r>
              <a:rPr lang="en-US" b="1" dirty="0"/>
              <a:t>Note: </a:t>
            </a:r>
            <a:r>
              <a:rPr lang="en-US" b="0" dirty="0"/>
              <a:t>To extend the activity, students create their own sentences from the picture prompts by rolling a dice to choose the possessive adjective: </a:t>
            </a:r>
          </a:p>
          <a:p>
            <a:r>
              <a:rPr lang="en-US" b="0" dirty="0"/>
              <a:t>1 = my, 2 = your, 3 = his, 4 = her, 5 = everyone’s/their, 6 = our.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1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Possessive adjectives: 1st person gender (Possessive adjective agreement)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Possessive adjectives: Number (Possessive adjective agreement)</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for 3 slides</a:t>
            </a:r>
          </a:p>
          <a:p>
            <a:endParaRPr lang="en-US" b="1" dirty="0"/>
          </a:p>
          <a:p>
            <a:r>
              <a:rPr lang="en-US" b="1" dirty="0"/>
              <a:t>Aim: </a:t>
            </a:r>
            <a:r>
              <a:rPr lang="en-US" b="0" dirty="0" err="1"/>
              <a:t>practising</a:t>
            </a:r>
            <a:r>
              <a:rPr lang="en-US" b="0" dirty="0"/>
              <a:t> aural production of agreement with </a:t>
            </a:r>
            <a:r>
              <a:rPr lang="en-US" b="0" i="1" dirty="0"/>
              <a:t>son / </a:t>
            </a:r>
            <a:r>
              <a:rPr lang="en-US" b="0" i="1" dirty="0" err="1"/>
              <a:t>sa</a:t>
            </a:r>
            <a:r>
              <a:rPr lang="en-US" b="0" i="1" dirty="0"/>
              <a:t> / </a:t>
            </a:r>
            <a:r>
              <a:rPr lang="en-US" b="0" i="1" dirty="0" err="1"/>
              <a:t>ses</a:t>
            </a:r>
            <a:endParaRPr lang="en-US" b="1" dirty="0"/>
          </a:p>
          <a:p>
            <a:endParaRPr lang="en-US" b="1" dirty="0"/>
          </a:p>
          <a:p>
            <a:r>
              <a:rPr lang="en-US" b="1" dirty="0"/>
              <a:t>Procedure:</a:t>
            </a:r>
          </a:p>
          <a:p>
            <a:r>
              <a:rPr lang="en-US" b="0" dirty="0"/>
              <a:t>1. Partner A starts by reading the first instalment of the story aloud.</a:t>
            </a:r>
          </a:p>
          <a:p>
            <a:r>
              <a:rPr lang="en-US" b="0" dirty="0"/>
              <a:t>2. Partner B chooses which noun completes the sentence, and reads the next instalment, using the role card on the next slide.</a:t>
            </a:r>
          </a:p>
          <a:p>
            <a:r>
              <a:rPr lang="en-US" b="0" dirty="0"/>
              <a:t>3. Continue until the story is complete.</a:t>
            </a:r>
          </a:p>
          <a:p>
            <a:r>
              <a:rPr lang="en-US" b="0" dirty="0"/>
              <a:t>4. Check answers on the </a:t>
            </a:r>
            <a:r>
              <a:rPr lang="en-US" b="0" i="1" dirty="0" err="1"/>
              <a:t>réponses</a:t>
            </a:r>
            <a:r>
              <a:rPr lang="en-US" b="0" i="0" dirty="0"/>
              <a:t> slide.</a:t>
            </a:r>
            <a:endParaRPr lang="en-US" b="0" dirty="0"/>
          </a:p>
          <a:p>
            <a:r>
              <a:rPr lang="en-US" b="0" dirty="0"/>
              <a:t>5. The story can also be translated into English.</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rentrée</a:t>
            </a:r>
            <a:r>
              <a:rPr lang="en-GB" baseline="0" dirty="0"/>
              <a:t> [2971], </a:t>
            </a:r>
            <a:r>
              <a:rPr lang="en-GB" baseline="0" dirty="0" err="1"/>
              <a:t>nerveux</a:t>
            </a:r>
            <a:r>
              <a:rPr lang="en-GB" baseline="0" dirty="0"/>
              <a:t> [3735], </a:t>
            </a:r>
            <a:r>
              <a:rPr lang="en-GB" baseline="0" dirty="0" err="1"/>
              <a:t>compétition</a:t>
            </a:r>
            <a:r>
              <a:rPr lang="en-GB" baseline="0" dirty="0"/>
              <a:t> [2651]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946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cousin [3387]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949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2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138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4429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Raising awareness of the identical sound in SSCs [</a:t>
            </a:r>
            <a:r>
              <a:rPr lang="en-US" b="0" dirty="0" err="1"/>
              <a:t>ain</a:t>
            </a:r>
            <a:r>
              <a:rPr lang="en-US" b="0" dirty="0"/>
              <a:t>/in], an [aim/</a:t>
            </a:r>
            <a:r>
              <a:rPr lang="en-US" b="0" dirty="0" err="1"/>
              <a:t>im</a:t>
            </a:r>
            <a:r>
              <a:rPr lang="en-US" b="0" dirty="0"/>
              <a:t>]</a:t>
            </a:r>
          </a:p>
          <a:p>
            <a:endParaRPr lang="en-US" b="0" dirty="0"/>
          </a:p>
          <a:p>
            <a:r>
              <a:rPr lang="en-US" b="0" dirty="0"/>
              <a:t>For a reminder of Year 7 SSC [</a:t>
            </a:r>
            <a:r>
              <a:rPr lang="en-US" b="0" dirty="0" err="1"/>
              <a:t>ain</a:t>
            </a:r>
            <a:r>
              <a:rPr lang="en-US" b="0" dirty="0"/>
              <a:t>/in],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920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[on] </a:t>
            </a:r>
            <a:r>
              <a:rPr lang="en-GB" baseline="0" dirty="0"/>
              <a:t>and then the </a:t>
            </a:r>
            <a:r>
              <a:rPr lang="en-GB" b="1" baseline="0" dirty="0"/>
              <a:t>source</a:t>
            </a:r>
            <a:r>
              <a:rPr lang="en-GB" baseline="0" dirty="0"/>
              <a:t> word again ‘</a:t>
            </a:r>
            <a:r>
              <a:rPr lang="en-GB" b="1" baseline="0" dirty="0"/>
              <a:t>non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r>
              <a:rPr lang="en-GB" b="1" baseline="0" dirty="0"/>
              <a:t>non </a:t>
            </a:r>
            <a:r>
              <a:rPr lang="en-GB" baseline="0" dirty="0"/>
              <a:t>[72].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16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demonstrate [om] and [on] in the same (highly appropriate!)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comparaison</a:t>
            </a:r>
            <a:r>
              <a:rPr lang="en-GB" b="1" baseline="0" dirty="0"/>
              <a:t> </a:t>
            </a:r>
            <a:r>
              <a:rPr lang="en-GB" b="0" baseline="0" dirty="0"/>
              <a:t>[2244]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78265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Applying awareness of the spelling rules governing SSCs [on] and [om], and production of all four SSCs.</a:t>
            </a:r>
          </a:p>
          <a:p>
            <a:endParaRPr lang="en-US" b="0" dirty="0"/>
          </a:p>
          <a:p>
            <a:r>
              <a:rPr lang="en-US" b="1" dirty="0"/>
              <a:t>Procedure</a:t>
            </a:r>
          </a:p>
          <a:p>
            <a:pPr marL="228600" indent="-228600">
              <a:buAutoNum type="arabicPeriod"/>
            </a:pPr>
            <a:r>
              <a:rPr lang="en-US" b="0" dirty="0"/>
              <a:t>Student read the words and decide based on the presence of absence of a ‘p’ or ‘b’ after the gap when [on] or [om] is needed.</a:t>
            </a:r>
          </a:p>
          <a:p>
            <a:pPr marL="228600" indent="-228600">
              <a:buAutoNum type="arabicPeriod"/>
            </a:pPr>
            <a:r>
              <a:rPr lang="en-US" b="0" dirty="0"/>
              <a:t>Click to check.</a:t>
            </a:r>
          </a:p>
          <a:p>
            <a:pPr marL="228600" indent="-228600">
              <a:buAutoNum type="arabicPeriod"/>
            </a:pPr>
            <a:r>
              <a:rPr lang="en-US" b="0" dirty="0"/>
              <a:t>Now, students are challenged to say all eight words and pronounce the SSCs in the same way each time. It will be tempting for students to add an ‘n’ or ‘m’ after the vowel! Students should work in pairs and monitor each other for this.</a:t>
            </a:r>
          </a:p>
          <a:p>
            <a:pPr marL="228600" indent="-228600">
              <a:buAutoNum type="arabicPeriod"/>
            </a:pPr>
            <a:r>
              <a:rPr lang="en-US" b="0" dirty="0"/>
              <a:t>Students try to say the words out loud. Teacher corrects.</a:t>
            </a:r>
          </a:p>
          <a:p>
            <a:pPr marL="228600" indent="-228600">
              <a:buAutoNum type="arabicPeriod"/>
            </a:pPr>
            <a:endParaRPr lang="en-US" b="0" dirty="0"/>
          </a:p>
          <a:p>
            <a:pPr marL="0" indent="0">
              <a:buNone/>
            </a:pPr>
            <a:r>
              <a:rPr lang="en-US" b="1" dirty="0"/>
              <a:t>Transcript:</a:t>
            </a:r>
          </a:p>
          <a:p>
            <a:pPr marL="228600" indent="-228600">
              <a:buAutoNum type="arabicPeriod"/>
            </a:pPr>
            <a:r>
              <a:rPr lang="en-US" b="0" dirty="0" err="1"/>
              <a:t>tombe</a:t>
            </a:r>
            <a:endParaRPr lang="en-US" b="0" dirty="0"/>
          </a:p>
          <a:p>
            <a:pPr marL="228600" indent="-228600">
              <a:buAutoNum type="arabicPeriod"/>
            </a:pPr>
            <a:r>
              <a:rPr lang="en-US" b="0" dirty="0" err="1"/>
              <a:t>interrompre</a:t>
            </a:r>
            <a:endParaRPr lang="en-US" b="0" dirty="0"/>
          </a:p>
          <a:p>
            <a:pPr marL="228600" indent="-228600">
              <a:buAutoNum type="arabicPeriod"/>
            </a:pPr>
            <a:r>
              <a:rPr lang="en-US" b="0" dirty="0" err="1"/>
              <a:t>concombre</a:t>
            </a:r>
            <a:endParaRPr lang="en-US" b="0" dirty="0"/>
          </a:p>
          <a:p>
            <a:pPr marL="228600" indent="-228600">
              <a:buAutoNum type="arabicPeriod"/>
            </a:pPr>
            <a:r>
              <a:rPr lang="en-US" b="0" dirty="0"/>
              <a:t>comfortable</a:t>
            </a:r>
          </a:p>
          <a:p>
            <a:pPr marL="228600" indent="-228600">
              <a:buAutoNum type="arabicPeriod"/>
            </a:pPr>
            <a:r>
              <a:rPr lang="en-US" b="0" dirty="0"/>
              <a:t>pompier</a:t>
            </a:r>
          </a:p>
          <a:p>
            <a:pPr marL="228600" indent="-228600">
              <a:buAutoNum type="arabicPeriod"/>
            </a:pPr>
            <a:r>
              <a:rPr lang="en-US" b="0" dirty="0" err="1"/>
              <a:t>honte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dirty="0" err="1">
                <a:solidFill>
                  <a:schemeClr val="tx1"/>
                </a:solidFill>
                <a:effectLst/>
                <a:latin typeface="+mn-lt"/>
                <a:ea typeface="+mn-ea"/>
                <a:cs typeface="+mn-cs"/>
              </a:rPr>
              <a:t>tombe</a:t>
            </a:r>
            <a:r>
              <a:rPr lang="en-GB" sz="1200" b="0" i="0" u="none" strike="noStrike" kern="1200" dirty="0">
                <a:solidFill>
                  <a:schemeClr val="tx1"/>
                </a:solidFill>
                <a:effectLst/>
                <a:latin typeface="+mn-lt"/>
                <a:ea typeface="+mn-ea"/>
                <a:cs typeface="+mn-cs"/>
              </a:rPr>
              <a:t> [3426], </a:t>
            </a:r>
            <a:r>
              <a:rPr lang="en-GB" sz="1200" b="0" i="0" u="none" strike="noStrike" kern="1200" dirty="0" err="1">
                <a:solidFill>
                  <a:schemeClr val="tx1"/>
                </a:solidFill>
                <a:effectLst/>
                <a:latin typeface="+mn-lt"/>
                <a:ea typeface="+mn-ea"/>
                <a:cs typeface="+mn-cs"/>
              </a:rPr>
              <a:t>concombre</a:t>
            </a:r>
            <a:r>
              <a:rPr lang="en-GB" sz="1200" b="0" i="0" u="none" strike="noStrike" kern="1200" dirty="0">
                <a:solidFill>
                  <a:schemeClr val="tx1"/>
                </a:solidFill>
                <a:effectLst/>
                <a:latin typeface="+mn-lt"/>
                <a:ea typeface="+mn-ea"/>
                <a:cs typeface="+mn-cs"/>
              </a:rPr>
              <a:t> [&gt;5000], </a:t>
            </a:r>
            <a:r>
              <a:rPr lang="en-GB" sz="1200" b="0" i="0" u="none" strike="noStrike" kern="1200" dirty="0" err="1">
                <a:solidFill>
                  <a:schemeClr val="tx1"/>
                </a:solidFill>
                <a:effectLst/>
                <a:latin typeface="+mn-lt"/>
                <a:ea typeface="+mn-ea"/>
                <a:cs typeface="+mn-cs"/>
              </a:rPr>
              <a:t>confortable</a:t>
            </a:r>
            <a:r>
              <a:rPr lang="en-GB" sz="1200" b="0" i="0" u="none" strike="noStrike" kern="1200" dirty="0">
                <a:solidFill>
                  <a:schemeClr val="tx1"/>
                </a:solidFill>
                <a:effectLst/>
                <a:latin typeface="+mn-lt"/>
                <a:ea typeface="+mn-ea"/>
                <a:cs typeface="+mn-cs"/>
              </a:rPr>
              <a:t> [3964], pompier [3295], </a:t>
            </a:r>
            <a:r>
              <a:rPr lang="en-GB" sz="1200" b="0" i="0" u="none" strike="noStrike" kern="1200" dirty="0" err="1">
                <a:solidFill>
                  <a:schemeClr val="tx1"/>
                </a:solidFill>
                <a:effectLst/>
                <a:latin typeface="+mn-lt"/>
                <a:ea typeface="+mn-ea"/>
                <a:cs typeface="+mn-cs"/>
              </a:rPr>
              <a:t>honte</a:t>
            </a:r>
            <a:r>
              <a:rPr lang="en-GB" sz="1200" b="0" i="0" u="none" strike="noStrike" kern="1200" dirty="0">
                <a:solidFill>
                  <a:schemeClr val="tx1"/>
                </a:solidFill>
                <a:effectLst/>
                <a:latin typeface="+mn-lt"/>
                <a:ea typeface="+mn-ea"/>
                <a:cs typeface="+mn-cs"/>
              </a:rPr>
              <a:t> [1943], </a:t>
            </a:r>
            <a:r>
              <a:rPr lang="en-GB" sz="1200" b="0" i="0" u="none" strike="noStrike" kern="1200" dirty="0" err="1">
                <a:solidFill>
                  <a:schemeClr val="tx1"/>
                </a:solidFill>
                <a:effectLst/>
                <a:latin typeface="+mn-lt"/>
                <a:ea typeface="+mn-ea"/>
                <a:cs typeface="+mn-cs"/>
              </a:rPr>
              <a:t>interrompre</a:t>
            </a:r>
            <a:r>
              <a:rPr lang="en-GB" sz="1200" b="0" i="0" u="none" strike="noStrike" kern="1200" dirty="0">
                <a:solidFill>
                  <a:schemeClr val="tx1"/>
                </a:solidFill>
                <a:effectLst/>
                <a:latin typeface="+mn-lt"/>
                <a:ea typeface="+mn-ea"/>
                <a:cs typeface="+mn-cs"/>
              </a:rPr>
              <a:t> [1479]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Note: </a:t>
            </a:r>
            <a:r>
              <a:rPr lang="en-GB" sz="1200" b="0" kern="1200" dirty="0">
                <a:solidFill>
                  <a:schemeClr val="tx1"/>
                </a:solidFill>
                <a:effectLst/>
                <a:latin typeface="Century Gothic" panose="020B0502020202020204" pitchFamily="34" charset="0"/>
                <a:ea typeface="+mn-ea"/>
                <a:cs typeface="+mn-cs"/>
              </a:rPr>
              <a:t>of these words, </a:t>
            </a:r>
            <a:r>
              <a:rPr lang="en-GB" sz="1200" b="1" kern="1200" dirty="0" err="1">
                <a:solidFill>
                  <a:schemeClr val="tx1"/>
                </a:solidFill>
                <a:effectLst/>
                <a:latin typeface="Century Gothic" panose="020B0502020202020204" pitchFamily="34" charset="0"/>
                <a:ea typeface="+mn-ea"/>
                <a:cs typeface="+mn-cs"/>
              </a:rPr>
              <a:t>honte</a:t>
            </a:r>
            <a:r>
              <a:rPr lang="en-GB" sz="1200" b="0" kern="1200" dirty="0">
                <a:solidFill>
                  <a:schemeClr val="tx1"/>
                </a:solidFill>
                <a:effectLst/>
                <a:latin typeface="Century Gothic" panose="020B0502020202020204" pitchFamily="34" charset="0"/>
                <a:ea typeface="+mn-ea"/>
                <a:cs typeface="+mn-cs"/>
              </a:rPr>
              <a:t> and </a:t>
            </a:r>
            <a:r>
              <a:rPr lang="en-GB" sz="1200" b="1" kern="1200" dirty="0" err="1">
                <a:solidFill>
                  <a:schemeClr val="tx1"/>
                </a:solidFill>
                <a:effectLst/>
                <a:latin typeface="Century Gothic" panose="020B0502020202020204" pitchFamily="34" charset="0"/>
                <a:ea typeface="+mn-ea"/>
                <a:cs typeface="+mn-cs"/>
              </a:rPr>
              <a:t>interrompre</a:t>
            </a:r>
            <a:r>
              <a:rPr lang="en-GB" sz="1200" b="0" kern="1200" dirty="0">
                <a:solidFill>
                  <a:schemeClr val="tx1"/>
                </a:solidFill>
                <a:effectLst/>
                <a:latin typeface="Century Gothic" panose="020B0502020202020204" pitchFamily="34" charset="0"/>
                <a:ea typeface="+mn-ea"/>
                <a:cs typeface="+mn-cs"/>
              </a:rPr>
              <a:t> both appear on the AQA and </a:t>
            </a:r>
            <a:r>
              <a:rPr lang="en-GB" sz="1200" b="0" kern="1200" dirty="0" err="1">
                <a:solidFill>
                  <a:schemeClr val="tx1"/>
                </a:solidFill>
                <a:effectLst/>
                <a:latin typeface="Century Gothic" panose="020B0502020202020204" pitchFamily="34" charset="0"/>
                <a:ea typeface="+mn-ea"/>
                <a:cs typeface="+mn-cs"/>
              </a:rPr>
              <a:t>Eduqas</a:t>
            </a:r>
            <a:r>
              <a:rPr lang="en-GB" sz="1200" b="0" kern="1200" dirty="0">
                <a:solidFill>
                  <a:schemeClr val="tx1"/>
                </a:solidFill>
                <a:effectLst/>
                <a:latin typeface="Century Gothic" panose="020B0502020202020204" pitchFamily="34" charset="0"/>
                <a:ea typeface="+mn-ea"/>
                <a:cs typeface="+mn-cs"/>
              </a:rPr>
              <a:t> lists.</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56926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99651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96848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057222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43168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920567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598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720251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0932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254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5200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17549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63176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124089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10316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29587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65111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9774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14.png"/><Relationship Id="rId7" Type="http://schemas.openxmlformats.org/officeDocument/2006/relationships/audio" Target="../media/audio27.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25.png"/><Relationship Id="rId3" Type="http://schemas.openxmlformats.org/officeDocument/2006/relationships/audio" Target="../media/audio32.wav"/><Relationship Id="rId7" Type="http://schemas.openxmlformats.org/officeDocument/2006/relationships/audio" Target="../media/audio35.wav"/><Relationship Id="rId12"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34.wav"/><Relationship Id="rId11" Type="http://schemas.openxmlformats.org/officeDocument/2006/relationships/image" Target="../media/image23.png"/><Relationship Id="rId5" Type="http://schemas.openxmlformats.org/officeDocument/2006/relationships/audio" Target="../media/audio33.wav"/><Relationship Id="rId10" Type="http://schemas.openxmlformats.org/officeDocument/2006/relationships/audio" Target="../media/audio38.wav"/><Relationship Id="rId4" Type="http://schemas.openxmlformats.org/officeDocument/2006/relationships/image" Target="../media/image14.png"/><Relationship Id="rId9" Type="http://schemas.openxmlformats.org/officeDocument/2006/relationships/audio" Target="../media/audio37.wav"/></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7.png"/><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4.jpeg"/><Relationship Id="rId11" Type="http://schemas.openxmlformats.org/officeDocument/2006/relationships/image" Target="../media/image49.sv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0.jpe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3.jpeg"/><Relationship Id="rId11" Type="http://schemas.openxmlformats.org/officeDocument/2006/relationships/image" Target="../media/image49.svg"/><Relationship Id="rId5" Type="http://schemas.openxmlformats.org/officeDocument/2006/relationships/image" Target="../media/image52.jpeg"/><Relationship Id="rId10" Type="http://schemas.openxmlformats.org/officeDocument/2006/relationships/image" Target="../media/image48.png"/><Relationship Id="rId4" Type="http://schemas.openxmlformats.org/officeDocument/2006/relationships/image" Target="../media/image51.jpe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62.png"/><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42.wav"/><Relationship Id="rId11" Type="http://schemas.openxmlformats.org/officeDocument/2006/relationships/image" Target="../media/image60.png"/><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audio" Target="../media/audio40.wav"/><Relationship Id="rId9" Type="http://schemas.openxmlformats.org/officeDocument/2006/relationships/audio" Target="../media/audio45.wav"/></Relationships>
</file>

<file path=ppt/slides/_rels/slide27.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62.png"/><Relationship Id="rId3" Type="http://schemas.openxmlformats.org/officeDocument/2006/relationships/audio" Target="../media/audio47.wav"/><Relationship Id="rId7" Type="http://schemas.openxmlformats.org/officeDocument/2006/relationships/audio" Target="../media/audio51.wav"/><Relationship Id="rId12"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audio" Target="../media/audio50.wav"/><Relationship Id="rId11" Type="http://schemas.openxmlformats.org/officeDocument/2006/relationships/image" Target="../media/image60.png"/><Relationship Id="rId5" Type="http://schemas.openxmlformats.org/officeDocument/2006/relationships/audio" Target="../media/audio49.wav"/><Relationship Id="rId10" Type="http://schemas.openxmlformats.org/officeDocument/2006/relationships/audio" Target="../media/audio54.wav"/><Relationship Id="rId4" Type="http://schemas.openxmlformats.org/officeDocument/2006/relationships/audio" Target="../media/audio48.wav"/><Relationship Id="rId9" Type="http://schemas.openxmlformats.org/officeDocument/2006/relationships/audio" Target="../media/audio53.wav"/></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18.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18.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8.jp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9.jpeg"/><Relationship Id="rId5" Type="http://schemas.openxmlformats.org/officeDocument/2006/relationships/image" Target="../media/image68.gif"/><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12.wav"/><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11.wav"/><Relationship Id="rId11" Type="http://schemas.openxmlformats.org/officeDocument/2006/relationships/image" Target="../media/image10.png"/><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8.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audio" Target="../media/audio17.wav"/></Relationships>
</file>

<file path=ppt/slides/_rels/slide9.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21.wav"/><Relationship Id="rId11" Type="http://schemas.openxmlformats.org/officeDocument/2006/relationships/image" Target="../media/image16.png"/><Relationship Id="rId5" Type="http://schemas.openxmlformats.org/officeDocument/2006/relationships/audio" Target="../media/audio20.wav"/><Relationship Id="rId10" Type="http://schemas.openxmlformats.org/officeDocument/2006/relationships/image" Target="../media/image15.png"/><Relationship Id="rId4" Type="http://schemas.openxmlformats.org/officeDocument/2006/relationships/audio" Target="../media/audio19.wav"/><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49"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6</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11</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a:t>
            </a:r>
          </a:p>
          <a:p>
            <a:pPr>
              <a:spcBef>
                <a:spcPct val="0"/>
              </a:spcBef>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22.08.23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139655"/>
            <a:ext cx="6722795" cy="1154112"/>
          </a:xfrm>
        </p:spPr>
        <p:txBody>
          <a:bodyPr>
            <a:normAutofit/>
          </a:bodyPr>
          <a:lstStyle/>
          <a:p>
            <a:pPr algn="l"/>
            <a:r>
              <a:rPr lang="fr-FR" sz="2400" dirty="0">
                <a:solidFill>
                  <a:prstClr val="white"/>
                </a:solidFill>
              </a:rPr>
              <a:t>possessive adjectives </a:t>
            </a:r>
            <a:r>
              <a:rPr lang="fr-FR" sz="2400" i="1" dirty="0">
                <a:solidFill>
                  <a:prstClr val="white"/>
                </a:solidFill>
              </a:rPr>
              <a:t>son, sa, ses </a:t>
            </a:r>
          </a:p>
          <a:p>
            <a:pPr algn="l"/>
            <a:r>
              <a:rPr lang="en-GB" sz="2400" dirty="0">
                <a:solidFill>
                  <a:prstClr val="white"/>
                </a:solidFill>
              </a:rPr>
              <a:t>SSC [om] and [on]</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17380"/>
            <a:ext cx="8605216" cy="844550"/>
          </a:xfrm>
        </p:spPr>
        <p:txBody>
          <a:bodyPr>
            <a:normAutofit fontScale="77500" lnSpcReduction="20000"/>
          </a:bodyPr>
          <a:lstStyle/>
          <a:p>
            <a:r>
              <a:rPr lang="en-GB" sz="4400" b="1" dirty="0">
                <a:solidFill>
                  <a:prstClr val="white"/>
                </a:solidFill>
              </a:rPr>
              <a:t>Talking about how people celebrate [2]</a:t>
            </a:r>
            <a:endParaRPr lang="en-GB" sz="4400" dirty="0"/>
          </a:p>
        </p:txBody>
      </p:sp>
      <p:pic>
        <p:nvPicPr>
          <p:cNvPr id="6" name="Picture 5">
            <a:extLst>
              <a:ext uri="{FF2B5EF4-FFF2-40B4-BE49-F238E27FC236}">
                <a16:creationId xmlns:a16="http://schemas.microsoft.com/office/drawing/2014/main" id="{A9D280A4-4799-46A4-AA8F-17A4F7192408}"/>
              </a:ext>
            </a:extLst>
          </p:cNvPr>
          <p:cNvPicPr>
            <a:picLocks noChangeAspect="1"/>
          </p:cNvPicPr>
          <p:nvPr/>
        </p:nvPicPr>
        <p:blipFill>
          <a:blip r:embed="rId5"/>
          <a:stretch>
            <a:fillRect/>
          </a:stretch>
        </p:blipFill>
        <p:spPr>
          <a:xfrm>
            <a:off x="352542" y="3450364"/>
            <a:ext cx="11839458" cy="1798476"/>
          </a:xfrm>
          <a:prstGeom prst="rect">
            <a:avLst/>
          </a:prstGeom>
        </p:spPr>
      </p:pic>
      <p:sp>
        <p:nvSpPr>
          <p:cNvPr id="8" name="TextBox 7">
            <a:extLst>
              <a:ext uri="{FF2B5EF4-FFF2-40B4-BE49-F238E27FC236}">
                <a16:creationId xmlns:a16="http://schemas.microsoft.com/office/drawing/2014/main" id="{6DDE01C5-66D5-4BF0-933E-9D7E3FC6B0AA}"/>
              </a:ext>
            </a:extLst>
          </p:cNvPr>
          <p:cNvSpPr txBox="1"/>
          <p:nvPr/>
        </p:nvSpPr>
        <p:spPr>
          <a:xfrm>
            <a:off x="10054076" y="3172011"/>
            <a:ext cx="1537600"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002060"/>
                </a:solidFill>
              </a:rPr>
              <a:t>Le 14 juillet</a:t>
            </a:r>
          </a:p>
        </p:txBody>
      </p:sp>
      <p:sp>
        <p:nvSpPr>
          <p:cNvPr id="9" name="TextBox 8">
            <a:extLst>
              <a:ext uri="{FF2B5EF4-FFF2-40B4-BE49-F238E27FC236}">
                <a16:creationId xmlns:a16="http://schemas.microsoft.com/office/drawing/2014/main" id="{3DCD5231-BA89-46FD-B63E-631C92D769AE}"/>
              </a:ext>
            </a:extLst>
          </p:cNvPr>
          <p:cNvSpPr txBox="1"/>
          <p:nvPr/>
        </p:nvSpPr>
        <p:spPr>
          <a:xfrm>
            <a:off x="681946" y="5013610"/>
            <a:ext cx="2347117" cy="400110"/>
          </a:xfrm>
          <a:prstGeom prst="rect">
            <a:avLst/>
          </a:prstGeom>
          <a:solidFill>
            <a:schemeClr val="bg1"/>
          </a:solidFill>
          <a:ln>
            <a:solidFill>
              <a:srgbClr val="115076"/>
            </a:solidFill>
          </a:ln>
        </p:spPr>
        <p:txBody>
          <a:bodyPr wrap="none" rtlCol="0" anchor="ctr">
            <a:spAutoFit/>
          </a:bodyPr>
          <a:lstStyle/>
          <a:p>
            <a:pPr algn="ctr"/>
            <a:r>
              <a:rPr lang="fr-FR" sz="2000" b="1" dirty="0">
                <a:solidFill>
                  <a:srgbClr val="002060"/>
                </a:solidFill>
              </a:rPr>
              <a:t>La Fête Nationale</a:t>
            </a:r>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quel</a:t>
            </a:r>
            <a:r>
              <a:rPr lang="en-GB" sz="2800" b="1" dirty="0">
                <a:solidFill>
                  <a:schemeClr val="bg1"/>
                </a:solidFill>
              </a:rPr>
              <a:t> </a:t>
            </a:r>
            <a:r>
              <a:rPr lang="en-GB" sz="2800" b="1" dirty="0" err="1">
                <a:solidFill>
                  <a:schemeClr val="bg1"/>
                </a:solidFill>
              </a:rPr>
              <a:t>mois</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836F5520-ED68-480B-8148-61CEB12116FE}"/>
              </a:ext>
            </a:extLst>
          </p:cNvPr>
          <p:cNvSpPr txBox="1"/>
          <p:nvPr/>
        </p:nvSpPr>
        <p:spPr>
          <a:xfrm>
            <a:off x="736924" y="1305265"/>
            <a:ext cx="1346844"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F0302020204030204"/>
                <a:ea typeface="+mn-ea"/>
                <a:cs typeface="+mn-cs"/>
              </a:rPr>
              <a:t>juillet</a:t>
            </a:r>
            <a:endParaRPr kumimoji="0" lang="en-GB" sz="3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4CD7E9D-AA90-4EC5-A73F-F0BB8FC83E01}"/>
              </a:ext>
            </a:extLst>
          </p:cNvPr>
          <p:cNvSpPr txBox="1"/>
          <p:nvPr/>
        </p:nvSpPr>
        <p:spPr>
          <a:xfrm>
            <a:off x="810662" y="2165828"/>
            <a:ext cx="1199367"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F0302020204030204"/>
                <a:ea typeface="+mn-ea"/>
                <a:cs typeface="+mn-cs"/>
              </a:rPr>
              <a:t>aout</a:t>
            </a:r>
            <a:endParaRPr kumimoji="0" lang="en-GB" sz="3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9B43327-F278-465B-9C4B-2F24B6F6F365}"/>
              </a:ext>
            </a:extLst>
          </p:cNvPr>
          <p:cNvSpPr txBox="1"/>
          <p:nvPr/>
        </p:nvSpPr>
        <p:spPr>
          <a:xfrm>
            <a:off x="109348" y="3029633"/>
            <a:ext cx="2601995"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F0302020204030204"/>
                <a:ea typeface="+mn-ea"/>
                <a:cs typeface="+mn-cs"/>
              </a:rPr>
              <a:t>septembre</a:t>
            </a:r>
            <a:endParaRPr kumimoji="0" lang="en-GB" sz="3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9E65F8B-BBE9-40EB-9C98-F224FAF08B67}"/>
              </a:ext>
            </a:extLst>
          </p:cNvPr>
          <p:cNvSpPr txBox="1"/>
          <p:nvPr/>
        </p:nvSpPr>
        <p:spPr>
          <a:xfrm>
            <a:off x="433150" y="3893508"/>
            <a:ext cx="1954382"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F0302020204030204"/>
                <a:ea typeface="+mn-ea"/>
                <a:cs typeface="+mn-cs"/>
              </a:rPr>
              <a:t>octobre</a:t>
            </a:r>
            <a:endParaRPr kumimoji="0" lang="en-GB" sz="3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D8193138-0430-436F-B993-225C973C3692}"/>
              </a:ext>
            </a:extLst>
          </p:cNvPr>
          <p:cNvSpPr txBox="1"/>
          <p:nvPr/>
        </p:nvSpPr>
        <p:spPr>
          <a:xfrm>
            <a:off x="164648" y="4761270"/>
            <a:ext cx="2491388"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F0302020204030204"/>
                <a:ea typeface="+mn-ea"/>
                <a:cs typeface="+mn-cs"/>
              </a:rPr>
              <a:t>novembre</a:t>
            </a:r>
            <a:endParaRPr kumimoji="0" lang="en-GB" sz="3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489A0183-2837-491D-8459-0FE9874E436F}"/>
              </a:ext>
            </a:extLst>
          </p:cNvPr>
          <p:cNvSpPr txBox="1"/>
          <p:nvPr/>
        </p:nvSpPr>
        <p:spPr>
          <a:xfrm>
            <a:off x="132586" y="5629032"/>
            <a:ext cx="2555508"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F0302020204030204"/>
                <a:ea typeface="+mn-ea"/>
                <a:cs typeface="+mn-cs"/>
              </a:rPr>
              <a:t>décembre</a:t>
            </a:r>
            <a:endParaRPr kumimoji="0" lang="en-GB" sz="3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291A18AC-804C-4E61-9207-33317A2DF8B7}"/>
              </a:ext>
            </a:extLst>
          </p:cNvPr>
          <p:cNvSpPr txBox="1"/>
          <p:nvPr/>
        </p:nvSpPr>
        <p:spPr>
          <a:xfrm>
            <a:off x="3581610" y="1305265"/>
            <a:ext cx="1061509" cy="646331"/>
          </a:xfrm>
          <a:prstGeom prst="rect">
            <a:avLst/>
          </a:prstGeom>
          <a:noFill/>
          <a:ln w="38100">
            <a:solidFill>
              <a:srgbClr val="EF4135"/>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F4135"/>
                </a:solidFill>
                <a:effectLst/>
                <a:uLnTx/>
                <a:uFillTx/>
                <a:latin typeface="Century Gothic" panose="020F0302020204030204"/>
                <a:ea typeface="+mn-ea"/>
                <a:cs typeface="+mn-cs"/>
              </a:rPr>
              <a:t>July</a:t>
            </a:r>
          </a:p>
        </p:txBody>
      </p:sp>
      <p:sp>
        <p:nvSpPr>
          <p:cNvPr id="16" name="TextBox 15">
            <a:extLst>
              <a:ext uri="{FF2B5EF4-FFF2-40B4-BE49-F238E27FC236}">
                <a16:creationId xmlns:a16="http://schemas.microsoft.com/office/drawing/2014/main" id="{DF81A29F-7AA3-4939-80BE-D6759E8A2DD5}"/>
              </a:ext>
            </a:extLst>
          </p:cNvPr>
          <p:cNvSpPr txBox="1"/>
          <p:nvPr/>
        </p:nvSpPr>
        <p:spPr>
          <a:xfrm>
            <a:off x="3248988" y="2165828"/>
            <a:ext cx="1726755" cy="646331"/>
          </a:xfrm>
          <a:prstGeom prst="rect">
            <a:avLst/>
          </a:prstGeom>
          <a:noFill/>
          <a:ln w="38100">
            <a:solidFill>
              <a:srgbClr val="EF4135"/>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F4135"/>
                </a:solidFill>
                <a:effectLst/>
                <a:uLnTx/>
                <a:uFillTx/>
                <a:latin typeface="Century Gothic" panose="020F0302020204030204"/>
                <a:ea typeface="+mn-ea"/>
                <a:cs typeface="+mn-cs"/>
              </a:rPr>
              <a:t>August</a:t>
            </a:r>
          </a:p>
        </p:txBody>
      </p:sp>
      <p:sp>
        <p:nvSpPr>
          <p:cNvPr id="17" name="TextBox 16">
            <a:extLst>
              <a:ext uri="{FF2B5EF4-FFF2-40B4-BE49-F238E27FC236}">
                <a16:creationId xmlns:a16="http://schemas.microsoft.com/office/drawing/2014/main" id="{73487751-39D9-4859-A5ED-1DAF005C3724}"/>
              </a:ext>
            </a:extLst>
          </p:cNvPr>
          <p:cNvSpPr txBox="1"/>
          <p:nvPr/>
        </p:nvSpPr>
        <p:spPr>
          <a:xfrm>
            <a:off x="2792930" y="3041245"/>
            <a:ext cx="2638864" cy="646331"/>
          </a:xfrm>
          <a:prstGeom prst="rect">
            <a:avLst/>
          </a:prstGeom>
          <a:noFill/>
          <a:ln w="38100">
            <a:solidFill>
              <a:srgbClr val="EF4135"/>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F4135"/>
                </a:solidFill>
                <a:effectLst/>
                <a:uLnTx/>
                <a:uFillTx/>
                <a:latin typeface="Century Gothic" panose="020F0302020204030204"/>
                <a:ea typeface="+mn-ea"/>
                <a:cs typeface="+mn-cs"/>
              </a:rPr>
              <a:t>September</a:t>
            </a:r>
          </a:p>
        </p:txBody>
      </p:sp>
      <p:sp>
        <p:nvSpPr>
          <p:cNvPr id="18" name="TextBox 17">
            <a:extLst>
              <a:ext uri="{FF2B5EF4-FFF2-40B4-BE49-F238E27FC236}">
                <a16:creationId xmlns:a16="http://schemas.microsoft.com/office/drawing/2014/main" id="{5C4539DF-3DBF-43E3-9934-60583DB3EF4B}"/>
              </a:ext>
            </a:extLst>
          </p:cNvPr>
          <p:cNvSpPr txBox="1"/>
          <p:nvPr/>
        </p:nvSpPr>
        <p:spPr>
          <a:xfrm>
            <a:off x="3088685" y="3898915"/>
            <a:ext cx="2047355" cy="646331"/>
          </a:xfrm>
          <a:prstGeom prst="rect">
            <a:avLst/>
          </a:prstGeom>
          <a:noFill/>
          <a:ln w="38100">
            <a:solidFill>
              <a:srgbClr val="EF4135"/>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F4135"/>
                </a:solidFill>
                <a:effectLst/>
                <a:uLnTx/>
                <a:uFillTx/>
                <a:latin typeface="Century Gothic" panose="020F0302020204030204"/>
                <a:ea typeface="+mn-ea"/>
                <a:cs typeface="+mn-cs"/>
              </a:rPr>
              <a:t>October</a:t>
            </a:r>
          </a:p>
        </p:txBody>
      </p:sp>
      <p:sp>
        <p:nvSpPr>
          <p:cNvPr id="19" name="TextBox 18">
            <a:extLst>
              <a:ext uri="{FF2B5EF4-FFF2-40B4-BE49-F238E27FC236}">
                <a16:creationId xmlns:a16="http://schemas.microsoft.com/office/drawing/2014/main" id="{5B830815-1390-4960-BCA2-95FCD4BB6E2C}"/>
              </a:ext>
            </a:extLst>
          </p:cNvPr>
          <p:cNvSpPr txBox="1"/>
          <p:nvPr/>
        </p:nvSpPr>
        <p:spPr>
          <a:xfrm>
            <a:off x="2834610" y="4774332"/>
            <a:ext cx="2555508" cy="646331"/>
          </a:xfrm>
          <a:prstGeom prst="rect">
            <a:avLst/>
          </a:prstGeom>
          <a:noFill/>
          <a:ln w="38100">
            <a:solidFill>
              <a:srgbClr val="EF4135"/>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F4135"/>
                </a:solidFill>
                <a:effectLst/>
                <a:uLnTx/>
                <a:uFillTx/>
                <a:latin typeface="Century Gothic" panose="020F0302020204030204"/>
                <a:ea typeface="+mn-ea"/>
                <a:cs typeface="+mn-cs"/>
              </a:rPr>
              <a:t>November</a:t>
            </a:r>
          </a:p>
        </p:txBody>
      </p:sp>
      <p:sp>
        <p:nvSpPr>
          <p:cNvPr id="20" name="TextBox 19">
            <a:extLst>
              <a:ext uri="{FF2B5EF4-FFF2-40B4-BE49-F238E27FC236}">
                <a16:creationId xmlns:a16="http://schemas.microsoft.com/office/drawing/2014/main" id="{DBEB3DF4-1B85-4729-A27B-D2D22CA87320}"/>
              </a:ext>
            </a:extLst>
          </p:cNvPr>
          <p:cNvSpPr txBox="1"/>
          <p:nvPr/>
        </p:nvSpPr>
        <p:spPr>
          <a:xfrm>
            <a:off x="2824992" y="5629032"/>
            <a:ext cx="2574744" cy="646331"/>
          </a:xfrm>
          <a:prstGeom prst="rect">
            <a:avLst/>
          </a:prstGeom>
          <a:noFill/>
          <a:ln w="38100">
            <a:solidFill>
              <a:srgbClr val="EF4135"/>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F4135"/>
                </a:solidFill>
                <a:effectLst/>
                <a:uLnTx/>
                <a:uFillTx/>
                <a:latin typeface="Century Gothic" panose="020F0302020204030204"/>
                <a:ea typeface="+mn-ea"/>
                <a:cs typeface="+mn-cs"/>
              </a:rPr>
              <a:t>December</a:t>
            </a:r>
          </a:p>
        </p:txBody>
      </p:sp>
      <p:sp>
        <p:nvSpPr>
          <p:cNvPr id="5" name="TextBox 4">
            <a:extLst>
              <a:ext uri="{FF2B5EF4-FFF2-40B4-BE49-F238E27FC236}">
                <a16:creationId xmlns:a16="http://schemas.microsoft.com/office/drawing/2014/main" id="{8E3C14A5-6153-4805-881D-4D01111A86BF}"/>
              </a:ext>
            </a:extLst>
          </p:cNvPr>
          <p:cNvSpPr txBox="1"/>
          <p:nvPr/>
        </p:nvSpPr>
        <p:spPr>
          <a:xfrm>
            <a:off x="5568692" y="1305265"/>
            <a:ext cx="6480000" cy="830997"/>
          </a:xfrm>
          <a:prstGeom prst="rect">
            <a:avLst/>
          </a:prstGeom>
          <a:noFill/>
          <a:ln>
            <a:solidFill>
              <a:srgbClr val="115076"/>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A. </a:t>
            </a:r>
            <a:r>
              <a:rPr lang="fr-FR" sz="2400" dirty="0">
                <a:solidFill>
                  <a:srgbClr val="002060"/>
                </a:solidFill>
                <a:latin typeface="Century Gothic" panose="020F0302020204030204"/>
              </a:rPr>
              <a:t>On organise des fêtes partout… c’est Halloween !</a:t>
            </a:r>
            <a:endParaRPr kumimoji="0" lang="fr-FR"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94902AD2-F16A-44C0-AA80-63E267F599AE}"/>
              </a:ext>
            </a:extLst>
          </p:cNvPr>
          <p:cNvSpPr txBox="1"/>
          <p:nvPr/>
        </p:nvSpPr>
        <p:spPr>
          <a:xfrm>
            <a:off x="5568692" y="2136262"/>
            <a:ext cx="6480000" cy="830997"/>
          </a:xfrm>
          <a:prstGeom prst="rect">
            <a:avLst/>
          </a:prstGeom>
          <a:noFill/>
          <a:ln>
            <a:solidFill>
              <a:srgbClr val="115076"/>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B. </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On</a:t>
            </a:r>
            <a:r>
              <a:rPr kumimoji="0" lang="fr-FR" sz="2400" i="0" u="none" strike="noStrike" kern="1200" cap="none" spc="0" normalizeH="0" noProof="0" dirty="0">
                <a:ln>
                  <a:noFill/>
                </a:ln>
                <a:solidFill>
                  <a:srgbClr val="002060"/>
                </a:solidFill>
                <a:effectLst/>
                <a:uLnTx/>
                <a:uFillTx/>
                <a:latin typeface="Century Gothic" panose="020F0302020204030204"/>
                <a:ea typeface="+mn-ea"/>
                <a:cs typeface="+mn-cs"/>
              </a:rPr>
              <a:t> ne vas pas à l’école… c’est les grandes vacances !</a:t>
            </a: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15E3A8A7-432E-4844-943D-A0065D8321F7}"/>
              </a:ext>
            </a:extLst>
          </p:cNvPr>
          <p:cNvSpPr txBox="1"/>
          <p:nvPr/>
        </p:nvSpPr>
        <p:spPr>
          <a:xfrm>
            <a:off x="5568692" y="2967260"/>
            <a:ext cx="6480000" cy="830997"/>
          </a:xfrm>
          <a:prstGeom prst="rect">
            <a:avLst/>
          </a:prstGeom>
          <a:noFill/>
          <a:ln>
            <a:solidFill>
              <a:srgbClr val="115076"/>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C. </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En</a:t>
            </a:r>
            <a:r>
              <a:rPr kumimoji="0" lang="fr-FR" sz="2400" i="0" u="none" strike="noStrike" kern="1200" cap="none" spc="0" normalizeH="0" noProof="0" dirty="0">
                <a:ln>
                  <a:noFill/>
                </a:ln>
                <a:solidFill>
                  <a:srgbClr val="002060"/>
                </a:solidFill>
                <a:effectLst/>
                <a:uLnTx/>
                <a:uFillTx/>
                <a:latin typeface="Century Gothic" panose="020F0302020204030204"/>
                <a:ea typeface="+mn-ea"/>
                <a:cs typeface="+mn-cs"/>
              </a:rPr>
              <a:t> Angleterre, il y a une tradition nationale… la nuit de Guy Fawkes.</a:t>
            </a: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FF75203E-42FD-48A7-A5D5-7618851118CD}"/>
              </a:ext>
            </a:extLst>
          </p:cNvPr>
          <p:cNvSpPr txBox="1"/>
          <p:nvPr/>
        </p:nvSpPr>
        <p:spPr>
          <a:xfrm>
            <a:off x="5568692" y="3790777"/>
            <a:ext cx="6480000" cy="830997"/>
          </a:xfrm>
          <a:prstGeom prst="rect">
            <a:avLst/>
          </a:prstGeom>
          <a:noFill/>
          <a:ln>
            <a:solidFill>
              <a:srgbClr val="115076"/>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D. </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Saint Nicolas arriv</a:t>
            </a:r>
            <a:r>
              <a:rPr lang="fr-FR" sz="2400" noProof="0" dirty="0">
                <a:solidFill>
                  <a:srgbClr val="002060"/>
                </a:solidFill>
                <a:latin typeface="Century Gothic" panose="020F0302020204030204"/>
              </a:rPr>
              <a:t>e… chacun a son cadeau !</a:t>
            </a:r>
            <a:endParaRPr kumimoji="0" lang="fr-FR"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F2D035DD-F59B-488B-B197-98DAFBAE8660}"/>
              </a:ext>
            </a:extLst>
          </p:cNvPr>
          <p:cNvSpPr txBox="1"/>
          <p:nvPr/>
        </p:nvSpPr>
        <p:spPr>
          <a:xfrm>
            <a:off x="5568692" y="4625862"/>
            <a:ext cx="6480000" cy="830997"/>
          </a:xfrm>
          <a:prstGeom prst="rect">
            <a:avLst/>
          </a:prstGeom>
          <a:noFill/>
          <a:ln>
            <a:solidFill>
              <a:srgbClr val="115076"/>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E. </a:t>
            </a:r>
            <a:r>
              <a:rPr lang="fr-FR" sz="2400" dirty="0">
                <a:solidFill>
                  <a:srgbClr val="002060"/>
                </a:solidFill>
                <a:latin typeface="Century Gothic" panose="020F0302020204030204"/>
              </a:rPr>
              <a:t>En général, c’est le premier mois de </a:t>
            </a:r>
            <a:r>
              <a:rPr kumimoji="0" lang="fr-FR" sz="2400" i="0" u="none" strike="noStrike" kern="1200" cap="none" spc="0" normalizeH="0" noProof="0" dirty="0">
                <a:ln>
                  <a:noFill/>
                </a:ln>
                <a:solidFill>
                  <a:srgbClr val="002060"/>
                </a:solidFill>
                <a:effectLst/>
                <a:uLnTx/>
                <a:uFillTx/>
                <a:latin typeface="Century Gothic" panose="020F0302020204030204"/>
                <a:ea typeface="+mn-ea"/>
                <a:cs typeface="+mn-cs"/>
              </a:rPr>
              <a:t>l’école.</a:t>
            </a:r>
            <a:endPar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9BFDC20B-782C-4683-8756-A51B7AF4805A}"/>
              </a:ext>
            </a:extLst>
          </p:cNvPr>
          <p:cNvSpPr txBox="1"/>
          <p:nvPr/>
        </p:nvSpPr>
        <p:spPr>
          <a:xfrm>
            <a:off x="5568692" y="5444990"/>
            <a:ext cx="6480000" cy="830997"/>
          </a:xfrm>
          <a:prstGeom prst="rect">
            <a:avLst/>
          </a:prstGeom>
          <a:noFill/>
          <a:ln>
            <a:solidFill>
              <a:srgbClr val="115076"/>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F0302020204030204"/>
                <a:ea typeface="+mn-ea"/>
                <a:cs typeface="+mn-cs"/>
              </a:rPr>
              <a:t>F. </a:t>
            </a:r>
            <a:r>
              <a:rPr kumimoji="0" lang="fr-FR" sz="2400" i="0" u="none" strike="noStrike" kern="1200" cap="none" spc="0" normalizeH="0" baseline="0" noProof="0" dirty="0">
                <a:ln>
                  <a:noFill/>
                </a:ln>
                <a:solidFill>
                  <a:srgbClr val="002060"/>
                </a:solidFill>
                <a:effectLst/>
                <a:uLnTx/>
                <a:uFillTx/>
                <a:latin typeface="Century Gothic" panose="020F0302020204030204"/>
                <a:ea typeface="+mn-ea"/>
                <a:cs typeface="+mn-cs"/>
              </a:rPr>
              <a:t>C’est l’anniversaire</a:t>
            </a:r>
            <a:r>
              <a:rPr kumimoji="0" lang="fr-FR" sz="2400" i="0" u="none" strike="noStrike" kern="1200" cap="none" spc="0" normalizeH="0" noProof="0" dirty="0">
                <a:ln>
                  <a:noFill/>
                </a:ln>
                <a:solidFill>
                  <a:srgbClr val="002060"/>
                </a:solidFill>
                <a:effectLst/>
                <a:uLnTx/>
                <a:uFillTx/>
                <a:latin typeface="Century Gothic" panose="020F0302020204030204"/>
              </a:rPr>
              <a:t> d’Amir !</a:t>
            </a: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1C9227F4-257A-49A2-AA73-DBDADAC9C81C}"/>
              </a:ext>
            </a:extLst>
          </p:cNvPr>
          <p:cNvSpPr txBox="1"/>
          <p:nvPr/>
        </p:nvSpPr>
        <p:spPr>
          <a:xfrm>
            <a:off x="3589194" y="1390719"/>
            <a:ext cx="1954382"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F0302020204030204"/>
                <a:ea typeface="+mn-ea"/>
                <a:cs typeface="+mn-cs"/>
              </a:rPr>
              <a:t>octobre</a:t>
            </a:r>
            <a:endParaRPr kumimoji="0" lang="en-GB" sz="3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ED5D6EF0-0491-463D-BEA8-0C700FD71D94}"/>
              </a:ext>
            </a:extLst>
          </p:cNvPr>
          <p:cNvSpPr txBox="1"/>
          <p:nvPr/>
        </p:nvSpPr>
        <p:spPr>
          <a:xfrm>
            <a:off x="4369325" y="2228594"/>
            <a:ext cx="1199367"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F0302020204030204"/>
                <a:ea typeface="+mn-ea"/>
                <a:cs typeface="+mn-cs"/>
              </a:rPr>
              <a:t>aout</a:t>
            </a:r>
            <a:endParaRPr kumimoji="0" lang="en-GB" sz="3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8352642-9C89-4EEC-B42F-60C6E4308423}"/>
              </a:ext>
            </a:extLst>
          </p:cNvPr>
          <p:cNvSpPr txBox="1"/>
          <p:nvPr/>
        </p:nvSpPr>
        <p:spPr>
          <a:xfrm>
            <a:off x="3052188" y="3093895"/>
            <a:ext cx="2491388"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F0302020204030204"/>
                <a:ea typeface="+mn-ea"/>
                <a:cs typeface="+mn-cs"/>
              </a:rPr>
              <a:t>novembre</a:t>
            </a:r>
            <a:endParaRPr kumimoji="0" lang="en-GB" sz="3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7A0AA707-94E6-473F-B8EE-899AC5BB1B4F}"/>
              </a:ext>
            </a:extLst>
          </p:cNvPr>
          <p:cNvSpPr txBox="1"/>
          <p:nvPr/>
        </p:nvSpPr>
        <p:spPr>
          <a:xfrm>
            <a:off x="2982453" y="3893619"/>
            <a:ext cx="2555508"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F0302020204030204"/>
                <a:ea typeface="+mn-ea"/>
                <a:cs typeface="+mn-cs"/>
              </a:rPr>
              <a:t>décembre</a:t>
            </a:r>
            <a:endParaRPr kumimoji="0" lang="en-GB" sz="3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5DB6E34-08F9-41FE-B36F-6CAF261D8E77}"/>
              </a:ext>
            </a:extLst>
          </p:cNvPr>
          <p:cNvSpPr txBox="1"/>
          <p:nvPr/>
        </p:nvSpPr>
        <p:spPr>
          <a:xfrm>
            <a:off x="2935966" y="4756168"/>
            <a:ext cx="2601995"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F0302020204030204"/>
                <a:ea typeface="+mn-ea"/>
                <a:cs typeface="+mn-cs"/>
              </a:rPr>
              <a:t>septembre</a:t>
            </a:r>
            <a:endParaRPr kumimoji="0" lang="en-GB" sz="3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3D9A786-036D-4D0D-A1E2-CD3338FBBC2E}"/>
              </a:ext>
            </a:extLst>
          </p:cNvPr>
          <p:cNvSpPr txBox="1"/>
          <p:nvPr/>
        </p:nvSpPr>
        <p:spPr>
          <a:xfrm>
            <a:off x="4196732" y="5572699"/>
            <a:ext cx="1346844" cy="646331"/>
          </a:xfrm>
          <a:prstGeom prst="rect">
            <a:avLst/>
          </a:prstGeom>
          <a:noFill/>
          <a:ln w="38100">
            <a:solidFill>
              <a:srgbClr val="115076"/>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F0302020204030204"/>
                <a:ea typeface="+mn-ea"/>
                <a:cs typeface="+mn-cs"/>
              </a:rPr>
              <a:t>juillet</a:t>
            </a:r>
            <a:endParaRPr kumimoji="0" lang="en-GB" sz="3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FE9960C4-6CE7-4096-B239-FCA0AD856A63}"/>
              </a:ext>
            </a:extLst>
          </p:cNvPr>
          <p:cNvSpPr txBox="1"/>
          <p:nvPr/>
        </p:nvSpPr>
        <p:spPr>
          <a:xfrm>
            <a:off x="2792930" y="5317620"/>
            <a:ext cx="3524250" cy="1123712"/>
          </a:xfrm>
          <a:prstGeom prst="wedgeRoundRectCallout">
            <a:avLst>
              <a:gd name="adj1" fmla="val -54347"/>
              <a:gd name="adj2" fmla="val 23509"/>
              <a:gd name="adj3" fmla="val 16667"/>
            </a:avLst>
          </a:prstGeom>
          <a:solidFill>
            <a:srgbClr val="0055A5"/>
          </a:solidFill>
          <a:ln>
            <a:solidFill>
              <a:srgbClr val="EF4135"/>
            </a:solidFill>
          </a:ln>
        </p:spPr>
        <p:txBody>
          <a:bodyPr wrap="square" rtlCol="0">
            <a:spAutoFit/>
          </a:bodyPr>
          <a:lstStyle/>
          <a:p>
            <a:pPr algn="l"/>
            <a:r>
              <a:rPr lang="en-GB" sz="2000" dirty="0">
                <a:solidFill>
                  <a:schemeClr val="bg1"/>
                </a:solidFill>
              </a:rPr>
              <a:t>Notice the nasal </a:t>
            </a:r>
            <a:r>
              <a:rPr lang="en-GB" sz="2000" b="1" dirty="0">
                <a:solidFill>
                  <a:schemeClr val="bg1"/>
                </a:solidFill>
              </a:rPr>
              <a:t>[</a:t>
            </a:r>
            <a:r>
              <a:rPr lang="en-GB" sz="2000" b="1" dirty="0" err="1">
                <a:solidFill>
                  <a:schemeClr val="bg1"/>
                </a:solidFill>
              </a:rPr>
              <a:t>em</a:t>
            </a:r>
            <a:r>
              <a:rPr lang="en-GB" sz="2000" b="1" dirty="0">
                <a:solidFill>
                  <a:schemeClr val="bg1"/>
                </a:solidFill>
              </a:rPr>
              <a:t>]</a:t>
            </a:r>
            <a:r>
              <a:rPr lang="en-GB" sz="2000" b="1" i="1" dirty="0">
                <a:solidFill>
                  <a:schemeClr val="bg1"/>
                </a:solidFill>
              </a:rPr>
              <a:t> </a:t>
            </a:r>
            <a:r>
              <a:rPr lang="en-GB" sz="2000" dirty="0">
                <a:solidFill>
                  <a:schemeClr val="bg1"/>
                </a:solidFill>
              </a:rPr>
              <a:t>in </a:t>
            </a:r>
            <a:r>
              <a:rPr lang="en-GB" sz="2000" i="1" dirty="0" err="1">
                <a:solidFill>
                  <a:schemeClr val="bg1"/>
                </a:solidFill>
              </a:rPr>
              <a:t>septembre</a:t>
            </a:r>
            <a:r>
              <a:rPr lang="en-GB" sz="2000" dirty="0">
                <a:solidFill>
                  <a:schemeClr val="bg1"/>
                </a:solidFill>
              </a:rPr>
              <a:t>, </a:t>
            </a:r>
            <a:r>
              <a:rPr lang="en-GB" sz="2000" i="1" dirty="0" err="1">
                <a:solidFill>
                  <a:schemeClr val="bg1"/>
                </a:solidFill>
              </a:rPr>
              <a:t>novembre</a:t>
            </a:r>
            <a:r>
              <a:rPr lang="en-GB" sz="2000" dirty="0">
                <a:solidFill>
                  <a:schemeClr val="bg1"/>
                </a:solidFill>
              </a:rPr>
              <a:t> and </a:t>
            </a:r>
            <a:r>
              <a:rPr lang="en-GB" sz="2000" i="1" dirty="0" err="1">
                <a:solidFill>
                  <a:schemeClr val="bg1"/>
                </a:solidFill>
              </a:rPr>
              <a:t>décembre</a:t>
            </a:r>
            <a:r>
              <a:rPr lang="en-GB" sz="2000" dirty="0">
                <a:solidFill>
                  <a:schemeClr val="bg1"/>
                </a:solidFill>
              </a:rPr>
              <a:t>.</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500"/>
                                        <p:tgtEl>
                                          <p:spTgt spid="11"/>
                                        </p:tgtEl>
                                      </p:cBhvr>
                                    </p:animEffect>
                                    <p:set>
                                      <p:cBhvr>
                                        <p:cTn id="101" dur="1" fill="hold">
                                          <p:stCondLst>
                                            <p:cond delay="499"/>
                                          </p:stCondLst>
                                        </p:cTn>
                                        <p:tgtEl>
                                          <p:spTgt spid="11"/>
                                        </p:tgtEl>
                                        <p:attrNameLst>
                                          <p:attrName>style.visibility</p:attrName>
                                        </p:attrNameLst>
                                      </p:cBhvr>
                                      <p:to>
                                        <p:strVal val="hidden"/>
                                      </p:to>
                                    </p:set>
                                  </p:childTnLst>
                                </p:cTn>
                              </p:par>
                              <p:par>
                                <p:cTn id="102" presetID="10" presetClass="entr" presetSubtype="0" fill="hold" grpId="0" nodeType="with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500"/>
                                        <p:tgtEl>
                                          <p:spTgt spid="2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12"/>
                                        </p:tgtEl>
                                      </p:cBhvr>
                                    </p:animEffect>
                                    <p:set>
                                      <p:cBhvr>
                                        <p:cTn id="117" dur="1" fill="hold">
                                          <p:stCondLst>
                                            <p:cond delay="499"/>
                                          </p:stCondLst>
                                        </p:cTn>
                                        <p:tgtEl>
                                          <p:spTgt spid="12"/>
                                        </p:tgtEl>
                                        <p:attrNameLst>
                                          <p:attrName>style.visibility</p:attrName>
                                        </p:attrNameLst>
                                      </p:cBhvr>
                                      <p:to>
                                        <p:strVal val="hidden"/>
                                      </p:to>
                                    </p:set>
                                  </p:childTnLst>
                                </p:cTn>
                              </p:par>
                              <p:par>
                                <p:cTn id="118" presetID="10" presetClass="entr" presetSubtype="0"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5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13"/>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10"/>
                                        </p:tgtEl>
                                      </p:cBhvr>
                                    </p:animEffect>
                                    <p:set>
                                      <p:cBhvr>
                                        <p:cTn id="132" dur="1" fill="hold">
                                          <p:stCondLst>
                                            <p:cond delay="499"/>
                                          </p:stCondLst>
                                        </p:cTn>
                                        <p:tgtEl>
                                          <p:spTgt spid="10"/>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500"/>
                                        <p:tgtEl>
                                          <p:spTgt spid="32"/>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2"/>
                                        </p:tgtEl>
                                      </p:cBhvr>
                                    </p:animEffect>
                                    <p:set>
                                      <p:cBhvr>
                                        <p:cTn id="140" dur="1" fill="hold">
                                          <p:stCondLst>
                                            <p:cond delay="499"/>
                                          </p:stCondLst>
                                        </p:cTn>
                                        <p:tgtEl>
                                          <p:spTgt spid="2"/>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33"/>
                                        </p:tgtEl>
                                        <p:attrNameLst>
                                          <p:attrName>style.visibility</p:attrName>
                                        </p:attrNameLst>
                                      </p:cBhvr>
                                      <p:to>
                                        <p:strVal val="visible"/>
                                      </p:to>
                                    </p:set>
                                    <p:animEffect transition="in" filter="fade">
                                      <p:cBhvr>
                                        <p:cTn id="143" dur="500"/>
                                        <p:tgtEl>
                                          <p:spTgt spid="33"/>
                                        </p:tgtEl>
                                      </p:cBhvr>
                                    </p:animEffec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5" grpId="0" animBg="1"/>
      <p:bldP spid="21"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Saying ‘his’ and ‘her’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83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already know how to say ‘my’ and ‘your’ in French:</a:t>
            </a:r>
          </a:p>
        </p:txBody>
      </p:sp>
      <p:sp>
        <p:nvSpPr>
          <p:cNvPr id="2" name="Rectangle 1">
            <a:extLst>
              <a:ext uri="{FF2B5EF4-FFF2-40B4-BE49-F238E27FC236}">
                <a16:creationId xmlns:a16="http://schemas.microsoft.com/office/drawing/2014/main" id="{455628EC-E655-4A65-B261-77C695E474A8}"/>
              </a:ext>
            </a:extLst>
          </p:cNvPr>
          <p:cNvSpPr/>
          <p:nvPr/>
        </p:nvSpPr>
        <p:spPr>
          <a:xfrm>
            <a:off x="3013774" y="2411853"/>
            <a:ext cx="1511952"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sœur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BC330B1F-42BA-432D-AA07-123442F1D45B}"/>
              </a:ext>
            </a:extLst>
          </p:cNvPr>
          <p:cNvSpPr/>
          <p:nvPr/>
        </p:nvSpPr>
        <p:spPr>
          <a:xfrm>
            <a:off x="5715287" y="2404356"/>
            <a:ext cx="1938351"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93A3F0C9-B7E2-4ECB-8584-17C4EECA4935}"/>
              </a:ext>
            </a:extLst>
          </p:cNvPr>
          <p:cNvSpPr/>
          <p:nvPr/>
        </p:nvSpPr>
        <p:spPr>
          <a:xfrm>
            <a:off x="9408130" y="2403994"/>
            <a:ext cx="2023311"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8C452DC6-AFE8-49A1-9EDF-2DE2CF444551}"/>
              </a:ext>
            </a:extLst>
          </p:cNvPr>
          <p:cNvSpPr/>
          <p:nvPr/>
        </p:nvSpPr>
        <p:spPr>
          <a:xfrm>
            <a:off x="3017029" y="2773325"/>
            <a:ext cx="1564852"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A80DBE62-38DB-43AA-B3BA-F5FA33378DF2}"/>
              </a:ext>
            </a:extLst>
          </p:cNvPr>
          <p:cNvSpPr/>
          <p:nvPr/>
        </p:nvSpPr>
        <p:spPr>
          <a:xfrm>
            <a:off x="5715287" y="2792319"/>
            <a:ext cx="1773242"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ton animal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4BC0A1BE-8179-427F-8206-B601B49C78BF}"/>
              </a:ext>
            </a:extLst>
          </p:cNvPr>
          <p:cNvSpPr/>
          <p:nvPr/>
        </p:nvSpPr>
        <p:spPr>
          <a:xfrm>
            <a:off x="9404361" y="2773326"/>
            <a:ext cx="1810111"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parents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40A69C05-BF4D-402B-8664-F6148DD25C81}"/>
              </a:ext>
            </a:extLst>
          </p:cNvPr>
          <p:cNvSpPr/>
          <p:nvPr/>
        </p:nvSpPr>
        <p:spPr>
          <a:xfrm>
            <a:off x="3013774" y="4200492"/>
            <a:ext cx="1390124"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sa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mère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071B1805-2908-4BC4-9EB3-D12E30008B74}"/>
              </a:ext>
            </a:extLst>
          </p:cNvPr>
          <p:cNvSpPr/>
          <p:nvPr/>
        </p:nvSpPr>
        <p:spPr>
          <a:xfrm>
            <a:off x="5710825" y="4204488"/>
            <a:ext cx="1736373"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son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enfant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5CA19535-2FDB-4072-AF47-F0409AAB23C5}"/>
              </a:ext>
            </a:extLst>
          </p:cNvPr>
          <p:cNvSpPr/>
          <p:nvPr/>
        </p:nvSpPr>
        <p:spPr>
          <a:xfrm>
            <a:off x="9412744" y="4204488"/>
            <a:ext cx="1821332"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ses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enfants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824744BC-B669-4C16-8F7E-3064EDEF8E76}"/>
              </a:ext>
            </a:extLst>
          </p:cNvPr>
          <p:cNvSpPr/>
          <p:nvPr/>
        </p:nvSpPr>
        <p:spPr>
          <a:xfrm>
            <a:off x="3013774" y="4575640"/>
            <a:ext cx="2329484"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his/her mother</a:t>
            </a:r>
          </a:p>
        </p:txBody>
      </p:sp>
      <p:sp>
        <p:nvSpPr>
          <p:cNvPr id="20" name="Rectangle 19">
            <a:extLst>
              <a:ext uri="{FF2B5EF4-FFF2-40B4-BE49-F238E27FC236}">
                <a16:creationId xmlns:a16="http://schemas.microsoft.com/office/drawing/2014/main" id="{BD1F20D6-B9DC-4E01-AFD7-E87F702C372F}"/>
              </a:ext>
            </a:extLst>
          </p:cNvPr>
          <p:cNvSpPr/>
          <p:nvPr/>
        </p:nvSpPr>
        <p:spPr>
          <a:xfrm>
            <a:off x="5710825" y="4572037"/>
            <a:ext cx="1973617"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his/her child</a:t>
            </a:r>
          </a:p>
        </p:txBody>
      </p:sp>
      <p:sp>
        <p:nvSpPr>
          <p:cNvPr id="21" name="Rectangle 20">
            <a:extLst>
              <a:ext uri="{FF2B5EF4-FFF2-40B4-BE49-F238E27FC236}">
                <a16:creationId xmlns:a16="http://schemas.microsoft.com/office/drawing/2014/main" id="{1C6FD125-0197-4627-987C-F4D1F144EE07}"/>
              </a:ext>
            </a:extLst>
          </p:cNvPr>
          <p:cNvSpPr/>
          <p:nvPr/>
        </p:nvSpPr>
        <p:spPr>
          <a:xfrm>
            <a:off x="9412744" y="4572037"/>
            <a:ext cx="2454518"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his/her children</a:t>
            </a:r>
          </a:p>
        </p:txBody>
      </p:sp>
      <p:sp>
        <p:nvSpPr>
          <p:cNvPr id="3" name="TextBox 2">
            <a:extLst>
              <a:ext uri="{FF2B5EF4-FFF2-40B4-BE49-F238E27FC236}">
                <a16:creationId xmlns:a16="http://schemas.microsoft.com/office/drawing/2014/main" id="{286B97B0-6A47-458C-8865-5D6E5088DC9B}"/>
              </a:ext>
            </a:extLst>
          </p:cNvPr>
          <p:cNvSpPr txBox="1"/>
          <p:nvPr/>
        </p:nvSpPr>
        <p:spPr>
          <a:xfrm>
            <a:off x="6075192" y="777969"/>
            <a:ext cx="5450058" cy="1123712"/>
          </a:xfrm>
          <a:prstGeom prst="wedgeRoundRectCallout">
            <a:avLst/>
          </a:prstGeom>
          <a:solidFill>
            <a:srgbClr val="0055A5"/>
          </a:solidFill>
          <a:ln>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The words for ‘my’ and ‘your’ match the gender of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noun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not the gender of the person it belongs to.</a:t>
            </a:r>
          </a:p>
        </p:txBody>
      </p:sp>
      <p:sp>
        <p:nvSpPr>
          <p:cNvPr id="22" name="TextBox 21">
            <a:extLst>
              <a:ext uri="{FF2B5EF4-FFF2-40B4-BE49-F238E27FC236}">
                <a16:creationId xmlns:a16="http://schemas.microsoft.com/office/drawing/2014/main" id="{17BA1666-B773-4BAE-9697-158DBA5917FB}"/>
              </a:ext>
            </a:extLst>
          </p:cNvPr>
          <p:cNvSpPr txBox="1"/>
          <p:nvPr/>
        </p:nvSpPr>
        <p:spPr>
          <a:xfrm>
            <a:off x="6457245" y="3319988"/>
            <a:ext cx="5452677" cy="783193"/>
          </a:xfrm>
          <a:prstGeom prst="wedgeRoundRectCallout">
            <a:avLst>
              <a:gd name="adj1" fmla="val -51413"/>
              <a:gd name="adj2" fmla="val 72802"/>
              <a:gd name="adj3" fmla="val 16667"/>
            </a:avLst>
          </a:prstGeom>
          <a:solidFill>
            <a:srgbClr val="0055A5"/>
          </a:solidFill>
          <a:ln>
            <a:solidFill>
              <a:srgbClr val="EF413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words for ‘his’ and ‘her’ are the same – we don’t know the possessor’s gender.</a:t>
            </a:r>
          </a:p>
        </p:txBody>
      </p:sp>
      <p:sp>
        <p:nvSpPr>
          <p:cNvPr id="23" name="Rectangle 22">
            <a:extLst>
              <a:ext uri="{FF2B5EF4-FFF2-40B4-BE49-F238E27FC236}">
                <a16:creationId xmlns:a16="http://schemas.microsoft.com/office/drawing/2014/main" id="{91D3E2F6-E5FD-4F42-8B4B-8C361FC417BE}"/>
              </a:ext>
            </a:extLst>
          </p:cNvPr>
          <p:cNvSpPr/>
          <p:nvPr/>
        </p:nvSpPr>
        <p:spPr>
          <a:xfrm>
            <a:off x="9404361" y="2036705"/>
            <a:ext cx="222208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(m/f pl) noun: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C52E55A2-1374-423E-8453-C3D55F554AFD}"/>
              </a:ext>
            </a:extLst>
          </p:cNvPr>
          <p:cNvSpPr/>
          <p:nvPr/>
        </p:nvSpPr>
        <p:spPr>
          <a:xfrm>
            <a:off x="5710825" y="2036706"/>
            <a:ext cx="367761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(m/f) before a vowel/h:</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3908D92F-A290-4BC7-9C39-E7551BEFB31A}"/>
              </a:ext>
            </a:extLst>
          </p:cNvPr>
          <p:cNvSpPr/>
          <p:nvPr/>
        </p:nvSpPr>
        <p:spPr>
          <a:xfrm>
            <a:off x="3016445" y="2036705"/>
            <a:ext cx="14285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(f) noun: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418CD12E-48D5-4636-B695-AB77F0628673}"/>
              </a:ext>
            </a:extLst>
          </p:cNvPr>
          <p:cNvSpPr/>
          <p:nvPr/>
        </p:nvSpPr>
        <p:spPr>
          <a:xfrm>
            <a:off x="285582" y="2411853"/>
            <a:ext cx="1617751"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 frère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8B1F1983-D364-4F91-AAFA-BE9509C60E1E}"/>
              </a:ext>
            </a:extLst>
          </p:cNvPr>
          <p:cNvSpPr/>
          <p:nvPr/>
        </p:nvSpPr>
        <p:spPr>
          <a:xfrm>
            <a:off x="288837" y="2773325"/>
            <a:ext cx="1582484"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chien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10C7370A-533A-4733-9334-2F518FCF2A76}"/>
              </a:ext>
            </a:extLst>
          </p:cNvPr>
          <p:cNvSpPr/>
          <p:nvPr/>
        </p:nvSpPr>
        <p:spPr>
          <a:xfrm>
            <a:off x="288253" y="2036705"/>
            <a:ext cx="16305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(m) noun: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E8A3485D-3FA5-4D07-9CF4-05B76B4D1EE5}"/>
              </a:ext>
            </a:extLst>
          </p:cNvPr>
          <p:cNvSpPr txBox="1"/>
          <p:nvPr/>
        </p:nvSpPr>
        <p:spPr>
          <a:xfrm>
            <a:off x="180000" y="3491920"/>
            <a:ext cx="71705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say ‘his’ or ‘her’, we use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ses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Rectangle 30">
            <a:extLst>
              <a:ext uri="{FF2B5EF4-FFF2-40B4-BE49-F238E27FC236}">
                <a16:creationId xmlns:a16="http://schemas.microsoft.com/office/drawing/2014/main" id="{77974C0C-F999-4F1F-87BE-26BF2484E1BB}"/>
              </a:ext>
            </a:extLst>
          </p:cNvPr>
          <p:cNvSpPr/>
          <p:nvPr/>
        </p:nvSpPr>
        <p:spPr>
          <a:xfrm>
            <a:off x="180000" y="4210515"/>
            <a:ext cx="1483098"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son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p</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ère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C6EE2DA5-F586-4907-AEFB-51A59827420F}"/>
              </a:ext>
            </a:extLst>
          </p:cNvPr>
          <p:cNvSpPr/>
          <p:nvPr/>
        </p:nvSpPr>
        <p:spPr>
          <a:xfrm>
            <a:off x="180000" y="4585663"/>
            <a:ext cx="2145139" cy="461665"/>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his/her father</a:t>
            </a:r>
          </a:p>
        </p:txBody>
      </p:sp>
      <p:sp>
        <p:nvSpPr>
          <p:cNvPr id="35" name="TextBox 34">
            <a:extLst>
              <a:ext uri="{FF2B5EF4-FFF2-40B4-BE49-F238E27FC236}">
                <a16:creationId xmlns:a16="http://schemas.microsoft.com/office/drawing/2014/main" id="{9D7449F9-E751-49C7-B8D5-BDB3EBAA13F7}"/>
              </a:ext>
            </a:extLst>
          </p:cNvPr>
          <p:cNvSpPr txBox="1"/>
          <p:nvPr/>
        </p:nvSpPr>
        <p:spPr>
          <a:xfrm>
            <a:off x="285582" y="5401251"/>
            <a:ext cx="1183199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Son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can also mean ‘your’ or ‘their’ when talking about belonging to people in general (following words like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chacun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‘one’ and ‘everyone’).</a:t>
            </a:r>
          </a:p>
        </p:txBody>
      </p:sp>
    </p:spTree>
    <p:extLst>
      <p:ext uri="{BB962C8B-B14F-4D97-AF65-F5344CB8AC3E}">
        <p14:creationId xmlns:p14="http://schemas.microsoft.com/office/powerpoint/2010/main" val="23403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p:bldP spid="17" grpId="0"/>
      <p:bldP spid="18" grpId="0"/>
      <p:bldP spid="19" grpId="0"/>
      <p:bldP spid="20" grpId="0"/>
      <p:bldP spid="21" grpId="0"/>
      <p:bldP spid="3" grpId="0" animBg="1"/>
      <p:bldP spid="22" grpId="0" animBg="1"/>
      <p:bldP spid="23" grpId="0"/>
      <p:bldP spid="25" grpId="0"/>
      <p:bldP spid="27" grpId="0"/>
      <p:bldP spid="26" grpId="0"/>
      <p:bldP spid="28" grpId="0"/>
      <p:bldP spid="30" grpId="0"/>
      <p:bldP spid="31" grpId="0"/>
      <p:bldP spid="32"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6">
            <a:extLst>
              <a:ext uri="{FF2B5EF4-FFF2-40B4-BE49-F238E27FC236}">
                <a16:creationId xmlns:a16="http://schemas.microsoft.com/office/drawing/2014/main" id="{5A7D3ECF-3AFD-4C91-BCBB-3763B64FB703}"/>
              </a:ext>
            </a:extLst>
          </p:cNvPr>
          <p:cNvGraphicFramePr>
            <a:graphicFrameLocks noGrp="1"/>
          </p:cNvGraphicFramePr>
          <p:nvPr>
            <p:extLst>
              <p:ext uri="{D42A27DB-BD31-4B8C-83A1-F6EECF244321}">
                <p14:modId xmlns:p14="http://schemas.microsoft.com/office/powerpoint/2010/main" val="4040935071"/>
              </p:ext>
            </p:extLst>
          </p:nvPr>
        </p:nvGraphicFramePr>
        <p:xfrm>
          <a:off x="561041" y="4336932"/>
          <a:ext cx="1080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Amir’s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Léa’s</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could be either</a:t>
                      </a:r>
                      <a:endParaRPr lang="en-GB" sz="24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solidFill>
                      <a:srgbClr val="FDEDEC"/>
                    </a:solidFill>
                  </a:tcPr>
                </a:tc>
                <a:tc>
                  <a:txBody>
                    <a:bodyPr/>
                    <a:lstStyle/>
                    <a:p>
                      <a:r>
                        <a:rPr lang="en-GB" sz="2000" b="0" dirty="0" err="1">
                          <a:solidFill>
                            <a:schemeClr val="accent1">
                              <a:lumMod val="50000"/>
                            </a:schemeClr>
                          </a:solidFill>
                        </a:rPr>
                        <a:t>C’est</a:t>
                      </a:r>
                      <a:r>
                        <a:rPr lang="en-GB" sz="2000" b="0" dirty="0">
                          <a:solidFill>
                            <a:schemeClr val="accent1">
                              <a:lumMod val="50000"/>
                            </a:schemeClr>
                          </a:solidFill>
                        </a:rPr>
                        <a:t> </a:t>
                      </a:r>
                      <a:r>
                        <a:rPr lang="en-GB" sz="2000" b="1" dirty="0">
                          <a:solidFill>
                            <a:schemeClr val="accent1">
                              <a:lumMod val="50000"/>
                            </a:schemeClr>
                          </a:solidFill>
                        </a:rPr>
                        <a:t>son</a:t>
                      </a:r>
                      <a:r>
                        <a:rPr lang="en-GB" sz="2000" b="0" dirty="0">
                          <a:solidFill>
                            <a:schemeClr val="accent1">
                              <a:lumMod val="50000"/>
                            </a:schemeClr>
                          </a:solidFill>
                        </a:rPr>
                        <a:t> </a:t>
                      </a:r>
                      <a:r>
                        <a:rPr lang="en-GB" sz="2000" b="0" dirty="0" err="1">
                          <a:solidFill>
                            <a:schemeClr val="accent1">
                              <a:lumMod val="50000"/>
                            </a:schemeClr>
                          </a:solidFill>
                        </a:rPr>
                        <a:t>jardin</a:t>
                      </a:r>
                      <a:r>
                        <a:rPr lang="en-GB" sz="2000" b="0" dirty="0">
                          <a:solidFill>
                            <a:schemeClr val="accent1">
                              <a:lumMod val="50000"/>
                            </a:schemeClr>
                          </a:solidFill>
                        </a:rPr>
                        <a:t>.</a:t>
                      </a:r>
                      <a:endParaRPr lang="en-GB" sz="2000" dirty="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C’est</a:t>
                      </a:r>
                      <a:r>
                        <a:rPr lang="en-GB" sz="2000" dirty="0">
                          <a:solidFill>
                            <a:schemeClr val="accent1">
                              <a:lumMod val="50000"/>
                            </a:schemeClr>
                          </a:solidFill>
                        </a:rPr>
                        <a:t> </a:t>
                      </a:r>
                      <a:r>
                        <a:rPr lang="en-GB" sz="2000" b="1" dirty="0" err="1">
                          <a:solidFill>
                            <a:schemeClr val="accent1">
                              <a:lumMod val="50000"/>
                            </a:schemeClr>
                          </a:solidFill>
                        </a:rPr>
                        <a:t>sa</a:t>
                      </a:r>
                      <a:r>
                        <a:rPr lang="en-GB" sz="2000" b="0" dirty="0">
                          <a:solidFill>
                            <a:schemeClr val="accent1">
                              <a:lumMod val="50000"/>
                            </a:schemeClr>
                          </a:solidFill>
                        </a:rPr>
                        <a:t> </a:t>
                      </a:r>
                      <a:r>
                        <a:rPr lang="en-GB" sz="2000" b="0" dirty="0" err="1">
                          <a:solidFill>
                            <a:schemeClr val="accent1">
                              <a:lumMod val="50000"/>
                            </a:schemeClr>
                          </a:solidFill>
                        </a:rPr>
                        <a:t>maison</a:t>
                      </a:r>
                      <a:r>
                        <a:rPr lang="en-GB" sz="2000" b="0" dirty="0">
                          <a:solidFill>
                            <a:schemeClr val="accent1">
                              <a:lumMod val="50000"/>
                            </a:schemeClr>
                          </a:solidFill>
                        </a:rPr>
                        <a:t>.</a:t>
                      </a:r>
                      <a:endParaRPr lang="en-GB" sz="2000" dirty="0">
                        <a:solidFill>
                          <a:schemeClr val="accent1">
                            <a:lumMod val="50000"/>
                          </a:schemeClr>
                        </a:solidFill>
                      </a:endParaRPr>
                    </a:p>
                  </a:txBody>
                  <a:tcPr>
                    <a:solidFill>
                      <a:srgbClr val="FFFFFF"/>
                    </a:solidFill>
                  </a:tcPr>
                </a:tc>
                <a:tc>
                  <a:txBody>
                    <a:bodyPr/>
                    <a:lstStyle/>
                    <a:p>
                      <a:endParaRPr lang="en-GB" sz="200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solidFill>
                      <a:srgbClr val="FDED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C’est</a:t>
                      </a:r>
                      <a:r>
                        <a:rPr lang="en-GB" sz="2000" dirty="0">
                          <a:solidFill>
                            <a:schemeClr val="accent1">
                              <a:lumMod val="50000"/>
                            </a:schemeClr>
                          </a:solidFill>
                        </a:rPr>
                        <a:t> </a:t>
                      </a:r>
                      <a:r>
                        <a:rPr lang="en-GB" sz="2000" b="1" dirty="0">
                          <a:solidFill>
                            <a:schemeClr val="accent1">
                              <a:lumMod val="50000"/>
                            </a:schemeClr>
                          </a:solidFill>
                        </a:rPr>
                        <a:t>son</a:t>
                      </a:r>
                      <a:r>
                        <a:rPr lang="en-GB" sz="2000" b="0" dirty="0">
                          <a:solidFill>
                            <a:schemeClr val="accent1">
                              <a:lumMod val="50000"/>
                            </a:schemeClr>
                          </a:solidFill>
                        </a:rPr>
                        <a:t> </a:t>
                      </a:r>
                      <a:r>
                        <a:rPr lang="en-GB" sz="2000" b="0" dirty="0" err="1">
                          <a:solidFill>
                            <a:schemeClr val="accent1">
                              <a:lumMod val="50000"/>
                            </a:schemeClr>
                          </a:solidFill>
                        </a:rPr>
                        <a:t>église</a:t>
                      </a:r>
                      <a:r>
                        <a:rPr lang="en-GB" sz="2000" b="0" dirty="0">
                          <a:solidFill>
                            <a:schemeClr val="accent1">
                              <a:lumMod val="50000"/>
                            </a:schemeClr>
                          </a:solidFill>
                        </a:rPr>
                        <a:t>.</a:t>
                      </a:r>
                      <a:endParaRPr lang="en-GB" sz="2000" dirty="0">
                        <a:solidFill>
                          <a:schemeClr val="accent1">
                            <a:lumMod val="50000"/>
                          </a:schemeClr>
                        </a:solidFill>
                      </a:endParaRPr>
                    </a:p>
                  </a:txBody>
                  <a:tcPr>
                    <a:solidFill>
                      <a:srgbClr val="FDEDEC"/>
                    </a:solidFill>
                  </a:tcPr>
                </a:tc>
                <a:tc>
                  <a:txBody>
                    <a:bodyPr/>
                    <a:lstStyle/>
                    <a:p>
                      <a:endParaRPr lang="en-GB" sz="200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solidFill>
                      <a:srgbClr val="FFFFFF"/>
                    </a:solidFill>
                  </a:tcPr>
                </a:tc>
                <a:tc>
                  <a:txBody>
                    <a:bodyPr/>
                    <a:lstStyle/>
                    <a:p>
                      <a:r>
                        <a:rPr lang="en-GB" sz="2000" dirty="0">
                          <a:solidFill>
                            <a:schemeClr val="accent1">
                              <a:lumMod val="50000"/>
                            </a:schemeClr>
                          </a:solidFill>
                        </a:rPr>
                        <a:t>Ce </a:t>
                      </a:r>
                      <a:r>
                        <a:rPr lang="en-GB" sz="2000" dirty="0" err="1">
                          <a:solidFill>
                            <a:schemeClr val="accent1">
                              <a:lumMod val="50000"/>
                            </a:schemeClr>
                          </a:solidFill>
                        </a:rPr>
                        <a:t>sont</a:t>
                      </a:r>
                      <a:r>
                        <a:rPr lang="en-GB" sz="2000" dirty="0">
                          <a:solidFill>
                            <a:schemeClr val="accent1">
                              <a:lumMod val="50000"/>
                            </a:schemeClr>
                          </a:solidFill>
                        </a:rPr>
                        <a:t> </a:t>
                      </a:r>
                      <a:r>
                        <a:rPr lang="en-GB" sz="2000" b="1" dirty="0" err="1">
                          <a:solidFill>
                            <a:schemeClr val="accent1">
                              <a:lumMod val="50000"/>
                            </a:schemeClr>
                          </a:solidFill>
                        </a:rPr>
                        <a:t>ses</a:t>
                      </a:r>
                      <a:r>
                        <a:rPr lang="en-GB" sz="2000" b="0" dirty="0">
                          <a:solidFill>
                            <a:schemeClr val="accent1">
                              <a:lumMod val="50000"/>
                            </a:schemeClr>
                          </a:solidFill>
                        </a:rPr>
                        <a:t> </a:t>
                      </a:r>
                      <a:r>
                        <a:rPr lang="en-GB" sz="2000" b="0" dirty="0" err="1">
                          <a:solidFill>
                            <a:schemeClr val="accent1">
                              <a:lumMod val="50000"/>
                            </a:schemeClr>
                          </a:solidFill>
                        </a:rPr>
                        <a:t>bâtiments</a:t>
                      </a:r>
                      <a:r>
                        <a:rPr lang="en-GB" sz="2000" b="0" dirty="0">
                          <a:solidFill>
                            <a:schemeClr val="accent1">
                              <a:lumMod val="50000"/>
                            </a:schemeClr>
                          </a:solidFill>
                        </a:rPr>
                        <a:t>.</a:t>
                      </a:r>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extLst>
                  <a:ext uri="{0D108BD9-81ED-4DB2-BD59-A6C34878D82A}">
                    <a16:rowId xmlns:a16="http://schemas.microsoft.com/office/drawing/2014/main" val="2344197191"/>
                  </a:ext>
                </a:extLst>
              </a:tr>
            </a:tbl>
          </a:graphicData>
        </a:graphic>
      </p:graphicFrame>
      <p:sp>
        <p:nvSpPr>
          <p:cNvPr id="4" name="Title 3"/>
          <p:cNvSpPr>
            <a:spLocks noGrp="1"/>
          </p:cNvSpPr>
          <p:nvPr>
            <p:ph type="title"/>
          </p:nvPr>
        </p:nvSpPr>
        <p:spPr>
          <a:xfrm>
            <a:off x="0" y="213557"/>
            <a:ext cx="2660073" cy="647577"/>
          </a:xfrm>
        </p:spPr>
        <p:txBody>
          <a:bodyPr>
            <a:normAutofit/>
          </a:bodyPr>
          <a:lstStyle/>
          <a:p>
            <a:r>
              <a:rPr lang="en-GB" sz="2800" b="1" dirty="0">
                <a:solidFill>
                  <a:schemeClr val="bg1"/>
                </a:solidFill>
              </a:rPr>
              <a:t>Qui a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possessive adjective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tells us about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possessor’s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gender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916198105"/>
              </p:ext>
            </p:extLst>
          </p:nvPr>
        </p:nvGraphicFramePr>
        <p:xfrm>
          <a:off x="561041" y="1757333"/>
          <a:ext cx="1080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Amir’s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Léa’s</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could be either</a:t>
                      </a:r>
                      <a:endParaRPr lang="en-GB" sz="24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It’s </a:t>
                      </a:r>
                      <a:r>
                        <a:rPr lang="en-GB" sz="2000" b="1" dirty="0">
                          <a:solidFill>
                            <a:schemeClr val="accent1">
                              <a:lumMod val="50000"/>
                            </a:schemeClr>
                          </a:solidFill>
                        </a:rPr>
                        <a:t>her</a:t>
                      </a:r>
                      <a:r>
                        <a:rPr lang="en-GB" sz="2000" dirty="0">
                          <a:solidFill>
                            <a:schemeClr val="accent1">
                              <a:lumMod val="50000"/>
                            </a:schemeClr>
                          </a:solidFill>
                        </a:rPr>
                        <a:t> garden.</a:t>
                      </a: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It’s </a:t>
                      </a:r>
                      <a:r>
                        <a:rPr lang="en-GB" sz="2000" b="1" dirty="0">
                          <a:solidFill>
                            <a:schemeClr val="accent1">
                              <a:lumMod val="50000"/>
                            </a:schemeClr>
                          </a:solidFill>
                        </a:rPr>
                        <a:t>his</a:t>
                      </a:r>
                      <a:r>
                        <a:rPr lang="en-GB" sz="2000" dirty="0">
                          <a:solidFill>
                            <a:schemeClr val="accent1">
                              <a:lumMod val="50000"/>
                            </a:schemeClr>
                          </a:solidFill>
                        </a:rPr>
                        <a:t> house.</a:t>
                      </a: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solidFill>
                      <a:srgbClr val="FDED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It’s </a:t>
                      </a:r>
                      <a:r>
                        <a:rPr lang="en-GB" sz="2000" b="1" dirty="0">
                          <a:solidFill>
                            <a:schemeClr val="accent1">
                              <a:lumMod val="50000"/>
                            </a:schemeClr>
                          </a:solidFill>
                        </a:rPr>
                        <a:t>his</a:t>
                      </a:r>
                      <a:r>
                        <a:rPr lang="en-GB" sz="2000" dirty="0">
                          <a:solidFill>
                            <a:schemeClr val="accent1">
                              <a:lumMod val="50000"/>
                            </a:schemeClr>
                          </a:solidFill>
                        </a:rPr>
                        <a:t> church.</a:t>
                      </a:r>
                    </a:p>
                  </a:txBody>
                  <a:tcPr>
                    <a:solidFill>
                      <a:srgbClr val="FDEDEC"/>
                    </a:solidFill>
                  </a:tcPr>
                </a:tc>
                <a:tc>
                  <a:txBody>
                    <a:bodyPr/>
                    <a:lstStyle/>
                    <a:p>
                      <a:endParaRPr lang="en-GB" sz="200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solidFill>
                      <a:srgbClr val="FFFFFF"/>
                    </a:solidFill>
                  </a:tcPr>
                </a:tc>
                <a:tc>
                  <a:txBody>
                    <a:bodyPr/>
                    <a:lstStyle/>
                    <a:p>
                      <a:r>
                        <a:rPr lang="en-GB" sz="2000" dirty="0">
                          <a:solidFill>
                            <a:schemeClr val="accent1">
                              <a:lumMod val="50000"/>
                            </a:schemeClr>
                          </a:solidFill>
                        </a:rPr>
                        <a:t>They are </a:t>
                      </a:r>
                      <a:r>
                        <a:rPr lang="en-GB" sz="2000" b="1" dirty="0">
                          <a:solidFill>
                            <a:schemeClr val="accent1">
                              <a:lumMod val="50000"/>
                            </a:schemeClr>
                          </a:solidFill>
                        </a:rPr>
                        <a:t>her</a:t>
                      </a:r>
                      <a:r>
                        <a:rPr lang="en-GB" sz="2000" b="0" dirty="0">
                          <a:solidFill>
                            <a:schemeClr val="accent1">
                              <a:lumMod val="50000"/>
                            </a:schemeClr>
                          </a:solidFill>
                        </a:rPr>
                        <a:t> buildings.</a:t>
                      </a:r>
                      <a:endParaRPr lang="en-GB" sz="2000" dirty="0">
                        <a:solidFill>
                          <a:schemeClr val="accent1">
                            <a:lumMod val="50000"/>
                          </a:schemeClr>
                        </a:solidFill>
                      </a:endParaRPr>
                    </a:p>
                  </a:txBody>
                  <a:tcPr>
                    <a:solidFill>
                      <a:srgbClr val="FFFFFF"/>
                    </a:solidFill>
                  </a:tcPr>
                </a:tc>
                <a:tc>
                  <a:txBody>
                    <a:bodyPr/>
                    <a:lstStyle/>
                    <a:p>
                      <a:endParaRPr lang="en-GB" sz="200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extLst>
                  <a:ext uri="{0D108BD9-81ED-4DB2-BD59-A6C34878D82A}">
                    <a16:rowId xmlns:a16="http://schemas.microsoft.com/office/drawing/2014/main" val="2344197191"/>
                  </a:ext>
                </a:extLst>
              </a:tr>
            </a:tbl>
          </a:graphicData>
        </a:graphic>
      </p:graphicFrame>
      <p:pic>
        <p:nvPicPr>
          <p:cNvPr id="10" name="Picture 9" descr="green checkmark">
            <a:extLst>
              <a:ext uri="{FF2B5EF4-FFF2-40B4-BE49-F238E27FC236}">
                <a16:creationId xmlns:a16="http://schemas.microsoft.com/office/drawing/2014/main" id="{52953FF9-8FBA-48C6-857E-5E6C14D412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8996" y="2185540"/>
            <a:ext cx="282522" cy="294294"/>
          </a:xfrm>
          <a:prstGeom prst="rect">
            <a:avLst/>
          </a:prstGeom>
        </p:spPr>
      </p:pic>
      <p:pic>
        <p:nvPicPr>
          <p:cNvPr id="11" name="Picture 10" descr="green checkmark">
            <a:extLst>
              <a:ext uri="{FF2B5EF4-FFF2-40B4-BE49-F238E27FC236}">
                <a16:creationId xmlns:a16="http://schemas.microsoft.com/office/drawing/2014/main" id="{A7088C2A-7A46-4559-93DB-DAD7DE2A4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478" y="2581902"/>
            <a:ext cx="282522" cy="294294"/>
          </a:xfrm>
          <a:prstGeom prst="rect">
            <a:avLst/>
          </a:prstGeom>
        </p:spPr>
      </p:pic>
      <p:pic>
        <p:nvPicPr>
          <p:cNvPr id="12" name="Picture 11" descr="green checkmark">
            <a:extLst>
              <a:ext uri="{FF2B5EF4-FFF2-40B4-BE49-F238E27FC236}">
                <a16:creationId xmlns:a16="http://schemas.microsoft.com/office/drawing/2014/main" id="{375986A8-083F-4B45-B448-5BD0E087A7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478" y="3010076"/>
            <a:ext cx="282522" cy="294294"/>
          </a:xfrm>
          <a:prstGeom prst="rect">
            <a:avLst/>
          </a:prstGeom>
        </p:spPr>
      </p:pic>
      <p:pic>
        <p:nvPicPr>
          <p:cNvPr id="13" name="Picture 12" descr="green checkmark">
            <a:extLst>
              <a:ext uri="{FF2B5EF4-FFF2-40B4-BE49-F238E27FC236}">
                <a16:creationId xmlns:a16="http://schemas.microsoft.com/office/drawing/2014/main" id="{75CB52D2-FAE2-48CF-B44B-934FF14D4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8996" y="3380799"/>
            <a:ext cx="282522" cy="294294"/>
          </a:xfrm>
          <a:prstGeom prst="rect">
            <a:avLst/>
          </a:prstGeom>
        </p:spPr>
      </p:pic>
      <p:pic>
        <p:nvPicPr>
          <p:cNvPr id="15" name="Picture 14" descr="green checkmark">
            <a:extLst>
              <a:ext uri="{FF2B5EF4-FFF2-40B4-BE49-F238E27FC236}">
                <a16:creationId xmlns:a16="http://schemas.microsoft.com/office/drawing/2014/main" id="{356FDFAD-81AF-41AE-AA93-59E1369B7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4383" y="4767948"/>
            <a:ext cx="282522" cy="294294"/>
          </a:xfrm>
          <a:prstGeom prst="rect">
            <a:avLst/>
          </a:prstGeom>
        </p:spPr>
      </p:pic>
      <p:pic>
        <p:nvPicPr>
          <p:cNvPr id="16" name="Picture 15" descr="green checkmark">
            <a:extLst>
              <a:ext uri="{FF2B5EF4-FFF2-40B4-BE49-F238E27FC236}">
                <a16:creationId xmlns:a16="http://schemas.microsoft.com/office/drawing/2014/main" id="{7CE03959-B3DD-4B9B-8028-1C998DB920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4383" y="5180385"/>
            <a:ext cx="282522" cy="294294"/>
          </a:xfrm>
          <a:prstGeom prst="rect">
            <a:avLst/>
          </a:prstGeom>
        </p:spPr>
      </p:pic>
      <p:pic>
        <p:nvPicPr>
          <p:cNvPr id="17" name="Picture 16" descr="green checkmark">
            <a:extLst>
              <a:ext uri="{FF2B5EF4-FFF2-40B4-BE49-F238E27FC236}">
                <a16:creationId xmlns:a16="http://schemas.microsoft.com/office/drawing/2014/main" id="{7249AD95-39EA-4EC9-887B-A1DA91906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4383" y="5546861"/>
            <a:ext cx="282522" cy="294294"/>
          </a:xfrm>
          <a:prstGeom prst="rect">
            <a:avLst/>
          </a:prstGeom>
        </p:spPr>
      </p:pic>
      <p:pic>
        <p:nvPicPr>
          <p:cNvPr id="14" name="Picture 13" descr="green checkmark">
            <a:extLst>
              <a:ext uri="{FF2B5EF4-FFF2-40B4-BE49-F238E27FC236}">
                <a16:creationId xmlns:a16="http://schemas.microsoft.com/office/drawing/2014/main" id="{F493A2A6-2A1C-43D4-802E-9041B87FC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4383" y="5935763"/>
            <a:ext cx="282522" cy="294294"/>
          </a:xfrm>
          <a:prstGeom prst="rect">
            <a:avLst/>
          </a:prstGeom>
        </p:spPr>
      </p:pic>
      <p:sp>
        <p:nvSpPr>
          <p:cNvPr id="26" name="TextBox 25">
            <a:extLst>
              <a:ext uri="{FF2B5EF4-FFF2-40B4-BE49-F238E27FC236}">
                <a16:creationId xmlns:a16="http://schemas.microsoft.com/office/drawing/2014/main" id="{1CC1903A-23C7-4EFD-A37D-7856F2E3892E}"/>
              </a:ext>
            </a:extLst>
          </p:cNvPr>
          <p:cNvSpPr txBox="1"/>
          <p:nvPr/>
        </p:nvSpPr>
        <p:spPr>
          <a:xfrm>
            <a:off x="231040" y="3859943"/>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we don’t know what the possessor’s gender is:</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6511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6">
            <a:extLst>
              <a:ext uri="{FF2B5EF4-FFF2-40B4-BE49-F238E27FC236}">
                <a16:creationId xmlns:a16="http://schemas.microsoft.com/office/drawing/2014/main" id="{C87FE04F-C42B-4CF4-A91F-36A40331773D}"/>
              </a:ext>
            </a:extLst>
          </p:cNvPr>
          <p:cNvGraphicFramePr>
            <a:graphicFrameLocks noGrp="1"/>
          </p:cNvGraphicFramePr>
          <p:nvPr>
            <p:extLst>
              <p:ext uri="{D42A27DB-BD31-4B8C-83A1-F6EECF244321}">
                <p14:modId xmlns:p14="http://schemas.microsoft.com/office/powerpoint/2010/main" val="4098915218"/>
              </p:ext>
            </p:extLst>
          </p:nvPr>
        </p:nvGraphicFramePr>
        <p:xfrm>
          <a:off x="1416000" y="4337264"/>
          <a:ext cx="936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gridCol w="2160000">
                  <a:extLst>
                    <a:ext uri="{9D8B030D-6E8A-4147-A177-3AD203B41FA5}">
                      <a16:colId xmlns:a16="http://schemas.microsoft.com/office/drawing/2014/main" val="232115541"/>
                    </a:ext>
                  </a:extLst>
                </a:gridCol>
              </a:tblGrid>
              <a:tr h="370840">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mother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father</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parents</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rPr>
                        <a:t>could be any</a:t>
                      </a:r>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solidFill>
                      <a:srgbClr val="FFFFFF"/>
                    </a:solidFill>
                  </a:tcPr>
                </a:tc>
                <a:tc>
                  <a:txBody>
                    <a:bodyPr/>
                    <a:lstStyle/>
                    <a:p>
                      <a:endParaRPr lang="en-GB" sz="200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4" name="Title 3"/>
          <p:cNvSpPr>
            <a:spLocks noGrp="1"/>
          </p:cNvSpPr>
          <p:nvPr>
            <p:ph type="title"/>
          </p:nvPr>
        </p:nvSpPr>
        <p:spPr>
          <a:xfrm>
            <a:off x="0" y="213557"/>
            <a:ext cx="2784764" cy="647577"/>
          </a:xfrm>
        </p:spPr>
        <p:txBody>
          <a:bodyPr>
            <a:normAutofit/>
          </a:bodyPr>
          <a:lstStyle/>
          <a:p>
            <a:r>
              <a:rPr lang="en-GB" sz="2800" b="1" dirty="0">
                <a:solidFill>
                  <a:schemeClr val="bg1"/>
                </a:solidFill>
              </a:rPr>
              <a:t>Qui a quoi ?</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possessive adjective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tells us about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possessed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2334506305"/>
              </p:ext>
            </p:extLst>
          </p:nvPr>
        </p:nvGraphicFramePr>
        <p:xfrm>
          <a:off x="1416000" y="1757665"/>
          <a:ext cx="936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gridCol w="2160000">
                  <a:extLst>
                    <a:ext uri="{9D8B030D-6E8A-4147-A177-3AD203B41FA5}">
                      <a16:colId xmlns:a16="http://schemas.microsoft.com/office/drawing/2014/main" val="232115541"/>
                    </a:ext>
                  </a:extLst>
                </a:gridCol>
              </a:tblGrid>
              <a:tr h="370840">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mother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father</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parents</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rPr>
                        <a:t>could be any</a:t>
                      </a:r>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solidFill>
                      <a:srgbClr val="FDEDEC"/>
                    </a:solidFill>
                  </a:tcPr>
                </a:tc>
                <a:tc>
                  <a:txBody>
                    <a:bodyPr/>
                    <a:lstStyle/>
                    <a:p>
                      <a:endParaRPr lang="en-GB" sz="200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solidFill>
                      <a:srgbClr val="FFFFFF"/>
                    </a:solidFill>
                  </a:tcPr>
                </a:tc>
                <a:tc>
                  <a:txBody>
                    <a:bodyPr/>
                    <a:lstStyle/>
                    <a:p>
                      <a:endParaRPr lang="en-GB" sz="200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tc>
                  <a:txBody>
                    <a:bodyPr/>
                    <a:lstStyle/>
                    <a:p>
                      <a:endParaRPr lang="en-GB" sz="2000" dirty="0">
                        <a:solidFill>
                          <a:schemeClr val="accent1">
                            <a:lumMod val="50000"/>
                          </a:schemeClr>
                        </a:solidFill>
                      </a:endParaRPr>
                    </a:p>
                  </a:txBody>
                  <a:tcPr>
                    <a:solidFill>
                      <a:srgbClr val="FFFFFF"/>
                    </a:solidFill>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tc>
                  <a:txBody>
                    <a:bodyPr/>
                    <a:lstStyle/>
                    <a:p>
                      <a:endParaRPr lang="en-GB" sz="2000" dirty="0">
                        <a:solidFill>
                          <a:schemeClr val="accent1">
                            <a:lumMod val="50000"/>
                          </a:schemeClr>
                        </a:solidFill>
                      </a:endParaRPr>
                    </a:p>
                  </a:txBody>
                  <a:tcPr>
                    <a:solidFill>
                      <a:srgbClr val="FDEDEC"/>
                    </a:solidFill>
                  </a:tcPr>
                </a:tc>
                <a:extLst>
                  <a:ext uri="{0D108BD9-81ED-4DB2-BD59-A6C34878D82A}">
                    <a16:rowId xmlns:a16="http://schemas.microsoft.com/office/drawing/2014/main" val="2344197191"/>
                  </a:ext>
                </a:extLst>
              </a:tr>
            </a:tbl>
          </a:graphicData>
        </a:graphic>
      </p:graphicFrame>
      <p:pic>
        <p:nvPicPr>
          <p:cNvPr id="10" name="Picture 9" descr="green checkmark">
            <a:extLst>
              <a:ext uri="{FF2B5EF4-FFF2-40B4-BE49-F238E27FC236}">
                <a16:creationId xmlns:a16="http://schemas.microsoft.com/office/drawing/2014/main" id="{52953FF9-8FBA-48C6-857E-5E6C14D412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4528" y="2200113"/>
            <a:ext cx="282522" cy="294294"/>
          </a:xfrm>
          <a:prstGeom prst="rect">
            <a:avLst/>
          </a:prstGeom>
        </p:spPr>
      </p:pic>
      <p:pic>
        <p:nvPicPr>
          <p:cNvPr id="11" name="Picture 10" descr="green checkmark">
            <a:extLst>
              <a:ext uri="{FF2B5EF4-FFF2-40B4-BE49-F238E27FC236}">
                <a16:creationId xmlns:a16="http://schemas.microsoft.com/office/drawing/2014/main" id="{A7088C2A-7A46-4559-93DB-DAD7DE2A4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4728" y="2601118"/>
            <a:ext cx="282522" cy="294294"/>
          </a:xfrm>
          <a:prstGeom prst="rect">
            <a:avLst/>
          </a:prstGeom>
        </p:spPr>
      </p:pic>
      <p:pic>
        <p:nvPicPr>
          <p:cNvPr id="12" name="Picture 11" descr="green checkmark">
            <a:extLst>
              <a:ext uri="{FF2B5EF4-FFF2-40B4-BE49-F238E27FC236}">
                <a16:creationId xmlns:a16="http://schemas.microsoft.com/office/drawing/2014/main" id="{375986A8-083F-4B45-B448-5BD0E087A7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4123" y="3012790"/>
            <a:ext cx="282522" cy="294294"/>
          </a:xfrm>
          <a:prstGeom prst="rect">
            <a:avLst/>
          </a:prstGeom>
        </p:spPr>
      </p:pic>
      <p:pic>
        <p:nvPicPr>
          <p:cNvPr id="13" name="Picture 12" descr="green checkmark">
            <a:extLst>
              <a:ext uri="{FF2B5EF4-FFF2-40B4-BE49-F238E27FC236}">
                <a16:creationId xmlns:a16="http://schemas.microsoft.com/office/drawing/2014/main" id="{75CB52D2-FAE2-48CF-B44B-934FF14D4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4528" y="3388354"/>
            <a:ext cx="282522" cy="294294"/>
          </a:xfrm>
          <a:prstGeom prst="rect">
            <a:avLst/>
          </a:prstGeom>
        </p:spPr>
      </p:pic>
      <p:pic>
        <p:nvPicPr>
          <p:cNvPr id="15" name="Picture 14" descr="green checkmark">
            <a:extLst>
              <a:ext uri="{FF2B5EF4-FFF2-40B4-BE49-F238E27FC236}">
                <a16:creationId xmlns:a16="http://schemas.microsoft.com/office/drawing/2014/main" id="{356FDFAD-81AF-41AE-AA93-59E1369B7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7742" y="4834897"/>
            <a:ext cx="282522" cy="294294"/>
          </a:xfrm>
          <a:prstGeom prst="rect">
            <a:avLst/>
          </a:prstGeom>
        </p:spPr>
      </p:pic>
      <p:pic>
        <p:nvPicPr>
          <p:cNvPr id="16" name="Picture 15" descr="green checkmark">
            <a:extLst>
              <a:ext uri="{FF2B5EF4-FFF2-40B4-BE49-F238E27FC236}">
                <a16:creationId xmlns:a16="http://schemas.microsoft.com/office/drawing/2014/main" id="{7CE03959-B3DD-4B9B-8028-1C998DB920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7742" y="5247334"/>
            <a:ext cx="282522" cy="294294"/>
          </a:xfrm>
          <a:prstGeom prst="rect">
            <a:avLst/>
          </a:prstGeom>
        </p:spPr>
      </p:pic>
      <p:pic>
        <p:nvPicPr>
          <p:cNvPr id="17" name="Picture 16" descr="green checkmark">
            <a:extLst>
              <a:ext uri="{FF2B5EF4-FFF2-40B4-BE49-F238E27FC236}">
                <a16:creationId xmlns:a16="http://schemas.microsoft.com/office/drawing/2014/main" id="{7249AD95-39EA-4EC9-887B-A1DA91906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7742" y="5613810"/>
            <a:ext cx="282522" cy="294294"/>
          </a:xfrm>
          <a:prstGeom prst="rect">
            <a:avLst/>
          </a:prstGeom>
        </p:spPr>
      </p:pic>
      <p:pic>
        <p:nvPicPr>
          <p:cNvPr id="14" name="Picture 13" descr="green checkmark">
            <a:extLst>
              <a:ext uri="{FF2B5EF4-FFF2-40B4-BE49-F238E27FC236}">
                <a16:creationId xmlns:a16="http://schemas.microsoft.com/office/drawing/2014/main" id="{F493A2A6-2A1C-43D4-802E-9041B87FC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7742" y="6002712"/>
            <a:ext cx="282522" cy="294294"/>
          </a:xfrm>
          <a:prstGeom prst="rect">
            <a:avLst/>
          </a:prstGeom>
        </p:spPr>
      </p:pic>
      <p:sp>
        <p:nvSpPr>
          <p:cNvPr id="26" name="TextBox 25">
            <a:extLst>
              <a:ext uri="{FF2B5EF4-FFF2-40B4-BE49-F238E27FC236}">
                <a16:creationId xmlns:a16="http://schemas.microsoft.com/office/drawing/2014/main" id="{1CC1903A-23C7-4EFD-A37D-7856F2E3892E}"/>
              </a:ext>
            </a:extLst>
          </p:cNvPr>
          <p:cNvSpPr txBox="1"/>
          <p:nvPr/>
        </p:nvSpPr>
        <p:spPr>
          <a:xfrm>
            <a:off x="180000" y="3859943"/>
            <a:ext cx="118704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the possessive adjective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does not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 us about what is possessed:</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4" name="1.wav"/>
            </a:hlinkClick>
            <a:extLst>
              <a:ext uri="{FF2B5EF4-FFF2-40B4-BE49-F238E27FC236}">
                <a16:creationId xmlns:a16="http://schemas.microsoft.com/office/drawing/2014/main" id="{A4B5F7B4-539F-4E7C-97BC-3C85DA4CEC98}"/>
              </a:ext>
            </a:extLst>
          </p:cNvPr>
          <p:cNvSpPr/>
          <p:nvPr/>
        </p:nvSpPr>
        <p:spPr>
          <a:xfrm>
            <a:off x="1585173" y="2188681"/>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5" name="2.wav"/>
            </a:hlinkClick>
            <a:extLst>
              <a:ext uri="{FF2B5EF4-FFF2-40B4-BE49-F238E27FC236}">
                <a16:creationId xmlns:a16="http://schemas.microsoft.com/office/drawing/2014/main" id="{F8982DCE-9F74-4EEA-A13B-D2A913127FF0}"/>
              </a:ext>
            </a:extLst>
          </p:cNvPr>
          <p:cNvSpPr/>
          <p:nvPr/>
        </p:nvSpPr>
        <p:spPr>
          <a:xfrm>
            <a:off x="1585173" y="2574131"/>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snd r:embed="rId6" name="3.wav"/>
            </a:hlinkClick>
            <a:extLst>
              <a:ext uri="{FF2B5EF4-FFF2-40B4-BE49-F238E27FC236}">
                <a16:creationId xmlns:a16="http://schemas.microsoft.com/office/drawing/2014/main" id="{3A560E16-B950-44CD-ABA1-AC247714691A}"/>
              </a:ext>
            </a:extLst>
          </p:cNvPr>
          <p:cNvSpPr/>
          <p:nvPr/>
        </p:nvSpPr>
        <p:spPr>
          <a:xfrm>
            <a:off x="1585173" y="2968505"/>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16">
            <a:hlinkClick r:id="" action="ppaction://noaction" highlightClick="1">
              <a:snd r:embed="rId7" name="4.wav"/>
            </a:hlinkClick>
            <a:extLst>
              <a:ext uri="{FF2B5EF4-FFF2-40B4-BE49-F238E27FC236}">
                <a16:creationId xmlns:a16="http://schemas.microsoft.com/office/drawing/2014/main" id="{E5007D1E-6DE1-487B-ABED-0F258BF25611}"/>
              </a:ext>
            </a:extLst>
          </p:cNvPr>
          <p:cNvSpPr/>
          <p:nvPr/>
        </p:nvSpPr>
        <p:spPr>
          <a:xfrm>
            <a:off x="1585173" y="3364395"/>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Rounded Rectangle 46">
            <a:extLst>
              <a:ext uri="{FF2B5EF4-FFF2-40B4-BE49-F238E27FC236}">
                <a16:creationId xmlns:a16="http://schemas.microsoft.com/office/drawing/2014/main" id="{C004A88C-B5AB-454D-8E06-A2EFCA98539F}"/>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8" name="1.wav"/>
            </a:hlinkClick>
            <a:extLst>
              <a:ext uri="{FF2B5EF4-FFF2-40B4-BE49-F238E27FC236}">
                <a16:creationId xmlns:a16="http://schemas.microsoft.com/office/drawing/2014/main" id="{E969FB08-5D18-4386-ACE8-016840B5F9F0}"/>
              </a:ext>
            </a:extLst>
          </p:cNvPr>
          <p:cNvSpPr/>
          <p:nvPr/>
        </p:nvSpPr>
        <p:spPr>
          <a:xfrm>
            <a:off x="1585173" y="4769191"/>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Action Button: Custom 16">
            <a:hlinkClick r:id="" action="ppaction://noaction" highlightClick="1">
              <a:snd r:embed="rId9" name="2.wav"/>
            </a:hlinkClick>
            <a:extLst>
              <a:ext uri="{FF2B5EF4-FFF2-40B4-BE49-F238E27FC236}">
                <a16:creationId xmlns:a16="http://schemas.microsoft.com/office/drawing/2014/main" id="{8A9BACAC-6F91-4051-8E01-12049DED1C56}"/>
              </a:ext>
            </a:extLst>
          </p:cNvPr>
          <p:cNvSpPr/>
          <p:nvPr/>
        </p:nvSpPr>
        <p:spPr>
          <a:xfrm>
            <a:off x="1585173" y="5154641"/>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1" name="Action Button: Custom 16">
            <a:hlinkClick r:id="" action="ppaction://noaction" highlightClick="1">
              <a:snd r:embed="rId10" name="3.wav"/>
            </a:hlinkClick>
            <a:extLst>
              <a:ext uri="{FF2B5EF4-FFF2-40B4-BE49-F238E27FC236}">
                <a16:creationId xmlns:a16="http://schemas.microsoft.com/office/drawing/2014/main" id="{AB280819-A345-441A-B966-1877F21FA9FA}"/>
              </a:ext>
            </a:extLst>
          </p:cNvPr>
          <p:cNvSpPr/>
          <p:nvPr/>
        </p:nvSpPr>
        <p:spPr>
          <a:xfrm>
            <a:off x="1585173" y="5549015"/>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2" name="Action Button: Custom 16">
            <a:hlinkClick r:id="" action="ppaction://noaction" highlightClick="1">
              <a:snd r:embed="rId11" name="4.wav"/>
            </a:hlinkClick>
            <a:extLst>
              <a:ext uri="{FF2B5EF4-FFF2-40B4-BE49-F238E27FC236}">
                <a16:creationId xmlns:a16="http://schemas.microsoft.com/office/drawing/2014/main" id="{04B130A5-2F49-459E-957F-CC4FE6D93162}"/>
              </a:ext>
            </a:extLst>
          </p:cNvPr>
          <p:cNvSpPr/>
          <p:nvPr/>
        </p:nvSpPr>
        <p:spPr>
          <a:xfrm>
            <a:off x="1585173" y="5944905"/>
            <a:ext cx="360000" cy="36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398913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8" grpId="0" animBg="1"/>
      <p:bldP spid="19" grpId="0" animBg="1"/>
      <p:bldP spid="20" grpId="0" animBg="1"/>
      <p:bldP spid="21" grpId="0" animBg="1"/>
      <p:bldP spid="29" grpId="0" animBg="1"/>
      <p:bldP spid="30"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32364" cy="647577"/>
          </a:xfrm>
        </p:spPr>
        <p:txBody>
          <a:bodyPr>
            <a:normAutofit/>
          </a:bodyPr>
          <a:lstStyle/>
          <a:p>
            <a:r>
              <a:rPr lang="en-GB" sz="2800" b="1" dirty="0">
                <a:solidFill>
                  <a:schemeClr val="bg1"/>
                </a:solidFill>
              </a:rPr>
              <a:t>Le 14 </a:t>
            </a:r>
            <a:r>
              <a:rPr lang="en-GB" sz="2800" b="1" dirty="0" err="1">
                <a:solidFill>
                  <a:schemeClr val="bg1"/>
                </a:solidFill>
              </a:rPr>
              <a:t>juillet</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878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Pourquoi</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important ? Que fait la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les phrases.</a:t>
            </a:r>
          </a:p>
        </p:txBody>
      </p:sp>
      <p:sp>
        <p:nvSpPr>
          <p:cNvPr id="3" name="Rectangle 2">
            <a:extLst>
              <a:ext uri="{FF2B5EF4-FFF2-40B4-BE49-F238E27FC236}">
                <a16:creationId xmlns:a16="http://schemas.microsoft.com/office/drawing/2014/main" id="{CF1CD54A-4B55-49DE-9F9E-204F38C428C3}"/>
              </a:ext>
            </a:extLst>
          </p:cNvPr>
          <p:cNvSpPr/>
          <p:nvPr/>
        </p:nvSpPr>
        <p:spPr>
          <a:xfrm>
            <a:off x="180000" y="1889672"/>
            <a:ext cx="11844000" cy="25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Le 14 juillet, la France célèbre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fête nationale / jour</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national</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Partout dans le pays, on organise des fêtes avec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ses enfant</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amis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Chacun vient dans la rue avec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famille / parents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célèbre l’histoire de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son ville / pays</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Pour Antoine, la parade militaire est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événement</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préféré / tradition préférée</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Il regarde des vidéos sur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son télé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portable</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Élodie n’aime pas la parade – elle reste dans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chambre / lit</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Mais en secret, elle regarde le feu d’artifice* de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sa bâtiment /</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mn-cs"/>
              </a:rPr>
              <a:t>fenêtre</a:t>
            </a: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73BFD5D-1DE4-4835-BEBB-CDBFE595683A}"/>
              </a:ext>
            </a:extLst>
          </p:cNvPr>
          <p:cNvSpPr txBox="1"/>
          <p:nvPr/>
        </p:nvSpPr>
        <p:spPr>
          <a:xfrm>
            <a:off x="7686738" y="338831"/>
            <a:ext cx="2238717" cy="783193"/>
          </a:xfrm>
          <a:prstGeom prst="wedgeRoundRectCallout">
            <a:avLst>
              <a:gd name="adj1" fmla="val -55392"/>
              <a:gd name="adj2" fmla="val 21150"/>
              <a:gd name="adj3" fmla="val 16667"/>
            </a:avLst>
          </a:prstGeom>
          <a:solidFill>
            <a:srgbClr val="0055A5"/>
          </a:solidFill>
          <a:ln>
            <a:solidFill>
              <a:srgbClr val="EF4135"/>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*le feu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d’artifice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fireworks</a:t>
            </a:r>
          </a:p>
        </p:txBody>
      </p:sp>
      <p:pic>
        <p:nvPicPr>
          <p:cNvPr id="21" name="Picture 20">
            <a:extLst>
              <a:ext uri="{FF2B5EF4-FFF2-40B4-BE49-F238E27FC236}">
                <a16:creationId xmlns:a16="http://schemas.microsoft.com/office/drawing/2014/main" id="{92843582-BFB2-48D6-88BD-5E1A4F42E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275" y="-147848"/>
            <a:ext cx="1440000" cy="1440000"/>
          </a:xfrm>
          <a:prstGeom prst="rect">
            <a:avLst/>
          </a:prstGeom>
        </p:spPr>
      </p:pic>
      <p:pic>
        <p:nvPicPr>
          <p:cNvPr id="1026" name="Picture 2" descr="Feu d'artifice du 14 juillet 2017 depuis le champ de Mars à Paris, devant la Tour Eiffel, Bastille day 2017">
            <a:extLst>
              <a:ext uri="{FF2B5EF4-FFF2-40B4-BE49-F238E27FC236}">
                <a16:creationId xmlns:a16="http://schemas.microsoft.com/office/drawing/2014/main" id="{C0E06F5D-6954-4CA3-8EAF-AAA2ADBE8F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4517351"/>
            <a:ext cx="288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stille Day, Paris, 2017">
            <a:extLst>
              <a:ext uri="{FF2B5EF4-FFF2-40B4-BE49-F238E27FC236}">
                <a16:creationId xmlns:a16="http://schemas.microsoft.com/office/drawing/2014/main" id="{142C69C6-71C6-4108-92B9-EC5A9CB68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4000" y="4517351"/>
            <a:ext cx="32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éfilé 14 juillet 2014 Paris Champs Elysées">
            <a:extLst>
              <a:ext uri="{FF2B5EF4-FFF2-40B4-BE49-F238E27FC236}">
                <a16:creationId xmlns:a16="http://schemas.microsoft.com/office/drawing/2014/main" id="{4D4A8F00-2309-452B-8B8A-B897FC5097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000" y="4517351"/>
            <a:ext cx="311351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70714-D-PB383-005">
            <a:extLst>
              <a:ext uri="{FF2B5EF4-FFF2-40B4-BE49-F238E27FC236}">
                <a16:creationId xmlns:a16="http://schemas.microsoft.com/office/drawing/2014/main" id="{BE1EB77D-A7C7-4106-807B-49A45DCC85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5318" y="4517351"/>
            <a:ext cx="2698682"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1AF3A46-210D-4D45-A9CF-A09E06E862ED}"/>
              </a:ext>
            </a:extLst>
          </p:cNvPr>
          <p:cNvSpPr/>
          <p:nvPr/>
        </p:nvSpPr>
        <p:spPr>
          <a:xfrm>
            <a:off x="6495345" y="1976782"/>
            <a:ext cx="1810455" cy="271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DE98889B-DE98-4A38-A6B7-506E10E35E65}"/>
              </a:ext>
            </a:extLst>
          </p:cNvPr>
          <p:cNvSpPr/>
          <p:nvPr/>
        </p:nvSpPr>
        <p:spPr>
          <a:xfrm>
            <a:off x="5843266" y="2597604"/>
            <a:ext cx="1134117" cy="271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2384074B-4ABD-432B-B520-B216A6B89A6B}"/>
              </a:ext>
            </a:extLst>
          </p:cNvPr>
          <p:cNvSpPr/>
          <p:nvPr/>
        </p:nvSpPr>
        <p:spPr>
          <a:xfrm>
            <a:off x="7220000" y="2289413"/>
            <a:ext cx="1021821" cy="268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0A2B9810-00FB-4617-A0A4-C3FBD65EAC18}"/>
              </a:ext>
            </a:extLst>
          </p:cNvPr>
          <p:cNvSpPr/>
          <p:nvPr/>
        </p:nvSpPr>
        <p:spPr>
          <a:xfrm>
            <a:off x="4129545" y="2878554"/>
            <a:ext cx="785355" cy="268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9606CEE3-3FD5-4554-AEC4-B2ABFEC2DABF}"/>
              </a:ext>
            </a:extLst>
          </p:cNvPr>
          <p:cNvSpPr/>
          <p:nvPr/>
        </p:nvSpPr>
        <p:spPr>
          <a:xfrm>
            <a:off x="8115000" y="3193227"/>
            <a:ext cx="2305350" cy="271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4D67E333-72D0-44A3-90AF-1450829A9CB4}"/>
              </a:ext>
            </a:extLst>
          </p:cNvPr>
          <p:cNvSpPr/>
          <p:nvPr/>
        </p:nvSpPr>
        <p:spPr>
          <a:xfrm>
            <a:off x="4243545" y="3481881"/>
            <a:ext cx="671355" cy="268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9723CAEA-DFB9-4622-9ED8-1B1600F024A1}"/>
              </a:ext>
            </a:extLst>
          </p:cNvPr>
          <p:cNvSpPr/>
          <p:nvPr/>
        </p:nvSpPr>
        <p:spPr>
          <a:xfrm>
            <a:off x="7831275" y="3801449"/>
            <a:ext cx="455475" cy="271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4532B5A5-CC22-4557-9D08-046D3DF970C0}"/>
              </a:ext>
            </a:extLst>
          </p:cNvPr>
          <p:cNvSpPr/>
          <p:nvPr/>
        </p:nvSpPr>
        <p:spPr>
          <a:xfrm>
            <a:off x="7014691" y="4085167"/>
            <a:ext cx="1291109" cy="305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2160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2" grpId="0" animBg="1"/>
      <p:bldP spid="23" grpId="0" animBg="1"/>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Les vacances </a:t>
            </a:r>
            <a:r>
              <a:rPr lang="en-GB" sz="2800" b="1" dirty="0" err="1">
                <a:solidFill>
                  <a:schemeClr val="bg1"/>
                </a:solidFill>
              </a:rPr>
              <a:t>d’aout</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780487461"/>
              </p:ext>
            </p:extLst>
          </p:nvPr>
        </p:nvGraphicFramePr>
        <p:xfrm>
          <a:off x="3972271" y="1722525"/>
          <a:ext cx="5400000" cy="4180509"/>
        </p:xfrm>
        <a:graphic>
          <a:graphicData uri="http://schemas.openxmlformats.org/drawingml/2006/table">
            <a:tbl>
              <a:tblPr firstRow="1" bandRow="1">
                <a:tableStyleId>{BDBED569-4797-4DF1-A0F4-6AAB3CD982D8}</a:tableStyleId>
              </a:tblPr>
              <a:tblGrid>
                <a:gridCol w="540000">
                  <a:extLst>
                    <a:ext uri="{9D8B030D-6E8A-4147-A177-3AD203B41FA5}">
                      <a16:colId xmlns:a16="http://schemas.microsoft.com/office/drawing/2014/main" val="2607353726"/>
                    </a:ext>
                  </a:extLst>
                </a:gridCol>
                <a:gridCol w="1620000">
                  <a:extLst>
                    <a:ext uri="{9D8B030D-6E8A-4147-A177-3AD203B41FA5}">
                      <a16:colId xmlns:a16="http://schemas.microsoft.com/office/drawing/2014/main" val="1600817978"/>
                    </a:ext>
                  </a:extLst>
                </a:gridCol>
                <a:gridCol w="1620000">
                  <a:extLst>
                    <a:ext uri="{9D8B030D-6E8A-4147-A177-3AD203B41FA5}">
                      <a16:colId xmlns:a16="http://schemas.microsoft.com/office/drawing/2014/main" val="4128092149"/>
                    </a:ext>
                  </a:extLst>
                </a:gridCol>
                <a:gridCol w="1620000">
                  <a:extLst>
                    <a:ext uri="{9D8B030D-6E8A-4147-A177-3AD203B41FA5}">
                      <a16:colId xmlns:a16="http://schemas.microsoft.com/office/drawing/2014/main" val="2609792770"/>
                    </a:ext>
                  </a:extLst>
                </a:gridCol>
              </a:tblGrid>
              <a:tr h="497067">
                <a:tc>
                  <a:txBody>
                    <a:bodyPr/>
                    <a:lstStyle/>
                    <a:p>
                      <a:endParaRPr lang="en-GB" dirty="0"/>
                    </a:p>
                  </a:txBody>
                  <a:tcPr/>
                </a:tc>
                <a:tc>
                  <a:txBody>
                    <a:bodyPr/>
                    <a:lstStyle/>
                    <a:p>
                      <a:pPr algn="ctr"/>
                      <a:r>
                        <a:rPr lang="en-GB" sz="2000" dirty="0">
                          <a:solidFill>
                            <a:schemeClr val="bg1"/>
                          </a:solidFill>
                        </a:rPr>
                        <a:t>Amandine</a:t>
                      </a:r>
                    </a:p>
                    <a:p>
                      <a:pPr algn="ctr"/>
                      <a:r>
                        <a:rPr lang="en-GB" sz="2000" b="0" dirty="0">
                          <a:solidFill>
                            <a:schemeClr val="bg1"/>
                          </a:solidFill>
                        </a:rPr>
                        <a:t>(my)</a:t>
                      </a:r>
                    </a:p>
                  </a:txBody>
                  <a:tcPr anchor="ctr">
                    <a:solidFill>
                      <a:srgbClr val="EF413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bg1"/>
                          </a:solidFill>
                          <a:effectLst/>
                          <a:uLnTx/>
                          <a:uFillTx/>
                        </a:rPr>
                        <a:t>Amir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chemeClr val="bg1"/>
                          </a:solidFill>
                          <a:effectLst/>
                          <a:uLnTx/>
                          <a:uFillTx/>
                        </a:rPr>
                        <a:t>(your)</a:t>
                      </a:r>
                      <a:endParaRPr lang="en-GB" sz="2000" b="0" dirty="0">
                        <a:solidFill>
                          <a:schemeClr val="bg1"/>
                        </a:solidFill>
                      </a:endParaRPr>
                    </a:p>
                  </a:txBody>
                  <a:tcPr>
                    <a:solidFill>
                      <a:srgbClr val="EF413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rPr>
                        <a:t>Noura</a:t>
                      </a:r>
                      <a:endParaRPr lang="en-GB" sz="20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bg1"/>
                          </a:solidFill>
                        </a:rPr>
                        <a:t>(her)</a:t>
                      </a:r>
                    </a:p>
                  </a:txBody>
                  <a:tcPr>
                    <a:solidFill>
                      <a:srgbClr val="EF4135"/>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263249085"/>
                  </a:ext>
                </a:extLst>
              </a:tr>
            </a:tbl>
          </a:graphicData>
        </a:graphic>
      </p:graphicFrame>
      <p:sp>
        <p:nvSpPr>
          <p:cNvPr id="2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4038785" y="246931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4284" y="2497944"/>
            <a:ext cx="282522" cy="294294"/>
          </a:xfrm>
          <a:prstGeom prst="rect">
            <a:avLst/>
          </a:prstGeom>
        </p:spPr>
      </p:pic>
      <p:sp>
        <p:nvSpPr>
          <p:cNvPr id="26"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4038785" y="296100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4036707" y="345264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4036707" y="395385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4036707" y="445234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9" name="6.wav"/>
            </a:hlinkClick>
            <a:extLst>
              <a:ext uri="{FF2B5EF4-FFF2-40B4-BE49-F238E27FC236}">
                <a16:creationId xmlns:a16="http://schemas.microsoft.com/office/drawing/2014/main" id="{C85FFF45-DBEA-4B31-808F-B9B100F63A1A}"/>
              </a:ext>
            </a:extLst>
          </p:cNvPr>
          <p:cNvSpPr/>
          <p:nvPr/>
        </p:nvSpPr>
        <p:spPr>
          <a:xfrm>
            <a:off x="4041501" y="493827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Action Button: Custom 16">
            <a:hlinkClick r:id="" action="ppaction://noaction" highlightClick="1">
              <a:snd r:embed="rId10" name="7.wav"/>
            </a:hlinkClick>
            <a:extLst>
              <a:ext uri="{FF2B5EF4-FFF2-40B4-BE49-F238E27FC236}">
                <a16:creationId xmlns:a16="http://schemas.microsoft.com/office/drawing/2014/main" id="{86A58766-EAA9-49F3-98A1-488F5DC2A25F}"/>
              </a:ext>
            </a:extLst>
          </p:cNvPr>
          <p:cNvSpPr/>
          <p:nvPr/>
        </p:nvSpPr>
        <p:spPr>
          <a:xfrm>
            <a:off x="4031580" y="541440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3" name="Picture 2">
            <a:extLst>
              <a:ext uri="{FF2B5EF4-FFF2-40B4-BE49-F238E27FC236}">
                <a16:creationId xmlns:a16="http://schemas.microsoft.com/office/drawing/2014/main" id="{785D4E78-1296-4277-A787-8B73CBE825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7220" y="650788"/>
            <a:ext cx="1080000" cy="1080000"/>
          </a:xfrm>
          <a:prstGeom prst="rect">
            <a:avLst/>
          </a:prstGeom>
        </p:spPr>
      </p:pic>
      <p:pic>
        <p:nvPicPr>
          <p:cNvPr id="62" name="Picture 61">
            <a:extLst>
              <a:ext uri="{FF2B5EF4-FFF2-40B4-BE49-F238E27FC236}">
                <a16:creationId xmlns:a16="http://schemas.microsoft.com/office/drawing/2014/main" id="{18669FB5-8C95-41E0-B004-B3455F2D76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55545" y="650788"/>
            <a:ext cx="1080000" cy="1080000"/>
          </a:xfrm>
          <a:prstGeom prst="rect">
            <a:avLst/>
          </a:prstGeom>
        </p:spPr>
      </p:pic>
      <p:pic>
        <p:nvPicPr>
          <p:cNvPr id="64" name="Picture 63">
            <a:extLst>
              <a:ext uri="{FF2B5EF4-FFF2-40B4-BE49-F238E27FC236}">
                <a16:creationId xmlns:a16="http://schemas.microsoft.com/office/drawing/2014/main" id="{94573465-FC04-47D2-B29D-628EE91046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05389" y="650788"/>
            <a:ext cx="1080000" cy="1080000"/>
          </a:xfrm>
          <a:prstGeom prst="rect">
            <a:avLst/>
          </a:prstGeom>
        </p:spPr>
      </p:pic>
      <p:pic>
        <p:nvPicPr>
          <p:cNvPr id="68" name="Picture 67" descr="green checkmark">
            <a:extLst>
              <a:ext uri="{FF2B5EF4-FFF2-40B4-BE49-F238E27FC236}">
                <a16:creationId xmlns:a16="http://schemas.microsoft.com/office/drawing/2014/main" id="{063D475E-0989-470E-8F03-C921EBE308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5959" y="2989628"/>
            <a:ext cx="282522" cy="294294"/>
          </a:xfrm>
          <a:prstGeom prst="rect">
            <a:avLst/>
          </a:prstGeom>
        </p:spPr>
      </p:pic>
      <p:pic>
        <p:nvPicPr>
          <p:cNvPr id="69" name="Picture 68" descr="green checkmark">
            <a:extLst>
              <a:ext uri="{FF2B5EF4-FFF2-40B4-BE49-F238E27FC236}">
                <a16:creationId xmlns:a16="http://schemas.microsoft.com/office/drawing/2014/main" id="{BF62F0DB-C734-49DC-8DDB-A92B8418F5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3609" y="3445690"/>
            <a:ext cx="282522" cy="294294"/>
          </a:xfrm>
          <a:prstGeom prst="rect">
            <a:avLst/>
          </a:prstGeom>
        </p:spPr>
      </p:pic>
      <p:pic>
        <p:nvPicPr>
          <p:cNvPr id="70" name="Picture 69" descr="green checkmark">
            <a:extLst>
              <a:ext uri="{FF2B5EF4-FFF2-40B4-BE49-F238E27FC236}">
                <a16:creationId xmlns:a16="http://schemas.microsoft.com/office/drawing/2014/main" id="{14E6B1EC-09F8-4180-8CB6-09908B5AAF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4284" y="3953858"/>
            <a:ext cx="282522" cy="294294"/>
          </a:xfrm>
          <a:prstGeom prst="rect">
            <a:avLst/>
          </a:prstGeom>
        </p:spPr>
      </p:pic>
      <p:pic>
        <p:nvPicPr>
          <p:cNvPr id="71" name="Picture 70" descr="green checkmark">
            <a:extLst>
              <a:ext uri="{FF2B5EF4-FFF2-40B4-BE49-F238E27FC236}">
                <a16:creationId xmlns:a16="http://schemas.microsoft.com/office/drawing/2014/main" id="{7C854F21-F043-41C9-B5D0-2A94CE49C8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4698" y="4501838"/>
            <a:ext cx="282522" cy="294294"/>
          </a:xfrm>
          <a:prstGeom prst="rect">
            <a:avLst/>
          </a:prstGeom>
        </p:spPr>
      </p:pic>
      <p:pic>
        <p:nvPicPr>
          <p:cNvPr id="72" name="Picture 71" descr="green checkmark">
            <a:extLst>
              <a:ext uri="{FF2B5EF4-FFF2-40B4-BE49-F238E27FC236}">
                <a16:creationId xmlns:a16="http://schemas.microsoft.com/office/drawing/2014/main" id="{5D3E5B0A-2DF7-4A1F-9621-666F6D7D42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3609" y="4989125"/>
            <a:ext cx="282522" cy="294294"/>
          </a:xfrm>
          <a:prstGeom prst="rect">
            <a:avLst/>
          </a:prstGeom>
        </p:spPr>
      </p:pic>
      <p:sp>
        <p:nvSpPr>
          <p:cNvPr id="6" name="TextBox 5">
            <a:extLst>
              <a:ext uri="{FF2B5EF4-FFF2-40B4-BE49-F238E27FC236}">
                <a16:creationId xmlns:a16="http://schemas.microsoft.com/office/drawing/2014/main" id="{AD51C940-ACE5-FD48-A09A-D04E7D00194B}"/>
              </a:ext>
            </a:extLst>
          </p:cNvPr>
          <p:cNvSpPr txBox="1"/>
          <p:nvPr/>
        </p:nvSpPr>
        <p:spPr>
          <a:xfrm>
            <a:off x="125842" y="861134"/>
            <a:ext cx="37519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Amandine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faire la chose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préférée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qui ?</a:t>
            </a:r>
          </a:p>
        </p:txBody>
      </p:sp>
      <p:pic>
        <p:nvPicPr>
          <p:cNvPr id="39" name="Picture 38" descr="green checkmark">
            <a:extLst>
              <a:ext uri="{FF2B5EF4-FFF2-40B4-BE49-F238E27FC236}">
                <a16:creationId xmlns:a16="http://schemas.microsoft.com/office/drawing/2014/main" id="{D155DFA0-5A08-41C6-9418-7A647503C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4128" y="5548478"/>
            <a:ext cx="282522" cy="294294"/>
          </a:xfrm>
          <a:prstGeom prst="rect">
            <a:avLst/>
          </a:prstGeom>
        </p:spPr>
      </p:pic>
    </p:spTree>
    <p:extLst>
      <p:ext uri="{BB962C8B-B14F-4D97-AF65-F5344CB8AC3E}">
        <p14:creationId xmlns:p14="http://schemas.microsoft.com/office/powerpoint/2010/main" val="156530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734756" cy="647577"/>
          </a:xfrm>
        </p:spPr>
        <p:txBody>
          <a:bodyPr>
            <a:normAutofit/>
          </a:bodyPr>
          <a:lstStyle/>
          <a:p>
            <a:r>
              <a:rPr lang="en-GB" sz="2800" b="1" dirty="0">
                <a:solidFill>
                  <a:schemeClr val="bg1"/>
                </a:solidFill>
              </a:rPr>
              <a:t>La </a:t>
            </a:r>
            <a:r>
              <a:rPr lang="en-GB" sz="2800" b="1" dirty="0" err="1">
                <a:solidFill>
                  <a:schemeClr val="bg1"/>
                </a:solidFill>
              </a:rPr>
              <a:t>rentrée</a:t>
            </a:r>
            <a:r>
              <a:rPr lang="en-GB" sz="2800" b="1" dirty="0">
                <a:solidFill>
                  <a:schemeClr val="bg1"/>
                </a:solidFill>
              </a:rPr>
              <a:t> des classes </a:t>
            </a:r>
            <a:r>
              <a:rPr lang="en-GB" sz="2800" b="0" dirty="0">
                <a:solidFill>
                  <a:schemeClr val="bg1"/>
                </a:solidFill>
              </a:rPr>
              <a:t>(1/2)</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0C53895-3F05-4B99-8DDD-7A05DA810EF2}"/>
              </a:ext>
            </a:extLst>
          </p:cNvPr>
          <p:cNvSpPr txBox="1"/>
          <p:nvPr/>
        </p:nvSpPr>
        <p:spPr>
          <a:xfrm>
            <a:off x="126080" y="788738"/>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septembre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revient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l’école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l’histoire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un(e)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0" name="Rectangle 9">
            <a:extLst>
              <a:ext uri="{FF2B5EF4-FFF2-40B4-BE49-F238E27FC236}">
                <a16:creationId xmlns:a16="http://schemas.microsoft.com/office/drawing/2014/main" id="{EBCABF6D-0DEB-482A-8B00-52A13EF0B61B}"/>
              </a:ext>
            </a:extLst>
          </p:cNvPr>
          <p:cNvSpPr/>
          <p:nvPr/>
        </p:nvSpPr>
        <p:spPr>
          <a:xfrm>
            <a:off x="231040" y="1393342"/>
            <a:ext cx="11520000" cy="46759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kumimoji="0" lang="fr-FR" sz="2400" i="0" u="none" strike="noStrike" kern="1200" cap="none" spc="0" normalizeH="0" baseline="0" noProof="0" dirty="0">
                <a:ln>
                  <a:noFill/>
                </a:ln>
                <a:solidFill>
                  <a:srgbClr val="115076"/>
                </a:solidFill>
                <a:effectLst/>
                <a:uLnTx/>
                <a:uFillTx/>
                <a:latin typeface="Century Gothic" panose="020F0302020204030204"/>
                <a:ea typeface="+mn-ea"/>
                <a:cs typeface="+mn-cs"/>
              </a:rPr>
              <a:t>Océane est nerveuse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Aujourd’hui, c’est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premier</a:t>
            </a:r>
            <a:r>
              <a:rPr lang="fr-FR" sz="2400" dirty="0">
                <a:solidFill>
                  <a:srgbClr val="115076"/>
                </a:solidFill>
                <a:latin typeface="Century Gothic" panose="020F0302020204030204"/>
              </a:rPr>
              <a:t> </a:t>
            </a:r>
            <a:r>
              <a:rPr lang="fr-FR" sz="2400" b="1" dirty="0">
                <a:solidFill>
                  <a:srgbClr val="EE6000"/>
                </a:solidFill>
              </a:rPr>
              <a:t>jour / semaine / classes</a:t>
            </a:r>
            <a:r>
              <a:rPr lang="fr-FR" sz="2400" b="1" dirty="0">
                <a:solidFill>
                  <a:srgbClr val="115076"/>
                </a:solidFill>
              </a:rPr>
              <a:t> </a:t>
            </a:r>
            <a:r>
              <a:rPr lang="fr-FR" sz="2400" dirty="0">
                <a:solidFill>
                  <a:srgbClr val="115076"/>
                </a:solidFill>
              </a:rPr>
              <a:t>à </a:t>
            </a:r>
            <a:r>
              <a:rPr lang="fr-FR" sz="2400" b="1" dirty="0">
                <a:solidFill>
                  <a:srgbClr val="115076"/>
                </a:solidFill>
              </a:rPr>
              <a:t>son</a:t>
            </a:r>
            <a:r>
              <a:rPr lang="fr-FR" sz="2400" dirty="0">
                <a:solidFill>
                  <a:srgbClr val="115076"/>
                </a:solidFill>
              </a:rPr>
              <a:t> nouveau </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collège / école / matchs</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Amir frappe à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lang="fr-FR" sz="2400" dirty="0">
                <a:solidFill>
                  <a:srgbClr val="115076"/>
                </a:solidFill>
                <a:latin typeface="Century Gothic" panose="020F0302020204030204"/>
              </a:rPr>
              <a:t> </a:t>
            </a:r>
            <a:r>
              <a:rPr lang="fr-FR" sz="2400" b="1" dirty="0">
                <a:solidFill>
                  <a:srgbClr val="EE6000"/>
                </a:solidFill>
              </a:rPr>
              <a:t>bâtiment / porte / fenêtres</a:t>
            </a:r>
            <a:r>
              <a:rPr lang="fr-FR" sz="2400" dirty="0">
                <a:solidFill>
                  <a:srgbClr val="115076"/>
                </a:solidFill>
              </a:rPr>
              <a:t>. Océane dit au revoir à </a:t>
            </a:r>
            <a:r>
              <a:rPr lang="fr-FR" sz="2400" b="1" dirty="0">
                <a:solidFill>
                  <a:srgbClr val="115076"/>
                </a:solidFill>
              </a:rPr>
              <a:t>ses </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père / mère / parents</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et elle marche avec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lang="fr-FR" sz="2400" dirty="0">
                <a:solidFill>
                  <a:srgbClr val="115076"/>
                </a:solidFill>
                <a:latin typeface="Century Gothic" panose="020F0302020204030204"/>
              </a:rPr>
              <a:t> </a:t>
            </a:r>
            <a:r>
              <a:rPr lang="fr-FR" sz="2400" b="1" dirty="0">
                <a:solidFill>
                  <a:srgbClr val="EE6000"/>
                </a:solidFill>
              </a:rPr>
              <a:t>ami / sœur / cousins</a:t>
            </a:r>
            <a:r>
              <a:rPr lang="fr-FR" sz="2400" dirty="0">
                <a:solidFill>
                  <a:srgbClr val="115076"/>
                </a:solidFill>
              </a:rPr>
              <a:t>. Ils arrivent tôt et Amir montre </a:t>
            </a:r>
            <a:r>
              <a:rPr lang="fr-FR" sz="2400" b="1" dirty="0">
                <a:solidFill>
                  <a:srgbClr val="115076"/>
                </a:solidFill>
              </a:rPr>
              <a:t>sa </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ordinateur / salle de classe / livres</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à Océane. Les élèves demandent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son </a:t>
            </a:r>
            <a:r>
              <a:rPr lang="en-GB" sz="2400" b="1" dirty="0">
                <a:solidFill>
                  <a:srgbClr val="EE6000"/>
                </a:solidFill>
              </a:rPr>
              <a:t>nom / matière </a:t>
            </a:r>
            <a:r>
              <a:rPr lang="fr-FR" sz="2400" b="1" dirty="0">
                <a:solidFill>
                  <a:srgbClr val="EE6000"/>
                </a:solidFill>
              </a:rPr>
              <a:t>préférée</a:t>
            </a:r>
            <a:r>
              <a:rPr lang="en-GB" sz="2400" b="1" dirty="0">
                <a:solidFill>
                  <a:srgbClr val="EE6000"/>
                </a:solidFill>
              </a:rPr>
              <a:t> / devoirs</a:t>
            </a:r>
            <a:r>
              <a:rPr lang="en-GB" sz="2400" dirty="0">
                <a:solidFill>
                  <a:srgbClr val="115076"/>
                </a:solidFill>
              </a:rPr>
              <a:t>. </a:t>
            </a:r>
            <a:r>
              <a:rPr lang="en-GB" sz="2400" dirty="0" err="1">
                <a:solidFill>
                  <a:srgbClr val="115076"/>
                </a:solidFill>
              </a:rPr>
              <a:t>En</a:t>
            </a:r>
            <a:r>
              <a:rPr lang="en-GB" sz="2400" dirty="0">
                <a:solidFill>
                  <a:srgbClr val="115076"/>
                </a:solidFill>
              </a:rPr>
              <a:t> </a:t>
            </a:r>
            <a:r>
              <a:rPr lang="en-GB" sz="2400" dirty="0" err="1">
                <a:solidFill>
                  <a:srgbClr val="115076"/>
                </a:solidFill>
              </a:rPr>
              <a:t>classe</a:t>
            </a:r>
            <a:r>
              <a:rPr lang="en-GB" sz="2400" dirty="0">
                <a:solidFill>
                  <a:srgbClr val="115076"/>
                </a:solidFill>
              </a:rPr>
              <a:t>, </a:t>
            </a:r>
            <a:r>
              <a:rPr lang="en-GB" sz="2400" dirty="0" err="1">
                <a:solidFill>
                  <a:srgbClr val="115076"/>
                </a:solidFill>
              </a:rPr>
              <a:t>elle</a:t>
            </a:r>
            <a:r>
              <a:rPr lang="en-GB" sz="2400" dirty="0">
                <a:solidFill>
                  <a:srgbClr val="115076"/>
                </a:solidFill>
              </a:rPr>
              <a:t> </a:t>
            </a:r>
            <a:r>
              <a:rPr lang="en-GB" sz="2400" dirty="0" err="1">
                <a:solidFill>
                  <a:srgbClr val="115076"/>
                </a:solidFill>
              </a:rPr>
              <a:t>aime</a:t>
            </a:r>
            <a:r>
              <a:rPr lang="en-GB" sz="2400" dirty="0">
                <a:solidFill>
                  <a:srgbClr val="115076"/>
                </a:solidFill>
              </a:rPr>
              <a:t> </a:t>
            </a:r>
            <a:r>
              <a:rPr lang="en-GB" sz="2400" dirty="0" err="1">
                <a:solidFill>
                  <a:srgbClr val="115076"/>
                </a:solidFill>
              </a:rPr>
              <a:t>travailler</a:t>
            </a:r>
            <a:r>
              <a:rPr lang="en-GB" sz="2400" dirty="0">
                <a:solidFill>
                  <a:srgbClr val="115076"/>
                </a:solidFill>
              </a:rPr>
              <a:t> avec </a:t>
            </a:r>
            <a:r>
              <a:rPr lang="en-GB" sz="2400" b="1" dirty="0">
                <a:solidFill>
                  <a:srgbClr val="115076"/>
                </a:solidFill>
              </a:rPr>
              <a:t>son </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partenaire / professeure / amis</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qui dit qu’elle ressemble à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lang="fr-FR" sz="2400" dirty="0">
                <a:solidFill>
                  <a:srgbClr val="115076"/>
                </a:solidFill>
                <a:latin typeface="Century Gothic" panose="020F0302020204030204"/>
              </a:rPr>
              <a:t> </a:t>
            </a:r>
          </a:p>
          <a:p>
            <a:pPr>
              <a:lnSpc>
                <a:spcPct val="150000"/>
              </a:lnSpc>
            </a:pPr>
            <a:r>
              <a:rPr lang="en-GB" sz="2400" b="1" dirty="0" err="1">
                <a:solidFill>
                  <a:srgbClr val="EE6000"/>
                </a:solidFill>
              </a:rPr>
              <a:t>acteur</a:t>
            </a:r>
            <a:r>
              <a:rPr lang="en-GB" sz="2400" b="1" dirty="0">
                <a:solidFill>
                  <a:srgbClr val="EE6000"/>
                </a:solidFill>
              </a:rPr>
              <a:t> </a:t>
            </a:r>
            <a:r>
              <a:rPr lang="en-GB" sz="2400" b="1" dirty="0" err="1">
                <a:solidFill>
                  <a:srgbClr val="EE6000"/>
                </a:solidFill>
              </a:rPr>
              <a:t>préféré</a:t>
            </a:r>
            <a:r>
              <a:rPr lang="en-GB" sz="2400" b="1" dirty="0">
                <a:solidFill>
                  <a:srgbClr val="EE6000"/>
                </a:solidFill>
              </a:rPr>
              <a:t> / chanteuse </a:t>
            </a:r>
            <a:r>
              <a:rPr lang="en-GB" sz="2400" b="1" dirty="0" err="1">
                <a:solidFill>
                  <a:srgbClr val="EE6000"/>
                </a:solidFill>
              </a:rPr>
              <a:t>préférée</a:t>
            </a:r>
            <a:r>
              <a:rPr lang="en-GB" sz="2400" b="1" dirty="0">
                <a:solidFill>
                  <a:srgbClr val="EE6000"/>
                </a:solidFill>
              </a:rPr>
              <a:t> / </a:t>
            </a:r>
            <a:r>
              <a:rPr lang="en-GB" sz="2400" b="1" dirty="0" err="1">
                <a:solidFill>
                  <a:srgbClr val="EE6000"/>
                </a:solidFill>
              </a:rPr>
              <a:t>sœurs</a:t>
            </a:r>
            <a:r>
              <a:rPr lang="en-GB" sz="2400" dirty="0">
                <a:solidFill>
                  <a:srgbClr val="115076"/>
                </a:solidFill>
              </a:rPr>
              <a:t>. </a:t>
            </a:r>
            <a:endParaRPr lang="fr-FR" sz="2400" b="1" dirty="0">
              <a:solidFill>
                <a:srgbClr val="115076"/>
              </a:solidFill>
            </a:endParaRPr>
          </a:p>
        </p:txBody>
      </p:sp>
      <p:pic>
        <p:nvPicPr>
          <p:cNvPr id="11" name="Picture 10">
            <a:extLst>
              <a:ext uri="{FF2B5EF4-FFF2-40B4-BE49-F238E27FC236}">
                <a16:creationId xmlns:a16="http://schemas.microsoft.com/office/drawing/2014/main" id="{6168FF43-FE92-4D02-BCFC-01C5823FC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9168" y="4564658"/>
            <a:ext cx="1800000" cy="1800000"/>
          </a:xfrm>
          <a:prstGeom prst="rect">
            <a:avLst/>
          </a:prstGeom>
        </p:spPr>
      </p:pic>
    </p:spTree>
    <p:extLst>
      <p:ext uri="{BB962C8B-B14F-4D97-AF65-F5344CB8AC3E}">
        <p14:creationId xmlns:p14="http://schemas.microsoft.com/office/powerpoint/2010/main" val="2562622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844209" cy="647577"/>
          </a:xfrm>
        </p:spPr>
        <p:txBody>
          <a:bodyPr>
            <a:normAutofit/>
          </a:bodyPr>
          <a:lstStyle/>
          <a:p>
            <a:r>
              <a:rPr lang="en-GB" sz="2800" b="1" dirty="0">
                <a:solidFill>
                  <a:schemeClr val="bg1"/>
                </a:solidFill>
              </a:rPr>
              <a:t>La </a:t>
            </a:r>
            <a:r>
              <a:rPr lang="en-GB" sz="2800" b="1" dirty="0" err="1">
                <a:solidFill>
                  <a:schemeClr val="bg1"/>
                </a:solidFill>
              </a:rPr>
              <a:t>rentrée</a:t>
            </a:r>
            <a:r>
              <a:rPr lang="en-GB" sz="2800" b="1" dirty="0">
                <a:solidFill>
                  <a:schemeClr val="bg1"/>
                </a:solidFill>
              </a:rPr>
              <a:t> des classes </a:t>
            </a:r>
            <a:r>
              <a:rPr lang="en-GB" sz="2800" b="0" dirty="0">
                <a:solidFill>
                  <a:schemeClr val="bg1"/>
                </a:solidFill>
              </a:rPr>
              <a:t>(2/2)</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EBCABF6D-0DEB-482A-8B00-52A13EF0B61B}"/>
              </a:ext>
            </a:extLst>
          </p:cNvPr>
          <p:cNvSpPr/>
          <p:nvPr/>
        </p:nvSpPr>
        <p:spPr>
          <a:xfrm>
            <a:off x="336000" y="1889673"/>
            <a:ext cx="1152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2400" dirty="0">
                <a:solidFill>
                  <a:srgbClr val="115076"/>
                </a:solidFill>
              </a:rPr>
              <a:t>Elle </a:t>
            </a:r>
            <a:r>
              <a:rPr lang="en-GB" sz="2400" dirty="0" err="1">
                <a:solidFill>
                  <a:srgbClr val="115076"/>
                </a:solidFill>
              </a:rPr>
              <a:t>aime</a:t>
            </a:r>
            <a:r>
              <a:rPr lang="en-GB" sz="2400" dirty="0">
                <a:solidFill>
                  <a:srgbClr val="115076"/>
                </a:solidFill>
              </a:rPr>
              <a:t> </a:t>
            </a:r>
            <a:r>
              <a:rPr lang="en-GB" sz="2400" b="1" dirty="0" err="1">
                <a:solidFill>
                  <a:srgbClr val="115076"/>
                </a:solidFill>
              </a:rPr>
              <a:t>ses</a:t>
            </a:r>
            <a:r>
              <a:rPr lang="en-GB" sz="2400" b="1" dirty="0">
                <a:solidFill>
                  <a:srgbClr val="115076"/>
                </a:solidFill>
              </a:rPr>
              <a:t> </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exercice / classe / professeurs</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aussi. Au déjeuner, Océane ne regarde pas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lang="fr-FR" sz="2400" dirty="0">
                <a:solidFill>
                  <a:srgbClr val="115076"/>
                </a:solidFill>
                <a:latin typeface="Century Gothic" panose="020F0302020204030204"/>
              </a:rPr>
              <a:t> </a:t>
            </a:r>
            <a:r>
              <a:rPr lang="en-GB" sz="2400" b="1" dirty="0">
                <a:solidFill>
                  <a:srgbClr val="EE6000"/>
                </a:solidFill>
              </a:rPr>
              <a:t>portable / cuisine / devoirs</a:t>
            </a:r>
            <a:r>
              <a:rPr lang="en-GB" sz="2400" dirty="0">
                <a:solidFill>
                  <a:srgbClr val="115076"/>
                </a:solidFill>
              </a:rPr>
              <a:t>. Elle parle aux </a:t>
            </a:r>
            <a:r>
              <a:rPr lang="en-GB" sz="2400" dirty="0" err="1">
                <a:solidFill>
                  <a:srgbClr val="115076"/>
                </a:solidFill>
              </a:rPr>
              <a:t>élèves</a:t>
            </a:r>
            <a:r>
              <a:rPr lang="en-GB" sz="2400" dirty="0">
                <a:solidFill>
                  <a:srgbClr val="115076"/>
                </a:solidFill>
              </a:rPr>
              <a:t> dans </a:t>
            </a:r>
            <a:r>
              <a:rPr lang="en-GB" sz="2400" b="1" dirty="0" err="1">
                <a:solidFill>
                  <a:srgbClr val="115076"/>
                </a:solidFill>
              </a:rPr>
              <a:t>sa</a:t>
            </a:r>
            <a:r>
              <a:rPr lang="en-GB" sz="2400" b="1" dirty="0">
                <a:solidFill>
                  <a:srgbClr val="115076"/>
                </a:solidFill>
              </a:rPr>
              <a:t> </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année / classe / rêves</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Elle joue avec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nouvelle </a:t>
            </a:r>
            <a:r>
              <a:rPr lang="en-GB" sz="2400" b="1" dirty="0" err="1">
                <a:solidFill>
                  <a:srgbClr val="EE6000"/>
                </a:solidFill>
              </a:rPr>
              <a:t>ami</a:t>
            </a:r>
            <a:r>
              <a:rPr lang="en-GB" sz="2400" b="1" dirty="0">
                <a:solidFill>
                  <a:srgbClr val="EE6000"/>
                </a:solidFill>
              </a:rPr>
              <a:t> / </a:t>
            </a:r>
            <a:r>
              <a:rPr lang="en-GB" sz="2400" b="1" dirty="0" err="1">
                <a:solidFill>
                  <a:srgbClr val="EE6000"/>
                </a:solidFill>
              </a:rPr>
              <a:t>équipe</a:t>
            </a:r>
            <a:r>
              <a:rPr lang="en-GB" sz="2400" b="1" dirty="0">
                <a:solidFill>
                  <a:srgbClr val="EE6000"/>
                </a:solidFill>
              </a:rPr>
              <a:t> de foot / </a:t>
            </a:r>
            <a:r>
              <a:rPr lang="en-GB" sz="2400" b="1" dirty="0" err="1">
                <a:solidFill>
                  <a:srgbClr val="EE6000"/>
                </a:solidFill>
              </a:rPr>
              <a:t>partenaires</a:t>
            </a:r>
            <a:r>
              <a:rPr lang="en-GB" sz="2400" dirty="0">
                <a:solidFill>
                  <a:srgbClr val="115076"/>
                </a:solidFill>
              </a:rPr>
              <a:t>. </a:t>
            </a:r>
            <a:r>
              <a:rPr lang="en-GB" sz="2400" dirty="0" err="1">
                <a:solidFill>
                  <a:srgbClr val="115076"/>
                </a:solidFill>
              </a:rPr>
              <a:t>Océane</a:t>
            </a:r>
            <a:r>
              <a:rPr lang="en-GB" sz="2400" dirty="0">
                <a:solidFill>
                  <a:srgbClr val="115076"/>
                </a:solidFill>
              </a:rPr>
              <a:t> </a:t>
            </a:r>
            <a:r>
              <a:rPr lang="en-GB" sz="2400" dirty="0" err="1">
                <a:solidFill>
                  <a:srgbClr val="115076"/>
                </a:solidFill>
              </a:rPr>
              <a:t>gagne</a:t>
            </a:r>
            <a:r>
              <a:rPr lang="en-GB" sz="2400" dirty="0">
                <a:solidFill>
                  <a:srgbClr val="115076"/>
                </a:solidFill>
              </a:rPr>
              <a:t> </a:t>
            </a:r>
            <a:r>
              <a:rPr lang="en-GB" sz="2400" b="1" dirty="0">
                <a:solidFill>
                  <a:srgbClr val="115076"/>
                </a:solidFill>
              </a:rPr>
              <a:t>son </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match / guerre / compétitions</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Amir gagne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lang="fr-FR" sz="2400" dirty="0">
                <a:solidFill>
                  <a:srgbClr val="115076"/>
                </a:solidFill>
                <a:latin typeface="Century Gothic" panose="020F0302020204030204"/>
              </a:rPr>
              <a:t> </a:t>
            </a:r>
            <a:r>
              <a:rPr lang="en-GB" sz="2400" b="1" dirty="0" err="1">
                <a:solidFill>
                  <a:srgbClr val="EE6000"/>
                </a:solidFill>
              </a:rPr>
              <a:t>cœur</a:t>
            </a:r>
            <a:r>
              <a:rPr lang="en-GB" sz="2400" b="1" dirty="0">
                <a:solidFill>
                  <a:srgbClr val="EE6000"/>
                </a:solidFill>
              </a:rPr>
              <a:t> / guerre / attentions</a:t>
            </a:r>
            <a:r>
              <a:rPr lang="en-GB" sz="2400" dirty="0">
                <a:solidFill>
                  <a:srgbClr val="115076"/>
                </a:solidFill>
              </a:rPr>
              <a:t>. Les deux enfants </a:t>
            </a:r>
            <a:r>
              <a:rPr lang="en-GB" sz="2400" dirty="0" err="1">
                <a:solidFill>
                  <a:srgbClr val="115076"/>
                </a:solidFill>
              </a:rPr>
              <a:t>sont</a:t>
            </a:r>
            <a:r>
              <a:rPr lang="en-GB" sz="2400" dirty="0">
                <a:solidFill>
                  <a:srgbClr val="115076"/>
                </a:solidFill>
              </a:rPr>
              <a:t> contents !</a:t>
            </a:r>
            <a:endParaRPr lang="fr-FR" sz="2400" b="1" dirty="0">
              <a:solidFill>
                <a:srgbClr val="115076"/>
              </a:solidFill>
            </a:endParaRPr>
          </a:p>
        </p:txBody>
      </p:sp>
      <p:pic>
        <p:nvPicPr>
          <p:cNvPr id="11" name="Picture 10">
            <a:extLst>
              <a:ext uri="{FF2B5EF4-FFF2-40B4-BE49-F238E27FC236}">
                <a16:creationId xmlns:a16="http://schemas.microsoft.com/office/drawing/2014/main" id="{6168FF43-FE92-4D02-BCFC-01C5823FC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6000" y="4409673"/>
            <a:ext cx="1800000" cy="1800000"/>
          </a:xfrm>
          <a:prstGeom prst="rect">
            <a:avLst/>
          </a:prstGeom>
        </p:spPr>
      </p:pic>
    </p:spTree>
    <p:extLst>
      <p:ext uri="{BB962C8B-B14F-4D97-AF65-F5344CB8AC3E}">
        <p14:creationId xmlns:p14="http://schemas.microsoft.com/office/powerpoint/2010/main" val="2347917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La </a:t>
            </a:r>
            <a:r>
              <a:rPr lang="en-GB" sz="2800" b="1" dirty="0" err="1">
                <a:solidFill>
                  <a:schemeClr val="bg1"/>
                </a:solidFill>
              </a:rPr>
              <a:t>rentrée</a:t>
            </a:r>
            <a:r>
              <a:rPr lang="en-GB" sz="2800" b="1" dirty="0">
                <a:solidFill>
                  <a:schemeClr val="bg1"/>
                </a:solidFill>
              </a:rPr>
              <a:t> des classes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0C53895-3F05-4B99-8DDD-7A05DA810EF2}"/>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septembre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revient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l’école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l’histoire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un(e)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0" name="Rectangle 9">
            <a:extLst>
              <a:ext uri="{FF2B5EF4-FFF2-40B4-BE49-F238E27FC236}">
                <a16:creationId xmlns:a16="http://schemas.microsoft.com/office/drawing/2014/main" id="{EBCABF6D-0DEB-482A-8B00-52A13EF0B61B}"/>
              </a:ext>
            </a:extLst>
          </p:cNvPr>
          <p:cNvSpPr/>
          <p:nvPr/>
        </p:nvSpPr>
        <p:spPr>
          <a:xfrm>
            <a:off x="336000" y="1889673"/>
            <a:ext cx="1152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Océane est nerveuse.  Aujourd’hui, c’est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premier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jour</a:t>
            </a:r>
            <a:r>
              <a:rPr kumimoji="0" lang="fr-FR" sz="2000" b="1" i="0" u="none" strike="noStrike" kern="1200" cap="none" spc="0" normalizeH="0" baseline="0" noProof="0" dirty="0">
                <a:ln>
                  <a:noFill/>
                </a:ln>
                <a:solidFill>
                  <a:srgbClr val="115076"/>
                </a:solidFill>
                <a:effectLst/>
                <a:uLnTx/>
                <a:uFillTx/>
                <a:latin typeface="Century Gothic"/>
                <a:ea typeface="+mn-ea"/>
                <a:cs typeface="+mn-cs"/>
              </a:rPr>
              <a:t> </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à </a:t>
            </a:r>
            <a:r>
              <a:rPr kumimoji="0" lang="fr-FR" sz="2000" b="1" i="0" u="none" strike="noStrike" kern="1200" cap="none" spc="0" normalizeH="0" baseline="0" noProof="0" dirty="0">
                <a:ln>
                  <a:noFill/>
                </a:ln>
                <a:solidFill>
                  <a:srgbClr val="115076"/>
                </a:solidFill>
                <a:effectLst/>
                <a:uLnTx/>
                <a:uFillTx/>
                <a:latin typeface="Century Gothic"/>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nouveau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collège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Amir frappe à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porte</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Océane dit au revoir à </a:t>
            </a:r>
            <a:r>
              <a:rPr kumimoji="0" lang="fr-FR" sz="2000" b="1" i="0" u="none" strike="noStrike" kern="1200" cap="none" spc="0" normalizeH="0" baseline="0" noProof="0" dirty="0">
                <a:ln>
                  <a:noFill/>
                </a:ln>
                <a:solidFill>
                  <a:srgbClr val="115076"/>
                </a:solidFill>
                <a:effectLst/>
                <a:uLnTx/>
                <a:uFillTx/>
                <a:latin typeface="Century Gothic"/>
                <a:ea typeface="+mn-ea"/>
                <a:cs typeface="+mn-cs"/>
              </a:rPr>
              <a:t>ses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parents</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et elle marche avec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ami</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Ils arrivent tôt et Amir montre </a:t>
            </a:r>
            <a:r>
              <a:rPr kumimoji="0" lang="fr-FR" sz="2000" b="1" i="0" u="none" strike="noStrike" kern="1200" cap="none" spc="0" normalizeH="0" baseline="0" noProof="0" dirty="0">
                <a:ln>
                  <a:noFill/>
                </a:ln>
                <a:solidFill>
                  <a:srgbClr val="115076"/>
                </a:solidFill>
                <a:effectLst/>
                <a:uLnTx/>
                <a:uFillTx/>
                <a:latin typeface="Century Gothic"/>
                <a:ea typeface="+mn-ea"/>
                <a:cs typeface="+mn-cs"/>
              </a:rPr>
              <a:t>sa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salle de classe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à Océane. Les élèves demandent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 </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nom</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En</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classe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elle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aime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travailler</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avec </a:t>
            </a:r>
            <a:r>
              <a:rPr kumimoji="0" lang="en-GB" sz="2000" b="1" i="0" u="none" strike="noStrike" kern="1200" cap="none" spc="0" normalizeH="0" baseline="0" noProof="0" dirty="0">
                <a:ln>
                  <a:noFill/>
                </a:ln>
                <a:solidFill>
                  <a:srgbClr val="115076"/>
                </a:solidFill>
                <a:effectLst/>
                <a:uLnTx/>
                <a:uFillTx/>
                <a:latin typeface="Century Gothic"/>
                <a:ea typeface="+mn-ea"/>
                <a:cs typeface="+mn-cs"/>
              </a:rPr>
              <a:t>son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partenaire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qui dit qu’elle ressemble à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chanteuse </a:t>
            </a: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préférée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Elle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aime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a:ea typeface="+mn-ea"/>
                <a:cs typeface="+mn-cs"/>
              </a:rPr>
              <a:t>ses</a:t>
            </a:r>
            <a:r>
              <a:rPr kumimoji="0" lang="en-GB" sz="2000" b="1" i="0" u="none" strike="noStrike" kern="1200" cap="none" spc="0" normalizeH="0" baseline="0" noProof="0" dirty="0">
                <a:ln>
                  <a:noFill/>
                </a:ln>
                <a:solidFill>
                  <a:srgbClr val="115076"/>
                </a:solidFill>
                <a:effectLst/>
                <a:uLnTx/>
                <a:uFillTx/>
                <a:latin typeface="Century Gothic"/>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professeurs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aussi. Au déjeuner, Océane ne regarde pas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portable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Elle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parle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aux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élèves</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dans </a:t>
            </a:r>
            <a:r>
              <a:rPr kumimoji="0" lang="en-GB" sz="2000" b="1" i="0" u="none" strike="noStrike" kern="1200" cap="none" spc="0" normalizeH="0" baseline="0" noProof="0" dirty="0" err="1">
                <a:ln>
                  <a:noFill/>
                </a:ln>
                <a:solidFill>
                  <a:srgbClr val="115076"/>
                </a:solidFill>
                <a:effectLst/>
                <a:uLnTx/>
                <a:uFillTx/>
                <a:latin typeface="Century Gothic"/>
                <a:ea typeface="+mn-ea"/>
                <a:cs typeface="+mn-cs"/>
              </a:rPr>
              <a:t>sa</a:t>
            </a:r>
            <a:r>
              <a:rPr kumimoji="0" lang="en-GB" sz="2000" b="1" i="0" u="none" strike="noStrike" kern="1200" cap="none" spc="0" normalizeH="0" baseline="0" noProof="0" dirty="0">
                <a:ln>
                  <a:noFill/>
                </a:ln>
                <a:solidFill>
                  <a:srgbClr val="115076"/>
                </a:solidFill>
                <a:effectLst/>
                <a:uLnTx/>
                <a:uFillTx/>
                <a:latin typeface="Century Gothic"/>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classe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Elle joue avec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nouvelle </a:t>
            </a: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équipe</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 de foot</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Océane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gagne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a:ea typeface="+mn-ea"/>
                <a:cs typeface="+mn-cs"/>
              </a:rPr>
              <a:t>son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match</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Amir gagne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cœur</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Les deux enfants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sont</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contents !</a:t>
            </a:r>
            <a:endParaRPr kumimoji="0" lang="fr-FR" sz="2000" b="1" i="0" u="none" strike="noStrike" kern="1200" cap="none" spc="0" normalizeH="0" baseline="0" noProof="0" dirty="0">
              <a:ln>
                <a:noFill/>
              </a:ln>
              <a:solidFill>
                <a:srgbClr val="115076"/>
              </a:solidFill>
              <a:effectLst/>
              <a:uLnTx/>
              <a:uFillTx/>
              <a:latin typeface="Century Gothic"/>
              <a:ea typeface="+mn-ea"/>
              <a:cs typeface="+mn-cs"/>
            </a:endParaRPr>
          </a:p>
        </p:txBody>
      </p:sp>
      <p:pic>
        <p:nvPicPr>
          <p:cNvPr id="11" name="Picture 10">
            <a:extLst>
              <a:ext uri="{FF2B5EF4-FFF2-40B4-BE49-F238E27FC236}">
                <a16:creationId xmlns:a16="http://schemas.microsoft.com/office/drawing/2014/main" id="{6168FF43-FE92-4D02-BCFC-01C5823FC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4544" y="4409673"/>
            <a:ext cx="1800000" cy="1800000"/>
          </a:xfrm>
          <a:prstGeom prst="rect">
            <a:avLst/>
          </a:prstGeom>
        </p:spPr>
      </p:pic>
      <p:sp>
        <p:nvSpPr>
          <p:cNvPr id="12" name="TextBox 11">
            <a:extLst>
              <a:ext uri="{FF2B5EF4-FFF2-40B4-BE49-F238E27FC236}">
                <a16:creationId xmlns:a16="http://schemas.microsoft.com/office/drawing/2014/main" id="{130A9AC8-E49E-46B6-9BA5-C3D4E2EA4BA1}"/>
              </a:ext>
            </a:extLst>
          </p:cNvPr>
          <p:cNvSpPr txBox="1"/>
          <p:nvPr/>
        </p:nvSpPr>
        <p:spPr>
          <a:xfrm>
            <a:off x="6457245" y="327622"/>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a:ea typeface="+mn-ea"/>
              <a:cs typeface="+mn-cs"/>
            </a:endParaRPr>
          </a:p>
        </p:txBody>
      </p:sp>
    </p:spTree>
    <p:extLst>
      <p:ext uri="{BB962C8B-B14F-4D97-AF65-F5344CB8AC3E}">
        <p14:creationId xmlns:p14="http://schemas.microsoft.com/office/powerpoint/2010/main" val="2385925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69"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6</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12</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a:t>
            </a:r>
          </a:p>
          <a:p>
            <a:pPr>
              <a:spcBef>
                <a:spcPct val="0"/>
              </a:spcBef>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22.08.23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139655"/>
            <a:ext cx="6722795" cy="1154112"/>
          </a:xfrm>
        </p:spPr>
        <p:txBody>
          <a:bodyPr>
            <a:normAutofit/>
          </a:bodyPr>
          <a:lstStyle/>
          <a:p>
            <a:pPr algn="l"/>
            <a:r>
              <a:rPr lang="fr-FR" sz="2400" dirty="0">
                <a:solidFill>
                  <a:prstClr val="white"/>
                </a:solidFill>
              </a:rPr>
              <a:t>possessive adjective </a:t>
            </a:r>
            <a:r>
              <a:rPr lang="fr-FR" sz="2400" i="1" dirty="0">
                <a:solidFill>
                  <a:prstClr val="white"/>
                </a:solidFill>
              </a:rPr>
              <a:t>notre</a:t>
            </a:r>
          </a:p>
          <a:p>
            <a:pPr algn="l"/>
            <a:r>
              <a:rPr lang="en-GB" sz="2400" dirty="0">
                <a:solidFill>
                  <a:prstClr val="white"/>
                </a:solidFill>
              </a:rPr>
              <a:t>SSCs [om], [on]</a:t>
            </a:r>
            <a:endParaRPr lang="en-US" dirty="0"/>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17380"/>
            <a:ext cx="8605216" cy="844550"/>
          </a:xfrm>
        </p:spPr>
        <p:txBody>
          <a:bodyPr>
            <a:normAutofit fontScale="77500" lnSpcReduction="20000"/>
          </a:bodyPr>
          <a:lstStyle/>
          <a:p>
            <a:r>
              <a:rPr lang="en-GB" sz="4400" b="1" dirty="0">
                <a:solidFill>
                  <a:prstClr val="white"/>
                </a:solidFill>
              </a:rPr>
              <a:t>Talking about how people celebrate [2]</a:t>
            </a:r>
            <a:endParaRPr lang="en-GB" sz="4400" dirty="0"/>
          </a:p>
        </p:txBody>
      </p:sp>
      <p:pic>
        <p:nvPicPr>
          <p:cNvPr id="7" name="Picture 6">
            <a:extLst>
              <a:ext uri="{FF2B5EF4-FFF2-40B4-BE49-F238E27FC236}">
                <a16:creationId xmlns:a16="http://schemas.microsoft.com/office/drawing/2014/main" id="{635B5418-2AD3-473C-9F9C-5FD0104EA09B}"/>
              </a:ext>
            </a:extLst>
          </p:cNvPr>
          <p:cNvPicPr>
            <a:picLocks noChangeAspect="1"/>
          </p:cNvPicPr>
          <p:nvPr/>
        </p:nvPicPr>
        <p:blipFill>
          <a:blip r:embed="rId5"/>
          <a:stretch>
            <a:fillRect/>
          </a:stretch>
        </p:blipFill>
        <p:spPr>
          <a:xfrm>
            <a:off x="7022589" y="4935131"/>
            <a:ext cx="3823552" cy="1922869"/>
          </a:xfrm>
          <a:prstGeom prst="rect">
            <a:avLst/>
          </a:prstGeom>
        </p:spPr>
      </p:pic>
      <p:sp>
        <p:nvSpPr>
          <p:cNvPr id="8" name="Speech Bubble: Rectangle with Corners Rounded 7">
            <a:extLst>
              <a:ext uri="{FF2B5EF4-FFF2-40B4-BE49-F238E27FC236}">
                <a16:creationId xmlns:a16="http://schemas.microsoft.com/office/drawing/2014/main" id="{1C01D4E6-3513-4CF0-9E1C-B0048EA26AA2}"/>
              </a:ext>
            </a:extLst>
          </p:cNvPr>
          <p:cNvSpPr/>
          <p:nvPr/>
        </p:nvSpPr>
        <p:spPr>
          <a:xfrm>
            <a:off x="8362335" y="3626237"/>
            <a:ext cx="3318388" cy="1154113"/>
          </a:xfrm>
          <a:prstGeom prst="wedgeRoundRectCallout">
            <a:avLst>
              <a:gd name="adj1" fmla="val -26611"/>
              <a:gd name="adj2" fmla="val 8678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t>Ton </a:t>
            </a:r>
            <a:r>
              <a:rPr lang="en-GB" sz="2600" dirty="0" err="1"/>
              <a:t>anniversaire</a:t>
            </a:r>
            <a:r>
              <a:rPr lang="en-GB" sz="2600" dirty="0"/>
              <a:t>, </a:t>
            </a:r>
            <a:r>
              <a:rPr lang="en-GB" sz="2600" dirty="0" err="1"/>
              <a:t>c’est</a:t>
            </a:r>
            <a:r>
              <a:rPr lang="en-GB" sz="2600" dirty="0"/>
              <a:t> </a:t>
            </a:r>
            <a:r>
              <a:rPr lang="en-GB" sz="2600" dirty="0" err="1"/>
              <a:t>quand</a:t>
            </a:r>
            <a:r>
              <a:rPr lang="en-GB" sz="2600" dirty="0"/>
              <a:t>, ? </a:t>
            </a:r>
          </a:p>
        </p:txBody>
      </p:sp>
    </p:spTree>
    <p:extLst>
      <p:ext uri="{BB962C8B-B14F-4D97-AF65-F5344CB8AC3E}">
        <p14:creationId xmlns:p14="http://schemas.microsoft.com/office/powerpoint/2010/main" val="1559280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0"/>
            <a:ext cx="10515600" cy="1325563"/>
          </a:xfrm>
        </p:spPr>
        <p:txBody>
          <a:bodyPr>
            <a:normAutofit fontScale="90000"/>
          </a:bodyPr>
          <a:lstStyle/>
          <a:p>
            <a:pPr lvl="0">
              <a:lnSpc>
                <a:spcPct val="100000"/>
              </a:lnSpc>
              <a:spcBef>
                <a:spcPts val="0"/>
              </a:spcBef>
            </a:pPr>
            <a:r>
              <a:rPr lang="en-GB" sz="16600" b="1" dirty="0">
                <a:solidFill>
                  <a:srgbClr val="1F4E79"/>
                </a:solidFill>
                <a:latin typeface="Century Gothic" panose="020B0502020202020204" pitchFamily="34" charset="0"/>
                <a:ea typeface="+mn-ea"/>
              </a:rPr>
              <a:t>om</a:t>
            </a:r>
            <a:endParaRPr lang="en-US" sz="16600" dirty="0"/>
          </a:p>
        </p:txBody>
      </p:sp>
      <p:sp>
        <p:nvSpPr>
          <p:cNvPr id="4" name="TextBox 3"/>
          <p:cNvSpPr txBox="1"/>
          <p:nvPr/>
        </p:nvSpPr>
        <p:spPr>
          <a:xfrm>
            <a:off x="4339750" y="4410175"/>
            <a:ext cx="355417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om</a:t>
            </a:r>
          </a:p>
        </p:txBody>
      </p:sp>
      <p:grpSp>
        <p:nvGrpSpPr>
          <p:cNvPr id="5" name="Group 4" descr="name tag with the name Nathalie">
            <a:extLst>
              <a:ext uri="{FF2B5EF4-FFF2-40B4-BE49-F238E27FC236}">
                <a16:creationId xmlns:a16="http://schemas.microsoft.com/office/drawing/2014/main" id="{293E9216-89BF-48D5-B5FE-8D065F2D67BE}"/>
              </a:ext>
            </a:extLst>
          </p:cNvPr>
          <p:cNvGrpSpPr/>
          <p:nvPr/>
        </p:nvGrpSpPr>
        <p:grpSpPr>
          <a:xfrm>
            <a:off x="4747039" y="936242"/>
            <a:ext cx="2738448" cy="3942123"/>
            <a:chOff x="4747039" y="936242"/>
            <a:chExt cx="2738448" cy="3942123"/>
          </a:xfrm>
        </p:grpSpPr>
        <p:pic>
          <p:nvPicPr>
            <p:cNvPr id="10242" name="Picture 2" descr="name tag"/>
            <p:cNvPicPr>
              <a:picLocks noChangeAspect="1" noChangeArrowheads="1"/>
            </p:cNvPicPr>
            <p:nvPr/>
          </p:nvPicPr>
          <p:blipFill rotWithShape="1">
            <a:blip r:embed="rId5">
              <a:extLst>
                <a:ext uri="{28A0092B-C50C-407E-A947-70E740481C1C}">
                  <a14:useLocalDpi xmlns:a14="http://schemas.microsoft.com/office/drawing/2010/main" val="0"/>
                </a:ext>
              </a:extLst>
            </a:blip>
            <a:srcRect l="32526" r="32740"/>
            <a:stretch/>
          </p:blipFill>
          <p:spPr bwMode="auto">
            <a:xfrm>
              <a:off x="4747039" y="936242"/>
              <a:ext cx="2738448" cy="39421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BCEB46-D028-41E2-9122-8E31B79AE17C}"/>
                </a:ext>
              </a:extLst>
            </p:cNvPr>
            <p:cNvSpPr txBox="1"/>
            <p:nvPr/>
          </p:nvSpPr>
          <p:spPr>
            <a:xfrm>
              <a:off x="5109396" y="3178007"/>
              <a:ext cx="201373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Lefèvre</a:t>
              </a:r>
              <a:endPar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49705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m nom.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om n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E78483-666D-4D7A-9D0C-D3B494A8B692}"/>
              </a:ext>
            </a:extLst>
          </p:cNvPr>
          <p:cNvSpPr>
            <a:spLocks noGrp="1"/>
          </p:cNvSpPr>
          <p:nvPr>
            <p:ph type="title"/>
          </p:nvPr>
        </p:nvSpPr>
        <p:spPr/>
        <p:txBody>
          <a:bodyPr/>
          <a:lstStyle/>
          <a:p>
            <a:r>
              <a:rPr lang="en-GB" dirty="0" err="1"/>
              <a:t>C’est</a:t>
            </a:r>
            <a:r>
              <a:rPr lang="en-GB" dirty="0"/>
              <a:t> </a:t>
            </a:r>
            <a:r>
              <a:rPr lang="en-GB" dirty="0" err="1"/>
              <a:t>quel</a:t>
            </a:r>
            <a:r>
              <a:rPr lang="en-GB" dirty="0"/>
              <a:t> </a:t>
            </a:r>
            <a:r>
              <a:rPr lang="en-GB" dirty="0" err="1"/>
              <a:t>mois</a:t>
            </a:r>
            <a:r>
              <a:rPr lang="en-GB" dirty="0"/>
              <a:t> ?</a:t>
            </a:r>
          </a:p>
        </p:txBody>
      </p:sp>
      <p:pic>
        <p:nvPicPr>
          <p:cNvPr id="6" name="Picture 5">
            <a:extLst>
              <a:ext uri="{FF2B5EF4-FFF2-40B4-BE49-F238E27FC236}">
                <a16:creationId xmlns:a16="http://schemas.microsoft.com/office/drawing/2014/main" id="{ECE6FC31-72E5-4EF2-B54C-78F8C2422AE8}"/>
              </a:ext>
            </a:extLst>
          </p:cNvPr>
          <p:cNvPicPr>
            <a:picLocks noChangeAspect="1"/>
          </p:cNvPicPr>
          <p:nvPr/>
        </p:nvPicPr>
        <p:blipFill>
          <a:blip r:embed="rId3"/>
          <a:stretch>
            <a:fillRect/>
          </a:stretch>
        </p:blipFill>
        <p:spPr>
          <a:xfrm>
            <a:off x="256963" y="1059436"/>
            <a:ext cx="1557451" cy="1686412"/>
          </a:xfrm>
          <a:prstGeom prst="rect">
            <a:avLst/>
          </a:prstGeom>
        </p:spPr>
      </p:pic>
      <p:pic>
        <p:nvPicPr>
          <p:cNvPr id="7" name="Picture 6">
            <a:extLst>
              <a:ext uri="{FF2B5EF4-FFF2-40B4-BE49-F238E27FC236}">
                <a16:creationId xmlns:a16="http://schemas.microsoft.com/office/drawing/2014/main" id="{4756E783-6FE3-4F83-A01B-F81BCE7891D5}"/>
              </a:ext>
            </a:extLst>
          </p:cNvPr>
          <p:cNvPicPr>
            <a:picLocks noChangeAspect="1"/>
          </p:cNvPicPr>
          <p:nvPr/>
        </p:nvPicPr>
        <p:blipFill>
          <a:blip r:embed="rId4"/>
          <a:stretch>
            <a:fillRect/>
          </a:stretch>
        </p:blipFill>
        <p:spPr>
          <a:xfrm>
            <a:off x="2507168" y="1118567"/>
            <a:ext cx="1462354" cy="1587699"/>
          </a:xfrm>
          <a:prstGeom prst="rect">
            <a:avLst/>
          </a:prstGeom>
        </p:spPr>
      </p:pic>
      <p:pic>
        <p:nvPicPr>
          <p:cNvPr id="8" name="Picture 7">
            <a:extLst>
              <a:ext uri="{FF2B5EF4-FFF2-40B4-BE49-F238E27FC236}">
                <a16:creationId xmlns:a16="http://schemas.microsoft.com/office/drawing/2014/main" id="{523CA9DC-24DE-4C3A-BC75-55989FE34462}"/>
              </a:ext>
            </a:extLst>
          </p:cNvPr>
          <p:cNvPicPr>
            <a:picLocks noChangeAspect="1"/>
          </p:cNvPicPr>
          <p:nvPr/>
        </p:nvPicPr>
        <p:blipFill>
          <a:blip r:embed="rId5"/>
          <a:stretch>
            <a:fillRect/>
          </a:stretch>
        </p:blipFill>
        <p:spPr>
          <a:xfrm>
            <a:off x="4635556" y="1070210"/>
            <a:ext cx="818709" cy="1599776"/>
          </a:xfrm>
          <a:prstGeom prst="rect">
            <a:avLst/>
          </a:prstGeom>
        </p:spPr>
      </p:pic>
      <p:pic>
        <p:nvPicPr>
          <p:cNvPr id="9" name="Picture 8">
            <a:extLst>
              <a:ext uri="{FF2B5EF4-FFF2-40B4-BE49-F238E27FC236}">
                <a16:creationId xmlns:a16="http://schemas.microsoft.com/office/drawing/2014/main" id="{9358AA07-B0EC-47F6-A8B4-35B52CF65385}"/>
              </a:ext>
            </a:extLst>
          </p:cNvPr>
          <p:cNvPicPr>
            <a:picLocks noChangeAspect="1"/>
          </p:cNvPicPr>
          <p:nvPr/>
        </p:nvPicPr>
        <p:blipFill>
          <a:blip r:embed="rId6"/>
          <a:stretch>
            <a:fillRect/>
          </a:stretch>
        </p:blipFill>
        <p:spPr>
          <a:xfrm>
            <a:off x="10197860" y="3964029"/>
            <a:ext cx="1560711" cy="1676545"/>
          </a:xfrm>
          <a:prstGeom prst="rect">
            <a:avLst/>
          </a:prstGeom>
        </p:spPr>
      </p:pic>
      <p:pic>
        <p:nvPicPr>
          <p:cNvPr id="10" name="Picture 9">
            <a:extLst>
              <a:ext uri="{FF2B5EF4-FFF2-40B4-BE49-F238E27FC236}">
                <a16:creationId xmlns:a16="http://schemas.microsoft.com/office/drawing/2014/main" id="{1E4CB692-6AD1-4C44-B9E0-5C9488AAAD8D}"/>
              </a:ext>
            </a:extLst>
          </p:cNvPr>
          <p:cNvPicPr>
            <a:picLocks noChangeAspect="1"/>
          </p:cNvPicPr>
          <p:nvPr/>
        </p:nvPicPr>
        <p:blipFill>
          <a:blip r:embed="rId7"/>
          <a:stretch>
            <a:fillRect/>
          </a:stretch>
        </p:blipFill>
        <p:spPr>
          <a:xfrm>
            <a:off x="3592125" y="4270414"/>
            <a:ext cx="2256161" cy="1345680"/>
          </a:xfrm>
          <a:prstGeom prst="rect">
            <a:avLst/>
          </a:prstGeom>
        </p:spPr>
      </p:pic>
      <p:pic>
        <p:nvPicPr>
          <p:cNvPr id="11" name="Picture 10">
            <a:extLst>
              <a:ext uri="{FF2B5EF4-FFF2-40B4-BE49-F238E27FC236}">
                <a16:creationId xmlns:a16="http://schemas.microsoft.com/office/drawing/2014/main" id="{BD4039D7-0B8A-4CEA-AF80-7B6AC86F4E94}"/>
              </a:ext>
            </a:extLst>
          </p:cNvPr>
          <p:cNvPicPr>
            <a:picLocks noChangeAspect="1"/>
          </p:cNvPicPr>
          <p:nvPr/>
        </p:nvPicPr>
        <p:blipFill>
          <a:blip r:embed="rId8"/>
          <a:stretch>
            <a:fillRect/>
          </a:stretch>
        </p:blipFill>
        <p:spPr>
          <a:xfrm>
            <a:off x="1798743" y="4133822"/>
            <a:ext cx="1682642" cy="1402202"/>
          </a:xfrm>
          <a:prstGeom prst="rect">
            <a:avLst/>
          </a:prstGeom>
        </p:spPr>
      </p:pic>
      <p:pic>
        <p:nvPicPr>
          <p:cNvPr id="12" name="Picture 11">
            <a:extLst>
              <a:ext uri="{FF2B5EF4-FFF2-40B4-BE49-F238E27FC236}">
                <a16:creationId xmlns:a16="http://schemas.microsoft.com/office/drawing/2014/main" id="{0E9580A1-E484-4DE7-9BFB-8B082FD52D36}"/>
              </a:ext>
            </a:extLst>
          </p:cNvPr>
          <p:cNvPicPr>
            <a:picLocks noChangeAspect="1"/>
          </p:cNvPicPr>
          <p:nvPr/>
        </p:nvPicPr>
        <p:blipFill>
          <a:blip r:embed="rId9"/>
          <a:stretch>
            <a:fillRect/>
          </a:stretch>
        </p:blipFill>
        <p:spPr>
          <a:xfrm>
            <a:off x="6279666" y="4116393"/>
            <a:ext cx="1413424" cy="1391845"/>
          </a:xfrm>
          <a:prstGeom prst="rect">
            <a:avLst/>
          </a:prstGeom>
        </p:spPr>
      </p:pic>
      <p:grpSp>
        <p:nvGrpSpPr>
          <p:cNvPr id="13" name="Group 12">
            <a:extLst>
              <a:ext uri="{FF2B5EF4-FFF2-40B4-BE49-F238E27FC236}">
                <a16:creationId xmlns:a16="http://schemas.microsoft.com/office/drawing/2014/main" id="{7E858B67-90C8-4CDB-83BB-39C5D768EF54}"/>
              </a:ext>
            </a:extLst>
          </p:cNvPr>
          <p:cNvGrpSpPr/>
          <p:nvPr/>
        </p:nvGrpSpPr>
        <p:grpSpPr>
          <a:xfrm>
            <a:off x="8159672" y="4156917"/>
            <a:ext cx="1507074" cy="1472428"/>
            <a:chOff x="7486412" y="4912407"/>
            <a:chExt cx="1507074" cy="1472428"/>
          </a:xfrm>
        </p:grpSpPr>
        <p:pic>
          <p:nvPicPr>
            <p:cNvPr id="14" name="Picture 13">
              <a:extLst>
                <a:ext uri="{FF2B5EF4-FFF2-40B4-BE49-F238E27FC236}">
                  <a16:creationId xmlns:a16="http://schemas.microsoft.com/office/drawing/2014/main" id="{9288ED01-6EB3-4548-8A5B-8C85AC94F4C0}"/>
                </a:ext>
              </a:extLst>
            </p:cNvPr>
            <p:cNvPicPr>
              <a:picLocks noChangeAspect="1"/>
            </p:cNvPicPr>
            <p:nvPr/>
          </p:nvPicPr>
          <p:blipFill>
            <a:blip r:embed="rId10"/>
            <a:stretch>
              <a:fillRect/>
            </a:stretch>
          </p:blipFill>
          <p:spPr>
            <a:xfrm>
              <a:off x="7486412" y="4912407"/>
              <a:ext cx="1507074" cy="1472428"/>
            </a:xfrm>
            <a:prstGeom prst="rect">
              <a:avLst/>
            </a:prstGeom>
          </p:spPr>
        </p:pic>
        <p:pic>
          <p:nvPicPr>
            <p:cNvPr id="15" name="Picture 14">
              <a:extLst>
                <a:ext uri="{FF2B5EF4-FFF2-40B4-BE49-F238E27FC236}">
                  <a16:creationId xmlns:a16="http://schemas.microsoft.com/office/drawing/2014/main" id="{81914277-EFB0-42DE-A443-98E9B635876D}"/>
                </a:ext>
              </a:extLst>
            </p:cNvPr>
            <p:cNvPicPr>
              <a:picLocks noChangeAspect="1"/>
            </p:cNvPicPr>
            <p:nvPr/>
          </p:nvPicPr>
          <p:blipFill>
            <a:blip r:embed="rId11"/>
            <a:stretch>
              <a:fillRect/>
            </a:stretch>
          </p:blipFill>
          <p:spPr>
            <a:xfrm rot="2465948">
              <a:off x="7609714" y="5281799"/>
              <a:ext cx="529732" cy="1059464"/>
            </a:xfrm>
            <a:prstGeom prst="rect">
              <a:avLst/>
            </a:prstGeom>
          </p:spPr>
        </p:pic>
      </p:grpSp>
      <p:pic>
        <p:nvPicPr>
          <p:cNvPr id="16" name="Picture 15">
            <a:extLst>
              <a:ext uri="{FF2B5EF4-FFF2-40B4-BE49-F238E27FC236}">
                <a16:creationId xmlns:a16="http://schemas.microsoft.com/office/drawing/2014/main" id="{EDD53DED-F18C-4D4D-B29D-CDE62A71E01A}"/>
              </a:ext>
            </a:extLst>
          </p:cNvPr>
          <p:cNvPicPr>
            <a:picLocks noChangeAspect="1"/>
          </p:cNvPicPr>
          <p:nvPr/>
        </p:nvPicPr>
        <p:blipFill>
          <a:blip r:embed="rId12"/>
          <a:stretch>
            <a:fillRect/>
          </a:stretch>
        </p:blipFill>
        <p:spPr>
          <a:xfrm>
            <a:off x="10271474" y="1411466"/>
            <a:ext cx="1920526" cy="1200329"/>
          </a:xfrm>
          <a:prstGeom prst="rect">
            <a:avLst/>
          </a:prstGeom>
        </p:spPr>
      </p:pic>
      <p:sp>
        <p:nvSpPr>
          <p:cNvPr id="17" name="TextBox 16">
            <a:extLst>
              <a:ext uri="{FF2B5EF4-FFF2-40B4-BE49-F238E27FC236}">
                <a16:creationId xmlns:a16="http://schemas.microsoft.com/office/drawing/2014/main" id="{AB27F818-3713-420F-A3F7-6E06C36CF35D}"/>
              </a:ext>
            </a:extLst>
          </p:cNvPr>
          <p:cNvSpPr txBox="1"/>
          <p:nvPr/>
        </p:nvSpPr>
        <p:spPr>
          <a:xfrm>
            <a:off x="256964" y="2784797"/>
            <a:ext cx="1682642"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rPr>
              <a:t>janvier</a:t>
            </a:r>
            <a:endParaRPr kumimoji="0" lang="en-GB" sz="2800" b="1" i="0" u="none" strike="noStrike" kern="0" cap="none" spc="0" normalizeH="0" baseline="0" noProof="0" dirty="0">
              <a:ln>
                <a:noFill/>
              </a:ln>
              <a:solidFill>
                <a:srgbClr val="002060"/>
              </a:solidFill>
              <a:effectLst/>
              <a:uLnTx/>
              <a:uFillTx/>
              <a:latin typeface="Calibri" panose="020F0502020204030204"/>
            </a:endParaRPr>
          </a:p>
        </p:txBody>
      </p:sp>
      <p:sp>
        <p:nvSpPr>
          <p:cNvPr id="18" name="TextBox 17">
            <a:extLst>
              <a:ext uri="{FF2B5EF4-FFF2-40B4-BE49-F238E27FC236}">
                <a16:creationId xmlns:a16="http://schemas.microsoft.com/office/drawing/2014/main" id="{F941C478-CF7C-4018-9FD4-5DC37E53BD26}"/>
              </a:ext>
            </a:extLst>
          </p:cNvPr>
          <p:cNvSpPr txBox="1"/>
          <p:nvPr/>
        </p:nvSpPr>
        <p:spPr>
          <a:xfrm>
            <a:off x="2397024" y="2785222"/>
            <a:ext cx="1682642"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rPr>
              <a:t>février</a:t>
            </a:r>
            <a:r>
              <a:rPr kumimoji="0" lang="en-GB" sz="2800" b="1" i="0" u="none" strike="noStrike" kern="0" cap="none" spc="0" normalizeH="0" baseline="0" noProof="0" dirty="0">
                <a:ln>
                  <a:noFill/>
                </a:ln>
                <a:solidFill>
                  <a:srgbClr val="002060"/>
                </a:solidFill>
                <a:effectLst/>
                <a:uLnTx/>
                <a:uFillTx/>
              </a:rPr>
              <a:t> </a:t>
            </a:r>
            <a:endParaRPr kumimoji="0" lang="en-GB" sz="2800" b="1" i="0" u="none" strike="noStrike" kern="0" cap="none" spc="0" normalizeH="0" baseline="0" noProof="0" dirty="0">
              <a:ln>
                <a:noFill/>
              </a:ln>
              <a:solidFill>
                <a:srgbClr val="002060"/>
              </a:solidFill>
              <a:effectLst/>
              <a:uLnTx/>
              <a:uFillTx/>
              <a:latin typeface="Calibri" panose="020F0502020204030204"/>
            </a:endParaRPr>
          </a:p>
        </p:txBody>
      </p:sp>
      <p:sp>
        <p:nvSpPr>
          <p:cNvPr id="19" name="TextBox 18">
            <a:extLst>
              <a:ext uri="{FF2B5EF4-FFF2-40B4-BE49-F238E27FC236}">
                <a16:creationId xmlns:a16="http://schemas.microsoft.com/office/drawing/2014/main" id="{59CF62D3-20D0-4867-B2B0-8E15355331A4}"/>
              </a:ext>
            </a:extLst>
          </p:cNvPr>
          <p:cNvSpPr txBox="1"/>
          <p:nvPr/>
        </p:nvSpPr>
        <p:spPr>
          <a:xfrm>
            <a:off x="4242137" y="2784973"/>
            <a:ext cx="1682642"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mars</a:t>
            </a:r>
            <a:endParaRPr kumimoji="0" lang="en-GB" sz="2800" b="1" i="0" u="none" strike="noStrike" kern="0" cap="none" spc="0" normalizeH="0" baseline="0" noProof="0" dirty="0">
              <a:ln>
                <a:noFill/>
              </a:ln>
              <a:solidFill>
                <a:srgbClr val="002060"/>
              </a:solidFill>
              <a:effectLst/>
              <a:uLnTx/>
              <a:uFillTx/>
              <a:latin typeface="Calibri" panose="020F0502020204030204"/>
            </a:endParaRPr>
          </a:p>
        </p:txBody>
      </p:sp>
      <p:sp>
        <p:nvSpPr>
          <p:cNvPr id="20" name="TextBox 19">
            <a:extLst>
              <a:ext uri="{FF2B5EF4-FFF2-40B4-BE49-F238E27FC236}">
                <a16:creationId xmlns:a16="http://schemas.microsoft.com/office/drawing/2014/main" id="{5BECC5F4-EB57-45DD-A99F-5D010C9689EC}"/>
              </a:ext>
            </a:extLst>
          </p:cNvPr>
          <p:cNvSpPr txBox="1"/>
          <p:nvPr/>
        </p:nvSpPr>
        <p:spPr>
          <a:xfrm>
            <a:off x="6321036" y="2804298"/>
            <a:ext cx="1682642"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rPr>
              <a:t>avril</a:t>
            </a:r>
            <a:endParaRPr kumimoji="0" lang="en-GB" sz="2800" b="1" i="0" u="none" strike="noStrike" kern="0" cap="none" spc="0" normalizeH="0" baseline="0" noProof="0" dirty="0">
              <a:ln>
                <a:noFill/>
              </a:ln>
              <a:solidFill>
                <a:srgbClr val="002060"/>
              </a:solidFill>
              <a:effectLst/>
              <a:uLnTx/>
              <a:uFillTx/>
              <a:latin typeface="Calibri" panose="020F0502020204030204"/>
            </a:endParaRPr>
          </a:p>
        </p:txBody>
      </p:sp>
      <p:sp>
        <p:nvSpPr>
          <p:cNvPr id="21" name="TextBox 20">
            <a:extLst>
              <a:ext uri="{FF2B5EF4-FFF2-40B4-BE49-F238E27FC236}">
                <a16:creationId xmlns:a16="http://schemas.microsoft.com/office/drawing/2014/main" id="{5C8D7081-5F25-4ECC-BD0B-715052D90AF5}"/>
              </a:ext>
            </a:extLst>
          </p:cNvPr>
          <p:cNvSpPr txBox="1"/>
          <p:nvPr/>
        </p:nvSpPr>
        <p:spPr>
          <a:xfrm>
            <a:off x="8254342" y="2846816"/>
            <a:ext cx="1682642"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rPr>
              <a:t>mai</a:t>
            </a:r>
            <a:endParaRPr kumimoji="0" lang="en-GB" sz="2800" b="1" i="0" u="none" strike="noStrike" kern="0" cap="none" spc="0" normalizeH="0" baseline="0" noProof="0" dirty="0">
              <a:ln>
                <a:noFill/>
              </a:ln>
              <a:solidFill>
                <a:srgbClr val="002060"/>
              </a:solidFill>
              <a:effectLst/>
              <a:uLnTx/>
              <a:uFillTx/>
              <a:latin typeface="Calibri" panose="020F0502020204030204"/>
            </a:endParaRPr>
          </a:p>
        </p:txBody>
      </p:sp>
      <p:sp>
        <p:nvSpPr>
          <p:cNvPr id="22" name="TextBox 21">
            <a:extLst>
              <a:ext uri="{FF2B5EF4-FFF2-40B4-BE49-F238E27FC236}">
                <a16:creationId xmlns:a16="http://schemas.microsoft.com/office/drawing/2014/main" id="{9E67CA87-1BEA-4EDD-BFE8-DDBFB825128B}"/>
              </a:ext>
            </a:extLst>
          </p:cNvPr>
          <p:cNvSpPr txBox="1"/>
          <p:nvPr/>
        </p:nvSpPr>
        <p:spPr>
          <a:xfrm>
            <a:off x="10306209" y="2846815"/>
            <a:ext cx="1682642"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rPr>
              <a:t>juin</a:t>
            </a:r>
            <a:endParaRPr kumimoji="0" lang="en-GB" sz="2800" b="1" i="0" u="none" strike="noStrike" kern="0" cap="none" spc="0" normalizeH="0" baseline="0" noProof="0" dirty="0">
              <a:ln>
                <a:noFill/>
              </a:ln>
              <a:solidFill>
                <a:srgbClr val="002060"/>
              </a:solidFill>
              <a:effectLst/>
              <a:uLnTx/>
              <a:uFillTx/>
              <a:latin typeface="Calibri" panose="020F0502020204030204"/>
            </a:endParaRPr>
          </a:p>
        </p:txBody>
      </p:sp>
      <p:sp>
        <p:nvSpPr>
          <p:cNvPr id="23" name="TextBox 22">
            <a:extLst>
              <a:ext uri="{FF2B5EF4-FFF2-40B4-BE49-F238E27FC236}">
                <a16:creationId xmlns:a16="http://schemas.microsoft.com/office/drawing/2014/main" id="{19C68391-D561-4037-87FF-5B40BFB2B2E3}"/>
              </a:ext>
            </a:extLst>
          </p:cNvPr>
          <p:cNvSpPr txBox="1"/>
          <p:nvPr/>
        </p:nvSpPr>
        <p:spPr>
          <a:xfrm>
            <a:off x="119615" y="5551055"/>
            <a:ext cx="1392196"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rPr>
              <a:t>juillet</a:t>
            </a:r>
            <a:endParaRPr kumimoji="0" lang="en-GB" sz="2800" b="1" i="0" u="none" strike="noStrike" kern="0" cap="none" spc="0" normalizeH="0" baseline="0" noProof="0" dirty="0">
              <a:ln>
                <a:noFill/>
              </a:ln>
              <a:solidFill>
                <a:srgbClr val="002060"/>
              </a:solidFill>
              <a:effectLst/>
              <a:uLnTx/>
              <a:uFillTx/>
              <a:latin typeface="Calibri" panose="020F0502020204030204"/>
            </a:endParaRPr>
          </a:p>
        </p:txBody>
      </p:sp>
      <p:sp>
        <p:nvSpPr>
          <p:cNvPr id="24" name="TextBox 23">
            <a:extLst>
              <a:ext uri="{FF2B5EF4-FFF2-40B4-BE49-F238E27FC236}">
                <a16:creationId xmlns:a16="http://schemas.microsoft.com/office/drawing/2014/main" id="{A293F84A-A233-46AB-B8B0-B5E4C1435846}"/>
              </a:ext>
            </a:extLst>
          </p:cNvPr>
          <p:cNvSpPr txBox="1"/>
          <p:nvPr/>
        </p:nvSpPr>
        <p:spPr>
          <a:xfrm>
            <a:off x="1574084" y="5536977"/>
            <a:ext cx="1682642"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rPr>
              <a:t>aout</a:t>
            </a:r>
            <a:endParaRPr kumimoji="0" lang="en-GB" sz="2800" b="1" i="0" u="none" strike="noStrike" kern="0" cap="none" spc="0" normalizeH="0" baseline="0" noProof="0" dirty="0">
              <a:ln>
                <a:noFill/>
              </a:ln>
              <a:solidFill>
                <a:srgbClr val="002060"/>
              </a:solidFill>
              <a:effectLst/>
              <a:uLnTx/>
              <a:uFillTx/>
              <a:latin typeface="Calibri" panose="020F0502020204030204"/>
            </a:endParaRPr>
          </a:p>
        </p:txBody>
      </p:sp>
      <p:sp>
        <p:nvSpPr>
          <p:cNvPr id="25" name="TextBox 24">
            <a:extLst>
              <a:ext uri="{FF2B5EF4-FFF2-40B4-BE49-F238E27FC236}">
                <a16:creationId xmlns:a16="http://schemas.microsoft.com/office/drawing/2014/main" id="{B101FEFA-BCD3-407A-B09F-AE3D4DF27A96}"/>
              </a:ext>
            </a:extLst>
          </p:cNvPr>
          <p:cNvSpPr txBox="1"/>
          <p:nvPr/>
        </p:nvSpPr>
        <p:spPr>
          <a:xfrm>
            <a:off x="3502418" y="5546749"/>
            <a:ext cx="2764656"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rPr>
              <a:t>septembre</a:t>
            </a:r>
            <a:endParaRPr kumimoji="0" lang="en-GB" sz="2800" b="1" i="0" u="none" strike="noStrike" kern="0" cap="none" spc="0" normalizeH="0" baseline="0" noProof="0" dirty="0">
              <a:ln>
                <a:noFill/>
              </a:ln>
              <a:solidFill>
                <a:srgbClr val="002060"/>
              </a:solidFill>
              <a:effectLst/>
              <a:uLnTx/>
              <a:uFillTx/>
              <a:latin typeface="Calibri" panose="020F0502020204030204"/>
            </a:endParaRPr>
          </a:p>
        </p:txBody>
      </p:sp>
      <p:sp>
        <p:nvSpPr>
          <p:cNvPr id="26" name="TextBox 25">
            <a:extLst>
              <a:ext uri="{FF2B5EF4-FFF2-40B4-BE49-F238E27FC236}">
                <a16:creationId xmlns:a16="http://schemas.microsoft.com/office/drawing/2014/main" id="{60C1EE1E-FE2E-4BB1-98FC-65F1CB33F7A6}"/>
              </a:ext>
            </a:extLst>
          </p:cNvPr>
          <p:cNvSpPr txBox="1"/>
          <p:nvPr/>
        </p:nvSpPr>
        <p:spPr>
          <a:xfrm>
            <a:off x="6004726" y="5534951"/>
            <a:ext cx="1963303"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rPr>
              <a:t>octobre</a:t>
            </a:r>
            <a:endParaRPr kumimoji="0" lang="en-GB" sz="2800" b="1" i="0" u="none" strike="noStrike" kern="0" cap="none" spc="0" normalizeH="0" baseline="0" noProof="0" dirty="0">
              <a:ln>
                <a:noFill/>
              </a:ln>
              <a:solidFill>
                <a:srgbClr val="002060"/>
              </a:solidFill>
              <a:effectLst/>
              <a:uLnTx/>
              <a:uFillTx/>
              <a:latin typeface="Calibri" panose="020F0502020204030204"/>
            </a:endParaRPr>
          </a:p>
        </p:txBody>
      </p:sp>
      <p:sp>
        <p:nvSpPr>
          <p:cNvPr id="27" name="TextBox 26">
            <a:extLst>
              <a:ext uri="{FF2B5EF4-FFF2-40B4-BE49-F238E27FC236}">
                <a16:creationId xmlns:a16="http://schemas.microsoft.com/office/drawing/2014/main" id="{89F6EB6D-38FD-446A-8C3C-7AEE67DD7775}"/>
              </a:ext>
            </a:extLst>
          </p:cNvPr>
          <p:cNvSpPr txBox="1"/>
          <p:nvPr/>
        </p:nvSpPr>
        <p:spPr>
          <a:xfrm>
            <a:off x="7876489" y="5536025"/>
            <a:ext cx="2349609"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rPr>
              <a:t>novembre</a:t>
            </a:r>
            <a:endParaRPr kumimoji="0" lang="en-GB" sz="2800" b="1" i="0" u="none" strike="noStrike" kern="0" cap="none" spc="0" normalizeH="0" baseline="0" noProof="0" dirty="0">
              <a:ln>
                <a:noFill/>
              </a:ln>
              <a:solidFill>
                <a:srgbClr val="002060"/>
              </a:solidFill>
              <a:effectLst/>
              <a:uLnTx/>
              <a:uFillTx/>
              <a:latin typeface="Calibri" panose="020F0502020204030204"/>
            </a:endParaRPr>
          </a:p>
        </p:txBody>
      </p:sp>
      <p:sp>
        <p:nvSpPr>
          <p:cNvPr id="28" name="TextBox 27">
            <a:extLst>
              <a:ext uri="{FF2B5EF4-FFF2-40B4-BE49-F238E27FC236}">
                <a16:creationId xmlns:a16="http://schemas.microsoft.com/office/drawing/2014/main" id="{0AF0718E-2FC3-45BD-8660-C4ED76572867}"/>
              </a:ext>
            </a:extLst>
          </p:cNvPr>
          <p:cNvSpPr txBox="1"/>
          <p:nvPr/>
        </p:nvSpPr>
        <p:spPr>
          <a:xfrm>
            <a:off x="10096052" y="5536024"/>
            <a:ext cx="2764656" cy="5232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rPr>
              <a:t>décembre</a:t>
            </a:r>
            <a:endParaRPr kumimoji="0" lang="en-GB" sz="2800" b="1" i="0" u="none" strike="noStrike" kern="0" cap="none" spc="0" normalizeH="0" baseline="0" noProof="0" dirty="0">
              <a:ln>
                <a:noFill/>
              </a:ln>
              <a:solidFill>
                <a:srgbClr val="002060"/>
              </a:solidFill>
              <a:effectLst/>
              <a:uLnTx/>
              <a:uFillTx/>
              <a:latin typeface="Calibri" panose="020F0502020204030204"/>
            </a:endParaRPr>
          </a:p>
        </p:txBody>
      </p:sp>
      <p:pic>
        <p:nvPicPr>
          <p:cNvPr id="29" name="Picture 28">
            <a:extLst>
              <a:ext uri="{FF2B5EF4-FFF2-40B4-BE49-F238E27FC236}">
                <a16:creationId xmlns:a16="http://schemas.microsoft.com/office/drawing/2014/main" id="{CF01B1FF-362F-4BDD-B4F6-0E6D99BBFD89}"/>
              </a:ext>
            </a:extLst>
          </p:cNvPr>
          <p:cNvPicPr>
            <a:picLocks noChangeAspect="1"/>
          </p:cNvPicPr>
          <p:nvPr/>
        </p:nvPicPr>
        <p:blipFill>
          <a:blip r:embed="rId13"/>
          <a:stretch>
            <a:fillRect/>
          </a:stretch>
        </p:blipFill>
        <p:spPr>
          <a:xfrm>
            <a:off x="139485" y="4217706"/>
            <a:ext cx="1548518" cy="1329043"/>
          </a:xfrm>
          <a:prstGeom prst="rect">
            <a:avLst/>
          </a:prstGeom>
        </p:spPr>
      </p:pic>
      <p:pic>
        <p:nvPicPr>
          <p:cNvPr id="30" name="Picture 29">
            <a:extLst>
              <a:ext uri="{FF2B5EF4-FFF2-40B4-BE49-F238E27FC236}">
                <a16:creationId xmlns:a16="http://schemas.microsoft.com/office/drawing/2014/main" id="{113F27CF-5777-4111-B184-FF39CD0DDFE5}"/>
              </a:ext>
            </a:extLst>
          </p:cNvPr>
          <p:cNvPicPr>
            <a:picLocks noChangeAspect="1"/>
          </p:cNvPicPr>
          <p:nvPr/>
        </p:nvPicPr>
        <p:blipFill>
          <a:blip r:embed="rId14"/>
          <a:stretch>
            <a:fillRect/>
          </a:stretch>
        </p:blipFill>
        <p:spPr>
          <a:xfrm>
            <a:off x="6204770" y="1044055"/>
            <a:ext cx="1544286" cy="1881925"/>
          </a:xfrm>
          <a:prstGeom prst="rect">
            <a:avLst/>
          </a:prstGeom>
        </p:spPr>
      </p:pic>
      <p:pic>
        <p:nvPicPr>
          <p:cNvPr id="31" name="Picture 30">
            <a:extLst>
              <a:ext uri="{FF2B5EF4-FFF2-40B4-BE49-F238E27FC236}">
                <a16:creationId xmlns:a16="http://schemas.microsoft.com/office/drawing/2014/main" id="{0529CA0F-0EF5-4CD5-8683-8F3D037CBF5C}"/>
              </a:ext>
            </a:extLst>
          </p:cNvPr>
          <p:cNvPicPr>
            <a:picLocks noChangeAspect="1"/>
          </p:cNvPicPr>
          <p:nvPr/>
        </p:nvPicPr>
        <p:blipFill>
          <a:blip r:embed="rId15"/>
          <a:stretch>
            <a:fillRect/>
          </a:stretch>
        </p:blipFill>
        <p:spPr>
          <a:xfrm>
            <a:off x="7861589" y="1548183"/>
            <a:ext cx="2293225" cy="1146613"/>
          </a:xfrm>
          <a:prstGeom prst="rect">
            <a:avLst/>
          </a:prstGeom>
        </p:spPr>
      </p:pic>
      <p:sp>
        <p:nvSpPr>
          <p:cNvPr id="32" name="Rounded Rectangle 46">
            <a:extLst>
              <a:ext uri="{FF2B5EF4-FFF2-40B4-BE49-F238E27FC236}">
                <a16:creationId xmlns:a16="http://schemas.microsoft.com/office/drawing/2014/main" id="{BAA677DA-5DA1-4EE4-B44F-9F0B40660F29}"/>
              </a:ext>
            </a:extLst>
          </p:cNvPr>
          <p:cNvSpPr/>
          <p:nvPr/>
        </p:nvSpPr>
        <p:spPr>
          <a:xfrm>
            <a:off x="10893606" y="132756"/>
            <a:ext cx="114359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4498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FR" sz="2800" b="1" dirty="0">
                <a:solidFill>
                  <a:schemeClr val="bg1"/>
                </a:solidFill>
              </a:rPr>
              <a:t>C’est quelle date ?</a:t>
            </a:r>
          </a:p>
        </p:txBody>
      </p:sp>
      <p:sp>
        <p:nvSpPr>
          <p:cNvPr id="9" name="Rounded Rectangle 46">
            <a:extLst>
              <a:ext uri="{FF2B5EF4-FFF2-40B4-BE49-F238E27FC236}">
                <a16:creationId xmlns:a16="http://schemas.microsoft.com/office/drawing/2014/main" id="{6405C5D7-2B89-4994-BE7F-2210AB7A9DAA}"/>
              </a:ext>
            </a:extLst>
          </p:cNvPr>
          <p:cNvSpPr/>
          <p:nvPr/>
        </p:nvSpPr>
        <p:spPr>
          <a:xfrm>
            <a:off x="9685421" y="249869"/>
            <a:ext cx="2224499"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F179C70-58C7-4976-A974-E28632E44431}"/>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Quand sont les anniversaires des célébrités ? Dis des phrases en français.</a:t>
            </a:r>
          </a:p>
        </p:txBody>
      </p:sp>
      <p:pic>
        <p:nvPicPr>
          <p:cNvPr id="11" name="Picture 10" descr="Gabrielle Chanel en marinière.jpg">
            <a:extLst>
              <a:ext uri="{FF2B5EF4-FFF2-40B4-BE49-F238E27FC236}">
                <a16:creationId xmlns:a16="http://schemas.microsoft.com/office/drawing/2014/main" id="{52238937-41B7-4F2D-8755-8FA5536587F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200" y="1889673"/>
            <a:ext cx="1644650" cy="2159635"/>
          </a:xfrm>
          <a:prstGeom prst="rect">
            <a:avLst/>
          </a:prstGeom>
          <a:noFill/>
        </p:spPr>
      </p:pic>
      <p:pic>
        <p:nvPicPr>
          <p:cNvPr id="12" name="Picture 11" descr="https://upload.wikimedia.org/wikipedia/commons/7/7c/Didier_Drogba_%282019%29_%28cropped%29.jpg">
            <a:extLst>
              <a:ext uri="{FF2B5EF4-FFF2-40B4-BE49-F238E27FC236}">
                <a16:creationId xmlns:a16="http://schemas.microsoft.com/office/drawing/2014/main" id="{F3332A83-6EB6-46EC-ABFB-F368F2185C3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887141"/>
            <a:ext cx="1670685" cy="2159635"/>
          </a:xfrm>
          <a:prstGeom prst="rect">
            <a:avLst/>
          </a:prstGeom>
          <a:noFill/>
        </p:spPr>
      </p:pic>
      <p:pic>
        <p:nvPicPr>
          <p:cNvPr id="19" name="Picture 18" descr="https://upload.wikimedia.org/wikipedia/commons/5/5a/Bonnat_Hugo001z.jpg">
            <a:extLst>
              <a:ext uri="{FF2B5EF4-FFF2-40B4-BE49-F238E27FC236}">
                <a16:creationId xmlns:a16="http://schemas.microsoft.com/office/drawing/2014/main" id="{B8B5408C-5AE3-4E0D-ABA7-7BB2B31202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782" y="4181316"/>
            <a:ext cx="1721485" cy="2159635"/>
          </a:xfrm>
          <a:prstGeom prst="rect">
            <a:avLst/>
          </a:prstGeom>
          <a:noFill/>
        </p:spPr>
      </p:pic>
      <p:pic>
        <p:nvPicPr>
          <p:cNvPr id="20" name="Picture 19" descr="https://upload.wikimedia.org/wikipedia/commons/3/38/Celine_Dion_by_Linda_Bisset.jpg">
            <a:extLst>
              <a:ext uri="{FF2B5EF4-FFF2-40B4-BE49-F238E27FC236}">
                <a16:creationId xmlns:a16="http://schemas.microsoft.com/office/drawing/2014/main" id="{3762CE30-B9C1-4A44-8B28-5290C73F071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3162" y="4176252"/>
            <a:ext cx="1356360" cy="2159635"/>
          </a:xfrm>
          <a:prstGeom prst="rect">
            <a:avLst/>
          </a:prstGeom>
          <a:noFill/>
        </p:spPr>
      </p:pic>
      <p:sp>
        <p:nvSpPr>
          <p:cNvPr id="2" name="Rectangle 1">
            <a:extLst>
              <a:ext uri="{FF2B5EF4-FFF2-40B4-BE49-F238E27FC236}">
                <a16:creationId xmlns:a16="http://schemas.microsoft.com/office/drawing/2014/main" id="{973AC564-D37C-4F73-8468-8B31703AB56A}"/>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203864"/>
                </a:solidFill>
                <a:effectLst/>
                <a:uLnTx/>
                <a:uFillTx/>
                <a:latin typeface="Century Gothic" panose="020F0302020204030204"/>
              </a:rPr>
              <a:t>Coco Chanel,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203864"/>
                </a:solidFill>
                <a:latin typeface="Century Gothic" panose="020F0302020204030204"/>
              </a:rPr>
              <a:t>fashion designer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dirty="0">
              <a:ln>
                <a:noFill/>
              </a:ln>
              <a:solidFill>
                <a:srgbClr val="203864"/>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203864"/>
                </a:solidFill>
                <a:effectLst/>
                <a:uLnTx/>
                <a:uFillTx/>
                <a:latin typeface="Century Gothic" panose="020F0302020204030204"/>
              </a:rPr>
              <a:t>Birthday:</a:t>
            </a:r>
          </a:p>
        </p:txBody>
      </p:sp>
      <p:sp>
        <p:nvSpPr>
          <p:cNvPr id="22" name="Rectangle 21">
            <a:extLst>
              <a:ext uri="{FF2B5EF4-FFF2-40B4-BE49-F238E27FC236}">
                <a16:creationId xmlns:a16="http://schemas.microsoft.com/office/drawing/2014/main" id="{E7FFBE27-B70C-4D69-A707-678395EDFBBA}"/>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Victor Hugo,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poet and author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Birthday:</a:t>
            </a:r>
          </a:p>
        </p:txBody>
      </p:sp>
      <p:sp>
        <p:nvSpPr>
          <p:cNvPr id="23" name="Rectangle 22">
            <a:extLst>
              <a:ext uri="{FF2B5EF4-FFF2-40B4-BE49-F238E27FC236}">
                <a16:creationId xmlns:a16="http://schemas.microsoft.com/office/drawing/2014/main" id="{C337C298-A0EF-42C9-BFE2-03549EB90985}"/>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Didier Drogba,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footballer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Birthday:</a:t>
            </a:r>
          </a:p>
        </p:txBody>
      </p:sp>
      <p:sp>
        <p:nvSpPr>
          <p:cNvPr id="24" name="Rectangle 23">
            <a:extLst>
              <a:ext uri="{FF2B5EF4-FFF2-40B4-BE49-F238E27FC236}">
                <a16:creationId xmlns:a16="http://schemas.microsoft.com/office/drawing/2014/main" id="{6F44F7B3-CC1C-40C2-B482-8262D0B867A4}"/>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Céline Dion,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203864"/>
                </a:solidFill>
                <a:latin typeface="Century Gothic" panose="020F0302020204030204"/>
              </a:rPr>
              <a:t>singer</a:t>
            </a: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Birthday:</a:t>
            </a:r>
          </a:p>
        </p:txBody>
      </p:sp>
      <p:sp>
        <p:nvSpPr>
          <p:cNvPr id="18" name="TextBox 17">
            <a:extLst>
              <a:ext uri="{FF2B5EF4-FFF2-40B4-BE49-F238E27FC236}">
                <a16:creationId xmlns:a16="http://schemas.microsoft.com/office/drawing/2014/main" id="{AD1BD9B2-AF28-469B-BA7B-15CC121D314E}"/>
              </a:ext>
            </a:extLst>
          </p:cNvPr>
          <p:cNvSpPr txBox="1"/>
          <p:nvPr/>
        </p:nvSpPr>
        <p:spPr>
          <a:xfrm>
            <a:off x="2244200" y="3429000"/>
            <a:ext cx="20325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19</a:t>
            </a:r>
            <a:r>
              <a:rPr kumimoji="0" lang="en-GB" sz="2400" b="1" i="0" u="none" strike="noStrike" kern="1200" cap="none" spc="0" normalizeH="0" baseline="30000" noProof="0" dirty="0">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August</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71051F58-5DEA-4EE7-A711-6CFD345BCD2E}"/>
              </a:ext>
            </a:extLst>
          </p:cNvPr>
          <p:cNvSpPr txBox="1"/>
          <p:nvPr/>
        </p:nvSpPr>
        <p:spPr>
          <a:xfrm>
            <a:off x="8071333" y="3419016"/>
            <a:ext cx="20325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11</a:t>
            </a:r>
            <a:r>
              <a:rPr kumimoji="0" lang="en-GB" sz="2400" b="1" i="0" u="none" strike="noStrike" kern="1200" cap="none" spc="0" normalizeH="0" baseline="30000" noProof="0" dirty="0">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March</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5CD8612E-25BB-47EA-95D3-AA69DE1148E3}"/>
              </a:ext>
            </a:extLst>
          </p:cNvPr>
          <p:cNvSpPr txBox="1"/>
          <p:nvPr/>
        </p:nvSpPr>
        <p:spPr>
          <a:xfrm>
            <a:off x="2244200" y="5727781"/>
            <a:ext cx="23079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203864"/>
                </a:solidFill>
                <a:latin typeface="Century Gothic" panose="020F0302020204030204"/>
              </a:rPr>
              <a:t>26</a:t>
            </a:r>
            <a:r>
              <a:rPr kumimoji="0" lang="en-GB" sz="2400" b="1" i="0" u="none" strike="noStrike" kern="1200" cap="none" spc="0" normalizeH="0" baseline="30000" noProof="0" dirty="0">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February</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E30E82E8-6354-46AA-82DD-1AFCD1272A52}"/>
              </a:ext>
            </a:extLst>
          </p:cNvPr>
          <p:cNvSpPr txBox="1"/>
          <p:nvPr/>
        </p:nvSpPr>
        <p:spPr>
          <a:xfrm>
            <a:off x="8110034" y="5727781"/>
            <a:ext cx="20325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203864"/>
                </a:solidFill>
                <a:latin typeface="Century Gothic" panose="020F0302020204030204"/>
              </a:rPr>
              <a:t>30</a:t>
            </a:r>
            <a:r>
              <a:rPr kumimoji="0" lang="en-GB" sz="2400" b="1" i="0" u="none" strike="noStrike" kern="1200" cap="none" spc="0" normalizeH="0" baseline="30000" noProof="0" dirty="0" err="1">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March</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28" name="Picture 27" descr="A blue and white person with a letter&#10;&#10;Description automatically generated">
            <a:extLst>
              <a:ext uri="{FF2B5EF4-FFF2-40B4-BE49-F238E27FC236}">
                <a16:creationId xmlns:a16="http://schemas.microsoft.com/office/drawing/2014/main" id="{EEE02892-B706-4BF1-8457-227A14A36C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3924" y="-24525"/>
            <a:ext cx="1438116" cy="1507389"/>
          </a:xfrm>
          <a:prstGeom prst="rect">
            <a:avLst/>
          </a:prstGeom>
        </p:spPr>
      </p:pic>
      <p:pic>
        <p:nvPicPr>
          <p:cNvPr id="29" name="Picture 28" descr="A blue and white logo&#10;&#10;Description automatically generated">
            <a:extLst>
              <a:ext uri="{FF2B5EF4-FFF2-40B4-BE49-F238E27FC236}">
                <a16:creationId xmlns:a16="http://schemas.microsoft.com/office/drawing/2014/main" id="{A4745454-CD64-43B0-9F2A-23EA25D633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7670" y="-79293"/>
            <a:ext cx="1435345" cy="1510160"/>
          </a:xfrm>
          <a:prstGeom prst="rect">
            <a:avLst/>
          </a:prstGeom>
        </p:spPr>
      </p:pic>
      <p:pic>
        <p:nvPicPr>
          <p:cNvPr id="30" name="Picture 29" descr="A blue and red speech bubbles&#10;&#10;Description automatically generated">
            <a:extLst>
              <a:ext uri="{FF2B5EF4-FFF2-40B4-BE49-F238E27FC236}">
                <a16:creationId xmlns:a16="http://schemas.microsoft.com/office/drawing/2014/main" id="{46EDCE5B-7072-45FC-8623-9DC68D3E00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58385" y="110946"/>
            <a:ext cx="1438116" cy="967621"/>
          </a:xfrm>
          <a:prstGeom prst="rect">
            <a:avLst/>
          </a:prstGeom>
        </p:spPr>
      </p:pic>
      <p:pic>
        <p:nvPicPr>
          <p:cNvPr id="31" name="Graphic 30" descr="User with solid fill">
            <a:extLst>
              <a:ext uri="{FF2B5EF4-FFF2-40B4-BE49-F238E27FC236}">
                <a16:creationId xmlns:a16="http://schemas.microsoft.com/office/drawing/2014/main" id="{E91467E5-FCC6-4EB2-B45C-26B5A32C62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17670" y="-60865"/>
            <a:ext cx="1420667" cy="1420667"/>
          </a:xfrm>
          <a:prstGeom prst="rect">
            <a:avLst/>
          </a:prstGeom>
        </p:spPr>
      </p:pic>
    </p:spTree>
    <p:extLst>
      <p:ext uri="{BB962C8B-B14F-4D97-AF65-F5344CB8AC3E}">
        <p14:creationId xmlns:p14="http://schemas.microsoft.com/office/powerpoint/2010/main" val="228844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4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FR" sz="2800" b="1" dirty="0">
                <a:solidFill>
                  <a:schemeClr val="bg1"/>
                </a:solidFill>
              </a:rPr>
              <a:t>C’est quelle date ?</a:t>
            </a:r>
          </a:p>
        </p:txBody>
      </p:sp>
      <p:sp>
        <p:nvSpPr>
          <p:cNvPr id="9" name="Rounded Rectangle 46">
            <a:extLst>
              <a:ext uri="{FF2B5EF4-FFF2-40B4-BE49-F238E27FC236}">
                <a16:creationId xmlns:a16="http://schemas.microsoft.com/office/drawing/2014/main" id="{6405C5D7-2B89-4994-BE7F-2210AB7A9DAA}"/>
              </a:ext>
            </a:extLst>
          </p:cNvPr>
          <p:cNvSpPr/>
          <p:nvPr/>
        </p:nvSpPr>
        <p:spPr>
          <a:xfrm>
            <a:off x="9685421" y="249869"/>
            <a:ext cx="2224499"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973AC564-D37C-4F73-8468-8B31703AB56A}"/>
              </a:ext>
            </a:extLst>
          </p:cNvPr>
          <p:cNvSpPr/>
          <p:nvPr/>
        </p:nvSpPr>
        <p:spPr>
          <a:xfrm>
            <a:off x="2152650" y="1887141"/>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Jean-Jacques Rousseau,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philosopher</a:t>
            </a:r>
            <a:endParaRPr kumimoji="0" lang="fr-FR" sz="24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Birthday</a:t>
            </a:r>
            <a:r>
              <a:rPr kumimoji="0" lang="fr-FR" sz="24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22" name="Rectangle 21">
            <a:extLst>
              <a:ext uri="{FF2B5EF4-FFF2-40B4-BE49-F238E27FC236}">
                <a16:creationId xmlns:a16="http://schemas.microsoft.com/office/drawing/2014/main" id="{E7FFBE27-B70C-4D69-A707-678395EDFBBA}"/>
              </a:ext>
            </a:extLst>
          </p:cNvPr>
          <p:cNvSpPr/>
          <p:nvPr/>
        </p:nvSpPr>
        <p:spPr>
          <a:xfrm>
            <a:off x="215265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Marion </a:t>
            </a:r>
            <a:r>
              <a:rPr kumimoji="0" lang="en-GB"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Cotillard</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actress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Birthday:</a:t>
            </a:r>
          </a:p>
        </p:txBody>
      </p:sp>
      <p:sp>
        <p:nvSpPr>
          <p:cNvPr id="23" name="Rectangle 22">
            <a:extLst>
              <a:ext uri="{FF2B5EF4-FFF2-40B4-BE49-F238E27FC236}">
                <a16:creationId xmlns:a16="http://schemas.microsoft.com/office/drawing/2014/main" id="{C337C298-A0EF-42C9-BFE2-03549EB90985}"/>
              </a:ext>
            </a:extLst>
          </p:cNvPr>
          <p:cNvSpPr/>
          <p:nvPr/>
        </p:nvSpPr>
        <p:spPr>
          <a:xfrm>
            <a:off x="7917670" y="1887140"/>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rPr>
              <a:t>Marie Curie,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scientist</a:t>
            </a:r>
            <a:endPar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Birthday</a:t>
            </a:r>
            <a:r>
              <a:rPr kumimoji="0" lang="fr-FR" sz="24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24" name="Rectangle 23">
            <a:extLst>
              <a:ext uri="{FF2B5EF4-FFF2-40B4-BE49-F238E27FC236}">
                <a16:creationId xmlns:a16="http://schemas.microsoft.com/office/drawing/2014/main" id="{6F44F7B3-CC1C-40C2-B482-8262D0B867A4}"/>
              </a:ext>
            </a:extLst>
          </p:cNvPr>
          <p:cNvSpPr/>
          <p:nvPr/>
        </p:nvSpPr>
        <p:spPr>
          <a:xfrm>
            <a:off x="7917670" y="4176252"/>
            <a:ext cx="3600000" cy="2159635"/>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err="1">
                <a:ln>
                  <a:noFill/>
                </a:ln>
                <a:solidFill>
                  <a:srgbClr val="203864"/>
                </a:solidFill>
                <a:effectLst/>
                <a:uLnTx/>
                <a:uFillTx/>
                <a:latin typeface="Century Gothic" panose="020F0302020204030204"/>
                <a:ea typeface="+mn-ea"/>
                <a:cs typeface="+mn-cs"/>
              </a:rPr>
              <a:t>Stromae</a:t>
            </a:r>
            <a:r>
              <a:rPr kumimoji="0" lang="en-GB" sz="2400" b="1" i="0" u="none" strike="noStrike" kern="1200" cap="none" spc="0" normalizeH="0" baseline="0" dirty="0">
                <a:ln>
                  <a:noFill/>
                </a:ln>
                <a:solidFill>
                  <a:srgbClr val="203864"/>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203864"/>
                </a:solidFill>
                <a:effectLst/>
                <a:uLnTx/>
                <a:uFillTx/>
                <a:latin typeface="Century Gothic" panose="020F0302020204030204"/>
                <a:ea typeface="+mn-ea"/>
                <a:cs typeface="+mn-cs"/>
              </a:rPr>
              <a:t>rapper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203864"/>
                </a:solidFill>
                <a:effectLst/>
                <a:uLnTx/>
                <a:uFillTx/>
                <a:latin typeface="Century Gothic" panose="020F0302020204030204"/>
                <a:ea typeface="+mn-ea"/>
                <a:cs typeface="+mn-cs"/>
              </a:rPr>
              <a:t>Birthday:</a:t>
            </a:r>
          </a:p>
        </p:txBody>
      </p:sp>
      <p:pic>
        <p:nvPicPr>
          <p:cNvPr id="14" name="Picture 13" descr="Portrait de face d'un homme à l'aspect bienveillant, soigneusement vêtu et perruqué, assis sur une chaise de paille.">
            <a:extLst>
              <a:ext uri="{FF2B5EF4-FFF2-40B4-BE49-F238E27FC236}">
                <a16:creationId xmlns:a16="http://schemas.microsoft.com/office/drawing/2014/main" id="{212B06F1-7632-4183-8856-98AC3D8F6FB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8271" y="1887139"/>
            <a:ext cx="1551305" cy="2159635"/>
          </a:xfrm>
          <a:prstGeom prst="rect">
            <a:avLst/>
          </a:prstGeom>
          <a:noFill/>
        </p:spPr>
      </p:pic>
      <p:pic>
        <p:nvPicPr>
          <p:cNvPr id="15" name="Picture 14" descr="https://upload.wikimedia.org/wikipedia/commons/2/2d/Marion_Cotillard_1_%28July_2009%29.jpg">
            <a:extLst>
              <a:ext uri="{FF2B5EF4-FFF2-40B4-BE49-F238E27FC236}">
                <a16:creationId xmlns:a16="http://schemas.microsoft.com/office/drawing/2014/main" id="{96EE6F3F-E8F4-4B9A-A6D3-146AEB5364A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068" y="4176252"/>
            <a:ext cx="1489710" cy="2159635"/>
          </a:xfrm>
          <a:prstGeom prst="rect">
            <a:avLst/>
          </a:prstGeom>
          <a:noFill/>
        </p:spPr>
      </p:pic>
      <p:pic>
        <p:nvPicPr>
          <p:cNvPr id="16" name="Picture 15" descr="https://upload.wikimedia.org/wikipedia/commons/7/71/Marie_Curie_c1920.png">
            <a:extLst>
              <a:ext uri="{FF2B5EF4-FFF2-40B4-BE49-F238E27FC236}">
                <a16:creationId xmlns:a16="http://schemas.microsoft.com/office/drawing/2014/main" id="{18C92D9D-7FD5-44DF-A811-C03E263B52E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4894" y="1887139"/>
            <a:ext cx="1572895" cy="2159635"/>
          </a:xfrm>
          <a:prstGeom prst="rect">
            <a:avLst/>
          </a:prstGeom>
          <a:noFill/>
        </p:spPr>
      </p:pic>
      <p:pic>
        <p:nvPicPr>
          <p:cNvPr id="17" name="Picture 16" descr="https://upload.wikimedia.org/wikipedia/commons/9/9c/Stromae_2011_cropped.jpg">
            <a:extLst>
              <a:ext uri="{FF2B5EF4-FFF2-40B4-BE49-F238E27FC236}">
                <a16:creationId xmlns:a16="http://schemas.microsoft.com/office/drawing/2014/main" id="{DA3DE375-E1C2-4FEA-884C-B4414A38C5D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4960" y="4176252"/>
            <a:ext cx="1768475" cy="2159635"/>
          </a:xfrm>
          <a:prstGeom prst="rect">
            <a:avLst/>
          </a:prstGeom>
          <a:noFill/>
        </p:spPr>
      </p:pic>
      <p:sp>
        <p:nvSpPr>
          <p:cNvPr id="19" name="TextBox 18">
            <a:extLst>
              <a:ext uri="{FF2B5EF4-FFF2-40B4-BE49-F238E27FC236}">
                <a16:creationId xmlns:a16="http://schemas.microsoft.com/office/drawing/2014/main" id="{DBBE262C-ECAA-4893-A096-1C94EA0ED17D}"/>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Quand sont les anniversaires des célébrités ? Dis les dates en français.</a:t>
            </a:r>
          </a:p>
        </p:txBody>
      </p:sp>
      <p:sp>
        <p:nvSpPr>
          <p:cNvPr id="20" name="TextBox 19">
            <a:extLst>
              <a:ext uri="{FF2B5EF4-FFF2-40B4-BE49-F238E27FC236}">
                <a16:creationId xmlns:a16="http://schemas.microsoft.com/office/drawing/2014/main" id="{23545E33-4BA5-40A0-8CBD-6858A040F04B}"/>
              </a:ext>
            </a:extLst>
          </p:cNvPr>
          <p:cNvSpPr txBox="1"/>
          <p:nvPr/>
        </p:nvSpPr>
        <p:spPr>
          <a:xfrm>
            <a:off x="2244200" y="3429000"/>
            <a:ext cx="20325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203864"/>
                </a:solidFill>
                <a:latin typeface="Century Gothic" panose="020F0302020204030204"/>
              </a:rPr>
              <a:t>28</a:t>
            </a:r>
            <a:r>
              <a:rPr kumimoji="0" lang="en-GB" sz="2400" b="1" i="0" u="none" strike="noStrike" kern="1200" cap="none" spc="0" normalizeH="0" baseline="30000" noProof="0" dirty="0" err="1">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June</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A4B860EC-D2A3-4986-AFC9-056BA30547E9}"/>
              </a:ext>
            </a:extLst>
          </p:cNvPr>
          <p:cNvSpPr txBox="1"/>
          <p:nvPr/>
        </p:nvSpPr>
        <p:spPr>
          <a:xfrm>
            <a:off x="8005415" y="3419016"/>
            <a:ext cx="22517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7</a:t>
            </a:r>
            <a:r>
              <a:rPr kumimoji="0" lang="en-GB" sz="2400" b="1" i="0" u="none" strike="noStrike" kern="1200" cap="none" spc="0" normalizeH="0" baseline="30000" noProof="0" dirty="0">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November</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0DF1CC3-9C9A-4B0B-8679-C0BFFBDA2F7E}"/>
              </a:ext>
            </a:extLst>
          </p:cNvPr>
          <p:cNvSpPr txBox="1"/>
          <p:nvPr/>
        </p:nvSpPr>
        <p:spPr>
          <a:xfrm>
            <a:off x="2261132" y="5707904"/>
            <a:ext cx="24878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203864"/>
                </a:solidFill>
                <a:latin typeface="Century Gothic" panose="020F0302020204030204"/>
              </a:rPr>
              <a:t>30</a:t>
            </a:r>
            <a:r>
              <a:rPr kumimoji="0" lang="en-GB" sz="2400" b="1" i="0" u="none" strike="noStrike" kern="1200" cap="none" spc="0" normalizeH="0" baseline="30000" noProof="0" dirty="0" err="1">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September</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A80A0E04-049B-4F24-8D08-23D5DF96DAF7}"/>
              </a:ext>
            </a:extLst>
          </p:cNvPr>
          <p:cNvSpPr txBox="1"/>
          <p:nvPr/>
        </p:nvSpPr>
        <p:spPr>
          <a:xfrm>
            <a:off x="8006797" y="5707904"/>
            <a:ext cx="20325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12</a:t>
            </a:r>
            <a:r>
              <a:rPr kumimoji="0" lang="en-GB" sz="2400" b="1" i="0" u="none" strike="noStrike" kern="1200" cap="none" spc="0" normalizeH="0" baseline="30000" noProof="0" dirty="0">
                <a:ln>
                  <a:noFill/>
                </a:ln>
                <a:solidFill>
                  <a:srgbClr val="203864"/>
                </a:solidFill>
                <a:effectLst/>
                <a:uLnTx/>
                <a:uFillTx/>
                <a:latin typeface="Century Gothic" panose="020F0302020204030204"/>
                <a:ea typeface="+mn-ea"/>
                <a:cs typeface="+mn-cs"/>
              </a:rPr>
              <a:t>th</a:t>
            </a:r>
            <a:r>
              <a:rPr kumimoji="0" lang="en-GB" sz="2400" b="1" i="0" u="none" strike="noStrike" kern="1200" cap="none" spc="0" normalizeH="0" baseline="0" noProof="0" dirty="0">
                <a:ln>
                  <a:noFill/>
                </a:ln>
                <a:solidFill>
                  <a:srgbClr val="203864"/>
                </a:solidFill>
                <a:effectLst/>
                <a:uLnTx/>
                <a:uFillTx/>
                <a:latin typeface="Century Gothic" panose="020F0302020204030204"/>
                <a:ea typeface="+mn-ea"/>
                <a:cs typeface="+mn-cs"/>
              </a:rPr>
              <a:t> March</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27" name="Picture 26" descr="A blue and white person with a letter&#10;&#10;Description automatically generated">
            <a:extLst>
              <a:ext uri="{FF2B5EF4-FFF2-40B4-BE49-F238E27FC236}">
                <a16:creationId xmlns:a16="http://schemas.microsoft.com/office/drawing/2014/main" id="{7C12F610-51A7-4EFA-9EEC-BD841E7CA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1669" y="-26748"/>
            <a:ext cx="1438116" cy="1507389"/>
          </a:xfrm>
          <a:prstGeom prst="rect">
            <a:avLst/>
          </a:prstGeom>
        </p:spPr>
      </p:pic>
      <p:pic>
        <p:nvPicPr>
          <p:cNvPr id="28" name="Picture 27" descr="A blue and white logo&#10;&#10;Description automatically generated">
            <a:extLst>
              <a:ext uri="{FF2B5EF4-FFF2-40B4-BE49-F238E27FC236}">
                <a16:creationId xmlns:a16="http://schemas.microsoft.com/office/drawing/2014/main" id="{44986CA0-DEB2-4F8B-BEF7-5976DFFBE5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5415" y="-81516"/>
            <a:ext cx="1435345" cy="1510160"/>
          </a:xfrm>
          <a:prstGeom prst="rect">
            <a:avLst/>
          </a:prstGeom>
        </p:spPr>
      </p:pic>
      <p:pic>
        <p:nvPicPr>
          <p:cNvPr id="29" name="Picture 28" descr="A blue and red speech bubbles&#10;&#10;Description automatically generated">
            <a:extLst>
              <a:ext uri="{FF2B5EF4-FFF2-40B4-BE49-F238E27FC236}">
                <a16:creationId xmlns:a16="http://schemas.microsoft.com/office/drawing/2014/main" id="{A7DE0739-731A-448B-9284-BEE104D45F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6130" y="108723"/>
            <a:ext cx="1438116" cy="967621"/>
          </a:xfrm>
          <a:prstGeom prst="rect">
            <a:avLst/>
          </a:prstGeom>
        </p:spPr>
      </p:pic>
      <p:pic>
        <p:nvPicPr>
          <p:cNvPr id="30" name="Graphic 29" descr="User with solid fill">
            <a:extLst>
              <a:ext uri="{FF2B5EF4-FFF2-40B4-BE49-F238E27FC236}">
                <a16:creationId xmlns:a16="http://schemas.microsoft.com/office/drawing/2014/main" id="{3B0E3674-7530-4F32-8EA1-1C46AF9BF9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12305" y="-22915"/>
            <a:ext cx="1420667" cy="1420667"/>
          </a:xfrm>
          <a:prstGeom prst="rect">
            <a:avLst/>
          </a:prstGeom>
        </p:spPr>
      </p:pic>
    </p:spTree>
    <p:extLst>
      <p:ext uri="{BB962C8B-B14F-4D97-AF65-F5344CB8AC3E}">
        <p14:creationId xmlns:p14="http://schemas.microsoft.com/office/powerpoint/2010/main" val="41918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4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FR" sz="3600" b="1" dirty="0">
                <a:solidFill>
                  <a:schemeClr val="bg1"/>
                </a:solidFill>
              </a:rPr>
              <a:t>Ton anniversaire</a:t>
            </a:r>
          </a:p>
        </p:txBody>
      </p:sp>
      <p:sp>
        <p:nvSpPr>
          <p:cNvPr id="9" name="Rounded Rectangle 46">
            <a:extLst>
              <a:ext uri="{FF2B5EF4-FFF2-40B4-BE49-F238E27FC236}">
                <a16:creationId xmlns:a16="http://schemas.microsoft.com/office/drawing/2014/main" id="{6405C5D7-2B89-4994-BE7F-2210AB7A9DAA}"/>
              </a:ext>
            </a:extLst>
          </p:cNvPr>
          <p:cNvSpPr/>
          <p:nvPr/>
        </p:nvSpPr>
        <p:spPr>
          <a:xfrm>
            <a:off x="9685421" y="249869"/>
            <a:ext cx="2224499"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DBBE262C-ECAA-4893-A096-1C94EA0ED17D}"/>
              </a:ext>
            </a:extLst>
          </p:cNvPr>
          <p:cNvSpPr txBox="1"/>
          <p:nvPr/>
        </p:nvSpPr>
        <p:spPr>
          <a:xfrm>
            <a:off x="180000" y="1296000"/>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C’est quand ton anniversaire ? </a:t>
            </a:r>
            <a:r>
              <a:rPr lang="fr-FR" sz="2400" dirty="0">
                <a:solidFill>
                  <a:srgbClr val="4472C4">
                    <a:lumMod val="50000"/>
                  </a:srgbClr>
                </a:solidFill>
                <a:latin typeface="Century Gothic" panose="020F0302020204030204"/>
              </a:rPr>
              <a:t>Trouve une personne dans la classe qui célèbre son anniversaire dans chaque mois. Écris des phrases avec les dates.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1" name="Table 6">
            <a:extLst>
              <a:ext uri="{FF2B5EF4-FFF2-40B4-BE49-F238E27FC236}">
                <a16:creationId xmlns:a16="http://schemas.microsoft.com/office/drawing/2014/main" id="{5ABEED5C-8839-49A0-85E3-548D14ECDBC2}"/>
              </a:ext>
            </a:extLst>
          </p:cNvPr>
          <p:cNvGraphicFramePr>
            <a:graphicFrameLocks noGrp="1"/>
          </p:cNvGraphicFramePr>
          <p:nvPr>
            <p:extLst>
              <p:ext uri="{D42A27DB-BD31-4B8C-83A1-F6EECF244321}">
                <p14:modId xmlns:p14="http://schemas.microsoft.com/office/powerpoint/2010/main" val="2078281832"/>
              </p:ext>
            </p:extLst>
          </p:nvPr>
        </p:nvGraphicFramePr>
        <p:xfrm>
          <a:off x="414062" y="2566629"/>
          <a:ext cx="5400000" cy="3479469"/>
        </p:xfrm>
        <a:graphic>
          <a:graphicData uri="http://schemas.openxmlformats.org/drawingml/2006/table">
            <a:tbl>
              <a:tblPr firstRow="1" bandRow="1">
                <a:tableStyleId>{BDBED569-4797-4DF1-A0F4-6AAB3CD982D8}</a:tableStyleId>
              </a:tblPr>
              <a:tblGrid>
                <a:gridCol w="1800000">
                  <a:extLst>
                    <a:ext uri="{9D8B030D-6E8A-4147-A177-3AD203B41FA5}">
                      <a16:colId xmlns:a16="http://schemas.microsoft.com/office/drawing/2014/main" val="1600817978"/>
                    </a:ext>
                  </a:extLst>
                </a:gridCol>
                <a:gridCol w="3600000">
                  <a:extLst>
                    <a:ext uri="{9D8B030D-6E8A-4147-A177-3AD203B41FA5}">
                      <a16:colId xmlns:a16="http://schemas.microsoft.com/office/drawing/2014/main" val="4128092149"/>
                    </a:ext>
                  </a:extLst>
                </a:gridCol>
              </a:tblGrid>
              <a:tr h="497067">
                <a:tc>
                  <a:txBody>
                    <a:bodyPr/>
                    <a:lstStyle/>
                    <a:p>
                      <a:pPr algn="ctr"/>
                      <a:r>
                        <a:rPr lang="en-GB" sz="2000" b="1" dirty="0" err="1">
                          <a:solidFill>
                            <a:srgbClr val="002060"/>
                          </a:solidFill>
                        </a:rPr>
                        <a:t>mois</a:t>
                      </a:r>
                      <a:endParaRPr lang="en-GB" sz="2000" b="1"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phrase</a:t>
                      </a:r>
                    </a:p>
                  </a:txBody>
                  <a:tcPr anchor="ctr"/>
                </a:tc>
                <a:extLst>
                  <a:ext uri="{0D108BD9-81ED-4DB2-BD59-A6C34878D82A}">
                    <a16:rowId xmlns:a16="http://schemas.microsoft.com/office/drawing/2014/main" val="1153431983"/>
                  </a:ext>
                </a:extLst>
              </a:tr>
              <a:tr h="497067">
                <a:tc>
                  <a:txBody>
                    <a:bodyPr/>
                    <a:lstStyle/>
                    <a:p>
                      <a:pPr algn="ctr"/>
                      <a:r>
                        <a:rPr lang="en-GB" sz="2000" b="1" dirty="0" err="1">
                          <a:solidFill>
                            <a:schemeClr val="accent1">
                              <a:lumMod val="50000"/>
                            </a:schemeClr>
                          </a:solidFill>
                        </a:rPr>
                        <a:t>janvier</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r>
                        <a:rPr lang="en-GB" sz="2000" b="1" dirty="0" err="1">
                          <a:solidFill>
                            <a:schemeClr val="accent1">
                              <a:lumMod val="50000"/>
                            </a:schemeClr>
                          </a:solidFill>
                        </a:rPr>
                        <a:t>février</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r>
                        <a:rPr lang="en-GB" sz="2000" b="1" dirty="0">
                          <a:solidFill>
                            <a:schemeClr val="accent1">
                              <a:lumMod val="50000"/>
                            </a:schemeClr>
                          </a:solidFill>
                        </a:rPr>
                        <a:t>mars</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b="1" dirty="0" err="1">
                          <a:solidFill>
                            <a:schemeClr val="accent1">
                              <a:lumMod val="50000"/>
                            </a:schemeClr>
                          </a:solidFill>
                        </a:rPr>
                        <a:t>avril</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r>
                        <a:rPr lang="en-GB" sz="2000" b="1" dirty="0" err="1">
                          <a:solidFill>
                            <a:schemeClr val="accent1">
                              <a:lumMod val="50000"/>
                            </a:schemeClr>
                          </a:solidFill>
                        </a:rPr>
                        <a:t>mai</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juin</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graphicFrame>
        <p:nvGraphicFramePr>
          <p:cNvPr id="25" name="Table 6">
            <a:extLst>
              <a:ext uri="{FF2B5EF4-FFF2-40B4-BE49-F238E27FC236}">
                <a16:creationId xmlns:a16="http://schemas.microsoft.com/office/drawing/2014/main" id="{9C320F9F-22A1-491E-B9A8-C4C4B3F6AD06}"/>
              </a:ext>
            </a:extLst>
          </p:cNvPr>
          <p:cNvGraphicFramePr>
            <a:graphicFrameLocks noGrp="1"/>
          </p:cNvGraphicFramePr>
          <p:nvPr>
            <p:extLst>
              <p:ext uri="{D42A27DB-BD31-4B8C-83A1-F6EECF244321}">
                <p14:modId xmlns:p14="http://schemas.microsoft.com/office/powerpoint/2010/main" val="1458815849"/>
              </p:ext>
            </p:extLst>
          </p:nvPr>
        </p:nvGraphicFramePr>
        <p:xfrm>
          <a:off x="6377940" y="2566628"/>
          <a:ext cx="5400000" cy="3479469"/>
        </p:xfrm>
        <a:graphic>
          <a:graphicData uri="http://schemas.openxmlformats.org/drawingml/2006/table">
            <a:tbl>
              <a:tblPr firstRow="1" bandRow="1">
                <a:tableStyleId>{BDBED569-4797-4DF1-A0F4-6AAB3CD982D8}</a:tableStyleId>
              </a:tblPr>
              <a:tblGrid>
                <a:gridCol w="1800000">
                  <a:extLst>
                    <a:ext uri="{9D8B030D-6E8A-4147-A177-3AD203B41FA5}">
                      <a16:colId xmlns:a16="http://schemas.microsoft.com/office/drawing/2014/main" val="1600817978"/>
                    </a:ext>
                  </a:extLst>
                </a:gridCol>
                <a:gridCol w="3600000">
                  <a:extLst>
                    <a:ext uri="{9D8B030D-6E8A-4147-A177-3AD203B41FA5}">
                      <a16:colId xmlns:a16="http://schemas.microsoft.com/office/drawing/2014/main" val="4128092149"/>
                    </a:ext>
                  </a:extLst>
                </a:gridCol>
              </a:tblGrid>
              <a:tr h="497067">
                <a:tc>
                  <a:txBody>
                    <a:bodyPr/>
                    <a:lstStyle/>
                    <a:p>
                      <a:pPr algn="ctr"/>
                      <a:r>
                        <a:rPr lang="en-GB" sz="2000" b="1" dirty="0" err="1">
                          <a:solidFill>
                            <a:srgbClr val="002060"/>
                          </a:solidFill>
                        </a:rPr>
                        <a:t>mois</a:t>
                      </a:r>
                      <a:endParaRPr lang="en-GB" sz="2000" b="1"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phrase</a:t>
                      </a:r>
                    </a:p>
                  </a:txBody>
                  <a:tcPr anchor="ctr"/>
                </a:tc>
                <a:extLst>
                  <a:ext uri="{0D108BD9-81ED-4DB2-BD59-A6C34878D82A}">
                    <a16:rowId xmlns:a16="http://schemas.microsoft.com/office/drawing/2014/main" val="1153431983"/>
                  </a:ext>
                </a:extLst>
              </a:tr>
              <a:tr h="497067">
                <a:tc>
                  <a:txBody>
                    <a:bodyPr/>
                    <a:lstStyle/>
                    <a:p>
                      <a:pPr algn="ctr"/>
                      <a:r>
                        <a:rPr lang="en-GB" sz="2000" b="1" dirty="0" err="1">
                          <a:solidFill>
                            <a:schemeClr val="accent1">
                              <a:lumMod val="50000"/>
                            </a:schemeClr>
                          </a:solidFill>
                        </a:rPr>
                        <a:t>juillet</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r>
                        <a:rPr lang="en-GB" sz="2000" b="1" dirty="0" err="1">
                          <a:solidFill>
                            <a:schemeClr val="accent1">
                              <a:lumMod val="50000"/>
                            </a:schemeClr>
                          </a:solidFill>
                        </a:rPr>
                        <a:t>aout</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r>
                        <a:rPr lang="en-GB" sz="2000" b="1" dirty="0" err="1">
                          <a:solidFill>
                            <a:schemeClr val="accent1">
                              <a:lumMod val="50000"/>
                            </a:schemeClr>
                          </a:solidFill>
                        </a:rPr>
                        <a:t>septembre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b="1" dirty="0" err="1">
                          <a:solidFill>
                            <a:schemeClr val="accent1">
                              <a:lumMod val="50000"/>
                            </a:schemeClr>
                          </a:solidFill>
                        </a:rPr>
                        <a:t>octobre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r>
                        <a:rPr lang="en-GB" sz="2000" b="1" dirty="0" err="1">
                          <a:solidFill>
                            <a:schemeClr val="accent1">
                              <a:lumMod val="50000"/>
                            </a:schemeClr>
                          </a:solidFill>
                        </a:rPr>
                        <a:t>novembre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décembre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Tree>
    <p:extLst>
      <p:ext uri="{BB962C8B-B14F-4D97-AF65-F5344CB8AC3E}">
        <p14:creationId xmlns:p14="http://schemas.microsoft.com/office/powerpoint/2010/main" val="1809753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Saying ‘our’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06D2772C-AB7D-42EF-B7BF-D0C2C97A7032}"/>
              </a:ext>
            </a:extLst>
          </p:cNvPr>
          <p:cNvSpPr txBox="1"/>
          <p:nvPr/>
        </p:nvSpPr>
        <p:spPr>
          <a:xfrm>
            <a:off x="180000" y="1296000"/>
            <a:ext cx="1183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We have already learnt how to say ‘my’, ‘your’ and ‘his’/’her’ in French:</a:t>
            </a:r>
          </a:p>
        </p:txBody>
      </p:sp>
      <p:sp>
        <p:nvSpPr>
          <p:cNvPr id="10" name="Rectangle 9">
            <a:extLst>
              <a:ext uri="{FF2B5EF4-FFF2-40B4-BE49-F238E27FC236}">
                <a16:creationId xmlns:a16="http://schemas.microsoft.com/office/drawing/2014/main" id="{E2E67B11-CFA0-4713-9249-F61DF62217F5}"/>
              </a:ext>
            </a:extLst>
          </p:cNvPr>
          <p:cNvSpPr/>
          <p:nvPr/>
        </p:nvSpPr>
        <p:spPr>
          <a:xfrm>
            <a:off x="3030591" y="2403994"/>
            <a:ext cx="1511952" cy="461665"/>
          </a:xfrm>
          <a:prstGeom prst="rect">
            <a:avLst/>
          </a:prstGeom>
        </p:spPr>
        <p:txBody>
          <a:bodyPr wrap="none" anchor="ctr">
            <a:spAutoFit/>
          </a:bodyPr>
          <a:lstStyle/>
          <a:p>
            <a:pPr lvl="0">
              <a:defRPr/>
            </a:pPr>
            <a:r>
              <a:rPr lang="en-US" sz="2400" b="1" dirty="0">
                <a:solidFill>
                  <a:srgbClr val="002060"/>
                </a:solidFill>
              </a:rPr>
              <a:t>ma </a:t>
            </a:r>
            <a:r>
              <a:rPr lang="en-US" sz="2400" b="1" dirty="0" err="1">
                <a:solidFill>
                  <a:srgbClr val="002060"/>
                </a:solidFill>
              </a:rPr>
              <a:t>sœur</a:t>
            </a:r>
            <a:endParaRPr lang="en-US" sz="2400" dirty="0">
              <a:solidFill>
                <a:srgbClr val="002060"/>
              </a:solidFill>
            </a:endParaRPr>
          </a:p>
        </p:txBody>
      </p:sp>
      <p:sp>
        <p:nvSpPr>
          <p:cNvPr id="11" name="Rectangle 10">
            <a:extLst>
              <a:ext uri="{FF2B5EF4-FFF2-40B4-BE49-F238E27FC236}">
                <a16:creationId xmlns:a16="http://schemas.microsoft.com/office/drawing/2014/main" id="{ED2ED277-CA75-4F80-8D1E-EAA8B9BF27B4}"/>
              </a:ext>
            </a:extLst>
          </p:cNvPr>
          <p:cNvSpPr/>
          <p:nvPr/>
        </p:nvSpPr>
        <p:spPr>
          <a:xfrm>
            <a:off x="5715287" y="2404356"/>
            <a:ext cx="1938351" cy="461665"/>
          </a:xfrm>
          <a:prstGeom prst="rect">
            <a:avLst/>
          </a:prstGeom>
        </p:spPr>
        <p:txBody>
          <a:bodyPr wrap="none" anchor="ctr">
            <a:spAutoFit/>
          </a:bodyPr>
          <a:lstStyle/>
          <a:p>
            <a:pPr lvl="0">
              <a:defRPr/>
            </a:pPr>
            <a:r>
              <a:rPr lang="en-US" sz="2400" b="1" dirty="0">
                <a:solidFill>
                  <a:srgbClr val="002060"/>
                </a:solidFill>
              </a:rPr>
              <a:t>mon </a:t>
            </a:r>
            <a:r>
              <a:rPr lang="en-US" sz="2400" b="1" dirty="0" err="1">
                <a:solidFill>
                  <a:srgbClr val="002060"/>
                </a:solidFill>
              </a:rPr>
              <a:t>ami</a:t>
            </a:r>
            <a:r>
              <a:rPr lang="en-US" sz="2400" b="1" dirty="0">
                <a:solidFill>
                  <a:srgbClr val="002060"/>
                </a:solidFill>
              </a:rPr>
              <a:t>(e)</a:t>
            </a:r>
            <a:endParaRPr lang="en-US" sz="2400" dirty="0">
              <a:solidFill>
                <a:srgbClr val="002060"/>
              </a:solidFill>
            </a:endParaRPr>
          </a:p>
        </p:txBody>
      </p:sp>
      <p:sp>
        <p:nvSpPr>
          <p:cNvPr id="12" name="Rectangle 11">
            <a:extLst>
              <a:ext uri="{FF2B5EF4-FFF2-40B4-BE49-F238E27FC236}">
                <a16:creationId xmlns:a16="http://schemas.microsoft.com/office/drawing/2014/main" id="{816EDE50-6448-4039-BFBF-FF31C1BC83FD}"/>
              </a:ext>
            </a:extLst>
          </p:cNvPr>
          <p:cNvSpPr/>
          <p:nvPr/>
        </p:nvSpPr>
        <p:spPr>
          <a:xfrm>
            <a:off x="9408130" y="2403994"/>
            <a:ext cx="2023311" cy="461665"/>
          </a:xfrm>
          <a:prstGeom prst="rect">
            <a:avLst/>
          </a:prstGeom>
        </p:spPr>
        <p:txBody>
          <a:bodyPr wrap="none" anchor="ctr">
            <a:spAutoFit/>
          </a:bodyPr>
          <a:lstStyle/>
          <a:p>
            <a:pPr lvl="0">
              <a:defRPr/>
            </a:pPr>
            <a:r>
              <a:rPr lang="en-US" sz="2400" b="1" dirty="0" err="1">
                <a:solidFill>
                  <a:srgbClr val="002060"/>
                </a:solidFill>
              </a:rPr>
              <a:t>mes</a:t>
            </a:r>
            <a:r>
              <a:rPr lang="en-US" sz="2400" b="1" dirty="0">
                <a:solidFill>
                  <a:srgbClr val="002060"/>
                </a:solidFill>
              </a:rPr>
              <a:t> </a:t>
            </a:r>
            <a:r>
              <a:rPr lang="en-US" sz="2400" b="1" dirty="0" err="1">
                <a:solidFill>
                  <a:srgbClr val="002060"/>
                </a:solidFill>
              </a:rPr>
              <a:t>ami</a:t>
            </a:r>
            <a:r>
              <a:rPr lang="en-US" sz="2400" b="1" dirty="0">
                <a:solidFill>
                  <a:srgbClr val="002060"/>
                </a:solidFill>
              </a:rPr>
              <a:t>(e)s</a:t>
            </a:r>
            <a:endParaRPr lang="en-US" sz="2400" dirty="0">
              <a:solidFill>
                <a:srgbClr val="002060"/>
              </a:solidFill>
            </a:endParaRPr>
          </a:p>
        </p:txBody>
      </p:sp>
      <p:sp>
        <p:nvSpPr>
          <p:cNvPr id="13" name="Rectangle 12">
            <a:extLst>
              <a:ext uri="{FF2B5EF4-FFF2-40B4-BE49-F238E27FC236}">
                <a16:creationId xmlns:a16="http://schemas.microsoft.com/office/drawing/2014/main" id="{B84113F2-6FC8-4E5E-93AB-A9020AF3677F}"/>
              </a:ext>
            </a:extLst>
          </p:cNvPr>
          <p:cNvSpPr/>
          <p:nvPr/>
        </p:nvSpPr>
        <p:spPr>
          <a:xfrm>
            <a:off x="3030591" y="2792319"/>
            <a:ext cx="1564852" cy="461665"/>
          </a:xfrm>
          <a:prstGeom prst="rect">
            <a:avLst/>
          </a:prstGeom>
        </p:spPr>
        <p:txBody>
          <a:bodyPr wrap="none" anchor="ctr">
            <a:spAutoFit/>
          </a:bodyPr>
          <a:lstStyle/>
          <a:p>
            <a:pPr lvl="0">
              <a:defRPr/>
            </a:pPr>
            <a:r>
              <a:rPr lang="en-US" sz="2400" b="1" dirty="0">
                <a:solidFill>
                  <a:srgbClr val="002060"/>
                </a:solidFill>
              </a:rPr>
              <a:t>ta </a:t>
            </a:r>
            <a:r>
              <a:rPr lang="en-US" sz="2400" b="1" dirty="0" err="1">
                <a:solidFill>
                  <a:srgbClr val="002060"/>
                </a:solidFill>
              </a:rPr>
              <a:t>famille</a:t>
            </a:r>
            <a:endParaRPr lang="en-US" sz="2400" dirty="0">
              <a:solidFill>
                <a:srgbClr val="002060"/>
              </a:solidFill>
            </a:endParaRPr>
          </a:p>
        </p:txBody>
      </p:sp>
      <p:sp>
        <p:nvSpPr>
          <p:cNvPr id="14" name="Rectangle 13">
            <a:extLst>
              <a:ext uri="{FF2B5EF4-FFF2-40B4-BE49-F238E27FC236}">
                <a16:creationId xmlns:a16="http://schemas.microsoft.com/office/drawing/2014/main" id="{2DD50ECA-63D9-4B29-95A4-B4F82CCD0181}"/>
              </a:ext>
            </a:extLst>
          </p:cNvPr>
          <p:cNvSpPr/>
          <p:nvPr/>
        </p:nvSpPr>
        <p:spPr>
          <a:xfrm>
            <a:off x="5715287" y="2792319"/>
            <a:ext cx="1773242" cy="461665"/>
          </a:xfrm>
          <a:prstGeom prst="rect">
            <a:avLst/>
          </a:prstGeom>
        </p:spPr>
        <p:txBody>
          <a:bodyPr wrap="none" anchor="ctr">
            <a:spAutoFit/>
          </a:bodyPr>
          <a:lstStyle/>
          <a:p>
            <a:pPr lvl="0">
              <a:defRPr/>
            </a:pPr>
            <a:r>
              <a:rPr lang="en-US" sz="2400" b="1" dirty="0">
                <a:solidFill>
                  <a:srgbClr val="002060"/>
                </a:solidFill>
              </a:rPr>
              <a:t>ton animal</a:t>
            </a:r>
            <a:endParaRPr lang="en-US" sz="2400" dirty="0">
              <a:solidFill>
                <a:srgbClr val="002060"/>
              </a:solidFill>
            </a:endParaRPr>
          </a:p>
        </p:txBody>
      </p:sp>
      <p:sp>
        <p:nvSpPr>
          <p:cNvPr id="15" name="Rectangle 14">
            <a:extLst>
              <a:ext uri="{FF2B5EF4-FFF2-40B4-BE49-F238E27FC236}">
                <a16:creationId xmlns:a16="http://schemas.microsoft.com/office/drawing/2014/main" id="{E5E2342E-5104-473A-9CBE-BDFCAF7D0784}"/>
              </a:ext>
            </a:extLst>
          </p:cNvPr>
          <p:cNvSpPr/>
          <p:nvPr/>
        </p:nvSpPr>
        <p:spPr>
          <a:xfrm>
            <a:off x="9404361" y="2773326"/>
            <a:ext cx="1810111" cy="461665"/>
          </a:xfrm>
          <a:prstGeom prst="rect">
            <a:avLst/>
          </a:prstGeom>
        </p:spPr>
        <p:txBody>
          <a:bodyPr wrap="none" anchor="ctr">
            <a:spAutoFit/>
          </a:bodyPr>
          <a:lstStyle/>
          <a:p>
            <a:pPr lvl="0">
              <a:defRPr/>
            </a:pPr>
            <a:r>
              <a:rPr lang="en-US" sz="2400" b="1" dirty="0" err="1">
                <a:solidFill>
                  <a:srgbClr val="002060"/>
                </a:solidFill>
              </a:rPr>
              <a:t>tes</a:t>
            </a:r>
            <a:r>
              <a:rPr lang="en-US" sz="2400" b="1" dirty="0">
                <a:solidFill>
                  <a:srgbClr val="002060"/>
                </a:solidFill>
              </a:rPr>
              <a:t> parents</a:t>
            </a:r>
            <a:endParaRPr lang="en-US" sz="2400" dirty="0">
              <a:solidFill>
                <a:srgbClr val="002060"/>
              </a:solidFill>
            </a:endParaRPr>
          </a:p>
        </p:txBody>
      </p:sp>
      <p:sp>
        <p:nvSpPr>
          <p:cNvPr id="16" name="Rectangle 15">
            <a:extLst>
              <a:ext uri="{FF2B5EF4-FFF2-40B4-BE49-F238E27FC236}">
                <a16:creationId xmlns:a16="http://schemas.microsoft.com/office/drawing/2014/main" id="{398ACE87-FF4D-4E4D-A240-94E1475991C1}"/>
              </a:ext>
            </a:extLst>
          </p:cNvPr>
          <p:cNvSpPr/>
          <p:nvPr/>
        </p:nvSpPr>
        <p:spPr>
          <a:xfrm>
            <a:off x="3010987" y="3140614"/>
            <a:ext cx="1390124" cy="461665"/>
          </a:xfrm>
          <a:prstGeom prst="rect">
            <a:avLst/>
          </a:prstGeom>
        </p:spPr>
        <p:txBody>
          <a:bodyPr wrap="none" anchor="ctr">
            <a:spAutoFit/>
          </a:bodyPr>
          <a:lstStyle/>
          <a:p>
            <a:pPr lvl="0">
              <a:defRPr/>
            </a:pPr>
            <a:r>
              <a:rPr lang="en-US" sz="2400" b="1" dirty="0" err="1">
                <a:solidFill>
                  <a:srgbClr val="002060"/>
                </a:solidFill>
              </a:rPr>
              <a:t>sa</a:t>
            </a:r>
            <a:r>
              <a:rPr lang="en-US" sz="2400" b="1" dirty="0">
                <a:solidFill>
                  <a:srgbClr val="002060"/>
                </a:solidFill>
              </a:rPr>
              <a:t> </a:t>
            </a:r>
            <a:r>
              <a:rPr lang="en-US" sz="2400" b="1" dirty="0" err="1">
                <a:solidFill>
                  <a:srgbClr val="002060"/>
                </a:solidFill>
              </a:rPr>
              <a:t>mère</a:t>
            </a:r>
            <a:endParaRPr lang="en-US" sz="2400" dirty="0">
              <a:solidFill>
                <a:srgbClr val="002060"/>
              </a:solidFill>
            </a:endParaRPr>
          </a:p>
        </p:txBody>
      </p:sp>
      <p:sp>
        <p:nvSpPr>
          <p:cNvPr id="17" name="Rectangle 16">
            <a:extLst>
              <a:ext uri="{FF2B5EF4-FFF2-40B4-BE49-F238E27FC236}">
                <a16:creationId xmlns:a16="http://schemas.microsoft.com/office/drawing/2014/main" id="{1E2731A7-D078-4787-8ED6-0DCEB3B79B8D}"/>
              </a:ext>
            </a:extLst>
          </p:cNvPr>
          <p:cNvSpPr/>
          <p:nvPr/>
        </p:nvSpPr>
        <p:spPr>
          <a:xfrm>
            <a:off x="5710825" y="3140615"/>
            <a:ext cx="1736373" cy="461665"/>
          </a:xfrm>
          <a:prstGeom prst="rect">
            <a:avLst/>
          </a:prstGeom>
        </p:spPr>
        <p:txBody>
          <a:bodyPr wrap="none" anchor="ctr">
            <a:spAutoFit/>
          </a:bodyPr>
          <a:lstStyle/>
          <a:p>
            <a:pPr lvl="0">
              <a:defRPr/>
            </a:pPr>
            <a:r>
              <a:rPr lang="en-US" sz="2400" b="1" dirty="0">
                <a:solidFill>
                  <a:srgbClr val="002060"/>
                </a:solidFill>
              </a:rPr>
              <a:t>son enfant</a:t>
            </a:r>
            <a:endParaRPr lang="en-US" sz="2400" dirty="0">
              <a:solidFill>
                <a:srgbClr val="002060"/>
              </a:solidFill>
            </a:endParaRPr>
          </a:p>
        </p:txBody>
      </p:sp>
      <p:sp>
        <p:nvSpPr>
          <p:cNvPr id="18" name="Rectangle 17">
            <a:extLst>
              <a:ext uri="{FF2B5EF4-FFF2-40B4-BE49-F238E27FC236}">
                <a16:creationId xmlns:a16="http://schemas.microsoft.com/office/drawing/2014/main" id="{5E7BA038-61E3-4333-B13C-ED385A891C4E}"/>
              </a:ext>
            </a:extLst>
          </p:cNvPr>
          <p:cNvSpPr/>
          <p:nvPr/>
        </p:nvSpPr>
        <p:spPr>
          <a:xfrm>
            <a:off x="9412744" y="3140615"/>
            <a:ext cx="1821332" cy="461665"/>
          </a:xfrm>
          <a:prstGeom prst="rect">
            <a:avLst/>
          </a:prstGeom>
        </p:spPr>
        <p:txBody>
          <a:bodyPr wrap="none" anchor="ctr">
            <a:spAutoFit/>
          </a:bodyPr>
          <a:lstStyle/>
          <a:p>
            <a:pPr lvl="0">
              <a:defRPr/>
            </a:pPr>
            <a:r>
              <a:rPr lang="en-US" sz="2400" b="1" dirty="0" err="1">
                <a:solidFill>
                  <a:srgbClr val="002060"/>
                </a:solidFill>
              </a:rPr>
              <a:t>ses</a:t>
            </a:r>
            <a:r>
              <a:rPr lang="en-US" sz="2400" b="1" dirty="0">
                <a:solidFill>
                  <a:srgbClr val="002060"/>
                </a:solidFill>
              </a:rPr>
              <a:t> enfants</a:t>
            </a:r>
            <a:endParaRPr lang="en-US" sz="2400" dirty="0">
              <a:solidFill>
                <a:srgbClr val="002060"/>
              </a:solidFill>
            </a:endParaRPr>
          </a:p>
        </p:txBody>
      </p:sp>
      <p:sp>
        <p:nvSpPr>
          <p:cNvPr id="23" name="Rectangle 22">
            <a:extLst>
              <a:ext uri="{FF2B5EF4-FFF2-40B4-BE49-F238E27FC236}">
                <a16:creationId xmlns:a16="http://schemas.microsoft.com/office/drawing/2014/main" id="{9CFDB7A3-A3F7-448B-8823-CE3EA5285CEF}"/>
              </a:ext>
            </a:extLst>
          </p:cNvPr>
          <p:cNvSpPr/>
          <p:nvPr/>
        </p:nvSpPr>
        <p:spPr>
          <a:xfrm>
            <a:off x="9404361" y="2036705"/>
            <a:ext cx="2222083" cy="461665"/>
          </a:xfrm>
          <a:prstGeom prst="rect">
            <a:avLst/>
          </a:prstGeom>
        </p:spPr>
        <p:txBody>
          <a:bodyPr wrap="none">
            <a:spAutoFit/>
          </a:bodyPr>
          <a:lstStyle/>
          <a:p>
            <a:r>
              <a:rPr lang="en-US" sz="2400" b="1" dirty="0">
                <a:solidFill>
                  <a:srgbClr val="EE6000"/>
                </a:solidFill>
              </a:rPr>
              <a:t>(m/f pl) noun:</a:t>
            </a:r>
            <a:endParaRPr lang="en-GB" dirty="0"/>
          </a:p>
        </p:txBody>
      </p:sp>
      <p:sp>
        <p:nvSpPr>
          <p:cNvPr id="24" name="Rectangle 23">
            <a:extLst>
              <a:ext uri="{FF2B5EF4-FFF2-40B4-BE49-F238E27FC236}">
                <a16:creationId xmlns:a16="http://schemas.microsoft.com/office/drawing/2014/main" id="{EDF56279-7270-436A-9C88-0469E10938AA}"/>
              </a:ext>
            </a:extLst>
          </p:cNvPr>
          <p:cNvSpPr/>
          <p:nvPr/>
        </p:nvSpPr>
        <p:spPr>
          <a:xfrm>
            <a:off x="5710825" y="2036706"/>
            <a:ext cx="3677610" cy="461665"/>
          </a:xfrm>
          <a:prstGeom prst="rect">
            <a:avLst/>
          </a:prstGeom>
        </p:spPr>
        <p:txBody>
          <a:bodyPr wrap="none">
            <a:spAutoFit/>
          </a:bodyPr>
          <a:lstStyle/>
          <a:p>
            <a:r>
              <a:rPr lang="en-US" sz="2400" b="1" dirty="0">
                <a:solidFill>
                  <a:srgbClr val="EE6000"/>
                </a:solidFill>
              </a:rPr>
              <a:t>(m/f) before a vowel/h:</a:t>
            </a:r>
            <a:endParaRPr lang="en-GB" dirty="0"/>
          </a:p>
        </p:txBody>
      </p:sp>
      <p:sp>
        <p:nvSpPr>
          <p:cNvPr id="25" name="Rectangle 24">
            <a:extLst>
              <a:ext uri="{FF2B5EF4-FFF2-40B4-BE49-F238E27FC236}">
                <a16:creationId xmlns:a16="http://schemas.microsoft.com/office/drawing/2014/main" id="{BA99A652-FFC8-4F19-9244-AB7EC6C076BC}"/>
              </a:ext>
            </a:extLst>
          </p:cNvPr>
          <p:cNvSpPr/>
          <p:nvPr/>
        </p:nvSpPr>
        <p:spPr>
          <a:xfrm>
            <a:off x="3016445" y="2036705"/>
            <a:ext cx="1428596" cy="461665"/>
          </a:xfrm>
          <a:prstGeom prst="rect">
            <a:avLst/>
          </a:prstGeom>
        </p:spPr>
        <p:txBody>
          <a:bodyPr wrap="none">
            <a:spAutoFit/>
          </a:bodyPr>
          <a:lstStyle/>
          <a:p>
            <a:r>
              <a:rPr lang="en-US" sz="2400" b="1" dirty="0">
                <a:solidFill>
                  <a:srgbClr val="EE6000"/>
                </a:solidFill>
              </a:rPr>
              <a:t>(f) noun:</a:t>
            </a:r>
            <a:endParaRPr lang="en-GB" dirty="0"/>
          </a:p>
        </p:txBody>
      </p:sp>
      <p:sp>
        <p:nvSpPr>
          <p:cNvPr id="26" name="TextBox 25">
            <a:extLst>
              <a:ext uri="{FF2B5EF4-FFF2-40B4-BE49-F238E27FC236}">
                <a16:creationId xmlns:a16="http://schemas.microsoft.com/office/drawing/2014/main" id="{6A8737D2-D2DA-42F7-859C-9C180CF597D2}"/>
              </a:ext>
            </a:extLst>
          </p:cNvPr>
          <p:cNvSpPr txBox="1"/>
          <p:nvPr/>
        </p:nvSpPr>
        <p:spPr>
          <a:xfrm>
            <a:off x="90000" y="1282041"/>
            <a:ext cx="12012000" cy="442674"/>
          </a:xfrm>
          <a:prstGeom prst="wedgeRoundRectCallout">
            <a:avLst>
              <a:gd name="adj1" fmla="val 20347"/>
              <a:gd name="adj2" fmla="val 69798"/>
              <a:gd name="adj3" fmla="val 16667"/>
            </a:avLst>
          </a:prstGeom>
          <a:solidFill>
            <a:srgbClr val="0055A5"/>
          </a:solidFill>
          <a:ln>
            <a:solidFill>
              <a:srgbClr val="EF4135"/>
            </a:solidFill>
          </a:ln>
        </p:spPr>
        <p:txBody>
          <a:bodyPr wrap="square" rtlCol="0">
            <a:spAutoFit/>
          </a:bodyPr>
          <a:lstStyle/>
          <a:p>
            <a:pPr algn="l"/>
            <a:r>
              <a:rPr lang="en-GB" sz="2000" dirty="0">
                <a:solidFill>
                  <a:schemeClr val="bg1"/>
                </a:solidFill>
              </a:rPr>
              <a:t>The words for ‘my’, ‘your’ and ‘his’/’her’ agree with the </a:t>
            </a:r>
            <a:r>
              <a:rPr lang="en-GB" sz="2000" b="1" dirty="0">
                <a:solidFill>
                  <a:schemeClr val="bg1"/>
                </a:solidFill>
              </a:rPr>
              <a:t>gender </a:t>
            </a:r>
            <a:r>
              <a:rPr lang="en-GB" sz="2000" dirty="0">
                <a:solidFill>
                  <a:schemeClr val="bg1"/>
                </a:solidFill>
              </a:rPr>
              <a:t>and </a:t>
            </a:r>
            <a:r>
              <a:rPr lang="en-GB" sz="2000" b="1" dirty="0">
                <a:solidFill>
                  <a:schemeClr val="bg1"/>
                </a:solidFill>
              </a:rPr>
              <a:t>number</a:t>
            </a:r>
            <a:r>
              <a:rPr lang="en-GB" sz="2000" dirty="0">
                <a:solidFill>
                  <a:schemeClr val="bg1"/>
                </a:solidFill>
              </a:rPr>
              <a:t> of the </a:t>
            </a:r>
            <a:r>
              <a:rPr lang="en-GB" sz="2000" b="1" dirty="0">
                <a:solidFill>
                  <a:schemeClr val="bg1"/>
                </a:solidFill>
              </a:rPr>
              <a:t>possession</a:t>
            </a:r>
            <a:r>
              <a:rPr lang="en-GB" sz="2000" dirty="0">
                <a:solidFill>
                  <a:schemeClr val="bg1"/>
                </a:solidFill>
              </a:rPr>
              <a:t>.</a:t>
            </a:r>
          </a:p>
        </p:txBody>
      </p:sp>
      <p:sp>
        <p:nvSpPr>
          <p:cNvPr id="28" name="Rectangle 27">
            <a:extLst>
              <a:ext uri="{FF2B5EF4-FFF2-40B4-BE49-F238E27FC236}">
                <a16:creationId xmlns:a16="http://schemas.microsoft.com/office/drawing/2014/main" id="{86964894-F9A4-4269-B868-290F81DC5B63}"/>
              </a:ext>
            </a:extLst>
          </p:cNvPr>
          <p:cNvSpPr/>
          <p:nvPr/>
        </p:nvSpPr>
        <p:spPr>
          <a:xfrm>
            <a:off x="3016445" y="4571447"/>
            <a:ext cx="2122697" cy="461665"/>
          </a:xfrm>
          <a:prstGeom prst="rect">
            <a:avLst/>
          </a:prstGeom>
        </p:spPr>
        <p:txBody>
          <a:bodyPr wrap="none" anchor="ctr">
            <a:spAutoFit/>
          </a:bodyPr>
          <a:lstStyle/>
          <a:p>
            <a:pPr lvl="0">
              <a:defRPr/>
            </a:pPr>
            <a:r>
              <a:rPr lang="en-US" sz="2400" b="1" dirty="0" err="1">
                <a:solidFill>
                  <a:srgbClr val="EE6000"/>
                </a:solidFill>
              </a:rPr>
              <a:t>notre</a:t>
            </a:r>
            <a:r>
              <a:rPr lang="en-US" sz="2400" b="1" dirty="0">
                <a:solidFill>
                  <a:srgbClr val="115076"/>
                </a:solidFill>
              </a:rPr>
              <a:t> </a:t>
            </a:r>
            <a:r>
              <a:rPr lang="en-US" sz="2400" b="1" dirty="0" err="1">
                <a:solidFill>
                  <a:srgbClr val="002060"/>
                </a:solidFill>
              </a:rPr>
              <a:t>maison</a:t>
            </a:r>
            <a:endParaRPr lang="en-US" sz="2400" dirty="0">
              <a:solidFill>
                <a:srgbClr val="002060"/>
              </a:solidFill>
            </a:endParaRPr>
          </a:p>
        </p:txBody>
      </p:sp>
      <p:sp>
        <p:nvSpPr>
          <p:cNvPr id="29" name="Rectangle 28">
            <a:extLst>
              <a:ext uri="{FF2B5EF4-FFF2-40B4-BE49-F238E27FC236}">
                <a16:creationId xmlns:a16="http://schemas.microsoft.com/office/drawing/2014/main" id="{0C0809A4-625C-4B82-A67D-34D8FF84FEB9}"/>
              </a:ext>
            </a:extLst>
          </p:cNvPr>
          <p:cNvSpPr/>
          <p:nvPr/>
        </p:nvSpPr>
        <p:spPr>
          <a:xfrm>
            <a:off x="5710825" y="4571447"/>
            <a:ext cx="2100255" cy="461665"/>
          </a:xfrm>
          <a:prstGeom prst="rect">
            <a:avLst/>
          </a:prstGeom>
        </p:spPr>
        <p:txBody>
          <a:bodyPr wrap="none" anchor="ctr">
            <a:spAutoFit/>
          </a:bodyPr>
          <a:lstStyle/>
          <a:p>
            <a:pPr lvl="0">
              <a:defRPr/>
            </a:pPr>
            <a:r>
              <a:rPr lang="en-US" sz="2400" b="1" dirty="0" err="1">
                <a:solidFill>
                  <a:srgbClr val="EE6000"/>
                </a:solidFill>
              </a:rPr>
              <a:t>notre</a:t>
            </a:r>
            <a:r>
              <a:rPr lang="en-US" sz="2400" b="1" dirty="0">
                <a:solidFill>
                  <a:srgbClr val="115076"/>
                </a:solidFill>
              </a:rPr>
              <a:t> </a:t>
            </a:r>
            <a:r>
              <a:rPr lang="en-US" sz="2400" b="1" dirty="0" err="1">
                <a:solidFill>
                  <a:srgbClr val="002060"/>
                </a:solidFill>
              </a:rPr>
              <a:t>équipe</a:t>
            </a:r>
            <a:endParaRPr lang="en-US" sz="2400" dirty="0">
              <a:solidFill>
                <a:srgbClr val="002060"/>
              </a:solidFill>
            </a:endParaRPr>
          </a:p>
        </p:txBody>
      </p:sp>
      <p:sp>
        <p:nvSpPr>
          <p:cNvPr id="30" name="Rectangle 29">
            <a:extLst>
              <a:ext uri="{FF2B5EF4-FFF2-40B4-BE49-F238E27FC236}">
                <a16:creationId xmlns:a16="http://schemas.microsoft.com/office/drawing/2014/main" id="{A51C4185-82AA-4EE2-87A8-44EE7D97D860}"/>
              </a:ext>
            </a:extLst>
          </p:cNvPr>
          <p:cNvSpPr/>
          <p:nvPr/>
        </p:nvSpPr>
        <p:spPr>
          <a:xfrm>
            <a:off x="9412744" y="4571447"/>
            <a:ext cx="1366080" cy="461665"/>
          </a:xfrm>
          <a:prstGeom prst="rect">
            <a:avLst/>
          </a:prstGeom>
        </p:spPr>
        <p:txBody>
          <a:bodyPr wrap="none" anchor="ctr">
            <a:spAutoFit/>
          </a:bodyPr>
          <a:lstStyle/>
          <a:p>
            <a:pPr lvl="0">
              <a:defRPr/>
            </a:pPr>
            <a:r>
              <a:rPr lang="en-US" sz="2400" b="1" dirty="0" err="1">
                <a:solidFill>
                  <a:srgbClr val="EE6000"/>
                </a:solidFill>
              </a:rPr>
              <a:t>nos</a:t>
            </a:r>
            <a:r>
              <a:rPr lang="en-US" sz="2400" b="1" dirty="0">
                <a:solidFill>
                  <a:srgbClr val="115076"/>
                </a:solidFill>
              </a:rPr>
              <a:t> </a:t>
            </a:r>
            <a:r>
              <a:rPr lang="en-US" sz="2400" b="1" dirty="0">
                <a:solidFill>
                  <a:srgbClr val="002060"/>
                </a:solidFill>
              </a:rPr>
              <a:t>vies</a:t>
            </a:r>
            <a:endParaRPr lang="en-US" sz="2400" dirty="0">
              <a:solidFill>
                <a:srgbClr val="002060"/>
              </a:solidFill>
            </a:endParaRPr>
          </a:p>
        </p:txBody>
      </p:sp>
      <p:sp>
        <p:nvSpPr>
          <p:cNvPr id="31" name="Rectangle 30">
            <a:extLst>
              <a:ext uri="{FF2B5EF4-FFF2-40B4-BE49-F238E27FC236}">
                <a16:creationId xmlns:a16="http://schemas.microsoft.com/office/drawing/2014/main" id="{A1450C8C-63F8-4021-9EF6-E5F9FE567F0F}"/>
              </a:ext>
            </a:extLst>
          </p:cNvPr>
          <p:cNvSpPr/>
          <p:nvPr/>
        </p:nvSpPr>
        <p:spPr>
          <a:xfrm>
            <a:off x="3010987" y="4938996"/>
            <a:ext cx="1649811" cy="461665"/>
          </a:xfrm>
          <a:prstGeom prst="rect">
            <a:avLst/>
          </a:prstGeom>
        </p:spPr>
        <p:txBody>
          <a:bodyPr wrap="none" anchor="ctr">
            <a:spAutoFit/>
          </a:bodyPr>
          <a:lstStyle/>
          <a:p>
            <a:pPr lvl="0">
              <a:defRPr/>
            </a:pPr>
            <a:r>
              <a:rPr lang="en-US" sz="2400" i="1" dirty="0">
                <a:solidFill>
                  <a:srgbClr val="002060"/>
                </a:solidFill>
              </a:rPr>
              <a:t>our house</a:t>
            </a:r>
          </a:p>
        </p:txBody>
      </p:sp>
      <p:sp>
        <p:nvSpPr>
          <p:cNvPr id="32" name="Rectangle 31">
            <a:extLst>
              <a:ext uri="{FF2B5EF4-FFF2-40B4-BE49-F238E27FC236}">
                <a16:creationId xmlns:a16="http://schemas.microsoft.com/office/drawing/2014/main" id="{D3387168-D050-4C32-B635-B0D88079698C}"/>
              </a:ext>
            </a:extLst>
          </p:cNvPr>
          <p:cNvSpPr/>
          <p:nvPr/>
        </p:nvSpPr>
        <p:spPr>
          <a:xfrm>
            <a:off x="5710825" y="4938996"/>
            <a:ext cx="1555234" cy="461665"/>
          </a:xfrm>
          <a:prstGeom prst="rect">
            <a:avLst/>
          </a:prstGeom>
        </p:spPr>
        <p:txBody>
          <a:bodyPr wrap="none" anchor="ctr">
            <a:spAutoFit/>
          </a:bodyPr>
          <a:lstStyle/>
          <a:p>
            <a:pPr lvl="0">
              <a:defRPr/>
            </a:pPr>
            <a:r>
              <a:rPr lang="en-US" sz="2400" i="1" dirty="0">
                <a:solidFill>
                  <a:srgbClr val="002060"/>
                </a:solidFill>
              </a:rPr>
              <a:t>our team</a:t>
            </a:r>
          </a:p>
        </p:txBody>
      </p:sp>
      <p:sp>
        <p:nvSpPr>
          <p:cNvPr id="33" name="Rectangle 32">
            <a:extLst>
              <a:ext uri="{FF2B5EF4-FFF2-40B4-BE49-F238E27FC236}">
                <a16:creationId xmlns:a16="http://schemas.microsoft.com/office/drawing/2014/main" id="{FA573414-BFCE-47CE-BD3E-EE3DFA98B42F}"/>
              </a:ext>
            </a:extLst>
          </p:cNvPr>
          <p:cNvSpPr/>
          <p:nvPr/>
        </p:nvSpPr>
        <p:spPr>
          <a:xfrm>
            <a:off x="9412744" y="4938996"/>
            <a:ext cx="1364476" cy="461665"/>
          </a:xfrm>
          <a:prstGeom prst="rect">
            <a:avLst/>
          </a:prstGeom>
        </p:spPr>
        <p:txBody>
          <a:bodyPr wrap="none" anchor="ctr">
            <a:spAutoFit/>
          </a:bodyPr>
          <a:lstStyle/>
          <a:p>
            <a:pPr lvl="0">
              <a:defRPr/>
            </a:pPr>
            <a:r>
              <a:rPr lang="en-US" sz="2400" i="1" dirty="0">
                <a:solidFill>
                  <a:srgbClr val="002060"/>
                </a:solidFill>
              </a:rPr>
              <a:t>our lives</a:t>
            </a:r>
          </a:p>
        </p:txBody>
      </p:sp>
      <p:sp>
        <p:nvSpPr>
          <p:cNvPr id="27" name="Rectangle 26">
            <a:extLst>
              <a:ext uri="{FF2B5EF4-FFF2-40B4-BE49-F238E27FC236}">
                <a16:creationId xmlns:a16="http://schemas.microsoft.com/office/drawing/2014/main" id="{26696B65-2A8B-4201-9C98-4D3C0FBE5581}"/>
              </a:ext>
            </a:extLst>
          </p:cNvPr>
          <p:cNvSpPr/>
          <p:nvPr/>
        </p:nvSpPr>
        <p:spPr>
          <a:xfrm>
            <a:off x="496297" y="2403994"/>
            <a:ext cx="1617751" cy="461665"/>
          </a:xfrm>
          <a:prstGeom prst="rect">
            <a:avLst/>
          </a:prstGeom>
        </p:spPr>
        <p:txBody>
          <a:bodyPr wrap="none" anchor="ctr">
            <a:spAutoFit/>
          </a:bodyPr>
          <a:lstStyle/>
          <a:p>
            <a:pPr lvl="0">
              <a:defRPr/>
            </a:pPr>
            <a:r>
              <a:rPr lang="en-US" sz="2400" b="1" dirty="0">
                <a:solidFill>
                  <a:srgbClr val="002060"/>
                </a:solidFill>
              </a:rPr>
              <a:t>mon frère</a:t>
            </a:r>
            <a:endParaRPr lang="en-US" sz="2400" dirty="0">
              <a:solidFill>
                <a:srgbClr val="002060"/>
              </a:solidFill>
            </a:endParaRPr>
          </a:p>
        </p:txBody>
      </p:sp>
      <p:sp>
        <p:nvSpPr>
          <p:cNvPr id="35" name="Rectangle 34">
            <a:extLst>
              <a:ext uri="{FF2B5EF4-FFF2-40B4-BE49-F238E27FC236}">
                <a16:creationId xmlns:a16="http://schemas.microsoft.com/office/drawing/2014/main" id="{6A1EFAD5-CC00-4D2F-B17E-F069E60EDA52}"/>
              </a:ext>
            </a:extLst>
          </p:cNvPr>
          <p:cNvSpPr/>
          <p:nvPr/>
        </p:nvSpPr>
        <p:spPr>
          <a:xfrm>
            <a:off x="496297" y="2792319"/>
            <a:ext cx="1582484" cy="461665"/>
          </a:xfrm>
          <a:prstGeom prst="rect">
            <a:avLst/>
          </a:prstGeom>
        </p:spPr>
        <p:txBody>
          <a:bodyPr wrap="none" anchor="ctr">
            <a:spAutoFit/>
          </a:bodyPr>
          <a:lstStyle/>
          <a:p>
            <a:pPr lvl="0">
              <a:defRPr/>
            </a:pPr>
            <a:r>
              <a:rPr lang="en-US" sz="2400" b="1" dirty="0">
                <a:solidFill>
                  <a:srgbClr val="002060"/>
                </a:solidFill>
              </a:rPr>
              <a:t>ton </a:t>
            </a:r>
            <a:r>
              <a:rPr lang="en-US" sz="2400" b="1" dirty="0" err="1">
                <a:solidFill>
                  <a:srgbClr val="002060"/>
                </a:solidFill>
              </a:rPr>
              <a:t>chien</a:t>
            </a:r>
            <a:endParaRPr lang="en-US" sz="2400" dirty="0">
              <a:solidFill>
                <a:srgbClr val="002060"/>
              </a:solidFill>
            </a:endParaRPr>
          </a:p>
        </p:txBody>
      </p:sp>
      <p:sp>
        <p:nvSpPr>
          <p:cNvPr id="36" name="Rectangle 35">
            <a:extLst>
              <a:ext uri="{FF2B5EF4-FFF2-40B4-BE49-F238E27FC236}">
                <a16:creationId xmlns:a16="http://schemas.microsoft.com/office/drawing/2014/main" id="{DD138822-B22F-40B6-A7BC-8300784F3A2B}"/>
              </a:ext>
            </a:extLst>
          </p:cNvPr>
          <p:cNvSpPr/>
          <p:nvPr/>
        </p:nvSpPr>
        <p:spPr>
          <a:xfrm>
            <a:off x="476693" y="3140614"/>
            <a:ext cx="1483098" cy="461665"/>
          </a:xfrm>
          <a:prstGeom prst="rect">
            <a:avLst/>
          </a:prstGeom>
        </p:spPr>
        <p:txBody>
          <a:bodyPr wrap="none" anchor="ctr">
            <a:spAutoFit/>
          </a:bodyPr>
          <a:lstStyle/>
          <a:p>
            <a:pPr lvl="0">
              <a:defRPr/>
            </a:pPr>
            <a:r>
              <a:rPr lang="en-US" sz="2400" b="1" dirty="0">
                <a:solidFill>
                  <a:srgbClr val="002060"/>
                </a:solidFill>
              </a:rPr>
              <a:t>son </a:t>
            </a:r>
            <a:r>
              <a:rPr lang="en-US" sz="2400" b="1" dirty="0" err="1">
                <a:solidFill>
                  <a:srgbClr val="002060"/>
                </a:solidFill>
              </a:rPr>
              <a:t>père</a:t>
            </a:r>
            <a:endParaRPr lang="en-US" sz="2400" dirty="0">
              <a:solidFill>
                <a:srgbClr val="002060"/>
              </a:solidFill>
            </a:endParaRPr>
          </a:p>
        </p:txBody>
      </p:sp>
      <p:sp>
        <p:nvSpPr>
          <p:cNvPr id="37" name="Rectangle 36">
            <a:extLst>
              <a:ext uri="{FF2B5EF4-FFF2-40B4-BE49-F238E27FC236}">
                <a16:creationId xmlns:a16="http://schemas.microsoft.com/office/drawing/2014/main" id="{7F2998F8-4633-441B-9614-EC12E0CF53EF}"/>
              </a:ext>
            </a:extLst>
          </p:cNvPr>
          <p:cNvSpPr/>
          <p:nvPr/>
        </p:nvSpPr>
        <p:spPr>
          <a:xfrm>
            <a:off x="482151" y="2036705"/>
            <a:ext cx="1630575" cy="461665"/>
          </a:xfrm>
          <a:prstGeom prst="rect">
            <a:avLst/>
          </a:prstGeom>
        </p:spPr>
        <p:txBody>
          <a:bodyPr wrap="none">
            <a:spAutoFit/>
          </a:bodyPr>
          <a:lstStyle/>
          <a:p>
            <a:r>
              <a:rPr lang="en-US" sz="2400" b="1" dirty="0">
                <a:solidFill>
                  <a:srgbClr val="EE6000"/>
                </a:solidFill>
              </a:rPr>
              <a:t>(m) noun:</a:t>
            </a:r>
            <a:endParaRPr lang="en-GB" dirty="0"/>
          </a:p>
        </p:txBody>
      </p:sp>
      <p:sp>
        <p:nvSpPr>
          <p:cNvPr id="39" name="TextBox 38">
            <a:extLst>
              <a:ext uri="{FF2B5EF4-FFF2-40B4-BE49-F238E27FC236}">
                <a16:creationId xmlns:a16="http://schemas.microsoft.com/office/drawing/2014/main" id="{C634AFEB-2F9D-492D-94DA-F697D73B71BB}"/>
              </a:ext>
            </a:extLst>
          </p:cNvPr>
          <p:cNvSpPr txBox="1"/>
          <p:nvPr/>
        </p:nvSpPr>
        <p:spPr>
          <a:xfrm>
            <a:off x="180000" y="3954264"/>
            <a:ext cx="6192078" cy="461665"/>
          </a:xfrm>
          <a:prstGeom prst="rect">
            <a:avLst/>
          </a:prstGeom>
          <a:noFill/>
          <a:ln>
            <a:solidFill>
              <a:srgbClr val="FFFF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say ‘our’, we use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notre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or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nos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0" name="Rectangle 39">
            <a:extLst>
              <a:ext uri="{FF2B5EF4-FFF2-40B4-BE49-F238E27FC236}">
                <a16:creationId xmlns:a16="http://schemas.microsoft.com/office/drawing/2014/main" id="{20FF02F5-1680-44F8-972D-022D3AAD9038}"/>
              </a:ext>
            </a:extLst>
          </p:cNvPr>
          <p:cNvSpPr/>
          <p:nvPr/>
        </p:nvSpPr>
        <p:spPr>
          <a:xfrm>
            <a:off x="501755" y="4565221"/>
            <a:ext cx="1409360" cy="461665"/>
          </a:xfrm>
          <a:prstGeom prst="rect">
            <a:avLst/>
          </a:prstGeom>
        </p:spPr>
        <p:txBody>
          <a:bodyPr wrap="none" anchor="ctr">
            <a:spAutoFit/>
          </a:bodyPr>
          <a:lstStyle/>
          <a:p>
            <a:pPr lvl="0">
              <a:defRPr/>
            </a:pPr>
            <a:r>
              <a:rPr lang="en-US" sz="2400" b="1" dirty="0" err="1">
                <a:solidFill>
                  <a:srgbClr val="EE6000"/>
                </a:solidFill>
              </a:rPr>
              <a:t>notre</a:t>
            </a:r>
            <a:r>
              <a:rPr lang="en-US" sz="2400" b="1" dirty="0">
                <a:solidFill>
                  <a:srgbClr val="115076"/>
                </a:solidFill>
              </a:rPr>
              <a:t> </a:t>
            </a:r>
            <a:r>
              <a:rPr lang="en-US" sz="2400" b="1" dirty="0" err="1">
                <a:solidFill>
                  <a:srgbClr val="002060"/>
                </a:solidFill>
              </a:rPr>
              <a:t>fils</a:t>
            </a:r>
            <a:endParaRPr lang="en-US" sz="2400" dirty="0">
              <a:solidFill>
                <a:srgbClr val="002060"/>
              </a:solidFill>
            </a:endParaRPr>
          </a:p>
        </p:txBody>
      </p:sp>
      <p:sp>
        <p:nvSpPr>
          <p:cNvPr id="41" name="Rectangle 40">
            <a:extLst>
              <a:ext uri="{FF2B5EF4-FFF2-40B4-BE49-F238E27FC236}">
                <a16:creationId xmlns:a16="http://schemas.microsoft.com/office/drawing/2014/main" id="{3A62B55D-D33F-478D-A9DC-90B3C9E5F8FF}"/>
              </a:ext>
            </a:extLst>
          </p:cNvPr>
          <p:cNvSpPr/>
          <p:nvPr/>
        </p:nvSpPr>
        <p:spPr>
          <a:xfrm>
            <a:off x="496297" y="4932770"/>
            <a:ext cx="1261884" cy="461665"/>
          </a:xfrm>
          <a:prstGeom prst="rect">
            <a:avLst/>
          </a:prstGeom>
        </p:spPr>
        <p:txBody>
          <a:bodyPr wrap="none" anchor="ctr">
            <a:spAutoFit/>
          </a:bodyPr>
          <a:lstStyle/>
          <a:p>
            <a:pPr lvl="0">
              <a:defRPr/>
            </a:pPr>
            <a:r>
              <a:rPr lang="en-US" sz="2400" i="1" dirty="0">
                <a:solidFill>
                  <a:srgbClr val="002060"/>
                </a:solidFill>
              </a:rPr>
              <a:t>our son</a:t>
            </a:r>
          </a:p>
        </p:txBody>
      </p:sp>
      <p:sp>
        <p:nvSpPr>
          <p:cNvPr id="43" name="TextBox 42">
            <a:extLst>
              <a:ext uri="{FF2B5EF4-FFF2-40B4-BE49-F238E27FC236}">
                <a16:creationId xmlns:a16="http://schemas.microsoft.com/office/drawing/2014/main" id="{C867C3A2-DA3D-46B6-A718-685AC5AD437B}"/>
              </a:ext>
            </a:extLst>
          </p:cNvPr>
          <p:cNvSpPr txBox="1"/>
          <p:nvPr/>
        </p:nvSpPr>
        <p:spPr>
          <a:xfrm>
            <a:off x="180000" y="5798878"/>
            <a:ext cx="1219034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Notre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nos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are used with the pronoun </a:t>
            </a: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nous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Remember, use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son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ses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with </a:t>
            </a:r>
            <a:r>
              <a:rPr kumimoji="0" lang="en-US" sz="2400" b="0" i="1" u="none" strike="noStrike" kern="1200" cap="none" spc="0" normalizeH="0" baseline="0" noProof="0" dirty="0">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4B40435C-44B2-4968-8A6B-33F0B439831F}"/>
              </a:ext>
            </a:extLst>
          </p:cNvPr>
          <p:cNvSpPr txBox="1"/>
          <p:nvPr/>
        </p:nvSpPr>
        <p:spPr>
          <a:xfrm>
            <a:off x="89042" y="3982821"/>
            <a:ext cx="12012000" cy="442674"/>
          </a:xfrm>
          <a:prstGeom prst="wedgeRoundRectCallout">
            <a:avLst>
              <a:gd name="adj1" fmla="val 20347"/>
              <a:gd name="adj2" fmla="val 67365"/>
              <a:gd name="adj3" fmla="val 16667"/>
            </a:avLst>
          </a:prstGeom>
          <a:solidFill>
            <a:srgbClr val="0055A5"/>
          </a:solidFill>
          <a:ln>
            <a:solidFill>
              <a:srgbClr val="EF4135"/>
            </a:solidFill>
          </a:ln>
        </p:spPr>
        <p:txBody>
          <a:bodyPr wrap="square" rtlCol="0">
            <a:spAutoFit/>
          </a:bodyPr>
          <a:lstStyle/>
          <a:p>
            <a:pPr algn="l"/>
            <a:r>
              <a:rPr lang="en-GB" sz="2000" dirty="0">
                <a:solidFill>
                  <a:schemeClr val="bg1"/>
                </a:solidFill>
              </a:rPr>
              <a:t>The words for ‘our’ agree with the </a:t>
            </a:r>
            <a:r>
              <a:rPr lang="en-GB" sz="2000" b="1" dirty="0">
                <a:solidFill>
                  <a:schemeClr val="bg1"/>
                </a:solidFill>
              </a:rPr>
              <a:t>number</a:t>
            </a:r>
            <a:r>
              <a:rPr lang="en-GB" sz="2000" dirty="0">
                <a:solidFill>
                  <a:schemeClr val="bg1"/>
                </a:solidFill>
              </a:rPr>
              <a:t> of the </a:t>
            </a:r>
            <a:r>
              <a:rPr lang="en-GB" sz="2000" b="1" dirty="0">
                <a:solidFill>
                  <a:schemeClr val="bg1"/>
                </a:solidFill>
              </a:rPr>
              <a:t>possession</a:t>
            </a:r>
            <a:r>
              <a:rPr lang="en-GB" sz="2000" dirty="0">
                <a:solidFill>
                  <a:schemeClr val="bg1"/>
                </a:solidFill>
              </a:rPr>
              <a:t> only.</a:t>
            </a:r>
          </a:p>
        </p:txBody>
      </p:sp>
    </p:spTree>
    <p:extLst>
      <p:ext uri="{BB962C8B-B14F-4D97-AF65-F5344CB8AC3E}">
        <p14:creationId xmlns:p14="http://schemas.microsoft.com/office/powerpoint/2010/main" val="230011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3" grpId="0"/>
      <p:bldP spid="24" grpId="0"/>
      <p:bldP spid="25" grpId="0"/>
      <p:bldP spid="26" grpId="0" animBg="1"/>
      <p:bldP spid="28" grpId="0"/>
      <p:bldP spid="29" grpId="0"/>
      <p:bldP spid="30" grpId="0"/>
      <p:bldP spid="31" grpId="0"/>
      <p:bldP spid="32" grpId="0"/>
      <p:bldP spid="33" grpId="0"/>
      <p:bldP spid="35" grpId="0"/>
      <p:bldP spid="36" grpId="0"/>
      <p:bldP spid="37" grpId="0"/>
      <p:bldP spid="39" grpId="0" animBg="1"/>
      <p:bldP spid="40" grpId="0"/>
      <p:bldP spid="41" grpId="0"/>
      <p:bldP spid="43" grpId="0"/>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La </a:t>
            </a:r>
            <a:r>
              <a:rPr lang="en-GB" sz="2800" b="1" dirty="0" err="1">
                <a:solidFill>
                  <a:schemeClr val="bg1"/>
                </a:solidFill>
              </a:rPr>
              <a:t>semaine</a:t>
            </a:r>
            <a:r>
              <a:rPr lang="en-GB" sz="2800" b="1" dirty="0">
                <a:solidFill>
                  <a:schemeClr val="bg1"/>
                </a:solidFill>
              </a:rPr>
              <a:t> du </a:t>
            </a:r>
            <a:r>
              <a:rPr lang="en-GB" sz="2800" b="1" dirty="0" err="1">
                <a:solidFill>
                  <a:schemeClr val="bg1"/>
                </a:solidFill>
              </a:rPr>
              <a:t>goût</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Que fait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Noura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avec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classe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nous</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 Que font les </a:t>
            </a: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personnes</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général</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US" sz="2400" dirty="0">
                <a:solidFill>
                  <a:srgbClr val="002060"/>
                </a:solidFill>
                <a:latin typeface="Century Gothic" panose="020F0302020204030204"/>
              </a:rPr>
              <a:t>(</a:t>
            </a:r>
            <a:r>
              <a:rPr lang="en-US" sz="2400" b="1" dirty="0">
                <a:solidFill>
                  <a:srgbClr val="002060"/>
                </a:solidFill>
                <a:latin typeface="Century Gothic" panose="020F0302020204030204"/>
              </a:rPr>
              <a:t>on</a:t>
            </a:r>
            <a:r>
              <a:rPr lang="en-US" sz="2400" dirty="0">
                <a:solidFill>
                  <a:srgbClr val="002060"/>
                </a:solidFill>
                <a:latin typeface="Century Gothic" panose="020F0302020204030204"/>
              </a:rPr>
              <a:t>)</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CF1CD54A-4B55-49DE-9F9E-204F38C428C3}"/>
              </a:ext>
            </a:extLst>
          </p:cNvPr>
          <p:cNvSpPr/>
          <p:nvPr/>
        </p:nvSpPr>
        <p:spPr>
          <a:xfrm>
            <a:off x="174000" y="1877508"/>
            <a:ext cx="11844000" cy="25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buFont typeface="+mj-lt"/>
              <a:buAutoNum type="arabicPeriod"/>
              <a:defRPr/>
            </a:pPr>
            <a:r>
              <a:rPr lang="fr-FR" sz="2000" dirty="0">
                <a:solidFill>
                  <a:srgbClr val="002060"/>
                </a:solidFill>
              </a:rPr>
              <a:t>Chaque octobre, </a:t>
            </a:r>
            <a:r>
              <a:rPr lang="fr-FR" sz="2000" b="1" dirty="0">
                <a:solidFill>
                  <a:srgbClr val="002060"/>
                </a:solidFill>
              </a:rPr>
              <a:t>nous faisons / on fait </a:t>
            </a:r>
            <a:r>
              <a:rPr lang="fr-FR" sz="2000" dirty="0">
                <a:solidFill>
                  <a:srgbClr val="002060"/>
                </a:solidFill>
              </a:rPr>
              <a:t>des activités avec des chefs dans </a:t>
            </a:r>
            <a:r>
              <a:rPr lang="fr-FR" sz="2000" b="1" dirty="0">
                <a:solidFill>
                  <a:srgbClr val="002060"/>
                </a:solidFill>
              </a:rPr>
              <a:t>notre</a:t>
            </a:r>
            <a:r>
              <a:rPr lang="fr-FR" sz="2000" dirty="0">
                <a:solidFill>
                  <a:srgbClr val="002060"/>
                </a:solidFill>
              </a:rPr>
              <a:t> école.</a:t>
            </a:r>
          </a:p>
          <a:p>
            <a:pPr marL="457200" lvl="0" indent="-457200">
              <a:buFont typeface="+mj-lt"/>
              <a:buAutoNum type="arabicPeriod"/>
              <a:defRPr/>
            </a:pPr>
            <a:r>
              <a:rPr lang="fr-FR" sz="2000" dirty="0">
                <a:solidFill>
                  <a:srgbClr val="002060"/>
                </a:solidFill>
              </a:rPr>
              <a:t>En France, </a:t>
            </a:r>
            <a:r>
              <a:rPr lang="fr-FR" sz="2000" b="1" dirty="0">
                <a:solidFill>
                  <a:srgbClr val="002060"/>
                </a:solidFill>
              </a:rPr>
              <a:t>nous pensons / on pense </a:t>
            </a:r>
            <a:r>
              <a:rPr lang="fr-FR" sz="2000" dirty="0">
                <a:solidFill>
                  <a:srgbClr val="002060"/>
                </a:solidFill>
              </a:rPr>
              <a:t>que bien manger est important dans </a:t>
            </a:r>
            <a:r>
              <a:rPr lang="fr-FR" sz="2000" b="1" dirty="0">
                <a:solidFill>
                  <a:srgbClr val="002060"/>
                </a:solidFill>
              </a:rPr>
              <a:t>sa</a:t>
            </a:r>
            <a:r>
              <a:rPr lang="fr-FR" sz="2000" dirty="0">
                <a:solidFill>
                  <a:srgbClr val="002060"/>
                </a:solidFill>
              </a:rPr>
              <a:t> culture.</a:t>
            </a:r>
          </a:p>
          <a:p>
            <a:pPr marL="457200" lvl="0" indent="-457200">
              <a:buFont typeface="+mj-lt"/>
              <a:buAutoNum type="arabicPeriod"/>
              <a:defRPr/>
            </a:pPr>
            <a:r>
              <a:rPr lang="fr-FR" sz="2000" dirty="0">
                <a:solidFill>
                  <a:srgbClr val="002060"/>
                </a:solidFill>
              </a:rPr>
              <a:t>Le week-end, </a:t>
            </a:r>
            <a:r>
              <a:rPr lang="fr-FR" sz="2000" b="1" dirty="0">
                <a:solidFill>
                  <a:srgbClr val="002060"/>
                </a:solidFill>
              </a:rPr>
              <a:t>nous aimons / on aime </a:t>
            </a:r>
            <a:r>
              <a:rPr lang="fr-FR" sz="2000" dirty="0">
                <a:solidFill>
                  <a:srgbClr val="002060"/>
                </a:solidFill>
              </a:rPr>
              <a:t>partager un grand déjeuner avec </a:t>
            </a:r>
            <a:r>
              <a:rPr lang="fr-FR" sz="2000" b="1" dirty="0">
                <a:solidFill>
                  <a:srgbClr val="002060"/>
                </a:solidFill>
              </a:rPr>
              <a:t>ses</a:t>
            </a:r>
            <a:r>
              <a:rPr lang="fr-FR" sz="2000" dirty="0">
                <a:solidFill>
                  <a:srgbClr val="002060"/>
                </a:solidFill>
              </a:rPr>
              <a:t> amis.</a:t>
            </a:r>
          </a:p>
          <a:p>
            <a:pPr marL="457200" lvl="0" indent="-457200">
              <a:buFont typeface="+mj-lt"/>
              <a:buAutoNum type="arabicPeriod"/>
              <a:defRPr/>
            </a:pPr>
            <a:r>
              <a:rPr lang="fr-FR" sz="2000" dirty="0">
                <a:solidFill>
                  <a:srgbClr val="002060"/>
                </a:solidFill>
              </a:rPr>
              <a:t>Souvent, </a:t>
            </a:r>
            <a:r>
              <a:rPr lang="fr-FR" sz="2000" b="1" dirty="0">
                <a:solidFill>
                  <a:srgbClr val="002060"/>
                </a:solidFill>
              </a:rPr>
              <a:t>nous préparons / on prépare </a:t>
            </a:r>
            <a:r>
              <a:rPr lang="fr-FR" sz="2000" dirty="0">
                <a:solidFill>
                  <a:srgbClr val="002060"/>
                </a:solidFill>
              </a:rPr>
              <a:t>le déjeuner avec </a:t>
            </a:r>
            <a:r>
              <a:rPr lang="fr-FR" sz="2000" b="1" dirty="0">
                <a:solidFill>
                  <a:srgbClr val="002060"/>
                </a:solidFill>
              </a:rPr>
              <a:t>sa</a:t>
            </a:r>
            <a:r>
              <a:rPr lang="fr-FR" sz="2000" dirty="0">
                <a:solidFill>
                  <a:srgbClr val="002060"/>
                </a:solidFill>
              </a:rPr>
              <a:t> famille.</a:t>
            </a:r>
          </a:p>
          <a:p>
            <a:pPr marL="457200" lvl="0" indent="-457200">
              <a:buFont typeface="+mj-lt"/>
              <a:buAutoNum type="arabicPeriod"/>
              <a:defRPr/>
            </a:pPr>
            <a:r>
              <a:rPr lang="fr-FR" sz="2000" dirty="0">
                <a:solidFill>
                  <a:srgbClr val="002060"/>
                </a:solidFill>
              </a:rPr>
              <a:t>Toute la semaine, </a:t>
            </a:r>
            <a:r>
              <a:rPr lang="fr-FR" sz="2000" b="1" dirty="0">
                <a:solidFill>
                  <a:srgbClr val="002060"/>
                </a:solidFill>
              </a:rPr>
              <a:t>nous mangeons / on mange </a:t>
            </a:r>
            <a:r>
              <a:rPr lang="fr-FR" sz="2000" dirty="0">
                <a:solidFill>
                  <a:srgbClr val="002060"/>
                </a:solidFill>
              </a:rPr>
              <a:t>des choses intéressantes dans </a:t>
            </a:r>
            <a:r>
              <a:rPr lang="fr-FR" sz="2000" b="1" dirty="0">
                <a:solidFill>
                  <a:srgbClr val="002060"/>
                </a:solidFill>
              </a:rPr>
              <a:t>notre</a:t>
            </a:r>
            <a:r>
              <a:rPr lang="fr-FR" sz="2000" dirty="0">
                <a:solidFill>
                  <a:srgbClr val="002060"/>
                </a:solidFill>
              </a:rPr>
              <a:t> classe.</a:t>
            </a:r>
          </a:p>
          <a:p>
            <a:pPr marL="457200" lvl="0" indent="-457200">
              <a:buFont typeface="+mj-lt"/>
              <a:buAutoNum type="arabicPeriod"/>
              <a:defRPr/>
            </a:pPr>
            <a:r>
              <a:rPr lang="fr-FR" sz="2000" dirty="0">
                <a:solidFill>
                  <a:srgbClr val="002060"/>
                </a:solidFill>
              </a:rPr>
              <a:t>Normalement, </a:t>
            </a:r>
            <a:r>
              <a:rPr lang="fr-FR" sz="2000" b="1" dirty="0">
                <a:solidFill>
                  <a:srgbClr val="002060"/>
                </a:solidFill>
              </a:rPr>
              <a:t>nous faisons / on fait </a:t>
            </a:r>
            <a:r>
              <a:rPr lang="fr-FR" sz="2000" dirty="0">
                <a:solidFill>
                  <a:srgbClr val="002060"/>
                </a:solidFill>
              </a:rPr>
              <a:t>la cuisine avec </a:t>
            </a:r>
            <a:r>
              <a:rPr lang="fr-FR" sz="2000" b="1" dirty="0">
                <a:solidFill>
                  <a:srgbClr val="002060"/>
                </a:solidFill>
              </a:rPr>
              <a:t>notre</a:t>
            </a:r>
            <a:r>
              <a:rPr lang="fr-FR" sz="2000" dirty="0">
                <a:solidFill>
                  <a:srgbClr val="002060"/>
                </a:solidFill>
              </a:rPr>
              <a:t> professeur.</a:t>
            </a:r>
          </a:p>
          <a:p>
            <a:pPr marL="457200" lvl="0" indent="-457200">
              <a:buFont typeface="+mj-lt"/>
              <a:buAutoNum type="arabicPeriod"/>
              <a:defRPr/>
            </a:pPr>
            <a:r>
              <a:rPr lang="fr-FR" sz="2000" dirty="0">
                <a:solidFill>
                  <a:srgbClr val="002060"/>
                </a:solidFill>
              </a:rPr>
              <a:t>Parfois, </a:t>
            </a:r>
            <a:r>
              <a:rPr lang="fr-FR" sz="2000" b="1" dirty="0">
                <a:solidFill>
                  <a:srgbClr val="002060"/>
                </a:solidFill>
              </a:rPr>
              <a:t>nous portons / on porte nos </a:t>
            </a:r>
            <a:r>
              <a:rPr lang="fr-FR" sz="2000" dirty="0">
                <a:solidFill>
                  <a:srgbClr val="002060"/>
                </a:solidFill>
              </a:rPr>
              <a:t>uniformes de chef.</a:t>
            </a:r>
          </a:p>
          <a:p>
            <a:pPr marL="457200" lvl="0" indent="-457200">
              <a:buFont typeface="+mj-lt"/>
              <a:buAutoNum type="arabicPeriod"/>
              <a:defRPr/>
            </a:pPr>
            <a:r>
              <a:rPr lang="fr-FR" sz="2000" dirty="0">
                <a:solidFill>
                  <a:srgbClr val="002060"/>
                </a:solidFill>
              </a:rPr>
              <a:t>Quand </a:t>
            </a:r>
            <a:r>
              <a:rPr lang="fr-FR" sz="2000" b="1" dirty="0">
                <a:solidFill>
                  <a:srgbClr val="002060"/>
                </a:solidFill>
              </a:rPr>
              <a:t>nous sommes / on est </a:t>
            </a:r>
            <a:r>
              <a:rPr lang="fr-FR" sz="2000" dirty="0">
                <a:solidFill>
                  <a:srgbClr val="002060"/>
                </a:solidFill>
              </a:rPr>
              <a:t>jeune, une éducation de goût est important pour </a:t>
            </a:r>
            <a:r>
              <a:rPr lang="fr-FR" sz="2000" b="1" dirty="0">
                <a:solidFill>
                  <a:srgbClr val="002060"/>
                </a:solidFill>
              </a:rPr>
              <a:t>son</a:t>
            </a:r>
            <a:r>
              <a:rPr lang="fr-FR" sz="2000" dirty="0">
                <a:solidFill>
                  <a:srgbClr val="002060"/>
                </a:solidFill>
              </a:rPr>
              <a:t> avenir.</a:t>
            </a:r>
            <a:endPar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73BFD5D-1DE4-4835-BEBB-CDBFE595683A}"/>
              </a:ext>
            </a:extLst>
          </p:cNvPr>
          <p:cNvSpPr txBox="1"/>
          <p:nvPr/>
        </p:nvSpPr>
        <p:spPr>
          <a:xfrm>
            <a:off x="7697790" y="428133"/>
            <a:ext cx="2136448" cy="783193"/>
          </a:xfrm>
          <a:prstGeom prst="wedgeRoundRectCallout">
            <a:avLst>
              <a:gd name="adj1" fmla="val -55392"/>
              <a:gd name="adj2" fmla="val 21150"/>
              <a:gd name="adj3" fmla="val 16667"/>
            </a:avLst>
          </a:prstGeom>
          <a:solidFill>
            <a:srgbClr val="0055A5"/>
          </a:solidFill>
          <a:ln>
            <a:solidFill>
              <a:srgbClr val="EE6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goût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taste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a:t>
            </a:r>
            <a:r>
              <a:rPr lang="en-GB" sz="2000" dirty="0" err="1">
                <a:solidFill>
                  <a:prstClr val="white"/>
                </a:solidFill>
                <a:latin typeface="Century Gothic" panose="020F0302020204030204"/>
              </a:rPr>
              <a:t>toute</a:t>
            </a:r>
            <a:r>
              <a:rPr lang="en-GB" sz="2000" dirty="0">
                <a:solidFill>
                  <a:prstClr val="white"/>
                </a:solidFill>
                <a:latin typeface="Century Gothic" panose="020F0302020204030204"/>
              </a:rPr>
              <a:t> = all (f)</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75F28123-5789-4D81-A1F3-649E9EEC23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0910" y="-150300"/>
            <a:ext cx="1440000" cy="1440000"/>
          </a:xfrm>
          <a:prstGeom prst="rect">
            <a:avLst/>
          </a:prstGeom>
        </p:spPr>
      </p:pic>
      <p:sp>
        <p:nvSpPr>
          <p:cNvPr id="10" name="Rectangle 9">
            <a:extLst>
              <a:ext uri="{FF2B5EF4-FFF2-40B4-BE49-F238E27FC236}">
                <a16:creationId xmlns:a16="http://schemas.microsoft.com/office/drawing/2014/main" id="{BBF929F0-4798-4EC0-A5F2-13899627FF9F}"/>
              </a:ext>
            </a:extLst>
          </p:cNvPr>
          <p:cNvSpPr/>
          <p:nvPr/>
        </p:nvSpPr>
        <p:spPr>
          <a:xfrm>
            <a:off x="4514849" y="1939636"/>
            <a:ext cx="958463"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172E2A0-6DE5-4AE2-94B8-26ABF39DAB55}"/>
              </a:ext>
            </a:extLst>
          </p:cNvPr>
          <p:cNvSpPr/>
          <p:nvPr/>
        </p:nvSpPr>
        <p:spPr>
          <a:xfrm>
            <a:off x="2019299" y="2219522"/>
            <a:ext cx="1962151"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13EB047-34D0-4E6C-B3F5-DFEE61BC85C4}"/>
              </a:ext>
            </a:extLst>
          </p:cNvPr>
          <p:cNvSpPr/>
          <p:nvPr/>
        </p:nvSpPr>
        <p:spPr>
          <a:xfrm>
            <a:off x="2379113" y="2532996"/>
            <a:ext cx="1811887"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7673E82-FFAB-4ED0-925C-49FE1B3DDA29}"/>
              </a:ext>
            </a:extLst>
          </p:cNvPr>
          <p:cNvSpPr/>
          <p:nvPr/>
        </p:nvSpPr>
        <p:spPr>
          <a:xfrm>
            <a:off x="1780819" y="2846470"/>
            <a:ext cx="2200631"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376E6EE-3B62-4B57-BABB-6E0CA6FDC6A9}"/>
              </a:ext>
            </a:extLst>
          </p:cNvPr>
          <p:cNvSpPr/>
          <p:nvPr/>
        </p:nvSpPr>
        <p:spPr>
          <a:xfrm>
            <a:off x="4994080" y="3137508"/>
            <a:ext cx="1540297"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F326466-A28D-47D8-9F99-095D20001253}"/>
              </a:ext>
            </a:extLst>
          </p:cNvPr>
          <p:cNvSpPr/>
          <p:nvPr/>
        </p:nvSpPr>
        <p:spPr>
          <a:xfrm>
            <a:off x="4128682" y="3463315"/>
            <a:ext cx="958463"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EC4C0C09-2DEB-4B47-AD00-F4E0FC416C6C}"/>
              </a:ext>
            </a:extLst>
          </p:cNvPr>
          <p:cNvSpPr/>
          <p:nvPr/>
        </p:nvSpPr>
        <p:spPr>
          <a:xfrm>
            <a:off x="3293514" y="3767229"/>
            <a:ext cx="1221335"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1874424-53E5-40E8-B04C-EDA645A66CBF}"/>
              </a:ext>
            </a:extLst>
          </p:cNvPr>
          <p:cNvSpPr/>
          <p:nvPr/>
        </p:nvSpPr>
        <p:spPr>
          <a:xfrm>
            <a:off x="1674229" y="4065129"/>
            <a:ext cx="1888121" cy="31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4" name="Picture 6" descr="Lancement de la Semaine du Goût au Collège de la Mauldre à Maule">
            <a:extLst>
              <a:ext uri="{FF2B5EF4-FFF2-40B4-BE49-F238E27FC236}">
                <a16:creationId xmlns:a16="http://schemas.microsoft.com/office/drawing/2014/main" id="{6D419B21-D20D-41D2-9FB8-F774E658B3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5398" y="4517351"/>
            <a:ext cx="269868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maine du goût École Ste Marie (27)">
            <a:extLst>
              <a:ext uri="{FF2B5EF4-FFF2-40B4-BE49-F238E27FC236}">
                <a16:creationId xmlns:a16="http://schemas.microsoft.com/office/drawing/2014/main" id="{932304EC-5990-4852-88D4-9E3F4B93DE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000" y="4517351"/>
            <a:ext cx="247083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maine du goût École Ste Marie (47)">
            <a:extLst>
              <a:ext uri="{FF2B5EF4-FFF2-40B4-BE49-F238E27FC236}">
                <a16:creationId xmlns:a16="http://schemas.microsoft.com/office/drawing/2014/main" id="{1FFA2C5B-627D-4243-9CD3-816F04DAB95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37" r="3321"/>
          <a:stretch/>
        </p:blipFill>
        <p:spPr bwMode="auto">
          <a:xfrm>
            <a:off x="7327158" y="4517351"/>
            <a:ext cx="260518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maine du goût École Ste Marie (22)">
            <a:extLst>
              <a:ext uri="{FF2B5EF4-FFF2-40B4-BE49-F238E27FC236}">
                <a16:creationId xmlns:a16="http://schemas.microsoft.com/office/drawing/2014/main" id="{33128B8D-1ADE-4F2F-9AE3-D72A8E87F86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931" r="6003"/>
          <a:stretch/>
        </p:blipFill>
        <p:spPr bwMode="auto">
          <a:xfrm>
            <a:off x="9814158" y="4517351"/>
            <a:ext cx="220384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maine du goût 2010">
            <a:extLst>
              <a:ext uri="{FF2B5EF4-FFF2-40B4-BE49-F238E27FC236}">
                <a16:creationId xmlns:a16="http://schemas.microsoft.com/office/drawing/2014/main" id="{477BDC5E-B538-4602-AB50-1039664CC3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6659" y="4517351"/>
            <a:ext cx="2698682"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67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animBg="1"/>
      <p:bldP spid="29" grpId="0" animBg="1"/>
      <p:bldP spid="30" grpId="0" animBg="1"/>
      <p:bldP spid="31" grpId="0" animBg="1"/>
      <p:bldP spid="32" grpId="0" animBg="1"/>
      <p:bldP spid="33" grpId="0" animBg="1"/>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69200" y="1360852"/>
            <a:ext cx="344992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Abdel compare deux dates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importantes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Algérie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fait-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algériene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Que fait Amir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089351022"/>
              </p:ext>
            </p:extLst>
          </p:nvPr>
        </p:nvGraphicFramePr>
        <p:xfrm>
          <a:off x="3732000" y="1761019"/>
          <a:ext cx="8280000" cy="4473603"/>
        </p:xfrm>
        <a:graphic>
          <a:graphicData uri="http://schemas.openxmlformats.org/drawingml/2006/table">
            <a:tbl>
              <a:tblPr firstRow="1" bandRow="1">
                <a:tableStyleId>{BDBED569-4797-4DF1-A0F4-6AAB3CD982D8}</a:tableStyleId>
              </a:tblPr>
              <a:tblGrid>
                <a:gridCol w="720000">
                  <a:extLst>
                    <a:ext uri="{9D8B030D-6E8A-4147-A177-3AD203B41FA5}">
                      <a16:colId xmlns:a16="http://schemas.microsoft.com/office/drawing/2014/main" val="2607353726"/>
                    </a:ext>
                  </a:extLst>
                </a:gridCol>
                <a:gridCol w="2700000">
                  <a:extLst>
                    <a:ext uri="{9D8B030D-6E8A-4147-A177-3AD203B41FA5}">
                      <a16:colId xmlns:a16="http://schemas.microsoft.com/office/drawing/2014/main" val="1600817978"/>
                    </a:ext>
                  </a:extLst>
                </a:gridCol>
                <a:gridCol w="270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endParaRPr lang="en-GB" dirty="0"/>
                    </a:p>
                  </a:txBody>
                  <a:tcPr anchor="ctr"/>
                </a:tc>
                <a:tc>
                  <a:txBody>
                    <a:bodyPr/>
                    <a:lstStyle/>
                    <a:p>
                      <a:pPr algn="ctr"/>
                      <a:r>
                        <a:rPr lang="en-GB" sz="2000" dirty="0">
                          <a:solidFill>
                            <a:srgbClr val="002060"/>
                          </a:solidFill>
                        </a:rPr>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002060"/>
                          </a:solidFill>
                          <a:effectLst/>
                          <a:uLnTx/>
                          <a:uFillTx/>
                        </a:rPr>
                        <a:t>b</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c</a:t>
                      </a:r>
                      <a:endParaRPr lang="en-GB" sz="2000" b="0" dirty="0">
                        <a:solidFill>
                          <a:srgbClr val="002060"/>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jour</a:t>
                      </a:r>
                    </a:p>
                  </a:txBody>
                  <a:tcPr anchor="ctr"/>
                </a:tc>
                <a:tc>
                  <a:txBody>
                    <a:bodyPr/>
                    <a:lstStyle/>
                    <a:p>
                      <a:r>
                        <a:rPr lang="en-GB" sz="2000" dirty="0">
                          <a:solidFill>
                            <a:schemeClr val="accent1">
                              <a:lumMod val="50000"/>
                            </a:schemeClr>
                          </a:solidFill>
                        </a:rPr>
                        <a:t>fête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pays</a:t>
                      </a:r>
                    </a:p>
                  </a:txBody>
                  <a:tcPr anchor="ctr"/>
                </a:tc>
                <a:tc>
                  <a:txBody>
                    <a:bodyPr/>
                    <a:lstStyle/>
                    <a:p>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histoire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politique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guerre</a:t>
                      </a:r>
                    </a:p>
                  </a:txBody>
                  <a:tcPr anchor="ctr"/>
                </a:tc>
                <a:tc>
                  <a:txBody>
                    <a:bodyPr/>
                    <a:lstStyle/>
                    <a:p>
                      <a:r>
                        <a:rPr lang="en-GB" sz="2000" dirty="0" err="1">
                          <a:solidFill>
                            <a:schemeClr val="accent1">
                              <a:lumMod val="50000"/>
                            </a:schemeClr>
                          </a:solidFill>
                        </a:rPr>
                        <a:t>guerres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amis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avenir</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politique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événement</a:t>
                      </a:r>
                      <a:r>
                        <a:rPr lang="en-GB" sz="2000" dirty="0">
                          <a:solidFill>
                            <a:schemeClr val="accent1">
                              <a:lumMod val="50000"/>
                            </a:schemeClr>
                          </a:solidFill>
                        </a:rPr>
                        <a:t> </a:t>
                      </a:r>
                      <a:r>
                        <a:rPr lang="en-GB" sz="2000" dirty="0" err="1">
                          <a:solidFill>
                            <a:schemeClr val="accent1">
                              <a:lumMod val="50000"/>
                            </a:schemeClr>
                          </a:solidFill>
                        </a:rPr>
                        <a:t>préféré</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tradition </a:t>
                      </a:r>
                      <a:r>
                        <a:rPr lang="en-GB" sz="2000" dirty="0" err="1">
                          <a:solidFill>
                            <a:schemeClr val="accent1">
                              <a:lumMod val="50000"/>
                            </a:schemeClr>
                          </a:solidFill>
                        </a:rPr>
                        <a:t>préférée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projet</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idées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3905528" y="230821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2.wav"/>
            </a:hlinkClick>
            <a:extLst>
              <a:ext uri="{FF2B5EF4-FFF2-40B4-BE49-F238E27FC236}">
                <a16:creationId xmlns:a16="http://schemas.microsoft.com/office/drawing/2014/main" id="{5B92A95F-523A-4E36-B65E-94DAE9FBB368}"/>
              </a:ext>
            </a:extLst>
          </p:cNvPr>
          <p:cNvSpPr/>
          <p:nvPr/>
        </p:nvSpPr>
        <p:spPr>
          <a:xfrm>
            <a:off x="3905528" y="278085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3.wav"/>
            </a:hlinkClick>
            <a:extLst>
              <a:ext uri="{FF2B5EF4-FFF2-40B4-BE49-F238E27FC236}">
                <a16:creationId xmlns:a16="http://schemas.microsoft.com/office/drawing/2014/main" id="{D4B491BE-DEE1-4BAB-B62E-08BEC8F84C2F}"/>
              </a:ext>
            </a:extLst>
          </p:cNvPr>
          <p:cNvSpPr/>
          <p:nvPr/>
        </p:nvSpPr>
        <p:spPr>
          <a:xfrm>
            <a:off x="3903450" y="329154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4.wav"/>
            </a:hlinkClick>
            <a:extLst>
              <a:ext uri="{FF2B5EF4-FFF2-40B4-BE49-F238E27FC236}">
                <a16:creationId xmlns:a16="http://schemas.microsoft.com/office/drawing/2014/main" id="{7C5D1C98-B338-48C7-A0D6-9CC93C596CA9}"/>
              </a:ext>
            </a:extLst>
          </p:cNvPr>
          <p:cNvSpPr/>
          <p:nvPr/>
        </p:nvSpPr>
        <p:spPr>
          <a:xfrm>
            <a:off x="3903450" y="377370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5.wav"/>
            </a:hlinkClick>
            <a:extLst>
              <a:ext uri="{FF2B5EF4-FFF2-40B4-BE49-F238E27FC236}">
                <a16:creationId xmlns:a16="http://schemas.microsoft.com/office/drawing/2014/main" id="{735F5EA0-D015-4C01-9444-94092DE5E112}"/>
              </a:ext>
            </a:extLst>
          </p:cNvPr>
          <p:cNvSpPr/>
          <p:nvPr/>
        </p:nvSpPr>
        <p:spPr>
          <a:xfrm>
            <a:off x="3903450" y="429124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6.wav"/>
            </a:hlinkClick>
            <a:extLst>
              <a:ext uri="{FF2B5EF4-FFF2-40B4-BE49-F238E27FC236}">
                <a16:creationId xmlns:a16="http://schemas.microsoft.com/office/drawing/2014/main" id="{C85FFF45-DBEA-4B31-808F-B9B100F63A1A}"/>
              </a:ext>
            </a:extLst>
          </p:cNvPr>
          <p:cNvSpPr/>
          <p:nvPr/>
        </p:nvSpPr>
        <p:spPr>
          <a:xfrm>
            <a:off x="3908244" y="477717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9" name="7.wav"/>
            </a:hlinkClick>
            <a:extLst>
              <a:ext uri="{FF2B5EF4-FFF2-40B4-BE49-F238E27FC236}">
                <a16:creationId xmlns:a16="http://schemas.microsoft.com/office/drawing/2014/main" id="{C30A216B-AEBB-4E5C-9D72-F3186157431E}"/>
              </a:ext>
            </a:extLst>
          </p:cNvPr>
          <p:cNvSpPr/>
          <p:nvPr/>
        </p:nvSpPr>
        <p:spPr>
          <a:xfrm>
            <a:off x="3913644" y="528353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0" name="8.wav"/>
            </a:hlinkClick>
            <a:extLst>
              <a:ext uri="{FF2B5EF4-FFF2-40B4-BE49-F238E27FC236}">
                <a16:creationId xmlns:a16="http://schemas.microsoft.com/office/drawing/2014/main" id="{B283615F-33BB-4FCE-934D-0B85B4100205}"/>
              </a:ext>
            </a:extLst>
          </p:cNvPr>
          <p:cNvSpPr/>
          <p:nvPr/>
        </p:nvSpPr>
        <p:spPr>
          <a:xfrm>
            <a:off x="3903450" y="577067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 name="Picture 4">
            <a:extLst>
              <a:ext uri="{FF2B5EF4-FFF2-40B4-BE49-F238E27FC236}">
                <a16:creationId xmlns:a16="http://schemas.microsoft.com/office/drawing/2014/main" id="{90ED7E56-9B32-4582-8FDE-498E8D580E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0000" y="4726678"/>
            <a:ext cx="1440000" cy="1440000"/>
          </a:xfrm>
          <a:prstGeom prst="rect">
            <a:avLst/>
          </a:prstGeom>
        </p:spPr>
      </p:pic>
      <p:pic>
        <p:nvPicPr>
          <p:cNvPr id="11" name="Picture 10">
            <a:extLst>
              <a:ext uri="{FF2B5EF4-FFF2-40B4-BE49-F238E27FC236}">
                <a16:creationId xmlns:a16="http://schemas.microsoft.com/office/drawing/2014/main" id="{C5F0E838-E737-4785-B686-6D2CA66B13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04960" y="4723724"/>
            <a:ext cx="1440000" cy="1440000"/>
          </a:xfrm>
          <a:prstGeom prst="rect">
            <a:avLst/>
          </a:prstGeom>
        </p:spPr>
      </p:pic>
      <p:pic>
        <p:nvPicPr>
          <p:cNvPr id="3074" name="Picture 2" descr="Calendar Png Download Image Calendar Png Hd - Clip Art Library">
            <a:extLst>
              <a:ext uri="{FF2B5EF4-FFF2-40B4-BE49-F238E27FC236}">
                <a16:creationId xmlns:a16="http://schemas.microsoft.com/office/drawing/2014/main" id="{6CEBB616-7B77-45B8-A8F7-63B19939732B}"/>
              </a:ext>
            </a:extLst>
          </p:cNvPr>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33308" y="5200448"/>
            <a:ext cx="659705" cy="54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ADD9223-B1F5-4C78-90EE-B3BC1029E72E}"/>
              </a:ext>
            </a:extLst>
          </p:cNvPr>
          <p:cNvSpPr/>
          <p:nvPr/>
        </p:nvSpPr>
        <p:spPr>
          <a:xfrm>
            <a:off x="7162800" y="2308216"/>
            <a:ext cx="270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B32FB811-8211-452D-A38B-2B8D1B9569F2}"/>
              </a:ext>
            </a:extLst>
          </p:cNvPr>
          <p:cNvSpPr/>
          <p:nvPr/>
        </p:nvSpPr>
        <p:spPr>
          <a:xfrm>
            <a:off x="4462800" y="3301243"/>
            <a:ext cx="270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5483A576-BA4B-4B66-BA67-97FA5E849EB2}"/>
              </a:ext>
            </a:extLst>
          </p:cNvPr>
          <p:cNvSpPr/>
          <p:nvPr/>
        </p:nvSpPr>
        <p:spPr>
          <a:xfrm>
            <a:off x="4462800" y="3773708"/>
            <a:ext cx="270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126AFB7B-1700-43F9-B444-9578FB752C55}"/>
              </a:ext>
            </a:extLst>
          </p:cNvPr>
          <p:cNvSpPr/>
          <p:nvPr/>
        </p:nvSpPr>
        <p:spPr>
          <a:xfrm>
            <a:off x="7162800" y="4294003"/>
            <a:ext cx="270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739EAD26-282A-4CC3-988A-A4D7598A5313}"/>
              </a:ext>
            </a:extLst>
          </p:cNvPr>
          <p:cNvSpPr/>
          <p:nvPr/>
        </p:nvSpPr>
        <p:spPr>
          <a:xfrm>
            <a:off x="4462800" y="5286763"/>
            <a:ext cx="270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662BE9F7-1EC8-47E9-8D78-05414F59F55A}"/>
              </a:ext>
            </a:extLst>
          </p:cNvPr>
          <p:cNvSpPr/>
          <p:nvPr/>
        </p:nvSpPr>
        <p:spPr>
          <a:xfrm>
            <a:off x="7162800" y="5759495"/>
            <a:ext cx="270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93409458-32B8-4D24-BC97-DDBE5AC07467}"/>
              </a:ext>
            </a:extLst>
          </p:cNvPr>
          <p:cNvSpPr/>
          <p:nvPr/>
        </p:nvSpPr>
        <p:spPr>
          <a:xfrm>
            <a:off x="9862800" y="2780850"/>
            <a:ext cx="216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022EE79B-932F-4926-9F20-3415424E203E}"/>
              </a:ext>
            </a:extLst>
          </p:cNvPr>
          <p:cNvSpPr/>
          <p:nvPr/>
        </p:nvSpPr>
        <p:spPr>
          <a:xfrm>
            <a:off x="9862800" y="4777172"/>
            <a:ext cx="216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16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4" grpId="0" animBg="1"/>
      <p:bldP spid="25" grpId="0" animBg="1"/>
      <p:bldP spid="35" grpId="0" animBg="1"/>
      <p:bldP spid="36" grpId="0" animBg="1"/>
      <p:bldP spid="37" grpId="0"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69200" y="1360852"/>
            <a:ext cx="344992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Abdel compare deux dates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importantes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Algérie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France.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Que fait-</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avec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famille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algériene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Que fait Amir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c</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1893186344"/>
              </p:ext>
            </p:extLst>
          </p:nvPr>
        </p:nvGraphicFramePr>
        <p:xfrm>
          <a:off x="3732000" y="1761019"/>
          <a:ext cx="8280000" cy="4473603"/>
        </p:xfrm>
        <a:graphic>
          <a:graphicData uri="http://schemas.openxmlformats.org/drawingml/2006/table">
            <a:tbl>
              <a:tblPr firstRow="1" bandRow="1">
                <a:tableStyleId>{BDBED569-4797-4DF1-A0F4-6AAB3CD982D8}</a:tableStyleId>
              </a:tblPr>
              <a:tblGrid>
                <a:gridCol w="720000">
                  <a:extLst>
                    <a:ext uri="{9D8B030D-6E8A-4147-A177-3AD203B41FA5}">
                      <a16:colId xmlns:a16="http://schemas.microsoft.com/office/drawing/2014/main" val="2607353726"/>
                    </a:ext>
                  </a:extLst>
                </a:gridCol>
                <a:gridCol w="2700000">
                  <a:extLst>
                    <a:ext uri="{9D8B030D-6E8A-4147-A177-3AD203B41FA5}">
                      <a16:colId xmlns:a16="http://schemas.microsoft.com/office/drawing/2014/main" val="1600817978"/>
                    </a:ext>
                  </a:extLst>
                </a:gridCol>
                <a:gridCol w="270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endParaRPr lang="en-GB" dirty="0"/>
                    </a:p>
                  </a:txBody>
                  <a:tcPr anchor="ctr"/>
                </a:tc>
                <a:tc>
                  <a:txBody>
                    <a:bodyPr/>
                    <a:lstStyle/>
                    <a:p>
                      <a:pPr algn="ctr"/>
                      <a:r>
                        <a:rPr lang="en-GB" sz="2000" dirty="0">
                          <a:solidFill>
                            <a:srgbClr val="002060"/>
                          </a:solidFill>
                        </a:rPr>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rgbClr val="002060"/>
                          </a:solidFill>
                          <a:effectLst/>
                          <a:uLnTx/>
                          <a:uFillTx/>
                        </a:rPr>
                        <a:t>b</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c</a:t>
                      </a:r>
                      <a:endParaRPr lang="en-GB" sz="2000" b="0" dirty="0">
                        <a:solidFill>
                          <a:srgbClr val="002060"/>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jour</a:t>
                      </a:r>
                    </a:p>
                  </a:txBody>
                  <a:tcPr anchor="ctr"/>
                </a:tc>
                <a:tc>
                  <a:txBody>
                    <a:bodyPr/>
                    <a:lstStyle/>
                    <a:p>
                      <a:r>
                        <a:rPr lang="en-GB" sz="2000" dirty="0">
                          <a:solidFill>
                            <a:schemeClr val="accent1">
                              <a:lumMod val="50000"/>
                            </a:schemeClr>
                          </a:solidFill>
                        </a:rPr>
                        <a:t>fête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pays</a:t>
                      </a:r>
                    </a:p>
                  </a:txBody>
                  <a:tcPr anchor="ctr"/>
                </a:tc>
                <a:tc>
                  <a:txBody>
                    <a:bodyPr/>
                    <a:lstStyle/>
                    <a:p>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histoire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politique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guerre</a:t>
                      </a:r>
                    </a:p>
                  </a:txBody>
                  <a:tcPr anchor="ctr"/>
                </a:tc>
                <a:tc>
                  <a:txBody>
                    <a:bodyPr/>
                    <a:lstStyle/>
                    <a:p>
                      <a:r>
                        <a:rPr lang="en-GB" sz="2000" dirty="0" err="1">
                          <a:solidFill>
                            <a:schemeClr val="accent1">
                              <a:lumMod val="50000"/>
                            </a:schemeClr>
                          </a:solidFill>
                        </a:rPr>
                        <a:t>guerres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amis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avenir</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politique</a:t>
                      </a: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événement</a:t>
                      </a:r>
                      <a:r>
                        <a:rPr lang="en-GB" sz="2000" dirty="0">
                          <a:solidFill>
                            <a:schemeClr val="accent1">
                              <a:lumMod val="50000"/>
                            </a:schemeClr>
                          </a:solidFill>
                        </a:rPr>
                        <a:t> </a:t>
                      </a:r>
                      <a:r>
                        <a:rPr lang="en-GB" sz="2000" dirty="0" err="1">
                          <a:solidFill>
                            <a:schemeClr val="accent1">
                              <a:lumMod val="50000"/>
                            </a:schemeClr>
                          </a:solidFill>
                        </a:rPr>
                        <a:t>préféré</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tradition </a:t>
                      </a:r>
                      <a:r>
                        <a:rPr lang="en-GB" sz="2000" dirty="0" err="1">
                          <a:solidFill>
                            <a:schemeClr val="accent1">
                              <a:lumMod val="50000"/>
                            </a:schemeClr>
                          </a:solidFill>
                        </a:rPr>
                        <a:t>préférée</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projet</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idées</a:t>
                      </a:r>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could be either</a:t>
                      </a:r>
                    </a:p>
                  </a:txBody>
                  <a:tcPr anchor="ct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3" name="1A.wav"/>
            </a:hlinkClick>
            <a:extLst>
              <a:ext uri="{FF2B5EF4-FFF2-40B4-BE49-F238E27FC236}">
                <a16:creationId xmlns:a16="http://schemas.microsoft.com/office/drawing/2014/main" id="{00B3E4C1-DFF4-46C3-8013-784275E7AA6B}"/>
              </a:ext>
            </a:extLst>
          </p:cNvPr>
          <p:cNvSpPr/>
          <p:nvPr/>
        </p:nvSpPr>
        <p:spPr>
          <a:xfrm>
            <a:off x="3905528" y="230821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2A.wav"/>
            </a:hlinkClick>
            <a:extLst>
              <a:ext uri="{FF2B5EF4-FFF2-40B4-BE49-F238E27FC236}">
                <a16:creationId xmlns:a16="http://schemas.microsoft.com/office/drawing/2014/main" id="{5B92A95F-523A-4E36-B65E-94DAE9FBB368}"/>
              </a:ext>
            </a:extLst>
          </p:cNvPr>
          <p:cNvSpPr/>
          <p:nvPr/>
        </p:nvSpPr>
        <p:spPr>
          <a:xfrm>
            <a:off x="3905528" y="278085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3A.wav"/>
            </a:hlinkClick>
            <a:extLst>
              <a:ext uri="{FF2B5EF4-FFF2-40B4-BE49-F238E27FC236}">
                <a16:creationId xmlns:a16="http://schemas.microsoft.com/office/drawing/2014/main" id="{D4B491BE-DEE1-4BAB-B62E-08BEC8F84C2F}"/>
              </a:ext>
            </a:extLst>
          </p:cNvPr>
          <p:cNvSpPr/>
          <p:nvPr/>
        </p:nvSpPr>
        <p:spPr>
          <a:xfrm>
            <a:off x="3903450" y="329154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4A.wav"/>
            </a:hlinkClick>
            <a:extLst>
              <a:ext uri="{FF2B5EF4-FFF2-40B4-BE49-F238E27FC236}">
                <a16:creationId xmlns:a16="http://schemas.microsoft.com/office/drawing/2014/main" id="{7C5D1C98-B338-48C7-A0D6-9CC93C596CA9}"/>
              </a:ext>
            </a:extLst>
          </p:cNvPr>
          <p:cNvSpPr/>
          <p:nvPr/>
        </p:nvSpPr>
        <p:spPr>
          <a:xfrm>
            <a:off x="3903450" y="377370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5A.wav"/>
            </a:hlinkClick>
            <a:extLst>
              <a:ext uri="{FF2B5EF4-FFF2-40B4-BE49-F238E27FC236}">
                <a16:creationId xmlns:a16="http://schemas.microsoft.com/office/drawing/2014/main" id="{735F5EA0-D015-4C01-9444-94092DE5E112}"/>
              </a:ext>
            </a:extLst>
          </p:cNvPr>
          <p:cNvSpPr/>
          <p:nvPr/>
        </p:nvSpPr>
        <p:spPr>
          <a:xfrm>
            <a:off x="3903450" y="429124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6A.wav"/>
            </a:hlinkClick>
            <a:extLst>
              <a:ext uri="{FF2B5EF4-FFF2-40B4-BE49-F238E27FC236}">
                <a16:creationId xmlns:a16="http://schemas.microsoft.com/office/drawing/2014/main" id="{C85FFF45-DBEA-4B31-808F-B9B100F63A1A}"/>
              </a:ext>
            </a:extLst>
          </p:cNvPr>
          <p:cNvSpPr/>
          <p:nvPr/>
        </p:nvSpPr>
        <p:spPr>
          <a:xfrm>
            <a:off x="3908244" y="477717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9" name="7A.wav"/>
            </a:hlinkClick>
            <a:extLst>
              <a:ext uri="{FF2B5EF4-FFF2-40B4-BE49-F238E27FC236}">
                <a16:creationId xmlns:a16="http://schemas.microsoft.com/office/drawing/2014/main" id="{C30A216B-AEBB-4E5C-9D72-F3186157431E}"/>
              </a:ext>
            </a:extLst>
          </p:cNvPr>
          <p:cNvSpPr/>
          <p:nvPr/>
        </p:nvSpPr>
        <p:spPr>
          <a:xfrm>
            <a:off x="3913644" y="528353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0" name="8A.wav"/>
            </a:hlinkClick>
            <a:extLst>
              <a:ext uri="{FF2B5EF4-FFF2-40B4-BE49-F238E27FC236}">
                <a16:creationId xmlns:a16="http://schemas.microsoft.com/office/drawing/2014/main" id="{B283615F-33BB-4FCE-934D-0B85B4100205}"/>
              </a:ext>
            </a:extLst>
          </p:cNvPr>
          <p:cNvSpPr/>
          <p:nvPr/>
        </p:nvSpPr>
        <p:spPr>
          <a:xfrm>
            <a:off x="3903450" y="577067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 name="Picture 4">
            <a:extLst>
              <a:ext uri="{FF2B5EF4-FFF2-40B4-BE49-F238E27FC236}">
                <a16:creationId xmlns:a16="http://schemas.microsoft.com/office/drawing/2014/main" id="{90ED7E56-9B32-4582-8FDE-498E8D580E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0000" y="4726678"/>
            <a:ext cx="1440000" cy="1440000"/>
          </a:xfrm>
          <a:prstGeom prst="rect">
            <a:avLst/>
          </a:prstGeom>
        </p:spPr>
      </p:pic>
      <p:pic>
        <p:nvPicPr>
          <p:cNvPr id="11" name="Picture 10">
            <a:extLst>
              <a:ext uri="{FF2B5EF4-FFF2-40B4-BE49-F238E27FC236}">
                <a16:creationId xmlns:a16="http://schemas.microsoft.com/office/drawing/2014/main" id="{C5F0E838-E737-4785-B686-6D2CA66B13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04960" y="4723724"/>
            <a:ext cx="1440000" cy="1440000"/>
          </a:xfrm>
          <a:prstGeom prst="rect">
            <a:avLst/>
          </a:prstGeom>
        </p:spPr>
      </p:pic>
      <p:pic>
        <p:nvPicPr>
          <p:cNvPr id="3074" name="Picture 2" descr="Calendar Png Download Image Calendar Png Hd - Clip Art Library">
            <a:extLst>
              <a:ext uri="{FF2B5EF4-FFF2-40B4-BE49-F238E27FC236}">
                <a16:creationId xmlns:a16="http://schemas.microsoft.com/office/drawing/2014/main" id="{6CEBB616-7B77-45B8-A8F7-63B19939732B}"/>
              </a:ext>
            </a:extLst>
          </p:cNvPr>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33308" y="5200448"/>
            <a:ext cx="659705" cy="54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ADD9223-B1F5-4C78-90EE-B3BC1029E72E}"/>
              </a:ext>
            </a:extLst>
          </p:cNvPr>
          <p:cNvSpPr/>
          <p:nvPr/>
        </p:nvSpPr>
        <p:spPr>
          <a:xfrm>
            <a:off x="7162800" y="2308216"/>
            <a:ext cx="270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32FB811-8211-452D-A38B-2B8D1B9569F2}"/>
              </a:ext>
            </a:extLst>
          </p:cNvPr>
          <p:cNvSpPr/>
          <p:nvPr/>
        </p:nvSpPr>
        <p:spPr>
          <a:xfrm>
            <a:off x="4462800" y="3301243"/>
            <a:ext cx="270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5483A576-BA4B-4B66-BA67-97FA5E849EB2}"/>
              </a:ext>
            </a:extLst>
          </p:cNvPr>
          <p:cNvSpPr/>
          <p:nvPr/>
        </p:nvSpPr>
        <p:spPr>
          <a:xfrm>
            <a:off x="4462800" y="3773708"/>
            <a:ext cx="270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126AFB7B-1700-43F9-B444-9578FB752C55}"/>
              </a:ext>
            </a:extLst>
          </p:cNvPr>
          <p:cNvSpPr/>
          <p:nvPr/>
        </p:nvSpPr>
        <p:spPr>
          <a:xfrm>
            <a:off x="7162800" y="4294003"/>
            <a:ext cx="270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739EAD26-282A-4CC3-988A-A4D7598A5313}"/>
              </a:ext>
            </a:extLst>
          </p:cNvPr>
          <p:cNvSpPr/>
          <p:nvPr/>
        </p:nvSpPr>
        <p:spPr>
          <a:xfrm>
            <a:off x="4462800" y="5286763"/>
            <a:ext cx="270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662BE9F7-1EC8-47E9-8D78-05414F59F55A}"/>
              </a:ext>
            </a:extLst>
          </p:cNvPr>
          <p:cNvSpPr/>
          <p:nvPr/>
        </p:nvSpPr>
        <p:spPr>
          <a:xfrm>
            <a:off x="7162800" y="5759495"/>
            <a:ext cx="270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93409458-32B8-4D24-BC97-DDBE5AC07467}"/>
              </a:ext>
            </a:extLst>
          </p:cNvPr>
          <p:cNvSpPr/>
          <p:nvPr/>
        </p:nvSpPr>
        <p:spPr>
          <a:xfrm>
            <a:off x="9862800" y="2780850"/>
            <a:ext cx="216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Rounded Corners 38">
            <a:extLst>
              <a:ext uri="{FF2B5EF4-FFF2-40B4-BE49-F238E27FC236}">
                <a16:creationId xmlns:a16="http://schemas.microsoft.com/office/drawing/2014/main" id="{022EE79B-932F-4926-9F20-3415424E203E}"/>
              </a:ext>
            </a:extLst>
          </p:cNvPr>
          <p:cNvSpPr/>
          <p:nvPr/>
        </p:nvSpPr>
        <p:spPr>
          <a:xfrm>
            <a:off x="9862800" y="4777172"/>
            <a:ext cx="2160000" cy="396000"/>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40501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L’anniversaire</a:t>
            </a:r>
            <a:r>
              <a:rPr lang="en-GB" sz="2800" b="1" dirty="0">
                <a:solidFill>
                  <a:schemeClr val="bg1"/>
                </a:solidFill>
              </a:rPr>
              <a:t> de </a:t>
            </a:r>
            <a:r>
              <a:rPr lang="en-GB" sz="2800" b="1" dirty="0" err="1">
                <a:solidFill>
                  <a:schemeClr val="bg1"/>
                </a:solidFill>
              </a:rPr>
              <a:t>Léa</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pPr lvl="0">
              <a:defRPr/>
            </a:pPr>
            <a:r>
              <a:rPr lang="fr-FR" sz="2400" dirty="0">
                <a:solidFill>
                  <a:srgbClr val="4472C4">
                    <a:lumMod val="50000"/>
                  </a:srgbClr>
                </a:solidFill>
              </a:rPr>
              <a:t>Léa célèbre son anniversaire en décembre.</a:t>
            </a:r>
          </a:p>
          <a:p>
            <a:pPr lvl="0">
              <a:defRPr/>
            </a:pPr>
            <a:r>
              <a:rPr lang="fr-FR" sz="2400" dirty="0">
                <a:solidFill>
                  <a:srgbClr val="4472C4">
                    <a:lumMod val="50000"/>
                  </a:srgbClr>
                </a:solidFill>
              </a:rPr>
              <a:t>Que va faire sa famille ? Complète les phrases en français.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48B13F35-6020-4046-95AE-DBFEA55A5C52}"/>
              </a:ext>
            </a:extLst>
          </p:cNvPr>
          <p:cNvSpPr/>
          <p:nvPr/>
        </p:nvSpPr>
        <p:spPr>
          <a:xfrm>
            <a:off x="336000" y="2259005"/>
            <a:ext cx="1152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nSpc>
                <a:spcPct val="150000"/>
              </a:lnSpc>
              <a:buFontTx/>
              <a:buAutoNum type="arabicPeriod"/>
            </a:pPr>
            <a:r>
              <a:rPr lang="fr-FR" sz="2000" dirty="0">
                <a:solidFill>
                  <a:srgbClr val="203864"/>
                </a:solidFill>
              </a:rPr>
              <a:t>__________ Sophie a une bonne idée pour l’anniversaire de Léa. </a:t>
            </a:r>
            <a:r>
              <a:rPr lang="fr-FR" sz="2000" b="1" dirty="0">
                <a:solidFill>
                  <a:srgbClr val="203864"/>
                </a:solidFill>
              </a:rPr>
              <a:t>(</a:t>
            </a:r>
            <a:r>
              <a:rPr lang="fr-FR" sz="2000" b="1" dirty="0" err="1">
                <a:solidFill>
                  <a:srgbClr val="203864"/>
                </a:solidFill>
              </a:rPr>
              <a:t>her</a:t>
            </a:r>
            <a:r>
              <a:rPr lang="fr-FR" sz="2000" b="1" dirty="0">
                <a:solidFill>
                  <a:srgbClr val="203864"/>
                </a:solidFill>
              </a:rPr>
              <a:t> </a:t>
            </a:r>
            <a:r>
              <a:rPr lang="fr-FR" sz="2000" b="1" dirty="0" err="1">
                <a:solidFill>
                  <a:srgbClr val="203864"/>
                </a:solidFill>
              </a:rPr>
              <a:t>friend</a:t>
            </a:r>
            <a:r>
              <a:rPr lang="fr-FR" sz="2000" b="1" dirty="0">
                <a:solidFill>
                  <a:srgbClr val="203864"/>
                </a:solidFill>
              </a:rPr>
              <a:t> (f))</a:t>
            </a:r>
            <a:r>
              <a:rPr lang="fr-FR" sz="2000" dirty="0">
                <a:solidFill>
                  <a:srgbClr val="203864"/>
                </a:solidFill>
              </a:rPr>
              <a:t>.</a:t>
            </a:r>
          </a:p>
          <a:p>
            <a:pPr marL="457200" lvl="0" indent="-457200">
              <a:lnSpc>
                <a:spcPct val="150000"/>
              </a:lnSpc>
              <a:buFontTx/>
              <a:buAutoNum type="arabicPeriod"/>
            </a:pPr>
            <a:r>
              <a:rPr lang="fr-FR" sz="2000" dirty="0">
                <a:solidFill>
                  <a:srgbClr val="203864"/>
                </a:solidFill>
              </a:rPr>
              <a:t>__________ va être une surprise. </a:t>
            </a:r>
            <a:r>
              <a:rPr lang="fr-FR" sz="2000" b="1" dirty="0">
                <a:solidFill>
                  <a:srgbClr val="203864"/>
                </a:solidFill>
              </a:rPr>
              <a:t>(</a:t>
            </a:r>
            <a:r>
              <a:rPr lang="fr-FR" sz="2000" b="1" dirty="0" err="1">
                <a:solidFill>
                  <a:srgbClr val="203864"/>
                </a:solidFill>
              </a:rPr>
              <a:t>her</a:t>
            </a:r>
            <a:r>
              <a:rPr lang="fr-FR" sz="2000" b="1" dirty="0">
                <a:solidFill>
                  <a:srgbClr val="203864"/>
                </a:solidFill>
              </a:rPr>
              <a:t> party)</a:t>
            </a:r>
          </a:p>
          <a:p>
            <a:pPr marL="457200" lvl="0" indent="-457200">
              <a:lnSpc>
                <a:spcPct val="150000"/>
              </a:lnSpc>
              <a:buFontTx/>
              <a:buAutoNum type="arabicPeriod"/>
            </a:pPr>
            <a:r>
              <a:rPr lang="fr-FR" sz="2000" dirty="0">
                <a:solidFill>
                  <a:srgbClr val="203864"/>
                </a:solidFill>
              </a:rPr>
              <a:t>Ça ne va pas être facile : __________est d’une très haute intelligence ! </a:t>
            </a:r>
            <a:r>
              <a:rPr lang="fr-FR" sz="2000" b="1" dirty="0">
                <a:solidFill>
                  <a:srgbClr val="203864"/>
                </a:solidFill>
              </a:rPr>
              <a:t>(</a:t>
            </a:r>
            <a:r>
              <a:rPr lang="fr-FR" sz="2000" b="1" dirty="0" err="1">
                <a:solidFill>
                  <a:srgbClr val="203864"/>
                </a:solidFill>
              </a:rPr>
              <a:t>our</a:t>
            </a:r>
            <a:r>
              <a:rPr lang="fr-FR" sz="2000" b="1" dirty="0">
                <a:solidFill>
                  <a:srgbClr val="203864"/>
                </a:solidFill>
              </a:rPr>
              <a:t> girl)</a:t>
            </a:r>
          </a:p>
          <a:p>
            <a:pPr marL="457200" lvl="0" indent="-457200">
              <a:lnSpc>
                <a:spcPct val="150000"/>
              </a:lnSpc>
              <a:buFontTx/>
              <a:buAutoNum type="arabicPeriod"/>
            </a:pPr>
            <a:r>
              <a:rPr lang="fr-FR" sz="2000" dirty="0">
                <a:solidFill>
                  <a:srgbClr val="203864"/>
                </a:solidFill>
              </a:rPr>
              <a:t>Nous allons organiser _________ pour faire la surprise. </a:t>
            </a:r>
            <a:r>
              <a:rPr lang="fr-FR" sz="2000" b="1" dirty="0">
                <a:solidFill>
                  <a:srgbClr val="203864"/>
                </a:solidFill>
              </a:rPr>
              <a:t>(</a:t>
            </a:r>
            <a:r>
              <a:rPr lang="fr-FR" sz="2000" b="1" dirty="0" err="1">
                <a:solidFill>
                  <a:srgbClr val="203864"/>
                </a:solidFill>
              </a:rPr>
              <a:t>our</a:t>
            </a:r>
            <a:r>
              <a:rPr lang="fr-FR" sz="2000" b="1" dirty="0">
                <a:solidFill>
                  <a:srgbClr val="203864"/>
                </a:solidFill>
              </a:rPr>
              <a:t> time)</a:t>
            </a:r>
          </a:p>
          <a:p>
            <a:pPr marL="457200" lvl="0" indent="-457200">
              <a:lnSpc>
                <a:spcPct val="150000"/>
              </a:lnSpc>
              <a:buFontTx/>
              <a:buAutoNum type="arabicPeriod"/>
            </a:pPr>
            <a:r>
              <a:rPr lang="fr-FR" sz="2000" dirty="0">
                <a:solidFill>
                  <a:srgbClr val="203864"/>
                </a:solidFill>
              </a:rPr>
              <a:t>Si nous arrivons en retard, __________ ne vont pas être un succès. </a:t>
            </a:r>
            <a:r>
              <a:rPr lang="fr-FR" sz="2000" b="1" dirty="0">
                <a:solidFill>
                  <a:srgbClr val="203864"/>
                </a:solidFill>
              </a:rPr>
              <a:t>(</a:t>
            </a:r>
            <a:r>
              <a:rPr lang="fr-FR" sz="2000" b="1" dirty="0" err="1">
                <a:solidFill>
                  <a:srgbClr val="203864"/>
                </a:solidFill>
              </a:rPr>
              <a:t>our</a:t>
            </a:r>
            <a:r>
              <a:rPr lang="fr-FR" sz="2000" b="1" dirty="0">
                <a:solidFill>
                  <a:srgbClr val="203864"/>
                </a:solidFill>
              </a:rPr>
              <a:t> plans)</a:t>
            </a:r>
          </a:p>
          <a:p>
            <a:pPr marL="457200" lvl="0" indent="-457200">
              <a:lnSpc>
                <a:spcPct val="150000"/>
              </a:lnSpc>
              <a:buFontTx/>
              <a:buAutoNum type="arabicPeriod"/>
            </a:pPr>
            <a:r>
              <a:rPr lang="fr-FR" sz="2000" dirty="0">
                <a:solidFill>
                  <a:srgbClr val="203864"/>
                </a:solidFill>
              </a:rPr>
              <a:t>Nous allons regarder __________ en noir et blanc. </a:t>
            </a:r>
            <a:r>
              <a:rPr lang="fr-FR" sz="2000" b="1" dirty="0">
                <a:solidFill>
                  <a:srgbClr val="203864"/>
                </a:solidFill>
              </a:rPr>
              <a:t>(</a:t>
            </a:r>
            <a:r>
              <a:rPr lang="fr-FR" sz="2000" b="1" dirty="0" err="1">
                <a:solidFill>
                  <a:srgbClr val="203864"/>
                </a:solidFill>
              </a:rPr>
              <a:t>her</a:t>
            </a:r>
            <a:r>
              <a:rPr lang="fr-FR" sz="2000" b="1" dirty="0">
                <a:solidFill>
                  <a:srgbClr val="203864"/>
                </a:solidFill>
              </a:rPr>
              <a:t> </a:t>
            </a:r>
            <a:r>
              <a:rPr lang="fr-FR" sz="2000" b="1" dirty="0" err="1">
                <a:solidFill>
                  <a:srgbClr val="203864"/>
                </a:solidFill>
              </a:rPr>
              <a:t>favourite</a:t>
            </a:r>
            <a:r>
              <a:rPr lang="fr-FR" sz="2000" b="1" dirty="0">
                <a:solidFill>
                  <a:srgbClr val="203864"/>
                </a:solidFill>
              </a:rPr>
              <a:t> </a:t>
            </a:r>
            <a:r>
              <a:rPr lang="fr-FR" sz="2000" b="1" dirty="0" err="1">
                <a:solidFill>
                  <a:srgbClr val="203864"/>
                </a:solidFill>
              </a:rPr>
              <a:t>old</a:t>
            </a:r>
            <a:r>
              <a:rPr lang="fr-FR" sz="2000" b="1" dirty="0">
                <a:solidFill>
                  <a:srgbClr val="203864"/>
                </a:solidFill>
              </a:rPr>
              <a:t> films)</a:t>
            </a:r>
          </a:p>
          <a:p>
            <a:pPr marL="457200" lvl="0" indent="-457200">
              <a:lnSpc>
                <a:spcPct val="150000"/>
              </a:lnSpc>
              <a:buFontTx/>
              <a:buAutoNum type="arabicPeriod"/>
            </a:pPr>
            <a:r>
              <a:rPr lang="fr-FR" sz="2000" dirty="0">
                <a:solidFill>
                  <a:srgbClr val="203864"/>
                </a:solidFill>
              </a:rPr>
              <a:t>Pour __________, elle demande une belle chemise blanche. </a:t>
            </a:r>
            <a:r>
              <a:rPr lang="fr-FR" sz="2000" b="1" dirty="0">
                <a:solidFill>
                  <a:srgbClr val="203864"/>
                </a:solidFill>
              </a:rPr>
              <a:t>(</a:t>
            </a:r>
            <a:r>
              <a:rPr lang="fr-FR" sz="2000" b="1" dirty="0" err="1">
                <a:solidFill>
                  <a:srgbClr val="203864"/>
                </a:solidFill>
              </a:rPr>
              <a:t>her</a:t>
            </a:r>
            <a:r>
              <a:rPr lang="fr-FR" sz="2000" b="1" dirty="0">
                <a:solidFill>
                  <a:srgbClr val="203864"/>
                </a:solidFill>
              </a:rPr>
              <a:t> </a:t>
            </a:r>
            <a:r>
              <a:rPr lang="fr-FR" sz="2000" b="1" dirty="0" err="1">
                <a:solidFill>
                  <a:srgbClr val="203864"/>
                </a:solidFill>
              </a:rPr>
              <a:t>present</a:t>
            </a:r>
            <a:r>
              <a:rPr lang="fr-FR" sz="2000" b="1" dirty="0">
                <a:solidFill>
                  <a:srgbClr val="203864"/>
                </a:solidFill>
              </a:rPr>
              <a:t>)</a:t>
            </a:r>
          </a:p>
          <a:p>
            <a:pPr marL="457200" lvl="0" indent="-457200">
              <a:lnSpc>
                <a:spcPct val="150000"/>
              </a:lnSpc>
              <a:buFontTx/>
              <a:buAutoNum type="arabicPeriod"/>
            </a:pPr>
            <a:r>
              <a:rPr lang="fr-FR" sz="2000" dirty="0">
                <a:solidFill>
                  <a:srgbClr val="203864"/>
                </a:solidFill>
              </a:rPr>
              <a:t>__________ va être une adolescente. Elle devient vielle ! </a:t>
            </a:r>
            <a:r>
              <a:rPr lang="fr-FR" sz="2000" b="1" dirty="0">
                <a:solidFill>
                  <a:srgbClr val="203864"/>
                </a:solidFill>
              </a:rPr>
              <a:t>(</a:t>
            </a:r>
            <a:r>
              <a:rPr lang="fr-FR" sz="2000" b="1" dirty="0" err="1">
                <a:solidFill>
                  <a:srgbClr val="203864"/>
                </a:solidFill>
              </a:rPr>
              <a:t>our</a:t>
            </a:r>
            <a:r>
              <a:rPr lang="fr-FR" sz="2000" b="1" dirty="0">
                <a:solidFill>
                  <a:srgbClr val="203864"/>
                </a:solidFill>
              </a:rPr>
              <a:t> </a:t>
            </a:r>
            <a:r>
              <a:rPr lang="fr-FR" sz="2000" b="1" dirty="0" err="1">
                <a:solidFill>
                  <a:srgbClr val="203864"/>
                </a:solidFill>
              </a:rPr>
              <a:t>child</a:t>
            </a:r>
            <a:r>
              <a:rPr lang="fr-FR" sz="2000" b="1" dirty="0">
                <a:solidFill>
                  <a:srgbClr val="203864"/>
                </a:solidFill>
              </a:rPr>
              <a:t>)</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35D73D04-B475-446F-AFEE-AA72A7D04F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8093" y="819075"/>
            <a:ext cx="1440000" cy="1440000"/>
          </a:xfrm>
          <a:prstGeom prst="rect">
            <a:avLst/>
          </a:prstGeom>
        </p:spPr>
      </p:pic>
      <p:pic>
        <p:nvPicPr>
          <p:cNvPr id="12" name="Picture 11">
            <a:extLst>
              <a:ext uri="{FF2B5EF4-FFF2-40B4-BE49-F238E27FC236}">
                <a16:creationId xmlns:a16="http://schemas.microsoft.com/office/drawing/2014/main" id="{93D30004-2C2C-4A2D-AC5E-A6A41AC27C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9920" y="819075"/>
            <a:ext cx="1440000" cy="1440000"/>
          </a:xfrm>
          <a:prstGeom prst="rect">
            <a:avLst/>
          </a:prstGeom>
        </p:spPr>
      </p:pic>
      <p:pic>
        <p:nvPicPr>
          <p:cNvPr id="5" name="Picture 4">
            <a:extLst>
              <a:ext uri="{FF2B5EF4-FFF2-40B4-BE49-F238E27FC236}">
                <a16:creationId xmlns:a16="http://schemas.microsoft.com/office/drawing/2014/main" id="{2A90CF11-21AA-4362-B99C-029620119D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5053" y="819075"/>
            <a:ext cx="1440000" cy="1440000"/>
          </a:xfrm>
          <a:prstGeom prst="rect">
            <a:avLst/>
          </a:prstGeom>
        </p:spPr>
      </p:pic>
      <p:pic>
        <p:nvPicPr>
          <p:cNvPr id="5122" name="Picture 2" descr="Birthday Party hat Clip art - Cartoon birthday hat png download ...">
            <a:extLst>
              <a:ext uri="{FF2B5EF4-FFF2-40B4-BE49-F238E27FC236}">
                <a16:creationId xmlns:a16="http://schemas.microsoft.com/office/drawing/2014/main" id="{2E6CE5F3-F53C-4141-9FD4-6633DDD774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07997">
            <a:off x="9955053" y="729040"/>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895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L’anniversaire</a:t>
            </a:r>
            <a:r>
              <a:rPr lang="en-GB" sz="2800" b="1" dirty="0">
                <a:solidFill>
                  <a:schemeClr val="bg1"/>
                </a:solidFill>
              </a:rPr>
              <a:t> de </a:t>
            </a:r>
            <a:r>
              <a:rPr lang="en-GB" sz="2800" b="1" dirty="0" err="1">
                <a:solidFill>
                  <a:schemeClr val="bg1"/>
                </a:solidFill>
              </a:rPr>
              <a:t>Léa</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198087" cy="830997"/>
          </a:xfrm>
          <a:prstGeom prst="rect">
            <a:avLst/>
          </a:prstGeom>
          <a:noFill/>
        </p:spPr>
        <p:txBody>
          <a:bodyPr wrap="square" rtlCol="0">
            <a:spAutoFit/>
          </a:bodyPr>
          <a:lstStyle/>
          <a:p>
            <a:pPr lvl="0">
              <a:defRPr/>
            </a:pPr>
            <a:r>
              <a:rPr lang="fr-FR" sz="2400" dirty="0">
                <a:solidFill>
                  <a:srgbClr val="002060"/>
                </a:solidFill>
              </a:rPr>
              <a:t>Léa célèbre son anniversaire en décembre.</a:t>
            </a:r>
          </a:p>
          <a:p>
            <a:pPr lvl="0">
              <a:defRPr/>
            </a:pPr>
            <a:r>
              <a:rPr lang="fr-FR" sz="2400" dirty="0">
                <a:solidFill>
                  <a:srgbClr val="002060"/>
                </a:solidFill>
              </a:rPr>
              <a:t>Que va faire sa famille ? Complète les phrases en français.</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48B13F35-6020-4046-95AE-DBFEA55A5C52}"/>
              </a:ext>
            </a:extLst>
          </p:cNvPr>
          <p:cNvSpPr/>
          <p:nvPr/>
        </p:nvSpPr>
        <p:spPr>
          <a:xfrm>
            <a:off x="336000" y="2259005"/>
            <a:ext cx="11520000" cy="396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nSpc>
                <a:spcPct val="150000"/>
              </a:lnSpc>
              <a:buFontTx/>
              <a:buAutoNum type="arabicPeriod"/>
            </a:pPr>
            <a:r>
              <a:rPr lang="fr-FR" sz="2000" dirty="0">
                <a:solidFill>
                  <a:srgbClr val="115076"/>
                </a:solidFill>
              </a:rPr>
              <a:t>Son amie </a:t>
            </a:r>
            <a:r>
              <a:rPr lang="fr-FR" sz="2000" dirty="0">
                <a:solidFill>
                  <a:srgbClr val="203864"/>
                </a:solidFill>
              </a:rPr>
              <a:t>Sophie a une bonne idée pour l’anniversaire de Léa. </a:t>
            </a:r>
            <a:r>
              <a:rPr lang="fr-FR" sz="2000" b="1" dirty="0">
                <a:solidFill>
                  <a:srgbClr val="203864"/>
                </a:solidFill>
              </a:rPr>
              <a:t>(</a:t>
            </a:r>
            <a:r>
              <a:rPr lang="fr-FR" sz="2000" b="1" dirty="0" err="1">
                <a:solidFill>
                  <a:srgbClr val="203864"/>
                </a:solidFill>
              </a:rPr>
              <a:t>her</a:t>
            </a:r>
            <a:r>
              <a:rPr lang="fr-FR" sz="2000" b="1" dirty="0">
                <a:solidFill>
                  <a:srgbClr val="203864"/>
                </a:solidFill>
              </a:rPr>
              <a:t> </a:t>
            </a:r>
            <a:r>
              <a:rPr lang="fr-FR" sz="2000" b="1" dirty="0" err="1">
                <a:solidFill>
                  <a:srgbClr val="203864"/>
                </a:solidFill>
              </a:rPr>
              <a:t>friend</a:t>
            </a:r>
            <a:r>
              <a:rPr lang="fr-FR" sz="2000" b="1" dirty="0">
                <a:solidFill>
                  <a:srgbClr val="203864"/>
                </a:solidFill>
              </a:rPr>
              <a:t> (f))</a:t>
            </a:r>
            <a:r>
              <a:rPr lang="fr-FR" sz="2000" dirty="0">
                <a:solidFill>
                  <a:srgbClr val="203864"/>
                </a:solidFill>
              </a:rPr>
              <a:t>.</a:t>
            </a:r>
          </a:p>
          <a:p>
            <a:pPr marL="457200" lvl="0" indent="-457200">
              <a:lnSpc>
                <a:spcPct val="150000"/>
              </a:lnSpc>
              <a:buFontTx/>
              <a:buAutoNum type="arabicPeriod"/>
            </a:pPr>
            <a:r>
              <a:rPr lang="fr-FR" sz="2000" dirty="0">
                <a:solidFill>
                  <a:srgbClr val="115076"/>
                </a:solidFill>
              </a:rPr>
              <a:t>Sa fête </a:t>
            </a:r>
            <a:r>
              <a:rPr lang="fr-FR" sz="2000" dirty="0">
                <a:solidFill>
                  <a:srgbClr val="203864"/>
                </a:solidFill>
              </a:rPr>
              <a:t>va être une surprise. </a:t>
            </a:r>
            <a:r>
              <a:rPr lang="fr-FR" sz="2000" b="1" dirty="0">
                <a:solidFill>
                  <a:srgbClr val="203864"/>
                </a:solidFill>
              </a:rPr>
              <a:t>(</a:t>
            </a:r>
            <a:r>
              <a:rPr lang="fr-FR" sz="2000" b="1" dirty="0" err="1">
                <a:solidFill>
                  <a:srgbClr val="203864"/>
                </a:solidFill>
              </a:rPr>
              <a:t>her</a:t>
            </a:r>
            <a:r>
              <a:rPr lang="fr-FR" sz="2000" b="1" dirty="0">
                <a:solidFill>
                  <a:srgbClr val="203864"/>
                </a:solidFill>
              </a:rPr>
              <a:t> party)</a:t>
            </a:r>
          </a:p>
          <a:p>
            <a:pPr marL="457200" lvl="0" indent="-457200">
              <a:lnSpc>
                <a:spcPct val="150000"/>
              </a:lnSpc>
              <a:buFontTx/>
              <a:buAutoNum type="arabicPeriod"/>
            </a:pPr>
            <a:r>
              <a:rPr lang="fr-FR" sz="2000" dirty="0">
                <a:solidFill>
                  <a:srgbClr val="203864"/>
                </a:solidFill>
              </a:rPr>
              <a:t>Ça ne va pas être facile : </a:t>
            </a:r>
            <a:r>
              <a:rPr lang="fr-FR" sz="2000" b="1" dirty="0">
                <a:solidFill>
                  <a:srgbClr val="EE6000"/>
                </a:solidFill>
              </a:rPr>
              <a:t>notre fille </a:t>
            </a:r>
            <a:r>
              <a:rPr lang="fr-FR" sz="2000" dirty="0">
                <a:solidFill>
                  <a:srgbClr val="203864"/>
                </a:solidFill>
              </a:rPr>
              <a:t>est d’une très haute intelligence ! </a:t>
            </a:r>
            <a:r>
              <a:rPr lang="fr-FR" sz="2000" b="1" dirty="0">
                <a:solidFill>
                  <a:srgbClr val="203864"/>
                </a:solidFill>
              </a:rPr>
              <a:t>(</a:t>
            </a:r>
            <a:r>
              <a:rPr lang="fr-FR" sz="2000" b="1" dirty="0" err="1">
                <a:solidFill>
                  <a:srgbClr val="203864"/>
                </a:solidFill>
              </a:rPr>
              <a:t>our</a:t>
            </a:r>
            <a:r>
              <a:rPr lang="fr-FR" sz="2000" b="1" dirty="0">
                <a:solidFill>
                  <a:srgbClr val="203864"/>
                </a:solidFill>
              </a:rPr>
              <a:t> girl)</a:t>
            </a:r>
          </a:p>
          <a:p>
            <a:pPr marL="457200" lvl="0" indent="-457200">
              <a:lnSpc>
                <a:spcPct val="150000"/>
              </a:lnSpc>
              <a:buFontTx/>
              <a:buAutoNum type="arabicPeriod"/>
            </a:pPr>
            <a:r>
              <a:rPr lang="fr-FR" sz="2000" dirty="0">
                <a:solidFill>
                  <a:srgbClr val="203864"/>
                </a:solidFill>
              </a:rPr>
              <a:t>Nous allons organiser </a:t>
            </a:r>
            <a:r>
              <a:rPr lang="fr-FR" sz="2000" b="1" dirty="0">
                <a:solidFill>
                  <a:srgbClr val="EE6000"/>
                </a:solidFill>
              </a:rPr>
              <a:t>notre temps </a:t>
            </a:r>
            <a:r>
              <a:rPr lang="fr-FR" sz="2000" dirty="0">
                <a:solidFill>
                  <a:srgbClr val="203864"/>
                </a:solidFill>
              </a:rPr>
              <a:t>pour faire la surprise. </a:t>
            </a:r>
            <a:r>
              <a:rPr lang="fr-FR" sz="2000" b="1" dirty="0">
                <a:solidFill>
                  <a:srgbClr val="203864"/>
                </a:solidFill>
              </a:rPr>
              <a:t>(</a:t>
            </a:r>
            <a:r>
              <a:rPr lang="fr-FR" sz="2000" b="1" dirty="0" err="1">
                <a:solidFill>
                  <a:srgbClr val="203864"/>
                </a:solidFill>
              </a:rPr>
              <a:t>our</a:t>
            </a:r>
            <a:r>
              <a:rPr lang="fr-FR" sz="2000" b="1" dirty="0">
                <a:solidFill>
                  <a:srgbClr val="203864"/>
                </a:solidFill>
              </a:rPr>
              <a:t> time)</a:t>
            </a:r>
          </a:p>
          <a:p>
            <a:pPr marL="457200" lvl="0" indent="-457200">
              <a:lnSpc>
                <a:spcPct val="150000"/>
              </a:lnSpc>
              <a:buFontTx/>
              <a:buAutoNum type="arabicPeriod"/>
            </a:pPr>
            <a:r>
              <a:rPr lang="fr-FR" sz="2000" dirty="0">
                <a:solidFill>
                  <a:srgbClr val="203864"/>
                </a:solidFill>
              </a:rPr>
              <a:t>Si nous arrivons en retard, </a:t>
            </a:r>
            <a:r>
              <a:rPr lang="fr-FR" sz="2000" b="1" dirty="0">
                <a:solidFill>
                  <a:srgbClr val="EE6000"/>
                </a:solidFill>
              </a:rPr>
              <a:t>nos projets </a:t>
            </a:r>
            <a:r>
              <a:rPr lang="fr-FR" sz="2000" dirty="0">
                <a:solidFill>
                  <a:srgbClr val="203864"/>
                </a:solidFill>
              </a:rPr>
              <a:t>ne vont pas être un succès. </a:t>
            </a:r>
            <a:r>
              <a:rPr lang="fr-FR" sz="2000" b="1" dirty="0">
                <a:solidFill>
                  <a:srgbClr val="203864"/>
                </a:solidFill>
              </a:rPr>
              <a:t>(</a:t>
            </a:r>
            <a:r>
              <a:rPr lang="fr-FR" sz="2000" b="1" dirty="0" err="1">
                <a:solidFill>
                  <a:srgbClr val="203864"/>
                </a:solidFill>
              </a:rPr>
              <a:t>our</a:t>
            </a:r>
            <a:r>
              <a:rPr lang="fr-FR" sz="2000" b="1" dirty="0">
                <a:solidFill>
                  <a:srgbClr val="203864"/>
                </a:solidFill>
              </a:rPr>
              <a:t> plans)</a:t>
            </a:r>
          </a:p>
          <a:p>
            <a:pPr marL="457200" lvl="0" indent="-457200">
              <a:lnSpc>
                <a:spcPct val="150000"/>
              </a:lnSpc>
              <a:buFontTx/>
              <a:buAutoNum type="arabicPeriod"/>
            </a:pPr>
            <a:r>
              <a:rPr lang="fr-FR" sz="2000" dirty="0">
                <a:solidFill>
                  <a:srgbClr val="203864"/>
                </a:solidFill>
              </a:rPr>
              <a:t>Nous allons regarder </a:t>
            </a:r>
            <a:r>
              <a:rPr lang="fr-FR" sz="2000" b="1" dirty="0">
                <a:solidFill>
                  <a:srgbClr val="EE6000"/>
                </a:solidFill>
              </a:rPr>
              <a:t>ses vieux films préférés </a:t>
            </a:r>
            <a:r>
              <a:rPr lang="fr-FR" sz="2000" dirty="0">
                <a:solidFill>
                  <a:srgbClr val="203864"/>
                </a:solidFill>
              </a:rPr>
              <a:t>en noir et blanc. </a:t>
            </a:r>
            <a:r>
              <a:rPr lang="fr-FR" sz="2000" b="1" dirty="0">
                <a:solidFill>
                  <a:srgbClr val="203864"/>
                </a:solidFill>
              </a:rPr>
              <a:t>(</a:t>
            </a:r>
            <a:r>
              <a:rPr lang="fr-FR" sz="2000" b="1" dirty="0" err="1">
                <a:solidFill>
                  <a:srgbClr val="203864"/>
                </a:solidFill>
              </a:rPr>
              <a:t>her</a:t>
            </a:r>
            <a:r>
              <a:rPr lang="fr-FR" sz="2000" b="1" dirty="0">
                <a:solidFill>
                  <a:srgbClr val="203864"/>
                </a:solidFill>
              </a:rPr>
              <a:t> </a:t>
            </a:r>
            <a:r>
              <a:rPr lang="fr-FR" sz="2000" b="1" dirty="0" err="1">
                <a:solidFill>
                  <a:srgbClr val="203864"/>
                </a:solidFill>
              </a:rPr>
              <a:t>favourite</a:t>
            </a:r>
            <a:r>
              <a:rPr lang="fr-FR" sz="2000" b="1" dirty="0">
                <a:solidFill>
                  <a:srgbClr val="203864"/>
                </a:solidFill>
              </a:rPr>
              <a:t> </a:t>
            </a:r>
            <a:r>
              <a:rPr lang="fr-FR" sz="2000" b="1" dirty="0" err="1">
                <a:solidFill>
                  <a:srgbClr val="203864"/>
                </a:solidFill>
              </a:rPr>
              <a:t>old</a:t>
            </a:r>
            <a:r>
              <a:rPr lang="fr-FR" sz="2000" b="1" dirty="0">
                <a:solidFill>
                  <a:srgbClr val="203864"/>
                </a:solidFill>
              </a:rPr>
              <a:t> films)</a:t>
            </a:r>
          </a:p>
          <a:p>
            <a:pPr marL="457200" lvl="0" indent="-457200">
              <a:lnSpc>
                <a:spcPct val="150000"/>
              </a:lnSpc>
              <a:buFontTx/>
              <a:buAutoNum type="arabicPeriod"/>
            </a:pPr>
            <a:r>
              <a:rPr lang="fr-FR" sz="2000" dirty="0">
                <a:solidFill>
                  <a:srgbClr val="203864"/>
                </a:solidFill>
              </a:rPr>
              <a:t>Pour </a:t>
            </a:r>
            <a:r>
              <a:rPr lang="fr-FR" sz="2000" b="1" dirty="0">
                <a:solidFill>
                  <a:srgbClr val="EE6000"/>
                </a:solidFill>
              </a:rPr>
              <a:t>son cadeau</a:t>
            </a:r>
            <a:r>
              <a:rPr lang="fr-FR" sz="2000" dirty="0">
                <a:solidFill>
                  <a:srgbClr val="203864"/>
                </a:solidFill>
              </a:rPr>
              <a:t>, elle demande une belle chemise blanche. </a:t>
            </a:r>
            <a:r>
              <a:rPr lang="fr-FR" sz="2000" b="1" dirty="0">
                <a:solidFill>
                  <a:srgbClr val="203864"/>
                </a:solidFill>
              </a:rPr>
              <a:t>(</a:t>
            </a:r>
            <a:r>
              <a:rPr lang="fr-FR" sz="2000" b="1" dirty="0" err="1">
                <a:solidFill>
                  <a:srgbClr val="203864"/>
                </a:solidFill>
              </a:rPr>
              <a:t>her</a:t>
            </a:r>
            <a:r>
              <a:rPr lang="fr-FR" sz="2000" b="1" dirty="0">
                <a:solidFill>
                  <a:srgbClr val="203864"/>
                </a:solidFill>
              </a:rPr>
              <a:t> </a:t>
            </a:r>
            <a:r>
              <a:rPr lang="fr-FR" sz="2000" b="1" dirty="0" err="1">
                <a:solidFill>
                  <a:srgbClr val="203864"/>
                </a:solidFill>
              </a:rPr>
              <a:t>present</a:t>
            </a:r>
            <a:r>
              <a:rPr lang="fr-FR" sz="2000" b="1" dirty="0">
                <a:solidFill>
                  <a:srgbClr val="203864"/>
                </a:solidFill>
              </a:rPr>
              <a:t>)</a:t>
            </a:r>
          </a:p>
          <a:p>
            <a:pPr marL="457200" lvl="0" indent="-457200">
              <a:lnSpc>
                <a:spcPct val="150000"/>
              </a:lnSpc>
              <a:buFontTx/>
              <a:buAutoNum type="arabicPeriod"/>
            </a:pPr>
            <a:r>
              <a:rPr lang="fr-FR" sz="2000" dirty="0">
                <a:solidFill>
                  <a:srgbClr val="115076"/>
                </a:solidFill>
              </a:rPr>
              <a:t>Notre </a:t>
            </a:r>
            <a:r>
              <a:rPr lang="fr-FR" sz="2000" dirty="0" err="1">
                <a:solidFill>
                  <a:srgbClr val="115076"/>
                </a:solidFill>
              </a:rPr>
              <a:t>enfan</a:t>
            </a:r>
            <a:r>
              <a:rPr lang="fr-FR" sz="2000" dirty="0">
                <a:solidFill>
                  <a:srgbClr val="115076"/>
                </a:solidFill>
              </a:rPr>
              <a:t> </a:t>
            </a:r>
            <a:r>
              <a:rPr lang="fr-FR" sz="2000" dirty="0">
                <a:solidFill>
                  <a:srgbClr val="203864"/>
                </a:solidFill>
              </a:rPr>
              <a:t>va être une adolescente. Elle est vielle ! </a:t>
            </a:r>
            <a:r>
              <a:rPr lang="fr-FR" sz="2000" b="1" dirty="0">
                <a:solidFill>
                  <a:srgbClr val="203864"/>
                </a:solidFill>
              </a:rPr>
              <a:t>(</a:t>
            </a:r>
            <a:r>
              <a:rPr lang="fr-FR" sz="2000" b="1" dirty="0" err="1">
                <a:solidFill>
                  <a:srgbClr val="203864"/>
                </a:solidFill>
              </a:rPr>
              <a:t>our</a:t>
            </a:r>
            <a:r>
              <a:rPr lang="fr-FR" sz="2000" b="1" dirty="0">
                <a:solidFill>
                  <a:srgbClr val="203864"/>
                </a:solidFill>
              </a:rPr>
              <a:t> </a:t>
            </a:r>
            <a:r>
              <a:rPr lang="fr-FR" sz="2000" b="1" dirty="0" err="1">
                <a:solidFill>
                  <a:srgbClr val="203864"/>
                </a:solidFill>
              </a:rPr>
              <a:t>child</a:t>
            </a:r>
            <a:r>
              <a:rPr lang="fr-FR" sz="2000" b="1" dirty="0">
                <a:solidFill>
                  <a:srgbClr val="203864"/>
                </a:solidFill>
              </a:rPr>
              <a:t>)</a:t>
            </a:r>
            <a:endPar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35D73D04-B475-446F-AFEE-AA72A7D04F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8093" y="819075"/>
            <a:ext cx="1440000" cy="1440000"/>
          </a:xfrm>
          <a:prstGeom prst="rect">
            <a:avLst/>
          </a:prstGeom>
        </p:spPr>
      </p:pic>
      <p:pic>
        <p:nvPicPr>
          <p:cNvPr id="12" name="Picture 11">
            <a:extLst>
              <a:ext uri="{FF2B5EF4-FFF2-40B4-BE49-F238E27FC236}">
                <a16:creationId xmlns:a16="http://schemas.microsoft.com/office/drawing/2014/main" id="{93D30004-2C2C-4A2D-AC5E-A6A41AC27C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9920" y="819075"/>
            <a:ext cx="1440000" cy="1440000"/>
          </a:xfrm>
          <a:prstGeom prst="rect">
            <a:avLst/>
          </a:prstGeom>
        </p:spPr>
      </p:pic>
      <p:pic>
        <p:nvPicPr>
          <p:cNvPr id="5" name="Picture 4">
            <a:extLst>
              <a:ext uri="{FF2B5EF4-FFF2-40B4-BE49-F238E27FC236}">
                <a16:creationId xmlns:a16="http://schemas.microsoft.com/office/drawing/2014/main" id="{2A90CF11-21AA-4362-B99C-029620119D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5053" y="819075"/>
            <a:ext cx="1440000" cy="1440000"/>
          </a:xfrm>
          <a:prstGeom prst="rect">
            <a:avLst/>
          </a:prstGeom>
        </p:spPr>
      </p:pic>
      <p:pic>
        <p:nvPicPr>
          <p:cNvPr id="5122" name="Picture 2" descr="Birthday Party hat Clip art - Cartoon birthday hat png download ...">
            <a:extLst>
              <a:ext uri="{FF2B5EF4-FFF2-40B4-BE49-F238E27FC236}">
                <a16:creationId xmlns:a16="http://schemas.microsoft.com/office/drawing/2014/main" id="{2E6CE5F3-F53C-4141-9FD4-6633DDD774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07997">
            <a:off x="9955053" y="729040"/>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BB306B5-2B11-4033-9056-9DA6C660612C}"/>
              </a:ext>
            </a:extLst>
          </p:cNvPr>
          <p:cNvSpPr txBox="1"/>
          <p:nvPr/>
        </p:nvSpPr>
        <p:spPr>
          <a:xfrm>
            <a:off x="4266558" y="315829"/>
            <a:ext cx="2326278" cy="646331"/>
          </a:xfrm>
          <a:prstGeom prst="rect">
            <a:avLst/>
          </a:prstGeom>
          <a:noFill/>
        </p:spPr>
        <p:txBody>
          <a:bodyPr wrap="none" rtlCol="0">
            <a:spAutoFit/>
          </a:bodyPr>
          <a:lstStyle/>
          <a:p>
            <a:pPr algn="l"/>
            <a:r>
              <a:rPr lang="en-GB" sz="3600" b="1" dirty="0" err="1">
                <a:solidFill>
                  <a:srgbClr val="EF4135"/>
                </a:solidFill>
              </a:rPr>
              <a:t>Réponses</a:t>
            </a:r>
            <a:endParaRPr lang="en-GB" sz="3600" b="1" dirty="0">
              <a:solidFill>
                <a:srgbClr val="EF4135"/>
              </a:solidFill>
            </a:endParaRPr>
          </a:p>
        </p:txBody>
      </p:sp>
      <p:sp>
        <p:nvSpPr>
          <p:cNvPr id="14" name="Rectangle 13">
            <a:extLst>
              <a:ext uri="{FF2B5EF4-FFF2-40B4-BE49-F238E27FC236}">
                <a16:creationId xmlns:a16="http://schemas.microsoft.com/office/drawing/2014/main" id="{F4B1E87A-A3D0-49F3-915C-3348A41A22AF}"/>
              </a:ext>
            </a:extLst>
          </p:cNvPr>
          <p:cNvSpPr/>
          <p:nvPr/>
        </p:nvSpPr>
        <p:spPr>
          <a:xfrm>
            <a:off x="741527" y="2352585"/>
            <a:ext cx="1342034" cy="400110"/>
          </a:xfrm>
          <a:prstGeom prst="rect">
            <a:avLst/>
          </a:prstGeom>
          <a:solidFill>
            <a:schemeClr val="bg1"/>
          </a:solidFill>
        </p:spPr>
        <p:txBody>
          <a:bodyPr wrap="none">
            <a:spAutoFit/>
          </a:bodyPr>
          <a:lstStyle/>
          <a:p>
            <a:r>
              <a:rPr lang="fr-FR" sz="2000" b="1" dirty="0">
                <a:solidFill>
                  <a:srgbClr val="EE6000"/>
                </a:solidFill>
              </a:rPr>
              <a:t>Son amie</a:t>
            </a:r>
            <a:endParaRPr lang="en-GB" dirty="0"/>
          </a:p>
        </p:txBody>
      </p:sp>
      <p:sp>
        <p:nvSpPr>
          <p:cNvPr id="15" name="Rectangle 14">
            <a:extLst>
              <a:ext uri="{FF2B5EF4-FFF2-40B4-BE49-F238E27FC236}">
                <a16:creationId xmlns:a16="http://schemas.microsoft.com/office/drawing/2014/main" id="{CE6EB93E-7F49-41A6-85EC-34971737E7D6}"/>
              </a:ext>
            </a:extLst>
          </p:cNvPr>
          <p:cNvSpPr/>
          <p:nvPr/>
        </p:nvSpPr>
        <p:spPr>
          <a:xfrm>
            <a:off x="741527" y="2796950"/>
            <a:ext cx="1035861" cy="400110"/>
          </a:xfrm>
          <a:prstGeom prst="rect">
            <a:avLst/>
          </a:prstGeom>
          <a:solidFill>
            <a:schemeClr val="bg1"/>
          </a:solidFill>
        </p:spPr>
        <p:txBody>
          <a:bodyPr wrap="none">
            <a:spAutoFit/>
          </a:bodyPr>
          <a:lstStyle/>
          <a:p>
            <a:r>
              <a:rPr lang="fr-FR" sz="2000" b="1" dirty="0">
                <a:solidFill>
                  <a:srgbClr val="EE6000"/>
                </a:solidFill>
              </a:rPr>
              <a:t>Sa fête</a:t>
            </a:r>
            <a:endParaRPr lang="en-GB" dirty="0"/>
          </a:p>
        </p:txBody>
      </p:sp>
      <p:sp>
        <p:nvSpPr>
          <p:cNvPr id="17" name="Rectangle 16">
            <a:extLst>
              <a:ext uri="{FF2B5EF4-FFF2-40B4-BE49-F238E27FC236}">
                <a16:creationId xmlns:a16="http://schemas.microsoft.com/office/drawing/2014/main" id="{6A9D9FCD-2272-4284-9638-2B20846C269D}"/>
              </a:ext>
            </a:extLst>
          </p:cNvPr>
          <p:cNvSpPr/>
          <p:nvPr/>
        </p:nvSpPr>
        <p:spPr>
          <a:xfrm>
            <a:off x="741527" y="5542950"/>
            <a:ext cx="1616662" cy="400110"/>
          </a:xfrm>
          <a:prstGeom prst="rect">
            <a:avLst/>
          </a:prstGeom>
          <a:solidFill>
            <a:schemeClr val="bg1"/>
          </a:solidFill>
        </p:spPr>
        <p:txBody>
          <a:bodyPr wrap="square" rIns="0">
            <a:spAutoFit/>
          </a:bodyPr>
          <a:lstStyle/>
          <a:p>
            <a:r>
              <a:rPr lang="fr-FR" sz="2000" b="1" dirty="0">
                <a:solidFill>
                  <a:srgbClr val="EE6000"/>
                </a:solidFill>
              </a:rPr>
              <a:t>Notre enfant</a:t>
            </a:r>
            <a:endParaRPr lang="en-GB" dirty="0"/>
          </a:p>
        </p:txBody>
      </p:sp>
    </p:spTree>
    <p:extLst>
      <p:ext uri="{BB962C8B-B14F-4D97-AF65-F5344CB8AC3E}">
        <p14:creationId xmlns:p14="http://schemas.microsoft.com/office/powerpoint/2010/main" val="306270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4" grpId="0" animBg="1"/>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01" y="468023"/>
            <a:ext cx="10515600" cy="1325563"/>
          </a:xfrm>
        </p:spPr>
        <p:txBody>
          <a:bodyPr>
            <a:normAutofit fontScale="90000"/>
          </a:bodyPr>
          <a:lstStyle/>
          <a:p>
            <a:pPr algn="ctr"/>
            <a:r>
              <a:rPr lang="en-GB" sz="13300" b="1" dirty="0">
                <a:solidFill>
                  <a:srgbClr val="115076"/>
                </a:solidFill>
                <a:cs typeface="Calibri" panose="020F0502020204030204" pitchFamily="34" charset="0"/>
              </a:rPr>
              <a:t>om</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56476" y="3594940"/>
            <a:ext cx="187904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sp>
        <p:nvSpPr>
          <p:cNvPr id="4" name="Rectangle 3"/>
          <p:cNvSpPr/>
          <p:nvPr/>
        </p:nvSpPr>
        <p:spPr>
          <a:xfrm>
            <a:off x="762680" y="584479"/>
            <a:ext cx="266451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769" y="3929787"/>
            <a:ext cx="44319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prendre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4684"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37952" y="530995"/>
            <a:ext cx="50330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27996" y="3891291"/>
            <a:ext cx="292580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people fighting">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13370" y="1770051"/>
            <a:ext cx="2774695" cy="1387347"/>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42937" y="4798028"/>
            <a:ext cx="40463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understand]</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4793561" y="5611180"/>
            <a:ext cx="269336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[account]</a:t>
            </a:r>
          </a:p>
        </p:txBody>
      </p:sp>
      <p:grpSp>
        <p:nvGrpSpPr>
          <p:cNvPr id="23" name="Group 22" descr="shadow of a dog"/>
          <p:cNvGrpSpPr/>
          <p:nvPr/>
        </p:nvGrpSpPr>
        <p:grpSpPr>
          <a:xfrm>
            <a:off x="1040622" y="1770051"/>
            <a:ext cx="2350745" cy="1932332"/>
            <a:chOff x="1076447" y="1574642"/>
            <a:chExt cx="2718020" cy="2306012"/>
          </a:xfrm>
        </p:grpSpPr>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447" y="1574642"/>
              <a:ext cx="2036977" cy="2306012"/>
            </a:xfrm>
            <a:prstGeom prst="rect">
              <a:avLst/>
            </a:prstGeom>
          </p:spPr>
        </p:pic>
        <p:sp>
          <p:nvSpPr>
            <p:cNvPr id="14" name="Right Arrow 13"/>
            <p:cNvSpPr/>
            <p:nvPr/>
          </p:nvSpPr>
          <p:spPr>
            <a:xfrm rot="8500885">
              <a:off x="2670222" y="2644811"/>
              <a:ext cx="1124245" cy="45368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22" name="Rectangle 21">
            <a:extLst>
              <a:ext uri="{FF2B5EF4-FFF2-40B4-BE49-F238E27FC236}">
                <a16:creationId xmlns:a16="http://schemas.microsoft.com/office/drawing/2014/main" id="{6C70D5E9-D171-FB4C-B44F-3112BADFC250}"/>
              </a:ext>
            </a:extLst>
          </p:cNvPr>
          <p:cNvSpPr/>
          <p:nvPr/>
        </p:nvSpPr>
        <p:spPr>
          <a:xfrm>
            <a:off x="9224318" y="4906954"/>
            <a:ext cx="126028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[fall]</a:t>
            </a:r>
          </a:p>
        </p:txBody>
      </p:sp>
      <p:grpSp>
        <p:nvGrpSpPr>
          <p:cNvPr id="11" name="Group 10" descr="Name tag with the name Nathalie Lefevre">
            <a:extLst>
              <a:ext uri="{FF2B5EF4-FFF2-40B4-BE49-F238E27FC236}">
                <a16:creationId xmlns:a16="http://schemas.microsoft.com/office/drawing/2014/main" id="{99C8DEEE-7FAA-2140-9D01-80E123085E22}"/>
              </a:ext>
            </a:extLst>
          </p:cNvPr>
          <p:cNvGrpSpPr/>
          <p:nvPr/>
        </p:nvGrpSpPr>
        <p:grpSpPr>
          <a:xfrm>
            <a:off x="5110391" y="2005480"/>
            <a:ext cx="2013734" cy="1991604"/>
            <a:chOff x="5110391" y="2005480"/>
            <a:chExt cx="2013734" cy="1991604"/>
          </a:xfrm>
        </p:grpSpPr>
        <p:pic>
          <p:nvPicPr>
            <p:cNvPr id="21" name="Picture 2" descr="name ta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2526" r="32740"/>
            <a:stretch/>
          </p:blipFill>
          <p:spPr bwMode="auto">
            <a:xfrm>
              <a:off x="5425511" y="2005480"/>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A71293A-187F-434C-B7BD-CE820C38A8AB}"/>
                </a:ext>
              </a:extLst>
            </p:cNvPr>
            <p:cNvSpPr txBox="1"/>
            <p:nvPr/>
          </p:nvSpPr>
          <p:spPr>
            <a:xfrm>
              <a:off x="5110391" y="3105873"/>
              <a:ext cx="2013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Lefèvre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73901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om no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m omb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subTnLst>
                                    <p:audio>
                                      <p:cMediaNode>
                                        <p:cTn display="0" masterRel="sameClick">
                                          <p:stCondLst>
                                            <p:cond evt="begin" delay="0">
                                              <p:tn val="26"/>
                                            </p:cond>
                                          </p:stCondLst>
                                          <p:endCondLst>
                                            <p:cond evt="onStopAudio" delay="0">
                                              <p:tgtEl>
                                                <p:sldTgt/>
                                              </p:tgtEl>
                                            </p:cond>
                                          </p:endCondLst>
                                        </p:cTn>
                                        <p:tgtEl>
                                          <p:sndTgt r:embed="rId5" name="om omb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om comba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om comba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om comprendr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om comprendr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om comp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om comp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om tomb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subTnLst>
                                    <p:audio>
                                      <p:cMediaNode>
                                        <p:cTn display="0" masterRel="sameClick">
                                          <p:stCondLst>
                                            <p:cond evt="begin" delay="0">
                                              <p:tn val="66"/>
                                            </p:cond>
                                          </p:stCondLst>
                                          <p:endCondLst>
                                            <p:cond evt="onStopAudio" delay="0">
                                              <p:tgtEl>
                                                <p:sldTgt/>
                                              </p:tgtEl>
                                            </p:cond>
                                          </p:endCondLst>
                                        </p:cTn>
                                        <p:tgtEl>
                                          <p:sndTgt r:embed="rId9" name="om to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32BF8A-4A57-4515-90DD-8618B666CAD4}"/>
              </a:ext>
            </a:extLst>
          </p:cNvPr>
          <p:cNvGraphicFramePr>
            <a:graphicFrameLocks noGrp="1"/>
          </p:cNvGraphicFramePr>
          <p:nvPr/>
        </p:nvGraphicFramePr>
        <p:xfrm>
          <a:off x="156000" y="1205661"/>
          <a:ext cx="11880000" cy="5040000"/>
        </p:xfrm>
        <a:graphic>
          <a:graphicData uri="http://schemas.openxmlformats.org/drawingml/2006/table">
            <a:tbl>
              <a:tblPr firstRow="1" bandRow="1">
                <a:tableStyleId>{5940675A-B579-460E-94D1-54222C63F5DA}</a:tableStyleId>
              </a:tblPr>
              <a:tblGrid>
                <a:gridCol w="3960000">
                  <a:extLst>
                    <a:ext uri="{9D8B030D-6E8A-4147-A177-3AD203B41FA5}">
                      <a16:colId xmlns:a16="http://schemas.microsoft.com/office/drawing/2014/main" val="784749290"/>
                    </a:ext>
                  </a:extLst>
                </a:gridCol>
                <a:gridCol w="3960000">
                  <a:extLst>
                    <a:ext uri="{9D8B030D-6E8A-4147-A177-3AD203B41FA5}">
                      <a16:colId xmlns:a16="http://schemas.microsoft.com/office/drawing/2014/main" val="250661263"/>
                    </a:ext>
                  </a:extLst>
                </a:gridCol>
                <a:gridCol w="3960000">
                  <a:extLst>
                    <a:ext uri="{9D8B030D-6E8A-4147-A177-3AD203B41FA5}">
                      <a16:colId xmlns:a16="http://schemas.microsoft.com/office/drawing/2014/main" val="3375880114"/>
                    </a:ext>
                  </a:extLst>
                </a:gridCol>
              </a:tblGrid>
              <a:tr h="1980000">
                <a:tc>
                  <a:txBody>
                    <a:bodyPr/>
                    <a:lstStyle/>
                    <a:p>
                      <a:pPr algn="ct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6306757"/>
                  </a:ext>
                </a:extLst>
              </a:tr>
              <a:tr h="540000">
                <a:tc>
                  <a:txBody>
                    <a:bodyPr/>
                    <a:lstStyle/>
                    <a:p>
                      <a:pPr algn="ctr"/>
                      <a:r>
                        <a:rPr lang="en-GB" sz="2000" b="1" dirty="0">
                          <a:solidFill>
                            <a:srgbClr val="115076"/>
                          </a:solidFill>
                        </a:rPr>
                        <a:t>1. I’m staying in my house.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2. Everyone is on their bridge.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3. He’s going to his church.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9516544"/>
                  </a:ext>
                </a:extLst>
              </a:tr>
              <a:tr h="1980000">
                <a:tc>
                  <a:txBody>
                    <a:bodyPr/>
                    <a:lstStyle/>
                    <a:p>
                      <a:pPr algn="ct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9350487"/>
                  </a:ext>
                </a:extLst>
              </a:tr>
              <a:tr h="540000">
                <a:tc>
                  <a:txBody>
                    <a:bodyPr/>
                    <a:lstStyle/>
                    <a:p>
                      <a:pPr algn="ctr"/>
                      <a:r>
                        <a:rPr lang="en-GB" sz="2000" b="1" dirty="0">
                          <a:solidFill>
                            <a:srgbClr val="115076"/>
                          </a:solidFill>
                        </a:rPr>
                        <a:t>4. She’s working in her garden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5. We’re behind our buildings.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115076"/>
                          </a:solidFill>
                        </a:rPr>
                        <a:t>6. You’re singing on your boat.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285394"/>
                  </a:ext>
                </a:extLst>
              </a:tr>
            </a:tbl>
          </a:graphicData>
        </a:graphic>
      </p:graphicFrame>
      <p:pic>
        <p:nvPicPr>
          <p:cNvPr id="4112" name="Picture 16" descr="Bridge cliparts - Clip Art Library">
            <a:extLst>
              <a:ext uri="{FF2B5EF4-FFF2-40B4-BE49-F238E27FC236}">
                <a16:creationId xmlns:a16="http://schemas.microsoft.com/office/drawing/2014/main" id="{27018AAE-D494-4900-B0F7-8C87363BD9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0414" y="1300911"/>
            <a:ext cx="1851171" cy="1800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GB" sz="2800" b="1" dirty="0">
                <a:solidFill>
                  <a:schemeClr val="bg1"/>
                </a:solidFill>
              </a:rPr>
              <a:t>Dis le </a:t>
            </a:r>
            <a:r>
              <a:rPr lang="en-GB" sz="2800" b="1" dirty="0" err="1">
                <a:solidFill>
                  <a:schemeClr val="bg1"/>
                </a:solidFill>
              </a:rPr>
              <a:t>français</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100" name="Picture 4" descr="Free Cliparts Outdoor Backyard, Download Free Clip Art, Free Clip ...">
            <a:extLst>
              <a:ext uri="{FF2B5EF4-FFF2-40B4-BE49-F238E27FC236}">
                <a16:creationId xmlns:a16="http://schemas.microsoft.com/office/drawing/2014/main" id="{1E78147F-CA6B-4736-992A-F2EB257DBD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903" y="3852339"/>
            <a:ext cx="32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hurch clip art free - Clip Art Library">
            <a:extLst>
              <a:ext uri="{FF2B5EF4-FFF2-40B4-BE49-F238E27FC236}">
                <a16:creationId xmlns:a16="http://schemas.microsoft.com/office/drawing/2014/main" id="{3C1C1499-EA21-4106-82AD-293389C2AD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3002" y="130091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cartoon colorful fishes - Clip Art Library">
            <a:extLst>
              <a:ext uri="{FF2B5EF4-FFF2-40B4-BE49-F238E27FC236}">
                <a16:creationId xmlns:a16="http://schemas.microsoft.com/office/drawing/2014/main" id="{0AE52D65-C49B-4FD7-A5DF-AE388B78B7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3002" y="3852339"/>
            <a:ext cx="216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Free City Buildings Clipart, Download Free Clip Art, Free Clip Art ...">
            <a:extLst>
              <a:ext uri="{FF2B5EF4-FFF2-40B4-BE49-F238E27FC236}">
                <a16:creationId xmlns:a16="http://schemas.microsoft.com/office/drawing/2014/main" id="{0D6C0EC8-5CDD-4B17-BAA9-3C8056BC63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18901" y="3852339"/>
            <a:ext cx="295419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Free Old House Clipart, Download Free Clip Art, Free Clip Art on ...">
            <a:extLst>
              <a:ext uri="{FF2B5EF4-FFF2-40B4-BE49-F238E27FC236}">
                <a16:creationId xmlns:a16="http://schemas.microsoft.com/office/drawing/2014/main" id="{76321D01-304D-4F19-AC01-2C560396BA8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8998" y="1312358"/>
            <a:ext cx="2054795" cy="180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61D0E7D-0CCC-4FEA-9B84-516954959B0C}"/>
              </a:ext>
            </a:extLst>
          </p:cNvPr>
          <p:cNvSpPr/>
          <p:nvPr/>
        </p:nvSpPr>
        <p:spPr>
          <a:xfrm>
            <a:off x="282080" y="3241859"/>
            <a:ext cx="3730600" cy="40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1. Je </a:t>
            </a:r>
            <a:r>
              <a:rPr lang="en-GB" sz="2000" b="1" dirty="0" err="1">
                <a:solidFill>
                  <a:srgbClr val="002060"/>
                </a:solidFill>
              </a:rPr>
              <a:t>reste</a:t>
            </a:r>
            <a:r>
              <a:rPr lang="en-GB" sz="2000" b="1" dirty="0">
                <a:solidFill>
                  <a:srgbClr val="002060"/>
                </a:solidFill>
              </a:rPr>
              <a:t> dans ma </a:t>
            </a:r>
            <a:r>
              <a:rPr lang="en-GB" sz="2000" b="1" dirty="0" err="1">
                <a:solidFill>
                  <a:srgbClr val="002060"/>
                </a:solidFill>
              </a:rPr>
              <a:t>maison</a:t>
            </a:r>
            <a:r>
              <a:rPr lang="en-GB" sz="2000" b="1" dirty="0">
                <a:solidFill>
                  <a:srgbClr val="002060"/>
                </a:solidFill>
              </a:rPr>
              <a:t>.</a:t>
            </a:r>
          </a:p>
        </p:txBody>
      </p:sp>
      <p:sp>
        <p:nvSpPr>
          <p:cNvPr id="22" name="Rectangle 21">
            <a:extLst>
              <a:ext uri="{FF2B5EF4-FFF2-40B4-BE49-F238E27FC236}">
                <a16:creationId xmlns:a16="http://schemas.microsoft.com/office/drawing/2014/main" id="{B15F1D9D-9F9F-400A-9C9C-7FD977061835}"/>
              </a:ext>
            </a:extLst>
          </p:cNvPr>
          <p:cNvSpPr/>
          <p:nvPr/>
        </p:nvSpPr>
        <p:spPr>
          <a:xfrm>
            <a:off x="4230699" y="3241859"/>
            <a:ext cx="3730600" cy="40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2. </a:t>
            </a:r>
            <a:r>
              <a:rPr lang="en-GB" sz="2000" b="1" dirty="0" err="1">
                <a:solidFill>
                  <a:srgbClr val="002060"/>
                </a:solidFill>
              </a:rPr>
              <a:t>Chacun</a:t>
            </a:r>
            <a:r>
              <a:rPr lang="en-GB" sz="2000" b="1" dirty="0">
                <a:solidFill>
                  <a:srgbClr val="002060"/>
                </a:solidFill>
              </a:rPr>
              <a:t> </a:t>
            </a:r>
            <a:r>
              <a:rPr lang="en-GB" sz="2000" b="1" dirty="0" err="1">
                <a:solidFill>
                  <a:srgbClr val="002060"/>
                </a:solidFill>
              </a:rPr>
              <a:t>est</a:t>
            </a:r>
            <a:r>
              <a:rPr lang="en-GB" sz="2000" b="1" dirty="0">
                <a:solidFill>
                  <a:srgbClr val="002060"/>
                </a:solidFill>
              </a:rPr>
              <a:t> sur son </a:t>
            </a:r>
            <a:r>
              <a:rPr lang="en-GB" sz="2000" b="1" dirty="0" err="1">
                <a:solidFill>
                  <a:srgbClr val="002060"/>
                </a:solidFill>
              </a:rPr>
              <a:t>pont</a:t>
            </a:r>
            <a:r>
              <a:rPr lang="en-GB" sz="2000" b="1" dirty="0">
                <a:solidFill>
                  <a:srgbClr val="002060"/>
                </a:solidFill>
              </a:rPr>
              <a:t>.</a:t>
            </a:r>
          </a:p>
        </p:txBody>
      </p:sp>
      <p:sp>
        <p:nvSpPr>
          <p:cNvPr id="23" name="Rectangle 22">
            <a:extLst>
              <a:ext uri="{FF2B5EF4-FFF2-40B4-BE49-F238E27FC236}">
                <a16:creationId xmlns:a16="http://schemas.microsoft.com/office/drawing/2014/main" id="{F76FABC3-A43A-490B-A018-0982A9BDEA16}"/>
              </a:ext>
            </a:extLst>
          </p:cNvPr>
          <p:cNvSpPr/>
          <p:nvPr/>
        </p:nvSpPr>
        <p:spPr>
          <a:xfrm>
            <a:off x="8257702" y="3241859"/>
            <a:ext cx="3730600" cy="40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3. Il </a:t>
            </a:r>
            <a:r>
              <a:rPr lang="en-GB" sz="2000" b="1" dirty="0" err="1">
                <a:solidFill>
                  <a:srgbClr val="002060"/>
                </a:solidFill>
              </a:rPr>
              <a:t>va</a:t>
            </a:r>
            <a:r>
              <a:rPr lang="en-GB" sz="2000" b="1" dirty="0">
                <a:solidFill>
                  <a:srgbClr val="002060"/>
                </a:solidFill>
              </a:rPr>
              <a:t> à son </a:t>
            </a:r>
            <a:r>
              <a:rPr lang="en-GB" sz="2000" b="1" dirty="0" err="1">
                <a:solidFill>
                  <a:srgbClr val="002060"/>
                </a:solidFill>
              </a:rPr>
              <a:t>église</a:t>
            </a:r>
            <a:r>
              <a:rPr lang="en-GB" sz="2000" b="1" dirty="0">
                <a:solidFill>
                  <a:srgbClr val="002060"/>
                </a:solidFill>
              </a:rPr>
              <a:t>.</a:t>
            </a:r>
          </a:p>
        </p:txBody>
      </p:sp>
      <p:sp>
        <p:nvSpPr>
          <p:cNvPr id="24" name="Rectangle 23">
            <a:extLst>
              <a:ext uri="{FF2B5EF4-FFF2-40B4-BE49-F238E27FC236}">
                <a16:creationId xmlns:a16="http://schemas.microsoft.com/office/drawing/2014/main" id="{656709F3-60D0-4897-845E-AA026FF94E73}"/>
              </a:ext>
            </a:extLst>
          </p:cNvPr>
          <p:cNvSpPr/>
          <p:nvPr/>
        </p:nvSpPr>
        <p:spPr>
          <a:xfrm>
            <a:off x="175051" y="5769453"/>
            <a:ext cx="3856680" cy="40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4. Elle </a:t>
            </a:r>
            <a:r>
              <a:rPr lang="en-GB" sz="2000" b="1" dirty="0" err="1">
                <a:solidFill>
                  <a:srgbClr val="002060"/>
                </a:solidFill>
              </a:rPr>
              <a:t>travaille</a:t>
            </a:r>
            <a:r>
              <a:rPr lang="en-GB" sz="2000" b="1" dirty="0">
                <a:solidFill>
                  <a:srgbClr val="002060"/>
                </a:solidFill>
              </a:rPr>
              <a:t> dans son </a:t>
            </a:r>
            <a:r>
              <a:rPr lang="en-GB" sz="2000" b="1" dirty="0" err="1">
                <a:solidFill>
                  <a:srgbClr val="002060"/>
                </a:solidFill>
              </a:rPr>
              <a:t>jardin</a:t>
            </a:r>
            <a:r>
              <a:rPr lang="en-GB" sz="2000" b="1" dirty="0">
                <a:solidFill>
                  <a:srgbClr val="002060"/>
                </a:solidFill>
              </a:rPr>
              <a:t>.</a:t>
            </a:r>
          </a:p>
        </p:txBody>
      </p:sp>
      <p:sp>
        <p:nvSpPr>
          <p:cNvPr id="25" name="Rectangle 24">
            <a:extLst>
              <a:ext uri="{FF2B5EF4-FFF2-40B4-BE49-F238E27FC236}">
                <a16:creationId xmlns:a16="http://schemas.microsoft.com/office/drawing/2014/main" id="{443B64AB-FE14-48E4-8112-EAB7F7F7181F}"/>
              </a:ext>
            </a:extLst>
          </p:cNvPr>
          <p:cNvSpPr/>
          <p:nvPr/>
        </p:nvSpPr>
        <p:spPr>
          <a:xfrm>
            <a:off x="4232380" y="5769453"/>
            <a:ext cx="3730600" cy="40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5. Nous </a:t>
            </a:r>
            <a:r>
              <a:rPr lang="en-GB" sz="2000" b="1" dirty="0" err="1">
                <a:solidFill>
                  <a:srgbClr val="002060"/>
                </a:solidFill>
              </a:rPr>
              <a:t>sommes</a:t>
            </a:r>
            <a:r>
              <a:rPr lang="en-GB" sz="2000" b="1" dirty="0">
                <a:solidFill>
                  <a:srgbClr val="002060"/>
                </a:solidFill>
              </a:rPr>
              <a:t> derrière </a:t>
            </a:r>
            <a:r>
              <a:rPr lang="en-GB" sz="2000" b="1" dirty="0" err="1">
                <a:solidFill>
                  <a:srgbClr val="002060"/>
                </a:solidFill>
              </a:rPr>
              <a:t>nos</a:t>
            </a:r>
            <a:r>
              <a:rPr lang="en-GB" sz="2000" b="1" dirty="0">
                <a:solidFill>
                  <a:srgbClr val="002060"/>
                </a:solidFill>
              </a:rPr>
              <a:t> </a:t>
            </a:r>
            <a:r>
              <a:rPr lang="en-GB" sz="2000" b="1" dirty="0" err="1">
                <a:solidFill>
                  <a:srgbClr val="002060"/>
                </a:solidFill>
              </a:rPr>
              <a:t>bâtiments</a:t>
            </a:r>
            <a:r>
              <a:rPr lang="en-GB" sz="2000" b="1" dirty="0">
                <a:solidFill>
                  <a:srgbClr val="002060"/>
                </a:solidFill>
              </a:rPr>
              <a:t>.</a:t>
            </a:r>
          </a:p>
        </p:txBody>
      </p:sp>
      <p:sp>
        <p:nvSpPr>
          <p:cNvPr id="26" name="Rectangle 25">
            <a:extLst>
              <a:ext uri="{FF2B5EF4-FFF2-40B4-BE49-F238E27FC236}">
                <a16:creationId xmlns:a16="http://schemas.microsoft.com/office/drawing/2014/main" id="{D102A388-1FA6-4E52-9FB8-B922A90ADB11}"/>
              </a:ext>
            </a:extLst>
          </p:cNvPr>
          <p:cNvSpPr/>
          <p:nvPr/>
        </p:nvSpPr>
        <p:spPr>
          <a:xfrm>
            <a:off x="8160271" y="5750887"/>
            <a:ext cx="3730600" cy="40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6. Tu </a:t>
            </a:r>
            <a:r>
              <a:rPr lang="en-GB" sz="2000" b="1" dirty="0" err="1">
                <a:solidFill>
                  <a:srgbClr val="002060"/>
                </a:solidFill>
              </a:rPr>
              <a:t>chantes</a:t>
            </a:r>
            <a:r>
              <a:rPr lang="en-GB" sz="2000" b="1" dirty="0">
                <a:solidFill>
                  <a:srgbClr val="002060"/>
                </a:solidFill>
              </a:rPr>
              <a:t> sur ton bateau.</a:t>
            </a:r>
          </a:p>
        </p:txBody>
      </p:sp>
    </p:spTree>
    <p:extLst>
      <p:ext uri="{BB962C8B-B14F-4D97-AF65-F5344CB8AC3E}">
        <p14:creationId xmlns:p14="http://schemas.microsoft.com/office/powerpoint/2010/main" val="152794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P spid="24" grpId="0" animBg="1"/>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6" name="TextBox 5"/>
          <p:cNvSpPr txBox="1"/>
          <p:nvPr/>
        </p:nvSpPr>
        <p:spPr>
          <a:xfrm>
            <a:off x="0" y="147034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7)</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BCDF9C-3E24-43C0-A55C-F313022367E8}"/>
              </a:ext>
            </a:extLst>
          </p:cNvPr>
          <p:cNvSpPr txBox="1"/>
          <p:nvPr/>
        </p:nvSpPr>
        <p:spPr>
          <a:xfrm>
            <a:off x="139520" y="2088437"/>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Y8 Term 1.1 Week 7 (Y7 Mashup 2)</a:t>
            </a:r>
          </a:p>
        </p:txBody>
      </p:sp>
      <p:pic>
        <p:nvPicPr>
          <p:cNvPr id="10" name="Picture 9" descr="A blue cartoon face with orange headphones&#10;&#10;Description automatically generated">
            <a:extLst>
              <a:ext uri="{FF2B5EF4-FFF2-40B4-BE49-F238E27FC236}">
                <a16:creationId xmlns:a16="http://schemas.microsoft.com/office/drawing/2014/main" id="{F9FED280-6170-445A-8B8E-F50CCD3BC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La </a:t>
            </a:r>
            <a:r>
              <a:rPr lang="en-GB" sz="2800" b="1" dirty="0" err="1">
                <a:solidFill>
                  <a:schemeClr val="bg1"/>
                </a:solidFill>
              </a:rPr>
              <a:t>rentrée</a:t>
            </a:r>
            <a:r>
              <a:rPr lang="en-GB" sz="2800" b="1" dirty="0">
                <a:solidFill>
                  <a:schemeClr val="bg1"/>
                </a:solidFill>
              </a:rPr>
              <a:t> des classes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0C53895-3F05-4B99-8DDD-7A05DA810EF2}"/>
              </a:ext>
            </a:extLst>
          </p:cNvPr>
          <p:cNvSpPr txBox="1"/>
          <p:nvPr/>
        </p:nvSpPr>
        <p:spPr>
          <a:xfrm>
            <a:off x="180000" y="913738"/>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septembre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on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revient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l’école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l’histoire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avec un(e)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10" name="Rectangle 9">
            <a:extLst>
              <a:ext uri="{FF2B5EF4-FFF2-40B4-BE49-F238E27FC236}">
                <a16:creationId xmlns:a16="http://schemas.microsoft.com/office/drawing/2014/main" id="{EBCABF6D-0DEB-482A-8B00-52A13EF0B61B}"/>
              </a:ext>
            </a:extLst>
          </p:cNvPr>
          <p:cNvSpPr/>
          <p:nvPr/>
        </p:nvSpPr>
        <p:spPr>
          <a:xfrm>
            <a:off x="336000" y="1889673"/>
            <a:ext cx="1152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 A</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Océane est nerveuse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Aujourd’hui, c’est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premier…</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collège / école / matchs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Amir frappe à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père / mère / parents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et elle marche avec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ordinateur / salle de classe / livres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à Océane. Les élèves demandent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partenaire / professeure / amis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qui dit qu’elle ressemble à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exercice / classe / professeurs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aussi. Au déjeuner, Océane ne regarde pas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année / classe / rêves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Elle joue avec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nouvelle…</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match / guerre / compétitions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Amir gagne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93A842D8-E8AD-4538-9610-1FBD61D73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4544" y="4409673"/>
            <a:ext cx="1800000" cy="1800000"/>
          </a:xfrm>
          <a:prstGeom prst="rect">
            <a:avLst/>
          </a:prstGeom>
        </p:spPr>
      </p:pic>
      <p:sp>
        <p:nvSpPr>
          <p:cNvPr id="15" name="Rectangle 14">
            <a:extLst>
              <a:ext uri="{FF2B5EF4-FFF2-40B4-BE49-F238E27FC236}">
                <a16:creationId xmlns:a16="http://schemas.microsoft.com/office/drawing/2014/main" id="{A9ADB163-6D6B-499A-96FD-57DDD410B849}"/>
              </a:ext>
            </a:extLst>
          </p:cNvPr>
          <p:cNvSpPr/>
          <p:nvPr/>
        </p:nvSpPr>
        <p:spPr>
          <a:xfrm>
            <a:off x="781148" y="2607359"/>
            <a:ext cx="2935419" cy="400110"/>
          </a:xfrm>
          <a:prstGeom prst="rect">
            <a:avLst/>
          </a:prstGeom>
          <a:solidFill>
            <a:schemeClr val="bg1"/>
          </a:solidFill>
        </p:spPr>
        <p:txBody>
          <a:bodyPr wrap="non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Océane est nerveuse.</a:t>
            </a: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77584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La </a:t>
            </a:r>
            <a:r>
              <a:rPr lang="en-GB" sz="2800" b="1" dirty="0" err="1">
                <a:solidFill>
                  <a:schemeClr val="bg1"/>
                </a:solidFill>
              </a:rPr>
              <a:t>rentrée</a:t>
            </a:r>
            <a:r>
              <a:rPr lang="en-GB" sz="2800" b="1" dirty="0">
                <a:solidFill>
                  <a:schemeClr val="bg1"/>
                </a:solidFill>
              </a:rPr>
              <a:t> des classes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0C53895-3F05-4B99-8DDD-7A05DA810EF2}"/>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septembre</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on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revient</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à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l’école</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Complète</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l’histoire</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avec un(e)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partenaire</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10" name="Rectangle 9">
            <a:extLst>
              <a:ext uri="{FF2B5EF4-FFF2-40B4-BE49-F238E27FC236}">
                <a16:creationId xmlns:a16="http://schemas.microsoft.com/office/drawing/2014/main" id="{EBCABF6D-0DEB-482A-8B00-52A13EF0B61B}"/>
              </a:ext>
            </a:extLst>
          </p:cNvPr>
          <p:cNvSpPr/>
          <p:nvPr/>
        </p:nvSpPr>
        <p:spPr>
          <a:xfrm>
            <a:off x="336000" y="1889673"/>
            <a:ext cx="1152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15076"/>
                </a:solidFill>
                <a:effectLst/>
                <a:uLnTx/>
                <a:uFillTx/>
                <a:latin typeface="Century Gothic"/>
                <a:ea typeface="+mn-ea"/>
                <a:cs typeface="+mn-cs"/>
              </a:rPr>
              <a:t>Partenaire</a:t>
            </a:r>
            <a:r>
              <a:rPr kumimoji="0" lang="en-GB" sz="2800" b="1" i="0" u="none" strike="noStrike" kern="1200" cap="none" spc="0" normalizeH="0" baseline="0" noProof="0" dirty="0">
                <a:ln>
                  <a:noFill/>
                </a:ln>
                <a:solidFill>
                  <a:srgbClr val="115076"/>
                </a:solidFill>
                <a:effectLst/>
                <a:uLnTx/>
                <a:uFillTx/>
                <a:latin typeface="Century Gothic"/>
                <a:ea typeface="+mn-ea"/>
                <a:cs typeface="+mn-cs"/>
              </a:rPr>
              <a:t> B</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a:ea typeface="+mn-ea"/>
                <a:cs typeface="+mn-cs"/>
              </a:rPr>
              <a:t>jour / semaine / classes</a:t>
            </a:r>
            <a:r>
              <a:rPr kumimoji="0" lang="fr-FR" sz="2000" b="0" i="0" u="none" strike="noStrike" kern="1200" cap="none" spc="0" normalizeH="0" baseline="0" noProof="0" dirty="0">
                <a:ln>
                  <a:noFill/>
                </a:ln>
                <a:solidFill>
                  <a:srgbClr val="EE6000"/>
                </a:solidFill>
                <a:effectLst/>
                <a:uLnTx/>
                <a:uFillTx/>
                <a:latin typeface="Century Gothic"/>
                <a:ea typeface="+mn-ea"/>
                <a:cs typeface="+mn-cs"/>
              </a:rPr>
              <a:t> </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à </a:t>
            </a:r>
            <a:r>
              <a:rPr kumimoji="0" lang="fr-FR" sz="2000" b="1" i="0" u="none" strike="noStrike" kern="1200" cap="none" spc="0" normalizeH="0" baseline="0" noProof="0" dirty="0">
                <a:ln>
                  <a:noFill/>
                </a:ln>
                <a:solidFill>
                  <a:srgbClr val="115076"/>
                </a:solidFill>
                <a:effectLst/>
                <a:uLnTx/>
                <a:uFillTx/>
                <a:latin typeface="Century Gothic"/>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nouveau…</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a:ea typeface="+mn-ea"/>
                <a:cs typeface="+mn-cs"/>
              </a:rPr>
              <a:t>bâtiment / porte / fenêtres</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Océane dit au revoir à </a:t>
            </a:r>
            <a:r>
              <a:rPr kumimoji="0" lang="fr-FR" sz="2000" b="1" i="0" u="none" strike="noStrike" kern="1200" cap="none" spc="0" normalizeH="0" baseline="0" noProof="0" dirty="0">
                <a:ln>
                  <a:noFill/>
                </a:ln>
                <a:solidFill>
                  <a:srgbClr val="115076"/>
                </a:solidFill>
                <a:effectLst/>
                <a:uLnTx/>
                <a:uFillTx/>
                <a:latin typeface="Century Gothic"/>
                <a:ea typeface="+mn-ea"/>
                <a:cs typeface="+mn-cs"/>
              </a:rPr>
              <a:t>ses</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EE6000"/>
                </a:solidFill>
                <a:effectLst/>
                <a:uLnTx/>
                <a:uFillTx/>
                <a:latin typeface="Century Gothic"/>
                <a:ea typeface="+mn-ea"/>
                <a:cs typeface="+mn-cs"/>
              </a:rPr>
              <a:t>ami / sœur / cousins</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 Ils arrivent tôt et Amir montre </a:t>
            </a:r>
            <a:r>
              <a:rPr kumimoji="0" lang="fr-FR" sz="2000" b="1" i="0" u="none" strike="noStrike" kern="1200" cap="none" spc="0" normalizeH="0" baseline="0" noProof="0" dirty="0">
                <a:ln>
                  <a:noFill/>
                </a:ln>
                <a:solidFill>
                  <a:srgbClr val="115076"/>
                </a:solidFill>
                <a:effectLst/>
                <a:uLnTx/>
                <a:uFillTx/>
                <a:latin typeface="Century Gothic"/>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a:ea typeface="+mn-ea"/>
                <a:cs typeface="+mn-cs"/>
              </a:rPr>
              <a:t>…</a:t>
            </a:r>
            <a:endParaRPr kumimoji="0" lang="en-GB" sz="2000" b="1" i="0" u="none" strike="noStrike" kern="1200" cap="none" spc="0" normalizeH="0" baseline="0" noProof="0" dirty="0">
              <a:ln>
                <a:noFill/>
              </a:ln>
              <a:solidFill>
                <a:srgbClr val="EE6000"/>
              </a:solidFill>
              <a:effectLst/>
              <a:uLnTx/>
              <a:uFillTx/>
              <a:latin typeface="Century Gothic"/>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000" b="1" i="0" u="none" strike="noStrike" kern="1200" cap="none" spc="0" normalizeH="0" baseline="0" noProof="0" dirty="0">
                <a:ln>
                  <a:noFill/>
                </a:ln>
                <a:solidFill>
                  <a:srgbClr val="EE6000"/>
                </a:solidFill>
                <a:effectLst/>
                <a:uLnTx/>
                <a:uFillTx/>
                <a:latin typeface="Century Gothic"/>
                <a:ea typeface="+mn-ea"/>
                <a:cs typeface="+mn-cs"/>
              </a:rPr>
              <a:t>nom / matière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préférée</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 / devoirs</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En</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classe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elle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aime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travailler</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avec </a:t>
            </a:r>
            <a:r>
              <a:rPr kumimoji="0" lang="en-GB" sz="2000" b="1" i="0" u="none" strike="noStrike" kern="1200" cap="none" spc="0" normalizeH="0" baseline="0" noProof="0" dirty="0">
                <a:ln>
                  <a:noFill/>
                </a:ln>
                <a:solidFill>
                  <a:srgbClr val="115076"/>
                </a:solidFill>
                <a:effectLst/>
                <a:uLnTx/>
                <a:uFillTx/>
                <a:latin typeface="Century Gothic"/>
                <a:ea typeface="+mn-ea"/>
                <a:cs typeface="+mn-cs"/>
              </a:rPr>
              <a:t>son</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acteur</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préféré</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 / chanteuse </a:t>
            </a: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préférée</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 / </a:t>
            </a: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sœurs</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Elle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aime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a:ea typeface="+mn-ea"/>
                <a:cs typeface="+mn-cs"/>
              </a:rPr>
              <a:t>ses</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000" b="1" i="0" u="none" strike="noStrike" kern="1200" cap="none" spc="0" normalizeH="0" baseline="0" noProof="0" dirty="0">
                <a:ln>
                  <a:noFill/>
                </a:ln>
                <a:solidFill>
                  <a:srgbClr val="EE6000"/>
                </a:solidFill>
                <a:effectLst/>
                <a:uLnTx/>
                <a:uFillTx/>
                <a:latin typeface="Century Gothic"/>
                <a:ea typeface="+mn-ea"/>
                <a:cs typeface="+mn-cs"/>
              </a:rPr>
              <a:t>portable / cuisine / devoirs</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Elle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parle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aux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élèves</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dans </a:t>
            </a:r>
            <a:r>
              <a:rPr kumimoji="0" lang="en-GB" sz="2000" b="1" i="0" u="none" strike="noStrike" kern="1200" cap="none" spc="0" normalizeH="0" baseline="0" noProof="0" dirty="0" err="1">
                <a:ln>
                  <a:noFill/>
                </a:ln>
                <a:solidFill>
                  <a:srgbClr val="115076"/>
                </a:solidFill>
                <a:effectLst/>
                <a:uLnTx/>
                <a:uFillTx/>
                <a:latin typeface="Century Gothic"/>
                <a:ea typeface="+mn-ea"/>
                <a:cs typeface="+mn-cs"/>
              </a:rPr>
              <a:t>sa</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ami</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 / </a:t>
            </a: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équipe</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 de foot / </a:t>
            </a: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partenaires</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Océane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gagne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a:ea typeface="+mn-ea"/>
                <a:cs typeface="+mn-cs"/>
              </a:rPr>
              <a:t>son</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cœur</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 / guerre / attentions</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Les deux enfants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sont</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contents !</a:t>
            </a:r>
            <a:endParaRPr kumimoji="0" lang="fr-FR" sz="2000" b="1" i="0" u="none" strike="noStrike" kern="1200" cap="none" spc="0" normalizeH="0" baseline="0" noProof="0" dirty="0">
              <a:ln>
                <a:noFill/>
              </a:ln>
              <a:solidFill>
                <a:srgbClr val="115076"/>
              </a:solidFill>
              <a:effectLst/>
              <a:uLnTx/>
              <a:uFillTx/>
              <a:latin typeface="Century Gothic"/>
              <a:ea typeface="+mn-ea"/>
              <a:cs typeface="+mn-cs"/>
            </a:endParaRPr>
          </a:p>
        </p:txBody>
      </p:sp>
      <p:pic>
        <p:nvPicPr>
          <p:cNvPr id="11" name="Picture 10">
            <a:extLst>
              <a:ext uri="{FF2B5EF4-FFF2-40B4-BE49-F238E27FC236}">
                <a16:creationId xmlns:a16="http://schemas.microsoft.com/office/drawing/2014/main" id="{AB3EDDDB-5DA7-40B4-9962-42D088EE4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4544" y="4409673"/>
            <a:ext cx="1800000" cy="1800000"/>
          </a:xfrm>
          <a:prstGeom prst="rect">
            <a:avLst/>
          </a:prstGeom>
        </p:spPr>
      </p:pic>
    </p:spTree>
    <p:extLst>
      <p:ext uri="{BB962C8B-B14F-4D97-AF65-F5344CB8AC3E}">
        <p14:creationId xmlns:p14="http://schemas.microsoft.com/office/powerpoint/2010/main" val="1032949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La </a:t>
            </a:r>
            <a:r>
              <a:rPr lang="en-GB" sz="2800" b="1" dirty="0" err="1">
                <a:solidFill>
                  <a:schemeClr val="bg1"/>
                </a:solidFill>
              </a:rPr>
              <a:t>rentrée</a:t>
            </a:r>
            <a:r>
              <a:rPr lang="en-GB" sz="2800" b="1" dirty="0">
                <a:solidFill>
                  <a:schemeClr val="bg1"/>
                </a:solidFill>
              </a:rPr>
              <a:t> des classes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0C53895-3F05-4B99-8DDD-7A05DA810EF2}"/>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septembre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revient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l’école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l’histoire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un(e)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0" name="Rectangle 9">
            <a:extLst>
              <a:ext uri="{FF2B5EF4-FFF2-40B4-BE49-F238E27FC236}">
                <a16:creationId xmlns:a16="http://schemas.microsoft.com/office/drawing/2014/main" id="{EBCABF6D-0DEB-482A-8B00-52A13EF0B61B}"/>
              </a:ext>
            </a:extLst>
          </p:cNvPr>
          <p:cNvSpPr/>
          <p:nvPr/>
        </p:nvSpPr>
        <p:spPr>
          <a:xfrm>
            <a:off x="336000" y="1889673"/>
            <a:ext cx="1152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Océane est nerveuse.  Aujourd’hui, c’est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premier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jour</a:t>
            </a:r>
            <a:r>
              <a:rPr kumimoji="0" lang="fr-FR" sz="2000" b="1" i="0" u="none" strike="noStrike" kern="1200" cap="none" spc="0" normalizeH="0" baseline="0" noProof="0" dirty="0">
                <a:ln>
                  <a:noFill/>
                </a:ln>
                <a:solidFill>
                  <a:srgbClr val="115076"/>
                </a:solidFill>
                <a:effectLst/>
                <a:uLnTx/>
                <a:uFillTx/>
                <a:latin typeface="Century Gothic"/>
                <a:ea typeface="+mn-ea"/>
                <a:cs typeface="+mn-cs"/>
              </a:rPr>
              <a:t>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à </a:t>
            </a:r>
            <a:r>
              <a:rPr kumimoji="0" lang="fr-FR" sz="2000" b="1" i="0" u="none" strike="noStrike" kern="1200" cap="none" spc="0" normalizeH="0" baseline="0" noProof="0" dirty="0">
                <a:ln>
                  <a:noFill/>
                </a:ln>
                <a:solidFill>
                  <a:srgbClr val="115076"/>
                </a:solidFill>
                <a:effectLst/>
                <a:uLnTx/>
                <a:uFillTx/>
                <a:latin typeface="Century Gothic"/>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nouveau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collège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Amir frappe à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porte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Océane dit au revoir à </a:t>
            </a:r>
            <a:r>
              <a:rPr kumimoji="0" lang="fr-FR" sz="2000" b="1" i="0" u="none" strike="noStrike" kern="1200" cap="none" spc="0" normalizeH="0" baseline="0" noProof="0" dirty="0">
                <a:ln>
                  <a:noFill/>
                </a:ln>
                <a:solidFill>
                  <a:srgbClr val="115076"/>
                </a:solidFill>
                <a:effectLst/>
                <a:uLnTx/>
                <a:uFillTx/>
                <a:latin typeface="Century Gothic"/>
                <a:ea typeface="+mn-ea"/>
                <a:cs typeface="+mn-cs"/>
              </a:rPr>
              <a:t>ses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parents</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et elle marche avec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a:ea typeface="+mn-ea"/>
                <a:cs typeface="+mn-cs"/>
              </a:rPr>
              <a:t>ami</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Ils arrivent tôt et Amir montre </a:t>
            </a:r>
            <a:r>
              <a:rPr kumimoji="0" lang="fr-FR" sz="2000" b="1" i="0" u="none" strike="noStrike" kern="1200" cap="none" spc="0" normalizeH="0" baseline="0" noProof="0" dirty="0">
                <a:ln>
                  <a:noFill/>
                </a:ln>
                <a:solidFill>
                  <a:srgbClr val="115076"/>
                </a:solidFill>
                <a:effectLst/>
                <a:uLnTx/>
                <a:uFillTx/>
                <a:latin typeface="Century Gothic"/>
                <a:ea typeface="+mn-ea"/>
                <a:cs typeface="+mn-cs"/>
              </a:rPr>
              <a:t>sa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salle de classe </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à Océane. Les élèves demandent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 </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nom</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En</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classe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elle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aime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travailler</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avec </a:t>
            </a:r>
            <a:r>
              <a:rPr kumimoji="0" lang="en-GB" sz="2000" b="1" i="0" u="none" strike="noStrike" kern="1200" cap="none" spc="0" normalizeH="0" baseline="0" noProof="0" dirty="0">
                <a:ln>
                  <a:noFill/>
                </a:ln>
                <a:solidFill>
                  <a:srgbClr val="115076"/>
                </a:solidFill>
                <a:effectLst/>
                <a:uLnTx/>
                <a:uFillTx/>
                <a:latin typeface="Century Gothic"/>
                <a:ea typeface="+mn-ea"/>
                <a:cs typeface="+mn-cs"/>
              </a:rPr>
              <a:t>son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partenaire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qui dit qu’elle ressemble à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chanteuse </a:t>
            </a: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préférée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Elle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aime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a:ea typeface="+mn-ea"/>
                <a:cs typeface="+mn-cs"/>
              </a:rPr>
              <a:t>ses</a:t>
            </a:r>
            <a:r>
              <a:rPr kumimoji="0" lang="en-GB" sz="2000" b="1" i="0" u="none" strike="noStrike" kern="1200" cap="none" spc="0" normalizeH="0" baseline="0" noProof="0" dirty="0">
                <a:ln>
                  <a:noFill/>
                </a:ln>
                <a:solidFill>
                  <a:srgbClr val="115076"/>
                </a:solidFill>
                <a:effectLst/>
                <a:uLnTx/>
                <a:uFillTx/>
                <a:latin typeface="Century Gothic"/>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professeurs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aussi. Au déjeuner, Océane ne regarde pas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portable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Elle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parle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aux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élèves</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dans </a:t>
            </a:r>
            <a:r>
              <a:rPr kumimoji="0" lang="en-GB" sz="2000" b="1" i="0" u="none" strike="noStrike" kern="1200" cap="none" spc="0" normalizeH="0" baseline="0" noProof="0" dirty="0" err="1">
                <a:ln>
                  <a:noFill/>
                </a:ln>
                <a:solidFill>
                  <a:srgbClr val="115076"/>
                </a:solidFill>
                <a:effectLst/>
                <a:uLnTx/>
                <a:uFillTx/>
                <a:latin typeface="Century Gothic"/>
                <a:ea typeface="+mn-ea"/>
                <a:cs typeface="+mn-cs"/>
              </a:rPr>
              <a:t>sa</a:t>
            </a:r>
            <a:r>
              <a:rPr kumimoji="0" lang="en-GB" sz="2000" b="1" i="0" u="none" strike="noStrike" kern="1200" cap="none" spc="0" normalizeH="0" baseline="0" noProof="0" dirty="0">
                <a:ln>
                  <a:noFill/>
                </a:ln>
                <a:solidFill>
                  <a:srgbClr val="115076"/>
                </a:solidFill>
                <a:effectLst/>
                <a:uLnTx/>
                <a:uFillTx/>
                <a:latin typeface="Century Gothic"/>
                <a:ea typeface="+mn-ea"/>
                <a:cs typeface="+mn-cs"/>
              </a:rPr>
              <a:t>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classe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Elle joue avec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sa</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nouvelle </a:t>
            </a: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équipe</a:t>
            </a:r>
            <a:r>
              <a:rPr kumimoji="0" lang="en-GB" sz="2000" b="1" i="0" u="none" strike="noStrike" kern="1200" cap="none" spc="0" normalizeH="0" baseline="0" noProof="0" dirty="0">
                <a:ln>
                  <a:noFill/>
                </a:ln>
                <a:solidFill>
                  <a:srgbClr val="EE6000"/>
                </a:solidFill>
                <a:effectLst/>
                <a:uLnTx/>
                <a:uFillTx/>
                <a:latin typeface="Century Gothic"/>
                <a:ea typeface="+mn-ea"/>
                <a:cs typeface="+mn-cs"/>
              </a:rPr>
              <a:t> de foot</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Océane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gagne</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a:ea typeface="+mn-ea"/>
                <a:cs typeface="+mn-cs"/>
              </a:rPr>
              <a:t>son </a:t>
            </a:r>
            <a:r>
              <a:rPr kumimoji="0" lang="fr-FR" sz="2000" b="1" i="0" u="none" strike="noStrike" kern="1200" cap="none" spc="0" normalizeH="0" baseline="0" noProof="0" dirty="0">
                <a:ln>
                  <a:noFill/>
                </a:ln>
                <a:solidFill>
                  <a:srgbClr val="EE6000"/>
                </a:solidFill>
                <a:effectLst/>
                <a:uLnTx/>
                <a:uFillTx/>
                <a:latin typeface="Century Gothic" panose="020F0302020204030204"/>
                <a:ea typeface="+mn-ea"/>
                <a:cs typeface="+mn-cs"/>
              </a:rPr>
              <a:t>match</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Amir gagne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son</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E6000"/>
                </a:solidFill>
                <a:effectLst/>
                <a:uLnTx/>
                <a:uFillTx/>
                <a:latin typeface="Century Gothic"/>
                <a:ea typeface="+mn-ea"/>
                <a:cs typeface="+mn-cs"/>
              </a:rPr>
              <a:t>cœur</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Les deux enfants </a:t>
            </a:r>
            <a:r>
              <a:rPr kumimoji="0" lang="en-GB" sz="2000" b="0" i="0" u="none" strike="noStrike" kern="1200" cap="none" spc="0" normalizeH="0" baseline="0" noProof="0" dirty="0" err="1">
                <a:ln>
                  <a:noFill/>
                </a:ln>
                <a:solidFill>
                  <a:srgbClr val="115076"/>
                </a:solidFill>
                <a:effectLst/>
                <a:uLnTx/>
                <a:uFillTx/>
                <a:latin typeface="Century Gothic"/>
                <a:ea typeface="+mn-ea"/>
                <a:cs typeface="+mn-cs"/>
              </a:rPr>
              <a:t>sont</a:t>
            </a:r>
            <a:r>
              <a:rPr kumimoji="0" lang="en-GB" sz="2000" b="0" i="0" u="none" strike="noStrike" kern="1200" cap="none" spc="0" normalizeH="0" baseline="0" noProof="0" dirty="0">
                <a:ln>
                  <a:noFill/>
                </a:ln>
                <a:solidFill>
                  <a:srgbClr val="115076"/>
                </a:solidFill>
                <a:effectLst/>
                <a:uLnTx/>
                <a:uFillTx/>
                <a:latin typeface="Century Gothic"/>
                <a:ea typeface="+mn-ea"/>
                <a:cs typeface="+mn-cs"/>
              </a:rPr>
              <a:t> contents !</a:t>
            </a:r>
            <a:endParaRPr kumimoji="0" lang="fr-FR" sz="2000" b="1" i="0" u="none" strike="noStrike" kern="1200" cap="none" spc="0" normalizeH="0" baseline="0" noProof="0" dirty="0">
              <a:ln>
                <a:noFill/>
              </a:ln>
              <a:solidFill>
                <a:srgbClr val="115076"/>
              </a:solidFill>
              <a:effectLst/>
              <a:uLnTx/>
              <a:uFillTx/>
              <a:latin typeface="Century Gothic"/>
              <a:ea typeface="+mn-ea"/>
              <a:cs typeface="+mn-cs"/>
            </a:endParaRPr>
          </a:p>
        </p:txBody>
      </p:sp>
      <p:pic>
        <p:nvPicPr>
          <p:cNvPr id="11" name="Picture 10">
            <a:extLst>
              <a:ext uri="{FF2B5EF4-FFF2-40B4-BE49-F238E27FC236}">
                <a16:creationId xmlns:a16="http://schemas.microsoft.com/office/drawing/2014/main" id="{6168FF43-FE92-4D02-BCFC-01C5823FC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4544" y="4409673"/>
            <a:ext cx="1800000" cy="1800000"/>
          </a:xfrm>
          <a:prstGeom prst="rect">
            <a:avLst/>
          </a:prstGeom>
        </p:spPr>
      </p:pic>
      <p:sp>
        <p:nvSpPr>
          <p:cNvPr id="12" name="TextBox 11">
            <a:extLst>
              <a:ext uri="{FF2B5EF4-FFF2-40B4-BE49-F238E27FC236}">
                <a16:creationId xmlns:a16="http://schemas.microsoft.com/office/drawing/2014/main" id="{130A9AC8-E49E-46B6-9BA5-C3D4E2EA4BA1}"/>
              </a:ext>
            </a:extLst>
          </p:cNvPr>
          <p:cNvSpPr txBox="1"/>
          <p:nvPr/>
        </p:nvSpPr>
        <p:spPr>
          <a:xfrm>
            <a:off x="6457245" y="327622"/>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a:ea typeface="+mn-ea"/>
              <a:cs typeface="+mn-cs"/>
            </a:endParaRPr>
          </a:p>
        </p:txBody>
      </p:sp>
    </p:spTree>
    <p:extLst>
      <p:ext uri="{BB962C8B-B14F-4D97-AF65-F5344CB8AC3E}">
        <p14:creationId xmlns:p14="http://schemas.microsoft.com/office/powerpoint/2010/main" val="3408723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01" y="468023"/>
            <a:ext cx="10515600" cy="1325563"/>
          </a:xfrm>
        </p:spPr>
        <p:txBody>
          <a:bodyPr>
            <a:normAutofit fontScale="90000"/>
          </a:bodyPr>
          <a:lstStyle/>
          <a:p>
            <a:pPr algn="ctr"/>
            <a:r>
              <a:rPr lang="en-GB" sz="13300" b="1" dirty="0">
                <a:solidFill>
                  <a:srgbClr val="115076"/>
                </a:solidFill>
                <a:cs typeface="Calibri" panose="020F0502020204030204" pitchFamily="34" charset="0"/>
              </a:rPr>
              <a:t>om</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762680" y="584479"/>
            <a:ext cx="266451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769" y="3929787"/>
            <a:ext cx="44319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prendre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4684"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37952" y="530995"/>
            <a:ext cx="50330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27996" y="3891291"/>
            <a:ext cx="292580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F00C3680-BCA4-3F4F-967A-126279055A23}"/>
              </a:ext>
            </a:extLst>
          </p:cNvPr>
          <p:cNvSpPr txBox="1"/>
          <p:nvPr/>
        </p:nvSpPr>
        <p:spPr>
          <a:xfrm>
            <a:off x="5156476" y="3594940"/>
            <a:ext cx="187904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grpSp>
        <p:nvGrpSpPr>
          <p:cNvPr id="5" name="Group 4" descr="Name tag with the name Nathalie Lefevre">
            <a:extLst>
              <a:ext uri="{FF2B5EF4-FFF2-40B4-BE49-F238E27FC236}">
                <a16:creationId xmlns:a16="http://schemas.microsoft.com/office/drawing/2014/main" id="{5BFDC971-4689-F04B-8455-320BCD58A1C5}"/>
              </a:ext>
            </a:extLst>
          </p:cNvPr>
          <p:cNvGrpSpPr/>
          <p:nvPr/>
        </p:nvGrpSpPr>
        <p:grpSpPr>
          <a:xfrm>
            <a:off x="5110391" y="2005480"/>
            <a:ext cx="2013734" cy="1991604"/>
            <a:chOff x="5110391" y="2005480"/>
            <a:chExt cx="2013734" cy="1991604"/>
          </a:xfrm>
        </p:grpSpPr>
        <p:pic>
          <p:nvPicPr>
            <p:cNvPr id="13" name="Picture 2" descr="name tag">
              <a:extLst>
                <a:ext uri="{FF2B5EF4-FFF2-40B4-BE49-F238E27FC236}">
                  <a16:creationId xmlns:a16="http://schemas.microsoft.com/office/drawing/2014/main" id="{A28C7A9F-9794-4D07-8EAA-43FE0CE5083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526" r="32740"/>
            <a:stretch/>
          </p:blipFill>
          <p:spPr bwMode="auto">
            <a:xfrm>
              <a:off x="5425511" y="2005480"/>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EACA89D-ED79-834C-A76E-6BD3C16EA8FA}"/>
                </a:ext>
              </a:extLst>
            </p:cNvPr>
            <p:cNvSpPr txBox="1"/>
            <p:nvPr/>
          </p:nvSpPr>
          <p:spPr>
            <a:xfrm>
              <a:off x="5110391" y="3105873"/>
              <a:ext cx="2013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Lefèvre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51286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om no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m omb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om comba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om comprendr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om comp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om to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01" y="468023"/>
            <a:ext cx="10515600" cy="1325563"/>
          </a:xfrm>
        </p:spPr>
        <p:txBody>
          <a:bodyPr>
            <a:normAutofit fontScale="90000"/>
          </a:bodyPr>
          <a:lstStyle/>
          <a:p>
            <a:pPr algn="ctr"/>
            <a:r>
              <a:rPr lang="en-GB" sz="13300" b="1" dirty="0">
                <a:solidFill>
                  <a:srgbClr val="115076"/>
                </a:solidFill>
                <a:cs typeface="Calibri" panose="020F0502020204030204" pitchFamily="34" charset="0"/>
              </a:rPr>
              <a:t>om</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56476" y="3594940"/>
            <a:ext cx="187904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sp>
        <p:nvSpPr>
          <p:cNvPr id="4" name="Rectangle 3"/>
          <p:cNvSpPr/>
          <p:nvPr/>
        </p:nvSpPr>
        <p:spPr>
          <a:xfrm>
            <a:off x="762680" y="584479"/>
            <a:ext cx="266451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769" y="3929787"/>
            <a:ext cx="44319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prendre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4684"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37952" y="530995"/>
            <a:ext cx="50330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27996" y="3891291"/>
            <a:ext cx="292580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grpSp>
        <p:nvGrpSpPr>
          <p:cNvPr id="3" name="Group 2" descr="name tag">
            <a:extLst>
              <a:ext uri="{FF2B5EF4-FFF2-40B4-BE49-F238E27FC236}">
                <a16:creationId xmlns:a16="http://schemas.microsoft.com/office/drawing/2014/main" id="{83C82082-8E68-A548-A2CA-082AAF4D5342}"/>
              </a:ext>
            </a:extLst>
          </p:cNvPr>
          <p:cNvGrpSpPr/>
          <p:nvPr/>
        </p:nvGrpSpPr>
        <p:grpSpPr>
          <a:xfrm>
            <a:off x="5110391" y="2005480"/>
            <a:ext cx="2013734" cy="1991604"/>
            <a:chOff x="5110391" y="2005480"/>
            <a:chExt cx="2013734" cy="1991604"/>
          </a:xfrm>
        </p:grpSpPr>
        <p:pic>
          <p:nvPicPr>
            <p:cNvPr id="11" name="Picture 2" descr="name tag">
              <a:extLst>
                <a:ext uri="{FF2B5EF4-FFF2-40B4-BE49-F238E27FC236}">
                  <a16:creationId xmlns:a16="http://schemas.microsoft.com/office/drawing/2014/main" id="{4C240078-14DD-48BE-BC0C-812163BD53C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526" r="32740"/>
            <a:stretch/>
          </p:blipFill>
          <p:spPr bwMode="auto">
            <a:xfrm>
              <a:off x="5425511" y="2005480"/>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FEC664D-B9C4-45F8-AEB3-C926B15869A4}"/>
                </a:ext>
              </a:extLst>
            </p:cNvPr>
            <p:cNvSpPr txBox="1"/>
            <p:nvPr/>
          </p:nvSpPr>
          <p:spPr>
            <a:xfrm>
              <a:off x="5110391" y="3105873"/>
              <a:ext cx="2013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Lefèvre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277667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15771" cy="647577"/>
          </a:xfrm>
        </p:spPr>
        <p:txBody>
          <a:bodyPr>
            <a:normAutofit/>
          </a:bodyPr>
          <a:lstStyle/>
          <a:p>
            <a:r>
              <a:rPr lang="en-GB" sz="2800" b="1" dirty="0">
                <a:solidFill>
                  <a:schemeClr val="bg1"/>
                </a:solidFill>
              </a:rPr>
              <a:t>[on] et [om]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Speech Bubble: Rectangle with Corners Rounded 4">
            <a:extLst>
              <a:ext uri="{FF2B5EF4-FFF2-40B4-BE49-F238E27FC236}">
                <a16:creationId xmlns:a16="http://schemas.microsoft.com/office/drawing/2014/main" id="{732FEEC2-23F7-44C8-AB86-A37234B8A796}"/>
              </a:ext>
            </a:extLst>
          </p:cNvPr>
          <p:cNvSpPr/>
          <p:nvPr/>
        </p:nvSpPr>
        <p:spPr>
          <a:xfrm>
            <a:off x="8728877" y="1676400"/>
            <a:ext cx="2625583" cy="1752600"/>
          </a:xfrm>
          <a:prstGeom prst="wedgeRoundRectCallout">
            <a:avLst>
              <a:gd name="adj1" fmla="val -59529"/>
              <a:gd name="adj2" fmla="val 20885"/>
              <a:gd name="adj3" fmla="val 16667"/>
            </a:avLst>
          </a:prstGeom>
          <a:solidFill>
            <a:srgbClr val="0055A5"/>
          </a:solidFill>
          <a:ln>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Even though these words are spelled differently, they sound exactly the same!</a:t>
            </a:r>
          </a:p>
        </p:txBody>
      </p:sp>
      <p:grpSp>
        <p:nvGrpSpPr>
          <p:cNvPr id="19" name="Group 18">
            <a:extLst>
              <a:ext uri="{FF2B5EF4-FFF2-40B4-BE49-F238E27FC236}">
                <a16:creationId xmlns:a16="http://schemas.microsoft.com/office/drawing/2014/main" id="{1DB89125-1C42-48C0-B8FF-629970F729A3}"/>
              </a:ext>
            </a:extLst>
          </p:cNvPr>
          <p:cNvGrpSpPr/>
          <p:nvPr/>
        </p:nvGrpSpPr>
        <p:grpSpPr>
          <a:xfrm>
            <a:off x="3865898" y="1986378"/>
            <a:ext cx="2246513" cy="1442622"/>
            <a:chOff x="3865898" y="1986378"/>
            <a:chExt cx="2246513" cy="1442622"/>
          </a:xfrm>
        </p:grpSpPr>
        <p:sp>
          <p:nvSpPr>
            <p:cNvPr id="32" name="TextBox 31">
              <a:hlinkClick r:id="" action="ppaction://noaction">
                <a:snd r:embed="rId3" name="23. nom.wav"/>
              </a:hlinkClick>
              <a:extLst>
                <a:ext uri="{FF2B5EF4-FFF2-40B4-BE49-F238E27FC236}">
                  <a16:creationId xmlns:a16="http://schemas.microsoft.com/office/drawing/2014/main" id="{456E7790-71CC-47F2-9408-24000EB56996}"/>
                </a:ext>
              </a:extLst>
            </p:cNvPr>
            <p:cNvSpPr txBox="1"/>
            <p:nvPr/>
          </p:nvSpPr>
          <p:spPr>
            <a:xfrm rot="10800000" flipV="1">
              <a:off x="3865898" y="2721114"/>
              <a:ext cx="22465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p>
          </p:txBody>
        </p:sp>
        <p:pic>
          <p:nvPicPr>
            <p:cNvPr id="13" name="Picture 2" descr="forbidden sign">
              <a:extLst>
                <a:ext uri="{FF2B5EF4-FFF2-40B4-BE49-F238E27FC236}">
                  <a16:creationId xmlns:a16="http://schemas.microsoft.com/office/drawing/2014/main" id="{2DB456CE-6539-473C-A32E-3B68316A29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77024" y="1986378"/>
              <a:ext cx="824260" cy="8242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562E0412-1AA7-4FCB-9214-5ABC41FFBEA2}"/>
              </a:ext>
            </a:extLst>
          </p:cNvPr>
          <p:cNvGrpSpPr/>
          <p:nvPr/>
        </p:nvGrpSpPr>
        <p:grpSpPr>
          <a:xfrm>
            <a:off x="6215401" y="1015016"/>
            <a:ext cx="2013734" cy="2413984"/>
            <a:chOff x="6215401" y="1015016"/>
            <a:chExt cx="2013734" cy="2413984"/>
          </a:xfrm>
        </p:grpSpPr>
        <p:sp>
          <p:nvSpPr>
            <p:cNvPr id="34" name="TextBox 33">
              <a:hlinkClick r:id="" action="ppaction://noaction">
                <a:snd r:embed="rId3" name="23. nom.wav"/>
              </a:hlinkClick>
              <a:extLst>
                <a:ext uri="{FF2B5EF4-FFF2-40B4-BE49-F238E27FC236}">
                  <a16:creationId xmlns:a16="http://schemas.microsoft.com/office/drawing/2014/main" id="{065AB104-5EB5-4916-951A-ADBD973C4353}"/>
                </a:ext>
              </a:extLst>
            </p:cNvPr>
            <p:cNvSpPr txBox="1"/>
            <p:nvPr/>
          </p:nvSpPr>
          <p:spPr>
            <a:xfrm>
              <a:off x="6560804" y="2721114"/>
              <a:ext cx="13147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grpSp>
          <p:nvGrpSpPr>
            <p:cNvPr id="15" name="Group 14">
              <a:extLst>
                <a:ext uri="{FF2B5EF4-FFF2-40B4-BE49-F238E27FC236}">
                  <a16:creationId xmlns:a16="http://schemas.microsoft.com/office/drawing/2014/main" id="{034411EF-DF51-414F-8E14-B719143631A9}"/>
                </a:ext>
              </a:extLst>
            </p:cNvPr>
            <p:cNvGrpSpPr/>
            <p:nvPr/>
          </p:nvGrpSpPr>
          <p:grpSpPr>
            <a:xfrm>
              <a:off x="6215401" y="1015016"/>
              <a:ext cx="2013734" cy="1942723"/>
              <a:chOff x="5186597" y="2355309"/>
              <a:chExt cx="2013734" cy="1942723"/>
            </a:xfrm>
          </p:grpSpPr>
          <p:pic>
            <p:nvPicPr>
              <p:cNvPr id="9" name="Picture 2" descr="name tag">
                <a:extLst>
                  <a:ext uri="{FF2B5EF4-FFF2-40B4-BE49-F238E27FC236}">
                    <a16:creationId xmlns:a16="http://schemas.microsoft.com/office/drawing/2014/main" id="{5415234D-7A75-4B54-BE3D-9B430FF9D4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526" r="32740"/>
              <a:stretch/>
            </p:blipFill>
            <p:spPr bwMode="auto">
              <a:xfrm>
                <a:off x="5417157" y="2355309"/>
                <a:ext cx="1544469" cy="19427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71C59EB-D3C0-446C-941D-A99BA29E0315}"/>
                  </a:ext>
                </a:extLst>
              </p:cNvPr>
              <p:cNvSpPr txBox="1"/>
              <p:nvPr/>
            </p:nvSpPr>
            <p:spPr>
              <a:xfrm>
                <a:off x="5186597" y="3545374"/>
                <a:ext cx="20137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Nathalie</a:t>
                </a:r>
              </a:p>
            </p:txBody>
          </p:sp>
        </p:grpSp>
      </p:grpSp>
      <p:sp>
        <p:nvSpPr>
          <p:cNvPr id="18" name="TextBox 17">
            <a:extLst>
              <a:ext uri="{FF2B5EF4-FFF2-40B4-BE49-F238E27FC236}">
                <a16:creationId xmlns:a16="http://schemas.microsoft.com/office/drawing/2014/main" id="{AF25719E-05C5-432F-8FFC-CE521B8F2A5A}"/>
              </a:ext>
            </a:extLst>
          </p:cNvPr>
          <p:cNvSpPr txBox="1"/>
          <p:nvPr/>
        </p:nvSpPr>
        <p:spPr>
          <a:xfrm>
            <a:off x="180000" y="3941781"/>
            <a:ext cx="114886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[on] is the same sound as SSC [om], which you already know.</a:t>
            </a:r>
          </a:p>
        </p:txBody>
      </p:sp>
      <p:sp>
        <p:nvSpPr>
          <p:cNvPr id="22" name="TextBox 21">
            <a:extLst>
              <a:ext uri="{FF2B5EF4-FFF2-40B4-BE49-F238E27FC236}">
                <a16:creationId xmlns:a16="http://schemas.microsoft.com/office/drawing/2014/main" id="{BE2FE4BE-B9AE-4369-A33B-3A5156FBB378}"/>
              </a:ext>
            </a:extLst>
          </p:cNvPr>
          <p:cNvSpPr txBox="1"/>
          <p:nvPr/>
        </p:nvSpPr>
        <p:spPr>
          <a:xfrm>
            <a:off x="180000" y="4685468"/>
            <a:ext cx="900259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this nasal sound appears in front of the letters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it is spelled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instead of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6" name="TextBox 25">
            <a:extLst>
              <a:ext uri="{FF2B5EF4-FFF2-40B4-BE49-F238E27FC236}">
                <a16:creationId xmlns:a16="http://schemas.microsoft.com/office/drawing/2014/main" id="{0476EDD6-5749-46C4-975B-57C22A769314}"/>
              </a:ext>
            </a:extLst>
          </p:cNvPr>
          <p:cNvSpPr txBox="1"/>
          <p:nvPr/>
        </p:nvSpPr>
        <p:spPr>
          <a:xfrm>
            <a:off x="180000" y="5663672"/>
            <a:ext cx="96598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on</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BUT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b</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fall],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om</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 [a shadow]</a:t>
            </a:r>
          </a:p>
        </p:txBody>
      </p:sp>
    </p:spTree>
    <p:extLst>
      <p:ext uri="{BB962C8B-B14F-4D97-AF65-F5344CB8AC3E}">
        <p14:creationId xmlns:p14="http://schemas.microsoft.com/office/powerpoint/2010/main" val="223552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3. n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3. nom.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22"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1029" y="169923"/>
            <a:ext cx="10515600" cy="1325563"/>
          </a:xfrm>
        </p:spPr>
        <p:txBody>
          <a:bodyPr>
            <a:normAutofit fontScale="90000"/>
          </a:bodyPr>
          <a:lstStyle/>
          <a:p>
            <a:pPr algn="ctr"/>
            <a:r>
              <a:rPr lang="en-GB" sz="13300" b="1" dirty="0">
                <a:solidFill>
                  <a:srgbClr val="115076"/>
                </a:solidFill>
                <a:cs typeface="Calibri" panose="020F0502020204030204" pitchFamily="34" charset="0"/>
              </a:rPr>
              <a:t>on</a:t>
            </a:r>
            <a:endParaRPr lang="en-GB" dirty="0"/>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forbidden sig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elev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635" y="1447070"/>
            <a:ext cx="1647506" cy="1444314"/>
          </a:xfrm>
          <a:prstGeom prst="rect">
            <a:avLst/>
          </a:prstGeom>
          <a:effectLst>
            <a:outerShdw blurRad="50800" dist="38100" dir="5400000" algn="t" rotWithShape="0">
              <a:prstClr val="black">
                <a:alpha val="40000"/>
              </a:prstClr>
            </a:outerShdw>
          </a:effectLst>
        </p:spPr>
      </p:pic>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4" name="Picture 13" descr="the 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635" y="4470483"/>
            <a:ext cx="1808976" cy="1688378"/>
          </a:xfrm>
          <a:prstGeom prst="rect">
            <a:avLst/>
          </a:prstGeom>
        </p:spPr>
      </p:pic>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5040229" y="5420198"/>
            <a:ext cx="20152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show]</a:t>
            </a: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5" name="Rectangle 4"/>
          <p:cNvSpPr/>
          <p:nvPr/>
        </p:nvSpPr>
        <p:spPr>
          <a:xfrm>
            <a:off x="8368404" y="1263692"/>
            <a:ext cx="30925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continue]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3" name="Rectangle 2"/>
          <p:cNvSpPr/>
          <p:nvPr/>
        </p:nvSpPr>
        <p:spPr>
          <a:xfrm>
            <a:off x="8422499" y="4470483"/>
            <a:ext cx="31373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the back]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13149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on 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7" name="on contin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on contin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on mon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on mon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9" name="on montr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9" name="on montr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10" name="on au fon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7" grpId="0"/>
      <p:bldP spid="20" grpId="0"/>
      <p:bldP spid="23" grpId="0"/>
      <p:bldP spid="21" grpId="0"/>
      <p:bldP spid="4" grpId="0"/>
      <p:bldP spid="26" grpId="0"/>
      <p:bldP spid="5" grpId="0"/>
      <p:bldP spid="2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1F4E79"/>
                </a:solidFill>
                <a:latin typeface="Century Gothic" panose="020B0502020202020204" pitchFamily="34" charset="0"/>
                <a:ea typeface="+mn-ea"/>
              </a:rPr>
              <a:t>om/on</a:t>
            </a:r>
            <a:endParaRPr lang="en-US" sz="10000" dirty="0"/>
          </a:p>
        </p:txBody>
      </p:sp>
      <p:sp>
        <p:nvSpPr>
          <p:cNvPr id="4" name="TextBox 3"/>
          <p:cNvSpPr txBox="1"/>
          <p:nvPr/>
        </p:nvSpPr>
        <p:spPr>
          <a:xfrm>
            <a:off x="1094326" y="4267983"/>
            <a:ext cx="1009924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c</a:t>
            </a:r>
            <a:r>
              <a:rPr kumimoji="0" lang="en-GB" sz="12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parais</a:t>
            </a:r>
            <a:r>
              <a:rPr kumimoji="0" lang="en-GB" sz="12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pic>
        <p:nvPicPr>
          <p:cNvPr id="7" name="Picture 6" descr="A picture containing scale, device, table, boat&#10;&#10;Description automatically generated">
            <a:extLst>
              <a:ext uri="{FF2B5EF4-FFF2-40B4-BE49-F238E27FC236}">
                <a16:creationId xmlns:a16="http://schemas.microsoft.com/office/drawing/2014/main" id="{D7C99476-C9B7-4BFB-8E51-2951DA377C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187" r="23657"/>
          <a:stretch/>
        </p:blipFill>
        <p:spPr>
          <a:xfrm>
            <a:off x="4047392" y="887672"/>
            <a:ext cx="4097216" cy="3980057"/>
          </a:xfrm>
          <a:prstGeom prst="flowChartConnector">
            <a:avLst/>
          </a:prstGeom>
        </p:spPr>
      </p:pic>
    </p:spTree>
    <p:extLst>
      <p:ext uri="{BB962C8B-B14F-4D97-AF65-F5344CB8AC3E}">
        <p14:creationId xmlns:p14="http://schemas.microsoft.com/office/powerpoint/2010/main" val="41524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3. 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lide 26.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extLst>
              <p:ext uri="{D42A27DB-BD31-4B8C-83A1-F6EECF244321}">
                <p14:modId xmlns:p14="http://schemas.microsoft.com/office/powerpoint/2010/main" val="669803392"/>
              </p:ext>
            </p:extLst>
          </p:nvPr>
        </p:nvGraphicFramePr>
        <p:xfrm>
          <a:off x="4097722" y="1689265"/>
          <a:ext cx="7606174" cy="3479469"/>
        </p:xfrm>
        <a:graphic>
          <a:graphicData uri="http://schemas.openxmlformats.org/drawingml/2006/table">
            <a:tbl>
              <a:tblPr firstRow="1" bandRow="1">
                <a:tableStyleId>{BDBED569-4797-4DF1-A0F4-6AAB3CD982D8}</a:tableStyleId>
              </a:tblPr>
              <a:tblGrid>
                <a:gridCol w="835877">
                  <a:extLst>
                    <a:ext uri="{9D8B030D-6E8A-4147-A177-3AD203B41FA5}">
                      <a16:colId xmlns:a16="http://schemas.microsoft.com/office/drawing/2014/main" val="2607353726"/>
                    </a:ext>
                  </a:extLst>
                </a:gridCol>
                <a:gridCol w="3438891">
                  <a:extLst>
                    <a:ext uri="{9D8B030D-6E8A-4147-A177-3AD203B41FA5}">
                      <a16:colId xmlns:a16="http://schemas.microsoft.com/office/drawing/2014/main" val="1600817978"/>
                    </a:ext>
                  </a:extLst>
                </a:gridCol>
                <a:gridCol w="1665703">
                  <a:extLst>
                    <a:ext uri="{9D8B030D-6E8A-4147-A177-3AD203B41FA5}">
                      <a16:colId xmlns:a16="http://schemas.microsoft.com/office/drawing/2014/main" val="4128092149"/>
                    </a:ext>
                  </a:extLst>
                </a:gridCol>
                <a:gridCol w="1665703">
                  <a:extLst>
                    <a:ext uri="{9D8B030D-6E8A-4147-A177-3AD203B41FA5}">
                      <a16:colId xmlns:a16="http://schemas.microsoft.com/office/drawing/2014/main" val="2609792770"/>
                    </a:ext>
                  </a:extLst>
                </a:gridCol>
              </a:tblGrid>
              <a:tr h="497067">
                <a:tc>
                  <a:txBody>
                    <a:bodyPr/>
                    <a:lstStyle/>
                    <a:p>
                      <a:endParaRPr lang="en-GB" sz="2000" dirty="0"/>
                    </a:p>
                  </a:txBody>
                  <a:tcPr>
                    <a:lnL w="12700" cmpd="sng">
                      <a:noFill/>
                    </a:lnL>
                    <a:lnR w="12700" cmpd="sng">
                      <a:noFill/>
                    </a:lnR>
                    <a:lnT w="12700" cmpd="sng">
                      <a:noFill/>
                    </a:lnT>
                    <a:lnB w="28575"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p>
                  </a:txBody>
                  <a:tcPr>
                    <a:lnL w="12700" cmpd="sng">
                      <a:noFill/>
                    </a:lnL>
                    <a:lnR w="28575" cap="flat" cmpd="sng" algn="ctr">
                      <a:solidFill>
                        <a:schemeClr val="accent2">
                          <a:lumMod val="40000"/>
                          <a:lumOff val="60000"/>
                        </a:schemeClr>
                      </a:solidFill>
                      <a:prstDash val="solid"/>
                      <a:round/>
                      <a:headEnd type="none" w="med" len="med"/>
                      <a:tailEnd type="none" w="med" len="med"/>
                    </a:lnR>
                    <a:lnT w="12700" cmpd="sng">
                      <a:noFill/>
                    </a:lnT>
                    <a:lnB w="28575"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[on]</a:t>
                      </a:r>
                      <a:endParaRPr lang="en-GB" sz="2000" b="0" dirty="0">
                        <a:solidFill>
                          <a:srgbClr val="002060"/>
                        </a:solidFill>
                      </a:endParaRPr>
                    </a:p>
                  </a:txBody>
                  <a:tcPr>
                    <a:lnL w="28575" cap="flat" cmpd="sng" algn="ctr">
                      <a:solidFill>
                        <a:schemeClr val="accent2">
                          <a:lumMod val="40000"/>
                          <a:lumOff val="60000"/>
                        </a:schemeClr>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[om]</a:t>
                      </a:r>
                      <a:endParaRPr lang="en-GB" sz="2000" b="0" dirty="0">
                        <a:solidFill>
                          <a:srgbClr val="002060"/>
                        </a:solidFill>
                      </a:endParaRP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T w="28575" cap="flat" cmpd="sng" algn="ctr">
                      <a:solidFill>
                        <a:schemeClr val="accent2">
                          <a:lumMod val="40000"/>
                          <a:lumOff val="60000"/>
                        </a:schemeClr>
                      </a:solidFill>
                      <a:prstDash val="solid"/>
                      <a:round/>
                      <a:headEnd type="none" w="med" len="med"/>
                      <a:tailEnd type="none" w="med" len="med"/>
                    </a:lnT>
                  </a:tcPr>
                </a:tc>
                <a:tc>
                  <a:txBody>
                    <a:bodyPr/>
                    <a:lstStyle/>
                    <a:p>
                      <a:r>
                        <a:rPr lang="en-GB" sz="2000" dirty="0" err="1">
                          <a:solidFill>
                            <a:schemeClr val="accent1">
                              <a:lumMod val="50000"/>
                            </a:schemeClr>
                          </a:solidFill>
                        </a:rPr>
                        <a:t>t</a:t>
                      </a:r>
                      <a:r>
                        <a:rPr lang="en-GB" sz="2000" b="1" dirty="0" err="1">
                          <a:solidFill>
                            <a:schemeClr val="accent1">
                              <a:lumMod val="50000"/>
                            </a:schemeClr>
                          </a:solidFill>
                        </a:rPr>
                        <a:t>om</a:t>
                      </a:r>
                      <a:r>
                        <a:rPr lang="en-GB" sz="2000" dirty="0" err="1">
                          <a:solidFill>
                            <a:schemeClr val="accent1">
                              <a:lumMod val="50000"/>
                            </a:schemeClr>
                          </a:solidFill>
                        </a:rPr>
                        <a:t>be</a:t>
                      </a:r>
                      <a:r>
                        <a:rPr lang="en-GB" sz="2000" dirty="0">
                          <a:solidFill>
                            <a:schemeClr val="accent1">
                              <a:lumMod val="50000"/>
                            </a:schemeClr>
                          </a:solidFill>
                        </a:rPr>
                        <a:t> </a:t>
                      </a:r>
                      <a:endParaRPr lang="en-GB" sz="1200" dirty="0">
                        <a:solidFill>
                          <a:schemeClr val="accent1">
                            <a:lumMod val="50000"/>
                          </a:schemeClr>
                        </a:solidFill>
                      </a:endParaRPr>
                    </a:p>
                  </a:txBody>
                  <a:tcPr anchor="ctr">
                    <a:lnT w="28575" cap="flat" cmpd="sng" algn="ctr">
                      <a:solidFill>
                        <a:schemeClr val="accent2">
                          <a:lumMod val="40000"/>
                          <a:lumOff val="60000"/>
                        </a:schemeClr>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interr</a:t>
                      </a:r>
                      <a:r>
                        <a:rPr lang="en-GB" sz="2000" b="1" dirty="0" err="1">
                          <a:solidFill>
                            <a:schemeClr val="accent1">
                              <a:lumMod val="50000"/>
                            </a:schemeClr>
                          </a:solidFill>
                        </a:rPr>
                        <a:t>om</a:t>
                      </a:r>
                      <a:r>
                        <a:rPr lang="en-GB" sz="2000" b="0" dirty="0" err="1">
                          <a:solidFill>
                            <a:schemeClr val="accent1">
                              <a:lumMod val="50000"/>
                            </a:schemeClr>
                          </a:solidFill>
                        </a:rPr>
                        <a:t>pre</a:t>
                      </a:r>
                      <a:r>
                        <a:rPr lang="en-GB" sz="2000" b="0" dirty="0">
                          <a:solidFill>
                            <a:schemeClr val="accent1">
                              <a:lumMod val="50000"/>
                            </a:schemeClr>
                          </a:solidFill>
                        </a:rPr>
                        <a:t>   [to interrupt]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a:t>
                      </a:r>
                      <a:r>
                        <a:rPr lang="en-GB" sz="2000" b="1" dirty="0" err="1">
                          <a:solidFill>
                            <a:schemeClr val="accent1">
                              <a:lumMod val="50000"/>
                            </a:schemeClr>
                          </a:solidFill>
                        </a:rPr>
                        <a:t>on</a:t>
                      </a:r>
                      <a:r>
                        <a:rPr lang="en-GB" sz="2000" b="0" dirty="0" err="1">
                          <a:solidFill>
                            <a:schemeClr val="accent1">
                              <a:lumMod val="50000"/>
                            </a:schemeClr>
                          </a:solidFill>
                        </a:rPr>
                        <a:t>c</a:t>
                      </a:r>
                      <a:r>
                        <a:rPr lang="en-GB" sz="2000" b="1" dirty="0" err="1">
                          <a:solidFill>
                            <a:schemeClr val="accent1">
                              <a:lumMod val="50000"/>
                            </a:schemeClr>
                          </a:solidFill>
                        </a:rPr>
                        <a:t>om</a:t>
                      </a:r>
                      <a:r>
                        <a:rPr lang="en-GB" sz="2000" b="0" dirty="0" err="1">
                          <a:solidFill>
                            <a:schemeClr val="accent1">
                              <a:lumMod val="50000"/>
                            </a:schemeClr>
                          </a:solidFill>
                        </a:rPr>
                        <a:t>bre</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c</a:t>
                      </a:r>
                      <a:r>
                        <a:rPr lang="en-GB" sz="2000" b="1" dirty="0" err="1">
                          <a:solidFill>
                            <a:schemeClr val="accent1">
                              <a:lumMod val="50000"/>
                            </a:schemeClr>
                          </a:solidFill>
                        </a:rPr>
                        <a:t>on</a:t>
                      </a:r>
                      <a:r>
                        <a:rPr lang="en-GB" sz="2000" b="0" dirty="0" err="1">
                          <a:solidFill>
                            <a:schemeClr val="accent1">
                              <a:lumMod val="50000"/>
                            </a:schemeClr>
                          </a:solidFill>
                        </a:rPr>
                        <a:t>fortable</a:t>
                      </a:r>
                      <a:r>
                        <a:rPr lang="en-GB" sz="2000" b="0" dirty="0">
                          <a:solidFill>
                            <a:schemeClr val="accent1">
                              <a:lumMod val="50000"/>
                            </a:schemeClr>
                          </a:solidFill>
                        </a:rPr>
                        <a:t> [comfortable]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p</a:t>
                      </a:r>
                      <a:r>
                        <a:rPr lang="en-GB" sz="2000" b="1" dirty="0">
                          <a:solidFill>
                            <a:schemeClr val="accent1">
                              <a:lumMod val="50000"/>
                            </a:schemeClr>
                          </a:solidFill>
                        </a:rPr>
                        <a:t>om</a:t>
                      </a:r>
                      <a:r>
                        <a:rPr lang="en-GB" sz="2000" b="0" dirty="0">
                          <a:solidFill>
                            <a:schemeClr val="accent1">
                              <a:lumMod val="50000"/>
                            </a:schemeClr>
                          </a:solidFill>
                        </a:rPr>
                        <a:t>pier</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r>
                        <a:rPr lang="en-GB" sz="2000" dirty="0">
                          <a:solidFill>
                            <a:schemeClr val="accent1">
                              <a:lumMod val="50000"/>
                            </a:schemeClr>
                          </a:solidFill>
                        </a:rPr>
                        <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h</a:t>
                      </a:r>
                      <a:r>
                        <a:rPr lang="en-GB" sz="2000" b="1" dirty="0" err="1">
                          <a:solidFill>
                            <a:schemeClr val="accent1">
                              <a:lumMod val="50000"/>
                            </a:schemeClr>
                          </a:solidFill>
                        </a:rPr>
                        <a:t>on</a:t>
                      </a:r>
                      <a:r>
                        <a:rPr lang="en-GB" sz="2000" b="0" dirty="0" err="1">
                          <a:solidFill>
                            <a:schemeClr val="accent1">
                              <a:lumMod val="50000"/>
                            </a:schemeClr>
                          </a:solidFill>
                        </a:rPr>
                        <a:t>te</a:t>
                      </a:r>
                      <a:r>
                        <a:rPr lang="en-GB" sz="2000" b="0" dirty="0">
                          <a:solidFill>
                            <a:schemeClr val="accent1">
                              <a:lumMod val="50000"/>
                            </a:schemeClr>
                          </a:solidFill>
                        </a:rPr>
                        <a:t>                [shame]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bl>
          </a:graphicData>
        </a:graphic>
      </p:graphicFrame>
      <p:sp>
        <p:nvSpPr>
          <p:cNvPr id="31" name="Action Button: Custom 16">
            <a:hlinkClick r:id="" action="ppaction://noaction" highlightClick="1">
              <a:snd r:embed="rId3" name="tombe.wav"/>
            </a:hlinkClick>
            <a:extLst>
              <a:ext uri="{FF2B5EF4-FFF2-40B4-BE49-F238E27FC236}">
                <a16:creationId xmlns:a16="http://schemas.microsoft.com/office/drawing/2014/main" id="{CEB3128E-7BF2-4A65-B88B-60C148FACDCF}"/>
              </a:ext>
            </a:extLst>
          </p:cNvPr>
          <p:cNvSpPr/>
          <p:nvPr/>
        </p:nvSpPr>
        <p:spPr>
          <a:xfrm>
            <a:off x="4318171" y="224210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4" name="concombre.wav"/>
            </a:hlinkClick>
            <a:extLst>
              <a:ext uri="{FF2B5EF4-FFF2-40B4-BE49-F238E27FC236}">
                <a16:creationId xmlns:a16="http://schemas.microsoft.com/office/drawing/2014/main" id="{8A1DE54B-4809-4B97-93E3-68BD32236018}"/>
              </a:ext>
            </a:extLst>
          </p:cNvPr>
          <p:cNvSpPr/>
          <p:nvPr/>
        </p:nvSpPr>
        <p:spPr>
          <a:xfrm>
            <a:off x="4316093" y="322862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5" name="confortable.wav"/>
            </a:hlinkClick>
            <a:extLst>
              <a:ext uri="{FF2B5EF4-FFF2-40B4-BE49-F238E27FC236}">
                <a16:creationId xmlns:a16="http://schemas.microsoft.com/office/drawing/2014/main" id="{1AA001D9-A76E-4BA3-8BC0-CBABE0E655B2}"/>
              </a:ext>
            </a:extLst>
          </p:cNvPr>
          <p:cNvSpPr/>
          <p:nvPr/>
        </p:nvSpPr>
        <p:spPr>
          <a:xfrm>
            <a:off x="4316093" y="372188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6" name="pompier.wav"/>
            </a:hlinkClick>
            <a:extLst>
              <a:ext uri="{FF2B5EF4-FFF2-40B4-BE49-F238E27FC236}">
                <a16:creationId xmlns:a16="http://schemas.microsoft.com/office/drawing/2014/main" id="{308E3B9A-1B71-4AD2-A5C6-94D58343866D}"/>
              </a:ext>
            </a:extLst>
          </p:cNvPr>
          <p:cNvSpPr/>
          <p:nvPr/>
        </p:nvSpPr>
        <p:spPr>
          <a:xfrm>
            <a:off x="4316093" y="421514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9" name="Action Button: Custom 16">
            <a:hlinkClick r:id="" action="ppaction://noaction" highlightClick="1">
              <a:snd r:embed="rId7" name="honte.wav"/>
            </a:hlinkClick>
            <a:extLst>
              <a:ext uri="{FF2B5EF4-FFF2-40B4-BE49-F238E27FC236}">
                <a16:creationId xmlns:a16="http://schemas.microsoft.com/office/drawing/2014/main" id="{7BF854E3-63B4-4055-8855-C2F49C26F195}"/>
              </a:ext>
            </a:extLst>
          </p:cNvPr>
          <p:cNvSpPr/>
          <p:nvPr/>
        </p:nvSpPr>
        <p:spPr>
          <a:xfrm>
            <a:off x="4329506" y="470839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Action Button: Custom 16">
            <a:hlinkClick r:id="" action="ppaction://noaction" highlightClick="1">
              <a:snd r:embed="rId8" name="interrompre.wav"/>
            </a:hlinkClick>
            <a:extLst>
              <a:ext uri="{FF2B5EF4-FFF2-40B4-BE49-F238E27FC236}">
                <a16:creationId xmlns:a16="http://schemas.microsoft.com/office/drawing/2014/main" id="{69587073-1742-4651-96A6-1BC886786F14}"/>
              </a:ext>
            </a:extLst>
          </p:cNvPr>
          <p:cNvSpPr/>
          <p:nvPr/>
        </p:nvSpPr>
        <p:spPr>
          <a:xfrm>
            <a:off x="4314948" y="271216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itle 3"/>
          <p:cNvSpPr>
            <a:spLocks noGrp="1"/>
          </p:cNvSpPr>
          <p:nvPr>
            <p:ph type="title"/>
          </p:nvPr>
        </p:nvSpPr>
        <p:spPr>
          <a:xfrm>
            <a:off x="0" y="213557"/>
            <a:ext cx="3062514" cy="647577"/>
          </a:xfrm>
        </p:spPr>
        <p:txBody>
          <a:bodyPr>
            <a:normAutofit/>
          </a:bodyPr>
          <a:lstStyle/>
          <a:p>
            <a:r>
              <a:rPr lang="en-GB" sz="2800" b="1" dirty="0">
                <a:solidFill>
                  <a:schemeClr val="bg1"/>
                </a:solidFill>
              </a:rPr>
              <a:t>[om] </a:t>
            </a:r>
            <a:r>
              <a:rPr lang="en-GB" sz="2800" b="1" dirty="0" err="1">
                <a:solidFill>
                  <a:schemeClr val="bg1"/>
                </a:solidFill>
              </a:rPr>
              <a:t>ou</a:t>
            </a:r>
            <a:r>
              <a:rPr lang="en-GB" sz="2800" b="1" dirty="0">
                <a:solidFill>
                  <a:schemeClr val="bg1"/>
                </a:solidFill>
              </a:rPr>
              <a:t> [on]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1" y="1296000"/>
            <a:ext cx="411119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Comment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ça</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s'écrit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Avec [on]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Complète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et dis les mots ! </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9974179" y="249869"/>
            <a:ext cx="193574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2547" y="2242104"/>
            <a:ext cx="282522" cy="294294"/>
          </a:xfrm>
          <a:prstGeom prst="rect">
            <a:avLst/>
          </a:prstGeom>
        </p:spPr>
      </p:pic>
      <p:sp>
        <p:nvSpPr>
          <p:cNvPr id="32" name="TextBox 31" descr="text box hiding answer">
            <a:extLst>
              <a:ext uri="{FF2B5EF4-FFF2-40B4-BE49-F238E27FC236}">
                <a16:creationId xmlns:a16="http://schemas.microsoft.com/office/drawing/2014/main" id="{5B6EE2A1-24C4-40DE-B2AC-314EE60E23BD}"/>
              </a:ext>
            </a:extLst>
          </p:cNvPr>
          <p:cNvSpPr txBox="1"/>
          <p:nvPr/>
        </p:nvSpPr>
        <p:spPr>
          <a:xfrm>
            <a:off x="5111662" y="2286214"/>
            <a:ext cx="396000" cy="307777"/>
          </a:xfrm>
          <a:prstGeom prst="rect">
            <a:avLst/>
          </a:prstGeom>
          <a:solidFill>
            <a:srgbClr val="FDEDE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47" name="TextBox 46" descr="text box hiding answer">
            <a:extLst>
              <a:ext uri="{FF2B5EF4-FFF2-40B4-BE49-F238E27FC236}">
                <a16:creationId xmlns:a16="http://schemas.microsoft.com/office/drawing/2014/main" id="{A382E953-5C44-4409-A152-33F8D0D8B8AF}"/>
              </a:ext>
            </a:extLst>
          </p:cNvPr>
          <p:cNvSpPr txBox="1"/>
          <p:nvPr/>
        </p:nvSpPr>
        <p:spPr>
          <a:xfrm>
            <a:off x="5624672" y="2790897"/>
            <a:ext cx="415008" cy="307777"/>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38716" y="3284914"/>
            <a:ext cx="282522" cy="294294"/>
          </a:xfrm>
          <a:prstGeom prst="rect">
            <a:avLst/>
          </a:prstGeom>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38716" y="3822120"/>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2547" y="4248707"/>
            <a:ext cx="282522" cy="294294"/>
          </a:xfrm>
          <a:prstGeom prst="rect">
            <a:avLst/>
          </a:prstGeom>
        </p:spPr>
      </p:pic>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36025" y="2763016"/>
            <a:ext cx="282522" cy="294294"/>
          </a:xfrm>
          <a:prstGeom prst="rect">
            <a:avLst/>
          </a:prstGeom>
        </p:spPr>
      </p:pic>
      <p:pic>
        <p:nvPicPr>
          <p:cNvPr id="2050" name="Picture 2" descr="Tombstone, Rip, Dead, Death, Funeral, Halloween, Mort">
            <a:extLst>
              <a:ext uri="{FF2B5EF4-FFF2-40B4-BE49-F238E27FC236}">
                <a16:creationId xmlns:a16="http://schemas.microsoft.com/office/drawing/2014/main" id="{83C931B3-A03B-4D65-ADA5-0B5313B385A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07859" y="2220786"/>
            <a:ext cx="357000" cy="4386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cumber Clip Art">
            <a:extLst>
              <a:ext uri="{FF2B5EF4-FFF2-40B4-BE49-F238E27FC236}">
                <a16:creationId xmlns:a16="http://schemas.microsoft.com/office/drawing/2014/main" id="{14BFC0CA-FCA4-415E-8C49-D9D950791C9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167104">
            <a:off x="7024915" y="3190481"/>
            <a:ext cx="643896" cy="5398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refighter, Fire, Fireman, Hose, Rescue, Water, Helmet">
            <a:extLst>
              <a:ext uri="{FF2B5EF4-FFF2-40B4-BE49-F238E27FC236}">
                <a16:creationId xmlns:a16="http://schemas.microsoft.com/office/drawing/2014/main" id="{D5AAF66D-10E6-4827-BAB0-69735DD388E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69688" y="4186821"/>
            <a:ext cx="396000" cy="48325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green checkmark">
            <a:extLst>
              <a:ext uri="{FF2B5EF4-FFF2-40B4-BE49-F238E27FC236}">
                <a16:creationId xmlns:a16="http://schemas.microsoft.com/office/drawing/2014/main" id="{F322B2E4-6FA6-400B-BEE8-26A1BD080A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72547" y="3275038"/>
            <a:ext cx="282522" cy="294294"/>
          </a:xfrm>
          <a:prstGeom prst="rect">
            <a:avLst/>
          </a:prstGeom>
        </p:spPr>
      </p:pic>
      <p:grpSp>
        <p:nvGrpSpPr>
          <p:cNvPr id="11" name="Group 10">
            <a:extLst>
              <a:ext uri="{FF2B5EF4-FFF2-40B4-BE49-F238E27FC236}">
                <a16:creationId xmlns:a16="http://schemas.microsoft.com/office/drawing/2014/main" id="{6D0F42B4-868C-42BB-AAA8-46623C0BD68B}"/>
              </a:ext>
            </a:extLst>
          </p:cNvPr>
          <p:cNvGrpSpPr/>
          <p:nvPr/>
        </p:nvGrpSpPr>
        <p:grpSpPr>
          <a:xfrm>
            <a:off x="5178214" y="3268295"/>
            <a:ext cx="885188" cy="307778"/>
            <a:chOff x="5384240" y="2380132"/>
            <a:chExt cx="885188" cy="307778"/>
          </a:xfrm>
          <a:solidFill>
            <a:srgbClr val="FDEDEC"/>
          </a:solidFill>
        </p:grpSpPr>
        <p:sp>
          <p:nvSpPr>
            <p:cNvPr id="53" name="TextBox 52" descr="text box hiding answer">
              <a:extLst>
                <a:ext uri="{FF2B5EF4-FFF2-40B4-BE49-F238E27FC236}">
                  <a16:creationId xmlns:a16="http://schemas.microsoft.com/office/drawing/2014/main" id="{E53DFBF7-3D9C-4D2C-911D-EC41E06CC81C}"/>
                </a:ext>
              </a:extLst>
            </p:cNvPr>
            <p:cNvSpPr txBox="1"/>
            <p:nvPr/>
          </p:nvSpPr>
          <p:spPr>
            <a:xfrm>
              <a:off x="5384240" y="2380133"/>
              <a:ext cx="329448" cy="307777"/>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55" name="TextBox 54" descr="text box hiding answer">
              <a:extLst>
                <a:ext uri="{FF2B5EF4-FFF2-40B4-BE49-F238E27FC236}">
                  <a16:creationId xmlns:a16="http://schemas.microsoft.com/office/drawing/2014/main" id="{A2320566-A76F-451A-9EC2-AF7512C4E688}"/>
                </a:ext>
              </a:extLst>
            </p:cNvPr>
            <p:cNvSpPr txBox="1"/>
            <p:nvPr/>
          </p:nvSpPr>
          <p:spPr>
            <a:xfrm>
              <a:off x="5873429" y="2380132"/>
              <a:ext cx="395999" cy="307777"/>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grpSp>
      <p:sp>
        <p:nvSpPr>
          <p:cNvPr id="56" name="TextBox 55" descr="text box hiding answer">
            <a:extLst>
              <a:ext uri="{FF2B5EF4-FFF2-40B4-BE49-F238E27FC236}">
                <a16:creationId xmlns:a16="http://schemas.microsoft.com/office/drawing/2014/main" id="{FB8AD01B-02C7-4996-B6C1-A57FDD476E00}"/>
              </a:ext>
            </a:extLst>
          </p:cNvPr>
          <p:cNvSpPr txBox="1"/>
          <p:nvPr/>
        </p:nvSpPr>
        <p:spPr>
          <a:xfrm>
            <a:off x="5178214" y="3772534"/>
            <a:ext cx="329448" cy="307777"/>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7" name="TextBox 6" descr="text box hiding answer">
            <a:extLst>
              <a:ext uri="{FF2B5EF4-FFF2-40B4-BE49-F238E27FC236}">
                <a16:creationId xmlns:a16="http://schemas.microsoft.com/office/drawing/2014/main" id="{381AF470-3238-40A5-BF2C-56CB1C7F6328}"/>
              </a:ext>
            </a:extLst>
          </p:cNvPr>
          <p:cNvSpPr txBox="1"/>
          <p:nvPr/>
        </p:nvSpPr>
        <p:spPr>
          <a:xfrm>
            <a:off x="5197222" y="4252252"/>
            <a:ext cx="396000" cy="307777"/>
          </a:xfrm>
          <a:prstGeom prst="rect">
            <a:avLst/>
          </a:prstGeom>
          <a:solidFill>
            <a:srgbClr val="FDEDE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60" name="TextBox 59" descr="text box hiding answer">
            <a:extLst>
              <a:ext uri="{FF2B5EF4-FFF2-40B4-BE49-F238E27FC236}">
                <a16:creationId xmlns:a16="http://schemas.microsoft.com/office/drawing/2014/main" id="{7E58DF84-FA10-4B15-A1AB-858964F24215}"/>
              </a:ext>
            </a:extLst>
          </p:cNvPr>
          <p:cNvSpPr txBox="1"/>
          <p:nvPr/>
        </p:nvSpPr>
        <p:spPr>
          <a:xfrm>
            <a:off x="5178214" y="4751516"/>
            <a:ext cx="329448" cy="307777"/>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Tree>
    <p:extLst>
      <p:ext uri="{BB962C8B-B14F-4D97-AF65-F5344CB8AC3E}">
        <p14:creationId xmlns:p14="http://schemas.microsoft.com/office/powerpoint/2010/main" val="40365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7" grpId="0" animBg="1"/>
      <p:bldP spid="56" grpId="0" animBg="1"/>
      <p:bldP spid="7" grpId="0" animBg="1"/>
      <p:bldP spid="60"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TotalTime>
  <Words>6925</Words>
  <Application>Microsoft Office PowerPoint</Application>
  <PresentationFormat>Widescreen</PresentationFormat>
  <Paragraphs>879</Paragraphs>
  <Slides>34</Slides>
  <Notes>34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1" baseType="lpstr">
      <vt:lpstr>Arial</vt:lpstr>
      <vt:lpstr>Calibri</vt:lpstr>
      <vt:lpstr>Century Gothic</vt:lpstr>
      <vt:lpstr>Times New Roman</vt:lpstr>
      <vt:lpstr>Tw Cen MT</vt:lpstr>
      <vt:lpstr>NCELP_German_2022</vt:lpstr>
      <vt:lpstr>Bitmap Image</vt:lpstr>
      <vt:lpstr>PowerPoint Presentation</vt:lpstr>
      <vt:lpstr>om</vt:lpstr>
      <vt:lpstr>om</vt:lpstr>
      <vt:lpstr>om</vt:lpstr>
      <vt:lpstr>om</vt:lpstr>
      <vt:lpstr>[on] et [om]  </vt:lpstr>
      <vt:lpstr>on</vt:lpstr>
      <vt:lpstr>om/on</vt:lpstr>
      <vt:lpstr>[om] ou [on] ?</vt:lpstr>
      <vt:lpstr>C’est quel mois ?</vt:lpstr>
      <vt:lpstr>Saying ‘his’ and ‘her’</vt:lpstr>
      <vt:lpstr>Qui a quoi ?</vt:lpstr>
      <vt:lpstr>Qui a quoi ?</vt:lpstr>
      <vt:lpstr>Le 14 juillet</vt:lpstr>
      <vt:lpstr>Les vacances d’aout</vt:lpstr>
      <vt:lpstr>La rentrée des classes (1/2)</vt:lpstr>
      <vt:lpstr>La rentrée des classes (2/2)</vt:lpstr>
      <vt:lpstr>La rentrée des classes</vt:lpstr>
      <vt:lpstr>PowerPoint Presentation</vt:lpstr>
      <vt:lpstr>C’est quel mois ?</vt:lpstr>
      <vt:lpstr>C’est quelle date ?</vt:lpstr>
      <vt:lpstr>C’est quelle date ?</vt:lpstr>
      <vt:lpstr>Ton anniversaire</vt:lpstr>
      <vt:lpstr>Saying ‘our’</vt:lpstr>
      <vt:lpstr>La semaine du goût</vt:lpstr>
      <vt:lpstr>Qui fait quoi ?</vt:lpstr>
      <vt:lpstr>Qui fait quoi ?</vt:lpstr>
      <vt:lpstr>L’anniversaire de Léa</vt:lpstr>
      <vt:lpstr>L’anniversaire de Léa</vt:lpstr>
      <vt:lpstr>Dis le français !</vt:lpstr>
      <vt:lpstr>Devoirs</vt:lpstr>
      <vt:lpstr>La rentrée des classes</vt:lpstr>
      <vt:lpstr>La rentrée des classes</vt:lpstr>
      <vt:lpstr>La rentrée des classes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24</cp:revision>
  <dcterms:created xsi:type="dcterms:W3CDTF">2023-08-22T12:54:23Z</dcterms:created>
  <dcterms:modified xsi:type="dcterms:W3CDTF">2023-09-06T17:20:24Z</dcterms:modified>
</cp:coreProperties>
</file>