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6"/>
  </p:notesMasterIdLst>
  <p:sldIdLst>
    <p:sldId id="264" r:id="rId2"/>
    <p:sldId id="262" r:id="rId3"/>
    <p:sldId id="265" r:id="rId4"/>
    <p:sldId id="393" r:id="rId5"/>
    <p:sldId id="394" r:id="rId6"/>
    <p:sldId id="313" r:id="rId7"/>
    <p:sldId id="259" r:id="rId8"/>
    <p:sldId id="498" r:id="rId9"/>
    <p:sldId id="499" r:id="rId10"/>
    <p:sldId id="434" r:id="rId11"/>
    <p:sldId id="501" r:id="rId12"/>
    <p:sldId id="435" r:id="rId13"/>
    <p:sldId id="436" r:id="rId14"/>
    <p:sldId id="502" r:id="rId15"/>
    <p:sldId id="437" r:id="rId16"/>
    <p:sldId id="316" r:id="rId17"/>
    <p:sldId id="511" r:id="rId18"/>
    <p:sldId id="520" r:id="rId19"/>
    <p:sldId id="317" r:id="rId20"/>
    <p:sldId id="400" r:id="rId21"/>
    <p:sldId id="401" r:id="rId22"/>
    <p:sldId id="336" r:id="rId23"/>
    <p:sldId id="521" r:id="rId24"/>
    <p:sldId id="522" r:id="rId25"/>
    <p:sldId id="414" r:id="rId26"/>
    <p:sldId id="523" r:id="rId27"/>
    <p:sldId id="517" r:id="rId28"/>
    <p:sldId id="347" r:id="rId29"/>
    <p:sldId id="351" r:id="rId30"/>
    <p:sldId id="348" r:id="rId31"/>
    <p:sldId id="349" r:id="rId32"/>
    <p:sldId id="352" r:id="rId33"/>
    <p:sldId id="353" r:id="rId34"/>
    <p:sldId id="375"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5A5"/>
    <a:srgbClr val="EF3C30"/>
    <a:srgbClr val="FDEDEC"/>
    <a:srgbClr val="FFFFFF"/>
    <a:srgbClr val="FCE8E8"/>
    <a:srgbClr val="E7F4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60635" autoAdjust="0"/>
  </p:normalViewPr>
  <p:slideViewPr>
    <p:cSldViewPr snapToGrid="0">
      <p:cViewPr varScale="1">
        <p:scale>
          <a:sx n="65" d="100"/>
          <a:sy n="65" d="100"/>
        </p:scale>
        <p:origin x="2154" y="66"/>
      </p:cViewPr>
      <p:guideLst/>
    </p:cSldViewPr>
  </p:slideViewPr>
  <p:notesTextViewPr>
    <p:cViewPr>
      <p:scale>
        <a:sx n="1" d="1"/>
        <a:sy n="1" d="1"/>
      </p:scale>
      <p:origin x="0" y="0"/>
    </p:cViewPr>
  </p:notesTextViewPr>
  <p:sorterViewPr>
    <p:cViewPr varScale="1">
      <p:scale>
        <a:sx n="100" d="100"/>
        <a:sy n="100" d="100"/>
      </p:scale>
      <p:origin x="0" y="-477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1924D7-3CF5-41C4-943D-D5CA47141051}" type="datetimeFigureOut">
              <a:rPr lang="en-GB" smtClean="0"/>
              <a:t>06/09/2023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2D3419-770C-4883-82B7-036E5C45A0DC}" type="slidenum">
              <a:rPr lang="en-GB" smtClean="0"/>
              <a:t>‹#›</a:t>
            </a:fld>
            <a:endParaRPr lang="en-GB"/>
          </a:p>
        </p:txBody>
      </p:sp>
    </p:spTree>
    <p:extLst>
      <p:ext uri="{BB962C8B-B14F-4D97-AF65-F5344CB8AC3E}">
        <p14:creationId xmlns:p14="http://schemas.microsoft.com/office/powerpoint/2010/main" val="37985498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eur01.safelinks.protection.outlook.com/?url=https%3A%2F%2Fcommons.wikimedia.org%2Fw%2Findex.php%3Fcurid%3D35430968&amp;data=02%7C01%7C%7C044a078ce90e4c3d985208d82d78b05c%7C7eeaedd6bf3740158fe919fbc2c02d55%7C0%7C0%7C637309343683772639&amp;sdata=MmWUr%2BrDR9n0BBR3zgyMVXztyZmduEGZ6SZ%2FBBT8G98%3D&amp;reserved=0" TargetMode="External"/><Relationship Id="rId7" Type="http://schemas.openxmlformats.org/officeDocument/2006/relationships/hyperlink" Target="https://eur01.safelinks.protection.outlook.com/?url=https%3A%2F%2Fcommons.wikimedia.org%2Fw%2Findex.php%3Fcurid%3D20023503&amp;data=02%7C01%7C%7C044a078ce90e4c3d985208d82d78b05c%7C7eeaedd6bf3740158fe919fbc2c02d55%7C0%7C0%7C637309343683792627&amp;sdata=sbcQvnNLLImvQAfIErV18Gi975J2t1i21IzDd52z7VA%3D&amp;reserved=0"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s://eur01.safelinks.protection.outlook.com/?url=https%3A%2F%2Fcommons.wikimedia.org%2Fw%2Findex.php%3Fcurid%3D1422859&amp;data=02%7C01%7C%7C044a078ce90e4c3d985208d82d78b05c%7C7eeaedd6bf3740158fe919fbc2c02d55%7C0%7C0%7C637309343683792627&amp;sdata=AL9ZYq8rOaR53ZThACQoOZUqaHft2T0XyHfEI%2F3GWtA%3D&amp;reserved=0" TargetMode="External"/><Relationship Id="rId5" Type="http://schemas.openxmlformats.org/officeDocument/2006/relationships/hyperlink" Target="https://eur01.safelinks.protection.outlook.com/?url=http%3A%2F%2Fwww.histoire-image.com%2Fsite%2Foeuvre%2Fanalyse.php%3Fliste_analyse%3D299&amp;data=02%7C01%7C%7C044a078ce90e4c3d985208d82d78b05c%7C7eeaedd6bf3740158fe919fbc2c02d55%7C0%7C0%7C637309343683782628&amp;sdata=fiRqkE%2BkBv4kWASoQXEeP0oPmL6pSwY7qXThwO5TtkQ%3D&amp;reserved=0" TargetMode="External"/><Relationship Id="rId4" Type="http://schemas.openxmlformats.org/officeDocument/2006/relationships/hyperlink" Target="https://eur01.safelinks.protection.outlook.com/?url=https%3A%2F%2Fcommons.wikimedia.org%2Fw%2Findex.php%3Fcurid%3D85583925&amp;data=02%7C01%7C%7C044a078ce90e4c3d985208d82d78b05c%7C7eeaedd6bf3740158fe919fbc2c02d55%7C0%7C0%7C637309343683782628&amp;sdata=prNlYn%2F9tLtA2jpURPu7gN%2FcglfVX6b8jVnvfOAH9q0%3D&amp;reserved=0"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eur01.safelinks.protection.outlook.com/?url=https%3A%2F%2Fcommons.wikimedia.org%2Fw%2Findex.php%3Fcurid%3D24158&amp;data=02%7C01%7C%7C044a078ce90e4c3d985208d82d78b05c%7C7eeaedd6bf3740158fe919fbc2c02d55%7C0%7C0%7C637309343683802617&amp;sdata=WsHRoNUX5Ja8LNFmA6%2FhwvRypa%2BpydMpRv1mE68R%2Fr8%3D&amp;reserved=0"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s://eur01.safelinks.protection.outlook.com/?url=https%3A%2F%2Fcommons.wikimedia.org%2Fw%2Findex.php%3Fcurid%3D16072224&amp;data=02%7C01%7C%7C044a078ce90e4c3d985208d82d78b05c%7C7eeaedd6bf3740158fe919fbc2c02d55%7C0%7C0%7C637309343683812621&amp;sdata=Blc2LgTrWEfg65q7JOW%2FV1bGSNXci4wpGMYnS8F%2BsT4%3D&amp;reserved=0" TargetMode="External"/><Relationship Id="rId5" Type="http://schemas.openxmlformats.org/officeDocument/2006/relationships/hyperlink" Target="https://eur01.safelinks.protection.outlook.com/?url=https%3A%2F%2Fcommons.wikimedia.org%2Fw%2Findex.php%3Fcurid%3D7240817&amp;data=02%7C01%7C%7C044a078ce90e4c3d985208d82d78b05c%7C7eeaedd6bf3740158fe919fbc2c02d55%7C0%7C0%7C637309343683802617&amp;sdata=uRHsjER3OGFCB2xEUaEn3H33iBkswBZRGRFc5f2P4Gc%3D&amp;reserved=0" TargetMode="External"/><Relationship Id="rId4" Type="http://schemas.openxmlformats.org/officeDocument/2006/relationships/hyperlink" Target="https://eur01.safelinks.protection.outlook.com/?url=https%3A%2F%2Fcommons.wikimedia.org%2Fw%2Findex.php%3Fcurid%3D15472203&amp;data=02%7C01%7C%7C044a078ce90e4c3d985208d82d78b05c%7C7eeaedd6bf3740158fe919fbc2c02d55%7C0%7C0%7C637309343683802617&amp;sdata=G7XTm2PROP0cIiv5Bu4PdXKE1uYTIEuGtQovTh7dKVA%3D&amp;reserved=0"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(new and revisited) in this week of the SOW appear on all three GCSE wordlists, with these exceptions:</a:t>
            </a:r>
            <a:br>
              <a:rPr lang="en-GB" b="1" dirty="0">
                <a:solidFill>
                  <a:srgbClr val="FF0000"/>
                </a:solidFill>
              </a:rPr>
            </a:br>
            <a:r>
              <a:rPr lang="en-GB" b="1" dirty="0">
                <a:solidFill>
                  <a:srgbClr val="FF0000"/>
                </a:solidFill>
              </a:rPr>
              <a:t>i) AQA list does not have </a:t>
            </a:r>
            <a:r>
              <a:rPr lang="en-GB" b="1" u="sng" dirty="0">
                <a:solidFill>
                  <a:srgbClr val="FF0000"/>
                </a:solidFill>
              </a:rPr>
              <a:t>plan</a:t>
            </a:r>
            <a:r>
              <a:rPr lang="en-GB" b="1" u="none" dirty="0">
                <a:solidFill>
                  <a:srgbClr val="FF0000"/>
                </a:solidFill>
              </a:rPr>
              <a:t> (thought it is a cognate and may be used in reading).</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ii) Edexcel list does not have </a:t>
            </a:r>
            <a:r>
              <a:rPr lang="en-GB" b="1" dirty="0" err="1">
                <a:solidFill>
                  <a:srgbClr val="FF0000"/>
                </a:solidFill>
              </a:rPr>
              <a:t>c</a:t>
            </a:r>
            <a:r>
              <a:rPr lang="en-GB" b="1" u="sng" dirty="0" err="1">
                <a:solidFill>
                  <a:srgbClr val="FF0000"/>
                </a:solidFill>
              </a:rPr>
              <a:t>élébrer</a:t>
            </a:r>
            <a:r>
              <a:rPr lang="en-GB" b="1" u="sng" dirty="0">
                <a:solidFill>
                  <a:srgbClr val="FF0000"/>
                </a:solidFill>
              </a:rPr>
              <a:t>.</a:t>
            </a:r>
            <a:endParaRPr lang="en-GB" b="1" u="none" dirty="0">
              <a:solidFill>
                <a:srgbClr val="FF0000"/>
              </a:solidFill>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SSC [</a:t>
            </a:r>
            <a:r>
              <a:rPr lang="en-GB" b="0" dirty="0" err="1"/>
              <a:t>em</a:t>
            </a:r>
            <a:r>
              <a:rPr lang="en-GB" b="0" dirty="0"/>
              <a:t>/am]</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construction rule for numbers 13-31</a:t>
            </a:r>
          </a:p>
          <a:p>
            <a:pPr marL="0" marR="0" lvl="0" indent="0" algn="l" defTabSz="914400" rtl="0" eaLnBrk="1" fontAlgn="base"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8.1.1.4 (introduce) </a:t>
            </a:r>
            <a:r>
              <a:rPr lang="fr-FR" dirty="0">
                <a:solidFill>
                  <a:srgbClr val="000000"/>
                </a:solidFill>
                <a:latin typeface="Century Gothic" panose="020B0502020202020204" pitchFamily="34" charset="0"/>
              </a:rPr>
              <a:t>célébrer [2170], préférer [597], avril [1022], date [660], événement [573], février [1136], janvier [939], juin [931], mars [868], mai [943], tradition [1371], premier, première [56], vingt [1273], trente [1646], on [29]</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7.3.2.6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aider [413], chercher [336],  partager [527], peut [20], peux [20], pouvoir [20], sais [67], sait [67], savoir1 [67], plan [164], désolé [désoler - 2081], peut-être [190]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7.3.1.5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café1 [1886], cinéma [1623], plage [2693], rue [598], devant [198], derrière [805], entre [55]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08799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 name="Google Shape;7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Introduce the first short form in a sentence. </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endParaRPr dirty="0"/>
          </a:p>
        </p:txBody>
      </p:sp>
      <p:sp>
        <p:nvSpPr>
          <p:cNvPr id="71" name="Google Shape;7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10</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499793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 name="Google Shape;7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Introduce the second short form in a sentence. </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endParaRPr dirty="0"/>
          </a:p>
        </p:txBody>
      </p:sp>
      <p:sp>
        <p:nvSpPr>
          <p:cNvPr id="71" name="Google Shape;7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170167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 name="Google Shape;7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Introduce the long form in a sentence. </a:t>
            </a:r>
            <a:endParaRPr/>
          </a:p>
          <a:p>
            <a:pPr marL="457200" marR="0" lvl="0" indent="-228600" algn="l" rtl="0">
              <a:lnSpc>
                <a:spcPct val="100000"/>
              </a:lnSpc>
              <a:spcBef>
                <a:spcPts val="0"/>
              </a:spcBef>
              <a:spcAft>
                <a:spcPts val="0"/>
              </a:spcAft>
              <a:buSzPts val="1400"/>
              <a:buNone/>
            </a:pPr>
            <a:endParaRPr/>
          </a:p>
        </p:txBody>
      </p:sp>
      <p:sp>
        <p:nvSpPr>
          <p:cNvPr id="80" name="Google Shape;8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12</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916586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Cycle through the first short form in context again.</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endParaRPr dirty="0"/>
          </a:p>
        </p:txBody>
      </p:sp>
      <p:sp>
        <p:nvSpPr>
          <p:cNvPr id="89" name="Google Shape;8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13</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828103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Cycle through the second short form in context again.</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endParaRPr dirty="0"/>
          </a:p>
        </p:txBody>
      </p:sp>
      <p:sp>
        <p:nvSpPr>
          <p:cNvPr id="89" name="Google Shape;8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14</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416662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long form in context again.</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101" name="Google Shape;10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15</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834108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r>
              <a:rPr lang="en-US" b="1" dirty="0"/>
              <a:t>Aim: </a:t>
            </a:r>
            <a:r>
              <a:rPr lang="en-US" b="0" dirty="0"/>
              <a:t>written comprehension of this week’s new vocabulary</a:t>
            </a:r>
            <a:endParaRPr lang="en-US" b="1" dirty="0"/>
          </a:p>
          <a:p>
            <a:endParaRPr lang="en-US" b="1" dirty="0"/>
          </a:p>
          <a:p>
            <a:r>
              <a:rPr lang="en-US" b="1" dirty="0"/>
              <a:t>Procedure:</a:t>
            </a:r>
          </a:p>
          <a:p>
            <a:r>
              <a:rPr lang="en-US" b="0" dirty="0"/>
              <a:t>1. Introduce the months one by one with the English equivalent. Teacher says the French, students repeat.</a:t>
            </a:r>
          </a:p>
          <a:p>
            <a:r>
              <a:rPr lang="en-US" b="0" dirty="0"/>
              <a:t>2. Click to remove the English and show the clues for each month.</a:t>
            </a:r>
          </a:p>
          <a:p>
            <a:r>
              <a:rPr lang="en-US" b="0" dirty="0"/>
              <a:t>3. Students write A-F and choose the month that meets the description. (F will likely be a process of elimination!)</a:t>
            </a:r>
          </a:p>
          <a:p>
            <a:r>
              <a:rPr lang="en-US" b="0" dirty="0"/>
              <a:t>4. Click to reveal the answers. Teacher to highlight that capital letters are not used for months in French.</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new vocabulary (1 is the most frequent word in French): </a:t>
            </a:r>
            <a:br>
              <a:rPr lang="en-GB" baseline="0" dirty="0"/>
            </a:br>
            <a:r>
              <a:rPr lang="fr-FR" dirty="0">
                <a:solidFill>
                  <a:srgbClr val="000000"/>
                </a:solidFill>
                <a:latin typeface="Century Gothic" panose="020B0502020202020204" pitchFamily="34" charset="0"/>
              </a:rPr>
              <a:t>célébrer [2170], préférer [597], avril [1022], date [660], événement [573], février [1136], janvier [939], juin [931], mars [868], mai [943], tradition [1371], on [29]</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solidFill>
                  <a:srgbClr val="000000"/>
                </a:solidFill>
                <a:latin typeface="Century Gothic" panose="020B0502020202020204" pitchFamily="34" charset="0"/>
              </a:rPr>
              <a:t>chocolat</a:t>
            </a:r>
            <a:r>
              <a:rPr lang="en-GB" baseline="0" dirty="0">
                <a:solidFill>
                  <a:srgbClr val="000000"/>
                </a:solidFill>
                <a:latin typeface="Century Gothic" panose="020B0502020202020204" pitchFamily="34" charset="0"/>
              </a:rPr>
              <a:t> [4556], week-end [2475], </a:t>
            </a:r>
            <a:r>
              <a:rPr lang="en-GB" baseline="0" dirty="0" err="1">
                <a:solidFill>
                  <a:srgbClr val="000000"/>
                </a:solidFill>
                <a:latin typeface="Century Gothic" panose="020B0502020202020204" pitchFamily="34" charset="0"/>
              </a:rPr>
              <a:t>entier</a:t>
            </a:r>
            <a:r>
              <a:rPr lang="en-GB" baseline="0" dirty="0">
                <a:solidFill>
                  <a:srgbClr val="000000"/>
                </a:solidFill>
                <a:latin typeface="Century Gothic" panose="020B0502020202020204" pitchFamily="34" charset="0"/>
              </a:rPr>
              <a:t> [455], </a:t>
            </a:r>
            <a:r>
              <a:rPr lang="en-GB" baseline="0" dirty="0" err="1">
                <a:solidFill>
                  <a:srgbClr val="000000"/>
                </a:solidFill>
                <a:latin typeface="Century Gothic" panose="020B0502020202020204" pitchFamily="34" charset="0"/>
              </a:rPr>
              <a:t>romantique</a:t>
            </a:r>
            <a:r>
              <a:rPr lang="en-GB" baseline="0" dirty="0">
                <a:solidFill>
                  <a:srgbClr val="000000"/>
                </a:solidFill>
                <a:latin typeface="Century Gothic" panose="020B0502020202020204" pitchFamily="34" charset="0"/>
              </a:rPr>
              <a:t> [4884]</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introducing numbers 13-31, including the construction rule for numbers 17-31</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64181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aural recognition and spelling of numbers 13-31</a:t>
            </a:r>
          </a:p>
          <a:p>
            <a:endParaRPr lang="en-US" b="1" dirty="0"/>
          </a:p>
          <a:p>
            <a:r>
              <a:rPr lang="en-US" b="1" dirty="0"/>
              <a:t>Procedure:</a:t>
            </a:r>
          </a:p>
          <a:p>
            <a:r>
              <a:rPr lang="en-US" b="0" dirty="0"/>
              <a:t>1. Click on a letter to hear a number said aloud.</a:t>
            </a:r>
          </a:p>
          <a:p>
            <a:r>
              <a:rPr lang="en-US" b="0" dirty="0"/>
              <a:t>2. Students write down numbers in digits.</a:t>
            </a:r>
          </a:p>
          <a:p>
            <a:r>
              <a:rPr lang="en-US" b="0" dirty="0"/>
              <a:t>3. Click to reveal answer.</a:t>
            </a:r>
          </a:p>
          <a:p>
            <a:r>
              <a:rPr lang="en-US" b="0" dirty="0"/>
              <a:t>4. Students write the number in full.</a:t>
            </a:r>
          </a:p>
          <a:p>
            <a:r>
              <a:rPr lang="en-US" b="0" dirty="0"/>
              <a:t>5. Click to reveal answer.</a:t>
            </a:r>
          </a:p>
          <a:p>
            <a:r>
              <a:rPr lang="en-US" b="0" dirty="0"/>
              <a:t>6. Repeat steps 105 for each number.</a:t>
            </a:r>
          </a:p>
          <a:p>
            <a:endParaRPr lang="en-US" b="0" dirty="0"/>
          </a:p>
          <a:p>
            <a:r>
              <a:rPr lang="en-US" b="1" dirty="0"/>
              <a:t>Transcript:</a:t>
            </a:r>
          </a:p>
          <a:p>
            <a:pPr marL="0" indent="0">
              <a:buNone/>
            </a:pPr>
            <a:r>
              <a:rPr lang="en-US" b="0" dirty="0"/>
              <a:t>a. dix-sept</a:t>
            </a:r>
          </a:p>
          <a:p>
            <a:pPr marL="0" indent="0">
              <a:buNone/>
            </a:pPr>
            <a:r>
              <a:rPr lang="en-US" b="0" dirty="0"/>
              <a:t>b. </a:t>
            </a:r>
            <a:r>
              <a:rPr lang="en-US" b="0" dirty="0" err="1"/>
              <a:t>cingt</a:t>
            </a:r>
            <a:r>
              <a:rPr lang="en-US" b="0" dirty="0"/>
              <a:t>-et-un</a:t>
            </a:r>
          </a:p>
          <a:p>
            <a:pPr marL="0" indent="0">
              <a:buNone/>
            </a:pPr>
            <a:r>
              <a:rPr lang="en-US" b="0" dirty="0"/>
              <a:t>c. </a:t>
            </a:r>
            <a:r>
              <a:rPr lang="en-US" b="0" dirty="0" err="1"/>
              <a:t>vingt-huit</a:t>
            </a:r>
            <a:endParaRPr lang="en-US" b="0" dirty="0"/>
          </a:p>
          <a:p>
            <a:pPr marL="0" indent="0">
              <a:buNone/>
            </a:pPr>
            <a:r>
              <a:rPr lang="en-US" b="0" dirty="0"/>
              <a:t>d. quatorze</a:t>
            </a:r>
          </a:p>
          <a:p>
            <a:pPr marL="0" indent="0">
              <a:buNone/>
            </a:pPr>
            <a:r>
              <a:rPr lang="en-US" b="0" dirty="0"/>
              <a:t>e. </a:t>
            </a:r>
            <a:r>
              <a:rPr lang="en-US" b="0" dirty="0" err="1"/>
              <a:t>trente</a:t>
            </a:r>
            <a:endParaRPr lang="en-US" b="0" dirty="0"/>
          </a:p>
          <a:p>
            <a:pPr marL="0" indent="0">
              <a:buNone/>
            </a:pPr>
            <a:r>
              <a:rPr lang="en-US" b="0" dirty="0"/>
              <a:t>f. </a:t>
            </a:r>
            <a:r>
              <a:rPr lang="en-US" b="0" dirty="0" err="1"/>
              <a:t>vingt</a:t>
            </a:r>
            <a:r>
              <a:rPr lang="en-US" b="0" dirty="0"/>
              <a:t>-cinq</a:t>
            </a:r>
          </a:p>
          <a:p>
            <a:pPr marL="0" indent="0">
              <a:buNone/>
            </a:pPr>
            <a:r>
              <a:rPr lang="en-US" b="0" dirty="0"/>
              <a:t>g. seize</a:t>
            </a:r>
          </a:p>
          <a:p>
            <a:pPr marL="0" indent="0">
              <a:buNone/>
            </a:pPr>
            <a:r>
              <a:rPr lang="en-US" b="0" dirty="0"/>
              <a:t>h. </a:t>
            </a:r>
            <a:r>
              <a:rPr lang="en-US" b="0" dirty="0" err="1"/>
              <a:t>vingt</a:t>
            </a:r>
            <a:r>
              <a:rPr lang="en-US" b="0" dirty="0"/>
              <a:t>-trois</a:t>
            </a:r>
          </a:p>
          <a:p>
            <a:pPr marL="0" indent="0">
              <a:buNone/>
            </a:pPr>
            <a:r>
              <a:rPr lang="en-US" b="0" dirty="0" err="1"/>
              <a:t>i</a:t>
            </a:r>
            <a:r>
              <a:rPr lang="en-US" b="0" dirty="0"/>
              <a:t>. </a:t>
            </a:r>
            <a:r>
              <a:rPr lang="en-US" b="0" dirty="0" err="1"/>
              <a:t>vingt-neuf</a:t>
            </a:r>
            <a:endParaRPr lang="en-US" b="0" dirty="0"/>
          </a:p>
          <a:p>
            <a:pPr marL="0" indent="0">
              <a:buNone/>
            </a:pPr>
            <a:r>
              <a:rPr lang="en-US" b="0" dirty="0"/>
              <a:t>j. </a:t>
            </a:r>
            <a:r>
              <a:rPr lang="en-US" b="0" dirty="0" err="1"/>
              <a:t>treize</a:t>
            </a:r>
            <a:endParaRPr lang="en-US" b="0" dirty="0"/>
          </a:p>
          <a:p>
            <a:pPr marL="0" indent="0">
              <a:buNone/>
            </a:pPr>
            <a:r>
              <a:rPr lang="en-US" b="0" dirty="0"/>
              <a:t>k. </a:t>
            </a:r>
            <a:r>
              <a:rPr lang="en-US" b="0" dirty="0" err="1"/>
              <a:t>trente</a:t>
            </a:r>
            <a:r>
              <a:rPr lang="en-US" b="0" dirty="0"/>
              <a:t>-et-un</a:t>
            </a:r>
          </a:p>
          <a:p>
            <a:pPr marL="0" indent="0">
              <a:buNone/>
            </a:pPr>
            <a:r>
              <a:rPr lang="en-US" b="0" dirty="0"/>
              <a:t>l. </a:t>
            </a:r>
            <a:r>
              <a:rPr lang="en-US" b="0" dirty="0" err="1"/>
              <a:t>vingt</a:t>
            </a:r>
            <a:r>
              <a:rPr lang="en-US" b="0" dirty="0"/>
              <a:t>-deux</a:t>
            </a:r>
          </a:p>
          <a:p>
            <a:pPr marL="0" indent="0">
              <a:buNone/>
            </a:pPr>
            <a:r>
              <a:rPr lang="en-US" b="0" dirty="0"/>
              <a:t>m. dix-</a:t>
            </a:r>
            <a:r>
              <a:rPr lang="en-US" b="0" dirty="0" err="1"/>
              <a:t>huit</a:t>
            </a:r>
            <a:endParaRPr lang="en-US" b="0" dirty="0"/>
          </a:p>
          <a:p>
            <a:pPr marL="0" indent="0">
              <a:buNone/>
            </a:pPr>
            <a:r>
              <a:rPr lang="en-US" b="0" dirty="0"/>
              <a:t>n. </a:t>
            </a:r>
            <a:r>
              <a:rPr lang="en-US" b="0" dirty="0" err="1"/>
              <a:t>vingt</a:t>
            </a:r>
            <a:r>
              <a:rPr lang="en-US" b="0" dirty="0"/>
              <a:t>-quatre</a:t>
            </a:r>
          </a:p>
          <a:p>
            <a:pPr marL="0" indent="0">
              <a:buNone/>
            </a:pPr>
            <a:r>
              <a:rPr lang="en-US" b="0" dirty="0"/>
              <a:t>o. </a:t>
            </a:r>
            <a:r>
              <a:rPr lang="en-US" b="0" dirty="0" err="1"/>
              <a:t>vingt</a:t>
            </a:r>
            <a:endParaRPr lang="en-US" b="0" dirty="0"/>
          </a:p>
          <a:p>
            <a:pPr marL="0" indent="0">
              <a:buNone/>
            </a:pPr>
            <a:r>
              <a:rPr lang="en-US" b="0" dirty="0"/>
              <a:t>p. dix-</a:t>
            </a:r>
            <a:r>
              <a:rPr lang="en-US" b="0" dirty="0" err="1"/>
              <a:t>neuf</a:t>
            </a:r>
            <a:endParaRPr lang="en-US" b="0" dirty="0"/>
          </a:p>
          <a:p>
            <a:pPr marL="0" indent="0">
              <a:buNone/>
            </a:pPr>
            <a:endParaRPr lang="en-US" b="0" dirty="0"/>
          </a:p>
          <a:p>
            <a:pPr marL="0" indent="0">
              <a:buNone/>
            </a:pPr>
            <a:r>
              <a:rPr lang="en-GB" b="1" baseline="0" dirty="0"/>
              <a:t>Word frequency of near-cognates used (1 is the most frequent word in French):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err="1">
                <a:solidFill>
                  <a:schemeClr val="bg1"/>
                </a:solidFill>
              </a:rPr>
              <a:t>nombre</a:t>
            </a:r>
            <a:r>
              <a:rPr lang="en-GB" sz="1200" b="0" dirty="0">
                <a:solidFill>
                  <a:schemeClr val="bg1"/>
                </a:solidFill>
              </a:rPr>
              <a:t> </a:t>
            </a:r>
            <a:r>
              <a:rPr lang="en-GB" baseline="0" dirty="0"/>
              <a:t>[249]</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393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written production of numbers; written recognition of new and revisited vocabulary.</a:t>
            </a:r>
          </a:p>
          <a:p>
            <a:endParaRPr lang="en-US" b="1" dirty="0"/>
          </a:p>
          <a:p>
            <a:r>
              <a:rPr lang="en-US" b="1" dirty="0"/>
              <a:t>Procedure:</a:t>
            </a:r>
          </a:p>
          <a:p>
            <a:pPr marL="0" indent="0">
              <a:buNone/>
            </a:pPr>
            <a:r>
              <a:rPr lang="en-US" b="0" dirty="0"/>
              <a:t>1. Students read sentences and re-write them with numbers in full.</a:t>
            </a:r>
          </a:p>
          <a:p>
            <a:pPr marL="0" indent="0">
              <a:buNone/>
            </a:pPr>
            <a:r>
              <a:rPr lang="en-US" b="0" dirty="0"/>
              <a:t>2. Click to reveal.</a:t>
            </a:r>
          </a:p>
          <a:p>
            <a:pPr marL="0" indent="0">
              <a:buNone/>
            </a:pPr>
            <a:r>
              <a:rPr lang="en-US" b="0" dirty="0"/>
              <a:t>3. Students translate sentences into English to check understanding of these facts.</a:t>
            </a:r>
          </a:p>
          <a:p>
            <a:pPr marL="0" indent="0">
              <a:buNone/>
            </a:pPr>
            <a:r>
              <a:rPr lang="en-US" b="0" dirty="0"/>
              <a:t>4. Click to reveal translations.</a:t>
            </a:r>
          </a:p>
          <a:p>
            <a:endParaRPr lang="en-US" b="1" dirty="0"/>
          </a:p>
          <a:p>
            <a:pPr marL="0" indent="0">
              <a:buNone/>
            </a:pPr>
            <a:r>
              <a:rPr lang="en-GB" b="1" baseline="0" dirty="0"/>
              <a:t>Word frequency of unknown words used (1 is the most frequent word in French):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chemeClr val="bg1"/>
                </a:solidFill>
              </a:rPr>
              <a:t>chiffre</a:t>
            </a:r>
            <a:r>
              <a:rPr lang="en-GB" baseline="0" dirty="0"/>
              <a:t> [749], </a:t>
            </a:r>
            <a:r>
              <a:rPr lang="en-GB" baseline="0" dirty="0" err="1"/>
              <a:t>roi</a:t>
            </a:r>
            <a:r>
              <a:rPr lang="en-GB" baseline="0" dirty="0"/>
              <a:t> [1364], habitant [1333], </a:t>
            </a:r>
            <a:r>
              <a:rPr lang="en-US" sz="1200" dirty="0">
                <a:solidFill>
                  <a:schemeClr val="accent5">
                    <a:lumMod val="50000"/>
                  </a:schemeClr>
                </a:solidFill>
                <a:latin typeface="Century Gothic" panose="020F0302020204030204"/>
              </a:rPr>
              <a:t>r</a:t>
            </a:r>
            <a:r>
              <a:rPr kumimoji="0" lang="en-US" sz="12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éécrire</a:t>
            </a:r>
            <a:r>
              <a:rPr kumimoji="0" lang="en-US" sz="1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[&gt;5000]</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a:p>
            <a:pPr marL="0" indent="0">
              <a:buNone/>
            </a:pPr>
            <a:r>
              <a:rPr lang="en-GB" b="1" baseline="0" dirty="0"/>
              <a:t>Word frequency of cognates used (1 is the most frequent word in French):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minute [375], million [307], </a:t>
            </a:r>
            <a:r>
              <a:rPr lang="en-GB" baseline="0" dirty="0" err="1"/>
              <a:t>officiel</a:t>
            </a:r>
            <a:r>
              <a:rPr lang="en-GB" baseline="0" dirty="0"/>
              <a:t> [996]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61312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t>
            </a:r>
            <a:r>
              <a:rPr lang="en-GB" b="1" baseline="0" dirty="0" err="1"/>
              <a:t>em</a:t>
            </a:r>
            <a:r>
              <a:rPr lang="en-GB" b="1" baseline="0" dirty="0"/>
              <a:t>/am]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em</a:t>
            </a:r>
            <a:r>
              <a:rPr lang="en-GB" b="1" dirty="0"/>
              <a:t>/am] </a:t>
            </a:r>
            <a:r>
              <a:rPr lang="en-GB" b="0" dirty="0"/>
              <a:t>sound first, on its own. Students repeat it with you.</a:t>
            </a:r>
            <a:br>
              <a:rPr lang="en-GB" b="0" dirty="0"/>
            </a:br>
            <a:r>
              <a:rPr lang="en-GB" b="0" dirty="0"/>
              <a:t>2. Bring up the word </a:t>
            </a:r>
            <a:r>
              <a:rPr lang="en-GB" b="0" baseline="0" dirty="0"/>
              <a:t>”</a:t>
            </a:r>
            <a:r>
              <a:rPr lang="en-GB" b="1" baseline="0" dirty="0"/>
              <a:t>temps</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1" baseline="0" dirty="0"/>
              <a:t>to look at your wrist as though checking your watch.</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b="1" dirty="0" err="1"/>
              <a:t>em</a:t>
            </a:r>
            <a:r>
              <a:rPr lang="en-GB" b="1" dirty="0"/>
              <a:t>/am] </a:t>
            </a:r>
            <a:r>
              <a:rPr lang="en-GB" baseline="0" dirty="0"/>
              <a:t>sound, pronouncing </a:t>
            </a:r>
            <a:r>
              <a:rPr lang="en-GB" b="0" baseline="0" dirty="0"/>
              <a:t>”</a:t>
            </a:r>
            <a:r>
              <a:rPr lang="en-GB" b="1" baseline="0" dirty="0"/>
              <a:t>temps</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temps</a:t>
            </a:r>
            <a:r>
              <a:rPr lang="en-GB" baseline="0" dirty="0"/>
              <a:t> [65]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523269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 </a:t>
            </a:r>
            <a:r>
              <a:rPr lang="en-US" b="0" dirty="0"/>
              <a:t>This is slide </a:t>
            </a:r>
            <a:r>
              <a:rPr lang="en-US" b="1" dirty="0"/>
              <a:t>1/2.</a:t>
            </a:r>
          </a:p>
          <a:p>
            <a:endParaRPr lang="en-US" b="1" dirty="0"/>
          </a:p>
          <a:p>
            <a:r>
              <a:rPr lang="en-US" b="1" dirty="0"/>
              <a:t>Aim: </a:t>
            </a:r>
            <a:r>
              <a:rPr lang="en-US" b="0" dirty="0" err="1"/>
              <a:t>practising</a:t>
            </a:r>
            <a:r>
              <a:rPr lang="en-US" b="0" dirty="0"/>
              <a:t> aural comprehension / oral production of this week’s new vocabulary</a:t>
            </a:r>
            <a:endParaRPr lang="en-US" b="1" dirty="0"/>
          </a:p>
          <a:p>
            <a:endParaRPr lang="en-US" b="1" dirty="0"/>
          </a:p>
          <a:p>
            <a:r>
              <a:rPr lang="en-US" b="1" dirty="0"/>
              <a:t>Procedure:</a:t>
            </a:r>
          </a:p>
          <a:p>
            <a:r>
              <a:rPr lang="en-US" b="0" dirty="0"/>
              <a:t>1. As a class, ensure students understand the facts about the celebrities.</a:t>
            </a:r>
          </a:p>
          <a:p>
            <a:r>
              <a:rPr lang="en-US" b="0" dirty="0"/>
              <a:t>2. Click to prompt Partner B to turn away from the board.</a:t>
            </a:r>
          </a:p>
          <a:p>
            <a:r>
              <a:rPr lang="en-US" b="0" dirty="0"/>
              <a:t>3. Click to reveal the ages.</a:t>
            </a:r>
          </a:p>
          <a:p>
            <a:r>
              <a:rPr lang="en-US" b="0" dirty="0"/>
              <a:t>4. Partner A reads aloud the information in each box.</a:t>
            </a:r>
          </a:p>
          <a:p>
            <a:r>
              <a:rPr lang="en-US" b="0" dirty="0"/>
              <a:t>5. Partner B listens and writes down the number they hear.</a:t>
            </a:r>
          </a:p>
          <a:p>
            <a:r>
              <a:rPr lang="en-US" b="0" dirty="0"/>
              <a:t>6. Partner B turns back to the board to check answers.</a:t>
            </a:r>
          </a:p>
          <a:p>
            <a:r>
              <a:rPr lang="en-US" b="0" dirty="0"/>
              <a:t>7. Partners swap roles (see next slide).</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âge</a:t>
            </a:r>
            <a:r>
              <a:rPr lang="en-GB" baseline="0" dirty="0"/>
              <a:t> [502], </a:t>
            </a:r>
            <a:r>
              <a:rPr lang="en-GB" baseline="0" dirty="0" err="1"/>
              <a:t>célébrité</a:t>
            </a:r>
            <a:r>
              <a:rPr lang="en-GB" baseline="0" dirty="0"/>
              <a:t> [&gt;5000], </a:t>
            </a:r>
            <a:r>
              <a:rPr lang="en-GB" baseline="0" dirty="0" err="1"/>
              <a:t>créateur</a:t>
            </a:r>
            <a:r>
              <a:rPr lang="en-GB" baseline="0" dirty="0"/>
              <a:t> [2613], boutique [3791], </a:t>
            </a:r>
            <a:r>
              <a:rPr lang="en-GB" baseline="0" dirty="0" err="1"/>
              <a:t>footballeur</a:t>
            </a:r>
            <a:r>
              <a:rPr lang="en-GB" baseline="0" dirty="0"/>
              <a:t> [&gt;5000], </a:t>
            </a:r>
            <a:r>
              <a:rPr lang="en-GB" baseline="0" dirty="0" err="1"/>
              <a:t>contrat</a:t>
            </a:r>
            <a:r>
              <a:rPr lang="en-GB" baseline="0" dirty="0"/>
              <a:t> [832], </a:t>
            </a:r>
            <a:r>
              <a:rPr lang="en-GB" baseline="0" dirty="0" err="1"/>
              <a:t>professionnel</a:t>
            </a:r>
            <a:r>
              <a:rPr lang="en-GB" baseline="0" dirty="0"/>
              <a:t> [1000], auteur [762], album [2874]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br>
              <a:rPr lang="en-US" b="1" dirty="0"/>
            </a:br>
            <a:r>
              <a:rPr lang="en-US" b="1" dirty="0"/>
              <a:t>Source of images: </a:t>
            </a:r>
            <a:br>
              <a:rPr lang="en-US" b="1" dirty="0"/>
            </a:br>
            <a:r>
              <a:rPr lang="en-GB" sz="1200" b="1" kern="1200" dirty="0">
                <a:solidFill>
                  <a:schemeClr val="tx1"/>
                </a:solidFill>
                <a:effectLst/>
                <a:latin typeface="+mn-lt"/>
                <a:ea typeface="+mn-ea"/>
                <a:cs typeface="+mn-cs"/>
              </a:rPr>
              <a:t>Coco Chanel:</a:t>
            </a:r>
            <a:r>
              <a:rPr lang="en-GB" sz="1200" kern="1200" dirty="0">
                <a:solidFill>
                  <a:schemeClr val="tx1"/>
                </a:solidFill>
                <a:effectLst/>
                <a:latin typeface="+mn-lt"/>
                <a:ea typeface="+mn-ea"/>
                <a:cs typeface="+mn-cs"/>
              </a:rPr>
              <a:t> Par Auteur inconnu — [1], Domaine public, </a:t>
            </a:r>
            <a:r>
              <a:rPr lang="en-GB" sz="1200" u="sng" kern="1200" dirty="0">
                <a:solidFill>
                  <a:schemeClr val="tx1"/>
                </a:solidFill>
                <a:effectLst/>
                <a:latin typeface="+mn-lt"/>
                <a:ea typeface="+mn-ea"/>
                <a:cs typeface="+mn-cs"/>
                <a:hlinkClick r:id="rId3"/>
              </a:rPr>
              <a:t>https://commons.wikimedia.org/w/index.php?curid=35430968</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Didier Drogba: </a:t>
            </a:r>
            <a:r>
              <a:rPr lang="en-GB" sz="1200" kern="1200" dirty="0">
                <a:solidFill>
                  <a:schemeClr val="tx1"/>
                </a:solidFill>
                <a:effectLst/>
                <a:latin typeface="+mn-lt"/>
                <a:ea typeface="+mn-ea"/>
                <a:cs typeface="+mn-cs"/>
              </a:rPr>
              <a:t>By </a:t>
            </a:r>
            <a:r>
              <a:rPr lang="en-GB" sz="1200" kern="1200" dirty="0" err="1">
                <a:solidFill>
                  <a:schemeClr val="tx1"/>
                </a:solidFill>
                <a:effectLst/>
                <a:latin typeface="+mn-lt"/>
                <a:ea typeface="+mn-ea"/>
                <a:cs typeface="+mn-cs"/>
              </a:rPr>
              <a:t>Y.Leclercq</a:t>
            </a:r>
            <a:r>
              <a:rPr lang="en-GB" sz="1200" kern="1200" dirty="0">
                <a:solidFill>
                  <a:schemeClr val="tx1"/>
                </a:solidFill>
                <a:effectLst/>
                <a:latin typeface="+mn-lt"/>
                <a:ea typeface="+mn-ea"/>
                <a:cs typeface="+mn-cs"/>
              </a:rPr>
              <a:t>© - Own work, CC BY-SA 4.0, </a:t>
            </a:r>
            <a:r>
              <a:rPr lang="en-GB" sz="1200" u="sng" kern="1200" dirty="0">
                <a:solidFill>
                  <a:schemeClr val="tx1"/>
                </a:solidFill>
                <a:effectLst/>
                <a:latin typeface="+mn-lt"/>
                <a:ea typeface="+mn-ea"/>
                <a:cs typeface="+mn-cs"/>
                <a:hlinkClick r:id="rId4"/>
              </a:rPr>
              <a:t>https://commons.wikimedia.org/w/index.php?curid=85583925</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Victor Hugo: </a:t>
            </a:r>
            <a:r>
              <a:rPr lang="en-GB" sz="1200" kern="1200" dirty="0">
                <a:solidFill>
                  <a:schemeClr val="tx1"/>
                </a:solidFill>
                <a:effectLst/>
                <a:latin typeface="+mn-lt"/>
                <a:ea typeface="+mn-ea"/>
                <a:cs typeface="+mn-cs"/>
              </a:rPr>
              <a:t>Par Léon </a:t>
            </a:r>
            <a:r>
              <a:rPr lang="en-GB" sz="1200" kern="1200" dirty="0" err="1">
                <a:solidFill>
                  <a:schemeClr val="tx1"/>
                </a:solidFill>
                <a:effectLst/>
                <a:latin typeface="+mn-lt"/>
                <a:ea typeface="+mn-ea"/>
                <a:cs typeface="+mn-cs"/>
              </a:rPr>
              <a:t>Bonnat</a:t>
            </a:r>
            <a:r>
              <a:rPr lang="en-GB" sz="1200" kern="1200" dirty="0">
                <a:solidFill>
                  <a:schemeClr val="tx1"/>
                </a:solidFill>
                <a:effectLst/>
                <a:latin typeface="+mn-lt"/>
                <a:ea typeface="+mn-ea"/>
                <a:cs typeface="+mn-cs"/>
              </a:rPr>
              <a:t> — </a:t>
            </a:r>
            <a:r>
              <a:rPr lang="en-GB" sz="1200" u="sng" kern="1200" dirty="0">
                <a:solidFill>
                  <a:schemeClr val="tx1"/>
                </a:solidFill>
                <a:effectLst/>
                <a:latin typeface="+mn-lt"/>
                <a:ea typeface="+mn-ea"/>
                <a:cs typeface="+mn-cs"/>
                <a:hlinkClick r:id="rId5"/>
              </a:rPr>
              <a:t>http://www.histoire-image.com/site/oeuvre/analyse.php?liste_analyse=299</a:t>
            </a:r>
            <a:r>
              <a:rPr lang="en-GB" sz="1200" kern="1200" dirty="0">
                <a:solidFill>
                  <a:schemeClr val="tx1"/>
                </a:solidFill>
                <a:effectLst/>
                <a:latin typeface="+mn-lt"/>
                <a:ea typeface="+mn-ea"/>
                <a:cs typeface="+mn-cs"/>
              </a:rPr>
              <a:t>, Domaine public, </a:t>
            </a:r>
            <a:r>
              <a:rPr lang="en-GB" sz="1200" u="sng" kern="1200" dirty="0">
                <a:solidFill>
                  <a:schemeClr val="tx1"/>
                </a:solidFill>
                <a:effectLst/>
                <a:latin typeface="+mn-lt"/>
                <a:ea typeface="+mn-ea"/>
                <a:cs typeface="+mn-cs"/>
                <a:hlinkClick r:id="rId6"/>
              </a:rPr>
              <a:t>https://commons.wikimedia.org/w/index.php?curid=1422859</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Céline Dion: </a:t>
            </a:r>
            <a:r>
              <a:rPr lang="en-GB" sz="1200" kern="1200" dirty="0">
                <a:solidFill>
                  <a:schemeClr val="tx1"/>
                </a:solidFill>
                <a:effectLst/>
                <a:latin typeface="+mn-lt"/>
                <a:ea typeface="+mn-ea"/>
                <a:cs typeface="+mn-cs"/>
              </a:rPr>
              <a:t>Par Linda Bisset — Celine Dion, CC BY-SA 2.0, </a:t>
            </a:r>
            <a:r>
              <a:rPr lang="en-GB" sz="1200" u="sng" kern="1200" dirty="0">
                <a:solidFill>
                  <a:schemeClr val="tx1"/>
                </a:solidFill>
                <a:effectLst/>
                <a:latin typeface="+mn-lt"/>
                <a:ea typeface="+mn-ea"/>
                <a:cs typeface="+mn-cs"/>
                <a:hlinkClick r:id="rId7"/>
              </a:rPr>
              <a:t>https://commons.wikimedia.org/w/index.php?curid=20023503</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21592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is slide </a:t>
            </a:r>
            <a:r>
              <a:rPr lang="en-US" b="1" dirty="0"/>
              <a:t>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philosophe [3609], </a:t>
            </a:r>
            <a:r>
              <a:rPr lang="en-GB" baseline="0" dirty="0" err="1"/>
              <a:t>essai</a:t>
            </a:r>
            <a:r>
              <a:rPr lang="en-GB" baseline="0" dirty="0"/>
              <a:t> [1475], </a:t>
            </a:r>
            <a:r>
              <a:rPr lang="en-GB" baseline="0" dirty="0" err="1"/>
              <a:t>scientifique</a:t>
            </a:r>
            <a:r>
              <a:rPr lang="en-GB" baseline="0" dirty="0"/>
              <a:t> [950], </a:t>
            </a:r>
            <a:r>
              <a:rPr lang="en-GB" baseline="0" dirty="0" err="1"/>
              <a:t>rappeur</a:t>
            </a:r>
            <a:r>
              <a:rPr lang="en-GB" baseline="0" dirty="0"/>
              <a:t> [&gt;5000], album [2874]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a:p>
            <a:r>
              <a:rPr lang="en-US" b="1" dirty="0"/>
              <a:t>Source of images:</a:t>
            </a:r>
            <a:br>
              <a:rPr lang="en-US" b="1" dirty="0"/>
            </a:br>
            <a:r>
              <a:rPr lang="en-GB" sz="1200" b="1" kern="1200" dirty="0">
                <a:solidFill>
                  <a:schemeClr val="tx1"/>
                </a:solidFill>
                <a:effectLst/>
                <a:latin typeface="+mn-lt"/>
                <a:ea typeface="+mn-ea"/>
                <a:cs typeface="+mn-cs"/>
              </a:rPr>
              <a:t>Jean-Jacques Rousseau:</a:t>
            </a:r>
            <a:r>
              <a:rPr lang="en-GB" sz="1200" kern="1200" dirty="0">
                <a:solidFill>
                  <a:schemeClr val="tx1"/>
                </a:solidFill>
                <a:effectLst/>
                <a:latin typeface="+mn-lt"/>
                <a:ea typeface="+mn-ea"/>
                <a:cs typeface="+mn-cs"/>
              </a:rPr>
              <a:t> Par Maurice-Quentin de La Tour — Source </a:t>
            </a:r>
            <a:r>
              <a:rPr lang="en-GB" sz="1200" kern="1200" dirty="0" err="1">
                <a:solidFill>
                  <a:schemeClr val="tx1"/>
                </a:solidFill>
                <a:effectLst/>
                <a:latin typeface="+mn-lt"/>
                <a:ea typeface="+mn-ea"/>
                <a:cs typeface="+mn-cs"/>
              </a:rPr>
              <a:t>inconnue</a:t>
            </a:r>
            <a:r>
              <a:rPr lang="en-GB" sz="1200" kern="1200" dirty="0">
                <a:solidFill>
                  <a:schemeClr val="tx1"/>
                </a:solidFill>
                <a:effectLst/>
                <a:latin typeface="+mn-lt"/>
                <a:ea typeface="+mn-ea"/>
                <a:cs typeface="+mn-cs"/>
              </a:rPr>
              <a:t>, Domaine public, </a:t>
            </a:r>
            <a:r>
              <a:rPr lang="en-GB" sz="1200" u="sng" kern="1200" dirty="0">
                <a:solidFill>
                  <a:schemeClr val="tx1"/>
                </a:solidFill>
                <a:effectLst/>
                <a:latin typeface="+mn-lt"/>
                <a:ea typeface="+mn-ea"/>
                <a:cs typeface="+mn-cs"/>
                <a:hlinkClick r:id="rId3"/>
              </a:rPr>
              <a:t>https://commons.wikimedia.org/w/index.php?curid=24158</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Marie Curie:</a:t>
            </a:r>
            <a:r>
              <a:rPr lang="en-GB" sz="1200" kern="1200" dirty="0">
                <a:solidFill>
                  <a:schemeClr val="tx1"/>
                </a:solidFill>
                <a:effectLst/>
                <a:latin typeface="+mn-lt"/>
                <a:ea typeface="+mn-ea"/>
                <a:cs typeface="+mn-cs"/>
              </a:rPr>
              <a:t> Par Henri Manuel — Christie's, [1], Domaine public, </a:t>
            </a:r>
            <a:r>
              <a:rPr lang="en-GB" sz="1200" u="sng" kern="1200" dirty="0">
                <a:solidFill>
                  <a:schemeClr val="tx1"/>
                </a:solidFill>
                <a:effectLst/>
                <a:latin typeface="+mn-lt"/>
                <a:ea typeface="+mn-ea"/>
                <a:cs typeface="+mn-cs"/>
                <a:hlinkClick r:id="rId4"/>
              </a:rPr>
              <a:t>https://commons.wikimedia.org/w/index.php?curid=15472203</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Marion </a:t>
            </a:r>
            <a:r>
              <a:rPr lang="en-GB" sz="1200" b="1" kern="1200" dirty="0" err="1">
                <a:solidFill>
                  <a:schemeClr val="tx1"/>
                </a:solidFill>
                <a:effectLst/>
                <a:latin typeface="+mn-lt"/>
                <a:ea typeface="+mn-ea"/>
                <a:cs typeface="+mn-cs"/>
              </a:rPr>
              <a:t>Cotillard</a:t>
            </a:r>
            <a:r>
              <a:rPr lang="en-GB" sz="1200" b="1" kern="1200" dirty="0">
                <a:solidFill>
                  <a:schemeClr val="tx1"/>
                </a:solidFill>
                <a:effectLst/>
                <a:latin typeface="+mn-lt"/>
                <a:ea typeface="+mn-ea"/>
                <a:cs typeface="+mn-cs"/>
              </a:rPr>
              <a:t>:</a:t>
            </a:r>
            <a:r>
              <a:rPr lang="en-GB" sz="1200" kern="1200" dirty="0">
                <a:solidFill>
                  <a:schemeClr val="tx1"/>
                </a:solidFill>
                <a:effectLst/>
                <a:latin typeface="+mn-lt"/>
                <a:ea typeface="+mn-ea"/>
                <a:cs typeface="+mn-cs"/>
              </a:rPr>
              <a:t> Par </a:t>
            </a:r>
            <a:r>
              <a:rPr lang="en-GB" sz="1200" kern="1200" dirty="0" err="1">
                <a:solidFill>
                  <a:schemeClr val="tx1"/>
                </a:solidFill>
                <a:effectLst/>
                <a:latin typeface="+mn-lt"/>
                <a:ea typeface="+mn-ea"/>
                <a:cs typeface="+mn-cs"/>
              </a:rPr>
              <a:t>nicogenin</a:t>
            </a:r>
            <a:r>
              <a:rPr lang="en-GB" sz="1200" kern="1200" dirty="0">
                <a:solidFill>
                  <a:schemeClr val="tx1"/>
                </a:solidFill>
                <a:effectLst/>
                <a:latin typeface="+mn-lt"/>
                <a:ea typeface="+mn-ea"/>
                <a:cs typeface="+mn-cs"/>
              </a:rPr>
              <a:t> — Flickr, CC BY-SA 2.0, </a:t>
            </a:r>
            <a:r>
              <a:rPr lang="en-GB" sz="1200" u="sng" kern="1200" dirty="0">
                <a:solidFill>
                  <a:schemeClr val="tx1"/>
                </a:solidFill>
                <a:effectLst/>
                <a:latin typeface="+mn-lt"/>
                <a:ea typeface="+mn-ea"/>
                <a:cs typeface="+mn-cs"/>
                <a:hlinkClick r:id="rId5"/>
              </a:rPr>
              <a:t>https://commons.wikimedia.org/w/index.php?curid=7240817</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b="1" kern="1200" dirty="0" err="1">
                <a:solidFill>
                  <a:schemeClr val="tx1"/>
                </a:solidFill>
                <a:effectLst/>
                <a:latin typeface="+mn-lt"/>
                <a:ea typeface="+mn-ea"/>
                <a:cs typeface="+mn-cs"/>
              </a:rPr>
              <a:t>Stromae</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By Georges </a:t>
            </a:r>
            <a:r>
              <a:rPr lang="en-GB" sz="1200" kern="1200" dirty="0" err="1">
                <a:solidFill>
                  <a:schemeClr val="tx1"/>
                </a:solidFill>
                <a:effectLst/>
                <a:latin typeface="+mn-lt"/>
                <a:ea typeface="+mn-ea"/>
                <a:cs typeface="+mn-cs"/>
              </a:rPr>
              <a:t>Biard</a:t>
            </a:r>
            <a:r>
              <a:rPr lang="en-GB" sz="1200" kern="1200" dirty="0">
                <a:solidFill>
                  <a:schemeClr val="tx1"/>
                </a:solidFill>
                <a:effectLst/>
                <a:latin typeface="+mn-lt"/>
                <a:ea typeface="+mn-ea"/>
                <a:cs typeface="+mn-cs"/>
              </a:rPr>
              <a:t>, CC BY-SA 3.0, </a:t>
            </a:r>
            <a:r>
              <a:rPr lang="en-GB" sz="1200" u="sng" kern="1200" dirty="0">
                <a:solidFill>
                  <a:schemeClr val="tx1"/>
                </a:solidFill>
                <a:effectLst/>
                <a:latin typeface="+mn-lt"/>
                <a:ea typeface="+mn-ea"/>
                <a:cs typeface="+mn-cs"/>
                <a:hlinkClick r:id="rId6"/>
              </a:rPr>
              <a:t>https://commons.wikimedia.org/w/index.php?curid=16072224</a:t>
            </a:r>
            <a:endParaRPr lang="en-GB" sz="1200" kern="1200" dirty="0">
              <a:solidFill>
                <a:schemeClr val="tx1"/>
              </a:solidFill>
              <a:effectLst/>
              <a:latin typeface="+mn-lt"/>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8777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 of SSCs [</a:t>
            </a:r>
            <a:r>
              <a:rPr lang="en-GB" b="0" dirty="0" err="1"/>
              <a:t>em</a:t>
            </a:r>
            <a:r>
              <a:rPr lang="en-GB" b="0" dirty="0"/>
              <a:t>/am] and [</a:t>
            </a:r>
            <a:r>
              <a:rPr lang="en-GB" b="0" dirty="0" err="1"/>
              <a:t>en</a:t>
            </a:r>
            <a:r>
              <a:rPr lang="en-GB" b="0" dirty="0"/>
              <a:t>/an]</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a:t>
            </a:r>
            <a:r>
              <a:rPr lang="en-GB" b="0" i="1" dirty="0" err="1"/>
              <a:t>est-ce</a:t>
            </a:r>
            <a:r>
              <a:rPr lang="en-GB" b="0" i="1" dirty="0"/>
              <a:t> que</a:t>
            </a:r>
            <a:r>
              <a:rPr lang="en-GB" b="0" i="0" dirty="0"/>
              <a:t> after question words</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8.1.1.3 (introduce) </a:t>
            </a:r>
            <a:r>
              <a:rPr lang="fr-FR" dirty="0">
                <a:solidFill>
                  <a:srgbClr val="000000"/>
                </a:solidFill>
                <a:latin typeface="Century Gothic" panose="020B0502020202020204" pitchFamily="34" charset="0"/>
              </a:rPr>
              <a:t>célébrer [2170], préférer [597], avril [1022], date [660], événement [573], février [1136], janvier [939], juin [931], mars [868], mai [943], tradition [1371], premier, première [56], vingt [1273], trente [1646], on [29]</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7.3.2.6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aider [413], chercher [336],  partager [527], peut [20], peux [20], pouvoir [20], sais [67], sait [67], savoir1 [67], plan [164], désolé [désoler - 2081], peut-être [190]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7.3.1.5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café1 [1886], cinéma [1623], plage [2693], rue [598], devant [198], derrière [805], entre [55]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42203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b="1" baseline="0" dirty="0" err="1"/>
              <a:t>en</a:t>
            </a:r>
            <a:r>
              <a:rPr lang="en-GB" b="1" baseline="0" dirty="0"/>
              <a:t>/an]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en</a:t>
            </a:r>
            <a:r>
              <a:rPr lang="en-GB" b="1" dirty="0"/>
              <a:t>/an]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enfant</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mime patting a child on the head/back</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b="1" dirty="0" err="1"/>
              <a:t>en</a:t>
            </a:r>
            <a:r>
              <a:rPr lang="en-GB" b="1" dirty="0"/>
              <a:t>/an] </a:t>
            </a:r>
            <a:r>
              <a:rPr lang="en-GB" baseline="0" dirty="0"/>
              <a:t>sound, pronouncing </a:t>
            </a:r>
            <a:r>
              <a:rPr lang="en-GB" b="0" baseline="0" dirty="0"/>
              <a:t>”</a:t>
            </a:r>
            <a:r>
              <a:rPr lang="en-GB" b="1" baseline="0" dirty="0"/>
              <a:t>enfant</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enfant </a:t>
            </a:r>
            <a:r>
              <a:rPr lang="en-GB" baseline="0" dirty="0"/>
              <a:t>[126].</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722453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b="1" baseline="0" dirty="0" err="1"/>
              <a:t>en</a:t>
            </a:r>
            <a:r>
              <a:rPr lang="en-GB" b="1" baseline="0" dirty="0"/>
              <a:t>/an]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en</a:t>
            </a:r>
            <a:r>
              <a:rPr lang="en-GB" b="1" baseline="0" dirty="0"/>
              <a:t>/an] </a:t>
            </a:r>
            <a:r>
              <a:rPr lang="en-GB" baseline="0" dirty="0"/>
              <a:t>and then the </a:t>
            </a:r>
            <a:r>
              <a:rPr lang="en-GB" b="1" baseline="0" dirty="0"/>
              <a:t>source</a:t>
            </a:r>
            <a:r>
              <a:rPr lang="en-GB" baseline="0" dirty="0"/>
              <a:t> word again ‘</a:t>
            </a:r>
            <a:r>
              <a:rPr lang="en-GB" b="1" baseline="0" dirty="0"/>
              <a:t>enfant</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grand </a:t>
            </a:r>
            <a:r>
              <a:rPr lang="en-GB" baseline="0" dirty="0"/>
              <a:t>[59]; </a:t>
            </a:r>
            <a:r>
              <a:rPr lang="en-GB" b="1" baseline="0" dirty="0" err="1"/>
              <a:t>quand</a:t>
            </a:r>
            <a:r>
              <a:rPr lang="en-GB" b="1" baseline="0" dirty="0"/>
              <a:t> </a:t>
            </a:r>
            <a:r>
              <a:rPr lang="en-GB" b="0" baseline="0" dirty="0"/>
              <a:t>[119]</a:t>
            </a:r>
            <a:r>
              <a:rPr lang="en-GB" baseline="0" dirty="0"/>
              <a:t> </a:t>
            </a:r>
            <a:r>
              <a:rPr lang="en-GB" b="1" baseline="0" dirty="0" err="1"/>
              <a:t>penser</a:t>
            </a:r>
            <a:r>
              <a:rPr lang="en-GB" b="1" baseline="0" dirty="0"/>
              <a:t> </a:t>
            </a:r>
            <a:r>
              <a:rPr lang="en-GB" baseline="0" dirty="0"/>
              <a:t>[116]; </a:t>
            </a:r>
            <a:r>
              <a:rPr lang="en-GB" b="1" baseline="0" dirty="0"/>
              <a:t>prendre</a:t>
            </a:r>
            <a:r>
              <a:rPr lang="en-GB" baseline="0" dirty="0"/>
              <a:t>[43]; </a:t>
            </a:r>
            <a:r>
              <a:rPr lang="en-GB" b="1" baseline="0" dirty="0"/>
              <a:t>encore </a:t>
            </a:r>
            <a:r>
              <a:rPr lang="en-GB" baseline="0" dirty="0"/>
              <a:t>[51]; </a:t>
            </a:r>
            <a:r>
              <a:rPr lang="en-GB" b="1" baseline="0" dirty="0"/>
              <a:t>enfant </a:t>
            </a:r>
            <a:r>
              <a:rPr lang="en-GB" baseline="0" dirty="0"/>
              <a:t>[126].</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361400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Raising awareness of the identical sound in SSCs [</a:t>
            </a:r>
            <a:r>
              <a:rPr lang="en-US" b="0" dirty="0" err="1"/>
              <a:t>em</a:t>
            </a:r>
            <a:r>
              <a:rPr lang="en-US" b="0" dirty="0"/>
              <a:t>], [am], [</a:t>
            </a:r>
            <a:r>
              <a:rPr lang="en-US" b="0" dirty="0" err="1"/>
              <a:t>en</a:t>
            </a:r>
            <a:r>
              <a:rPr lang="en-US" b="0" dirty="0"/>
              <a:t>] and [an].</a:t>
            </a:r>
          </a:p>
          <a:p>
            <a:endParaRPr lang="en-US" b="0" dirty="0"/>
          </a:p>
          <a:p>
            <a:r>
              <a:rPr lang="en-US" b="0" dirty="0"/>
              <a:t>For a reminder of Year 7 SSC [</a:t>
            </a:r>
            <a:r>
              <a:rPr lang="en-US" b="0" dirty="0" err="1"/>
              <a:t>en</a:t>
            </a:r>
            <a:r>
              <a:rPr lang="en-US" b="0" dirty="0"/>
              <a:t>/an], see the two slides that follow.</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57730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p>
          <a:p>
            <a:endParaRPr lang="en-GB" b="1" dirty="0"/>
          </a:p>
          <a:p>
            <a:r>
              <a:rPr lang="en-GB" b="1" dirty="0"/>
              <a:t>Aim: </a:t>
            </a:r>
            <a:r>
              <a:rPr lang="en-GB" b="0" dirty="0"/>
              <a:t>Oral production of SSC [e] in words of varying degrees of complexity in decreasing amounts of time.</a:t>
            </a:r>
            <a:endParaRPr lang="en-GB" b="1" dirty="0"/>
          </a:p>
          <a:p>
            <a:endParaRPr lang="en-GB" baseline="0" dirty="0"/>
          </a:p>
          <a:p>
            <a:r>
              <a:rPr lang="en-GB" b="1" baseline="0" dirty="0"/>
              <a:t>Procedure:</a:t>
            </a:r>
          </a:p>
          <a:p>
            <a:pPr marL="228600" indent="-228600">
              <a:buAutoNum type="arabicPeriod"/>
            </a:pPr>
            <a:r>
              <a:rPr lang="en-GB" b="0" baseline="0" dirty="0"/>
              <a:t>Students pair up.</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Explain that students are going to work their way down the ‘ladder’ by correctly pronouncing words containing [e], starting with simple words and building up to more complex words. Using their knowledge of English, students should be able to work out the meanings of </a:t>
            </a:r>
            <a:r>
              <a:rPr lang="en-GB" b="0" i="1" baseline="0" dirty="0"/>
              <a:t>facile </a:t>
            </a:r>
            <a:r>
              <a:rPr lang="en-GB" b="0" i="0" baseline="0" dirty="0"/>
              <a:t>and </a:t>
            </a:r>
            <a:r>
              <a:rPr lang="en-GB" b="0" i="1" baseline="0" dirty="0"/>
              <a:t>difficile</a:t>
            </a:r>
            <a:r>
              <a:rPr lang="en-GB" b="0" i="0" baseline="0" dirty="0"/>
              <a:t> form context – clarify. </a:t>
            </a:r>
            <a:r>
              <a:rPr lang="en-GB" b="0" baseline="0" dirty="0"/>
              <a:t>Explain that only the letters in </a:t>
            </a:r>
            <a:r>
              <a:rPr lang="en-GB" b="1" baseline="0" dirty="0"/>
              <a:t>bold</a:t>
            </a:r>
            <a:r>
              <a:rPr lang="en-GB" b="0" baseline="0" dirty="0"/>
              <a:t> are examples of [e] – the others are the ‘e’ sound they know from English.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baseline="0" dirty="0"/>
              <a:t>Start the timer. Starting with </a:t>
            </a:r>
            <a:r>
              <a:rPr lang="en-GB" b="0" i="1" baseline="0" dirty="0"/>
              <a:t>de, </a:t>
            </a:r>
            <a:r>
              <a:rPr lang="en-GB" b="0" i="0" baseline="0" dirty="0"/>
              <a:t>Partner A works their way down the ladder. Partner B listens for correct pronunciation of [e]. If Partner A makes a mistake, they must go back to </a:t>
            </a:r>
            <a:r>
              <a:rPr lang="en-GB" b="0" i="1" baseline="0" dirty="0"/>
              <a:t>de </a:t>
            </a:r>
            <a:r>
              <a:rPr lang="en-GB" b="0" i="0" baseline="0" dirty="0"/>
              <a:t>and start again!</a:t>
            </a:r>
          </a:p>
          <a:p>
            <a:pPr marL="228600" indent="-228600">
              <a:buAutoNum type="arabicPeriod"/>
            </a:pPr>
            <a:r>
              <a:rPr lang="en-GB" b="0" baseline="0" dirty="0"/>
              <a:t>Students swap roles. Re-start the timer.</a:t>
            </a:r>
          </a:p>
          <a:p>
            <a:pPr marL="228600" indent="-228600">
              <a:buAutoNum type="arabicPeriod"/>
            </a:pPr>
            <a:r>
              <a:rPr lang="en-GB" b="0" baseline="0" dirty="0"/>
              <a:t>Whoever is furthest down the ladder when the timer stops is the winner!</a:t>
            </a:r>
          </a:p>
          <a:p>
            <a:pPr marL="228600" indent="-228600">
              <a:buAutoNum type="arabicPeriod"/>
            </a:pPr>
            <a:r>
              <a:rPr lang="en-GB" b="0" baseline="0" dirty="0"/>
              <a:t>Click on the words to hear them said aloud by a native speaker. Students repeat.</a:t>
            </a:r>
          </a:p>
          <a:p>
            <a:pPr marL="228600" indent="-228600">
              <a:buAutoNum type="arabicPeriod"/>
            </a:pPr>
            <a:r>
              <a:rPr lang="en-GB" b="0" baseline="0" dirty="0"/>
              <a:t>Move on to the next slide.</a:t>
            </a:r>
          </a:p>
          <a:p>
            <a:endParaRPr lang="en-GB" baseline="0" dirty="0"/>
          </a:p>
          <a:p>
            <a:r>
              <a:rPr lang="en-US" b="1" dirty="0"/>
              <a:t>Transcript and w</a:t>
            </a:r>
            <a:r>
              <a:rPr lang="en-GB" b="1" baseline="0" dirty="0" err="1"/>
              <a:t>ord</a:t>
            </a:r>
            <a:r>
              <a:rPr lang="en-GB" b="1" baseline="0" dirty="0"/>
              <a:t> frequency (1 is the most frequent word in French): </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orange [3912], </a:t>
            </a:r>
            <a:r>
              <a:rPr lang="en-GB" baseline="0" dirty="0" err="1"/>
              <a:t>lampe</a:t>
            </a:r>
            <a:r>
              <a:rPr lang="en-GB" baseline="0" dirty="0"/>
              <a:t> [4699], champion [2443], ambassade [3327], </a:t>
            </a:r>
            <a:r>
              <a:rPr lang="en-GB" sz="1200" dirty="0">
                <a:solidFill>
                  <a:srgbClr val="115076"/>
                </a:solidFill>
                <a:latin typeface="Century Gothic" panose="020B0502020202020204" pitchFamily="34" charset="0"/>
                <a:cs typeface="Calibri" panose="020F0502020204030204" pitchFamily="34" charset="0"/>
              </a:rPr>
              <a:t>chimp</a:t>
            </a:r>
            <a:r>
              <a:rPr lang="en-GB" sz="1200" b="0" dirty="0">
                <a:solidFill>
                  <a:srgbClr val="EE6000"/>
                </a:solidFill>
                <a:latin typeface="Century Gothic" panose="020B0502020202020204" pitchFamily="34" charset="0"/>
                <a:cs typeface="Calibri" panose="020F0502020204030204" pitchFamily="34" charset="0"/>
              </a:rPr>
              <a:t>an</a:t>
            </a:r>
            <a:r>
              <a:rPr lang="en-GB" sz="1200" dirty="0">
                <a:solidFill>
                  <a:srgbClr val="115076"/>
                </a:solidFill>
                <a:latin typeface="Century Gothic" panose="020B0502020202020204" pitchFamily="34" charset="0"/>
                <a:cs typeface="Calibri" panose="020F0502020204030204" pitchFamily="34" charset="0"/>
              </a:rPr>
              <a:t>zee</a:t>
            </a:r>
            <a:r>
              <a:rPr lang="en-GB" sz="1200" kern="0" noProof="0" dirty="0">
                <a:solidFill>
                  <a:srgbClr val="4472C4">
                    <a:lumMod val="50000"/>
                  </a:srgbClr>
                </a:solidFill>
                <a:latin typeface="Century Gothic" panose="020F0302020204030204"/>
                <a:cs typeface="Arial"/>
                <a:sym typeface="Arial"/>
              </a:rPr>
              <a:t> [&gt;5000],</a:t>
            </a:r>
            <a:r>
              <a:rPr lang="en-GB" baseline="0" dirty="0"/>
              <a:t> </a:t>
            </a:r>
            <a:r>
              <a:rPr lang="en-GB" sz="1200" dirty="0" err="1">
                <a:solidFill>
                  <a:srgbClr val="115076"/>
                </a:solidFill>
                <a:latin typeface="Century Gothic" panose="020B0502020202020204" pitchFamily="34" charset="0"/>
                <a:cs typeface="Calibri" panose="020F0502020204030204" pitchFamily="34" charset="0"/>
              </a:rPr>
              <a:t>éléph</a:t>
            </a:r>
            <a:r>
              <a:rPr lang="en-GB" sz="1200" b="0" dirty="0" err="1">
                <a:solidFill>
                  <a:srgbClr val="EE6000"/>
                </a:solidFill>
                <a:latin typeface="Century Gothic" panose="020B0502020202020204" pitchFamily="34" charset="0"/>
                <a:cs typeface="Calibri" panose="020F0502020204030204" pitchFamily="34" charset="0"/>
              </a:rPr>
              <a:t>an</a:t>
            </a:r>
            <a:r>
              <a:rPr lang="en-GB" sz="1200" dirty="0" err="1">
                <a:solidFill>
                  <a:srgbClr val="115076"/>
                </a:solidFill>
                <a:latin typeface="Century Gothic" panose="020B0502020202020204" pitchFamily="34" charset="0"/>
                <a:cs typeface="Calibri" panose="020F0502020204030204" pitchFamily="34" charset="0"/>
              </a:rPr>
              <a:t>t</a:t>
            </a:r>
            <a:r>
              <a:rPr lang="en-GB" baseline="0" dirty="0"/>
              <a:t> [&gt;5000], </a:t>
            </a:r>
            <a:r>
              <a:rPr lang="en-GB" sz="1200" b="0" dirty="0">
                <a:solidFill>
                  <a:srgbClr val="EE6000"/>
                </a:solidFill>
                <a:latin typeface="Century Gothic" panose="020B0502020202020204" pitchFamily="34" charset="0"/>
                <a:cs typeface="Calibri" panose="020F0502020204030204" pitchFamily="34" charset="0"/>
              </a:rPr>
              <a:t>am</a:t>
            </a:r>
            <a:r>
              <a:rPr lang="en-GB" sz="1200" dirty="0">
                <a:solidFill>
                  <a:srgbClr val="115076"/>
                </a:solidFill>
                <a:latin typeface="Century Gothic" panose="020B0502020202020204" pitchFamily="34" charset="0"/>
                <a:cs typeface="Calibri" panose="020F0502020204030204" pitchFamily="34" charset="0"/>
              </a:rPr>
              <a:t>plifier</a:t>
            </a:r>
            <a:r>
              <a:rPr lang="en-GB" baseline="0" dirty="0"/>
              <a:t> [4537], </a:t>
            </a:r>
            <a:r>
              <a:rPr lang="en-GB" sz="1200" kern="0" noProof="0" dirty="0">
                <a:solidFill>
                  <a:srgbClr val="4472C4">
                    <a:lumMod val="50000"/>
                  </a:srgbClr>
                </a:solidFill>
                <a:latin typeface="Century Gothic" panose="020F0302020204030204"/>
                <a:cs typeface="Arial"/>
                <a:sym typeface="Arial"/>
              </a:rPr>
              <a:t>ambition</a:t>
            </a:r>
            <a:r>
              <a:rPr lang="en-GB" baseline="0" dirty="0"/>
              <a:t> [2280]</a:t>
            </a:r>
            <a:endParaRPr lang="en-GB" sz="1200" kern="0" dirty="0">
              <a:solidFill>
                <a:srgbClr val="4472C4">
                  <a:lumMod val="50000"/>
                </a:srgbClr>
              </a:solidFill>
              <a:latin typeface="Century Gothic" panose="020F0302020204030204"/>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frequencies of unknown words used in task instructions (1 is the most frequent word in French): </a:t>
            </a:r>
            <a:br>
              <a:rPr lang="en-GB" baseline="0" dirty="0"/>
            </a:br>
            <a:r>
              <a:rPr lang="en-GB" b="0" baseline="0" dirty="0"/>
              <a:t>facile [822], difficile [296]</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03297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7 minutes</a:t>
            </a:r>
          </a:p>
          <a:p>
            <a:endParaRPr lang="en-US" b="1" dirty="0"/>
          </a:p>
          <a:p>
            <a:r>
              <a:rPr lang="en-US" b="1" dirty="0"/>
              <a:t>Aim: </a:t>
            </a:r>
            <a:r>
              <a:rPr lang="en-US" b="0" dirty="0"/>
              <a:t>Applying awareness of the spelling rules governing SSCs [</a:t>
            </a:r>
            <a:r>
              <a:rPr lang="en-US" b="0" dirty="0" err="1"/>
              <a:t>em</a:t>
            </a:r>
            <a:r>
              <a:rPr lang="en-US" b="0" dirty="0"/>
              <a:t>], [am], [</a:t>
            </a:r>
            <a:r>
              <a:rPr lang="en-US" b="0" dirty="0" err="1"/>
              <a:t>en</a:t>
            </a:r>
            <a:r>
              <a:rPr lang="en-US" b="0" dirty="0"/>
              <a:t>] and [an], and production of all four SSCs.</a:t>
            </a:r>
          </a:p>
          <a:p>
            <a:endParaRPr lang="en-US" b="0" dirty="0"/>
          </a:p>
          <a:p>
            <a:r>
              <a:rPr lang="en-US" b="1" dirty="0"/>
              <a:t>Procedure</a:t>
            </a:r>
          </a:p>
          <a:p>
            <a:pPr marL="228600" indent="-228600">
              <a:buAutoNum type="arabicPeriod"/>
            </a:pPr>
            <a:r>
              <a:rPr lang="en-US" b="0" dirty="0"/>
              <a:t>Student read the words and decide based on the presence of absence of a ‘p’ or ‘b’ after the gap when [</a:t>
            </a:r>
            <a:r>
              <a:rPr lang="en-US" b="0" dirty="0" err="1"/>
              <a:t>en</a:t>
            </a:r>
            <a:r>
              <a:rPr lang="en-US" b="0" dirty="0"/>
              <a:t>/</a:t>
            </a:r>
            <a:r>
              <a:rPr lang="en-US" b="0" dirty="0" err="1"/>
              <a:t>em</a:t>
            </a:r>
            <a:r>
              <a:rPr lang="en-US" b="0" dirty="0"/>
              <a:t>] or [an/am] is needed. These are unknown words so they won’t be able to decide if ‘e’ or ‘a’.</a:t>
            </a:r>
          </a:p>
          <a:p>
            <a:pPr marL="228600" indent="-228600">
              <a:buAutoNum type="arabicPeriod"/>
            </a:pPr>
            <a:r>
              <a:rPr lang="en-US" b="0" dirty="0"/>
              <a:t>Click to check.</a:t>
            </a:r>
          </a:p>
          <a:p>
            <a:pPr marL="228600" indent="-228600">
              <a:buAutoNum type="arabicPeriod"/>
            </a:pPr>
            <a:r>
              <a:rPr lang="en-US" b="0" dirty="0"/>
              <a:t>Now, students are challenged to say all ten words and pronounce the SSCs in the same way each time. It will be tempting for students to add an ‘n’ or ‘m’ after the vowel! Students should work in pairs and monitor each other for this.</a:t>
            </a:r>
          </a:p>
          <a:p>
            <a:pPr marL="228600" indent="-228600">
              <a:buAutoNum type="arabicPeriod"/>
            </a:pPr>
            <a:r>
              <a:rPr lang="en-US" b="0" dirty="0"/>
              <a:t>Click to hear the words pronounced by a native speaker.</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sz="1200" b="0" i="0" u="none" strike="noStrike" kern="1200" dirty="0" err="1">
                <a:solidFill>
                  <a:schemeClr val="tx1"/>
                </a:solidFill>
                <a:effectLst/>
                <a:latin typeface="+mn-lt"/>
                <a:ea typeface="+mn-ea"/>
                <a:cs typeface="+mn-cs"/>
              </a:rPr>
              <a:t>campagne</a:t>
            </a:r>
            <a:r>
              <a:rPr lang="en-GB" baseline="0" dirty="0"/>
              <a:t> [666], serpent [&gt;5000], vent [1387], jambon [&gt;5000], </a:t>
            </a:r>
            <a:r>
              <a:rPr lang="en-GB" baseline="0" dirty="0" err="1"/>
              <a:t>vendredi</a:t>
            </a:r>
            <a:r>
              <a:rPr lang="en-GB" baseline="0" dirty="0"/>
              <a:t> [1086], </a:t>
            </a:r>
            <a:r>
              <a:rPr lang="en-GB" baseline="0" dirty="0" err="1"/>
              <a:t>pantalon</a:t>
            </a:r>
            <a:r>
              <a:rPr lang="en-GB" baseline="0" dirty="0"/>
              <a:t> [4670], jambe [2472]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US" b="0"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compléter</a:t>
            </a:r>
            <a:r>
              <a:rPr lang="en-GB" baseline="0" dirty="0"/>
              <a:t> [2034]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a:p>
            <a:r>
              <a:rPr lang="en-US" b="1" dirty="0"/>
              <a:t>Note: </a:t>
            </a:r>
            <a:r>
              <a:rPr lang="en-US" b="1" dirty="0" err="1"/>
              <a:t>campagne</a:t>
            </a:r>
            <a:r>
              <a:rPr lang="en-US" b="0" dirty="0"/>
              <a:t>, </a:t>
            </a:r>
            <a:r>
              <a:rPr lang="en-US" b="1" dirty="0"/>
              <a:t>vent</a:t>
            </a:r>
            <a:r>
              <a:rPr lang="en-US" b="0" dirty="0"/>
              <a:t>, </a:t>
            </a:r>
            <a:r>
              <a:rPr lang="en-US" b="1" dirty="0" err="1"/>
              <a:t>vendredi</a:t>
            </a:r>
            <a:r>
              <a:rPr lang="en-US" b="1" dirty="0"/>
              <a:t>,</a:t>
            </a:r>
            <a:r>
              <a:rPr lang="en-US" b="0" dirty="0"/>
              <a:t> </a:t>
            </a:r>
            <a:r>
              <a:rPr lang="en-US" b="1" dirty="0"/>
              <a:t>jambe</a:t>
            </a:r>
            <a:r>
              <a:rPr lang="en-US" b="0" dirty="0"/>
              <a:t> and </a:t>
            </a:r>
            <a:r>
              <a:rPr lang="en-US" b="1" dirty="0" err="1"/>
              <a:t>pantalon</a:t>
            </a:r>
            <a:r>
              <a:rPr lang="en-US" b="1" dirty="0"/>
              <a:t> </a:t>
            </a:r>
            <a:r>
              <a:rPr lang="en-US" b="0" dirty="0"/>
              <a:t>are on the 3 GCSE lists, too.</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86784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introducing word order with </a:t>
            </a:r>
            <a:r>
              <a:rPr lang="en-US" b="0" i="1" dirty="0" err="1"/>
              <a:t>est-ce</a:t>
            </a:r>
            <a:r>
              <a:rPr lang="en-US" b="0" i="1" dirty="0"/>
              <a:t> que </a:t>
            </a:r>
            <a:r>
              <a:rPr lang="en-US" b="0" i="0" dirty="0"/>
              <a:t>+ question words, contrasting with inversion questions</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39019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 </a:t>
            </a:r>
          </a:p>
          <a:p>
            <a:endParaRPr lang="en-US" b="1" dirty="0"/>
          </a:p>
          <a:p>
            <a:r>
              <a:rPr lang="en-US" b="1" dirty="0"/>
              <a:t>Aim: </a:t>
            </a:r>
            <a:r>
              <a:rPr lang="en-US" b="0" dirty="0" err="1"/>
              <a:t>practising</a:t>
            </a:r>
            <a:r>
              <a:rPr lang="en-US" b="0" dirty="0"/>
              <a:t> written recognition of information questions with </a:t>
            </a:r>
            <a:r>
              <a:rPr lang="en-US" b="0" i="1" dirty="0" err="1"/>
              <a:t>est-ce</a:t>
            </a:r>
            <a:r>
              <a:rPr lang="en-US" b="0" i="1" dirty="0"/>
              <a:t> que </a:t>
            </a:r>
            <a:r>
              <a:rPr lang="en-US" b="0" i="0" dirty="0"/>
              <a:t>and </a:t>
            </a:r>
            <a:r>
              <a:rPr lang="en-US" b="0" i="1" dirty="0" err="1"/>
              <a:t>qu’est-ce</a:t>
            </a:r>
            <a:r>
              <a:rPr lang="en-US" b="0" i="1" dirty="0"/>
              <a:t> que</a:t>
            </a:r>
            <a:endParaRPr lang="en-US" b="1" dirty="0"/>
          </a:p>
          <a:p>
            <a:endParaRPr lang="en-US" b="1" dirty="0"/>
          </a:p>
          <a:p>
            <a:r>
              <a:rPr lang="en-US" b="1" dirty="0"/>
              <a:t>Procedure:</a:t>
            </a:r>
          </a:p>
          <a:p>
            <a:r>
              <a:rPr lang="en-US" b="0" dirty="0"/>
              <a:t>1. Write 1-8 and choose </a:t>
            </a:r>
            <a:r>
              <a:rPr lang="en-US" b="0" i="1" dirty="0" err="1"/>
              <a:t>est-ce</a:t>
            </a:r>
            <a:r>
              <a:rPr lang="en-US" b="0" i="1" dirty="0"/>
              <a:t> que </a:t>
            </a:r>
            <a:r>
              <a:rPr lang="en-US" b="0" i="0" dirty="0"/>
              <a:t>or </a:t>
            </a:r>
            <a:r>
              <a:rPr lang="en-US" b="0" i="1" dirty="0" err="1"/>
              <a:t>qu’est-ce</a:t>
            </a:r>
            <a:r>
              <a:rPr lang="en-US" b="0" i="1" dirty="0"/>
              <a:t> que </a:t>
            </a:r>
            <a:r>
              <a:rPr lang="en-US" b="0" i="0" dirty="0"/>
              <a:t>to complete each question, based on the answer given (yes/no or information).</a:t>
            </a:r>
            <a:endParaRPr lang="en-US" b="0" dirty="0"/>
          </a:p>
          <a:p>
            <a:r>
              <a:rPr lang="en-US" b="0" dirty="0"/>
              <a:t>2. Click to reveal the answers.</a:t>
            </a:r>
          </a:p>
          <a:p>
            <a:r>
              <a:rPr lang="en-US" b="0" dirty="0"/>
              <a:t>3. Elicit oral translations into English, focusing on the questions (‘are you going to’ vs ‘what are you going to’ and the use of </a:t>
            </a:r>
            <a:r>
              <a:rPr lang="en-US" b="0" i="1" dirty="0" err="1"/>
              <a:t>aller</a:t>
            </a:r>
            <a:r>
              <a:rPr lang="en-US" b="0" i="1" dirty="0"/>
              <a:t> </a:t>
            </a:r>
            <a:r>
              <a:rPr lang="en-US" b="0" i="0" dirty="0"/>
              <a:t>+ infinitive.</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francophonie</a:t>
            </a:r>
            <a:r>
              <a:rPr lang="en-GB" baseline="0" dirty="0"/>
              <a:t> [&gt;5000], </a:t>
            </a:r>
            <a:r>
              <a:rPr lang="en-GB" baseline="0" dirty="0" err="1"/>
              <a:t>journée</a:t>
            </a:r>
            <a:r>
              <a:rPr lang="en-GB" baseline="0" dirty="0"/>
              <a:t> [587], international [282],  interview [3186], continent [2388], message [792], tajine [&gt;5000], Maghreb [n/a], </a:t>
            </a:r>
            <a:r>
              <a:rPr lang="en-GB" baseline="0" dirty="0" err="1"/>
              <a:t>compétition</a:t>
            </a:r>
            <a:r>
              <a:rPr lang="en-GB" baseline="0" dirty="0"/>
              <a:t> [2651], secret [796]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55742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a:t>To introduce SSC </a:t>
            </a:r>
            <a:r>
              <a:rPr lang="en-GB" b="1" baseline="0" dirty="0"/>
              <a:t>[</a:t>
            </a:r>
            <a:r>
              <a:rPr lang="en-GB" b="1" baseline="0" dirty="0" err="1"/>
              <a:t>em</a:t>
            </a:r>
            <a:r>
              <a:rPr lang="en-GB" b="1" baseline="0" dirty="0"/>
              <a:t>/am]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a:t>
            </a:r>
            <a:r>
              <a:rPr lang="en-GB" b="1" baseline="0" dirty="0" err="1"/>
              <a:t>em</a:t>
            </a:r>
            <a:r>
              <a:rPr lang="en-GB" b="1" baseline="0" dirty="0"/>
              <a:t>/am] </a:t>
            </a:r>
            <a:r>
              <a:rPr lang="en-GB" baseline="0" dirty="0"/>
              <a:t>and then the </a:t>
            </a:r>
            <a:r>
              <a:rPr lang="en-GB" b="1" baseline="0" dirty="0"/>
              <a:t>source</a:t>
            </a:r>
            <a:r>
              <a:rPr lang="en-GB" baseline="0" dirty="0"/>
              <a:t> word again ‘</a:t>
            </a:r>
            <a:r>
              <a:rPr lang="en-GB" b="1" baseline="0" dirty="0"/>
              <a:t>temps</a:t>
            </a:r>
            <a:r>
              <a:rPr lang="en-GB" baseline="0" dirty="0"/>
              <a:t>’ (with gesture, if using).</a:t>
            </a:r>
            <a:br>
              <a:rPr lang="en-GB" baseline="0" dirty="0"/>
            </a:br>
            <a:r>
              <a:rPr lang="en-GB" baseline="0" dirty="0"/>
              <a:t>Then present and elicit the pronunciation of the five </a:t>
            </a:r>
            <a:r>
              <a:rPr lang="en-GB" b="1" baseline="0" dirty="0"/>
              <a:t>cluster</a:t>
            </a:r>
            <a:r>
              <a:rPr lang="en-GB" baseline="0" dirty="0"/>
              <a:t> words.</a:t>
            </a: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camps</a:t>
            </a:r>
            <a:r>
              <a:rPr lang="en-GB" baseline="0" dirty="0"/>
              <a:t> [1084]; </a:t>
            </a:r>
            <a:r>
              <a:rPr lang="en-GB" b="1" baseline="0" dirty="0" err="1"/>
              <a:t>chambre</a:t>
            </a:r>
            <a:r>
              <a:rPr lang="en-GB" b="1" baseline="0" dirty="0"/>
              <a:t> </a:t>
            </a:r>
            <a:r>
              <a:rPr lang="en-GB" b="0" baseline="0" dirty="0"/>
              <a:t>[633]</a:t>
            </a:r>
            <a:r>
              <a:rPr lang="en-GB" baseline="0" dirty="0"/>
              <a:t> </a:t>
            </a:r>
            <a:r>
              <a:rPr lang="en-GB" b="1" baseline="0" dirty="0"/>
              <a:t>ensemble</a:t>
            </a:r>
            <a:r>
              <a:rPr lang="en-GB" baseline="0" dirty="0"/>
              <a:t> [124]; </a:t>
            </a:r>
            <a:r>
              <a:rPr lang="en-GB" b="1" baseline="0" dirty="0" err="1"/>
              <a:t>printemps</a:t>
            </a:r>
            <a:r>
              <a:rPr lang="en-GB" baseline="0" dirty="0"/>
              <a:t> [1288]; </a:t>
            </a:r>
            <a:r>
              <a:rPr lang="en-GB" b="1" baseline="0" dirty="0"/>
              <a:t>temps</a:t>
            </a:r>
            <a:r>
              <a:rPr lang="en-GB" baseline="0" dirty="0"/>
              <a:t> [65]; </a:t>
            </a:r>
            <a:r>
              <a:rPr lang="en-GB" b="1" baseline="0" dirty="0" err="1"/>
              <a:t>ressembler</a:t>
            </a:r>
            <a:r>
              <a:rPr lang="en-GB" b="1" baseline="0" dirty="0"/>
              <a:t> </a:t>
            </a:r>
            <a:r>
              <a:rPr lang="en-GB" baseline="0" dirty="0"/>
              <a:t>[1398].</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83119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10 minutes. </a:t>
            </a:r>
            <a:r>
              <a:rPr lang="en-US" b="0" dirty="0"/>
              <a:t>This is slide </a:t>
            </a:r>
            <a:r>
              <a:rPr lang="en-US" b="1" dirty="0"/>
              <a:t>1/2.</a:t>
            </a:r>
          </a:p>
          <a:p>
            <a:endParaRPr lang="en-US" b="1" dirty="0"/>
          </a:p>
          <a:p>
            <a:r>
              <a:rPr lang="en-US" b="1" dirty="0"/>
              <a:t>Aim: </a:t>
            </a:r>
            <a:r>
              <a:rPr lang="en-US" b="0" dirty="0"/>
              <a:t>aural recognition of word order with </a:t>
            </a:r>
            <a:r>
              <a:rPr lang="en-US" b="0" i="1" dirty="0" err="1"/>
              <a:t>est-ce</a:t>
            </a:r>
            <a:r>
              <a:rPr lang="en-US" b="0" i="1" dirty="0"/>
              <a:t> que </a:t>
            </a:r>
            <a:r>
              <a:rPr lang="en-US" b="0" i="0" dirty="0"/>
              <a:t>+ question words</a:t>
            </a:r>
            <a:endParaRPr lang="en-US" b="1" dirty="0"/>
          </a:p>
          <a:p>
            <a:endParaRPr lang="en-US" b="1" dirty="0"/>
          </a:p>
          <a:p>
            <a:r>
              <a:rPr lang="en-US" b="1" dirty="0"/>
              <a:t>Procedure:</a:t>
            </a:r>
          </a:p>
          <a:p>
            <a:pPr marL="228600" indent="-228600">
              <a:buAutoNum type="arabicPeriod"/>
            </a:pPr>
            <a:r>
              <a:rPr lang="en-US" b="0" dirty="0"/>
              <a:t>Recap word order with inversion questions and compare with word order in </a:t>
            </a:r>
            <a:r>
              <a:rPr lang="en-US" b="0" i="1" u="none" dirty="0" err="1"/>
              <a:t>est-ce</a:t>
            </a:r>
            <a:r>
              <a:rPr lang="en-US" b="0" i="1" u="none" dirty="0"/>
              <a:t> que </a:t>
            </a:r>
            <a:r>
              <a:rPr lang="en-US" b="0" dirty="0"/>
              <a:t>questions.</a:t>
            </a:r>
          </a:p>
          <a:p>
            <a:pPr marL="228600" indent="-228600">
              <a:buAutoNum type="arabicPeriod"/>
            </a:pPr>
            <a:r>
              <a:rPr lang="en-US" b="0" dirty="0"/>
              <a:t>Click the numbers to play the audio. The beginning of the questions are obscured by beeps.</a:t>
            </a:r>
          </a:p>
          <a:p>
            <a:pPr marL="228600" indent="-228600">
              <a:buAutoNum type="arabicPeriod"/>
            </a:pPr>
            <a:r>
              <a:rPr lang="en-US" b="0" dirty="0"/>
              <a:t>Write 1-8 and choose ‘a’ or ‘b’ to complete each question. Use the presence or absence of beeps to </a:t>
            </a:r>
          </a:p>
          <a:p>
            <a:pPr marL="228600" indent="-228600">
              <a:buAutoNum type="arabicPeriod"/>
            </a:pPr>
            <a:r>
              <a:rPr lang="en-US" b="0" dirty="0"/>
              <a:t>Answers and full audio (without beeps) play on the numbers in the R (</a:t>
            </a:r>
            <a:r>
              <a:rPr lang="en-US" b="0" dirty="0" err="1"/>
              <a:t>réponses</a:t>
            </a:r>
            <a:r>
              <a:rPr lang="en-US" b="0" dirty="0"/>
              <a:t>) column.</a:t>
            </a:r>
          </a:p>
          <a:p>
            <a:pPr marL="228600" indent="-228600">
              <a:buAutoNum type="arabicPeriod"/>
            </a:pPr>
            <a:r>
              <a:rPr lang="en-US" b="0" dirty="0"/>
              <a:t>Students listen again and translate the questions into English.</a:t>
            </a:r>
          </a:p>
          <a:p>
            <a:pPr marL="228600" indent="-228600">
              <a:buAutoNum type="arabicPeriod"/>
            </a:pPr>
            <a:r>
              <a:rPr lang="en-US" b="0" dirty="0"/>
              <a:t>Answers on slide 35.</a:t>
            </a:r>
          </a:p>
          <a:p>
            <a:endParaRPr lang="en-US" b="0" dirty="0"/>
          </a:p>
          <a:p>
            <a:r>
              <a:rPr lang="en-US" b="1" dirty="0"/>
              <a:t>Transcript:</a:t>
            </a:r>
          </a:p>
          <a:p>
            <a:pPr marL="228600" indent="-228600">
              <a:buFont typeface="+mj-lt"/>
              <a:buAutoNum type="arabicPeriod"/>
            </a:pPr>
            <a:r>
              <a:rPr lang="fr-FR" sz="1200" kern="1200" dirty="0">
                <a:solidFill>
                  <a:schemeClr val="tx1"/>
                </a:solidFill>
                <a:effectLst/>
                <a:latin typeface="+mn-lt"/>
                <a:ea typeface="+mn-ea"/>
                <a:cs typeface="+mn-cs"/>
              </a:rPr>
              <a:t>[…] fait-on la fête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 </a:t>
            </a:r>
            <a:r>
              <a:rPr lang="en-GB"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on </a:t>
            </a:r>
            <a:r>
              <a:rPr lang="fr-FR" sz="1200" kern="1200" dirty="0">
                <a:solidFill>
                  <a:schemeClr val="tx1"/>
                </a:solidFill>
                <a:effectLst/>
                <a:latin typeface="+mn-lt"/>
                <a:ea typeface="+mn-ea"/>
                <a:cs typeface="+mn-cs"/>
              </a:rPr>
              <a:t>célèbre</a:t>
            </a:r>
            <a:r>
              <a:rPr lang="en-GB"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le 12 Janvier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228600" indent="-228600">
              <a:buFont typeface="+mj-lt"/>
              <a:buAutoNum type="arabicPeriod"/>
            </a:pPr>
            <a:r>
              <a:rPr lang="fr-FR" sz="1200" kern="1200" dirty="0">
                <a:solidFill>
                  <a:schemeClr val="tx1"/>
                </a:solidFill>
                <a:effectLst/>
                <a:latin typeface="+mn-lt"/>
                <a:ea typeface="+mn-ea"/>
                <a:cs typeface="+mn-cs"/>
              </a:rPr>
              <a:t>[…] préfères-tu, le premier ou le 12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Yennayer</a:t>
            </a:r>
            <a:r>
              <a:rPr lang="fr-FR" sz="1200" kern="1200" dirty="0">
                <a:solidFill>
                  <a:schemeClr val="tx1"/>
                </a:solidFill>
                <a:effectLst/>
                <a:latin typeface="+mn-lt"/>
                <a:ea typeface="+mn-ea"/>
                <a:cs typeface="+mn-cs"/>
              </a:rPr>
              <a:t> devient une fête nationale officielle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 on célèbre </a:t>
            </a:r>
            <a:r>
              <a:rPr lang="fr-FR" sz="1200" kern="1200" dirty="0" err="1">
                <a:solidFill>
                  <a:schemeClr val="tx1"/>
                </a:solidFill>
                <a:effectLst/>
                <a:latin typeface="+mn-lt"/>
                <a:ea typeface="+mn-ea"/>
                <a:cs typeface="+mn-cs"/>
              </a:rPr>
              <a:t>Yennayer</a:t>
            </a:r>
            <a:r>
              <a:rPr lang="fr-FR" sz="1200" kern="1200" dirty="0">
                <a:solidFill>
                  <a:schemeClr val="tx1"/>
                </a:solidFill>
                <a:effectLst/>
                <a:latin typeface="+mn-lt"/>
                <a:ea typeface="+mn-ea"/>
                <a:cs typeface="+mn-cs"/>
              </a:rPr>
              <a:t> dans le monde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 prépare-t-on pour le déjeuner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 tu aides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 manges-tu ?</a:t>
            </a:r>
            <a:endParaRPr lang="en-GB" sz="1200" kern="1200" dirty="0">
              <a:solidFill>
                <a:schemeClr val="tx1"/>
              </a:solidFill>
              <a:effectLst/>
              <a:latin typeface="+mn-lt"/>
              <a:ea typeface="+mn-ea"/>
              <a:cs typeface="+mn-cs"/>
            </a:endParaRP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national [227], </a:t>
            </a:r>
            <a:r>
              <a:rPr lang="en-GB" baseline="0" dirty="0" err="1"/>
              <a:t>officiel</a:t>
            </a:r>
            <a:r>
              <a:rPr lang="en-GB" baseline="0" dirty="0"/>
              <a:t> [996]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82217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is slide </a:t>
            </a:r>
            <a:r>
              <a:rPr lang="en-US" b="1" dirty="0"/>
              <a:t>2/2.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41944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 </a:t>
            </a:r>
            <a:r>
              <a:rPr lang="en-US" b="0" dirty="0"/>
              <a:t>This is slide </a:t>
            </a:r>
            <a:r>
              <a:rPr lang="en-US" b="1" dirty="0"/>
              <a:t>1/2.</a:t>
            </a:r>
          </a:p>
          <a:p>
            <a:endParaRPr lang="en-US" b="1" dirty="0"/>
          </a:p>
          <a:p>
            <a:r>
              <a:rPr lang="en-US" b="1" dirty="0"/>
              <a:t>Aim: </a:t>
            </a:r>
            <a:r>
              <a:rPr lang="en-US" b="0" dirty="0" err="1"/>
              <a:t>practising</a:t>
            </a:r>
            <a:r>
              <a:rPr lang="en-US" b="0" dirty="0"/>
              <a:t> written production of word order with </a:t>
            </a:r>
            <a:r>
              <a:rPr lang="en-US" b="0" i="1" dirty="0" err="1"/>
              <a:t>est-ce</a:t>
            </a:r>
            <a:r>
              <a:rPr lang="en-US" b="0" i="1" dirty="0"/>
              <a:t> que </a:t>
            </a:r>
            <a:r>
              <a:rPr lang="en-US" b="0" i="0" dirty="0"/>
              <a:t>+ question words</a:t>
            </a:r>
            <a:endParaRPr lang="en-US" b="1" dirty="0"/>
          </a:p>
          <a:p>
            <a:endParaRPr lang="en-US" b="1" dirty="0"/>
          </a:p>
          <a:p>
            <a:r>
              <a:rPr lang="en-US" b="1" dirty="0"/>
              <a:t>Procedure:</a:t>
            </a:r>
          </a:p>
          <a:p>
            <a:pPr marL="228600" indent="-228600">
              <a:buAutoNum type="arabicPeriod"/>
            </a:pPr>
            <a:r>
              <a:rPr lang="en-US" b="0" dirty="0"/>
              <a:t>Write 1-8 and write a question for each answer using </a:t>
            </a:r>
            <a:r>
              <a:rPr lang="en-US" b="0" i="1" dirty="0" err="1"/>
              <a:t>est-ce</a:t>
            </a:r>
            <a:r>
              <a:rPr lang="en-US" b="0" i="1" dirty="0"/>
              <a:t> que </a:t>
            </a:r>
            <a:r>
              <a:rPr lang="en-US" b="0" i="0" dirty="0"/>
              <a:t>+ question word.</a:t>
            </a:r>
            <a:endParaRPr lang="en-US" b="0" dirty="0"/>
          </a:p>
          <a:p>
            <a:r>
              <a:rPr lang="en-US" b="0" dirty="0"/>
              <a:t>2. Suggested answers are provided on the next slide.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Adaptions:</a:t>
            </a:r>
            <a:br>
              <a:rPr lang="en-GB" b="1" baseline="0" dirty="0"/>
            </a:br>
            <a:r>
              <a:rPr lang="en-GB" b="0" baseline="0" dirty="0"/>
              <a:t>i) In pairs, As do even numbered questions and Bs do odd-numbered questions.</a:t>
            </a:r>
            <a:br>
              <a:rPr lang="en-GB" b="1" baseline="0" dirty="0"/>
            </a:b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festival [3858], interview [3186]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96333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is slide </a:t>
            </a:r>
            <a:r>
              <a:rPr lang="en-US" b="1" dirty="0"/>
              <a:t>2/2.</a:t>
            </a:r>
          </a:p>
          <a:p>
            <a:endParaRPr lang="en-US" b="1" dirty="0"/>
          </a:p>
          <a:p>
            <a:r>
              <a:rPr lang="en-US" b="1" dirty="0"/>
              <a:t>Procedure:</a:t>
            </a:r>
          </a:p>
          <a:p>
            <a:r>
              <a:rPr lang="en-US" b="0" dirty="0"/>
              <a:t>1. Click to reveal suggested answers.</a:t>
            </a:r>
          </a:p>
          <a:p>
            <a:r>
              <a:rPr lang="en-US" b="0" dirty="0"/>
              <a:t>2. English translations can also be elicited.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86887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a:effectLst/>
                <a:latin typeface="Calibri" panose="020F0502020204030204" pitchFamily="34" charset="0"/>
                <a:ea typeface="Calibri" panose="020F0502020204030204" pitchFamily="34" charset="0"/>
                <a:cs typeface="Times New Roman" panose="02020603050405020304" pitchFamily="18" charset="0"/>
              </a:rPr>
              <a:t>Notes</a:t>
            </a:r>
            <a:r>
              <a:rPr lang="en-GB" sz="1200" b="1" dirty="0">
                <a:effectLst/>
                <a:latin typeface="Calibri" panose="020F0502020204030204" pitchFamily="34" charset="0"/>
                <a:ea typeface="Calibri" panose="020F0502020204030204" pitchFamily="34" charset="0"/>
                <a:cs typeface="Times New Roman" panose="02020603050405020304" pitchFamily="18" charset="0"/>
              </a:rPr>
              <a:t>:</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i) Teachers may, in addition, want to recommend use of a particular online app for the pre-learning of each week’s words.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 Quizlet now requires parental involvement / registration / permissions for users below the age of 13, so it is perhaps most suitable for Y9 – 11 students.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iii) Language Nut hosts LDP vocabulary lists and these are free for schools to use, though there is a registration process.  One benefit is that all of the student tracking data that Language Nut offers  are also available to schools that use the LDP lists for practice. Perhaps this makes it a good option for Y7/8.</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iv)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v) Gaming Grammar has been acquired by Language Nut.  Its original content should still be available to teachers and much of it is appropriate for Y8 learners.  From this lesson, for example, learners could practise:</a:t>
            </a:r>
          </a:p>
          <a:p>
            <a:r>
              <a:rPr lang="fr-FR" sz="1200" b="1" dirty="0">
                <a:effectLst/>
                <a:latin typeface="Calibri" panose="020F0502020204030204" pitchFamily="34" charset="0"/>
                <a:ea typeface="Calibri" panose="020F0502020204030204" pitchFamily="34" charset="0"/>
                <a:cs typeface="Times New Roman" panose="02020603050405020304" pitchFamily="18" charset="0"/>
              </a:rPr>
              <a:t>Questions: subject-verb inversion (Question formation)</a:t>
            </a:r>
          </a:p>
          <a:p>
            <a:endParaRPr lang="en-GB" b="0" i="0" dirty="0">
              <a:solidFill>
                <a:srgbClr val="222222"/>
              </a:solidFill>
              <a:effectLst/>
              <a:latin typeface="Arial" panose="020B0604020202020204" pitchFamily="34" charset="0"/>
            </a:endParaRPr>
          </a:p>
          <a:p>
            <a:endParaRPr lang="en-GB" sz="1200" i="0" dirty="0">
              <a:effectLst/>
              <a:latin typeface="Calibri" panose="020F0502020204030204" pitchFamily="34" charset="0"/>
              <a:ea typeface="Calibri" panose="020F0502020204030204" pitchFamily="34" charset="0"/>
              <a:cs typeface="Calibri" panose="020F0502020204030204" pitchFamily="34" charset="0"/>
            </a:endParaRPr>
          </a:p>
          <a:p>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231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084245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Comment </a:t>
            </a:r>
            <a:r>
              <a:rPr lang="en-GB" i="1" baseline="0" dirty="0" err="1"/>
              <a:t>dit</a:t>
            </a:r>
            <a:r>
              <a:rPr lang="en-GB" i="1" baseline="0" dirty="0"/>
              <a:t>-on </a:t>
            </a:r>
            <a:r>
              <a:rPr lang="en-GB" i="0" baseline="0" dirty="0"/>
              <a:t>…”</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302468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6 minutes</a:t>
            </a:r>
          </a:p>
          <a:p>
            <a:endParaRPr lang="en-US" b="1" dirty="0"/>
          </a:p>
          <a:p>
            <a:r>
              <a:rPr lang="en-US" b="1" dirty="0"/>
              <a:t>Aim: </a:t>
            </a:r>
            <a:r>
              <a:rPr lang="en-US" b="0" dirty="0"/>
              <a:t>aural recognition of SSCs [a], [e] and [</a:t>
            </a:r>
            <a:r>
              <a:rPr lang="en-US" b="0" dirty="0" err="1"/>
              <a:t>em</a:t>
            </a:r>
            <a:r>
              <a:rPr lang="en-US" b="0" dirty="0"/>
              <a:t>/am]; raising awareness of the fact that although SSCs [a] and [e] sound different, [</a:t>
            </a:r>
            <a:r>
              <a:rPr lang="en-US" b="0" dirty="0" err="1"/>
              <a:t>em</a:t>
            </a:r>
            <a:r>
              <a:rPr lang="en-US" b="0" dirty="0"/>
              <a:t>] and [am] sound identical.</a:t>
            </a:r>
          </a:p>
          <a:p>
            <a:endParaRPr lang="en-US" b="1" dirty="0"/>
          </a:p>
          <a:p>
            <a:r>
              <a:rPr lang="en-US" b="1" dirty="0"/>
              <a:t>Procedure:</a:t>
            </a:r>
          </a:p>
          <a:p>
            <a:r>
              <a:rPr lang="en-US" b="0" dirty="0"/>
              <a:t>1. Students sketch the Venn diagram in their books.</a:t>
            </a:r>
          </a:p>
          <a:p>
            <a:r>
              <a:rPr lang="en-US" b="0" dirty="0"/>
              <a:t>2. Click on the numbers to hear the words said aloud.</a:t>
            </a:r>
          </a:p>
          <a:p>
            <a:r>
              <a:rPr lang="en-US" b="0" dirty="0"/>
              <a:t>3. Students decide whether the missing sound is [a], [am/</a:t>
            </a:r>
            <a:r>
              <a:rPr lang="en-US" b="0" dirty="0" err="1"/>
              <a:t>em</a:t>
            </a:r>
            <a:r>
              <a:rPr lang="en-US" b="0" dirty="0"/>
              <a:t>] or [e] and write the word in full in the correct section of the diagram.</a:t>
            </a:r>
          </a:p>
          <a:p>
            <a:r>
              <a:rPr lang="en-US" b="0" dirty="0"/>
              <a:t>4. Click to reveal missing sounds. As the missing letters are revealed, the words pop up in the appropriate places in the Venn diagram. Displaying the words in this way should help students </a:t>
            </a:r>
            <a:r>
              <a:rPr lang="en-US" b="0" dirty="0" err="1"/>
              <a:t>visualise</a:t>
            </a:r>
            <a:r>
              <a:rPr lang="en-US" b="0" dirty="0"/>
              <a:t> the crossover. On their own, letters [e] and [a] represent different SSCs. When followed by an ‘m’, [e] and [a] enter into an identical nasal sound.</a:t>
            </a:r>
          </a:p>
          <a:p>
            <a:r>
              <a:rPr lang="en-US" b="0" dirty="0"/>
              <a:t>5. Click to reveal pronunciation rule: [e]/[a] + m = nasal [</a:t>
            </a:r>
            <a:r>
              <a:rPr lang="en-US" b="0" dirty="0" err="1"/>
              <a:t>em</a:t>
            </a:r>
            <a:r>
              <a:rPr lang="en-US" b="0" dirty="0"/>
              <a:t>/am].</a:t>
            </a:r>
          </a:p>
          <a:p>
            <a:endParaRPr lang="en-US" b="0" dirty="0"/>
          </a:p>
          <a:p>
            <a:r>
              <a:rPr lang="en-US" b="1" dirty="0"/>
              <a:t>Transcript:</a:t>
            </a:r>
          </a:p>
          <a:p>
            <a:pPr marL="0" indent="0">
              <a:buNone/>
            </a:pPr>
            <a:r>
              <a:rPr lang="en-US" b="0" dirty="0"/>
              <a:t>1. le champ</a:t>
            </a:r>
          </a:p>
          <a:p>
            <a:pPr marL="0" indent="0">
              <a:buNone/>
            </a:pPr>
            <a:r>
              <a:rPr lang="en-US" b="0" dirty="0"/>
              <a:t>2. le </a:t>
            </a:r>
            <a:r>
              <a:rPr lang="en-US" b="0" dirty="0" err="1"/>
              <a:t>carnaval</a:t>
            </a:r>
            <a:endParaRPr lang="en-US" b="0" dirty="0"/>
          </a:p>
          <a:p>
            <a:pPr marL="0" indent="0">
              <a:buNone/>
            </a:pPr>
            <a:r>
              <a:rPr lang="en-US" b="0" dirty="0"/>
              <a:t>3. les </a:t>
            </a:r>
            <a:r>
              <a:rPr lang="en-US" b="0" dirty="0" err="1"/>
              <a:t>bals</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4. </a:t>
            </a:r>
            <a:r>
              <a:rPr lang="en-US" b="0" dirty="0" err="1"/>
              <a:t>recevoir</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5. la </a:t>
            </a:r>
            <a:r>
              <a:rPr lang="en-US" b="0" dirty="0" err="1"/>
              <a:t>tempête</a:t>
            </a:r>
            <a:endParaRPr lang="en-US" b="0" dirty="0"/>
          </a:p>
          <a:p>
            <a:pPr marL="0" indent="0">
              <a:buNone/>
            </a:pPr>
            <a:r>
              <a:rPr lang="en-US" b="0" dirty="0"/>
              <a:t>6. la </a:t>
            </a:r>
            <a:r>
              <a:rPr lang="en-US" b="0" dirty="0" err="1"/>
              <a:t>peluche</a:t>
            </a:r>
            <a:endParaRPr lang="en-US" b="0" dirty="0"/>
          </a:p>
          <a:p>
            <a:pPr marL="0" indent="0">
              <a:buNone/>
            </a:pPr>
            <a:r>
              <a:rPr lang="en-US" b="0" dirty="0"/>
              <a:t>7. </a:t>
            </a:r>
            <a:r>
              <a:rPr lang="en-US" b="0" dirty="0" err="1"/>
              <a:t>l’ampoule</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champ [847], </a:t>
            </a:r>
            <a:r>
              <a:rPr lang="en-GB" baseline="0" dirty="0" err="1"/>
              <a:t>carnaval</a:t>
            </a:r>
            <a:r>
              <a:rPr lang="en-GB" baseline="0" dirty="0"/>
              <a:t> [&gt;5000], </a:t>
            </a:r>
            <a:r>
              <a:rPr lang="en-GB" baseline="0" dirty="0" err="1"/>
              <a:t>bal</a:t>
            </a:r>
            <a:r>
              <a:rPr lang="en-GB" baseline="0" dirty="0"/>
              <a:t> [&gt;5000], </a:t>
            </a:r>
            <a:r>
              <a:rPr lang="en-GB" baseline="0" dirty="0" err="1"/>
              <a:t>recevoir</a:t>
            </a:r>
            <a:r>
              <a:rPr lang="en-GB" baseline="0" dirty="0"/>
              <a:t> [199], </a:t>
            </a:r>
            <a:r>
              <a:rPr lang="en-GB" baseline="0" dirty="0" err="1"/>
              <a:t>peluche</a:t>
            </a:r>
            <a:r>
              <a:rPr lang="en-GB" baseline="0" dirty="0"/>
              <a:t> [&gt;5000], </a:t>
            </a:r>
            <a:r>
              <a:rPr lang="en-GB" baseline="0" dirty="0" err="1"/>
              <a:t>tempête</a:t>
            </a:r>
            <a:r>
              <a:rPr lang="en-GB" baseline="0" dirty="0"/>
              <a:t> [2695], ampoule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7 minutes</a:t>
            </a:r>
          </a:p>
          <a:p>
            <a:endParaRPr lang="en-US" b="1" dirty="0"/>
          </a:p>
          <a:p>
            <a:r>
              <a:rPr lang="en-US" b="1" dirty="0"/>
              <a:t>Aim: </a:t>
            </a:r>
            <a:r>
              <a:rPr lang="en-US" b="0" dirty="0" err="1"/>
              <a:t>Categorisation</a:t>
            </a:r>
            <a:r>
              <a:rPr lang="en-US" b="0" dirty="0"/>
              <a:t> of words in this week’s new vocabulary set by word type (listening).</a:t>
            </a:r>
          </a:p>
          <a:p>
            <a:endParaRPr lang="en-US" b="1" dirty="0"/>
          </a:p>
          <a:p>
            <a:r>
              <a:rPr lang="en-US" b="1" dirty="0"/>
              <a:t>Procedure:</a:t>
            </a:r>
          </a:p>
          <a:p>
            <a:r>
              <a:rPr lang="en-US" b="0" dirty="0"/>
              <a:t>1. Students sketch the grid.</a:t>
            </a:r>
          </a:p>
          <a:p>
            <a:r>
              <a:rPr lang="en-US" b="0" dirty="0"/>
              <a:t>2. Click on the number buttons to hear the words said aloud.</a:t>
            </a:r>
          </a:p>
          <a:p>
            <a:r>
              <a:rPr lang="en-US" b="0" dirty="0"/>
              <a:t>3. Students write the numbers which correspond to each word in the correct column.</a:t>
            </a:r>
          </a:p>
          <a:p>
            <a:r>
              <a:rPr lang="en-US" b="0" dirty="0"/>
              <a:t>4. Click to reveal answers and French transcription.</a:t>
            </a:r>
          </a:p>
          <a:p>
            <a:r>
              <a:rPr lang="en-US" b="0" dirty="0"/>
              <a:t>5. Students translate words orally into English.</a:t>
            </a:r>
          </a:p>
          <a:p>
            <a:r>
              <a:rPr lang="en-US" b="0" dirty="0"/>
              <a:t>6. Click to reveal callout drawing students’ attention to SSCs [</a:t>
            </a:r>
            <a:r>
              <a:rPr lang="en-US" b="0" dirty="0" err="1"/>
              <a:t>en</a:t>
            </a:r>
            <a:r>
              <a:rPr lang="en-US" b="0" dirty="0"/>
              <a:t>] and [an] in </a:t>
            </a:r>
            <a:r>
              <a:rPr lang="en-US" sz="1200" i="1" dirty="0" err="1">
                <a:solidFill>
                  <a:srgbClr val="4472C4">
                    <a:lumMod val="50000"/>
                  </a:srgbClr>
                </a:solidFill>
                <a:latin typeface="Century Gothic" panose="020F0302020204030204"/>
              </a:rPr>
              <a:t>événem</a:t>
            </a:r>
            <a:r>
              <a:rPr lang="en-US" sz="1200" b="1" i="1" dirty="0" err="1">
                <a:solidFill>
                  <a:srgbClr val="4472C4">
                    <a:lumMod val="50000"/>
                  </a:srgbClr>
                </a:solidFill>
                <a:latin typeface="Century Gothic" panose="020F0302020204030204"/>
              </a:rPr>
              <a:t>en</a:t>
            </a:r>
            <a:r>
              <a:rPr lang="en-US" sz="1200" i="1" dirty="0" err="1">
                <a:solidFill>
                  <a:srgbClr val="4472C4">
                    <a:lumMod val="50000"/>
                  </a:srgbClr>
                </a:solidFill>
                <a:latin typeface="Century Gothic" panose="020F0302020204030204"/>
              </a:rPr>
              <a:t>t</a:t>
            </a:r>
            <a:r>
              <a:rPr lang="en-US" sz="1200" i="1" dirty="0">
                <a:solidFill>
                  <a:srgbClr val="4472C4">
                    <a:lumMod val="50000"/>
                  </a:srgbClr>
                </a:solidFill>
                <a:latin typeface="Century Gothic" panose="020F0302020204030204"/>
              </a:rPr>
              <a:t> </a:t>
            </a:r>
            <a:r>
              <a:rPr lang="en-US" sz="1200" dirty="0">
                <a:solidFill>
                  <a:srgbClr val="4472C4">
                    <a:lumMod val="50000"/>
                  </a:srgbClr>
                </a:solidFill>
                <a:latin typeface="Century Gothic" panose="020F0302020204030204"/>
              </a:rPr>
              <a:t>and</a:t>
            </a:r>
            <a:r>
              <a:rPr lang="en-US" sz="1200" i="1" dirty="0">
                <a:solidFill>
                  <a:srgbClr val="4472C4">
                    <a:lumMod val="50000"/>
                  </a:srgbClr>
                </a:solidFill>
                <a:latin typeface="Century Gothic" panose="020F0302020204030204"/>
              </a:rPr>
              <a:t> </a:t>
            </a:r>
            <a:r>
              <a:rPr lang="en-US" sz="1200" i="1" dirty="0" err="1">
                <a:solidFill>
                  <a:srgbClr val="4472C4">
                    <a:lumMod val="50000"/>
                  </a:srgbClr>
                </a:solidFill>
                <a:latin typeface="Century Gothic" panose="020F0302020204030204"/>
              </a:rPr>
              <a:t>j</a:t>
            </a:r>
            <a:r>
              <a:rPr lang="en-US" sz="1200" b="1" i="1" dirty="0" err="1">
                <a:solidFill>
                  <a:srgbClr val="4472C4">
                    <a:lumMod val="50000"/>
                  </a:srgbClr>
                </a:solidFill>
                <a:latin typeface="Century Gothic" panose="020F0302020204030204"/>
              </a:rPr>
              <a:t>an</a:t>
            </a:r>
            <a:r>
              <a:rPr lang="en-US" sz="1200" i="1" dirty="0" err="1">
                <a:solidFill>
                  <a:srgbClr val="4472C4">
                    <a:lumMod val="50000"/>
                  </a:srgbClr>
                </a:solidFill>
                <a:latin typeface="Century Gothic" panose="020F0302020204030204"/>
              </a:rPr>
              <a:t>vier</a:t>
            </a:r>
            <a:r>
              <a:rPr lang="en-US" sz="1200" i="1" dirty="0">
                <a:solidFill>
                  <a:srgbClr val="4472C4">
                    <a:lumMod val="50000"/>
                  </a:srgbClr>
                </a:solidFill>
                <a:latin typeface="Century Gothic" panose="020F0302020204030204"/>
              </a:rPr>
              <a:t>, </a:t>
            </a:r>
            <a:r>
              <a:rPr lang="en-US" sz="1200" i="0" dirty="0">
                <a:solidFill>
                  <a:srgbClr val="4472C4">
                    <a:lumMod val="50000"/>
                  </a:srgbClr>
                </a:solidFill>
                <a:latin typeface="Century Gothic" panose="020F0302020204030204"/>
              </a:rPr>
              <a:t>which</a:t>
            </a:r>
            <a:r>
              <a:rPr lang="en-US" sz="1200" i="1" dirty="0">
                <a:solidFill>
                  <a:srgbClr val="4472C4">
                    <a:lumMod val="50000"/>
                  </a:srgbClr>
                </a:solidFill>
                <a:latin typeface="Century Gothic" panose="020F0302020204030204"/>
              </a:rPr>
              <a:t> </a:t>
            </a:r>
            <a:r>
              <a:rPr lang="en-US" sz="1200" dirty="0">
                <a:solidFill>
                  <a:srgbClr val="4472C4">
                    <a:lumMod val="50000"/>
                  </a:srgbClr>
                </a:solidFill>
                <a:latin typeface="Century Gothic" panose="020F0302020204030204"/>
              </a:rPr>
              <a:t>sound identical to the new SSCs [</a:t>
            </a:r>
            <a:r>
              <a:rPr lang="en-US" sz="1200" dirty="0" err="1">
                <a:solidFill>
                  <a:srgbClr val="4472C4">
                    <a:lumMod val="50000"/>
                  </a:srgbClr>
                </a:solidFill>
                <a:latin typeface="Century Gothic" panose="020F0302020204030204"/>
              </a:rPr>
              <a:t>em</a:t>
            </a:r>
            <a:r>
              <a:rPr lang="en-US" sz="1200" dirty="0">
                <a:solidFill>
                  <a:srgbClr val="4472C4">
                    <a:lumMod val="50000"/>
                  </a:srgbClr>
                </a:solidFill>
                <a:latin typeface="Century Gothic" panose="020F0302020204030204"/>
              </a:rPr>
              <a:t>] and [am] which students have just encountered. This observation primes for the four SSCs being brought together at the start of lesson 2.</a:t>
            </a:r>
            <a:endParaRPr lang="en-US" b="0" dirty="0"/>
          </a:p>
          <a:p>
            <a:endParaRPr lang="en-US" b="0" dirty="0"/>
          </a:p>
          <a:p>
            <a:r>
              <a:rPr lang="en-US" b="1" dirty="0"/>
              <a:t>Transcript:</a:t>
            </a:r>
          </a:p>
          <a:p>
            <a:pPr marL="0" indent="0">
              <a:buNone/>
            </a:pPr>
            <a:r>
              <a:rPr lang="en-US" b="0" dirty="0"/>
              <a:t>1. la tradition</a:t>
            </a:r>
          </a:p>
          <a:p>
            <a:pPr marL="0" indent="0">
              <a:buNone/>
            </a:pPr>
            <a:r>
              <a:rPr lang="en-US" b="0" dirty="0"/>
              <a:t>2. quatorze</a:t>
            </a:r>
          </a:p>
          <a:p>
            <a:pPr marL="0" indent="0">
              <a:buNone/>
            </a:pPr>
            <a:r>
              <a:rPr lang="en-US" b="0" dirty="0"/>
              <a:t>3. </a:t>
            </a:r>
            <a:r>
              <a:rPr lang="en-US" b="0" dirty="0" err="1"/>
              <a:t>trente</a:t>
            </a:r>
            <a:endParaRPr lang="en-US" b="0" dirty="0"/>
          </a:p>
          <a:p>
            <a:pPr marL="0" indent="0">
              <a:buNone/>
            </a:pPr>
            <a:r>
              <a:rPr lang="en-US" b="0" dirty="0"/>
              <a:t>4. </a:t>
            </a:r>
            <a:r>
              <a:rPr lang="en-US" b="0" dirty="0" err="1"/>
              <a:t>avril</a:t>
            </a:r>
            <a:endParaRPr lang="en-US" b="0" dirty="0"/>
          </a:p>
          <a:p>
            <a:pPr marL="0" indent="0">
              <a:buNone/>
            </a:pPr>
            <a:r>
              <a:rPr lang="en-US" b="0" dirty="0"/>
              <a:t>5. seize</a:t>
            </a:r>
          </a:p>
          <a:p>
            <a:pPr marL="0" indent="0">
              <a:buNone/>
            </a:pPr>
            <a:r>
              <a:rPr lang="en-US" b="0" dirty="0"/>
              <a:t>6. </a:t>
            </a:r>
            <a:r>
              <a:rPr lang="en-US" b="0" dirty="0" err="1"/>
              <a:t>préférer</a:t>
            </a:r>
            <a:endParaRPr lang="en-US" b="0" dirty="0"/>
          </a:p>
          <a:p>
            <a:pPr marL="0" indent="0">
              <a:buNone/>
            </a:pPr>
            <a:r>
              <a:rPr lang="en-US" b="0" dirty="0"/>
              <a:t>7. </a:t>
            </a:r>
            <a:r>
              <a:rPr lang="en-US" b="0" dirty="0" err="1"/>
              <a:t>mai</a:t>
            </a:r>
            <a:endParaRPr lang="en-US" b="0" dirty="0"/>
          </a:p>
          <a:p>
            <a:pPr marL="0" indent="0">
              <a:buNone/>
            </a:pPr>
            <a:r>
              <a:rPr lang="en-US" b="0" dirty="0"/>
              <a:t>8. </a:t>
            </a:r>
            <a:r>
              <a:rPr lang="en-US" b="0" dirty="0" err="1"/>
              <a:t>l’événement</a:t>
            </a:r>
            <a:endParaRPr lang="en-US" b="0" dirty="0"/>
          </a:p>
          <a:p>
            <a:pPr marL="0" indent="0">
              <a:buNone/>
            </a:pPr>
            <a:r>
              <a:rPr lang="en-US" b="0" dirty="0"/>
              <a:t>9. </a:t>
            </a:r>
            <a:r>
              <a:rPr lang="en-US" b="0" dirty="0" err="1"/>
              <a:t>treize</a:t>
            </a:r>
            <a:endParaRPr lang="en-US" b="0" dirty="0"/>
          </a:p>
          <a:p>
            <a:pPr marL="0" indent="0">
              <a:buNone/>
            </a:pPr>
            <a:r>
              <a:rPr lang="en-US" b="0" dirty="0"/>
              <a:t>10. premier</a:t>
            </a:r>
          </a:p>
          <a:p>
            <a:pPr marL="0" indent="0">
              <a:buNone/>
            </a:pPr>
            <a:r>
              <a:rPr lang="en-US" b="0" dirty="0"/>
              <a:t>11. </a:t>
            </a:r>
            <a:r>
              <a:rPr lang="en-US" b="0" dirty="0" err="1"/>
              <a:t>février</a:t>
            </a:r>
            <a:endParaRPr lang="en-US" b="0" dirty="0"/>
          </a:p>
          <a:p>
            <a:pPr marL="0" indent="0">
              <a:buNone/>
            </a:pPr>
            <a:r>
              <a:rPr lang="en-US" b="0" dirty="0"/>
              <a:t>12. </a:t>
            </a:r>
            <a:r>
              <a:rPr lang="en-US" b="0" dirty="0" err="1"/>
              <a:t>juin</a:t>
            </a:r>
            <a:endParaRPr lang="en-US" b="0" dirty="0"/>
          </a:p>
          <a:p>
            <a:pPr marL="0" indent="0">
              <a:buNone/>
            </a:pPr>
            <a:r>
              <a:rPr lang="en-US" b="0" dirty="0"/>
              <a:t>13. on</a:t>
            </a:r>
          </a:p>
          <a:p>
            <a:pPr marL="0" indent="0">
              <a:buNone/>
            </a:pPr>
            <a:r>
              <a:rPr lang="en-US" b="0" dirty="0"/>
              <a:t>14. quinze</a:t>
            </a:r>
          </a:p>
          <a:p>
            <a:pPr marL="0" indent="0">
              <a:buNone/>
            </a:pPr>
            <a:r>
              <a:rPr lang="en-US" b="0" dirty="0"/>
              <a:t>15. </a:t>
            </a:r>
            <a:r>
              <a:rPr lang="en-US" b="0" dirty="0" err="1"/>
              <a:t>célébrer</a:t>
            </a:r>
            <a:endParaRPr lang="en-US" b="0" dirty="0"/>
          </a:p>
          <a:p>
            <a:pPr marL="0" indent="0">
              <a:buNone/>
            </a:pPr>
            <a:r>
              <a:rPr lang="en-US" b="0" dirty="0"/>
              <a:t>16. </a:t>
            </a:r>
            <a:r>
              <a:rPr lang="en-US" b="0" dirty="0" err="1"/>
              <a:t>janvier</a:t>
            </a:r>
            <a:endParaRPr lang="en-US" b="0" dirty="0"/>
          </a:p>
          <a:p>
            <a:pPr marL="0" indent="0">
              <a:buNone/>
            </a:pPr>
            <a:r>
              <a:rPr lang="en-US" b="0" dirty="0"/>
              <a:t>17. </a:t>
            </a:r>
            <a:r>
              <a:rPr lang="en-US" b="0" dirty="0" err="1"/>
              <a:t>vingt</a:t>
            </a:r>
            <a:endParaRPr lang="en-US" b="0" dirty="0"/>
          </a:p>
          <a:p>
            <a:pPr marL="0" indent="0">
              <a:buNone/>
            </a:pPr>
            <a:r>
              <a:rPr lang="en-US" b="0" dirty="0"/>
              <a:t>18. mars</a:t>
            </a:r>
          </a:p>
          <a:p>
            <a:pPr marL="0" indent="0">
              <a:buNone/>
            </a:pPr>
            <a:r>
              <a:rPr lang="en-US" b="0" dirty="0"/>
              <a:t>19. la date</a:t>
            </a:r>
          </a:p>
          <a:p>
            <a:pPr marL="0" indent="0">
              <a:buNone/>
            </a:pPr>
            <a:r>
              <a:rPr lang="en-US" b="0" dirty="0"/>
              <a:t>20. </a:t>
            </a:r>
            <a:r>
              <a:rPr lang="en-US" b="0" dirty="0" err="1"/>
              <a:t>premi</a:t>
            </a:r>
            <a:r>
              <a:rPr lang="fr-FR" sz="1200" dirty="0">
                <a:solidFill>
                  <a:srgbClr val="115076"/>
                </a:solidFill>
              </a:rPr>
              <a:t>è</a:t>
            </a:r>
            <a:r>
              <a:rPr lang="en-US" b="0" dirty="0"/>
              <a:t>re</a:t>
            </a:r>
          </a:p>
          <a:p>
            <a:pPr marL="228600" indent="-228600">
              <a:buAutoNum type="arabicPeriod"/>
            </a:pPr>
            <a:endParaRPr lang="en-US" b="0" dirty="0"/>
          </a:p>
          <a:p>
            <a:pPr marL="0" indent="0">
              <a:buNone/>
            </a:pPr>
            <a:r>
              <a:rPr lang="en-US" b="0" dirty="0" err="1"/>
              <a:t>i</a:t>
            </a:r>
            <a:r>
              <a:rPr lang="en-US" b="0" dirty="0"/>
              <a:t>. </a:t>
            </a:r>
            <a:r>
              <a:rPr lang="en-US" b="0" dirty="0" err="1"/>
              <a:t>év</a:t>
            </a:r>
            <a:r>
              <a:rPr lang="fr-FR" b="0" i="0" dirty="0">
                <a:solidFill>
                  <a:srgbClr val="222222"/>
                </a:solidFill>
                <a:effectLst/>
                <a:latin typeface="Georgia" panose="02040502050405020303" pitchFamily="18" charset="0"/>
              </a:rPr>
              <a:t>è</a:t>
            </a:r>
            <a:r>
              <a:rPr lang="en-US" b="0" dirty="0" err="1"/>
              <a:t>nement</a:t>
            </a:r>
            <a:endParaRPr lang="en-US" b="0" dirty="0"/>
          </a:p>
          <a:p>
            <a:pPr marL="0" indent="0">
              <a:buNone/>
            </a:pPr>
            <a:r>
              <a:rPr lang="en-US" b="0" dirty="0"/>
              <a:t>ii. </a:t>
            </a:r>
            <a:r>
              <a:rPr lang="en-US" b="0" dirty="0" err="1"/>
              <a:t>janvier</a:t>
            </a:r>
            <a:endParaRPr lang="en-US" b="0" dirty="0"/>
          </a:p>
          <a:p>
            <a:pPr marL="228600" indent="-228600">
              <a:buAutoNum type="arabicPeriod"/>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genre [556]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393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 name="Google Shape;4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GB" b="1" baseline="0" dirty="0"/>
              <a:t>Timing: 4 minutes </a:t>
            </a:r>
            <a:endParaRPr lang="en-GB" b="0" baseline="0" dirty="0"/>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Aim: </a:t>
            </a:r>
            <a:r>
              <a:rPr kumimoji="0" lang="en-GB" sz="1200" b="0" i="0" u="none" strike="noStrike" kern="1200" cap="none" spc="0" normalizeH="0" baseline="0" noProof="0" dirty="0">
                <a:ln>
                  <a:noFill/>
                </a:ln>
                <a:solidFill>
                  <a:prstClr val="black"/>
                </a:solidFill>
                <a:effectLst/>
                <a:uLnTx/>
                <a:uFillTx/>
                <a:latin typeface="+mn-lt"/>
                <a:ea typeface="+mn-ea"/>
                <a:cs typeface="+mn-cs"/>
              </a:rPr>
              <a:t>to introduce the verb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célébrer</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prstClr val="black"/>
                </a:solidFill>
                <a:effectLst/>
                <a:uLnTx/>
                <a:uFillTx/>
                <a:latin typeface="+mn-lt"/>
                <a:ea typeface="+mn-ea"/>
                <a:cs typeface="+mn-cs"/>
              </a:rPr>
              <a:t>more explicitly. Both long form (infinitive) and short form (3</a:t>
            </a:r>
            <a:r>
              <a:rPr kumimoji="0" lang="en-GB" sz="1200" b="0" i="0" u="none" strike="noStrike" kern="1200" cap="none" spc="0" normalizeH="0" baseline="30000" noProof="0" dirty="0">
                <a:ln>
                  <a:noFill/>
                </a:ln>
                <a:solidFill>
                  <a:prstClr val="black"/>
                </a:solidFill>
                <a:effectLst/>
                <a:uLnTx/>
                <a:uFillTx/>
                <a:latin typeface="+mn-lt"/>
                <a:ea typeface="+mn-ea"/>
                <a:cs typeface="+mn-cs"/>
              </a:rPr>
              <a:t>rd</a:t>
            </a:r>
            <a:r>
              <a:rPr kumimoji="0" lang="en-GB" sz="1200" b="0" i="0" u="none" strike="noStrike" kern="1200" cap="none" spc="0" normalizeH="0" baseline="0" noProof="0" dirty="0">
                <a:ln>
                  <a:noFill/>
                </a:ln>
                <a:solidFill>
                  <a:prstClr val="black"/>
                </a:solidFill>
                <a:effectLst/>
                <a:uLnTx/>
                <a:uFillTx/>
                <a:latin typeface="+mn-lt"/>
                <a:ea typeface="+mn-ea"/>
                <a:cs typeface="+mn-cs"/>
              </a:rPr>
              <a:t> person singular) are introduced in order to familiarise students with various forms of the same verb. </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Procedure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word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célébrer</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on its own, say it, students repeat it, and remind them of the phonics. </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a:t>
            </a:r>
            <a:r>
              <a:rPr kumimoji="0" lang="en-GB" sz="1200" b="0" i="0" u="none" strike="noStrike" kern="1200" cap="none" spc="0" normalizeH="0" baseline="0" noProof="0" dirty="0">
                <a:ln>
                  <a:noFill/>
                </a:ln>
                <a:solidFill>
                  <a:prstClr val="black"/>
                </a:solidFill>
                <a:effectLst/>
                <a:uLnTx/>
                <a:uFillTx/>
                <a:latin typeface="+mn-lt"/>
                <a:ea typeface="+mn-ea"/>
                <a:cs typeface="+mn-cs"/>
              </a:rPr>
              <a:t>Students have had explicit teaching that the present tense in French communicates two different present tense meanings in English. This reinforces that learning. </a:t>
            </a:r>
            <a:r>
              <a:rPr kumimoji="0" lang="en-GB" sz="1200" b="1" i="0" u="none" strike="noStrike" kern="1200" cap="none" spc="0" normalizeH="0" baseline="0" noProof="0" dirty="0">
                <a:ln>
                  <a:noFill/>
                </a:ln>
                <a:solidFill>
                  <a:prstClr val="black"/>
                </a:solidFill>
                <a:effectLst/>
                <a:uLnTx/>
                <a:uFillTx/>
                <a:latin typeface="+mn-lt"/>
                <a:ea typeface="+mn-ea"/>
                <a:cs typeface="+mn-cs"/>
              </a:rPr>
              <a:t>Emphasise the two meanings for the short form, </a:t>
            </a:r>
            <a:r>
              <a:rPr kumimoji="0" lang="en-GB" sz="1200" b="0" i="0" u="none" strike="noStrike" kern="1200" cap="none" spc="0" normalizeH="0" baseline="0" noProof="0" dirty="0">
                <a:ln>
                  <a:noFill/>
                </a:ln>
                <a:solidFill>
                  <a:prstClr val="black"/>
                </a:solidFill>
                <a:effectLst/>
                <a:uLnTx/>
                <a:uFillTx/>
                <a:latin typeface="+mn-lt"/>
                <a:ea typeface="+mn-ea"/>
                <a:cs typeface="+mn-cs"/>
              </a:rPr>
              <a:t>reminding students that French only has one form and does not have a direct equivalent of the grammar for ‘is + </a:t>
            </a:r>
            <a:r>
              <a:rPr kumimoji="0" lang="en-GB" sz="1200" b="0" i="0" u="none" strike="noStrike" kern="1200" cap="none" spc="0" normalizeH="0" baseline="0" noProof="0" dirty="0" err="1">
                <a:ln>
                  <a:noFill/>
                </a:ln>
                <a:solidFill>
                  <a:prstClr val="black"/>
                </a:solidFill>
                <a:effectLst/>
                <a:uLnTx/>
                <a:uFillTx/>
                <a:latin typeface="+mn-lt"/>
                <a:ea typeface="+mn-ea"/>
                <a:cs typeface="+mn-cs"/>
              </a:rPr>
              <a:t>ing</a:t>
            </a:r>
            <a:r>
              <a:rPr kumimoji="0" lang="en-GB" sz="1200" b="0" i="0" u="none" strike="noStrike" kern="1200" cap="none" spc="0" normalizeH="0" baseline="0" noProof="0" dirty="0">
                <a:ln>
                  <a:noFill/>
                </a:ln>
                <a:solidFill>
                  <a:prstClr val="black"/>
                </a:solidFill>
                <a:effectLst/>
                <a:uLnTx/>
                <a:uFillTx/>
                <a:latin typeface="+mn-lt"/>
                <a:ea typeface="+mn-ea"/>
                <a:cs typeface="+mn-cs"/>
              </a:rPr>
              <a:t>’, the continuous form (as covered in previous weeks).</a:t>
            </a: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picture, and, if using gestures, a possible gesture would be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to do jazz hands.</a:t>
            </a: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Then bring up the English translations.  Emphasise the two meanings for the infinitive.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first short form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célèbre,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say it, students repeat it. Draw attention to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different pronunciation of [è] vs [e].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second short form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célébrons</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say it, students repeat it. Draw attention to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different pronunciation of [è] vs [e].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Emphasise the two meanings for the short forms.  </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info bubble to introduce the stem-change.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NB: This is not a grammar point that students are expected to produce at this stage and will not feature in any NCELP tests. It is showcased here for awareness and passive understanding only.</a:t>
            </a: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p:txBody>
      </p:sp>
      <p:sp>
        <p:nvSpPr>
          <p:cNvPr id="50" name="Google Shape;5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8</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276646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 name="Google Shape;4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Cycle through the long and short forms again.</a:t>
            </a:r>
          </a:p>
        </p:txBody>
      </p:sp>
      <p:sp>
        <p:nvSpPr>
          <p:cNvPr id="50" name="Google Shape;5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9</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565688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854384" y="5979824"/>
            <a:ext cx="1337616" cy="947465"/>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spTree>
    <p:extLst>
      <p:ext uri="{BB962C8B-B14F-4D97-AF65-F5344CB8AC3E}">
        <p14:creationId xmlns:p14="http://schemas.microsoft.com/office/powerpoint/2010/main" val="19791096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1933787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4389133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25599233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41573538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42360218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75513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416853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5642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54995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5259338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4764654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35426500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796590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3913622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9685114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561972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7" r:id="rId16"/>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notesSlide" Target="../notesSlides/notesSlide1.xml"/><Relationship Id="rId7" Type="http://schemas.openxmlformats.org/officeDocument/2006/relationships/image" Target="../media/image7.jpeg"/><Relationship Id="rId12" Type="http://schemas.openxmlformats.org/officeDocument/2006/relationships/image" Target="../media/image12.jpe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6.jpeg"/><Relationship Id="rId11" Type="http://schemas.openxmlformats.org/officeDocument/2006/relationships/image" Target="../media/image11.jpe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oleObject" Target="../embeddings/oleObject1.bin"/><Relationship Id="rId9"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audio" Target="../media/audio40.wav"/><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audio" Target="../media/audio42.wav"/></Relationships>
</file>

<file path=ppt/slides/_rels/slide11.xml.rels><?xml version="1.0" encoding="UTF-8" standalone="yes"?>
<Relationships xmlns="http://schemas.openxmlformats.org/package/2006/relationships"><Relationship Id="rId3" Type="http://schemas.openxmlformats.org/officeDocument/2006/relationships/audio" Target="../media/audio41.wav"/><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audio" Target="../media/audio43.wav"/></Relationships>
</file>

<file path=ppt/slides/_rels/slide12.xml.rels><?xml version="1.0" encoding="UTF-8" standalone="yes"?>
<Relationships xmlns="http://schemas.openxmlformats.org/package/2006/relationships"><Relationship Id="rId3" Type="http://schemas.openxmlformats.org/officeDocument/2006/relationships/audio" Target="../media/audio39.wav"/><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audio" Target="../media/audio44.wav"/></Relationships>
</file>

<file path=ppt/slides/_rels/slide13.xml.rels><?xml version="1.0" encoding="UTF-8" standalone="yes"?>
<Relationships xmlns="http://schemas.openxmlformats.org/package/2006/relationships"><Relationship Id="rId3" Type="http://schemas.openxmlformats.org/officeDocument/2006/relationships/audio" Target="../media/audio40.wav"/><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audio" Target="../media/audio42.wav"/></Relationships>
</file>

<file path=ppt/slides/_rels/slide14.xml.rels><?xml version="1.0" encoding="UTF-8" standalone="yes"?>
<Relationships xmlns="http://schemas.openxmlformats.org/package/2006/relationships"><Relationship Id="rId3" Type="http://schemas.openxmlformats.org/officeDocument/2006/relationships/audio" Target="../media/audio41.wav"/><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audio" Target="../media/audio43.wav"/></Relationships>
</file>

<file path=ppt/slides/_rels/slide15.xml.rels><?xml version="1.0" encoding="UTF-8" standalone="yes"?>
<Relationships xmlns="http://schemas.openxmlformats.org/package/2006/relationships"><Relationship Id="rId3" Type="http://schemas.openxmlformats.org/officeDocument/2006/relationships/audio" Target="../media/audio39.wav"/><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audio" Target="../media/audio44.wav"/></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audio" Target="../media/audio50.wav"/><Relationship Id="rId13" Type="http://schemas.openxmlformats.org/officeDocument/2006/relationships/audio" Target="../media/audio55.wav"/><Relationship Id="rId18" Type="http://schemas.openxmlformats.org/officeDocument/2006/relationships/audio" Target="../media/audio60.wav"/><Relationship Id="rId26" Type="http://schemas.openxmlformats.org/officeDocument/2006/relationships/image" Target="../media/image34.png"/><Relationship Id="rId3" Type="http://schemas.openxmlformats.org/officeDocument/2006/relationships/audio" Target="../media/audio45.wav"/><Relationship Id="rId21" Type="http://schemas.openxmlformats.org/officeDocument/2006/relationships/image" Target="../media/image29.png"/><Relationship Id="rId7" Type="http://schemas.openxmlformats.org/officeDocument/2006/relationships/audio" Target="../media/audio49.wav"/><Relationship Id="rId12" Type="http://schemas.openxmlformats.org/officeDocument/2006/relationships/audio" Target="../media/audio54.wav"/><Relationship Id="rId17" Type="http://schemas.openxmlformats.org/officeDocument/2006/relationships/audio" Target="../media/audio59.wav"/><Relationship Id="rId25" Type="http://schemas.openxmlformats.org/officeDocument/2006/relationships/image" Target="../media/image33.png"/><Relationship Id="rId2" Type="http://schemas.openxmlformats.org/officeDocument/2006/relationships/notesSlide" Target="../notesSlides/notesSlide18.xml"/><Relationship Id="rId16" Type="http://schemas.openxmlformats.org/officeDocument/2006/relationships/audio" Target="../media/audio58.wav"/><Relationship Id="rId20" Type="http://schemas.openxmlformats.org/officeDocument/2006/relationships/image" Target="../media/image28.png"/><Relationship Id="rId1" Type="http://schemas.openxmlformats.org/officeDocument/2006/relationships/slideLayout" Target="../slideLayouts/slideLayout3.xml"/><Relationship Id="rId6" Type="http://schemas.openxmlformats.org/officeDocument/2006/relationships/audio" Target="../media/audio48.wav"/><Relationship Id="rId11" Type="http://schemas.openxmlformats.org/officeDocument/2006/relationships/audio" Target="../media/audio53.wav"/><Relationship Id="rId24" Type="http://schemas.openxmlformats.org/officeDocument/2006/relationships/image" Target="../media/image32.png"/><Relationship Id="rId5" Type="http://schemas.openxmlformats.org/officeDocument/2006/relationships/audio" Target="../media/audio47.wav"/><Relationship Id="rId15" Type="http://schemas.openxmlformats.org/officeDocument/2006/relationships/audio" Target="../media/audio57.wav"/><Relationship Id="rId23" Type="http://schemas.openxmlformats.org/officeDocument/2006/relationships/image" Target="../media/image31.png"/><Relationship Id="rId28" Type="http://schemas.openxmlformats.org/officeDocument/2006/relationships/image" Target="../media/image36.png"/><Relationship Id="rId10" Type="http://schemas.openxmlformats.org/officeDocument/2006/relationships/audio" Target="../media/audio52.wav"/><Relationship Id="rId19" Type="http://schemas.openxmlformats.org/officeDocument/2006/relationships/image" Target="../media/image27.png"/><Relationship Id="rId4" Type="http://schemas.openxmlformats.org/officeDocument/2006/relationships/audio" Target="../media/audio46.wav"/><Relationship Id="rId9" Type="http://schemas.openxmlformats.org/officeDocument/2006/relationships/audio" Target="../media/audio51.wav"/><Relationship Id="rId14" Type="http://schemas.openxmlformats.org/officeDocument/2006/relationships/audio" Target="../media/audio56.wav"/><Relationship Id="rId22" Type="http://schemas.openxmlformats.org/officeDocument/2006/relationships/image" Target="../media/image30.png"/><Relationship Id="rId27"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6.xml"/><Relationship Id="rId5" Type="http://schemas.openxmlformats.org/officeDocument/2006/relationships/image" Target="../media/image13.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5.jpeg"/><Relationship Id="rId7"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8.jpeg"/><Relationship Id="rId11" Type="http://schemas.openxmlformats.org/officeDocument/2006/relationships/image" Target="../media/image45.svg"/><Relationship Id="rId5" Type="http://schemas.openxmlformats.org/officeDocument/2006/relationships/image" Target="../media/image7.jpeg"/><Relationship Id="rId10" Type="http://schemas.openxmlformats.org/officeDocument/2006/relationships/image" Target="../media/image44.png"/><Relationship Id="rId4" Type="http://schemas.openxmlformats.org/officeDocument/2006/relationships/image" Target="../media/image6.jpeg"/><Relationship Id="rId9" Type="http://schemas.openxmlformats.org/officeDocument/2006/relationships/image" Target="../media/image43.png"/></Relationships>
</file>

<file path=ppt/slides/_rels/slide2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9.jpeg"/><Relationship Id="rId7"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12.jpeg"/><Relationship Id="rId11" Type="http://schemas.openxmlformats.org/officeDocument/2006/relationships/image" Target="../media/image45.svg"/><Relationship Id="rId5" Type="http://schemas.openxmlformats.org/officeDocument/2006/relationships/image" Target="../media/image11.jpeg"/><Relationship Id="rId10" Type="http://schemas.openxmlformats.org/officeDocument/2006/relationships/image" Target="../media/image44.png"/><Relationship Id="rId4" Type="http://schemas.openxmlformats.org/officeDocument/2006/relationships/image" Target="../media/image10.jpeg"/><Relationship Id="rId9"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48.png"/><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oleObject" Target="../embeddings/oleObject2.bin"/></Relationships>
</file>

<file path=ppt/slides/_rels/slide2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3.xml"/><Relationship Id="rId1" Type="http://schemas.openxmlformats.org/officeDocument/2006/relationships/slideLayout" Target="../slideLayouts/slideLayout16.xml"/><Relationship Id="rId5" Type="http://schemas.openxmlformats.org/officeDocument/2006/relationships/image" Target="../media/image49.png"/><Relationship Id="rId4" Type="http://schemas.openxmlformats.org/officeDocument/2006/relationships/audio" Target="../media/audio61.wav"/></Relationships>
</file>

<file path=ppt/slides/_rels/slide24.xml.rels><?xml version="1.0" encoding="UTF-8" standalone="yes"?>
<Relationships xmlns="http://schemas.openxmlformats.org/package/2006/relationships"><Relationship Id="rId8" Type="http://schemas.openxmlformats.org/officeDocument/2006/relationships/audio" Target="../media/audio65.wav"/><Relationship Id="rId13" Type="http://schemas.openxmlformats.org/officeDocument/2006/relationships/image" Target="../media/image52.png"/><Relationship Id="rId3" Type="http://schemas.openxmlformats.org/officeDocument/2006/relationships/audio" Target="../media/audio1.wav"/><Relationship Id="rId7" Type="http://schemas.openxmlformats.org/officeDocument/2006/relationships/audio" Target="../media/audio64.wav"/><Relationship Id="rId12" Type="http://schemas.openxmlformats.org/officeDocument/2006/relationships/image" Target="../media/image51.png"/><Relationship Id="rId2" Type="http://schemas.openxmlformats.org/officeDocument/2006/relationships/notesSlide" Target="../notesSlides/notesSlide24.xml"/><Relationship Id="rId16" Type="http://schemas.openxmlformats.org/officeDocument/2006/relationships/image" Target="../media/image55.png"/><Relationship Id="rId1" Type="http://schemas.openxmlformats.org/officeDocument/2006/relationships/slideLayout" Target="../slideLayouts/slideLayout16.xml"/><Relationship Id="rId6" Type="http://schemas.openxmlformats.org/officeDocument/2006/relationships/audio" Target="../media/audio63.wav"/><Relationship Id="rId11" Type="http://schemas.openxmlformats.org/officeDocument/2006/relationships/image" Target="../media/image50.png"/><Relationship Id="rId5" Type="http://schemas.openxmlformats.org/officeDocument/2006/relationships/audio" Target="../media/audio61.wav"/><Relationship Id="rId15" Type="http://schemas.openxmlformats.org/officeDocument/2006/relationships/image" Target="../media/image54.png"/><Relationship Id="rId10" Type="http://schemas.openxmlformats.org/officeDocument/2006/relationships/audio" Target="../media/audio67.wav"/><Relationship Id="rId4" Type="http://schemas.openxmlformats.org/officeDocument/2006/relationships/audio" Target="../media/audio62.wav"/><Relationship Id="rId9" Type="http://schemas.openxmlformats.org/officeDocument/2006/relationships/audio" Target="../media/audio66.wav"/><Relationship Id="rId14" Type="http://schemas.openxmlformats.org/officeDocument/2006/relationships/image" Target="../media/image53.png"/></Relationships>
</file>

<file path=ppt/slides/_rels/slide2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audio" Target="../media/audio9.wav"/><Relationship Id="rId7"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audio" Target="../media/audio70.wav"/><Relationship Id="rId11" Type="http://schemas.openxmlformats.org/officeDocument/2006/relationships/image" Target="../media/image59.png"/><Relationship Id="rId5" Type="http://schemas.openxmlformats.org/officeDocument/2006/relationships/audio" Target="../media/audio69.wav"/><Relationship Id="rId10" Type="http://schemas.openxmlformats.org/officeDocument/2006/relationships/image" Target="../media/image58.png"/><Relationship Id="rId4" Type="http://schemas.openxmlformats.org/officeDocument/2006/relationships/audio" Target="../media/audio68.wav"/><Relationship Id="rId9" Type="http://schemas.openxmlformats.org/officeDocument/2006/relationships/image" Target="../media/image57.png"/></Relationships>
</file>

<file path=ppt/slides/_rels/slide26.xml.rels><?xml version="1.0" encoding="UTF-8" standalone="yes"?>
<Relationships xmlns="http://schemas.openxmlformats.org/package/2006/relationships"><Relationship Id="rId8" Type="http://schemas.openxmlformats.org/officeDocument/2006/relationships/audio" Target="../media/audio75.wav"/><Relationship Id="rId3" Type="http://schemas.openxmlformats.org/officeDocument/2006/relationships/image" Target="../media/image60.png"/><Relationship Id="rId7" Type="http://schemas.openxmlformats.org/officeDocument/2006/relationships/audio" Target="../media/audio74.wav"/><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audio" Target="../media/audio73.wav"/><Relationship Id="rId11" Type="http://schemas.openxmlformats.org/officeDocument/2006/relationships/audio" Target="../media/audio78.wav"/><Relationship Id="rId5" Type="http://schemas.openxmlformats.org/officeDocument/2006/relationships/audio" Target="../media/audio72.wav"/><Relationship Id="rId10" Type="http://schemas.openxmlformats.org/officeDocument/2006/relationships/audio" Target="../media/audio77.wav"/><Relationship Id="rId4" Type="http://schemas.openxmlformats.org/officeDocument/2006/relationships/audio" Target="../media/audio71.wav"/><Relationship Id="rId9" Type="http://schemas.openxmlformats.org/officeDocument/2006/relationships/audio" Target="../media/audio76.wav"/></Relationships>
</file>

<file path=ppt/slides/_rels/slide27.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5.png"/><Relationship Id="rId3" Type="http://schemas.openxmlformats.org/officeDocument/2006/relationships/audio" Target="../media/audio79.wav"/><Relationship Id="rId7" Type="http://schemas.openxmlformats.org/officeDocument/2006/relationships/audio" Target="../media/audio83.wav"/><Relationship Id="rId12" Type="http://schemas.openxmlformats.org/officeDocument/2006/relationships/image" Target="../media/image64.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audio" Target="../media/audio82.wav"/><Relationship Id="rId11" Type="http://schemas.openxmlformats.org/officeDocument/2006/relationships/image" Target="../media/image63.png"/><Relationship Id="rId5" Type="http://schemas.openxmlformats.org/officeDocument/2006/relationships/audio" Target="../media/audio81.wav"/><Relationship Id="rId10" Type="http://schemas.openxmlformats.org/officeDocument/2006/relationships/image" Target="../media/image62.png"/><Relationship Id="rId4" Type="http://schemas.openxmlformats.org/officeDocument/2006/relationships/audio" Target="../media/audio80.wav"/><Relationship Id="rId9" Type="http://schemas.openxmlformats.org/officeDocument/2006/relationships/audio" Target="../media/audio84.wav"/></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audio" Target="../media/audio4.wav"/><Relationship Id="rId11" Type="http://schemas.openxmlformats.org/officeDocument/2006/relationships/image" Target="../media/image15.png"/><Relationship Id="rId5" Type="http://schemas.openxmlformats.org/officeDocument/2006/relationships/audio" Target="../media/audio3.wav"/><Relationship Id="rId10" Type="http://schemas.openxmlformats.org/officeDocument/2006/relationships/image" Target="../media/image14.png"/><Relationship Id="rId4" Type="http://schemas.openxmlformats.org/officeDocument/2006/relationships/audio" Target="../media/audio2.wav"/><Relationship Id="rId9" Type="http://schemas.openxmlformats.org/officeDocument/2006/relationships/audio" Target="../media/audio7.wav"/></Relationships>
</file>

<file path=ppt/slides/_rels/slide30.xml.rels><?xml version="1.0" encoding="UTF-8" standalone="yes"?>
<Relationships xmlns="http://schemas.openxmlformats.org/package/2006/relationships"><Relationship Id="rId8" Type="http://schemas.openxmlformats.org/officeDocument/2006/relationships/audio" Target="../media/audio90.wav"/><Relationship Id="rId13" Type="http://schemas.openxmlformats.org/officeDocument/2006/relationships/image" Target="../media/image68.png"/><Relationship Id="rId3" Type="http://schemas.openxmlformats.org/officeDocument/2006/relationships/audio" Target="../media/audio85.wav"/><Relationship Id="rId7" Type="http://schemas.openxmlformats.org/officeDocument/2006/relationships/audio" Target="../media/audio89.wav"/><Relationship Id="rId12" Type="http://schemas.openxmlformats.org/officeDocument/2006/relationships/image" Target="../media/image67.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audio" Target="../media/audio88.wav"/><Relationship Id="rId11" Type="http://schemas.openxmlformats.org/officeDocument/2006/relationships/image" Target="../media/image26.png"/><Relationship Id="rId5" Type="http://schemas.openxmlformats.org/officeDocument/2006/relationships/audio" Target="../media/audio87.wav"/><Relationship Id="rId10" Type="http://schemas.openxmlformats.org/officeDocument/2006/relationships/audio" Target="../media/audio92.wav"/><Relationship Id="rId4" Type="http://schemas.openxmlformats.org/officeDocument/2006/relationships/audio" Target="../media/audio86.wav"/><Relationship Id="rId9" Type="http://schemas.openxmlformats.org/officeDocument/2006/relationships/audio" Target="../media/audio91.wav"/></Relationships>
</file>

<file path=ppt/slides/_rels/slide31.xml.rels><?xml version="1.0" encoding="UTF-8" standalone="yes"?>
<Relationships xmlns="http://schemas.openxmlformats.org/package/2006/relationships"><Relationship Id="rId8" Type="http://schemas.openxmlformats.org/officeDocument/2006/relationships/audio" Target="../media/audio98.wav"/><Relationship Id="rId3" Type="http://schemas.openxmlformats.org/officeDocument/2006/relationships/audio" Target="../media/audio93.wav"/><Relationship Id="rId7" Type="http://schemas.openxmlformats.org/officeDocument/2006/relationships/audio" Target="../media/audio97.wav"/><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audio" Target="../media/audio96.wav"/><Relationship Id="rId5" Type="http://schemas.openxmlformats.org/officeDocument/2006/relationships/audio" Target="../media/audio95.wav"/><Relationship Id="rId10" Type="http://schemas.openxmlformats.org/officeDocument/2006/relationships/audio" Target="../media/audio100.wav"/><Relationship Id="rId4" Type="http://schemas.openxmlformats.org/officeDocument/2006/relationships/audio" Target="../media/audio94.wav"/><Relationship Id="rId9" Type="http://schemas.openxmlformats.org/officeDocument/2006/relationships/audio" Target="../media/audio99.wav"/></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8.wav"/><Relationship Id="rId7" Type="http://schemas.openxmlformats.org/officeDocument/2006/relationships/audio" Target="../media/audio5.wav"/><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14.png"/><Relationship Id="rId4" Type="http://schemas.openxmlformats.org/officeDocument/2006/relationships/audio" Target="../media/audio9.wav"/><Relationship Id="rId9" Type="http://schemas.openxmlformats.org/officeDocument/2006/relationships/audio" Target="../media/audio7.wav"/></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8" Type="http://schemas.openxmlformats.org/officeDocument/2006/relationships/audio" Target="../media/audio14.wav"/><Relationship Id="rId13"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audio" Target="../media/audio13.wav"/><Relationship Id="rId12" Type="http://schemas.openxmlformats.org/officeDocument/2006/relationships/image" Target="../media/image19.png"/><Relationship Id="rId2" Type="http://schemas.openxmlformats.org/officeDocument/2006/relationships/notesSlide" Target="../notesSlides/notesSlide6.xml"/><Relationship Id="rId16" Type="http://schemas.openxmlformats.org/officeDocument/2006/relationships/image" Target="../media/image23.png"/><Relationship Id="rId1" Type="http://schemas.openxmlformats.org/officeDocument/2006/relationships/slideLayout" Target="../slideLayouts/slideLayout3.xml"/><Relationship Id="rId6" Type="http://schemas.openxmlformats.org/officeDocument/2006/relationships/audio" Target="../media/audio12.wav"/><Relationship Id="rId11" Type="http://schemas.openxmlformats.org/officeDocument/2006/relationships/image" Target="../media/image18.png"/><Relationship Id="rId5" Type="http://schemas.openxmlformats.org/officeDocument/2006/relationships/audio" Target="../media/audio11.wav"/><Relationship Id="rId15" Type="http://schemas.openxmlformats.org/officeDocument/2006/relationships/image" Target="../media/image22.png"/><Relationship Id="rId10" Type="http://schemas.openxmlformats.org/officeDocument/2006/relationships/audio" Target="../media/audio16.wav"/><Relationship Id="rId4" Type="http://schemas.openxmlformats.org/officeDocument/2006/relationships/audio" Target="../media/audio10.wav"/><Relationship Id="rId9" Type="http://schemas.openxmlformats.org/officeDocument/2006/relationships/audio" Target="../media/audio15.wav"/><Relationship Id="rId1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audio" Target="../media/audio22.wav"/><Relationship Id="rId13" Type="http://schemas.openxmlformats.org/officeDocument/2006/relationships/audio" Target="../media/audio27.wav"/><Relationship Id="rId18" Type="http://schemas.openxmlformats.org/officeDocument/2006/relationships/audio" Target="../media/audio32.wav"/><Relationship Id="rId3" Type="http://schemas.openxmlformats.org/officeDocument/2006/relationships/audio" Target="../media/audio17.wav"/><Relationship Id="rId21" Type="http://schemas.openxmlformats.org/officeDocument/2006/relationships/audio" Target="../media/audio35.wav"/><Relationship Id="rId7" Type="http://schemas.openxmlformats.org/officeDocument/2006/relationships/audio" Target="../media/audio21.wav"/><Relationship Id="rId12" Type="http://schemas.openxmlformats.org/officeDocument/2006/relationships/audio" Target="../media/audio26.wav"/><Relationship Id="rId17" Type="http://schemas.openxmlformats.org/officeDocument/2006/relationships/audio" Target="../media/audio31.wav"/><Relationship Id="rId2" Type="http://schemas.openxmlformats.org/officeDocument/2006/relationships/notesSlide" Target="../notesSlides/notesSlide7.xml"/><Relationship Id="rId16" Type="http://schemas.openxmlformats.org/officeDocument/2006/relationships/audio" Target="../media/audio30.wav"/><Relationship Id="rId20" Type="http://schemas.openxmlformats.org/officeDocument/2006/relationships/audio" Target="../media/audio34.wav"/><Relationship Id="rId1" Type="http://schemas.openxmlformats.org/officeDocument/2006/relationships/slideLayout" Target="../slideLayouts/slideLayout3.xml"/><Relationship Id="rId6" Type="http://schemas.openxmlformats.org/officeDocument/2006/relationships/audio" Target="../media/audio20.wav"/><Relationship Id="rId11" Type="http://schemas.openxmlformats.org/officeDocument/2006/relationships/audio" Target="../media/audio25.wav"/><Relationship Id="rId24" Type="http://schemas.openxmlformats.org/officeDocument/2006/relationships/audio" Target="../media/audio38.wav"/><Relationship Id="rId5" Type="http://schemas.openxmlformats.org/officeDocument/2006/relationships/audio" Target="../media/audio19.wav"/><Relationship Id="rId15" Type="http://schemas.openxmlformats.org/officeDocument/2006/relationships/audio" Target="../media/audio29.wav"/><Relationship Id="rId23" Type="http://schemas.openxmlformats.org/officeDocument/2006/relationships/audio" Target="../media/audio37.wav"/><Relationship Id="rId10" Type="http://schemas.openxmlformats.org/officeDocument/2006/relationships/audio" Target="../media/audio24.wav"/><Relationship Id="rId19" Type="http://schemas.openxmlformats.org/officeDocument/2006/relationships/audio" Target="../media/audio33.wav"/><Relationship Id="rId4" Type="http://schemas.openxmlformats.org/officeDocument/2006/relationships/audio" Target="../media/audio18.wav"/><Relationship Id="rId9" Type="http://schemas.openxmlformats.org/officeDocument/2006/relationships/audio" Target="../media/audio23.wav"/><Relationship Id="rId14" Type="http://schemas.openxmlformats.org/officeDocument/2006/relationships/audio" Target="../media/audio28.wav"/><Relationship Id="rId22" Type="http://schemas.openxmlformats.org/officeDocument/2006/relationships/audio" Target="../media/audio36.wav"/></Relationships>
</file>

<file path=ppt/slides/_rels/slide8.xml.rels><?xml version="1.0" encoding="UTF-8" standalone="yes"?>
<Relationships xmlns="http://schemas.openxmlformats.org/package/2006/relationships"><Relationship Id="rId3" Type="http://schemas.openxmlformats.org/officeDocument/2006/relationships/audio" Target="../media/audio39.wav"/><Relationship Id="rId7"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24.png"/><Relationship Id="rId5" Type="http://schemas.openxmlformats.org/officeDocument/2006/relationships/audio" Target="../media/audio41.wav"/><Relationship Id="rId4" Type="http://schemas.openxmlformats.org/officeDocument/2006/relationships/audio" Target="../media/audio40.wav"/></Relationships>
</file>

<file path=ppt/slides/_rels/slide9.xml.rels><?xml version="1.0" encoding="UTF-8" standalone="yes"?>
<Relationships xmlns="http://schemas.openxmlformats.org/package/2006/relationships"><Relationship Id="rId3" Type="http://schemas.openxmlformats.org/officeDocument/2006/relationships/audio" Target="../media/audio39.wav"/><Relationship Id="rId2" Type="http://schemas.openxmlformats.org/officeDocument/2006/relationships/notesSlide" Target="../notesSlides/notesSlide9.xml"/><Relationship Id="rId1" Type="http://schemas.openxmlformats.org/officeDocument/2006/relationships/slideLayout" Target="../slideLayouts/slideLayout16.xml"/><Relationship Id="rId5" Type="http://schemas.openxmlformats.org/officeDocument/2006/relationships/audio" Target="../media/audio41.wav"/><Relationship Id="rId4" Type="http://schemas.openxmlformats.org/officeDocument/2006/relationships/audio" Target="../media/audio40.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CB3225D0-2F6A-4EE0-88A8-2B917535D1E0}"/>
              </a:ext>
            </a:extLst>
          </p:cNvPr>
          <p:cNvSpPr/>
          <p:nvPr/>
        </p:nvSpPr>
        <p:spPr>
          <a:xfrm>
            <a:off x="7499025" y="2742025"/>
            <a:ext cx="4692975" cy="3589213"/>
          </a:xfrm>
          <a:prstGeom prst="ellipse">
            <a:avLst/>
          </a:prstGeom>
          <a:solidFill>
            <a:srgbClr val="E7F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1039" name="Bitmap Image" r:id="rId4" imgW="0" imgH="0" progId="Paint.Picture">
                  <p:embed/>
                </p:oleObj>
              </mc:Choice>
              <mc:Fallback>
                <p:oleObj name="Bitmap Image" r:id="rId4"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2032000" y="719138"/>
                        <a:ext cx="8128000" cy="5418137"/>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B929C4AB-5BF7-4ECF-920D-E5CDB502E331}"/>
              </a:ext>
            </a:extLst>
          </p:cNvPr>
          <p:cNvSpPr>
            <a:spLocks noGrp="1"/>
          </p:cNvSpPr>
          <p:nvPr>
            <p:ph type="body" sz="quarter" idx="12"/>
          </p:nvPr>
        </p:nvSpPr>
        <p:spPr>
          <a:xfrm>
            <a:off x="128407" y="5578600"/>
            <a:ext cx="4617765" cy="1154112"/>
          </a:xfrm>
        </p:spPr>
        <p:txBody>
          <a:bodyPr>
            <a:normAutofit fontScale="77500" lnSpcReduction="2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9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French</a:t>
            </a:r>
          </a:p>
          <a:p>
            <a:pPr>
              <a:spcBef>
                <a:spcPct val="0"/>
              </a:spcBef>
              <a:defRPr/>
            </a:pPr>
            <a:r>
              <a:rPr kumimoji="0" lang="en-GB"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dirty="0">
                <a:solidFill>
                  <a:prstClr val="white"/>
                </a:solidFill>
                <a:latin typeface="Century Gothic" panose="020B0502020202020204" pitchFamily="34" charset="0"/>
              </a:rPr>
              <a:t>1.1</a:t>
            </a:r>
            <a:r>
              <a:rPr kumimoji="0" lang="en-GB"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a:t>
            </a:r>
            <a:r>
              <a:rPr lang="en-GB" dirty="0">
                <a:solidFill>
                  <a:prstClr val="white"/>
                </a:solidFill>
                <a:ea typeface="+mj-ea"/>
                <a:cs typeface="+mj-cs"/>
              </a:rPr>
              <a:t>4</a:t>
            </a:r>
            <a:r>
              <a:rPr kumimoji="0" lang="en-GB"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Lesson 7</a:t>
            </a:r>
            <a:br>
              <a:rPr lang="en-GB" dirty="0">
                <a:solidFill>
                  <a:prstClr val="white"/>
                </a:solidFill>
                <a:ea typeface="+mj-ea"/>
                <a:cs typeface="+mj-cs"/>
              </a:rPr>
            </a:b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Kirsten Somerville / Natalie Finlayson / Catherine Morris</a:t>
            </a:r>
          </a:p>
          <a:p>
            <a:pPr>
              <a:spcBef>
                <a:spcPct val="0"/>
              </a:spcBef>
              <a:defRPr/>
            </a:pPr>
            <a:endPar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3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Chloé Motard</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lvl="0">
              <a:defRPr/>
            </a:pPr>
            <a:r>
              <a:rPr lang="en-GB" sz="1800" dirty="0">
                <a:solidFill>
                  <a:prstClr val="white"/>
                </a:solidFill>
                <a:latin typeface="Century Gothic" panose="020B0502020202020204" pitchFamily="34" charset="0"/>
              </a:rPr>
              <a:t>Date updated: 22.08.23</a:t>
            </a:r>
          </a:p>
          <a:p>
            <a:endParaRPr lang="en-GB" sz="1800" dirty="0"/>
          </a:p>
        </p:txBody>
      </p:sp>
      <p:sp>
        <p:nvSpPr>
          <p:cNvPr id="4" name="Text Placeholder 3">
            <a:extLst>
              <a:ext uri="{FF2B5EF4-FFF2-40B4-BE49-F238E27FC236}">
                <a16:creationId xmlns:a16="http://schemas.microsoft.com/office/drawing/2014/main" id="{F5B06AA0-EF92-4C1C-A217-296A2C37BDC4}"/>
              </a:ext>
            </a:extLst>
          </p:cNvPr>
          <p:cNvSpPr>
            <a:spLocks noGrp="1"/>
          </p:cNvSpPr>
          <p:nvPr>
            <p:ph type="body" sz="quarter" idx="13"/>
          </p:nvPr>
        </p:nvSpPr>
        <p:spPr>
          <a:xfrm>
            <a:off x="299794" y="2548062"/>
            <a:ext cx="6722795" cy="2312696"/>
          </a:xfrm>
        </p:spPr>
        <p:txBody>
          <a:bodyPr>
            <a:normAutofit/>
          </a:bodyPr>
          <a:lstStyle/>
          <a:p>
            <a:pPr algn="l"/>
            <a:r>
              <a:rPr lang="en-GB" sz="2400" dirty="0">
                <a:solidFill>
                  <a:prstClr val="white"/>
                </a:solidFill>
              </a:rPr>
              <a:t>numbers 13-31</a:t>
            </a:r>
          </a:p>
          <a:p>
            <a:pPr algn="l"/>
            <a:r>
              <a:rPr lang="en-GB" sz="2400" dirty="0">
                <a:solidFill>
                  <a:prstClr val="white"/>
                </a:solidFill>
              </a:rPr>
              <a:t>SSCs [</a:t>
            </a:r>
            <a:r>
              <a:rPr lang="en-GB" sz="2400" dirty="0" err="1">
                <a:solidFill>
                  <a:prstClr val="white"/>
                </a:solidFill>
              </a:rPr>
              <a:t>em</a:t>
            </a:r>
            <a:r>
              <a:rPr lang="en-GB" sz="2400" dirty="0">
                <a:solidFill>
                  <a:prstClr val="white"/>
                </a:solidFill>
              </a:rPr>
              <a:t>/am], [e] and [a]</a:t>
            </a:r>
          </a:p>
        </p:txBody>
      </p:sp>
      <p:sp>
        <p:nvSpPr>
          <p:cNvPr id="5" name="Text Placeholder 4">
            <a:extLst>
              <a:ext uri="{FF2B5EF4-FFF2-40B4-BE49-F238E27FC236}">
                <a16:creationId xmlns:a16="http://schemas.microsoft.com/office/drawing/2014/main" id="{E46B44DE-94FF-452E-AA57-CB9EA0E3FF86}"/>
              </a:ext>
            </a:extLst>
          </p:cNvPr>
          <p:cNvSpPr>
            <a:spLocks noGrp="1"/>
          </p:cNvSpPr>
          <p:nvPr>
            <p:ph type="body" sz="quarter" idx="14"/>
          </p:nvPr>
        </p:nvSpPr>
        <p:spPr>
          <a:xfrm>
            <a:off x="299794" y="1703512"/>
            <a:ext cx="8605216" cy="844550"/>
          </a:xfrm>
        </p:spPr>
        <p:txBody>
          <a:bodyPr>
            <a:normAutofit/>
          </a:bodyPr>
          <a:lstStyle/>
          <a:p>
            <a:r>
              <a:rPr lang="en-GB" sz="4400" b="1" dirty="0">
                <a:solidFill>
                  <a:prstClr val="white"/>
                </a:solidFill>
              </a:rPr>
              <a:t>Talking about celebrations</a:t>
            </a:r>
            <a:endParaRPr lang="en-GB" sz="4400" dirty="0"/>
          </a:p>
        </p:txBody>
      </p:sp>
      <p:pic>
        <p:nvPicPr>
          <p:cNvPr id="6" name="Picture 5" descr="Gabrielle Chanel en marinière.jpg">
            <a:extLst>
              <a:ext uri="{FF2B5EF4-FFF2-40B4-BE49-F238E27FC236}">
                <a16:creationId xmlns:a16="http://schemas.microsoft.com/office/drawing/2014/main" id="{DD5191E3-633D-4059-BE83-BFB49C4A817D}"/>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69392" y="3225624"/>
            <a:ext cx="653976" cy="858754"/>
          </a:xfrm>
          <a:prstGeom prst="ellipse">
            <a:avLst/>
          </a:prstGeom>
          <a:noFill/>
        </p:spPr>
      </p:pic>
      <p:pic>
        <p:nvPicPr>
          <p:cNvPr id="7" name="Picture 6" descr="https://upload.wikimedia.org/wikipedia/commons/7/7c/Didier_Drogba_%282019%29_%28cropped%29.jpg">
            <a:extLst>
              <a:ext uri="{FF2B5EF4-FFF2-40B4-BE49-F238E27FC236}">
                <a16:creationId xmlns:a16="http://schemas.microsoft.com/office/drawing/2014/main" id="{12A6D142-F951-41DE-B917-AAB8AE49A703}"/>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62539" y="3225624"/>
            <a:ext cx="664329" cy="858754"/>
          </a:xfrm>
          <a:prstGeom prst="ellipse">
            <a:avLst/>
          </a:prstGeom>
          <a:noFill/>
        </p:spPr>
      </p:pic>
      <p:pic>
        <p:nvPicPr>
          <p:cNvPr id="8" name="Picture 7" descr="https://upload.wikimedia.org/wikipedia/commons/5/5a/Bonnat_Hugo001z.jpg">
            <a:extLst>
              <a:ext uri="{FF2B5EF4-FFF2-40B4-BE49-F238E27FC236}">
                <a16:creationId xmlns:a16="http://schemas.microsoft.com/office/drawing/2014/main" id="{B20A6BF7-A25F-4492-AB63-1127C1B5C339}"/>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69392" y="5001785"/>
            <a:ext cx="684529" cy="858754"/>
          </a:xfrm>
          <a:prstGeom prst="ellipse">
            <a:avLst/>
          </a:prstGeom>
          <a:noFill/>
        </p:spPr>
      </p:pic>
      <p:pic>
        <p:nvPicPr>
          <p:cNvPr id="9" name="Picture 8" descr="https://upload.wikimedia.org/wikipedia/commons/3/38/Celine_Dion_by_Linda_Bisset.jpg">
            <a:extLst>
              <a:ext uri="{FF2B5EF4-FFF2-40B4-BE49-F238E27FC236}">
                <a16:creationId xmlns:a16="http://schemas.microsoft.com/office/drawing/2014/main" id="{54BC6EF0-3D74-467C-9C9C-259D55316E82}"/>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721815" y="5018113"/>
            <a:ext cx="539341" cy="858754"/>
          </a:xfrm>
          <a:prstGeom prst="ellipse">
            <a:avLst/>
          </a:prstGeom>
          <a:noFill/>
        </p:spPr>
      </p:pic>
      <p:pic>
        <p:nvPicPr>
          <p:cNvPr id="10" name="Picture 9" descr="Portrait de face d'un homme à l'aspect bienveillant, soigneusement vêtu et perruqué, assis sur une chaise de paille.">
            <a:extLst>
              <a:ext uri="{FF2B5EF4-FFF2-40B4-BE49-F238E27FC236}">
                <a16:creationId xmlns:a16="http://schemas.microsoft.com/office/drawing/2014/main" id="{88EB1B2D-9DB8-473F-8089-B02B46439315}"/>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8838797" y="4146148"/>
            <a:ext cx="616858" cy="858753"/>
          </a:xfrm>
          <a:prstGeom prst="ellipse">
            <a:avLst/>
          </a:prstGeom>
          <a:noFill/>
        </p:spPr>
      </p:pic>
      <p:pic>
        <p:nvPicPr>
          <p:cNvPr id="11" name="Picture 10" descr="https://upload.wikimedia.org/wikipedia/commons/2/2d/Marion_Cotillard_1_%28July_2009%29.jpg">
            <a:extLst>
              <a:ext uri="{FF2B5EF4-FFF2-40B4-BE49-F238E27FC236}">
                <a16:creationId xmlns:a16="http://schemas.microsoft.com/office/drawing/2014/main" id="{90C4AD19-0FE6-416C-98F8-C80DF7C8A029}"/>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839972" y="3168018"/>
            <a:ext cx="592366" cy="858754"/>
          </a:xfrm>
          <a:prstGeom prst="ellipse">
            <a:avLst/>
          </a:prstGeom>
          <a:noFill/>
        </p:spPr>
      </p:pic>
      <p:pic>
        <p:nvPicPr>
          <p:cNvPr id="12" name="Picture 11" descr="https://upload.wikimedia.org/wikipedia/commons/7/71/Marie_Curie_c1920.png">
            <a:extLst>
              <a:ext uri="{FF2B5EF4-FFF2-40B4-BE49-F238E27FC236}">
                <a16:creationId xmlns:a16="http://schemas.microsoft.com/office/drawing/2014/main" id="{2F7F43D6-F361-48A1-89E3-BB3C5FF76DBD}"/>
              </a:ext>
            </a:extLst>
          </p:cNvPr>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083816" y="4134366"/>
            <a:ext cx="625443" cy="858753"/>
          </a:xfrm>
          <a:prstGeom prst="ellipse">
            <a:avLst/>
          </a:prstGeom>
          <a:noFill/>
        </p:spPr>
      </p:pic>
      <p:pic>
        <p:nvPicPr>
          <p:cNvPr id="13" name="Picture 12" descr="https://upload.wikimedia.org/wikipedia/commons/9/9c/Stromae_2011_cropped.jpg">
            <a:extLst>
              <a:ext uri="{FF2B5EF4-FFF2-40B4-BE49-F238E27FC236}">
                <a16:creationId xmlns:a16="http://schemas.microsoft.com/office/drawing/2014/main" id="{3C8411B6-1408-4D3D-BC09-6FF1F9F6B160}"/>
              </a:ext>
            </a:extLst>
          </p:cNvPr>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462539" y="5018113"/>
            <a:ext cx="703214" cy="858754"/>
          </a:xfrm>
          <a:prstGeom prst="ellipse">
            <a:avLst/>
          </a:prstGeom>
          <a:noFill/>
        </p:spPr>
      </p:pic>
    </p:spTree>
    <p:extLst>
      <p:ext uri="{BB962C8B-B14F-4D97-AF65-F5344CB8AC3E}">
        <p14:creationId xmlns:p14="http://schemas.microsoft.com/office/powerpoint/2010/main" val="3352586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3"/>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a:solidFill>
                  <a:srgbClr val="1E4E79"/>
                </a:solidFill>
              </a:rPr>
              <a:t>cél</a:t>
            </a:r>
            <a:r>
              <a:rPr lang="en-GB" sz="11500" b="1" dirty="0">
                <a:solidFill>
                  <a:srgbClr val="ED7D31"/>
                </a:solidFill>
              </a:rPr>
              <a:t>è</a:t>
            </a:r>
            <a:r>
              <a:rPr lang="en-GB" sz="11500" b="1" dirty="0">
                <a:solidFill>
                  <a:srgbClr val="1E4E79"/>
                </a:solidFill>
              </a:rPr>
              <a:t>bre</a:t>
            </a:r>
            <a:endParaRPr sz="11500" dirty="0"/>
          </a:p>
        </p:txBody>
      </p:sp>
      <p:sp>
        <p:nvSpPr>
          <p:cNvPr id="74" name="Google Shape;74;p13"/>
          <p:cNvSpPr txBox="1"/>
          <p:nvPr/>
        </p:nvSpPr>
        <p:spPr>
          <a:xfrm>
            <a:off x="0" y="2534400"/>
            <a:ext cx="121920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[celebrates | is celebrating]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5" name="Google Shape;75;p13"/>
          <p:cNvSpPr txBox="1"/>
          <p:nvPr/>
        </p:nvSpPr>
        <p:spPr>
          <a:xfrm>
            <a:off x="1427373" y="4039200"/>
            <a:ext cx="9337255"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Elle </a:t>
            </a:r>
            <a:r>
              <a:rPr kumimoji="0" lang="en-GB" sz="60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célèbre</a:t>
            </a:r>
            <a:r>
              <a:rPr kumimoji="0" lang="en-GB" sz="60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le 14 j</a:t>
            </a: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uillet</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60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76" name="Google Shape;76;p13"/>
          <p:cNvSpPr txBox="1"/>
          <p:nvPr/>
        </p:nvSpPr>
        <p:spPr>
          <a:xfrm>
            <a:off x="1" y="5166001"/>
            <a:ext cx="12192000" cy="29427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[She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celebrates</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is celebrating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the 14 July.]</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86340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subTnLst>
                                    <p:audio>
                                      <p:cMediaNode>
                                        <p:cTn display="0" masterRel="sameClick">
                                          <p:stCondLst>
                                            <p:cond evt="begin" delay="0">
                                              <p:tn val="5"/>
                                            </p:cond>
                                          </p:stCondLst>
                                          <p:endCondLst>
                                            <p:cond evt="onStopAudio" delay="0">
                                              <p:tgtEl>
                                                <p:sldTgt/>
                                              </p:tgtEl>
                                            </p:cond>
                                          </p:endCondLst>
                                        </p:cTn>
                                        <p:tgtEl>
                                          <p:sndTgt r:embed="rId3" name="celebr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500"/>
                                        <p:tgtEl>
                                          <p:spTgt spid="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500"/>
                                        <p:tgtEl>
                                          <p:spTgt spid="75"/>
                                        </p:tgtEl>
                                      </p:cBhvr>
                                    </p:animEffect>
                                  </p:childTnLst>
                                  <p:subTnLst>
                                    <p:audio>
                                      <p:cMediaNode>
                                        <p:cTn display="0" masterRel="sameClick">
                                          <p:stCondLst>
                                            <p:cond evt="begin" delay="0">
                                              <p:tn val="15"/>
                                            </p:cond>
                                          </p:stCondLst>
                                          <p:endCondLst>
                                            <p:cond evt="onStopAudio" delay="0">
                                              <p:tgtEl>
                                                <p:sldTgt/>
                                              </p:tgtEl>
                                            </p:cond>
                                          </p:endCondLst>
                                        </p:cTn>
                                        <p:tgtEl>
                                          <p:sndTgt r:embed="rId4" name="elle celebre.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6"/>
                                        </p:tgtEl>
                                        <p:attrNameLst>
                                          <p:attrName>style.visibility</p:attrName>
                                        </p:attrNameLst>
                                      </p:cBhvr>
                                      <p:to>
                                        <p:strVal val="visible"/>
                                      </p:to>
                                    </p:set>
                                    <p:animEffect transition="in" filter="fade">
                                      <p:cBhvr>
                                        <p:cTn id="22"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3"/>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célébrons</a:t>
            </a:r>
            <a:endParaRPr sz="11500" dirty="0"/>
          </a:p>
        </p:txBody>
      </p:sp>
      <p:sp>
        <p:nvSpPr>
          <p:cNvPr id="74" name="Google Shape;74;p13"/>
          <p:cNvSpPr txBox="1"/>
          <p:nvPr/>
        </p:nvSpPr>
        <p:spPr>
          <a:xfrm>
            <a:off x="0" y="2534400"/>
            <a:ext cx="121920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[celebrate | are celebrating]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5" name="Google Shape;75;p13"/>
          <p:cNvSpPr txBox="1"/>
          <p:nvPr/>
        </p:nvSpPr>
        <p:spPr>
          <a:xfrm>
            <a:off x="1" y="4039200"/>
            <a:ext cx="12192000"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Nous </a:t>
            </a:r>
            <a:r>
              <a:rPr kumimoji="0" lang="en-GB" sz="60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célébrons</a:t>
            </a:r>
            <a:r>
              <a:rPr kumimoji="0" lang="en-GB" sz="60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le 14 </a:t>
            </a: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juillet</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60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76" name="Google Shape;76;p13"/>
          <p:cNvSpPr txBox="1"/>
          <p:nvPr/>
        </p:nvSpPr>
        <p:spPr>
          <a:xfrm>
            <a:off x="0" y="5166000"/>
            <a:ext cx="12191999" cy="398777"/>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[We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celebrate</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are celebrating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the 14 July.]</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087473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subTnLst>
                                    <p:audio>
                                      <p:cMediaNode>
                                        <p:cTn display="0" masterRel="sameClick">
                                          <p:stCondLst>
                                            <p:cond evt="begin" delay="0">
                                              <p:tn val="5"/>
                                            </p:cond>
                                          </p:stCondLst>
                                          <p:endCondLst>
                                            <p:cond evt="onStopAudio" delay="0">
                                              <p:tgtEl>
                                                <p:sldTgt/>
                                              </p:tgtEl>
                                            </p:cond>
                                          </p:endCondLst>
                                        </p:cTn>
                                        <p:tgtEl>
                                          <p:sndTgt r:embed="rId3" name="celebron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500"/>
                                        <p:tgtEl>
                                          <p:spTgt spid="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500"/>
                                        <p:tgtEl>
                                          <p:spTgt spid="75"/>
                                        </p:tgtEl>
                                      </p:cBhvr>
                                    </p:animEffect>
                                  </p:childTnLst>
                                  <p:subTnLst>
                                    <p:audio>
                                      <p:cMediaNode>
                                        <p:cTn display="0" masterRel="sameClick">
                                          <p:stCondLst>
                                            <p:cond evt="begin" delay="0">
                                              <p:tn val="15"/>
                                            </p:cond>
                                          </p:stCondLst>
                                          <p:endCondLst>
                                            <p:cond evt="onStopAudio" delay="0">
                                              <p:tgtEl>
                                                <p:sldTgt/>
                                              </p:tgtEl>
                                            </p:cond>
                                          </p:endCondLst>
                                        </p:cTn>
                                        <p:tgtEl>
                                          <p:sndTgt r:embed="rId4" name="nous celebrons.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6"/>
                                        </p:tgtEl>
                                        <p:attrNameLst>
                                          <p:attrName>style.visibility</p:attrName>
                                        </p:attrNameLst>
                                      </p:cBhvr>
                                      <p:to>
                                        <p:strVal val="visible"/>
                                      </p:to>
                                    </p:set>
                                    <p:animEffect transition="in" filter="fade">
                                      <p:cBhvr>
                                        <p:cTn id="22"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4"/>
          <p:cNvSpPr txBox="1">
            <a:spLocks noGrp="1"/>
          </p:cNvSpPr>
          <p:nvPr>
            <p:ph type="title"/>
          </p:nvPr>
        </p:nvSpPr>
        <p:spPr>
          <a:xfrm>
            <a:off x="0" y="1080000"/>
            <a:ext cx="12191999"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20" b="1" dirty="0" err="1">
                <a:solidFill>
                  <a:srgbClr val="1E4E79"/>
                </a:solidFill>
              </a:rPr>
              <a:t>célébrer</a:t>
            </a:r>
            <a:endParaRPr sz="3959" dirty="0"/>
          </a:p>
        </p:txBody>
      </p:sp>
      <p:sp>
        <p:nvSpPr>
          <p:cNvPr id="83" name="Google Shape;83;p14"/>
          <p:cNvSpPr txBox="1"/>
          <p:nvPr/>
        </p:nvSpPr>
        <p:spPr>
          <a:xfrm>
            <a:off x="0" y="2535008"/>
            <a:ext cx="121920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celebrate | celebrating]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4" name="Google Shape;84;p14"/>
          <p:cNvSpPr txBox="1"/>
          <p:nvPr/>
        </p:nvSpPr>
        <p:spPr>
          <a:xfrm>
            <a:off x="0" y="4039200"/>
            <a:ext cx="12192000"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Elle </a:t>
            </a: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veut</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60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célébrer</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le 14 </a:t>
            </a: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juillet</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85" name="Google Shape;85;p14"/>
          <p:cNvSpPr txBox="1"/>
          <p:nvPr/>
        </p:nvSpPr>
        <p:spPr>
          <a:xfrm>
            <a:off x="0" y="5165640"/>
            <a:ext cx="12191999" cy="242384"/>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[she wants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to celebrate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the 14 July.]</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962726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500"/>
                                        <p:tgtEl>
                                          <p:spTgt spid="82"/>
                                        </p:tgtEl>
                                      </p:cBhvr>
                                    </p:animEffect>
                                  </p:childTnLst>
                                  <p:subTnLst>
                                    <p:audio>
                                      <p:cMediaNode>
                                        <p:cTn display="0" masterRel="sameClick">
                                          <p:stCondLst>
                                            <p:cond evt="begin" delay="0">
                                              <p:tn val="5"/>
                                            </p:cond>
                                          </p:stCondLst>
                                          <p:endCondLst>
                                            <p:cond evt="onStopAudio" delay="0">
                                              <p:tgtEl>
                                                <p:sldTgt/>
                                              </p:tgtEl>
                                            </p:cond>
                                          </p:endCondLst>
                                        </p:cTn>
                                        <p:tgtEl>
                                          <p:sndTgt r:embed="rId3" name="celebr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3"/>
                                        </p:tgtEl>
                                        <p:attrNameLst>
                                          <p:attrName>style.visibility</p:attrName>
                                        </p:attrNameLst>
                                      </p:cBhvr>
                                      <p:to>
                                        <p:strVal val="visible"/>
                                      </p:to>
                                    </p:set>
                                    <p:animEffect transition="in" filter="fade">
                                      <p:cBhvr>
                                        <p:cTn id="12" dur="500"/>
                                        <p:tgtEl>
                                          <p:spTgt spid="8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4"/>
                                        </p:tgtEl>
                                        <p:attrNameLst>
                                          <p:attrName>style.visibility</p:attrName>
                                        </p:attrNameLst>
                                      </p:cBhvr>
                                      <p:to>
                                        <p:strVal val="visible"/>
                                      </p:to>
                                    </p:set>
                                    <p:animEffect transition="in" filter="fade">
                                      <p:cBhvr>
                                        <p:cTn id="17" dur="500"/>
                                        <p:tgtEl>
                                          <p:spTgt spid="84"/>
                                        </p:tgtEl>
                                      </p:cBhvr>
                                    </p:animEffect>
                                  </p:childTnLst>
                                  <p:subTnLst>
                                    <p:audio>
                                      <p:cMediaNode>
                                        <p:cTn display="0" masterRel="sameClick">
                                          <p:stCondLst>
                                            <p:cond evt="begin" delay="0">
                                              <p:tn val="15"/>
                                            </p:cond>
                                          </p:stCondLst>
                                          <p:endCondLst>
                                            <p:cond evt="onStopAudio" delay="0">
                                              <p:tgtEl>
                                                <p:sldTgt/>
                                              </p:tgtEl>
                                            </p:cond>
                                          </p:endCondLst>
                                        </p:cTn>
                                        <p:tgtEl>
                                          <p:sndTgt r:embed="rId4" name="elle veut celebrer.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5"/>
                                        </p:tgtEl>
                                        <p:attrNameLst>
                                          <p:attrName>style.visibility</p:attrName>
                                        </p:attrNameLst>
                                      </p:cBhvr>
                                      <p:to>
                                        <p:strVal val="visible"/>
                                      </p:to>
                                    </p:set>
                                    <p:animEffect transition="in" filter="fade">
                                      <p:cBhvr>
                                        <p:cTn id="22"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5" descr="question mark action button">
            <a:hlinkClick r:id="" action="ppaction://noaction">
              <a:snd r:embed="rId3" name="celebre.wav"/>
            </a:hlinkClick>
          </p:cNvPr>
          <p:cNvSpPr/>
          <p:nvPr/>
        </p:nvSpPr>
        <p:spPr>
          <a:xfrm>
            <a:off x="900000" y="26387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7" name="Google Shape;97;p15"/>
          <p:cNvSpPr txBox="1"/>
          <p:nvPr/>
        </p:nvSpPr>
        <p:spPr>
          <a:xfrm>
            <a:off x="0" y="5166000"/>
            <a:ext cx="12191999" cy="72210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[She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celebrates</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is celebrating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the 14 July.]</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2" name="Google Shape;92;p15"/>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a:solidFill>
                  <a:srgbClr val="1E4E79"/>
                </a:solidFill>
              </a:rPr>
              <a:t>cél</a:t>
            </a:r>
            <a:r>
              <a:rPr lang="en-GB" sz="11500" b="1" dirty="0">
                <a:solidFill>
                  <a:srgbClr val="ED7D31"/>
                </a:solidFill>
              </a:rPr>
              <a:t>è</a:t>
            </a:r>
            <a:r>
              <a:rPr lang="en-GB" sz="11500" b="1" dirty="0">
                <a:solidFill>
                  <a:srgbClr val="1E4E79"/>
                </a:solidFill>
              </a:rPr>
              <a:t>bre</a:t>
            </a:r>
            <a:endParaRPr sz="11500" dirty="0"/>
          </a:p>
        </p:txBody>
      </p:sp>
      <p:sp>
        <p:nvSpPr>
          <p:cNvPr id="93" name="Google Shape;93;p15"/>
          <p:cNvSpPr txBox="1"/>
          <p:nvPr/>
        </p:nvSpPr>
        <p:spPr>
          <a:xfrm>
            <a:off x="1924918" y="2534400"/>
            <a:ext cx="8345752"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[celebrates | is celebrating]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4" name="Google Shape;94;p15" descr="question mark action button">
            <a:hlinkClick r:id="" action="ppaction://noaction">
              <a:snd r:embed="rId4" name="elle celebre.wav"/>
            </a:hlinkClick>
            <a:hlinkHover r:id="" action="ppaction://noaction">
              <a:snd r:embed="rId4" name="elle celebre.wav"/>
            </a:hlinkHover>
          </p:cNvPr>
          <p:cNvSpPr/>
          <p:nvPr/>
        </p:nvSpPr>
        <p:spPr>
          <a:xfrm>
            <a:off x="900000" y="52880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5" name="Google Shape;95;p15"/>
          <p:cNvSpPr txBox="1"/>
          <p:nvPr/>
        </p:nvSpPr>
        <p:spPr>
          <a:xfrm>
            <a:off x="0" y="4039200"/>
            <a:ext cx="12191999"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Elle               le 14 </a:t>
            </a: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juillet</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60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96" name="Google Shape;96;p15"/>
          <p:cNvSpPr/>
          <p:nvPr/>
        </p:nvSpPr>
        <p:spPr>
          <a:xfrm>
            <a:off x="3161213" y="4044974"/>
            <a:ext cx="3220832" cy="10156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ED7D31"/>
              </a:buClr>
              <a:buSzPts val="6000"/>
              <a:buFont typeface="Arial"/>
              <a:buNone/>
              <a:tabLst/>
              <a:defRPr/>
            </a:pPr>
            <a:r>
              <a:rPr kumimoji="0" lang="en-GB" sz="60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célèbre</a:t>
            </a:r>
            <a:endParaRPr kumimoji="0" sz="6000" b="0" i="0" u="none" strike="noStrike" kern="0" cap="none" spc="0" normalizeH="0" baseline="0" noProof="0" dirty="0">
              <a:ln>
                <a:noFill/>
              </a:ln>
              <a:solidFill>
                <a:srgbClr val="ED7D31"/>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874487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500"/>
                                        <p:tgtEl>
                                          <p:spTgt spid="92"/>
                                        </p:tgtEl>
                                      </p:cBhvr>
                                    </p:animEffect>
                                  </p:childTnLst>
                                  <p:subTnLst>
                                    <p:audio>
                                      <p:cMediaNode>
                                        <p:cTn display="0" masterRel="sameClick">
                                          <p:stCondLst>
                                            <p:cond evt="begin" delay="0">
                                              <p:tn val="5"/>
                                            </p:cond>
                                          </p:stCondLst>
                                          <p:endCondLst>
                                            <p:cond evt="onStopAudio" delay="0">
                                              <p:tgtEl>
                                                <p:sldTgt/>
                                              </p:tgtEl>
                                            </p:cond>
                                          </p:endCondLst>
                                        </p:cTn>
                                        <p:tgtEl>
                                          <p:sndTgt r:embed="rId3" name="celebr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1"/>
                                        </p:tgtEl>
                                        <p:attrNameLst>
                                          <p:attrName>style.visibility</p:attrName>
                                        </p:attrNameLst>
                                      </p:cBhvr>
                                      <p:to>
                                        <p:strVal val="visible"/>
                                      </p:to>
                                    </p:set>
                                    <p:animEffect transition="in" filter="fade">
                                      <p:cBhvr>
                                        <p:cTn id="12" dur="500"/>
                                        <p:tgtEl>
                                          <p:spTgt spid="9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3"/>
                                        </p:tgtEl>
                                        <p:attrNameLst>
                                          <p:attrName>style.visibility</p:attrName>
                                        </p:attrNameLst>
                                      </p:cBhvr>
                                      <p:to>
                                        <p:strVal val="visible"/>
                                      </p:to>
                                    </p:set>
                                    <p:animEffect transition="in" filter="fade">
                                      <p:cBhvr>
                                        <p:cTn id="17" dur="500"/>
                                        <p:tgtEl>
                                          <p:spTgt spid="9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5"/>
                                        </p:tgtEl>
                                        <p:attrNameLst>
                                          <p:attrName>style.visibility</p:attrName>
                                        </p:attrNameLst>
                                      </p:cBhvr>
                                      <p:to>
                                        <p:strVal val="visible"/>
                                      </p:to>
                                    </p:set>
                                    <p:animEffect transition="in" filter="fade">
                                      <p:cBhvr>
                                        <p:cTn id="22" dur="500"/>
                                        <p:tgtEl>
                                          <p:spTgt spid="9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6"/>
                                        </p:tgtEl>
                                        <p:attrNameLst>
                                          <p:attrName>style.visibility</p:attrName>
                                        </p:attrNameLst>
                                      </p:cBhvr>
                                      <p:to>
                                        <p:strVal val="visible"/>
                                      </p:to>
                                    </p:set>
                                    <p:animEffect transition="in" filter="fade">
                                      <p:cBhvr>
                                        <p:cTn id="27" dur="500"/>
                                        <p:tgtEl>
                                          <p:spTgt spid="96"/>
                                        </p:tgtEl>
                                      </p:cBhvr>
                                    </p:animEffect>
                                  </p:childTnLst>
                                  <p:subTnLst>
                                    <p:audio>
                                      <p:cMediaNode>
                                        <p:cTn display="0" masterRel="sameClick">
                                          <p:stCondLst>
                                            <p:cond evt="begin" delay="0">
                                              <p:tn val="25"/>
                                            </p:cond>
                                          </p:stCondLst>
                                          <p:endCondLst>
                                            <p:cond evt="onStopAudio" delay="0">
                                              <p:tgtEl>
                                                <p:sldTgt/>
                                              </p:tgtEl>
                                            </p:cond>
                                          </p:endCondLst>
                                        </p:cTn>
                                        <p:tgtEl>
                                          <p:sndTgt r:embed="rId4" name="elle celebre.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fade">
                                      <p:cBhvr>
                                        <p:cTn id="32" dur="500"/>
                                        <p:tgtEl>
                                          <p:spTgt spid="9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7"/>
                                        </p:tgtEl>
                                        <p:attrNameLst>
                                          <p:attrName>style.visibility</p:attrName>
                                        </p:attrNameLst>
                                      </p:cBhvr>
                                      <p:to>
                                        <p:strVal val="visible"/>
                                      </p:to>
                                    </p:set>
                                    <p:animEffect transition="in" filter="fade">
                                      <p:cBhvr>
                                        <p:cTn id="37"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5" descr="question mark action button">
            <a:hlinkClick r:id="" action="ppaction://noaction">
              <a:snd r:embed="rId3" name="celebrons.wav"/>
            </a:hlinkClick>
          </p:cNvPr>
          <p:cNvSpPr/>
          <p:nvPr/>
        </p:nvSpPr>
        <p:spPr>
          <a:xfrm>
            <a:off x="900000" y="26387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2" name="Google Shape;92;p15"/>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célébrons</a:t>
            </a:r>
            <a:endParaRPr sz="11500" dirty="0"/>
          </a:p>
        </p:txBody>
      </p:sp>
      <p:sp>
        <p:nvSpPr>
          <p:cNvPr id="93" name="Google Shape;93;p15"/>
          <p:cNvSpPr txBox="1"/>
          <p:nvPr/>
        </p:nvSpPr>
        <p:spPr>
          <a:xfrm>
            <a:off x="1924918" y="2534400"/>
            <a:ext cx="8345752"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[celebrate | are celebrating]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5" name="Google Shape;95;p15"/>
          <p:cNvSpPr txBox="1"/>
          <p:nvPr/>
        </p:nvSpPr>
        <p:spPr>
          <a:xfrm>
            <a:off x="1" y="4069009"/>
            <a:ext cx="12191999"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Nous                   le 14 </a:t>
            </a: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juillet</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60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96" name="Google Shape;96;p15"/>
          <p:cNvSpPr/>
          <p:nvPr/>
        </p:nvSpPr>
        <p:spPr>
          <a:xfrm>
            <a:off x="3069988" y="4017271"/>
            <a:ext cx="3983954" cy="10156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ED7D31"/>
              </a:buClr>
              <a:buSzPts val="6000"/>
              <a:buFont typeface="Arial"/>
              <a:buNone/>
              <a:tabLst/>
              <a:defRPr/>
            </a:pPr>
            <a:r>
              <a:rPr kumimoji="0" lang="en-GB" sz="60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célébrons</a:t>
            </a:r>
            <a:endParaRPr kumimoji="0" sz="6000" b="0" i="0" u="none" strike="noStrike" kern="0" cap="none" spc="0" normalizeH="0" baseline="0" noProof="0" dirty="0">
              <a:ln>
                <a:noFill/>
              </a:ln>
              <a:solidFill>
                <a:srgbClr val="ED7D31"/>
              </a:solidFill>
              <a:effectLst/>
              <a:uLnTx/>
              <a:uFillTx/>
              <a:latin typeface="Century Gothic"/>
              <a:ea typeface="Century Gothic"/>
              <a:cs typeface="Century Gothic"/>
              <a:sym typeface="Century Gothic"/>
            </a:endParaRPr>
          </a:p>
        </p:txBody>
      </p:sp>
      <p:sp>
        <p:nvSpPr>
          <p:cNvPr id="97" name="Google Shape;97;p15"/>
          <p:cNvSpPr txBox="1"/>
          <p:nvPr/>
        </p:nvSpPr>
        <p:spPr>
          <a:xfrm>
            <a:off x="1412458" y="5208930"/>
            <a:ext cx="9367083" cy="72210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[We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celebrate</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are celebrating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the 14 July.]</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4" name="Google Shape;94;p15" descr="question mark action button">
            <a:hlinkClick r:id="" action="ppaction://noaction">
              <a:snd r:embed="rId4" name="nous celebrons.wav"/>
            </a:hlinkClick>
          </p:cNvPr>
          <p:cNvSpPr/>
          <p:nvPr/>
        </p:nvSpPr>
        <p:spPr>
          <a:xfrm>
            <a:off x="900000" y="52880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2580887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500"/>
                                        <p:tgtEl>
                                          <p:spTgt spid="92"/>
                                        </p:tgtEl>
                                      </p:cBhvr>
                                    </p:animEffect>
                                  </p:childTnLst>
                                  <p:subTnLst>
                                    <p:audio>
                                      <p:cMediaNode>
                                        <p:cTn display="0" masterRel="sameClick">
                                          <p:stCondLst>
                                            <p:cond evt="begin" delay="0">
                                              <p:tn val="5"/>
                                            </p:cond>
                                          </p:stCondLst>
                                          <p:endCondLst>
                                            <p:cond evt="onStopAudio" delay="0">
                                              <p:tgtEl>
                                                <p:sldTgt/>
                                              </p:tgtEl>
                                            </p:cond>
                                          </p:endCondLst>
                                        </p:cTn>
                                        <p:tgtEl>
                                          <p:sndTgt r:embed="rId3" name="celebron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1"/>
                                        </p:tgtEl>
                                        <p:attrNameLst>
                                          <p:attrName>style.visibility</p:attrName>
                                        </p:attrNameLst>
                                      </p:cBhvr>
                                      <p:to>
                                        <p:strVal val="visible"/>
                                      </p:to>
                                    </p:set>
                                    <p:animEffect transition="in" filter="fade">
                                      <p:cBhvr>
                                        <p:cTn id="12" dur="500"/>
                                        <p:tgtEl>
                                          <p:spTgt spid="9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3"/>
                                        </p:tgtEl>
                                        <p:attrNameLst>
                                          <p:attrName>style.visibility</p:attrName>
                                        </p:attrNameLst>
                                      </p:cBhvr>
                                      <p:to>
                                        <p:strVal val="visible"/>
                                      </p:to>
                                    </p:set>
                                    <p:animEffect transition="in" filter="fade">
                                      <p:cBhvr>
                                        <p:cTn id="17" dur="500"/>
                                        <p:tgtEl>
                                          <p:spTgt spid="9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5"/>
                                        </p:tgtEl>
                                        <p:attrNameLst>
                                          <p:attrName>style.visibility</p:attrName>
                                        </p:attrNameLst>
                                      </p:cBhvr>
                                      <p:to>
                                        <p:strVal val="visible"/>
                                      </p:to>
                                    </p:set>
                                    <p:animEffect transition="in" filter="fade">
                                      <p:cBhvr>
                                        <p:cTn id="22" dur="500"/>
                                        <p:tgtEl>
                                          <p:spTgt spid="9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6"/>
                                        </p:tgtEl>
                                        <p:attrNameLst>
                                          <p:attrName>style.visibility</p:attrName>
                                        </p:attrNameLst>
                                      </p:cBhvr>
                                      <p:to>
                                        <p:strVal val="visible"/>
                                      </p:to>
                                    </p:set>
                                    <p:animEffect transition="in" filter="fade">
                                      <p:cBhvr>
                                        <p:cTn id="27" dur="500"/>
                                        <p:tgtEl>
                                          <p:spTgt spid="96"/>
                                        </p:tgtEl>
                                      </p:cBhvr>
                                    </p:animEffect>
                                  </p:childTnLst>
                                  <p:subTnLst>
                                    <p:audio>
                                      <p:cMediaNode>
                                        <p:cTn display="0" masterRel="sameClick">
                                          <p:stCondLst>
                                            <p:cond evt="begin" delay="0">
                                              <p:tn val="25"/>
                                            </p:cond>
                                          </p:stCondLst>
                                          <p:endCondLst>
                                            <p:cond evt="onStopAudio" delay="0">
                                              <p:tgtEl>
                                                <p:sldTgt/>
                                              </p:tgtEl>
                                            </p:cond>
                                          </p:endCondLst>
                                        </p:cTn>
                                        <p:tgtEl>
                                          <p:sndTgt r:embed="rId4" name="nous celebrons.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fade">
                                      <p:cBhvr>
                                        <p:cTn id="32" dur="500"/>
                                        <p:tgtEl>
                                          <p:spTgt spid="9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7"/>
                                        </p:tgtEl>
                                        <p:attrNameLst>
                                          <p:attrName>style.visibility</p:attrName>
                                        </p:attrNameLst>
                                      </p:cBhvr>
                                      <p:to>
                                        <p:strVal val="visible"/>
                                      </p:to>
                                    </p:set>
                                    <p:animEffect transition="in" filter="fade">
                                      <p:cBhvr>
                                        <p:cTn id="37"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5" name="Google Shape;105;p16"/>
          <p:cNvSpPr txBox="1"/>
          <p:nvPr/>
        </p:nvSpPr>
        <p:spPr>
          <a:xfrm>
            <a:off x="2024743" y="2534399"/>
            <a:ext cx="8360228" cy="527009"/>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a:t>
            </a:r>
            <a:r>
              <a:rPr kumimoji="0" lang="en-GB" sz="32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celebrate</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 celebrating]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3" name="Google Shape;103;p16" descr="question mark action button">
            <a:hlinkClick r:id="" action="ppaction://noaction">
              <a:snd r:embed="rId3" name="celebrer.wav"/>
            </a:hlinkClick>
          </p:cNvPr>
          <p:cNvSpPr/>
          <p:nvPr/>
        </p:nvSpPr>
        <p:spPr>
          <a:xfrm>
            <a:off x="900000" y="26388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4" name="Google Shape;104;p16"/>
          <p:cNvSpPr txBox="1">
            <a:spLocks noGrp="1"/>
          </p:cNvSpPr>
          <p:nvPr>
            <p:ph type="title"/>
          </p:nvPr>
        </p:nvSpPr>
        <p:spPr>
          <a:xfrm>
            <a:off x="-1" y="1080000"/>
            <a:ext cx="12192000" cy="1324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célébrer</a:t>
            </a:r>
            <a:endParaRPr sz="11500" dirty="0"/>
          </a:p>
        </p:txBody>
      </p:sp>
      <p:sp>
        <p:nvSpPr>
          <p:cNvPr id="106" name="Google Shape;106;p16" descr="question mark action button">
            <a:hlinkClick r:id="" action="ppaction://noaction">
              <a:snd r:embed="rId4" name="elle veut celebrer.wav"/>
            </a:hlinkClick>
          </p:cNvPr>
          <p:cNvSpPr/>
          <p:nvPr/>
        </p:nvSpPr>
        <p:spPr>
          <a:xfrm>
            <a:off x="900000" y="52884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7" name="Google Shape;107;p16"/>
          <p:cNvSpPr txBox="1"/>
          <p:nvPr/>
        </p:nvSpPr>
        <p:spPr>
          <a:xfrm>
            <a:off x="0" y="4039200"/>
            <a:ext cx="12192000" cy="92333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Elle </a:t>
            </a:r>
            <a:r>
              <a:rPr kumimoji="0" lang="en-GB" sz="54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veut</a:t>
            </a:r>
            <a:r>
              <a:rPr kumimoji="0" lang="en-GB"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le 14 </a:t>
            </a:r>
            <a:r>
              <a:rPr kumimoji="0" lang="en-GB" sz="54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juillet</a:t>
            </a:r>
            <a:r>
              <a:rPr kumimoji="0" lang="en-GB"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8" name="Google Shape;108;p16"/>
          <p:cNvSpPr/>
          <p:nvPr/>
        </p:nvSpPr>
        <p:spPr>
          <a:xfrm>
            <a:off x="4030135" y="3960340"/>
            <a:ext cx="3515345" cy="92333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ED7D31"/>
              </a:buClr>
              <a:buSzPts val="6000"/>
              <a:buFont typeface="Arial"/>
              <a:buNone/>
              <a:tabLst/>
              <a:defRPr/>
            </a:pPr>
            <a:r>
              <a:rPr kumimoji="0" lang="en-GB" sz="60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célébrer</a:t>
            </a:r>
            <a:endParaRPr kumimoji="0" sz="6000" b="0" i="0" u="none" strike="noStrike" kern="0" cap="none" spc="0" normalizeH="0" baseline="0" noProof="0" dirty="0">
              <a:ln>
                <a:noFill/>
              </a:ln>
              <a:solidFill>
                <a:srgbClr val="ED7D31"/>
              </a:solidFill>
              <a:effectLst/>
              <a:uLnTx/>
              <a:uFillTx/>
              <a:latin typeface="Century Gothic"/>
              <a:ea typeface="Century Gothic"/>
              <a:cs typeface="Century Gothic"/>
              <a:sym typeface="Century Gothic"/>
            </a:endParaRPr>
          </a:p>
        </p:txBody>
      </p:sp>
      <p:sp>
        <p:nvSpPr>
          <p:cNvPr id="109" name="Google Shape;109;p16"/>
          <p:cNvSpPr txBox="1"/>
          <p:nvPr/>
        </p:nvSpPr>
        <p:spPr>
          <a:xfrm>
            <a:off x="2024743" y="5166000"/>
            <a:ext cx="8360227" cy="599607"/>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[She wants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to celebrate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the 14 July.]</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877918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subTnLst>
                                    <p:audio>
                                      <p:cMediaNode>
                                        <p:cTn display="0" masterRel="sameClick">
                                          <p:stCondLst>
                                            <p:cond evt="begin" delay="0">
                                              <p:tn val="5"/>
                                            </p:cond>
                                          </p:stCondLst>
                                          <p:endCondLst>
                                            <p:cond evt="onStopAudio" delay="0">
                                              <p:tgtEl>
                                                <p:sldTgt/>
                                              </p:tgtEl>
                                            </p:cond>
                                          </p:endCondLst>
                                        </p:cTn>
                                        <p:tgtEl>
                                          <p:sndTgt r:embed="rId3" name="celebr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
                                        </p:tgtEl>
                                        <p:attrNameLst>
                                          <p:attrName>style.visibility</p:attrName>
                                        </p:attrNameLst>
                                      </p:cBhvr>
                                      <p:to>
                                        <p:strVal val="visible"/>
                                      </p:to>
                                    </p:set>
                                    <p:animEffect transition="in" filter="fade">
                                      <p:cBhvr>
                                        <p:cTn id="12" dur="500"/>
                                        <p:tgtEl>
                                          <p:spTgt spid="10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5"/>
                                        </p:tgtEl>
                                        <p:attrNameLst>
                                          <p:attrName>style.visibility</p:attrName>
                                        </p:attrNameLst>
                                      </p:cBhvr>
                                      <p:to>
                                        <p:strVal val="visible"/>
                                      </p:to>
                                    </p:set>
                                    <p:animEffect transition="in" filter="fade">
                                      <p:cBhvr>
                                        <p:cTn id="17" dur="500"/>
                                        <p:tgtEl>
                                          <p:spTgt spid="10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7"/>
                                        </p:tgtEl>
                                        <p:attrNameLst>
                                          <p:attrName>style.visibility</p:attrName>
                                        </p:attrNameLst>
                                      </p:cBhvr>
                                      <p:to>
                                        <p:strVal val="visible"/>
                                      </p:to>
                                    </p:set>
                                    <p:animEffect transition="in" filter="fade">
                                      <p:cBhvr>
                                        <p:cTn id="22" dur="500"/>
                                        <p:tgtEl>
                                          <p:spTgt spid="10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8"/>
                                        </p:tgtEl>
                                        <p:attrNameLst>
                                          <p:attrName>style.visibility</p:attrName>
                                        </p:attrNameLst>
                                      </p:cBhvr>
                                      <p:to>
                                        <p:strVal val="visible"/>
                                      </p:to>
                                    </p:set>
                                    <p:animEffect transition="in" filter="fade">
                                      <p:cBhvr>
                                        <p:cTn id="27" dur="500"/>
                                        <p:tgtEl>
                                          <p:spTgt spid="108"/>
                                        </p:tgtEl>
                                      </p:cBhvr>
                                    </p:animEffect>
                                  </p:childTnLst>
                                  <p:subTnLst>
                                    <p:audio>
                                      <p:cMediaNode>
                                        <p:cTn display="0" masterRel="sameClick">
                                          <p:stCondLst>
                                            <p:cond evt="begin" delay="0">
                                              <p:tn val="25"/>
                                            </p:cond>
                                          </p:stCondLst>
                                          <p:endCondLst>
                                            <p:cond evt="onStopAudio" delay="0">
                                              <p:tgtEl>
                                                <p:sldTgt/>
                                              </p:tgtEl>
                                            </p:cond>
                                          </p:endCondLst>
                                        </p:cTn>
                                        <p:tgtEl>
                                          <p:sndTgt r:embed="rId4" name="elle veut celebrer.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6"/>
                                        </p:tgtEl>
                                        <p:attrNameLst>
                                          <p:attrName>style.visibility</p:attrName>
                                        </p:attrNameLst>
                                      </p:cBhvr>
                                      <p:to>
                                        <p:strVal val="visible"/>
                                      </p:to>
                                    </p:set>
                                    <p:animEffect transition="in" filter="fade">
                                      <p:cBhvr>
                                        <p:cTn id="32" dur="500"/>
                                        <p:tgtEl>
                                          <p:spTgt spid="10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9"/>
                                        </p:tgtEl>
                                        <p:attrNameLst>
                                          <p:attrName>style.visibility</p:attrName>
                                        </p:attrNameLst>
                                      </p:cBhvr>
                                      <p:to>
                                        <p:strVal val="visible"/>
                                      </p:to>
                                    </p:set>
                                    <p:animEffect transition="in" filter="fade">
                                      <p:cBhvr>
                                        <p:cTn id="37"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err="1">
                <a:solidFill>
                  <a:schemeClr val="bg1"/>
                </a:solidFill>
              </a:rPr>
              <a:t>C’est</a:t>
            </a:r>
            <a:r>
              <a:rPr lang="en-GB" sz="2800" b="1" dirty="0">
                <a:solidFill>
                  <a:schemeClr val="bg1"/>
                </a:solidFill>
              </a:rPr>
              <a:t> </a:t>
            </a:r>
            <a:r>
              <a:rPr lang="en-GB" sz="2800" b="1" dirty="0" err="1">
                <a:solidFill>
                  <a:schemeClr val="bg1"/>
                </a:solidFill>
              </a:rPr>
              <a:t>quel</a:t>
            </a:r>
            <a:r>
              <a:rPr lang="en-GB" sz="2800" b="1" dirty="0">
                <a:solidFill>
                  <a:schemeClr val="bg1"/>
                </a:solidFill>
              </a:rPr>
              <a:t> </a:t>
            </a:r>
            <a:r>
              <a:rPr lang="en-GB" sz="2800" b="1" dirty="0" err="1">
                <a:solidFill>
                  <a:schemeClr val="bg1"/>
                </a:solidFill>
              </a:rPr>
              <a:t>mois</a:t>
            </a:r>
            <a:r>
              <a:rPr lang="en-GB" sz="2800" b="1" dirty="0">
                <a:solidFill>
                  <a:schemeClr val="bg1"/>
                </a:solidFill>
              </a:rPr>
              <a:t>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2" name="TextBox 1">
            <a:extLst>
              <a:ext uri="{FF2B5EF4-FFF2-40B4-BE49-F238E27FC236}">
                <a16:creationId xmlns:a16="http://schemas.microsoft.com/office/drawing/2014/main" id="{836F5520-ED68-480B-8148-61CEB12116FE}"/>
              </a:ext>
            </a:extLst>
          </p:cNvPr>
          <p:cNvSpPr txBox="1"/>
          <p:nvPr/>
        </p:nvSpPr>
        <p:spPr>
          <a:xfrm>
            <a:off x="197673" y="1305266"/>
            <a:ext cx="1697901" cy="646331"/>
          </a:xfrm>
          <a:prstGeom prst="rect">
            <a:avLst/>
          </a:prstGeom>
          <a:noFill/>
          <a:ln w="38100">
            <a:solidFill>
              <a:srgbClr val="115076"/>
            </a:solidFill>
          </a:ln>
        </p:spPr>
        <p:txBody>
          <a:bodyPr wrap="none" rtlCol="0" anchor="ctr">
            <a:spAutoFit/>
          </a:bodyPr>
          <a:lstStyle/>
          <a:p>
            <a:pPr algn="ctr"/>
            <a:r>
              <a:rPr lang="en-GB" sz="3600" b="1" dirty="0" err="1">
                <a:solidFill>
                  <a:srgbClr val="115076"/>
                </a:solidFill>
              </a:rPr>
              <a:t>janvier</a:t>
            </a:r>
            <a:endParaRPr lang="en-GB" sz="3600" b="1" dirty="0">
              <a:solidFill>
                <a:srgbClr val="115076"/>
              </a:solidFill>
            </a:endParaRPr>
          </a:p>
        </p:txBody>
      </p:sp>
      <p:sp>
        <p:nvSpPr>
          <p:cNvPr id="9" name="TextBox 8">
            <a:extLst>
              <a:ext uri="{FF2B5EF4-FFF2-40B4-BE49-F238E27FC236}">
                <a16:creationId xmlns:a16="http://schemas.microsoft.com/office/drawing/2014/main" id="{84CD7E9D-AA90-4EC5-A73F-F0BB8FC83E01}"/>
              </a:ext>
            </a:extLst>
          </p:cNvPr>
          <p:cNvSpPr txBox="1"/>
          <p:nvPr/>
        </p:nvSpPr>
        <p:spPr>
          <a:xfrm>
            <a:off x="262594" y="2165829"/>
            <a:ext cx="1568058" cy="646331"/>
          </a:xfrm>
          <a:prstGeom prst="rect">
            <a:avLst/>
          </a:prstGeom>
          <a:noFill/>
          <a:ln w="38100">
            <a:solidFill>
              <a:srgbClr val="115076"/>
            </a:solidFill>
          </a:ln>
        </p:spPr>
        <p:txBody>
          <a:bodyPr wrap="none" rtlCol="0" anchor="ctr">
            <a:spAutoFit/>
          </a:bodyPr>
          <a:lstStyle/>
          <a:p>
            <a:pPr algn="ctr"/>
            <a:r>
              <a:rPr lang="en-GB" sz="3600" b="1" dirty="0" err="1">
                <a:solidFill>
                  <a:srgbClr val="115076"/>
                </a:solidFill>
              </a:rPr>
              <a:t>février</a:t>
            </a:r>
            <a:endParaRPr lang="en-GB" sz="3600" b="1" dirty="0">
              <a:solidFill>
                <a:srgbClr val="115076"/>
              </a:solidFill>
            </a:endParaRPr>
          </a:p>
        </p:txBody>
      </p:sp>
      <p:sp>
        <p:nvSpPr>
          <p:cNvPr id="10" name="TextBox 9">
            <a:extLst>
              <a:ext uri="{FF2B5EF4-FFF2-40B4-BE49-F238E27FC236}">
                <a16:creationId xmlns:a16="http://schemas.microsoft.com/office/drawing/2014/main" id="{99B43327-F278-465B-9C4B-2F24B6F6F365}"/>
              </a:ext>
            </a:extLst>
          </p:cNvPr>
          <p:cNvSpPr txBox="1"/>
          <p:nvPr/>
        </p:nvSpPr>
        <p:spPr>
          <a:xfrm>
            <a:off x="409269" y="3029634"/>
            <a:ext cx="1274708" cy="646331"/>
          </a:xfrm>
          <a:prstGeom prst="rect">
            <a:avLst/>
          </a:prstGeom>
          <a:noFill/>
          <a:ln w="38100">
            <a:solidFill>
              <a:srgbClr val="115076"/>
            </a:solidFill>
          </a:ln>
        </p:spPr>
        <p:txBody>
          <a:bodyPr wrap="none" rtlCol="0" anchor="ctr">
            <a:spAutoFit/>
          </a:bodyPr>
          <a:lstStyle/>
          <a:p>
            <a:pPr algn="ctr"/>
            <a:r>
              <a:rPr lang="en-GB" sz="3600" b="1" dirty="0">
                <a:solidFill>
                  <a:srgbClr val="115076"/>
                </a:solidFill>
              </a:rPr>
              <a:t>mars</a:t>
            </a:r>
          </a:p>
        </p:txBody>
      </p:sp>
      <p:sp>
        <p:nvSpPr>
          <p:cNvPr id="11" name="TextBox 10">
            <a:extLst>
              <a:ext uri="{FF2B5EF4-FFF2-40B4-BE49-F238E27FC236}">
                <a16:creationId xmlns:a16="http://schemas.microsoft.com/office/drawing/2014/main" id="{E9E65F8B-BBE9-40EB-9C98-F224FAF08B67}"/>
              </a:ext>
            </a:extLst>
          </p:cNvPr>
          <p:cNvSpPr txBox="1"/>
          <p:nvPr/>
        </p:nvSpPr>
        <p:spPr>
          <a:xfrm>
            <a:off x="488614" y="3893509"/>
            <a:ext cx="1116011" cy="646331"/>
          </a:xfrm>
          <a:prstGeom prst="rect">
            <a:avLst/>
          </a:prstGeom>
          <a:noFill/>
          <a:ln w="38100">
            <a:solidFill>
              <a:srgbClr val="115076"/>
            </a:solidFill>
          </a:ln>
        </p:spPr>
        <p:txBody>
          <a:bodyPr wrap="none" rtlCol="0" anchor="ctr">
            <a:spAutoFit/>
          </a:bodyPr>
          <a:lstStyle/>
          <a:p>
            <a:pPr algn="ctr"/>
            <a:r>
              <a:rPr lang="en-GB" sz="3600" b="1" dirty="0" err="1">
                <a:solidFill>
                  <a:srgbClr val="115076"/>
                </a:solidFill>
              </a:rPr>
              <a:t>avril</a:t>
            </a:r>
            <a:endParaRPr lang="en-GB" sz="3600" b="1" dirty="0">
              <a:solidFill>
                <a:srgbClr val="115076"/>
              </a:solidFill>
            </a:endParaRPr>
          </a:p>
        </p:txBody>
      </p:sp>
      <p:sp>
        <p:nvSpPr>
          <p:cNvPr id="12" name="TextBox 11">
            <a:extLst>
              <a:ext uri="{FF2B5EF4-FFF2-40B4-BE49-F238E27FC236}">
                <a16:creationId xmlns:a16="http://schemas.microsoft.com/office/drawing/2014/main" id="{D8193138-0430-436F-B993-225C973C3692}"/>
              </a:ext>
            </a:extLst>
          </p:cNvPr>
          <p:cNvSpPr txBox="1"/>
          <p:nvPr/>
        </p:nvSpPr>
        <p:spPr>
          <a:xfrm>
            <a:off x="529490" y="4761271"/>
            <a:ext cx="1034257" cy="646331"/>
          </a:xfrm>
          <a:prstGeom prst="rect">
            <a:avLst/>
          </a:prstGeom>
          <a:noFill/>
          <a:ln w="38100">
            <a:solidFill>
              <a:srgbClr val="115076"/>
            </a:solidFill>
          </a:ln>
        </p:spPr>
        <p:txBody>
          <a:bodyPr wrap="none" rtlCol="0" anchor="ctr">
            <a:spAutoFit/>
          </a:bodyPr>
          <a:lstStyle/>
          <a:p>
            <a:pPr algn="ctr"/>
            <a:r>
              <a:rPr lang="en-GB" sz="3600" b="1" dirty="0" err="1">
                <a:solidFill>
                  <a:srgbClr val="115076"/>
                </a:solidFill>
              </a:rPr>
              <a:t>mai</a:t>
            </a:r>
            <a:endParaRPr lang="en-GB" sz="3600" b="1" dirty="0">
              <a:solidFill>
                <a:srgbClr val="115076"/>
              </a:solidFill>
            </a:endParaRPr>
          </a:p>
        </p:txBody>
      </p:sp>
      <p:sp>
        <p:nvSpPr>
          <p:cNvPr id="13" name="TextBox 12">
            <a:extLst>
              <a:ext uri="{FF2B5EF4-FFF2-40B4-BE49-F238E27FC236}">
                <a16:creationId xmlns:a16="http://schemas.microsoft.com/office/drawing/2014/main" id="{489A0183-2837-491D-8459-0FE9874E436F}"/>
              </a:ext>
            </a:extLst>
          </p:cNvPr>
          <p:cNvSpPr txBox="1"/>
          <p:nvPr/>
        </p:nvSpPr>
        <p:spPr>
          <a:xfrm>
            <a:off x="561549" y="5629033"/>
            <a:ext cx="970137" cy="646331"/>
          </a:xfrm>
          <a:prstGeom prst="rect">
            <a:avLst/>
          </a:prstGeom>
          <a:noFill/>
          <a:ln w="38100">
            <a:solidFill>
              <a:srgbClr val="115076"/>
            </a:solidFill>
          </a:ln>
        </p:spPr>
        <p:txBody>
          <a:bodyPr wrap="none" rtlCol="0" anchor="ctr">
            <a:spAutoFit/>
          </a:bodyPr>
          <a:lstStyle/>
          <a:p>
            <a:pPr algn="ctr"/>
            <a:r>
              <a:rPr lang="en-GB" sz="3600" b="1" dirty="0" err="1">
                <a:solidFill>
                  <a:srgbClr val="115076"/>
                </a:solidFill>
              </a:rPr>
              <a:t>juin</a:t>
            </a:r>
            <a:endParaRPr lang="en-GB" sz="3600" b="1" dirty="0">
              <a:solidFill>
                <a:srgbClr val="115076"/>
              </a:solidFill>
            </a:endParaRPr>
          </a:p>
        </p:txBody>
      </p:sp>
      <p:sp>
        <p:nvSpPr>
          <p:cNvPr id="14" name="TextBox 13">
            <a:extLst>
              <a:ext uri="{FF2B5EF4-FFF2-40B4-BE49-F238E27FC236}">
                <a16:creationId xmlns:a16="http://schemas.microsoft.com/office/drawing/2014/main" id="{291A18AC-804C-4E61-9207-33317A2DF8B7}"/>
              </a:ext>
            </a:extLst>
          </p:cNvPr>
          <p:cNvSpPr txBox="1"/>
          <p:nvPr/>
        </p:nvSpPr>
        <p:spPr>
          <a:xfrm>
            <a:off x="2337467" y="1305265"/>
            <a:ext cx="1984839" cy="646331"/>
          </a:xfrm>
          <a:prstGeom prst="rect">
            <a:avLst/>
          </a:prstGeom>
          <a:noFill/>
          <a:ln w="38100">
            <a:solidFill>
              <a:srgbClr val="EF3C30"/>
            </a:solidFill>
          </a:ln>
        </p:spPr>
        <p:txBody>
          <a:bodyPr wrap="none" rtlCol="0" anchor="ctr">
            <a:spAutoFit/>
          </a:bodyPr>
          <a:lstStyle/>
          <a:p>
            <a:pPr algn="ctr"/>
            <a:r>
              <a:rPr lang="en-GB" sz="3600" b="1" dirty="0">
                <a:solidFill>
                  <a:srgbClr val="EF3C30"/>
                </a:solidFill>
              </a:rPr>
              <a:t>January</a:t>
            </a:r>
          </a:p>
        </p:txBody>
      </p:sp>
      <p:sp>
        <p:nvSpPr>
          <p:cNvPr id="16" name="TextBox 15">
            <a:extLst>
              <a:ext uri="{FF2B5EF4-FFF2-40B4-BE49-F238E27FC236}">
                <a16:creationId xmlns:a16="http://schemas.microsoft.com/office/drawing/2014/main" id="{DF81A29F-7AA3-4939-80BE-D6759E8A2DD5}"/>
              </a:ext>
            </a:extLst>
          </p:cNvPr>
          <p:cNvSpPr txBox="1"/>
          <p:nvPr/>
        </p:nvSpPr>
        <p:spPr>
          <a:xfrm>
            <a:off x="2254912" y="2165828"/>
            <a:ext cx="2149948" cy="646331"/>
          </a:xfrm>
          <a:prstGeom prst="rect">
            <a:avLst/>
          </a:prstGeom>
          <a:noFill/>
          <a:ln w="38100">
            <a:solidFill>
              <a:srgbClr val="EF3C30"/>
            </a:solidFill>
          </a:ln>
        </p:spPr>
        <p:txBody>
          <a:bodyPr wrap="none" rtlCol="0" anchor="ctr">
            <a:spAutoFit/>
          </a:bodyPr>
          <a:lstStyle/>
          <a:p>
            <a:pPr algn="ctr"/>
            <a:r>
              <a:rPr lang="en-GB" sz="3600" b="1" dirty="0">
                <a:solidFill>
                  <a:srgbClr val="EF3C30"/>
                </a:solidFill>
              </a:rPr>
              <a:t>February</a:t>
            </a:r>
          </a:p>
        </p:txBody>
      </p:sp>
      <p:sp>
        <p:nvSpPr>
          <p:cNvPr id="17" name="TextBox 16">
            <a:extLst>
              <a:ext uri="{FF2B5EF4-FFF2-40B4-BE49-F238E27FC236}">
                <a16:creationId xmlns:a16="http://schemas.microsoft.com/office/drawing/2014/main" id="{73487751-39D9-4859-A5ED-1DAF005C3724}"/>
              </a:ext>
            </a:extLst>
          </p:cNvPr>
          <p:cNvSpPr txBox="1"/>
          <p:nvPr/>
        </p:nvSpPr>
        <p:spPr>
          <a:xfrm>
            <a:off x="2517803" y="3041245"/>
            <a:ext cx="1624163" cy="646331"/>
          </a:xfrm>
          <a:prstGeom prst="rect">
            <a:avLst/>
          </a:prstGeom>
          <a:noFill/>
          <a:ln w="38100">
            <a:solidFill>
              <a:srgbClr val="EF3C30"/>
            </a:solidFill>
          </a:ln>
        </p:spPr>
        <p:txBody>
          <a:bodyPr wrap="none" rtlCol="0" anchor="ctr">
            <a:spAutoFit/>
          </a:bodyPr>
          <a:lstStyle/>
          <a:p>
            <a:pPr algn="ctr"/>
            <a:r>
              <a:rPr lang="en-GB" sz="3600" b="1" dirty="0">
                <a:solidFill>
                  <a:srgbClr val="EF3C30"/>
                </a:solidFill>
              </a:rPr>
              <a:t>March</a:t>
            </a:r>
          </a:p>
        </p:txBody>
      </p:sp>
      <p:sp>
        <p:nvSpPr>
          <p:cNvPr id="18" name="TextBox 17">
            <a:extLst>
              <a:ext uri="{FF2B5EF4-FFF2-40B4-BE49-F238E27FC236}">
                <a16:creationId xmlns:a16="http://schemas.microsoft.com/office/drawing/2014/main" id="{5C4539DF-3DBF-43E3-9934-60583DB3EF4B}"/>
              </a:ext>
            </a:extLst>
          </p:cNvPr>
          <p:cNvSpPr txBox="1"/>
          <p:nvPr/>
        </p:nvSpPr>
        <p:spPr>
          <a:xfrm>
            <a:off x="2730200" y="3898915"/>
            <a:ext cx="1199367" cy="646331"/>
          </a:xfrm>
          <a:prstGeom prst="rect">
            <a:avLst/>
          </a:prstGeom>
          <a:noFill/>
          <a:ln w="38100">
            <a:solidFill>
              <a:srgbClr val="EF3C30"/>
            </a:solidFill>
          </a:ln>
        </p:spPr>
        <p:txBody>
          <a:bodyPr wrap="none" rtlCol="0" anchor="ctr">
            <a:spAutoFit/>
          </a:bodyPr>
          <a:lstStyle/>
          <a:p>
            <a:pPr algn="ctr"/>
            <a:r>
              <a:rPr lang="en-GB" sz="3600" b="1" dirty="0">
                <a:solidFill>
                  <a:srgbClr val="EF3C30"/>
                </a:solidFill>
              </a:rPr>
              <a:t>April</a:t>
            </a:r>
          </a:p>
        </p:txBody>
      </p:sp>
      <p:sp>
        <p:nvSpPr>
          <p:cNvPr id="19" name="TextBox 18">
            <a:extLst>
              <a:ext uri="{FF2B5EF4-FFF2-40B4-BE49-F238E27FC236}">
                <a16:creationId xmlns:a16="http://schemas.microsoft.com/office/drawing/2014/main" id="{5B830815-1390-4960-BCA2-95FCD4BB6E2C}"/>
              </a:ext>
            </a:extLst>
          </p:cNvPr>
          <p:cNvSpPr txBox="1"/>
          <p:nvPr/>
        </p:nvSpPr>
        <p:spPr>
          <a:xfrm>
            <a:off x="2743826" y="4774332"/>
            <a:ext cx="1172116" cy="646331"/>
          </a:xfrm>
          <a:prstGeom prst="rect">
            <a:avLst/>
          </a:prstGeom>
          <a:noFill/>
          <a:ln w="38100">
            <a:solidFill>
              <a:srgbClr val="EF3C30"/>
            </a:solidFill>
          </a:ln>
        </p:spPr>
        <p:txBody>
          <a:bodyPr wrap="none" rtlCol="0" anchor="ctr">
            <a:spAutoFit/>
          </a:bodyPr>
          <a:lstStyle/>
          <a:p>
            <a:pPr algn="ctr"/>
            <a:r>
              <a:rPr lang="en-GB" sz="3600" b="1" dirty="0">
                <a:solidFill>
                  <a:srgbClr val="EF3C30"/>
                </a:solidFill>
              </a:rPr>
              <a:t>May</a:t>
            </a:r>
          </a:p>
        </p:txBody>
      </p:sp>
      <p:sp>
        <p:nvSpPr>
          <p:cNvPr id="20" name="TextBox 19">
            <a:extLst>
              <a:ext uri="{FF2B5EF4-FFF2-40B4-BE49-F238E27FC236}">
                <a16:creationId xmlns:a16="http://schemas.microsoft.com/office/drawing/2014/main" id="{DBEB3DF4-1B85-4729-A27B-D2D22CA87320}"/>
              </a:ext>
            </a:extLst>
          </p:cNvPr>
          <p:cNvSpPr txBox="1"/>
          <p:nvPr/>
        </p:nvSpPr>
        <p:spPr>
          <a:xfrm>
            <a:off x="2702148" y="5629032"/>
            <a:ext cx="1255472" cy="646331"/>
          </a:xfrm>
          <a:prstGeom prst="rect">
            <a:avLst/>
          </a:prstGeom>
          <a:noFill/>
          <a:ln w="38100">
            <a:solidFill>
              <a:srgbClr val="EF3C30"/>
            </a:solidFill>
          </a:ln>
        </p:spPr>
        <p:txBody>
          <a:bodyPr wrap="none" rtlCol="0" anchor="ctr">
            <a:spAutoFit/>
          </a:bodyPr>
          <a:lstStyle/>
          <a:p>
            <a:pPr algn="ctr"/>
            <a:r>
              <a:rPr lang="en-GB" sz="3600" b="1" dirty="0">
                <a:solidFill>
                  <a:srgbClr val="EF3C30"/>
                </a:solidFill>
              </a:rPr>
              <a:t>June</a:t>
            </a:r>
          </a:p>
        </p:txBody>
      </p:sp>
      <p:sp>
        <p:nvSpPr>
          <p:cNvPr id="5" name="TextBox 4">
            <a:extLst>
              <a:ext uri="{FF2B5EF4-FFF2-40B4-BE49-F238E27FC236}">
                <a16:creationId xmlns:a16="http://schemas.microsoft.com/office/drawing/2014/main" id="{8E3C14A5-6153-4805-881D-4D01111A86BF}"/>
              </a:ext>
            </a:extLst>
          </p:cNvPr>
          <p:cNvSpPr txBox="1"/>
          <p:nvPr/>
        </p:nvSpPr>
        <p:spPr>
          <a:xfrm>
            <a:off x="4718657" y="1305265"/>
            <a:ext cx="7272000" cy="830997"/>
          </a:xfrm>
          <a:prstGeom prst="rect">
            <a:avLst/>
          </a:prstGeom>
          <a:noFill/>
          <a:ln>
            <a:solidFill>
              <a:srgbClr val="115076"/>
            </a:solidFill>
          </a:ln>
        </p:spPr>
        <p:txBody>
          <a:bodyPr wrap="square" rtlCol="0" anchor="ctr">
            <a:spAutoFit/>
          </a:bodyPr>
          <a:lstStyle/>
          <a:p>
            <a:r>
              <a:rPr lang="fr-FR" sz="2400" b="1" dirty="0">
                <a:solidFill>
                  <a:srgbClr val="002060"/>
                </a:solidFill>
              </a:rPr>
              <a:t>A. </a:t>
            </a:r>
            <a:r>
              <a:rPr lang="fr-FR" sz="2400" dirty="0">
                <a:solidFill>
                  <a:srgbClr val="002060"/>
                </a:solidFill>
              </a:rPr>
              <a:t>C’est la fête des P</a:t>
            </a:r>
            <a:r>
              <a:rPr lang="fr-FR" sz="24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è</a:t>
            </a:r>
            <a:r>
              <a:rPr lang="fr-FR" sz="2400" dirty="0">
                <a:solidFill>
                  <a:srgbClr val="002060"/>
                </a:solidFill>
              </a:rPr>
              <a:t>res (en Angleterre et en France). </a:t>
            </a:r>
          </a:p>
        </p:txBody>
      </p:sp>
      <p:sp>
        <p:nvSpPr>
          <p:cNvPr id="21" name="TextBox 20">
            <a:extLst>
              <a:ext uri="{FF2B5EF4-FFF2-40B4-BE49-F238E27FC236}">
                <a16:creationId xmlns:a16="http://schemas.microsoft.com/office/drawing/2014/main" id="{94902AD2-F16A-44C0-AA80-63E267F599AE}"/>
              </a:ext>
            </a:extLst>
          </p:cNvPr>
          <p:cNvSpPr txBox="1"/>
          <p:nvPr/>
        </p:nvSpPr>
        <p:spPr>
          <a:xfrm>
            <a:off x="4718657" y="2135961"/>
            <a:ext cx="7272000" cy="831600"/>
          </a:xfrm>
          <a:prstGeom prst="rect">
            <a:avLst/>
          </a:prstGeom>
          <a:noFill/>
          <a:ln>
            <a:solidFill>
              <a:srgbClr val="115076"/>
            </a:solidFill>
          </a:ln>
        </p:spPr>
        <p:txBody>
          <a:bodyPr wrap="square" rtlCol="0" anchor="ctr">
            <a:spAutoFit/>
          </a:bodyPr>
          <a:lstStyle/>
          <a:p>
            <a:r>
              <a:rPr lang="fr-FR" sz="2400" b="1" dirty="0">
                <a:solidFill>
                  <a:srgbClr val="002060"/>
                </a:solidFill>
              </a:rPr>
              <a:t>B. </a:t>
            </a:r>
            <a:r>
              <a:rPr lang="fr-FR" sz="24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C’est le mois qu’Amir et Léa préfèrent… on mange des chocolats tout* le week-end.</a:t>
            </a:r>
            <a:endParaRPr lang="fr-FR" sz="2400" dirty="0">
              <a:solidFill>
                <a:srgbClr val="002060"/>
              </a:solidFill>
            </a:endParaRPr>
          </a:p>
        </p:txBody>
      </p:sp>
      <p:sp>
        <p:nvSpPr>
          <p:cNvPr id="23" name="TextBox 22">
            <a:extLst>
              <a:ext uri="{FF2B5EF4-FFF2-40B4-BE49-F238E27FC236}">
                <a16:creationId xmlns:a16="http://schemas.microsoft.com/office/drawing/2014/main" id="{15E3A8A7-432E-4844-943D-A0065D8321F7}"/>
              </a:ext>
            </a:extLst>
          </p:cNvPr>
          <p:cNvSpPr txBox="1"/>
          <p:nvPr/>
        </p:nvSpPr>
        <p:spPr>
          <a:xfrm>
            <a:off x="4718657" y="2967260"/>
            <a:ext cx="7272000" cy="830997"/>
          </a:xfrm>
          <a:prstGeom prst="rect">
            <a:avLst/>
          </a:prstGeom>
          <a:noFill/>
          <a:ln>
            <a:solidFill>
              <a:srgbClr val="115076"/>
            </a:solidFill>
          </a:ln>
        </p:spPr>
        <p:txBody>
          <a:bodyPr wrap="square" rtlCol="0" anchor="ctr">
            <a:spAutoFit/>
          </a:bodyPr>
          <a:lstStyle/>
          <a:p>
            <a:r>
              <a:rPr lang="fr-FR" sz="2400" b="1" dirty="0">
                <a:solidFill>
                  <a:srgbClr val="002060"/>
                </a:solidFill>
              </a:rPr>
              <a:t>C. </a:t>
            </a:r>
            <a:r>
              <a:rPr lang="fr-FR" sz="2400" dirty="0">
                <a:solidFill>
                  <a:srgbClr val="002060"/>
                </a:solidFill>
                <a:latin typeface="Century Gothic" panose="020B0502020202020204" pitchFamily="34" charset="0"/>
                <a:cs typeface="Times New Roman" panose="02020603050405020304" pitchFamily="18" charset="0"/>
              </a:rPr>
              <a:t>I</a:t>
            </a:r>
            <a:r>
              <a:rPr lang="fr-FR" sz="24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l y a un grand événement… la nouvelle année.</a:t>
            </a:r>
            <a:endParaRPr lang="fr-FR" sz="2400" dirty="0">
              <a:solidFill>
                <a:srgbClr val="002060"/>
              </a:solidFill>
            </a:endParaRPr>
          </a:p>
        </p:txBody>
      </p:sp>
      <p:sp>
        <p:nvSpPr>
          <p:cNvPr id="24" name="TextBox 23">
            <a:extLst>
              <a:ext uri="{FF2B5EF4-FFF2-40B4-BE49-F238E27FC236}">
                <a16:creationId xmlns:a16="http://schemas.microsoft.com/office/drawing/2014/main" id="{FF75203E-42FD-48A7-A5D5-7618851118CD}"/>
              </a:ext>
            </a:extLst>
          </p:cNvPr>
          <p:cNvSpPr txBox="1"/>
          <p:nvPr/>
        </p:nvSpPr>
        <p:spPr>
          <a:xfrm>
            <a:off x="4718657" y="3790777"/>
            <a:ext cx="7272000" cy="830997"/>
          </a:xfrm>
          <a:prstGeom prst="rect">
            <a:avLst/>
          </a:prstGeom>
          <a:noFill/>
          <a:ln>
            <a:solidFill>
              <a:srgbClr val="115076"/>
            </a:solidFill>
          </a:ln>
        </p:spPr>
        <p:txBody>
          <a:bodyPr wrap="square" rtlCol="0" anchor="ctr">
            <a:spAutoFit/>
          </a:bodyPr>
          <a:lstStyle/>
          <a:p>
            <a:r>
              <a:rPr lang="fr-FR" sz="2400" b="1" dirty="0">
                <a:solidFill>
                  <a:srgbClr val="002060"/>
                </a:solidFill>
              </a:rPr>
              <a:t>D. </a:t>
            </a:r>
            <a:r>
              <a:rPr lang="fr-FR" sz="24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Il y a une tradition romantique… la Saint Valentin.</a:t>
            </a:r>
            <a:endParaRPr lang="fr-FR" sz="2400" dirty="0">
              <a:solidFill>
                <a:srgbClr val="002060"/>
              </a:solidFill>
            </a:endParaRPr>
          </a:p>
        </p:txBody>
      </p:sp>
      <p:sp>
        <p:nvSpPr>
          <p:cNvPr id="25" name="TextBox 24">
            <a:extLst>
              <a:ext uri="{FF2B5EF4-FFF2-40B4-BE49-F238E27FC236}">
                <a16:creationId xmlns:a16="http://schemas.microsoft.com/office/drawing/2014/main" id="{F2D035DD-F59B-488B-B197-98DAFBAE8660}"/>
              </a:ext>
            </a:extLst>
          </p:cNvPr>
          <p:cNvSpPr txBox="1"/>
          <p:nvPr/>
        </p:nvSpPr>
        <p:spPr>
          <a:xfrm>
            <a:off x="4718657" y="4625862"/>
            <a:ext cx="7272000" cy="830997"/>
          </a:xfrm>
          <a:prstGeom prst="rect">
            <a:avLst/>
          </a:prstGeom>
          <a:noFill/>
          <a:ln>
            <a:solidFill>
              <a:srgbClr val="115076"/>
            </a:solidFill>
          </a:ln>
        </p:spPr>
        <p:txBody>
          <a:bodyPr wrap="square" rtlCol="0" anchor="ctr">
            <a:spAutoFit/>
          </a:bodyPr>
          <a:lstStyle/>
          <a:p>
            <a:r>
              <a:rPr lang="fr-FR" sz="2400" b="1" dirty="0">
                <a:solidFill>
                  <a:srgbClr val="002060"/>
                </a:solidFill>
              </a:rPr>
              <a:t>E. </a:t>
            </a:r>
            <a:r>
              <a:rPr lang="fr-FR" sz="24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On célèbre la fête des mères en Angleterre, mais la date est différente en France !</a:t>
            </a:r>
            <a:endParaRPr lang="fr-FR" sz="2400" dirty="0">
              <a:solidFill>
                <a:srgbClr val="002060"/>
              </a:solidFill>
            </a:endParaRPr>
          </a:p>
        </p:txBody>
      </p:sp>
      <p:sp>
        <p:nvSpPr>
          <p:cNvPr id="26" name="TextBox 25">
            <a:extLst>
              <a:ext uri="{FF2B5EF4-FFF2-40B4-BE49-F238E27FC236}">
                <a16:creationId xmlns:a16="http://schemas.microsoft.com/office/drawing/2014/main" id="{9BFDC20B-782C-4683-8756-A51B7AF4805A}"/>
              </a:ext>
            </a:extLst>
          </p:cNvPr>
          <p:cNvSpPr txBox="1"/>
          <p:nvPr/>
        </p:nvSpPr>
        <p:spPr>
          <a:xfrm>
            <a:off x="4718657" y="5444990"/>
            <a:ext cx="7272000" cy="830997"/>
          </a:xfrm>
          <a:prstGeom prst="rect">
            <a:avLst/>
          </a:prstGeom>
          <a:noFill/>
          <a:ln>
            <a:solidFill>
              <a:srgbClr val="115076"/>
            </a:solidFill>
          </a:ln>
        </p:spPr>
        <p:txBody>
          <a:bodyPr wrap="square" rtlCol="0" anchor="ctr">
            <a:spAutoFit/>
          </a:bodyPr>
          <a:lstStyle/>
          <a:p>
            <a:r>
              <a:rPr lang="fr-FR" sz="2400" b="1" dirty="0">
                <a:solidFill>
                  <a:srgbClr val="002060"/>
                </a:solidFill>
              </a:rPr>
              <a:t>F. </a:t>
            </a:r>
            <a:r>
              <a:rPr lang="fr-FR" sz="24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On célèbre la fête des mères en France.</a:t>
            </a:r>
          </a:p>
          <a:p>
            <a:endParaRPr lang="fr-FR" sz="2400" dirty="0">
              <a:solidFill>
                <a:srgbClr val="002060"/>
              </a:solidFill>
            </a:endParaRPr>
          </a:p>
        </p:txBody>
      </p:sp>
      <p:sp>
        <p:nvSpPr>
          <p:cNvPr id="27" name="TextBox 26">
            <a:extLst>
              <a:ext uri="{FF2B5EF4-FFF2-40B4-BE49-F238E27FC236}">
                <a16:creationId xmlns:a16="http://schemas.microsoft.com/office/drawing/2014/main" id="{1C9227F4-257A-49A2-AA73-DBDADAC9C81C}"/>
              </a:ext>
            </a:extLst>
          </p:cNvPr>
          <p:cNvSpPr txBox="1"/>
          <p:nvPr/>
        </p:nvSpPr>
        <p:spPr>
          <a:xfrm>
            <a:off x="3748520" y="1419808"/>
            <a:ext cx="970137" cy="646331"/>
          </a:xfrm>
          <a:prstGeom prst="rect">
            <a:avLst/>
          </a:prstGeom>
          <a:noFill/>
          <a:ln w="38100">
            <a:solidFill>
              <a:srgbClr val="115076"/>
            </a:solidFill>
          </a:ln>
        </p:spPr>
        <p:txBody>
          <a:bodyPr wrap="none" rtlCol="0" anchor="ctr">
            <a:spAutoFit/>
          </a:bodyPr>
          <a:lstStyle/>
          <a:p>
            <a:pPr algn="ctr"/>
            <a:r>
              <a:rPr lang="en-GB" sz="3600" b="1" dirty="0" err="1">
                <a:solidFill>
                  <a:srgbClr val="115076"/>
                </a:solidFill>
              </a:rPr>
              <a:t>juin</a:t>
            </a:r>
            <a:endParaRPr lang="en-GB" sz="3600" b="1" dirty="0">
              <a:solidFill>
                <a:srgbClr val="115076"/>
              </a:solidFill>
            </a:endParaRPr>
          </a:p>
        </p:txBody>
      </p:sp>
      <p:sp>
        <p:nvSpPr>
          <p:cNvPr id="28" name="TextBox 27">
            <a:extLst>
              <a:ext uri="{FF2B5EF4-FFF2-40B4-BE49-F238E27FC236}">
                <a16:creationId xmlns:a16="http://schemas.microsoft.com/office/drawing/2014/main" id="{ED5D6EF0-0491-463D-BEA8-0C700FD71D94}"/>
              </a:ext>
            </a:extLst>
          </p:cNvPr>
          <p:cNvSpPr txBox="1"/>
          <p:nvPr/>
        </p:nvSpPr>
        <p:spPr>
          <a:xfrm>
            <a:off x="3583960" y="2228595"/>
            <a:ext cx="1116011" cy="646331"/>
          </a:xfrm>
          <a:prstGeom prst="rect">
            <a:avLst/>
          </a:prstGeom>
          <a:noFill/>
          <a:ln w="38100">
            <a:solidFill>
              <a:srgbClr val="115076"/>
            </a:solidFill>
          </a:ln>
        </p:spPr>
        <p:txBody>
          <a:bodyPr wrap="none" rtlCol="0" anchor="ctr">
            <a:spAutoFit/>
          </a:bodyPr>
          <a:lstStyle/>
          <a:p>
            <a:pPr algn="ctr"/>
            <a:r>
              <a:rPr lang="en-GB" sz="3600" b="1" dirty="0" err="1">
                <a:solidFill>
                  <a:srgbClr val="115076"/>
                </a:solidFill>
              </a:rPr>
              <a:t>avril</a:t>
            </a:r>
            <a:endParaRPr lang="en-GB" sz="3600" b="1" dirty="0">
              <a:solidFill>
                <a:srgbClr val="115076"/>
              </a:solidFill>
            </a:endParaRPr>
          </a:p>
        </p:txBody>
      </p:sp>
      <p:sp>
        <p:nvSpPr>
          <p:cNvPr id="30" name="TextBox 29">
            <a:extLst>
              <a:ext uri="{FF2B5EF4-FFF2-40B4-BE49-F238E27FC236}">
                <a16:creationId xmlns:a16="http://schemas.microsoft.com/office/drawing/2014/main" id="{48352642-9C89-4EEC-B42F-60C6E4308423}"/>
              </a:ext>
            </a:extLst>
          </p:cNvPr>
          <p:cNvSpPr txBox="1"/>
          <p:nvPr/>
        </p:nvSpPr>
        <p:spPr>
          <a:xfrm>
            <a:off x="3002070" y="3093653"/>
            <a:ext cx="1697901" cy="646331"/>
          </a:xfrm>
          <a:prstGeom prst="rect">
            <a:avLst/>
          </a:prstGeom>
          <a:noFill/>
          <a:ln w="38100">
            <a:solidFill>
              <a:srgbClr val="115076"/>
            </a:solidFill>
          </a:ln>
        </p:spPr>
        <p:txBody>
          <a:bodyPr wrap="none" rtlCol="0" anchor="ctr">
            <a:spAutoFit/>
          </a:bodyPr>
          <a:lstStyle/>
          <a:p>
            <a:pPr algn="ctr"/>
            <a:r>
              <a:rPr lang="en-GB" sz="3600" b="1" dirty="0" err="1">
                <a:solidFill>
                  <a:srgbClr val="115076"/>
                </a:solidFill>
              </a:rPr>
              <a:t>janvier</a:t>
            </a:r>
            <a:endParaRPr lang="en-GB" sz="3600" b="1" dirty="0">
              <a:solidFill>
                <a:srgbClr val="115076"/>
              </a:solidFill>
            </a:endParaRPr>
          </a:p>
        </p:txBody>
      </p:sp>
      <p:sp>
        <p:nvSpPr>
          <p:cNvPr id="31" name="TextBox 30">
            <a:extLst>
              <a:ext uri="{FF2B5EF4-FFF2-40B4-BE49-F238E27FC236}">
                <a16:creationId xmlns:a16="http://schemas.microsoft.com/office/drawing/2014/main" id="{7A0AA707-94E6-473F-B8EE-899AC5BB1B4F}"/>
              </a:ext>
            </a:extLst>
          </p:cNvPr>
          <p:cNvSpPr txBox="1"/>
          <p:nvPr/>
        </p:nvSpPr>
        <p:spPr>
          <a:xfrm>
            <a:off x="3131913" y="3899165"/>
            <a:ext cx="1568058" cy="646331"/>
          </a:xfrm>
          <a:prstGeom prst="rect">
            <a:avLst/>
          </a:prstGeom>
          <a:noFill/>
          <a:ln w="38100">
            <a:solidFill>
              <a:srgbClr val="115076"/>
            </a:solidFill>
          </a:ln>
        </p:spPr>
        <p:txBody>
          <a:bodyPr wrap="none" rtlCol="0" anchor="ctr">
            <a:spAutoFit/>
          </a:bodyPr>
          <a:lstStyle/>
          <a:p>
            <a:pPr algn="ctr"/>
            <a:r>
              <a:rPr lang="en-GB" sz="3600" b="1" dirty="0" err="1">
                <a:solidFill>
                  <a:srgbClr val="115076"/>
                </a:solidFill>
              </a:rPr>
              <a:t>février</a:t>
            </a:r>
            <a:endParaRPr lang="en-GB" sz="3600" b="1" dirty="0">
              <a:solidFill>
                <a:srgbClr val="115076"/>
              </a:solidFill>
            </a:endParaRPr>
          </a:p>
        </p:txBody>
      </p:sp>
      <p:sp>
        <p:nvSpPr>
          <p:cNvPr id="32" name="TextBox 31">
            <a:extLst>
              <a:ext uri="{FF2B5EF4-FFF2-40B4-BE49-F238E27FC236}">
                <a16:creationId xmlns:a16="http://schemas.microsoft.com/office/drawing/2014/main" id="{65DB6E34-08F9-41FE-B36F-6CAF261D8E77}"/>
              </a:ext>
            </a:extLst>
          </p:cNvPr>
          <p:cNvSpPr txBox="1"/>
          <p:nvPr/>
        </p:nvSpPr>
        <p:spPr>
          <a:xfrm>
            <a:off x="3425263" y="4774332"/>
            <a:ext cx="1274708" cy="646331"/>
          </a:xfrm>
          <a:prstGeom prst="rect">
            <a:avLst/>
          </a:prstGeom>
          <a:noFill/>
          <a:ln w="38100">
            <a:solidFill>
              <a:srgbClr val="115076"/>
            </a:solidFill>
          </a:ln>
        </p:spPr>
        <p:txBody>
          <a:bodyPr wrap="none" rtlCol="0" anchor="ctr">
            <a:spAutoFit/>
          </a:bodyPr>
          <a:lstStyle/>
          <a:p>
            <a:pPr algn="ctr"/>
            <a:r>
              <a:rPr lang="en-GB" sz="3600" b="1" dirty="0">
                <a:solidFill>
                  <a:srgbClr val="115076"/>
                </a:solidFill>
              </a:rPr>
              <a:t>mars</a:t>
            </a:r>
          </a:p>
        </p:txBody>
      </p:sp>
      <p:sp>
        <p:nvSpPr>
          <p:cNvPr id="33" name="TextBox 32">
            <a:extLst>
              <a:ext uri="{FF2B5EF4-FFF2-40B4-BE49-F238E27FC236}">
                <a16:creationId xmlns:a16="http://schemas.microsoft.com/office/drawing/2014/main" id="{E3D9A786-036D-4D0D-A1E2-CD3338FBBC2E}"/>
              </a:ext>
            </a:extLst>
          </p:cNvPr>
          <p:cNvSpPr txBox="1"/>
          <p:nvPr/>
        </p:nvSpPr>
        <p:spPr>
          <a:xfrm>
            <a:off x="3684400" y="5570220"/>
            <a:ext cx="1034257" cy="646331"/>
          </a:xfrm>
          <a:prstGeom prst="rect">
            <a:avLst/>
          </a:prstGeom>
          <a:noFill/>
          <a:ln w="38100">
            <a:solidFill>
              <a:srgbClr val="115076"/>
            </a:solidFill>
          </a:ln>
        </p:spPr>
        <p:txBody>
          <a:bodyPr wrap="none" rtlCol="0" anchor="ctr">
            <a:spAutoFit/>
          </a:bodyPr>
          <a:lstStyle/>
          <a:p>
            <a:pPr algn="ctr"/>
            <a:r>
              <a:rPr lang="en-GB" sz="3600" b="1" dirty="0" err="1">
                <a:solidFill>
                  <a:srgbClr val="115076"/>
                </a:solidFill>
              </a:rPr>
              <a:t>mai</a:t>
            </a:r>
            <a:endParaRPr lang="en-GB" sz="3600" b="1" dirty="0">
              <a:solidFill>
                <a:srgbClr val="115076"/>
              </a:solidFill>
            </a:endParaRPr>
          </a:p>
        </p:txBody>
      </p:sp>
      <p:cxnSp>
        <p:nvCxnSpPr>
          <p:cNvPr id="35" name="Straight Connector 34">
            <a:extLst>
              <a:ext uri="{FF2B5EF4-FFF2-40B4-BE49-F238E27FC236}">
                <a16:creationId xmlns:a16="http://schemas.microsoft.com/office/drawing/2014/main" id="{95283E8E-D9DE-4712-925F-99ABED7573B8}"/>
              </a:ext>
            </a:extLst>
          </p:cNvPr>
          <p:cNvCxnSpPr>
            <a:cxnSpLocks/>
          </p:cNvCxnSpPr>
          <p:nvPr/>
        </p:nvCxnSpPr>
        <p:spPr>
          <a:xfrm>
            <a:off x="9429750" y="2571750"/>
            <a:ext cx="1219200" cy="0"/>
          </a:xfrm>
          <a:prstGeom prst="line">
            <a:avLst/>
          </a:prstGeom>
          <a:ln w="76200">
            <a:solidFill>
              <a:srgbClr val="EF3C3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2F36496-210B-4437-9310-68A5AB57AE3D}"/>
              </a:ext>
            </a:extLst>
          </p:cNvPr>
          <p:cNvCxnSpPr>
            <a:cxnSpLocks/>
          </p:cNvCxnSpPr>
          <p:nvPr/>
        </p:nvCxnSpPr>
        <p:spPr>
          <a:xfrm>
            <a:off x="5638095" y="5048250"/>
            <a:ext cx="1219200" cy="0"/>
          </a:xfrm>
          <a:prstGeom prst="line">
            <a:avLst/>
          </a:prstGeom>
          <a:ln w="76200">
            <a:solidFill>
              <a:srgbClr val="EF3C3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7F57E6D-D157-4602-BDD3-E92AA8C4FE50}"/>
              </a:ext>
            </a:extLst>
          </p:cNvPr>
          <p:cNvCxnSpPr>
            <a:cxnSpLocks/>
          </p:cNvCxnSpPr>
          <p:nvPr/>
        </p:nvCxnSpPr>
        <p:spPr>
          <a:xfrm>
            <a:off x="5638095" y="5867400"/>
            <a:ext cx="1219200" cy="0"/>
          </a:xfrm>
          <a:prstGeom prst="line">
            <a:avLst/>
          </a:prstGeom>
          <a:ln w="76200">
            <a:solidFill>
              <a:srgbClr val="EF3C30"/>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9E4D6177-C67D-45A5-BD88-DC9B5546BAD3}"/>
              </a:ext>
            </a:extLst>
          </p:cNvPr>
          <p:cNvSpPr txBox="1"/>
          <p:nvPr/>
        </p:nvSpPr>
        <p:spPr>
          <a:xfrm>
            <a:off x="4734638" y="3352799"/>
            <a:ext cx="7211333" cy="1123712"/>
          </a:xfrm>
          <a:prstGeom prst="wedgeRoundRectCallout">
            <a:avLst/>
          </a:prstGeom>
          <a:solidFill>
            <a:srgbClr val="0055A5"/>
          </a:solidFill>
          <a:ln>
            <a:solidFill>
              <a:srgbClr val="EE6000"/>
            </a:solidFill>
          </a:ln>
        </p:spPr>
        <p:txBody>
          <a:bodyPr wrap="square" rtlCol="0">
            <a:spAutoFit/>
          </a:bodyPr>
          <a:lstStyle/>
          <a:p>
            <a:r>
              <a:rPr lang="en-GB" sz="2000" dirty="0">
                <a:solidFill>
                  <a:schemeClr val="bg1"/>
                </a:solidFill>
              </a:rPr>
              <a:t>The infinitives of these verbs are </a:t>
            </a:r>
            <a:r>
              <a:rPr lang="en-GB" sz="2000" i="1" dirty="0" err="1">
                <a:solidFill>
                  <a:schemeClr val="bg1"/>
                </a:solidFill>
              </a:rPr>
              <a:t>préf</a:t>
            </a:r>
            <a:r>
              <a:rPr lang="en-GB" sz="2000" b="1" i="1" dirty="0" err="1">
                <a:solidFill>
                  <a:schemeClr val="bg1"/>
                </a:solidFill>
              </a:rPr>
              <a:t>é</a:t>
            </a:r>
            <a:r>
              <a:rPr lang="en-GB" sz="2000" i="1" dirty="0" err="1">
                <a:solidFill>
                  <a:schemeClr val="bg1"/>
                </a:solidFill>
              </a:rPr>
              <a:t>rer</a:t>
            </a:r>
            <a:r>
              <a:rPr lang="en-GB" sz="2000" i="1" dirty="0">
                <a:solidFill>
                  <a:schemeClr val="bg1"/>
                </a:solidFill>
              </a:rPr>
              <a:t> </a:t>
            </a:r>
            <a:r>
              <a:rPr lang="en-GB" sz="2000" dirty="0">
                <a:solidFill>
                  <a:schemeClr val="bg1"/>
                </a:solidFill>
              </a:rPr>
              <a:t>and </a:t>
            </a:r>
            <a:r>
              <a:rPr lang="en-GB" sz="2000" i="1" dirty="0" err="1">
                <a:solidFill>
                  <a:schemeClr val="bg1"/>
                </a:solidFill>
              </a:rPr>
              <a:t>cél</a:t>
            </a:r>
            <a:r>
              <a:rPr lang="en-GB" sz="2000" b="1" i="1" dirty="0" err="1">
                <a:solidFill>
                  <a:schemeClr val="bg1"/>
                </a:solidFill>
              </a:rPr>
              <a:t>é</a:t>
            </a:r>
            <a:r>
              <a:rPr lang="en-GB" sz="2000" i="1" dirty="0" err="1">
                <a:solidFill>
                  <a:schemeClr val="bg1"/>
                </a:solidFill>
              </a:rPr>
              <a:t>brer</a:t>
            </a:r>
            <a:r>
              <a:rPr lang="en-GB" sz="2000" i="1" dirty="0">
                <a:solidFill>
                  <a:schemeClr val="bg1"/>
                </a:solidFill>
              </a:rPr>
              <a:t> </a:t>
            </a:r>
            <a:r>
              <a:rPr lang="en-GB" sz="2000" dirty="0">
                <a:solidFill>
                  <a:schemeClr val="bg1"/>
                </a:solidFill>
              </a:rPr>
              <a:t>- the </a:t>
            </a:r>
            <a:r>
              <a:rPr lang="en-GB" sz="2000" b="1" dirty="0">
                <a:solidFill>
                  <a:schemeClr val="bg1"/>
                </a:solidFill>
              </a:rPr>
              <a:t>é</a:t>
            </a:r>
            <a:r>
              <a:rPr lang="en-GB" sz="2000" dirty="0">
                <a:solidFill>
                  <a:schemeClr val="bg1"/>
                </a:solidFill>
              </a:rPr>
              <a:t> changes to an </a:t>
            </a:r>
            <a:r>
              <a:rPr lang="en-GB" sz="2000" b="1" dirty="0">
                <a:solidFill>
                  <a:schemeClr val="bg1"/>
                </a:solidFill>
              </a:rPr>
              <a:t>è </a:t>
            </a:r>
            <a:r>
              <a:rPr lang="en-GB" sz="2000" dirty="0">
                <a:solidFill>
                  <a:schemeClr val="bg1"/>
                </a:solidFill>
              </a:rPr>
              <a:t>in all forms apart from </a:t>
            </a:r>
            <a:r>
              <a:rPr lang="en-GB" sz="2000" i="1" dirty="0">
                <a:solidFill>
                  <a:schemeClr val="bg1"/>
                </a:solidFill>
              </a:rPr>
              <a:t>nous</a:t>
            </a:r>
            <a:r>
              <a:rPr lang="en-GB" sz="2000" dirty="0">
                <a:solidFill>
                  <a:schemeClr val="bg1"/>
                </a:solidFill>
              </a:rPr>
              <a:t> and </a:t>
            </a:r>
            <a:r>
              <a:rPr lang="en-GB" sz="2000" i="1" dirty="0" err="1">
                <a:solidFill>
                  <a:schemeClr val="bg1"/>
                </a:solidFill>
              </a:rPr>
              <a:t>vous</a:t>
            </a:r>
            <a:r>
              <a:rPr lang="en-GB" sz="2000" dirty="0">
                <a:solidFill>
                  <a:schemeClr val="bg1"/>
                </a:solidFill>
              </a:rPr>
              <a:t>. You will meet some other verbs with this pattern!</a:t>
            </a:r>
            <a:endParaRPr lang="en-GB" sz="2000" b="1" dirty="0">
              <a:solidFill>
                <a:schemeClr val="bg1"/>
              </a:solidFill>
            </a:endParaRPr>
          </a:p>
        </p:txBody>
      </p:sp>
      <p:pic>
        <p:nvPicPr>
          <p:cNvPr id="3" name="Picture 2">
            <a:extLst>
              <a:ext uri="{FF2B5EF4-FFF2-40B4-BE49-F238E27FC236}">
                <a16:creationId xmlns:a16="http://schemas.microsoft.com/office/drawing/2014/main" id="{82956D20-B770-46E1-BD69-7FF73B9E9E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00305" y="-162697"/>
            <a:ext cx="1440000" cy="1440000"/>
          </a:xfrm>
          <a:prstGeom prst="rect">
            <a:avLst/>
          </a:prstGeom>
        </p:spPr>
      </p:pic>
      <p:sp>
        <p:nvSpPr>
          <p:cNvPr id="6" name="TextBox 5">
            <a:extLst>
              <a:ext uri="{FF2B5EF4-FFF2-40B4-BE49-F238E27FC236}">
                <a16:creationId xmlns:a16="http://schemas.microsoft.com/office/drawing/2014/main" id="{F04E470C-054A-44C6-8896-DE512FF30687}"/>
              </a:ext>
            </a:extLst>
          </p:cNvPr>
          <p:cNvSpPr txBox="1"/>
          <p:nvPr/>
        </p:nvSpPr>
        <p:spPr>
          <a:xfrm>
            <a:off x="8216236" y="329017"/>
            <a:ext cx="1404064" cy="442674"/>
          </a:xfrm>
          <a:prstGeom prst="wedgeRoundRectCallout">
            <a:avLst>
              <a:gd name="adj1" fmla="val -55392"/>
              <a:gd name="adj2" fmla="val 21150"/>
              <a:gd name="adj3" fmla="val 16667"/>
            </a:avLst>
          </a:prstGeom>
          <a:solidFill>
            <a:srgbClr val="0055A5"/>
          </a:solidFill>
          <a:ln>
            <a:solidFill>
              <a:srgbClr val="EE6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*tout = all</a:t>
            </a:r>
          </a:p>
        </p:txBody>
      </p:sp>
    </p:spTree>
    <p:extLst>
      <p:ext uri="{BB962C8B-B14F-4D97-AF65-F5344CB8AC3E}">
        <p14:creationId xmlns:p14="http://schemas.microsoft.com/office/powerpoint/2010/main" val="2810097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5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500"/>
                                        <p:tgtEl>
                                          <p:spTgt spid="20"/>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1" nodeType="clickEffect">
                                  <p:stCondLst>
                                    <p:cond delay="0"/>
                                  </p:stCondLst>
                                  <p:childTnLst>
                                    <p:animEffect transition="out" filter="fade">
                                      <p:cBhvr>
                                        <p:cTn id="66" dur="500"/>
                                        <p:tgtEl>
                                          <p:spTgt spid="14"/>
                                        </p:tgtEl>
                                      </p:cBhvr>
                                    </p:animEffect>
                                    <p:set>
                                      <p:cBhvr>
                                        <p:cTn id="67" dur="1" fill="hold">
                                          <p:stCondLst>
                                            <p:cond delay="499"/>
                                          </p:stCondLst>
                                        </p:cTn>
                                        <p:tgtEl>
                                          <p:spTgt spid="14"/>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16"/>
                                        </p:tgtEl>
                                      </p:cBhvr>
                                    </p:animEffect>
                                    <p:set>
                                      <p:cBhvr>
                                        <p:cTn id="70" dur="1" fill="hold">
                                          <p:stCondLst>
                                            <p:cond delay="499"/>
                                          </p:stCondLst>
                                        </p:cTn>
                                        <p:tgtEl>
                                          <p:spTgt spid="16"/>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17"/>
                                        </p:tgtEl>
                                      </p:cBhvr>
                                    </p:animEffect>
                                    <p:set>
                                      <p:cBhvr>
                                        <p:cTn id="73" dur="1" fill="hold">
                                          <p:stCondLst>
                                            <p:cond delay="499"/>
                                          </p:stCondLst>
                                        </p:cTn>
                                        <p:tgtEl>
                                          <p:spTgt spid="17"/>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18"/>
                                        </p:tgtEl>
                                      </p:cBhvr>
                                    </p:animEffect>
                                    <p:set>
                                      <p:cBhvr>
                                        <p:cTn id="76" dur="1" fill="hold">
                                          <p:stCondLst>
                                            <p:cond delay="499"/>
                                          </p:stCondLst>
                                        </p:cTn>
                                        <p:tgtEl>
                                          <p:spTgt spid="18"/>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19"/>
                                        </p:tgtEl>
                                      </p:cBhvr>
                                    </p:animEffect>
                                    <p:set>
                                      <p:cBhvr>
                                        <p:cTn id="79" dur="1" fill="hold">
                                          <p:stCondLst>
                                            <p:cond delay="499"/>
                                          </p:stCondLst>
                                        </p:cTn>
                                        <p:tgtEl>
                                          <p:spTgt spid="19"/>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20"/>
                                        </p:tgtEl>
                                      </p:cBhvr>
                                    </p:animEffect>
                                    <p:set>
                                      <p:cBhvr>
                                        <p:cTn id="82" dur="1" fill="hold">
                                          <p:stCondLst>
                                            <p:cond delay="499"/>
                                          </p:stCondLst>
                                        </p:cTn>
                                        <p:tgtEl>
                                          <p:spTgt spid="20"/>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21"/>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23"/>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24"/>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25"/>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26"/>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xit" presetSubtype="0" fill="hold" grpId="1" nodeType="clickEffect">
                                  <p:stCondLst>
                                    <p:cond delay="0"/>
                                  </p:stCondLst>
                                  <p:childTnLst>
                                    <p:set>
                                      <p:cBhvr>
                                        <p:cTn id="100" dur="1" fill="hold">
                                          <p:stCondLst>
                                            <p:cond delay="0"/>
                                          </p:stCondLst>
                                        </p:cTn>
                                        <p:tgtEl>
                                          <p:spTgt spid="13"/>
                                        </p:tgtEl>
                                        <p:attrNameLst>
                                          <p:attrName>style.visibility</p:attrName>
                                        </p:attrNameLst>
                                      </p:cBhvr>
                                      <p:to>
                                        <p:strVal val="hidden"/>
                                      </p:to>
                                    </p:set>
                                  </p:childTnLst>
                                </p:cTn>
                              </p:par>
                              <p:par>
                                <p:cTn id="101" presetID="10" presetClass="entr" presetSubtype="0" fill="hold" grpId="0" nodeType="withEffect">
                                  <p:stCondLst>
                                    <p:cond delay="0"/>
                                  </p:stCondLst>
                                  <p:childTnLst>
                                    <p:set>
                                      <p:cBhvr>
                                        <p:cTn id="102" dur="1" fill="hold">
                                          <p:stCondLst>
                                            <p:cond delay="0"/>
                                          </p:stCondLst>
                                        </p:cTn>
                                        <p:tgtEl>
                                          <p:spTgt spid="27"/>
                                        </p:tgtEl>
                                        <p:attrNameLst>
                                          <p:attrName>style.visibility</p:attrName>
                                        </p:attrNameLst>
                                      </p:cBhvr>
                                      <p:to>
                                        <p:strVal val="visible"/>
                                      </p:to>
                                    </p:set>
                                    <p:animEffect transition="in" filter="fade">
                                      <p:cBhvr>
                                        <p:cTn id="103" dur="500"/>
                                        <p:tgtEl>
                                          <p:spTgt spid="27"/>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xit" presetSubtype="0" fill="hold" grpId="1" nodeType="clickEffect">
                                  <p:stCondLst>
                                    <p:cond delay="0"/>
                                  </p:stCondLst>
                                  <p:childTnLst>
                                    <p:animEffect transition="out" filter="fade">
                                      <p:cBhvr>
                                        <p:cTn id="107" dur="500"/>
                                        <p:tgtEl>
                                          <p:spTgt spid="11"/>
                                        </p:tgtEl>
                                      </p:cBhvr>
                                    </p:animEffect>
                                    <p:set>
                                      <p:cBhvr>
                                        <p:cTn id="108" dur="1" fill="hold">
                                          <p:stCondLst>
                                            <p:cond delay="499"/>
                                          </p:stCondLst>
                                        </p:cTn>
                                        <p:tgtEl>
                                          <p:spTgt spid="11"/>
                                        </p:tgtEl>
                                        <p:attrNameLst>
                                          <p:attrName>style.visibility</p:attrName>
                                        </p:attrNameLst>
                                      </p:cBhvr>
                                      <p:to>
                                        <p:strVal val="hidden"/>
                                      </p:to>
                                    </p:set>
                                  </p:childTnLst>
                                </p:cTn>
                              </p:par>
                              <p:par>
                                <p:cTn id="109" presetID="10" presetClass="entr" presetSubtype="0" fill="hold" grpId="0" nodeType="withEffect">
                                  <p:stCondLst>
                                    <p:cond delay="0"/>
                                  </p:stCondLst>
                                  <p:childTnLst>
                                    <p:set>
                                      <p:cBhvr>
                                        <p:cTn id="110" dur="1" fill="hold">
                                          <p:stCondLst>
                                            <p:cond delay="0"/>
                                          </p:stCondLst>
                                        </p:cTn>
                                        <p:tgtEl>
                                          <p:spTgt spid="28"/>
                                        </p:tgtEl>
                                        <p:attrNameLst>
                                          <p:attrName>style.visibility</p:attrName>
                                        </p:attrNameLst>
                                      </p:cBhvr>
                                      <p:to>
                                        <p:strVal val="visible"/>
                                      </p:to>
                                    </p:set>
                                    <p:animEffect transition="in" filter="fade">
                                      <p:cBhvr>
                                        <p:cTn id="111" dur="500"/>
                                        <p:tgtEl>
                                          <p:spTgt spid="28"/>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xit" presetSubtype="0" fill="hold" grpId="1" nodeType="clickEffect">
                                  <p:stCondLst>
                                    <p:cond delay="0"/>
                                  </p:stCondLst>
                                  <p:childTnLst>
                                    <p:animEffect transition="out" filter="fade">
                                      <p:cBhvr>
                                        <p:cTn id="115" dur="500"/>
                                        <p:tgtEl>
                                          <p:spTgt spid="2"/>
                                        </p:tgtEl>
                                      </p:cBhvr>
                                    </p:animEffect>
                                    <p:set>
                                      <p:cBhvr>
                                        <p:cTn id="116" dur="1" fill="hold">
                                          <p:stCondLst>
                                            <p:cond delay="499"/>
                                          </p:stCondLst>
                                        </p:cTn>
                                        <p:tgtEl>
                                          <p:spTgt spid="2"/>
                                        </p:tgtEl>
                                        <p:attrNameLst>
                                          <p:attrName>style.visibility</p:attrName>
                                        </p:attrNameLst>
                                      </p:cBhvr>
                                      <p:to>
                                        <p:strVal val="hidden"/>
                                      </p:to>
                                    </p:set>
                                  </p:childTnLst>
                                </p:cTn>
                              </p:par>
                              <p:par>
                                <p:cTn id="117" presetID="10" presetClass="entr" presetSubtype="0" fill="hold" grpId="0" nodeType="withEffect">
                                  <p:stCondLst>
                                    <p:cond delay="0"/>
                                  </p:stCondLst>
                                  <p:childTnLst>
                                    <p:set>
                                      <p:cBhvr>
                                        <p:cTn id="118" dur="1" fill="hold">
                                          <p:stCondLst>
                                            <p:cond delay="0"/>
                                          </p:stCondLst>
                                        </p:cTn>
                                        <p:tgtEl>
                                          <p:spTgt spid="30"/>
                                        </p:tgtEl>
                                        <p:attrNameLst>
                                          <p:attrName>style.visibility</p:attrName>
                                        </p:attrNameLst>
                                      </p:cBhvr>
                                      <p:to>
                                        <p:strVal val="visible"/>
                                      </p:to>
                                    </p:set>
                                    <p:animEffect transition="in" filter="fade">
                                      <p:cBhvr>
                                        <p:cTn id="119" dur="500"/>
                                        <p:tgtEl>
                                          <p:spTgt spid="30"/>
                                        </p:tgtEl>
                                      </p:cBhvr>
                                    </p:animEffect>
                                  </p:childTnLst>
                                </p:cTn>
                              </p:par>
                            </p:childTnLst>
                          </p:cTn>
                        </p:par>
                      </p:childTnLst>
                    </p:cTn>
                  </p:par>
                  <p:par>
                    <p:cTn id="120" fill="hold">
                      <p:stCondLst>
                        <p:cond delay="indefinite"/>
                      </p:stCondLst>
                      <p:childTnLst>
                        <p:par>
                          <p:cTn id="121" fill="hold">
                            <p:stCondLst>
                              <p:cond delay="0"/>
                            </p:stCondLst>
                            <p:childTnLst>
                              <p:par>
                                <p:cTn id="122" presetID="10" presetClass="exit" presetSubtype="0" fill="hold" grpId="1" nodeType="clickEffect">
                                  <p:stCondLst>
                                    <p:cond delay="0"/>
                                  </p:stCondLst>
                                  <p:childTnLst>
                                    <p:animEffect transition="out" filter="fade">
                                      <p:cBhvr>
                                        <p:cTn id="123" dur="500"/>
                                        <p:tgtEl>
                                          <p:spTgt spid="9"/>
                                        </p:tgtEl>
                                      </p:cBhvr>
                                    </p:animEffect>
                                    <p:set>
                                      <p:cBhvr>
                                        <p:cTn id="124" dur="1" fill="hold">
                                          <p:stCondLst>
                                            <p:cond delay="499"/>
                                          </p:stCondLst>
                                        </p:cTn>
                                        <p:tgtEl>
                                          <p:spTgt spid="9"/>
                                        </p:tgtEl>
                                        <p:attrNameLst>
                                          <p:attrName>style.visibility</p:attrName>
                                        </p:attrNameLst>
                                      </p:cBhvr>
                                      <p:to>
                                        <p:strVal val="hidden"/>
                                      </p:to>
                                    </p:set>
                                  </p:childTnLst>
                                </p:cTn>
                              </p:par>
                              <p:par>
                                <p:cTn id="125" presetID="10" presetClass="entr" presetSubtype="0" fill="hold" grpId="0" nodeType="withEffect">
                                  <p:stCondLst>
                                    <p:cond delay="0"/>
                                  </p:stCondLst>
                                  <p:childTnLst>
                                    <p:set>
                                      <p:cBhvr>
                                        <p:cTn id="126" dur="1" fill="hold">
                                          <p:stCondLst>
                                            <p:cond delay="0"/>
                                          </p:stCondLst>
                                        </p:cTn>
                                        <p:tgtEl>
                                          <p:spTgt spid="31"/>
                                        </p:tgtEl>
                                        <p:attrNameLst>
                                          <p:attrName>style.visibility</p:attrName>
                                        </p:attrNameLst>
                                      </p:cBhvr>
                                      <p:to>
                                        <p:strVal val="visible"/>
                                      </p:to>
                                    </p:set>
                                    <p:animEffect transition="in" filter="fade">
                                      <p:cBhvr>
                                        <p:cTn id="127" dur="500"/>
                                        <p:tgtEl>
                                          <p:spTgt spid="31"/>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xit" presetSubtype="0" fill="hold" grpId="1" nodeType="clickEffect">
                                  <p:stCondLst>
                                    <p:cond delay="0"/>
                                  </p:stCondLst>
                                  <p:childTnLst>
                                    <p:animEffect transition="out" filter="fade">
                                      <p:cBhvr>
                                        <p:cTn id="131" dur="500"/>
                                        <p:tgtEl>
                                          <p:spTgt spid="10"/>
                                        </p:tgtEl>
                                      </p:cBhvr>
                                    </p:animEffect>
                                    <p:set>
                                      <p:cBhvr>
                                        <p:cTn id="132" dur="1" fill="hold">
                                          <p:stCondLst>
                                            <p:cond delay="499"/>
                                          </p:stCondLst>
                                        </p:cTn>
                                        <p:tgtEl>
                                          <p:spTgt spid="10"/>
                                        </p:tgtEl>
                                        <p:attrNameLst>
                                          <p:attrName>style.visibility</p:attrName>
                                        </p:attrNameLst>
                                      </p:cBhvr>
                                      <p:to>
                                        <p:strVal val="hidden"/>
                                      </p:to>
                                    </p:set>
                                  </p:childTnLst>
                                </p:cTn>
                              </p:par>
                              <p:par>
                                <p:cTn id="133" presetID="10" presetClass="entr" presetSubtype="0" fill="hold" grpId="0" nodeType="withEffect">
                                  <p:stCondLst>
                                    <p:cond delay="0"/>
                                  </p:stCondLst>
                                  <p:childTnLst>
                                    <p:set>
                                      <p:cBhvr>
                                        <p:cTn id="134" dur="1" fill="hold">
                                          <p:stCondLst>
                                            <p:cond delay="0"/>
                                          </p:stCondLst>
                                        </p:cTn>
                                        <p:tgtEl>
                                          <p:spTgt spid="32"/>
                                        </p:tgtEl>
                                        <p:attrNameLst>
                                          <p:attrName>style.visibility</p:attrName>
                                        </p:attrNameLst>
                                      </p:cBhvr>
                                      <p:to>
                                        <p:strVal val="visible"/>
                                      </p:to>
                                    </p:set>
                                    <p:animEffect transition="in" filter="fade">
                                      <p:cBhvr>
                                        <p:cTn id="135" dur="500"/>
                                        <p:tgtEl>
                                          <p:spTgt spid="32"/>
                                        </p:tgtEl>
                                      </p:cBhvr>
                                    </p:animEffect>
                                  </p:childTnLst>
                                </p:cTn>
                              </p:par>
                            </p:childTnLst>
                          </p:cTn>
                        </p:par>
                      </p:childTnLst>
                    </p:cTn>
                  </p:par>
                  <p:par>
                    <p:cTn id="136" fill="hold">
                      <p:stCondLst>
                        <p:cond delay="indefinite"/>
                      </p:stCondLst>
                      <p:childTnLst>
                        <p:par>
                          <p:cTn id="137" fill="hold">
                            <p:stCondLst>
                              <p:cond delay="0"/>
                            </p:stCondLst>
                            <p:childTnLst>
                              <p:par>
                                <p:cTn id="138" presetID="10" presetClass="exit" presetSubtype="0" fill="hold" grpId="1" nodeType="clickEffect">
                                  <p:stCondLst>
                                    <p:cond delay="0"/>
                                  </p:stCondLst>
                                  <p:childTnLst>
                                    <p:animEffect transition="out" filter="fade">
                                      <p:cBhvr>
                                        <p:cTn id="139" dur="500"/>
                                        <p:tgtEl>
                                          <p:spTgt spid="12"/>
                                        </p:tgtEl>
                                      </p:cBhvr>
                                    </p:animEffect>
                                    <p:set>
                                      <p:cBhvr>
                                        <p:cTn id="140" dur="1" fill="hold">
                                          <p:stCondLst>
                                            <p:cond delay="499"/>
                                          </p:stCondLst>
                                        </p:cTn>
                                        <p:tgtEl>
                                          <p:spTgt spid="12"/>
                                        </p:tgtEl>
                                        <p:attrNameLst>
                                          <p:attrName>style.visibility</p:attrName>
                                        </p:attrNameLst>
                                      </p:cBhvr>
                                      <p:to>
                                        <p:strVal val="hidden"/>
                                      </p:to>
                                    </p:set>
                                  </p:childTnLst>
                                </p:cTn>
                              </p:par>
                              <p:par>
                                <p:cTn id="141" presetID="10" presetClass="entr" presetSubtype="0" fill="hold" grpId="0" nodeType="withEffect">
                                  <p:stCondLst>
                                    <p:cond delay="0"/>
                                  </p:stCondLst>
                                  <p:childTnLst>
                                    <p:set>
                                      <p:cBhvr>
                                        <p:cTn id="142" dur="1" fill="hold">
                                          <p:stCondLst>
                                            <p:cond delay="0"/>
                                          </p:stCondLst>
                                        </p:cTn>
                                        <p:tgtEl>
                                          <p:spTgt spid="33"/>
                                        </p:tgtEl>
                                        <p:attrNameLst>
                                          <p:attrName>style.visibility</p:attrName>
                                        </p:attrNameLst>
                                      </p:cBhvr>
                                      <p:to>
                                        <p:strVal val="visible"/>
                                      </p:to>
                                    </p:set>
                                    <p:animEffect transition="in" filter="fade">
                                      <p:cBhvr>
                                        <p:cTn id="143" dur="500"/>
                                        <p:tgtEl>
                                          <p:spTgt spid="33"/>
                                        </p:tgtEl>
                                      </p:cBhvr>
                                    </p:animEffect>
                                  </p:childTnLst>
                                </p:cTn>
                              </p:par>
                            </p:childTnLst>
                          </p:cTn>
                        </p:par>
                      </p:childTnLst>
                    </p:cTn>
                  </p:par>
                  <p:par>
                    <p:cTn id="144" fill="hold">
                      <p:stCondLst>
                        <p:cond delay="indefinite"/>
                      </p:stCondLst>
                      <p:childTnLst>
                        <p:par>
                          <p:cTn id="145" fill="hold">
                            <p:stCondLst>
                              <p:cond delay="0"/>
                            </p:stCondLst>
                            <p:childTnLst>
                              <p:par>
                                <p:cTn id="146" presetID="1" presetClass="entr" presetSubtype="0" fill="hold" nodeType="clickEffect">
                                  <p:stCondLst>
                                    <p:cond delay="0"/>
                                  </p:stCondLst>
                                  <p:childTnLst>
                                    <p:set>
                                      <p:cBhvr>
                                        <p:cTn id="147" dur="1" fill="hold">
                                          <p:stCondLst>
                                            <p:cond delay="0"/>
                                          </p:stCondLst>
                                        </p:cTn>
                                        <p:tgtEl>
                                          <p:spTgt spid="35"/>
                                        </p:tgtEl>
                                        <p:attrNameLst>
                                          <p:attrName>style.visibility</p:attrName>
                                        </p:attrNameLst>
                                      </p:cBhvr>
                                      <p:to>
                                        <p:strVal val="visible"/>
                                      </p:to>
                                    </p:set>
                                  </p:childTnLst>
                                </p:cTn>
                              </p:par>
                              <p:par>
                                <p:cTn id="148" presetID="1" presetClass="entr" presetSubtype="0" fill="hold" nodeType="withEffect">
                                  <p:stCondLst>
                                    <p:cond delay="0"/>
                                  </p:stCondLst>
                                  <p:childTnLst>
                                    <p:set>
                                      <p:cBhvr>
                                        <p:cTn id="149" dur="1" fill="hold">
                                          <p:stCondLst>
                                            <p:cond delay="0"/>
                                          </p:stCondLst>
                                        </p:cTn>
                                        <p:tgtEl>
                                          <p:spTgt spid="38"/>
                                        </p:tgtEl>
                                        <p:attrNameLst>
                                          <p:attrName>style.visibility</p:attrName>
                                        </p:attrNameLst>
                                      </p:cBhvr>
                                      <p:to>
                                        <p:strVal val="visible"/>
                                      </p:to>
                                    </p:set>
                                  </p:childTnLst>
                                </p:cTn>
                              </p:par>
                              <p:par>
                                <p:cTn id="150" presetID="1" presetClass="entr" presetSubtype="0" fill="hold" nodeType="withEffect">
                                  <p:stCondLst>
                                    <p:cond delay="0"/>
                                  </p:stCondLst>
                                  <p:childTnLst>
                                    <p:set>
                                      <p:cBhvr>
                                        <p:cTn id="151" dur="1" fill="hold">
                                          <p:stCondLst>
                                            <p:cond delay="0"/>
                                          </p:stCondLst>
                                        </p:cTn>
                                        <p:tgtEl>
                                          <p:spTgt spid="39"/>
                                        </p:tgtEl>
                                        <p:attrNameLst>
                                          <p:attrName>style.visibility</p:attrName>
                                        </p:attrNameLst>
                                      </p:cBhvr>
                                      <p:to>
                                        <p:strVal val="visible"/>
                                      </p:to>
                                    </p:set>
                                  </p:childTnLst>
                                </p:cTn>
                              </p:par>
                            </p:childTnLst>
                          </p:cTn>
                        </p:par>
                      </p:childTnLst>
                    </p:cTn>
                  </p:par>
                  <p:par>
                    <p:cTn id="152" fill="hold">
                      <p:stCondLst>
                        <p:cond delay="indefinite"/>
                      </p:stCondLst>
                      <p:childTnLst>
                        <p:par>
                          <p:cTn id="153" fill="hold">
                            <p:stCondLst>
                              <p:cond delay="0"/>
                            </p:stCondLst>
                            <p:childTnLst>
                              <p:par>
                                <p:cTn id="154" presetID="1" presetClass="entr" presetSubtype="0" fill="hold" grpId="0" nodeType="clickEffect">
                                  <p:stCondLst>
                                    <p:cond delay="0"/>
                                  </p:stCondLst>
                                  <p:childTnLst>
                                    <p:set>
                                      <p:cBhvr>
                                        <p:cTn id="155"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5" grpId="0" animBg="1"/>
      <p:bldP spid="21" grpId="0" animBg="1"/>
      <p:bldP spid="23" grpId="0" animBg="1"/>
      <p:bldP spid="24" grpId="0" animBg="1"/>
      <p:bldP spid="25" grpId="0" animBg="1"/>
      <p:bldP spid="26" grpId="0" animBg="1"/>
      <p:bldP spid="27" grpId="0" animBg="1"/>
      <p:bldP spid="28" grpId="0" animBg="1"/>
      <p:bldP spid="30" grpId="0" animBg="1"/>
      <p:bldP spid="31" grpId="0" animBg="1"/>
      <p:bldP spid="32" grpId="0" animBg="1"/>
      <p:bldP spid="33" grpId="0" animBg="1"/>
      <p:bldP spid="4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a:solidFill>
                  <a:schemeClr val="bg1"/>
                </a:solidFill>
              </a:rPr>
              <a:t>Les </a:t>
            </a:r>
            <a:r>
              <a:rPr lang="en-GB" sz="2800" b="1" dirty="0" err="1">
                <a:solidFill>
                  <a:schemeClr val="bg1"/>
                </a:solidFill>
              </a:rPr>
              <a:t>numéros</a:t>
            </a:r>
            <a:r>
              <a:rPr lang="en-GB" sz="2800" b="1" dirty="0">
                <a:solidFill>
                  <a:schemeClr val="bg1"/>
                </a:solidFill>
              </a:rPr>
              <a:t> 13-31</a:t>
            </a:r>
          </a:p>
        </p:txBody>
      </p:sp>
      <p:sp>
        <p:nvSpPr>
          <p:cNvPr id="36" name="Rounded Rectangle 46">
            <a:extLst>
              <a:ext uri="{FF2B5EF4-FFF2-40B4-BE49-F238E27FC236}">
                <a16:creationId xmlns:a16="http://schemas.microsoft.com/office/drawing/2014/main" id="{EBA3F36D-AF36-4CE6-94A4-059AA9255F7D}"/>
              </a:ext>
            </a:extLst>
          </p:cNvPr>
          <p:cNvSpPr/>
          <p:nvPr/>
        </p:nvSpPr>
        <p:spPr>
          <a:xfrm>
            <a:off x="10033687" y="249870"/>
            <a:ext cx="1876234"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9" name="TextBox 28">
            <a:extLst>
              <a:ext uri="{FF2B5EF4-FFF2-40B4-BE49-F238E27FC236}">
                <a16:creationId xmlns:a16="http://schemas.microsoft.com/office/drawing/2014/main" id="{85383A96-A3DD-4BF7-9080-0F17BCDE4834}"/>
              </a:ext>
            </a:extLst>
          </p:cNvPr>
          <p:cNvSpPr txBox="1"/>
          <p:nvPr/>
        </p:nvSpPr>
        <p:spPr>
          <a:xfrm>
            <a:off x="222389" y="1310826"/>
            <a:ext cx="1008598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We have already learnt how to say the numbers </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1-12 </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in French.</a:t>
            </a:r>
          </a:p>
        </p:txBody>
      </p:sp>
      <p:sp>
        <p:nvSpPr>
          <p:cNvPr id="37" name="TextBox 36">
            <a:extLst>
              <a:ext uri="{FF2B5EF4-FFF2-40B4-BE49-F238E27FC236}">
                <a16:creationId xmlns:a16="http://schemas.microsoft.com/office/drawing/2014/main" id="{7B55EF11-6729-41C7-B0DB-96B3EA2EC130}"/>
              </a:ext>
            </a:extLst>
          </p:cNvPr>
          <p:cNvSpPr txBox="1"/>
          <p:nvPr/>
        </p:nvSpPr>
        <p:spPr>
          <a:xfrm>
            <a:off x="221686" y="1972182"/>
            <a:ext cx="618796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The numbers </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13-16</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 are as follows :</a:t>
            </a:r>
          </a:p>
        </p:txBody>
      </p:sp>
      <p:sp>
        <p:nvSpPr>
          <p:cNvPr id="39" name="TextBox 38">
            <a:extLst>
              <a:ext uri="{FF2B5EF4-FFF2-40B4-BE49-F238E27FC236}">
                <a16:creationId xmlns:a16="http://schemas.microsoft.com/office/drawing/2014/main" id="{91D5279E-858F-435C-9E6F-20BB941D2E87}"/>
              </a:ext>
            </a:extLst>
          </p:cNvPr>
          <p:cNvSpPr txBox="1"/>
          <p:nvPr/>
        </p:nvSpPr>
        <p:spPr>
          <a:xfrm>
            <a:off x="562767" y="2473501"/>
            <a:ext cx="1020817" cy="461665"/>
          </a:xfrm>
          <a:prstGeom prst="rect">
            <a:avLst/>
          </a:prstGeom>
          <a:noFill/>
        </p:spPr>
        <p:txBody>
          <a:bodyPr wrap="square">
            <a:spAutoFit/>
          </a:bodyPr>
          <a:lstStyle/>
          <a:p>
            <a:r>
              <a:rPr kumimoji="0" lang="en-GB" sz="2400" b="1" i="0" u="none" strike="noStrike" kern="1200" cap="none" spc="0" normalizeH="0" baseline="0" noProof="0" dirty="0" err="1">
                <a:ln>
                  <a:noFill/>
                </a:ln>
                <a:solidFill>
                  <a:srgbClr val="EF3C30"/>
                </a:solidFill>
                <a:effectLst/>
                <a:uLnTx/>
                <a:uFillTx/>
                <a:latin typeface="Century Gothic" panose="020F0302020204030204"/>
              </a:rPr>
              <a:t>treize</a:t>
            </a:r>
            <a:endParaRPr lang="fr-FR" dirty="0">
              <a:solidFill>
                <a:srgbClr val="EF3C30"/>
              </a:solidFill>
            </a:endParaRPr>
          </a:p>
        </p:txBody>
      </p:sp>
      <p:sp>
        <p:nvSpPr>
          <p:cNvPr id="40" name="TextBox 39">
            <a:extLst>
              <a:ext uri="{FF2B5EF4-FFF2-40B4-BE49-F238E27FC236}">
                <a16:creationId xmlns:a16="http://schemas.microsoft.com/office/drawing/2014/main" id="{8A728795-1197-44D1-8A8C-B7A2881C213F}"/>
              </a:ext>
            </a:extLst>
          </p:cNvPr>
          <p:cNvSpPr txBox="1"/>
          <p:nvPr/>
        </p:nvSpPr>
        <p:spPr>
          <a:xfrm>
            <a:off x="1494250" y="2473500"/>
            <a:ext cx="1322798" cy="461665"/>
          </a:xfrm>
          <a:prstGeom prst="rect">
            <a:avLst/>
          </a:prstGeom>
          <a:noFill/>
        </p:spPr>
        <p:txBody>
          <a:bodyPr wrap="none" rtlCol="0">
            <a:spAutoFit/>
          </a:bodyPr>
          <a:lstStyle/>
          <a:p>
            <a:pPr algn="l"/>
            <a:r>
              <a:rPr lang="en-GB" sz="2400" dirty="0">
                <a:solidFill>
                  <a:srgbClr val="002060"/>
                </a:solidFill>
              </a:rPr>
              <a:t>thirteen</a:t>
            </a:r>
          </a:p>
        </p:txBody>
      </p:sp>
      <p:sp>
        <p:nvSpPr>
          <p:cNvPr id="42" name="TextBox 41">
            <a:extLst>
              <a:ext uri="{FF2B5EF4-FFF2-40B4-BE49-F238E27FC236}">
                <a16:creationId xmlns:a16="http://schemas.microsoft.com/office/drawing/2014/main" id="{16C663EA-2F27-45EE-863D-D6A80A7556F0}"/>
              </a:ext>
            </a:extLst>
          </p:cNvPr>
          <p:cNvSpPr txBox="1"/>
          <p:nvPr/>
        </p:nvSpPr>
        <p:spPr>
          <a:xfrm>
            <a:off x="3077254" y="2473499"/>
            <a:ext cx="1541079" cy="461665"/>
          </a:xfrm>
          <a:prstGeom prst="rect">
            <a:avLst/>
          </a:prstGeom>
          <a:noFill/>
        </p:spPr>
        <p:txBody>
          <a:bodyPr wrap="square">
            <a:spAutoFit/>
          </a:bodyPr>
          <a:lstStyle/>
          <a:p>
            <a:r>
              <a:rPr kumimoji="0" lang="en-GB" sz="2400" b="1" i="0" u="none" strike="noStrike" kern="1200" cap="none" spc="0" normalizeH="0" baseline="0" noProof="0" dirty="0">
                <a:ln>
                  <a:noFill/>
                </a:ln>
                <a:solidFill>
                  <a:srgbClr val="EF3C30"/>
                </a:solidFill>
                <a:effectLst/>
                <a:uLnTx/>
                <a:uFillTx/>
                <a:latin typeface="Century Gothic" panose="020F0302020204030204"/>
              </a:rPr>
              <a:t>quatorze</a:t>
            </a:r>
            <a:endParaRPr lang="fr-FR" dirty="0">
              <a:solidFill>
                <a:srgbClr val="EF3C30"/>
              </a:solidFill>
            </a:endParaRPr>
          </a:p>
        </p:txBody>
      </p:sp>
      <p:sp>
        <p:nvSpPr>
          <p:cNvPr id="43" name="TextBox 42">
            <a:extLst>
              <a:ext uri="{FF2B5EF4-FFF2-40B4-BE49-F238E27FC236}">
                <a16:creationId xmlns:a16="http://schemas.microsoft.com/office/drawing/2014/main" id="{AC5358D3-84ED-4DC4-860E-F456A992E1DA}"/>
              </a:ext>
            </a:extLst>
          </p:cNvPr>
          <p:cNvSpPr txBox="1"/>
          <p:nvPr/>
        </p:nvSpPr>
        <p:spPr>
          <a:xfrm>
            <a:off x="4547465" y="2473499"/>
            <a:ext cx="1455848" cy="461665"/>
          </a:xfrm>
          <a:prstGeom prst="rect">
            <a:avLst/>
          </a:prstGeom>
          <a:noFill/>
        </p:spPr>
        <p:txBody>
          <a:bodyPr wrap="none" rtlCol="0">
            <a:spAutoFit/>
          </a:bodyPr>
          <a:lstStyle/>
          <a:p>
            <a:pPr algn="l"/>
            <a:r>
              <a:rPr lang="en-GB" sz="2400" dirty="0">
                <a:solidFill>
                  <a:srgbClr val="002060"/>
                </a:solidFill>
              </a:rPr>
              <a:t>fourteen</a:t>
            </a:r>
          </a:p>
        </p:txBody>
      </p:sp>
      <p:sp>
        <p:nvSpPr>
          <p:cNvPr id="47" name="TextBox 46">
            <a:extLst>
              <a:ext uri="{FF2B5EF4-FFF2-40B4-BE49-F238E27FC236}">
                <a16:creationId xmlns:a16="http://schemas.microsoft.com/office/drawing/2014/main" id="{D419BC99-AEC5-4386-9961-C5012ECF44AA}"/>
              </a:ext>
            </a:extLst>
          </p:cNvPr>
          <p:cNvSpPr txBox="1"/>
          <p:nvPr/>
        </p:nvSpPr>
        <p:spPr>
          <a:xfrm>
            <a:off x="6267355" y="2473499"/>
            <a:ext cx="1301587" cy="461665"/>
          </a:xfrm>
          <a:prstGeom prst="rect">
            <a:avLst/>
          </a:prstGeom>
          <a:noFill/>
        </p:spPr>
        <p:txBody>
          <a:bodyPr wrap="square">
            <a:spAutoFit/>
          </a:bodyPr>
          <a:lstStyle/>
          <a:p>
            <a:r>
              <a:rPr kumimoji="0" lang="en-GB" sz="2400" b="1" i="0" u="none" strike="noStrike" kern="1200" cap="none" spc="0" normalizeH="0" baseline="0" noProof="0" dirty="0">
                <a:ln>
                  <a:noFill/>
                </a:ln>
                <a:solidFill>
                  <a:srgbClr val="EF3C30"/>
                </a:solidFill>
                <a:effectLst/>
                <a:uLnTx/>
                <a:uFillTx/>
                <a:latin typeface="Century Gothic" panose="020F0302020204030204"/>
              </a:rPr>
              <a:t>quinze</a:t>
            </a:r>
            <a:endParaRPr lang="fr-FR" dirty="0">
              <a:solidFill>
                <a:srgbClr val="EF3C30"/>
              </a:solidFill>
            </a:endParaRPr>
          </a:p>
        </p:txBody>
      </p:sp>
      <p:sp>
        <p:nvSpPr>
          <p:cNvPr id="48" name="TextBox 47">
            <a:extLst>
              <a:ext uri="{FF2B5EF4-FFF2-40B4-BE49-F238E27FC236}">
                <a16:creationId xmlns:a16="http://schemas.microsoft.com/office/drawing/2014/main" id="{780E2C42-BD71-40B1-A3F5-5B81033A2B04}"/>
              </a:ext>
            </a:extLst>
          </p:cNvPr>
          <p:cNvSpPr txBox="1"/>
          <p:nvPr/>
        </p:nvSpPr>
        <p:spPr>
          <a:xfrm>
            <a:off x="7410922" y="2473498"/>
            <a:ext cx="1130438" cy="461665"/>
          </a:xfrm>
          <a:prstGeom prst="rect">
            <a:avLst/>
          </a:prstGeom>
          <a:noFill/>
        </p:spPr>
        <p:txBody>
          <a:bodyPr wrap="none" rtlCol="0">
            <a:spAutoFit/>
          </a:bodyPr>
          <a:lstStyle/>
          <a:p>
            <a:pPr algn="l"/>
            <a:r>
              <a:rPr lang="en-GB" sz="2400" dirty="0">
                <a:solidFill>
                  <a:srgbClr val="002060"/>
                </a:solidFill>
              </a:rPr>
              <a:t>fifteen</a:t>
            </a:r>
          </a:p>
        </p:txBody>
      </p:sp>
      <p:sp>
        <p:nvSpPr>
          <p:cNvPr id="52" name="TextBox 51">
            <a:extLst>
              <a:ext uri="{FF2B5EF4-FFF2-40B4-BE49-F238E27FC236}">
                <a16:creationId xmlns:a16="http://schemas.microsoft.com/office/drawing/2014/main" id="{B793D073-9A2F-4DC9-B8F9-4ECF7F3B265A}"/>
              </a:ext>
            </a:extLst>
          </p:cNvPr>
          <p:cNvSpPr txBox="1"/>
          <p:nvPr/>
        </p:nvSpPr>
        <p:spPr>
          <a:xfrm>
            <a:off x="8776091" y="2463395"/>
            <a:ext cx="1020817" cy="461665"/>
          </a:xfrm>
          <a:prstGeom prst="rect">
            <a:avLst/>
          </a:prstGeom>
          <a:noFill/>
        </p:spPr>
        <p:txBody>
          <a:bodyPr wrap="square">
            <a:spAutoFit/>
          </a:bodyPr>
          <a:lstStyle/>
          <a:p>
            <a:r>
              <a:rPr kumimoji="0" lang="en-GB" sz="2400" b="1" i="0" u="none" strike="noStrike" kern="1200" cap="none" spc="0" normalizeH="0" baseline="0" noProof="0" dirty="0">
                <a:ln>
                  <a:noFill/>
                </a:ln>
                <a:solidFill>
                  <a:srgbClr val="EF3C30"/>
                </a:solidFill>
                <a:effectLst/>
                <a:uLnTx/>
                <a:uFillTx/>
                <a:latin typeface="Century Gothic" panose="020F0302020204030204"/>
              </a:rPr>
              <a:t>seize</a:t>
            </a:r>
            <a:endParaRPr lang="fr-FR" dirty="0">
              <a:solidFill>
                <a:srgbClr val="EF3C30"/>
              </a:solidFill>
            </a:endParaRPr>
          </a:p>
        </p:txBody>
      </p:sp>
      <p:sp>
        <p:nvSpPr>
          <p:cNvPr id="53" name="TextBox 52">
            <a:extLst>
              <a:ext uri="{FF2B5EF4-FFF2-40B4-BE49-F238E27FC236}">
                <a16:creationId xmlns:a16="http://schemas.microsoft.com/office/drawing/2014/main" id="{DEA8459E-7CD3-462E-986D-68D89A96AD4A}"/>
              </a:ext>
            </a:extLst>
          </p:cNvPr>
          <p:cNvSpPr txBox="1"/>
          <p:nvPr/>
        </p:nvSpPr>
        <p:spPr>
          <a:xfrm>
            <a:off x="9684927" y="2463394"/>
            <a:ext cx="1205779" cy="461665"/>
          </a:xfrm>
          <a:prstGeom prst="rect">
            <a:avLst/>
          </a:prstGeom>
          <a:noFill/>
        </p:spPr>
        <p:txBody>
          <a:bodyPr wrap="none" rtlCol="0">
            <a:spAutoFit/>
          </a:bodyPr>
          <a:lstStyle/>
          <a:p>
            <a:pPr algn="l"/>
            <a:r>
              <a:rPr lang="en-GB" sz="2400" dirty="0">
                <a:solidFill>
                  <a:srgbClr val="002060"/>
                </a:solidFill>
              </a:rPr>
              <a:t>sixteen</a:t>
            </a:r>
          </a:p>
        </p:txBody>
      </p:sp>
      <p:sp>
        <p:nvSpPr>
          <p:cNvPr id="57" name="TextBox 56">
            <a:extLst>
              <a:ext uri="{FF2B5EF4-FFF2-40B4-BE49-F238E27FC236}">
                <a16:creationId xmlns:a16="http://schemas.microsoft.com/office/drawing/2014/main" id="{E4F9E886-8ACF-4115-A61D-75E914210E28}"/>
              </a:ext>
            </a:extLst>
          </p:cNvPr>
          <p:cNvSpPr txBox="1"/>
          <p:nvPr/>
        </p:nvSpPr>
        <p:spPr>
          <a:xfrm>
            <a:off x="221686" y="3242037"/>
            <a:ext cx="1220251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numbers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17-31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are made up of a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combination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of numbers in French:</a:t>
            </a:r>
          </a:p>
        </p:txBody>
      </p:sp>
      <p:sp>
        <p:nvSpPr>
          <p:cNvPr id="58" name="TextBox 57">
            <a:extLst>
              <a:ext uri="{FF2B5EF4-FFF2-40B4-BE49-F238E27FC236}">
                <a16:creationId xmlns:a16="http://schemas.microsoft.com/office/drawing/2014/main" id="{5FAFBC5A-1EF6-4C4B-A871-14AF0A1231D9}"/>
              </a:ext>
            </a:extLst>
          </p:cNvPr>
          <p:cNvSpPr txBox="1"/>
          <p:nvPr/>
        </p:nvSpPr>
        <p:spPr>
          <a:xfrm>
            <a:off x="562767" y="3701221"/>
            <a:ext cx="1660171" cy="461665"/>
          </a:xfrm>
          <a:prstGeom prst="rect">
            <a:avLst/>
          </a:prstGeom>
          <a:noFill/>
        </p:spPr>
        <p:txBody>
          <a:bodyPr wrap="square">
            <a:spAutoFit/>
          </a:bodyPr>
          <a:lstStyle/>
          <a:p>
            <a:r>
              <a:rPr lang="en-GB" sz="2400" b="1" dirty="0">
                <a:solidFill>
                  <a:srgbClr val="EF3C30"/>
                </a:solidFill>
                <a:latin typeface="Century Gothic" panose="020F0302020204030204"/>
              </a:rPr>
              <a:t>d</a:t>
            </a:r>
            <a:r>
              <a:rPr kumimoji="0" lang="en-GB" sz="2400" b="1" i="0" u="none" strike="noStrike" kern="1200" cap="none" spc="0" normalizeH="0" baseline="0" noProof="0" dirty="0">
                <a:ln>
                  <a:noFill/>
                </a:ln>
                <a:solidFill>
                  <a:srgbClr val="EF3C30"/>
                </a:solidFill>
                <a:effectLst/>
                <a:uLnTx/>
                <a:uFillTx/>
                <a:latin typeface="Century Gothic" panose="020F0302020204030204"/>
              </a:rPr>
              <a:t>ix-sept</a:t>
            </a:r>
            <a:endParaRPr lang="fr-FR" dirty="0">
              <a:solidFill>
                <a:srgbClr val="EF3C30"/>
              </a:solidFill>
            </a:endParaRPr>
          </a:p>
        </p:txBody>
      </p:sp>
      <p:sp>
        <p:nvSpPr>
          <p:cNvPr id="59" name="TextBox 58">
            <a:extLst>
              <a:ext uri="{FF2B5EF4-FFF2-40B4-BE49-F238E27FC236}">
                <a16:creationId xmlns:a16="http://schemas.microsoft.com/office/drawing/2014/main" id="{999198EF-CB04-4111-92C1-FC2BC89426AB}"/>
              </a:ext>
            </a:extLst>
          </p:cNvPr>
          <p:cNvSpPr txBox="1"/>
          <p:nvPr/>
        </p:nvSpPr>
        <p:spPr>
          <a:xfrm>
            <a:off x="1965411" y="3701218"/>
            <a:ext cx="1755609" cy="461665"/>
          </a:xfrm>
          <a:prstGeom prst="rect">
            <a:avLst/>
          </a:prstGeom>
          <a:noFill/>
        </p:spPr>
        <p:txBody>
          <a:bodyPr wrap="none" rtlCol="0">
            <a:spAutoFit/>
          </a:bodyPr>
          <a:lstStyle/>
          <a:p>
            <a:pPr algn="l"/>
            <a:r>
              <a:rPr lang="en-GB" sz="2400" dirty="0">
                <a:solidFill>
                  <a:srgbClr val="002060"/>
                </a:solidFill>
              </a:rPr>
              <a:t>seventeen</a:t>
            </a:r>
          </a:p>
        </p:txBody>
      </p:sp>
      <p:sp>
        <p:nvSpPr>
          <p:cNvPr id="60" name="TextBox 59">
            <a:extLst>
              <a:ext uri="{FF2B5EF4-FFF2-40B4-BE49-F238E27FC236}">
                <a16:creationId xmlns:a16="http://schemas.microsoft.com/office/drawing/2014/main" id="{041E48C7-3A26-425E-B37F-C6A7EFDE7298}"/>
              </a:ext>
            </a:extLst>
          </p:cNvPr>
          <p:cNvSpPr txBox="1"/>
          <p:nvPr/>
        </p:nvSpPr>
        <p:spPr>
          <a:xfrm>
            <a:off x="4179096" y="3701218"/>
            <a:ext cx="1541079" cy="461665"/>
          </a:xfrm>
          <a:prstGeom prst="rect">
            <a:avLst/>
          </a:prstGeom>
          <a:noFill/>
        </p:spPr>
        <p:txBody>
          <a:bodyPr wrap="square">
            <a:spAutoFit/>
          </a:bodyPr>
          <a:lstStyle/>
          <a:p>
            <a:r>
              <a:rPr kumimoji="0" lang="en-GB" sz="2400" b="1" i="0" u="none" strike="noStrike" kern="1200" cap="none" spc="0" normalizeH="0" baseline="0" noProof="0" dirty="0">
                <a:ln>
                  <a:noFill/>
                </a:ln>
                <a:solidFill>
                  <a:srgbClr val="EF3C30"/>
                </a:solidFill>
                <a:effectLst/>
                <a:uLnTx/>
                <a:uFillTx/>
                <a:latin typeface="Century Gothic" panose="020F0302020204030204"/>
                <a:ea typeface="+mn-ea"/>
                <a:cs typeface="+mn-cs"/>
              </a:rPr>
              <a:t>dix-</a:t>
            </a:r>
            <a:r>
              <a:rPr kumimoji="0" lang="en-GB" sz="2400" b="1" i="0" u="none" strike="noStrike" kern="1200" cap="none" spc="0" normalizeH="0" baseline="0" noProof="0" dirty="0" err="1">
                <a:ln>
                  <a:noFill/>
                </a:ln>
                <a:solidFill>
                  <a:srgbClr val="EF3C30"/>
                </a:solidFill>
                <a:effectLst/>
                <a:uLnTx/>
                <a:uFillTx/>
                <a:latin typeface="Century Gothic" panose="020F0302020204030204"/>
              </a:rPr>
              <a:t>huit</a:t>
            </a:r>
            <a:endParaRPr lang="fr-FR" dirty="0">
              <a:solidFill>
                <a:srgbClr val="EF3C30"/>
              </a:solidFill>
            </a:endParaRPr>
          </a:p>
        </p:txBody>
      </p:sp>
      <p:sp>
        <p:nvSpPr>
          <p:cNvPr id="61" name="TextBox 60">
            <a:extLst>
              <a:ext uri="{FF2B5EF4-FFF2-40B4-BE49-F238E27FC236}">
                <a16:creationId xmlns:a16="http://schemas.microsoft.com/office/drawing/2014/main" id="{F56C136C-5CDB-42B0-859B-E5E3918A36B0}"/>
              </a:ext>
            </a:extLst>
          </p:cNvPr>
          <p:cNvSpPr txBox="1"/>
          <p:nvPr/>
        </p:nvSpPr>
        <p:spPr>
          <a:xfrm>
            <a:off x="5500959" y="3701218"/>
            <a:ext cx="1532792" cy="461665"/>
          </a:xfrm>
          <a:prstGeom prst="rect">
            <a:avLst/>
          </a:prstGeom>
          <a:noFill/>
        </p:spPr>
        <p:txBody>
          <a:bodyPr wrap="none" rtlCol="0">
            <a:spAutoFit/>
          </a:bodyPr>
          <a:lstStyle/>
          <a:p>
            <a:pPr algn="l"/>
            <a:r>
              <a:rPr lang="en-GB" sz="2400" dirty="0">
                <a:solidFill>
                  <a:srgbClr val="002060"/>
                </a:solidFill>
              </a:rPr>
              <a:t>eighteen</a:t>
            </a:r>
          </a:p>
        </p:txBody>
      </p:sp>
      <p:sp>
        <p:nvSpPr>
          <p:cNvPr id="62" name="TextBox 61">
            <a:extLst>
              <a:ext uri="{FF2B5EF4-FFF2-40B4-BE49-F238E27FC236}">
                <a16:creationId xmlns:a16="http://schemas.microsoft.com/office/drawing/2014/main" id="{26DE9604-F325-45DD-A22C-65D1139FDF52}"/>
              </a:ext>
            </a:extLst>
          </p:cNvPr>
          <p:cNvSpPr txBox="1"/>
          <p:nvPr/>
        </p:nvSpPr>
        <p:spPr>
          <a:xfrm>
            <a:off x="7524012" y="3702004"/>
            <a:ext cx="1481815" cy="461665"/>
          </a:xfrm>
          <a:prstGeom prst="rect">
            <a:avLst/>
          </a:prstGeom>
          <a:noFill/>
        </p:spPr>
        <p:txBody>
          <a:bodyPr wrap="square">
            <a:spAutoFit/>
          </a:bodyPr>
          <a:lstStyle/>
          <a:p>
            <a:r>
              <a:rPr kumimoji="0" lang="en-GB" sz="2400" b="1" i="0" u="none" strike="noStrike" kern="1200" cap="none" spc="0" normalizeH="0" baseline="0" noProof="0" dirty="0">
                <a:ln>
                  <a:noFill/>
                </a:ln>
                <a:solidFill>
                  <a:srgbClr val="EF3C30"/>
                </a:solidFill>
                <a:effectLst/>
                <a:uLnTx/>
                <a:uFillTx/>
                <a:latin typeface="Century Gothic" panose="020F0302020204030204"/>
                <a:ea typeface="+mn-ea"/>
                <a:cs typeface="+mn-cs"/>
              </a:rPr>
              <a:t>dix-</a:t>
            </a:r>
            <a:r>
              <a:rPr kumimoji="0" lang="en-GB" sz="2400" b="1" i="0" u="none" strike="noStrike" kern="1200" cap="none" spc="0" normalizeH="0" baseline="0" noProof="0" dirty="0" err="1">
                <a:ln>
                  <a:noFill/>
                </a:ln>
                <a:solidFill>
                  <a:srgbClr val="EF3C30"/>
                </a:solidFill>
                <a:effectLst/>
                <a:uLnTx/>
                <a:uFillTx/>
                <a:latin typeface="Century Gothic" panose="020F0302020204030204"/>
              </a:rPr>
              <a:t>neuf</a:t>
            </a:r>
            <a:endParaRPr lang="fr-FR" dirty="0">
              <a:solidFill>
                <a:srgbClr val="EF3C30"/>
              </a:solidFill>
            </a:endParaRPr>
          </a:p>
        </p:txBody>
      </p:sp>
      <p:sp>
        <p:nvSpPr>
          <p:cNvPr id="63" name="TextBox 62">
            <a:extLst>
              <a:ext uri="{FF2B5EF4-FFF2-40B4-BE49-F238E27FC236}">
                <a16:creationId xmlns:a16="http://schemas.microsoft.com/office/drawing/2014/main" id="{D2FEBAC1-2010-4572-877C-C7956934E813}"/>
              </a:ext>
            </a:extLst>
          </p:cNvPr>
          <p:cNvSpPr txBox="1"/>
          <p:nvPr/>
        </p:nvSpPr>
        <p:spPr>
          <a:xfrm>
            <a:off x="8928149" y="3702004"/>
            <a:ext cx="1513556" cy="461665"/>
          </a:xfrm>
          <a:prstGeom prst="rect">
            <a:avLst/>
          </a:prstGeom>
          <a:noFill/>
        </p:spPr>
        <p:txBody>
          <a:bodyPr wrap="none" rtlCol="0">
            <a:spAutoFit/>
          </a:bodyPr>
          <a:lstStyle/>
          <a:p>
            <a:pPr algn="l"/>
            <a:r>
              <a:rPr lang="en-GB" sz="2400" dirty="0">
                <a:solidFill>
                  <a:srgbClr val="002060"/>
                </a:solidFill>
              </a:rPr>
              <a:t>nineteen</a:t>
            </a:r>
          </a:p>
        </p:txBody>
      </p:sp>
      <p:sp>
        <p:nvSpPr>
          <p:cNvPr id="64" name="TextBox 63">
            <a:extLst>
              <a:ext uri="{FF2B5EF4-FFF2-40B4-BE49-F238E27FC236}">
                <a16:creationId xmlns:a16="http://schemas.microsoft.com/office/drawing/2014/main" id="{F83475A7-D976-432B-97D9-FE03205B9F83}"/>
              </a:ext>
            </a:extLst>
          </p:cNvPr>
          <p:cNvSpPr txBox="1"/>
          <p:nvPr/>
        </p:nvSpPr>
        <p:spPr>
          <a:xfrm>
            <a:off x="577463" y="4524963"/>
            <a:ext cx="1020817" cy="461665"/>
          </a:xfrm>
          <a:prstGeom prst="rect">
            <a:avLst/>
          </a:prstGeom>
          <a:noFill/>
        </p:spPr>
        <p:txBody>
          <a:bodyPr wrap="square">
            <a:spAutoFit/>
          </a:bodyPr>
          <a:lstStyle/>
          <a:p>
            <a:r>
              <a:rPr kumimoji="0" lang="en-GB" sz="2400" b="1" i="0" u="none" strike="noStrike" kern="1200" cap="none" spc="0" normalizeH="0" baseline="0" noProof="0" dirty="0" err="1">
                <a:ln>
                  <a:noFill/>
                </a:ln>
                <a:solidFill>
                  <a:srgbClr val="EF3C30"/>
                </a:solidFill>
                <a:effectLst/>
                <a:uLnTx/>
                <a:uFillTx/>
                <a:latin typeface="Century Gothic" panose="020F0302020204030204"/>
              </a:rPr>
              <a:t>vingt</a:t>
            </a:r>
            <a:endParaRPr lang="fr-FR" dirty="0">
              <a:solidFill>
                <a:srgbClr val="EF3C30"/>
              </a:solidFill>
            </a:endParaRPr>
          </a:p>
        </p:txBody>
      </p:sp>
      <p:sp>
        <p:nvSpPr>
          <p:cNvPr id="65" name="TextBox 64">
            <a:extLst>
              <a:ext uri="{FF2B5EF4-FFF2-40B4-BE49-F238E27FC236}">
                <a16:creationId xmlns:a16="http://schemas.microsoft.com/office/drawing/2014/main" id="{918140AA-A59B-467C-A80E-DC3AB7E79903}"/>
              </a:ext>
            </a:extLst>
          </p:cNvPr>
          <p:cNvSpPr txBox="1"/>
          <p:nvPr/>
        </p:nvSpPr>
        <p:spPr>
          <a:xfrm>
            <a:off x="1583584" y="4524963"/>
            <a:ext cx="1202573" cy="461665"/>
          </a:xfrm>
          <a:prstGeom prst="rect">
            <a:avLst/>
          </a:prstGeom>
          <a:noFill/>
        </p:spPr>
        <p:txBody>
          <a:bodyPr wrap="none" rtlCol="0">
            <a:spAutoFit/>
          </a:bodyPr>
          <a:lstStyle/>
          <a:p>
            <a:pPr algn="l"/>
            <a:r>
              <a:rPr lang="en-GB" sz="2400" dirty="0">
                <a:solidFill>
                  <a:srgbClr val="002060"/>
                </a:solidFill>
              </a:rPr>
              <a:t>twenty</a:t>
            </a:r>
          </a:p>
        </p:txBody>
      </p:sp>
      <p:sp>
        <p:nvSpPr>
          <p:cNvPr id="66" name="TextBox 65">
            <a:extLst>
              <a:ext uri="{FF2B5EF4-FFF2-40B4-BE49-F238E27FC236}">
                <a16:creationId xmlns:a16="http://schemas.microsoft.com/office/drawing/2014/main" id="{EB0544D9-029D-4BB0-9A37-75299BCCA1D1}"/>
              </a:ext>
            </a:extLst>
          </p:cNvPr>
          <p:cNvSpPr txBox="1"/>
          <p:nvPr/>
        </p:nvSpPr>
        <p:spPr>
          <a:xfrm>
            <a:off x="6733072" y="4264027"/>
            <a:ext cx="4881465" cy="442674"/>
          </a:xfrm>
          <a:prstGeom prst="wedgeRoundRectCallout">
            <a:avLst>
              <a:gd name="adj1" fmla="val -22153"/>
              <a:gd name="adj2" fmla="val -66601"/>
              <a:gd name="adj3" fmla="val 16667"/>
            </a:avLst>
          </a:prstGeom>
          <a:solidFill>
            <a:srgbClr val="0055A5"/>
          </a:solidFill>
          <a:ln>
            <a:solidFill>
              <a:srgbClr val="EE6000"/>
            </a:solidFill>
          </a:ln>
        </p:spPr>
        <p:txBody>
          <a:bodyPr wrap="none" rtlCol="0">
            <a:spAutoFit/>
          </a:bodyPr>
          <a:lstStyle/>
          <a:p>
            <a:pPr algn="l"/>
            <a:r>
              <a:rPr lang="en-GB" sz="2000" dirty="0">
                <a:solidFill>
                  <a:schemeClr val="bg1"/>
                </a:solidFill>
              </a:rPr>
              <a:t>Add a </a:t>
            </a:r>
            <a:r>
              <a:rPr lang="en-GB" sz="2000" b="1" dirty="0">
                <a:solidFill>
                  <a:schemeClr val="bg1"/>
                </a:solidFill>
              </a:rPr>
              <a:t>hyphen</a:t>
            </a:r>
            <a:r>
              <a:rPr lang="en-GB" sz="2000" dirty="0">
                <a:solidFill>
                  <a:schemeClr val="bg1"/>
                </a:solidFill>
              </a:rPr>
              <a:t> between the numbers.</a:t>
            </a:r>
            <a:endParaRPr lang="en-GB" sz="2000" b="1" dirty="0">
              <a:solidFill>
                <a:schemeClr val="bg1"/>
              </a:solidFill>
            </a:endParaRPr>
          </a:p>
        </p:txBody>
      </p:sp>
      <p:sp>
        <p:nvSpPr>
          <p:cNvPr id="67" name="TextBox 66">
            <a:extLst>
              <a:ext uri="{FF2B5EF4-FFF2-40B4-BE49-F238E27FC236}">
                <a16:creationId xmlns:a16="http://schemas.microsoft.com/office/drawing/2014/main" id="{0C9BE998-535F-4E98-AD51-D852A6A7F384}"/>
              </a:ext>
            </a:extLst>
          </p:cNvPr>
          <p:cNvSpPr txBox="1"/>
          <p:nvPr/>
        </p:nvSpPr>
        <p:spPr>
          <a:xfrm>
            <a:off x="615530" y="4986628"/>
            <a:ext cx="1988871" cy="461665"/>
          </a:xfrm>
          <a:prstGeom prst="rect">
            <a:avLst/>
          </a:prstGeom>
          <a:noFill/>
        </p:spPr>
        <p:txBody>
          <a:bodyPr wrap="square">
            <a:spAutoFit/>
          </a:bodyPr>
          <a:lstStyle/>
          <a:p>
            <a:r>
              <a:rPr kumimoji="0" lang="en-GB" sz="2400" b="1" i="0" u="none" strike="noStrike" kern="1200" cap="none" spc="0" normalizeH="0" baseline="0" noProof="0" dirty="0" err="1">
                <a:ln>
                  <a:noFill/>
                </a:ln>
                <a:solidFill>
                  <a:srgbClr val="EF3C30"/>
                </a:solidFill>
                <a:effectLst/>
                <a:uLnTx/>
                <a:uFillTx/>
                <a:latin typeface="Century Gothic" panose="020F0302020204030204"/>
                <a:ea typeface="+mn-ea"/>
                <a:cs typeface="+mn-cs"/>
              </a:rPr>
              <a:t>vingt</a:t>
            </a:r>
            <a:r>
              <a:rPr kumimoji="0" lang="en-GB" sz="2400" b="1" i="0" u="none" strike="noStrike" kern="1200" cap="none" spc="0" normalizeH="0" baseline="0" noProof="0" dirty="0">
                <a:ln>
                  <a:noFill/>
                </a:ln>
                <a:solidFill>
                  <a:srgbClr val="EF3C30"/>
                </a:solidFill>
                <a:effectLst/>
                <a:uLnTx/>
                <a:uFillTx/>
                <a:latin typeface="Century Gothic" panose="020F0302020204030204"/>
              </a:rPr>
              <a:t>-deux</a:t>
            </a:r>
            <a:endParaRPr lang="fr-FR" dirty="0">
              <a:solidFill>
                <a:srgbClr val="EF3C30"/>
              </a:solidFill>
            </a:endParaRPr>
          </a:p>
        </p:txBody>
      </p:sp>
      <p:sp>
        <p:nvSpPr>
          <p:cNvPr id="68" name="TextBox 67">
            <a:extLst>
              <a:ext uri="{FF2B5EF4-FFF2-40B4-BE49-F238E27FC236}">
                <a16:creationId xmlns:a16="http://schemas.microsoft.com/office/drawing/2014/main" id="{7B9D722C-1CB7-4135-8E82-712269FE269E}"/>
              </a:ext>
            </a:extLst>
          </p:cNvPr>
          <p:cNvSpPr txBox="1"/>
          <p:nvPr/>
        </p:nvSpPr>
        <p:spPr>
          <a:xfrm>
            <a:off x="2566334" y="4986628"/>
            <a:ext cx="1867819" cy="461665"/>
          </a:xfrm>
          <a:prstGeom prst="rect">
            <a:avLst/>
          </a:prstGeom>
          <a:noFill/>
        </p:spPr>
        <p:txBody>
          <a:bodyPr wrap="none" rtlCol="0">
            <a:spAutoFit/>
          </a:bodyPr>
          <a:lstStyle/>
          <a:p>
            <a:pPr algn="l"/>
            <a:r>
              <a:rPr lang="en-GB" sz="2400" dirty="0">
                <a:solidFill>
                  <a:srgbClr val="002060"/>
                </a:solidFill>
              </a:rPr>
              <a:t>twenty-two</a:t>
            </a:r>
          </a:p>
        </p:txBody>
      </p:sp>
      <p:sp>
        <p:nvSpPr>
          <p:cNvPr id="69" name="TextBox 68">
            <a:extLst>
              <a:ext uri="{FF2B5EF4-FFF2-40B4-BE49-F238E27FC236}">
                <a16:creationId xmlns:a16="http://schemas.microsoft.com/office/drawing/2014/main" id="{68A29BCE-14E8-4A96-91E2-C6638B22B58C}"/>
              </a:ext>
            </a:extLst>
          </p:cNvPr>
          <p:cNvSpPr txBox="1"/>
          <p:nvPr/>
        </p:nvSpPr>
        <p:spPr>
          <a:xfrm>
            <a:off x="4835068" y="4937043"/>
            <a:ext cx="1260932" cy="461665"/>
          </a:xfrm>
          <a:prstGeom prst="rect">
            <a:avLst/>
          </a:prstGeom>
          <a:noFill/>
        </p:spPr>
        <p:txBody>
          <a:bodyPr wrap="square">
            <a:spAutoFit/>
          </a:bodyPr>
          <a:lstStyle/>
          <a:p>
            <a:r>
              <a:rPr kumimoji="0" lang="en-GB" sz="2400" b="1" i="0" u="none" strike="noStrike" kern="1200" cap="none" spc="0" normalizeH="0" baseline="0" noProof="0" dirty="0" err="1">
                <a:ln>
                  <a:noFill/>
                </a:ln>
                <a:solidFill>
                  <a:srgbClr val="EF3C30"/>
                </a:solidFill>
                <a:effectLst/>
                <a:uLnTx/>
                <a:uFillTx/>
                <a:latin typeface="Century Gothic" panose="020F0302020204030204"/>
              </a:rPr>
              <a:t>trente</a:t>
            </a:r>
            <a:endParaRPr lang="fr-FR" dirty="0">
              <a:solidFill>
                <a:srgbClr val="EF3C30"/>
              </a:solidFill>
            </a:endParaRPr>
          </a:p>
        </p:txBody>
      </p:sp>
      <p:sp>
        <p:nvSpPr>
          <p:cNvPr id="70" name="TextBox 69">
            <a:extLst>
              <a:ext uri="{FF2B5EF4-FFF2-40B4-BE49-F238E27FC236}">
                <a16:creationId xmlns:a16="http://schemas.microsoft.com/office/drawing/2014/main" id="{61D913FC-2F29-44F5-98AB-1E0A463174C6}"/>
              </a:ext>
            </a:extLst>
          </p:cNvPr>
          <p:cNvSpPr txBox="1"/>
          <p:nvPr/>
        </p:nvSpPr>
        <p:spPr>
          <a:xfrm>
            <a:off x="5924334" y="4937043"/>
            <a:ext cx="899605" cy="461665"/>
          </a:xfrm>
          <a:prstGeom prst="rect">
            <a:avLst/>
          </a:prstGeom>
          <a:noFill/>
        </p:spPr>
        <p:txBody>
          <a:bodyPr wrap="none" rtlCol="0">
            <a:spAutoFit/>
          </a:bodyPr>
          <a:lstStyle/>
          <a:p>
            <a:pPr algn="l"/>
            <a:r>
              <a:rPr lang="en-GB" sz="2400" dirty="0">
                <a:solidFill>
                  <a:srgbClr val="002060"/>
                </a:solidFill>
              </a:rPr>
              <a:t>thirty</a:t>
            </a:r>
          </a:p>
        </p:txBody>
      </p:sp>
      <p:sp>
        <p:nvSpPr>
          <p:cNvPr id="71" name="TextBox 70">
            <a:extLst>
              <a:ext uri="{FF2B5EF4-FFF2-40B4-BE49-F238E27FC236}">
                <a16:creationId xmlns:a16="http://schemas.microsoft.com/office/drawing/2014/main" id="{CC9AE98F-F9EC-430A-AC42-EF894D6666A4}"/>
              </a:ext>
            </a:extLst>
          </p:cNvPr>
          <p:cNvSpPr txBox="1"/>
          <p:nvPr/>
        </p:nvSpPr>
        <p:spPr>
          <a:xfrm>
            <a:off x="4873135" y="5398708"/>
            <a:ext cx="1988871" cy="461665"/>
          </a:xfrm>
          <a:prstGeom prst="rect">
            <a:avLst/>
          </a:prstGeom>
          <a:noFill/>
        </p:spPr>
        <p:txBody>
          <a:bodyPr wrap="square">
            <a:spAutoFit/>
          </a:bodyPr>
          <a:lstStyle/>
          <a:p>
            <a:r>
              <a:rPr kumimoji="0" lang="en-GB" sz="2400" b="1" i="0" u="none" strike="noStrike" kern="1200" cap="none" spc="0" normalizeH="0" baseline="0" noProof="0" dirty="0" err="1">
                <a:ln>
                  <a:noFill/>
                </a:ln>
                <a:solidFill>
                  <a:srgbClr val="EF3C30"/>
                </a:solidFill>
                <a:effectLst/>
                <a:uLnTx/>
                <a:uFillTx/>
                <a:latin typeface="Century Gothic" panose="020F0302020204030204"/>
                <a:ea typeface="+mn-ea"/>
                <a:cs typeface="+mn-cs"/>
              </a:rPr>
              <a:t>trente</a:t>
            </a:r>
            <a:r>
              <a:rPr lang="en-GB" sz="2400" b="1" dirty="0">
                <a:solidFill>
                  <a:srgbClr val="EF3C30"/>
                </a:solidFill>
                <a:latin typeface="Century Gothic" panose="020F0302020204030204"/>
              </a:rPr>
              <a:t> </a:t>
            </a:r>
            <a:r>
              <a:rPr kumimoji="0" lang="en-GB" sz="2400" b="1" i="0" u="none" strike="noStrike" kern="1200" cap="none" spc="0" normalizeH="0" baseline="0" noProof="0" dirty="0">
                <a:ln>
                  <a:noFill/>
                </a:ln>
                <a:solidFill>
                  <a:srgbClr val="EF3C30"/>
                </a:solidFill>
                <a:effectLst/>
                <a:uLnTx/>
                <a:uFillTx/>
                <a:latin typeface="Century Gothic" panose="020F0302020204030204"/>
              </a:rPr>
              <a:t>et un</a:t>
            </a:r>
            <a:endParaRPr lang="fr-FR" dirty="0">
              <a:solidFill>
                <a:srgbClr val="EF3C30"/>
              </a:solidFill>
            </a:endParaRPr>
          </a:p>
        </p:txBody>
      </p:sp>
      <p:sp>
        <p:nvSpPr>
          <p:cNvPr id="72" name="TextBox 71">
            <a:extLst>
              <a:ext uri="{FF2B5EF4-FFF2-40B4-BE49-F238E27FC236}">
                <a16:creationId xmlns:a16="http://schemas.microsoft.com/office/drawing/2014/main" id="{259D2C5C-480F-4433-A278-34F8C4A9E120}"/>
              </a:ext>
            </a:extLst>
          </p:cNvPr>
          <p:cNvSpPr txBox="1"/>
          <p:nvPr/>
        </p:nvSpPr>
        <p:spPr>
          <a:xfrm>
            <a:off x="6823939" y="5398708"/>
            <a:ext cx="1592103" cy="461665"/>
          </a:xfrm>
          <a:prstGeom prst="rect">
            <a:avLst/>
          </a:prstGeom>
          <a:noFill/>
        </p:spPr>
        <p:txBody>
          <a:bodyPr wrap="none" rtlCol="0">
            <a:spAutoFit/>
          </a:bodyPr>
          <a:lstStyle/>
          <a:p>
            <a:pPr algn="l"/>
            <a:r>
              <a:rPr lang="en-GB" sz="2400" dirty="0">
                <a:solidFill>
                  <a:srgbClr val="002060"/>
                </a:solidFill>
              </a:rPr>
              <a:t>thirty-one</a:t>
            </a:r>
          </a:p>
        </p:txBody>
      </p:sp>
      <p:sp>
        <p:nvSpPr>
          <p:cNvPr id="73" name="TextBox 72">
            <a:extLst>
              <a:ext uri="{FF2B5EF4-FFF2-40B4-BE49-F238E27FC236}">
                <a16:creationId xmlns:a16="http://schemas.microsoft.com/office/drawing/2014/main" id="{FA4F4389-6F45-45F3-BE0C-756ECE38D3E1}"/>
              </a:ext>
            </a:extLst>
          </p:cNvPr>
          <p:cNvSpPr txBox="1"/>
          <p:nvPr/>
        </p:nvSpPr>
        <p:spPr>
          <a:xfrm>
            <a:off x="4330353" y="5869378"/>
            <a:ext cx="2415135" cy="442674"/>
          </a:xfrm>
          <a:prstGeom prst="wedgeRoundRectCallout">
            <a:avLst>
              <a:gd name="adj1" fmla="val 20905"/>
              <a:gd name="adj2" fmla="val -66601"/>
              <a:gd name="adj3" fmla="val 16667"/>
            </a:avLst>
          </a:prstGeom>
          <a:solidFill>
            <a:srgbClr val="0055A5"/>
          </a:solidFill>
          <a:ln>
            <a:solidFill>
              <a:srgbClr val="EE6000"/>
            </a:solidFill>
          </a:ln>
        </p:spPr>
        <p:txBody>
          <a:bodyPr wrap="none" rtlCol="0">
            <a:spAutoFit/>
          </a:bodyPr>
          <a:lstStyle/>
          <a:p>
            <a:pPr algn="l"/>
            <a:r>
              <a:rPr lang="en-GB" sz="2000" dirty="0">
                <a:solidFill>
                  <a:schemeClr val="bg1"/>
                </a:solidFill>
              </a:rPr>
              <a:t>Add </a:t>
            </a:r>
            <a:r>
              <a:rPr lang="en-GB" sz="2000" b="1" dirty="0">
                <a:solidFill>
                  <a:schemeClr val="bg1"/>
                </a:solidFill>
              </a:rPr>
              <a:t>et</a:t>
            </a:r>
            <a:r>
              <a:rPr lang="en-GB" sz="2000" dirty="0">
                <a:solidFill>
                  <a:schemeClr val="bg1"/>
                </a:solidFill>
              </a:rPr>
              <a:t> before </a:t>
            </a:r>
            <a:r>
              <a:rPr lang="en-GB" sz="2000" b="1" dirty="0">
                <a:solidFill>
                  <a:schemeClr val="bg1"/>
                </a:solidFill>
              </a:rPr>
              <a:t>un.</a:t>
            </a:r>
          </a:p>
        </p:txBody>
      </p:sp>
    </p:spTree>
    <p:extLst>
      <p:ext uri="{BB962C8B-B14F-4D97-AF65-F5344CB8AC3E}">
        <p14:creationId xmlns:p14="http://schemas.microsoft.com/office/powerpoint/2010/main" val="4077204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fade">
                                      <p:cBhvr>
                                        <p:cTn id="21" dur="500"/>
                                        <p:tgtEl>
                                          <p:spTgt spid="42"/>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4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7"/>
                                        </p:tgtEl>
                                        <p:attrNameLst>
                                          <p:attrName>style.visibility</p:attrName>
                                        </p:attrNameLst>
                                      </p:cBhvr>
                                      <p:to>
                                        <p:strVal val="visible"/>
                                      </p:to>
                                    </p:set>
                                    <p:animEffect transition="in" filter="fade">
                                      <p:cBhvr>
                                        <p:cTn id="30" dur="500"/>
                                        <p:tgtEl>
                                          <p:spTgt spid="47"/>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52"/>
                                        </p:tgtEl>
                                        <p:attrNameLst>
                                          <p:attrName>style.visibility</p:attrName>
                                        </p:attrNameLst>
                                      </p:cBhvr>
                                      <p:to>
                                        <p:strVal val="visible"/>
                                      </p:to>
                                    </p:set>
                                    <p:animEffect transition="in" filter="fade">
                                      <p:cBhvr>
                                        <p:cTn id="39" dur="500"/>
                                        <p:tgtEl>
                                          <p:spTgt spid="52"/>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53"/>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57"/>
                                        </p:tgtEl>
                                        <p:attrNameLst>
                                          <p:attrName>style.visibility</p:attrName>
                                        </p:attrNameLst>
                                      </p:cBhvr>
                                      <p:to>
                                        <p:strVal val="visible"/>
                                      </p:to>
                                    </p:set>
                                    <p:animEffect transition="in" filter="fade">
                                      <p:cBhvr>
                                        <p:cTn id="48" dur="500"/>
                                        <p:tgtEl>
                                          <p:spTgt spid="57"/>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58"/>
                                        </p:tgtEl>
                                        <p:attrNameLst>
                                          <p:attrName>style.visibility</p:attrName>
                                        </p:attrNameLst>
                                      </p:cBhvr>
                                      <p:to>
                                        <p:strVal val="visible"/>
                                      </p:to>
                                    </p:set>
                                    <p:animEffect transition="in" filter="fade">
                                      <p:cBhvr>
                                        <p:cTn id="53" dur="500"/>
                                        <p:tgtEl>
                                          <p:spTgt spid="58"/>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59"/>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60"/>
                                        </p:tgtEl>
                                        <p:attrNameLst>
                                          <p:attrName>style.visibility</p:attrName>
                                        </p:attrNameLst>
                                      </p:cBhvr>
                                      <p:to>
                                        <p:strVal val="visible"/>
                                      </p:to>
                                    </p:set>
                                    <p:animEffect transition="in" filter="fade">
                                      <p:cBhvr>
                                        <p:cTn id="62" dur="500"/>
                                        <p:tgtEl>
                                          <p:spTgt spid="60"/>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62"/>
                                        </p:tgtEl>
                                        <p:attrNameLst>
                                          <p:attrName>style.visibility</p:attrName>
                                        </p:attrNameLst>
                                      </p:cBhvr>
                                      <p:to>
                                        <p:strVal val="visible"/>
                                      </p:to>
                                    </p:set>
                                    <p:animEffect transition="in" filter="fade">
                                      <p:cBhvr>
                                        <p:cTn id="71" dur="500"/>
                                        <p:tgtEl>
                                          <p:spTgt spid="62"/>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63"/>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66"/>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64"/>
                                        </p:tgtEl>
                                        <p:attrNameLst>
                                          <p:attrName>style.visibility</p:attrName>
                                        </p:attrNameLst>
                                      </p:cBhvr>
                                      <p:to>
                                        <p:strVal val="visible"/>
                                      </p:to>
                                    </p:set>
                                    <p:animEffect transition="in" filter="fade">
                                      <p:cBhvr>
                                        <p:cTn id="84" dur="500"/>
                                        <p:tgtEl>
                                          <p:spTgt spid="64"/>
                                        </p:tgtEl>
                                      </p:cBhvr>
                                    </p:animEffec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65"/>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67"/>
                                        </p:tgtEl>
                                        <p:attrNameLst>
                                          <p:attrName>style.visibility</p:attrName>
                                        </p:attrNameLst>
                                      </p:cBhvr>
                                      <p:to>
                                        <p:strVal val="visible"/>
                                      </p:to>
                                    </p:set>
                                    <p:animEffect transition="in" filter="fade">
                                      <p:cBhvr>
                                        <p:cTn id="93" dur="500"/>
                                        <p:tgtEl>
                                          <p:spTgt spid="67"/>
                                        </p:tgtEl>
                                      </p:cBhvr>
                                    </p:animEffect>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68"/>
                                        </p:tgtEl>
                                        <p:attrNameLst>
                                          <p:attrName>style.visibility</p:attrName>
                                        </p:attrNameLst>
                                      </p:cBhvr>
                                      <p:to>
                                        <p:strVal val="visible"/>
                                      </p:to>
                                    </p:se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69"/>
                                        </p:tgtEl>
                                        <p:attrNameLst>
                                          <p:attrName>style.visibility</p:attrName>
                                        </p:attrNameLst>
                                      </p:cBhvr>
                                      <p:to>
                                        <p:strVal val="visible"/>
                                      </p:to>
                                    </p:set>
                                    <p:animEffect transition="in" filter="fade">
                                      <p:cBhvr>
                                        <p:cTn id="102" dur="500"/>
                                        <p:tgtEl>
                                          <p:spTgt spid="69"/>
                                        </p:tgtEl>
                                      </p:cBhvr>
                                    </p:animEffec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70"/>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71"/>
                                        </p:tgtEl>
                                        <p:attrNameLst>
                                          <p:attrName>style.visibility</p:attrName>
                                        </p:attrNameLst>
                                      </p:cBhvr>
                                      <p:to>
                                        <p:strVal val="visible"/>
                                      </p:to>
                                    </p:set>
                                    <p:animEffect transition="in" filter="fade">
                                      <p:cBhvr>
                                        <p:cTn id="111" dur="500"/>
                                        <p:tgtEl>
                                          <p:spTgt spid="71"/>
                                        </p:tgtEl>
                                      </p:cBhvr>
                                    </p:animEffect>
                                  </p:childTnLst>
                                </p:cTn>
                              </p:par>
                            </p:childTnLst>
                          </p:cTn>
                        </p:par>
                      </p:childTnLst>
                    </p:cTn>
                  </p:par>
                  <p:par>
                    <p:cTn id="112" fill="hold">
                      <p:stCondLst>
                        <p:cond delay="indefinite"/>
                      </p:stCondLst>
                      <p:childTnLst>
                        <p:par>
                          <p:cTn id="113" fill="hold">
                            <p:stCondLst>
                              <p:cond delay="0"/>
                            </p:stCondLst>
                            <p:childTnLst>
                              <p:par>
                                <p:cTn id="114" presetID="1" presetClass="entr" presetSubtype="0" fill="hold" grpId="0" nodeType="clickEffect">
                                  <p:stCondLst>
                                    <p:cond delay="0"/>
                                  </p:stCondLst>
                                  <p:childTnLst>
                                    <p:set>
                                      <p:cBhvr>
                                        <p:cTn id="115" dur="1" fill="hold">
                                          <p:stCondLst>
                                            <p:cond delay="0"/>
                                          </p:stCondLst>
                                        </p:cTn>
                                        <p:tgtEl>
                                          <p:spTgt spid="72"/>
                                        </p:tgtEl>
                                        <p:attrNameLst>
                                          <p:attrName>style.visibility</p:attrName>
                                        </p:attrNameLst>
                                      </p:cBhvr>
                                      <p:to>
                                        <p:strVal val="visible"/>
                                      </p:to>
                                    </p:set>
                                  </p:childTnLst>
                                </p:cTn>
                              </p:par>
                            </p:childTnLst>
                          </p:cTn>
                        </p:par>
                      </p:childTnLst>
                    </p:cTn>
                  </p:par>
                  <p:par>
                    <p:cTn id="116" fill="hold">
                      <p:stCondLst>
                        <p:cond delay="indefinite"/>
                      </p:stCondLst>
                      <p:childTnLst>
                        <p:par>
                          <p:cTn id="117" fill="hold">
                            <p:stCondLst>
                              <p:cond delay="0"/>
                            </p:stCondLst>
                            <p:childTnLst>
                              <p:par>
                                <p:cTn id="118" presetID="1" presetClass="entr" presetSubtype="0" fill="hold" grpId="0" nodeType="clickEffect">
                                  <p:stCondLst>
                                    <p:cond delay="0"/>
                                  </p:stCondLst>
                                  <p:childTnLst>
                                    <p:set>
                                      <p:cBhvr>
                                        <p:cTn id="119"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9" grpId="0"/>
      <p:bldP spid="40" grpId="0"/>
      <p:bldP spid="42" grpId="0"/>
      <p:bldP spid="43" grpId="0"/>
      <p:bldP spid="47" grpId="0"/>
      <p:bldP spid="48" grpId="0"/>
      <p:bldP spid="52" grpId="0"/>
      <p:bldP spid="53" grpId="0"/>
      <p:bldP spid="57" grpId="0"/>
      <p:bldP spid="58" grpId="0"/>
      <p:bldP spid="59" grpId="0"/>
      <p:bldP spid="60" grpId="0"/>
      <p:bldP spid="61" grpId="0"/>
      <p:bldP spid="62" grpId="0"/>
      <p:bldP spid="63" grpId="0"/>
      <p:bldP spid="64" grpId="0"/>
      <p:bldP spid="65" grpId="0"/>
      <p:bldP spid="66" grpId="0" animBg="1"/>
      <p:bldP spid="67" grpId="0"/>
      <p:bldP spid="68" grpId="0"/>
      <p:bldP spid="69" grpId="0"/>
      <p:bldP spid="70" grpId="0"/>
      <p:bldP spid="71" grpId="0"/>
      <p:bldP spid="72" grpId="0"/>
      <p:bldP spid="7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854249" cy="647577"/>
          </a:xfrm>
        </p:spPr>
        <p:txBody>
          <a:bodyPr>
            <a:normAutofit/>
          </a:bodyPr>
          <a:lstStyle/>
          <a:p>
            <a:r>
              <a:rPr lang="en-GB" sz="2800" b="1" dirty="0">
                <a:solidFill>
                  <a:schemeClr val="bg1"/>
                </a:solidFill>
              </a:rPr>
              <a:t>Les </a:t>
            </a:r>
            <a:r>
              <a:rPr lang="en-GB" sz="2800" b="1" dirty="0" err="1">
                <a:solidFill>
                  <a:schemeClr val="bg1"/>
                </a:solidFill>
              </a:rPr>
              <a:t>nombres</a:t>
            </a:r>
            <a:endParaRPr lang="en-GB" sz="28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9608025" y="249870"/>
            <a:ext cx="2301896"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Rectangle 9">
            <a:hlinkClick r:id="" action="ppaction://noaction">
              <a:snd r:embed="rId3" name="1 dix-sept.wav"/>
            </a:hlinkClick>
            <a:extLst>
              <a:ext uri="{FF2B5EF4-FFF2-40B4-BE49-F238E27FC236}">
                <a16:creationId xmlns:a16="http://schemas.microsoft.com/office/drawing/2014/main" id="{27A1227B-1AA2-43D6-A5B4-26D722EFC076}"/>
              </a:ext>
            </a:extLst>
          </p:cNvPr>
          <p:cNvSpPr/>
          <p:nvPr/>
        </p:nvSpPr>
        <p:spPr>
          <a:xfrm>
            <a:off x="2150292" y="1615246"/>
            <a:ext cx="482400" cy="481263"/>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a</a:t>
            </a:r>
          </a:p>
        </p:txBody>
      </p:sp>
      <p:sp>
        <p:nvSpPr>
          <p:cNvPr id="11" name="Rectangle 10">
            <a:hlinkClick r:id="" action="ppaction://noaction">
              <a:snd r:embed="rId4" name="2 vingt et un.wav"/>
            </a:hlinkClick>
            <a:extLst>
              <a:ext uri="{FF2B5EF4-FFF2-40B4-BE49-F238E27FC236}">
                <a16:creationId xmlns:a16="http://schemas.microsoft.com/office/drawing/2014/main" id="{3835EDD0-C945-45CA-B8DF-73A66E9DCCD5}"/>
              </a:ext>
            </a:extLst>
          </p:cNvPr>
          <p:cNvSpPr/>
          <p:nvPr/>
        </p:nvSpPr>
        <p:spPr>
          <a:xfrm>
            <a:off x="2150292" y="2173926"/>
            <a:ext cx="482400" cy="481263"/>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b</a:t>
            </a:r>
          </a:p>
        </p:txBody>
      </p:sp>
      <p:sp>
        <p:nvSpPr>
          <p:cNvPr id="12" name="Rectangle 11">
            <a:hlinkClick r:id="" action="ppaction://noaction">
              <a:snd r:embed="rId5" name="3 vingt huit.wav"/>
            </a:hlinkClick>
            <a:extLst>
              <a:ext uri="{FF2B5EF4-FFF2-40B4-BE49-F238E27FC236}">
                <a16:creationId xmlns:a16="http://schemas.microsoft.com/office/drawing/2014/main" id="{593BA820-84BB-448F-8A3D-34B716848961}"/>
              </a:ext>
            </a:extLst>
          </p:cNvPr>
          <p:cNvSpPr/>
          <p:nvPr/>
        </p:nvSpPr>
        <p:spPr>
          <a:xfrm>
            <a:off x="2150292" y="2732606"/>
            <a:ext cx="482400" cy="481263"/>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c</a:t>
            </a:r>
          </a:p>
        </p:txBody>
      </p:sp>
      <p:sp>
        <p:nvSpPr>
          <p:cNvPr id="13" name="Rectangle 12">
            <a:hlinkClick r:id="" action="ppaction://noaction">
              <a:snd r:embed="rId6" name="4 quatorze.wav"/>
            </a:hlinkClick>
            <a:extLst>
              <a:ext uri="{FF2B5EF4-FFF2-40B4-BE49-F238E27FC236}">
                <a16:creationId xmlns:a16="http://schemas.microsoft.com/office/drawing/2014/main" id="{B53BA2FA-5F5E-494D-9EFE-8A8D673E847F}"/>
              </a:ext>
            </a:extLst>
          </p:cNvPr>
          <p:cNvSpPr/>
          <p:nvPr/>
        </p:nvSpPr>
        <p:spPr>
          <a:xfrm>
            <a:off x="2150292" y="3291286"/>
            <a:ext cx="482400" cy="481263"/>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d</a:t>
            </a:r>
            <a:endParaRPr lang="fr-FR" b="1" dirty="0"/>
          </a:p>
        </p:txBody>
      </p:sp>
      <p:sp>
        <p:nvSpPr>
          <p:cNvPr id="14" name="Rectangle 13">
            <a:hlinkClick r:id="" action="ppaction://noaction">
              <a:snd r:embed="rId7" name="5 trente.wav"/>
            </a:hlinkClick>
            <a:extLst>
              <a:ext uri="{FF2B5EF4-FFF2-40B4-BE49-F238E27FC236}">
                <a16:creationId xmlns:a16="http://schemas.microsoft.com/office/drawing/2014/main" id="{DADF35BC-A73C-4570-AC9F-9732F8E8E449}"/>
              </a:ext>
            </a:extLst>
          </p:cNvPr>
          <p:cNvSpPr/>
          <p:nvPr/>
        </p:nvSpPr>
        <p:spPr>
          <a:xfrm>
            <a:off x="2150292" y="3849966"/>
            <a:ext cx="482400" cy="481263"/>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e</a:t>
            </a:r>
          </a:p>
        </p:txBody>
      </p:sp>
      <p:sp>
        <p:nvSpPr>
          <p:cNvPr id="15" name="Rectangle 14">
            <a:hlinkClick r:id="" action="ppaction://noaction">
              <a:snd r:embed="rId8" name="6 vingt-cinq.wav"/>
            </a:hlinkClick>
            <a:extLst>
              <a:ext uri="{FF2B5EF4-FFF2-40B4-BE49-F238E27FC236}">
                <a16:creationId xmlns:a16="http://schemas.microsoft.com/office/drawing/2014/main" id="{9CB39556-96B8-4B4C-8AA5-BC046B07436D}"/>
              </a:ext>
            </a:extLst>
          </p:cNvPr>
          <p:cNvSpPr/>
          <p:nvPr/>
        </p:nvSpPr>
        <p:spPr>
          <a:xfrm>
            <a:off x="2150292" y="4408646"/>
            <a:ext cx="482400" cy="481263"/>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f</a:t>
            </a:r>
          </a:p>
        </p:txBody>
      </p:sp>
      <p:sp>
        <p:nvSpPr>
          <p:cNvPr id="16" name="Rectangle 15">
            <a:hlinkClick r:id="" action="ppaction://noaction">
              <a:snd r:embed="rId9" name="7 seize.wav"/>
            </a:hlinkClick>
            <a:extLst>
              <a:ext uri="{FF2B5EF4-FFF2-40B4-BE49-F238E27FC236}">
                <a16:creationId xmlns:a16="http://schemas.microsoft.com/office/drawing/2014/main" id="{8DC25A93-C0F3-46FA-9E08-1061CF946BFB}"/>
              </a:ext>
            </a:extLst>
          </p:cNvPr>
          <p:cNvSpPr/>
          <p:nvPr/>
        </p:nvSpPr>
        <p:spPr>
          <a:xfrm>
            <a:off x="2150292" y="4967326"/>
            <a:ext cx="482400" cy="481263"/>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g</a:t>
            </a:r>
          </a:p>
        </p:txBody>
      </p:sp>
      <p:sp>
        <p:nvSpPr>
          <p:cNvPr id="17" name="Rectangle 16">
            <a:hlinkClick r:id="" action="ppaction://noaction">
              <a:snd r:embed="rId10" name="8 vingt-trois.wav"/>
            </a:hlinkClick>
            <a:extLst>
              <a:ext uri="{FF2B5EF4-FFF2-40B4-BE49-F238E27FC236}">
                <a16:creationId xmlns:a16="http://schemas.microsoft.com/office/drawing/2014/main" id="{488293DB-AA0F-4719-BF97-02609AA93BBB}"/>
              </a:ext>
            </a:extLst>
          </p:cNvPr>
          <p:cNvSpPr/>
          <p:nvPr/>
        </p:nvSpPr>
        <p:spPr>
          <a:xfrm>
            <a:off x="2150292" y="5526003"/>
            <a:ext cx="482400" cy="481263"/>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h</a:t>
            </a:r>
          </a:p>
        </p:txBody>
      </p:sp>
      <p:sp>
        <p:nvSpPr>
          <p:cNvPr id="63" name="Rectangle 62">
            <a:hlinkClick r:id="" action="ppaction://noaction">
              <a:snd r:embed="rId11" name="9 vingt-nuf.wav"/>
            </a:hlinkClick>
            <a:extLst>
              <a:ext uri="{FF2B5EF4-FFF2-40B4-BE49-F238E27FC236}">
                <a16:creationId xmlns:a16="http://schemas.microsoft.com/office/drawing/2014/main" id="{DC88B33A-4A19-480B-913F-5B56B3644117}"/>
              </a:ext>
            </a:extLst>
          </p:cNvPr>
          <p:cNvSpPr/>
          <p:nvPr/>
        </p:nvSpPr>
        <p:spPr>
          <a:xfrm>
            <a:off x="6354757" y="1591183"/>
            <a:ext cx="482400" cy="529389"/>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i</a:t>
            </a:r>
          </a:p>
        </p:txBody>
      </p:sp>
      <p:sp>
        <p:nvSpPr>
          <p:cNvPr id="64" name="Rectangle 63">
            <a:hlinkClick r:id="" action="ppaction://noaction">
              <a:snd r:embed="rId12" name="10 treize.wav"/>
            </a:hlinkClick>
            <a:extLst>
              <a:ext uri="{FF2B5EF4-FFF2-40B4-BE49-F238E27FC236}">
                <a16:creationId xmlns:a16="http://schemas.microsoft.com/office/drawing/2014/main" id="{1FD4DC01-5C8A-4345-A1F9-E6BB19B7E635}"/>
              </a:ext>
            </a:extLst>
          </p:cNvPr>
          <p:cNvSpPr/>
          <p:nvPr/>
        </p:nvSpPr>
        <p:spPr>
          <a:xfrm>
            <a:off x="6354757" y="2173926"/>
            <a:ext cx="482400" cy="481263"/>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j</a:t>
            </a:r>
          </a:p>
        </p:txBody>
      </p:sp>
      <p:sp>
        <p:nvSpPr>
          <p:cNvPr id="65" name="Rectangle 64">
            <a:hlinkClick r:id="" action="ppaction://noaction">
              <a:snd r:embed="rId13" name="11 trente-et-un.wav"/>
            </a:hlinkClick>
            <a:extLst>
              <a:ext uri="{FF2B5EF4-FFF2-40B4-BE49-F238E27FC236}">
                <a16:creationId xmlns:a16="http://schemas.microsoft.com/office/drawing/2014/main" id="{886E04DB-2F8A-4B82-BC74-859E87444545}"/>
              </a:ext>
            </a:extLst>
          </p:cNvPr>
          <p:cNvSpPr/>
          <p:nvPr/>
        </p:nvSpPr>
        <p:spPr>
          <a:xfrm>
            <a:off x="6354757" y="2732606"/>
            <a:ext cx="482400" cy="481263"/>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k</a:t>
            </a:r>
          </a:p>
        </p:txBody>
      </p:sp>
      <p:sp>
        <p:nvSpPr>
          <p:cNvPr id="66" name="Rectangle 65">
            <a:hlinkClick r:id="" action="ppaction://noaction">
              <a:snd r:embed="rId14" name="12 vingt-deux.wav"/>
            </a:hlinkClick>
            <a:extLst>
              <a:ext uri="{FF2B5EF4-FFF2-40B4-BE49-F238E27FC236}">
                <a16:creationId xmlns:a16="http://schemas.microsoft.com/office/drawing/2014/main" id="{46BFEF6D-5C8E-46A8-85AD-5042087C9480}"/>
              </a:ext>
            </a:extLst>
          </p:cNvPr>
          <p:cNvSpPr/>
          <p:nvPr/>
        </p:nvSpPr>
        <p:spPr>
          <a:xfrm>
            <a:off x="6354757" y="3291286"/>
            <a:ext cx="482400" cy="481263"/>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l</a:t>
            </a:r>
          </a:p>
        </p:txBody>
      </p:sp>
      <p:sp>
        <p:nvSpPr>
          <p:cNvPr id="67" name="Rectangle 66">
            <a:hlinkClick r:id="" action="ppaction://noaction">
              <a:snd r:embed="rId15" name="13 dix-huit.wav"/>
            </a:hlinkClick>
            <a:extLst>
              <a:ext uri="{FF2B5EF4-FFF2-40B4-BE49-F238E27FC236}">
                <a16:creationId xmlns:a16="http://schemas.microsoft.com/office/drawing/2014/main" id="{BF0FB49E-E73D-4319-AFA1-9D2ABCFB0986}"/>
              </a:ext>
            </a:extLst>
          </p:cNvPr>
          <p:cNvSpPr/>
          <p:nvPr/>
        </p:nvSpPr>
        <p:spPr>
          <a:xfrm>
            <a:off x="6354757" y="3849966"/>
            <a:ext cx="482400" cy="481263"/>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m</a:t>
            </a:r>
          </a:p>
        </p:txBody>
      </p:sp>
      <p:sp>
        <p:nvSpPr>
          <p:cNvPr id="68" name="Rectangle 67">
            <a:hlinkClick r:id="" action="ppaction://noaction">
              <a:snd r:embed="rId16" name="14 vingt-quatre.wav"/>
            </a:hlinkClick>
            <a:extLst>
              <a:ext uri="{FF2B5EF4-FFF2-40B4-BE49-F238E27FC236}">
                <a16:creationId xmlns:a16="http://schemas.microsoft.com/office/drawing/2014/main" id="{1B9152F0-A263-4D42-9979-407B9650AC3C}"/>
              </a:ext>
            </a:extLst>
          </p:cNvPr>
          <p:cNvSpPr/>
          <p:nvPr/>
        </p:nvSpPr>
        <p:spPr>
          <a:xfrm>
            <a:off x="6354757" y="4408646"/>
            <a:ext cx="482400" cy="481263"/>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n</a:t>
            </a:r>
          </a:p>
        </p:txBody>
      </p:sp>
      <p:sp>
        <p:nvSpPr>
          <p:cNvPr id="69" name="Rectangle 68">
            <a:hlinkClick r:id="" action="ppaction://noaction">
              <a:snd r:embed="rId17" name="15 vingt.wav"/>
            </a:hlinkClick>
            <a:extLst>
              <a:ext uri="{FF2B5EF4-FFF2-40B4-BE49-F238E27FC236}">
                <a16:creationId xmlns:a16="http://schemas.microsoft.com/office/drawing/2014/main" id="{3015ACFE-085B-4C8F-A9DC-1FB7D1A7EDBE}"/>
              </a:ext>
            </a:extLst>
          </p:cNvPr>
          <p:cNvSpPr/>
          <p:nvPr/>
        </p:nvSpPr>
        <p:spPr>
          <a:xfrm>
            <a:off x="6354757" y="4967326"/>
            <a:ext cx="482400" cy="481263"/>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o</a:t>
            </a:r>
          </a:p>
        </p:txBody>
      </p:sp>
      <p:sp>
        <p:nvSpPr>
          <p:cNvPr id="70" name="Rectangle 69">
            <a:hlinkClick r:id="" action="ppaction://noaction">
              <a:snd r:embed="rId18" name="16 dix-neuf#.wav"/>
            </a:hlinkClick>
            <a:extLst>
              <a:ext uri="{FF2B5EF4-FFF2-40B4-BE49-F238E27FC236}">
                <a16:creationId xmlns:a16="http://schemas.microsoft.com/office/drawing/2014/main" id="{8A6018A3-8677-44F0-A8E3-1791E07181C2}"/>
              </a:ext>
            </a:extLst>
          </p:cNvPr>
          <p:cNvSpPr/>
          <p:nvPr/>
        </p:nvSpPr>
        <p:spPr>
          <a:xfrm>
            <a:off x="6354757" y="5526003"/>
            <a:ext cx="482400" cy="481263"/>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p</a:t>
            </a:r>
          </a:p>
        </p:txBody>
      </p:sp>
      <p:sp>
        <p:nvSpPr>
          <p:cNvPr id="6" name="TextBox 5">
            <a:extLst>
              <a:ext uri="{FF2B5EF4-FFF2-40B4-BE49-F238E27FC236}">
                <a16:creationId xmlns:a16="http://schemas.microsoft.com/office/drawing/2014/main" id="{F3E11188-B433-5A4A-A669-78C0EE9B8445}"/>
              </a:ext>
            </a:extLst>
          </p:cNvPr>
          <p:cNvSpPr txBox="1"/>
          <p:nvPr/>
        </p:nvSpPr>
        <p:spPr>
          <a:xfrm>
            <a:off x="2885485" y="1615246"/>
            <a:ext cx="68627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17</a:t>
            </a:r>
          </a:p>
        </p:txBody>
      </p:sp>
      <p:sp>
        <p:nvSpPr>
          <p:cNvPr id="20" name="TextBox 19">
            <a:extLst>
              <a:ext uri="{FF2B5EF4-FFF2-40B4-BE49-F238E27FC236}">
                <a16:creationId xmlns:a16="http://schemas.microsoft.com/office/drawing/2014/main" id="{D9D0EBAE-71E6-4BF7-BE1B-81F13960E055}"/>
              </a:ext>
            </a:extLst>
          </p:cNvPr>
          <p:cNvSpPr txBox="1"/>
          <p:nvPr/>
        </p:nvSpPr>
        <p:spPr>
          <a:xfrm>
            <a:off x="3630297" y="1613413"/>
            <a:ext cx="1683213"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rgbClr val="002060"/>
                </a:solidFill>
                <a:latin typeface="Century Gothic" panose="020F0302020204030204"/>
              </a:rPr>
              <a:t>d</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ix-sept</a:t>
            </a:r>
          </a:p>
        </p:txBody>
      </p:sp>
      <p:sp>
        <p:nvSpPr>
          <p:cNvPr id="21" name="TextBox 20">
            <a:extLst>
              <a:ext uri="{FF2B5EF4-FFF2-40B4-BE49-F238E27FC236}">
                <a16:creationId xmlns:a16="http://schemas.microsoft.com/office/drawing/2014/main" id="{B64832EE-6BFD-46E7-A2DF-B83F8EE3AF8B}"/>
              </a:ext>
            </a:extLst>
          </p:cNvPr>
          <p:cNvSpPr txBox="1"/>
          <p:nvPr/>
        </p:nvSpPr>
        <p:spPr>
          <a:xfrm>
            <a:off x="2885485" y="2214076"/>
            <a:ext cx="68627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21</a:t>
            </a:r>
          </a:p>
        </p:txBody>
      </p:sp>
      <p:sp>
        <p:nvSpPr>
          <p:cNvPr id="22" name="TextBox 21">
            <a:extLst>
              <a:ext uri="{FF2B5EF4-FFF2-40B4-BE49-F238E27FC236}">
                <a16:creationId xmlns:a16="http://schemas.microsoft.com/office/drawing/2014/main" id="{E11BC407-B0B3-4E87-93F4-2D5DCB309CF7}"/>
              </a:ext>
            </a:extLst>
          </p:cNvPr>
          <p:cNvSpPr txBox="1"/>
          <p:nvPr/>
        </p:nvSpPr>
        <p:spPr>
          <a:xfrm>
            <a:off x="3630297" y="2212243"/>
            <a:ext cx="2032566"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err="1">
                <a:solidFill>
                  <a:srgbClr val="002060"/>
                </a:solidFill>
                <a:latin typeface="Century Gothic" panose="020F0302020204030204"/>
              </a:rPr>
              <a:t>vingt</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-et-un</a:t>
            </a:r>
          </a:p>
        </p:txBody>
      </p:sp>
      <p:sp>
        <p:nvSpPr>
          <p:cNvPr id="23" name="TextBox 22">
            <a:extLst>
              <a:ext uri="{FF2B5EF4-FFF2-40B4-BE49-F238E27FC236}">
                <a16:creationId xmlns:a16="http://schemas.microsoft.com/office/drawing/2014/main" id="{D9A9E33B-3172-43F2-8403-4ABDFDD8184E}"/>
              </a:ext>
            </a:extLst>
          </p:cNvPr>
          <p:cNvSpPr txBox="1"/>
          <p:nvPr/>
        </p:nvSpPr>
        <p:spPr>
          <a:xfrm>
            <a:off x="2875073" y="2748913"/>
            <a:ext cx="68627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28</a:t>
            </a:r>
          </a:p>
        </p:txBody>
      </p:sp>
      <p:sp>
        <p:nvSpPr>
          <p:cNvPr id="24" name="TextBox 23">
            <a:extLst>
              <a:ext uri="{FF2B5EF4-FFF2-40B4-BE49-F238E27FC236}">
                <a16:creationId xmlns:a16="http://schemas.microsoft.com/office/drawing/2014/main" id="{CD7439DB-BCA2-4883-9450-465B7881D6A3}"/>
              </a:ext>
            </a:extLst>
          </p:cNvPr>
          <p:cNvSpPr txBox="1"/>
          <p:nvPr/>
        </p:nvSpPr>
        <p:spPr>
          <a:xfrm>
            <a:off x="3619885" y="2747080"/>
            <a:ext cx="1683213"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noProof="0" dirty="0" err="1">
                <a:solidFill>
                  <a:srgbClr val="002060"/>
                </a:solidFill>
                <a:latin typeface="Century Gothic" panose="020F0302020204030204"/>
              </a:rPr>
              <a:t>vingt</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-huit</a:t>
            </a:r>
            <a:endPar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4C18F42C-A0A3-4776-A7C1-E4F71535F3E8}"/>
              </a:ext>
            </a:extLst>
          </p:cNvPr>
          <p:cNvSpPr txBox="1"/>
          <p:nvPr/>
        </p:nvSpPr>
        <p:spPr>
          <a:xfrm>
            <a:off x="2864661" y="3345910"/>
            <a:ext cx="68627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14</a:t>
            </a:r>
          </a:p>
        </p:txBody>
      </p:sp>
      <p:sp>
        <p:nvSpPr>
          <p:cNvPr id="26" name="TextBox 25">
            <a:extLst>
              <a:ext uri="{FF2B5EF4-FFF2-40B4-BE49-F238E27FC236}">
                <a16:creationId xmlns:a16="http://schemas.microsoft.com/office/drawing/2014/main" id="{343FE4F3-C58E-41A2-98DF-2C5D30BF91C3}"/>
              </a:ext>
            </a:extLst>
          </p:cNvPr>
          <p:cNvSpPr txBox="1"/>
          <p:nvPr/>
        </p:nvSpPr>
        <p:spPr>
          <a:xfrm>
            <a:off x="3609473" y="3344077"/>
            <a:ext cx="1683213"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rgbClr val="002060"/>
                </a:solidFill>
                <a:latin typeface="Century Gothic" panose="020F0302020204030204"/>
              </a:rPr>
              <a:t>quatorze</a:t>
            </a:r>
            <a:endParaRPr kumimoji="0" lang="en-US" sz="2400" b="0" i="0" u="none" strike="noStrike" kern="1200" cap="none" spc="0" normalizeH="0" baseline="0" noProof="0" dirty="0">
              <a:ln>
                <a:noFill/>
              </a:ln>
              <a:solidFill>
                <a:srgbClr val="002060"/>
              </a:solidFill>
              <a:effectLst/>
              <a:uLnTx/>
              <a:uFillTx/>
              <a:latin typeface="Century Gothic" panose="020F0302020204030204"/>
            </a:endParaRPr>
          </a:p>
        </p:txBody>
      </p:sp>
      <p:sp>
        <p:nvSpPr>
          <p:cNvPr id="29" name="TextBox 28">
            <a:extLst>
              <a:ext uri="{FF2B5EF4-FFF2-40B4-BE49-F238E27FC236}">
                <a16:creationId xmlns:a16="http://schemas.microsoft.com/office/drawing/2014/main" id="{C858FC77-479F-4B36-8376-E860BD6BFCEA}"/>
              </a:ext>
            </a:extLst>
          </p:cNvPr>
          <p:cNvSpPr txBox="1"/>
          <p:nvPr/>
        </p:nvSpPr>
        <p:spPr>
          <a:xfrm>
            <a:off x="2854249" y="3888834"/>
            <a:ext cx="68627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30</a:t>
            </a:r>
          </a:p>
        </p:txBody>
      </p:sp>
      <p:sp>
        <p:nvSpPr>
          <p:cNvPr id="30" name="TextBox 29">
            <a:extLst>
              <a:ext uri="{FF2B5EF4-FFF2-40B4-BE49-F238E27FC236}">
                <a16:creationId xmlns:a16="http://schemas.microsoft.com/office/drawing/2014/main" id="{68F9CBE5-53A0-4852-9EDE-78631D3FDB81}"/>
              </a:ext>
            </a:extLst>
          </p:cNvPr>
          <p:cNvSpPr txBox="1"/>
          <p:nvPr/>
        </p:nvSpPr>
        <p:spPr>
          <a:xfrm>
            <a:off x="3599061" y="3887001"/>
            <a:ext cx="1683213"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err="1">
                <a:solidFill>
                  <a:srgbClr val="002060"/>
                </a:solidFill>
                <a:latin typeface="Century Gothic" panose="020F0302020204030204"/>
              </a:rPr>
              <a:t>trente</a:t>
            </a:r>
            <a:endParaRPr kumimoji="0" lang="en-US" sz="2400" b="0" i="0" u="none" strike="noStrike" kern="1200" cap="none" spc="0" normalizeH="0" baseline="0" noProof="0" dirty="0">
              <a:ln>
                <a:noFill/>
              </a:ln>
              <a:solidFill>
                <a:srgbClr val="002060"/>
              </a:solidFill>
              <a:effectLst/>
              <a:uLnTx/>
              <a:uFillTx/>
              <a:latin typeface="Century Gothic" panose="020F0302020204030204"/>
            </a:endParaRPr>
          </a:p>
        </p:txBody>
      </p:sp>
      <p:sp>
        <p:nvSpPr>
          <p:cNvPr id="33" name="TextBox 32">
            <a:extLst>
              <a:ext uri="{FF2B5EF4-FFF2-40B4-BE49-F238E27FC236}">
                <a16:creationId xmlns:a16="http://schemas.microsoft.com/office/drawing/2014/main" id="{A6CC95CD-6A1C-43D9-97D8-C0583DBA9945}"/>
              </a:ext>
            </a:extLst>
          </p:cNvPr>
          <p:cNvSpPr txBox="1"/>
          <p:nvPr/>
        </p:nvSpPr>
        <p:spPr>
          <a:xfrm>
            <a:off x="2864661" y="4436340"/>
            <a:ext cx="68627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25</a:t>
            </a:r>
          </a:p>
        </p:txBody>
      </p:sp>
      <p:sp>
        <p:nvSpPr>
          <p:cNvPr id="34" name="TextBox 33">
            <a:extLst>
              <a:ext uri="{FF2B5EF4-FFF2-40B4-BE49-F238E27FC236}">
                <a16:creationId xmlns:a16="http://schemas.microsoft.com/office/drawing/2014/main" id="{9ADB4A7F-9475-4ED3-9D3C-3DDF624BB3CF}"/>
              </a:ext>
            </a:extLst>
          </p:cNvPr>
          <p:cNvSpPr txBox="1"/>
          <p:nvPr/>
        </p:nvSpPr>
        <p:spPr>
          <a:xfrm>
            <a:off x="3609473" y="4434507"/>
            <a:ext cx="1683213"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err="1">
                <a:solidFill>
                  <a:srgbClr val="002060"/>
                </a:solidFill>
                <a:latin typeface="Century Gothic" panose="020F0302020204030204"/>
              </a:rPr>
              <a:t>vingt</a:t>
            </a:r>
            <a:r>
              <a:rPr lang="en-US" sz="2400" dirty="0">
                <a:solidFill>
                  <a:srgbClr val="002060"/>
                </a:solidFill>
                <a:latin typeface="Century Gothic" panose="020F0302020204030204"/>
              </a:rPr>
              <a:t>-cinq</a:t>
            </a:r>
            <a:endParaRPr kumimoji="0" lang="en-US" sz="2400" b="0" i="0" u="none" strike="noStrike" kern="1200" cap="none" spc="0" normalizeH="0" baseline="0" noProof="0" dirty="0">
              <a:ln>
                <a:noFill/>
              </a:ln>
              <a:solidFill>
                <a:srgbClr val="002060"/>
              </a:solidFill>
              <a:effectLst/>
              <a:uLnTx/>
              <a:uFillTx/>
              <a:latin typeface="Century Gothic" panose="020F0302020204030204"/>
            </a:endParaRPr>
          </a:p>
        </p:txBody>
      </p:sp>
      <p:sp>
        <p:nvSpPr>
          <p:cNvPr id="35" name="TextBox 34">
            <a:extLst>
              <a:ext uri="{FF2B5EF4-FFF2-40B4-BE49-F238E27FC236}">
                <a16:creationId xmlns:a16="http://schemas.microsoft.com/office/drawing/2014/main" id="{3927FFE2-7547-4D50-9C8F-99669CFAAD7F}"/>
              </a:ext>
            </a:extLst>
          </p:cNvPr>
          <p:cNvSpPr txBox="1"/>
          <p:nvPr/>
        </p:nvSpPr>
        <p:spPr>
          <a:xfrm>
            <a:off x="2885485" y="4988757"/>
            <a:ext cx="68627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16</a:t>
            </a:r>
          </a:p>
        </p:txBody>
      </p:sp>
      <p:sp>
        <p:nvSpPr>
          <p:cNvPr id="36" name="TextBox 35">
            <a:extLst>
              <a:ext uri="{FF2B5EF4-FFF2-40B4-BE49-F238E27FC236}">
                <a16:creationId xmlns:a16="http://schemas.microsoft.com/office/drawing/2014/main" id="{E27968DC-A94B-482A-B4F3-CA735F1DE938}"/>
              </a:ext>
            </a:extLst>
          </p:cNvPr>
          <p:cNvSpPr txBox="1"/>
          <p:nvPr/>
        </p:nvSpPr>
        <p:spPr>
          <a:xfrm>
            <a:off x="3630297" y="4986924"/>
            <a:ext cx="1683213"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rgbClr val="002060"/>
                </a:solidFill>
                <a:latin typeface="Century Gothic" panose="020F0302020204030204"/>
              </a:rPr>
              <a:t>seize</a:t>
            </a:r>
            <a:endParaRPr kumimoji="0" lang="en-US" sz="2400" b="0" i="0" u="none" strike="noStrike" kern="1200" cap="none" spc="0" normalizeH="0" baseline="0" noProof="0" dirty="0">
              <a:ln>
                <a:noFill/>
              </a:ln>
              <a:solidFill>
                <a:srgbClr val="002060"/>
              </a:solidFill>
              <a:effectLst/>
              <a:uLnTx/>
              <a:uFillTx/>
              <a:latin typeface="Century Gothic" panose="020F0302020204030204"/>
            </a:endParaRPr>
          </a:p>
        </p:txBody>
      </p:sp>
      <p:sp>
        <p:nvSpPr>
          <p:cNvPr id="37" name="TextBox 36">
            <a:extLst>
              <a:ext uri="{FF2B5EF4-FFF2-40B4-BE49-F238E27FC236}">
                <a16:creationId xmlns:a16="http://schemas.microsoft.com/office/drawing/2014/main" id="{9BE2D908-CCB3-4605-9E93-11FDF3F18D2E}"/>
              </a:ext>
            </a:extLst>
          </p:cNvPr>
          <p:cNvSpPr txBox="1"/>
          <p:nvPr/>
        </p:nvSpPr>
        <p:spPr>
          <a:xfrm>
            <a:off x="2885485" y="5547434"/>
            <a:ext cx="68627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23</a:t>
            </a:r>
          </a:p>
        </p:txBody>
      </p:sp>
      <p:sp>
        <p:nvSpPr>
          <p:cNvPr id="38" name="TextBox 37">
            <a:extLst>
              <a:ext uri="{FF2B5EF4-FFF2-40B4-BE49-F238E27FC236}">
                <a16:creationId xmlns:a16="http://schemas.microsoft.com/office/drawing/2014/main" id="{7B799A2F-ABC4-4630-8034-665668380CE8}"/>
              </a:ext>
            </a:extLst>
          </p:cNvPr>
          <p:cNvSpPr txBox="1"/>
          <p:nvPr/>
        </p:nvSpPr>
        <p:spPr>
          <a:xfrm>
            <a:off x="3630297" y="5545601"/>
            <a:ext cx="1683213"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err="1">
                <a:solidFill>
                  <a:srgbClr val="002060"/>
                </a:solidFill>
                <a:latin typeface="Century Gothic" panose="020F0302020204030204"/>
              </a:rPr>
              <a:t>vingt</a:t>
            </a:r>
            <a:r>
              <a:rPr lang="en-US" sz="2400" dirty="0">
                <a:solidFill>
                  <a:srgbClr val="002060"/>
                </a:solidFill>
                <a:latin typeface="Century Gothic" panose="020F0302020204030204"/>
              </a:rPr>
              <a:t>-trois</a:t>
            </a:r>
            <a:endParaRPr kumimoji="0" lang="en-US" sz="2400" b="0" i="0" u="none" strike="noStrike" kern="1200" cap="none" spc="0" normalizeH="0" baseline="0" noProof="0" dirty="0">
              <a:ln>
                <a:noFill/>
              </a:ln>
              <a:solidFill>
                <a:srgbClr val="002060"/>
              </a:solidFill>
              <a:effectLst/>
              <a:uLnTx/>
              <a:uFillTx/>
              <a:latin typeface="Century Gothic" panose="020F0302020204030204"/>
            </a:endParaRPr>
          </a:p>
        </p:txBody>
      </p:sp>
      <p:sp>
        <p:nvSpPr>
          <p:cNvPr id="71" name="TextBox 70">
            <a:extLst>
              <a:ext uri="{FF2B5EF4-FFF2-40B4-BE49-F238E27FC236}">
                <a16:creationId xmlns:a16="http://schemas.microsoft.com/office/drawing/2014/main" id="{EBC7576F-99C0-4D10-93FD-326D3971549A}"/>
              </a:ext>
            </a:extLst>
          </p:cNvPr>
          <p:cNvSpPr txBox="1"/>
          <p:nvPr/>
        </p:nvSpPr>
        <p:spPr>
          <a:xfrm>
            <a:off x="7089950" y="1615246"/>
            <a:ext cx="68627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29</a:t>
            </a:r>
          </a:p>
        </p:txBody>
      </p:sp>
      <p:sp>
        <p:nvSpPr>
          <p:cNvPr id="72" name="TextBox 71">
            <a:extLst>
              <a:ext uri="{FF2B5EF4-FFF2-40B4-BE49-F238E27FC236}">
                <a16:creationId xmlns:a16="http://schemas.microsoft.com/office/drawing/2014/main" id="{42ED19AC-A64C-4A2E-9F0B-11FD35F355C3}"/>
              </a:ext>
            </a:extLst>
          </p:cNvPr>
          <p:cNvSpPr txBox="1"/>
          <p:nvPr/>
        </p:nvSpPr>
        <p:spPr>
          <a:xfrm>
            <a:off x="7834762" y="1613413"/>
            <a:ext cx="1683213"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err="1">
                <a:solidFill>
                  <a:srgbClr val="002060"/>
                </a:solidFill>
                <a:latin typeface="Century Gothic" panose="020F0302020204030204"/>
              </a:rPr>
              <a:t>vingt</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neuf</a:t>
            </a:r>
            <a:endPar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73" name="TextBox 72">
            <a:extLst>
              <a:ext uri="{FF2B5EF4-FFF2-40B4-BE49-F238E27FC236}">
                <a16:creationId xmlns:a16="http://schemas.microsoft.com/office/drawing/2014/main" id="{AB4F54F5-DA40-47DD-8B37-523BAB9E5CEE}"/>
              </a:ext>
            </a:extLst>
          </p:cNvPr>
          <p:cNvSpPr txBox="1"/>
          <p:nvPr/>
        </p:nvSpPr>
        <p:spPr>
          <a:xfrm>
            <a:off x="7089950" y="2214076"/>
            <a:ext cx="68627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13</a:t>
            </a:r>
          </a:p>
        </p:txBody>
      </p:sp>
      <p:sp>
        <p:nvSpPr>
          <p:cNvPr id="74" name="TextBox 73">
            <a:extLst>
              <a:ext uri="{FF2B5EF4-FFF2-40B4-BE49-F238E27FC236}">
                <a16:creationId xmlns:a16="http://schemas.microsoft.com/office/drawing/2014/main" id="{3A62E365-4845-4975-B94A-A97505B359C5}"/>
              </a:ext>
            </a:extLst>
          </p:cNvPr>
          <p:cNvSpPr txBox="1"/>
          <p:nvPr/>
        </p:nvSpPr>
        <p:spPr>
          <a:xfrm>
            <a:off x="7834762" y="2212243"/>
            <a:ext cx="2032566"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err="1">
                <a:solidFill>
                  <a:srgbClr val="002060"/>
                </a:solidFill>
                <a:latin typeface="Century Gothic" panose="020F0302020204030204"/>
              </a:rPr>
              <a:t>treize</a:t>
            </a:r>
            <a:endParaRPr kumimoji="0" lang="en-US" sz="2400" b="0" i="0" u="none" strike="noStrike" kern="1200" cap="none" spc="0" normalizeH="0" baseline="0" noProof="0" dirty="0">
              <a:ln>
                <a:noFill/>
              </a:ln>
              <a:solidFill>
                <a:srgbClr val="002060"/>
              </a:solidFill>
              <a:effectLst/>
              <a:uLnTx/>
              <a:uFillTx/>
              <a:latin typeface="Century Gothic" panose="020F0302020204030204"/>
            </a:endParaRPr>
          </a:p>
        </p:txBody>
      </p:sp>
      <p:sp>
        <p:nvSpPr>
          <p:cNvPr id="75" name="TextBox 74">
            <a:extLst>
              <a:ext uri="{FF2B5EF4-FFF2-40B4-BE49-F238E27FC236}">
                <a16:creationId xmlns:a16="http://schemas.microsoft.com/office/drawing/2014/main" id="{EC9CCB6B-E35C-4823-BFF8-7B8406B048A5}"/>
              </a:ext>
            </a:extLst>
          </p:cNvPr>
          <p:cNvSpPr txBox="1"/>
          <p:nvPr/>
        </p:nvSpPr>
        <p:spPr>
          <a:xfrm>
            <a:off x="7079538" y="2748913"/>
            <a:ext cx="68627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31</a:t>
            </a:r>
          </a:p>
        </p:txBody>
      </p:sp>
      <p:sp>
        <p:nvSpPr>
          <p:cNvPr id="76" name="TextBox 75">
            <a:extLst>
              <a:ext uri="{FF2B5EF4-FFF2-40B4-BE49-F238E27FC236}">
                <a16:creationId xmlns:a16="http://schemas.microsoft.com/office/drawing/2014/main" id="{986BA2ED-2463-4C75-997D-33C600D71C12}"/>
              </a:ext>
            </a:extLst>
          </p:cNvPr>
          <p:cNvSpPr txBox="1"/>
          <p:nvPr/>
        </p:nvSpPr>
        <p:spPr>
          <a:xfrm>
            <a:off x="7824350" y="2747080"/>
            <a:ext cx="2042978"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noProof="0" dirty="0" err="1">
                <a:solidFill>
                  <a:srgbClr val="002060"/>
                </a:solidFill>
                <a:latin typeface="Century Gothic" panose="020F0302020204030204"/>
              </a:rPr>
              <a:t>trente</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-et-un</a:t>
            </a:r>
          </a:p>
        </p:txBody>
      </p:sp>
      <p:sp>
        <p:nvSpPr>
          <p:cNvPr id="77" name="TextBox 76">
            <a:extLst>
              <a:ext uri="{FF2B5EF4-FFF2-40B4-BE49-F238E27FC236}">
                <a16:creationId xmlns:a16="http://schemas.microsoft.com/office/drawing/2014/main" id="{A982F634-9A44-46ED-96D4-90567A880750}"/>
              </a:ext>
            </a:extLst>
          </p:cNvPr>
          <p:cNvSpPr txBox="1"/>
          <p:nvPr/>
        </p:nvSpPr>
        <p:spPr>
          <a:xfrm>
            <a:off x="7069126" y="3345910"/>
            <a:ext cx="68627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002060"/>
                </a:solidFill>
                <a:latin typeface="Century Gothic" panose="020F0302020204030204"/>
              </a:rPr>
              <a:t>22</a:t>
            </a:r>
            <a:endParaRPr kumimoji="0" lang="en-US" sz="2400" b="0" i="0" u="none" strike="noStrike" kern="1200" cap="none" spc="0" normalizeH="0" baseline="0" noProof="0" dirty="0">
              <a:ln>
                <a:noFill/>
              </a:ln>
              <a:solidFill>
                <a:srgbClr val="002060"/>
              </a:solidFill>
              <a:effectLst/>
              <a:uLnTx/>
              <a:uFillTx/>
              <a:latin typeface="Century Gothic" panose="020F0302020204030204"/>
            </a:endParaRPr>
          </a:p>
        </p:txBody>
      </p:sp>
      <p:sp>
        <p:nvSpPr>
          <p:cNvPr id="78" name="TextBox 77">
            <a:extLst>
              <a:ext uri="{FF2B5EF4-FFF2-40B4-BE49-F238E27FC236}">
                <a16:creationId xmlns:a16="http://schemas.microsoft.com/office/drawing/2014/main" id="{CC053582-5815-4310-BC4D-00E94EFE9DA4}"/>
              </a:ext>
            </a:extLst>
          </p:cNvPr>
          <p:cNvSpPr txBox="1"/>
          <p:nvPr/>
        </p:nvSpPr>
        <p:spPr>
          <a:xfrm>
            <a:off x="7813938" y="3344077"/>
            <a:ext cx="2042978"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err="1">
                <a:solidFill>
                  <a:srgbClr val="002060"/>
                </a:solidFill>
                <a:latin typeface="Century Gothic" panose="020F0302020204030204"/>
              </a:rPr>
              <a:t>vingt</a:t>
            </a:r>
            <a:r>
              <a:rPr lang="en-US" sz="2400" dirty="0">
                <a:solidFill>
                  <a:srgbClr val="002060"/>
                </a:solidFill>
                <a:latin typeface="Century Gothic" panose="020F0302020204030204"/>
              </a:rPr>
              <a:t>-deux</a:t>
            </a:r>
            <a:endParaRPr kumimoji="0" lang="en-US" sz="2400" b="0" i="0" u="none" strike="noStrike" kern="1200" cap="none" spc="0" normalizeH="0" baseline="0" noProof="0" dirty="0">
              <a:ln>
                <a:noFill/>
              </a:ln>
              <a:solidFill>
                <a:srgbClr val="002060"/>
              </a:solidFill>
              <a:effectLst/>
              <a:uLnTx/>
              <a:uFillTx/>
              <a:latin typeface="Century Gothic" panose="020F0302020204030204"/>
            </a:endParaRPr>
          </a:p>
        </p:txBody>
      </p:sp>
      <p:sp>
        <p:nvSpPr>
          <p:cNvPr id="79" name="TextBox 78">
            <a:extLst>
              <a:ext uri="{FF2B5EF4-FFF2-40B4-BE49-F238E27FC236}">
                <a16:creationId xmlns:a16="http://schemas.microsoft.com/office/drawing/2014/main" id="{A474A5A9-CCD9-4E09-BA91-BC14F7FB7CE4}"/>
              </a:ext>
            </a:extLst>
          </p:cNvPr>
          <p:cNvSpPr txBox="1"/>
          <p:nvPr/>
        </p:nvSpPr>
        <p:spPr>
          <a:xfrm>
            <a:off x="7058714" y="3888834"/>
            <a:ext cx="68627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18</a:t>
            </a:r>
          </a:p>
        </p:txBody>
      </p:sp>
      <p:sp>
        <p:nvSpPr>
          <p:cNvPr id="80" name="TextBox 79">
            <a:extLst>
              <a:ext uri="{FF2B5EF4-FFF2-40B4-BE49-F238E27FC236}">
                <a16:creationId xmlns:a16="http://schemas.microsoft.com/office/drawing/2014/main" id="{55D0E597-6F74-4E80-A092-12CF474E4FB9}"/>
              </a:ext>
            </a:extLst>
          </p:cNvPr>
          <p:cNvSpPr txBox="1"/>
          <p:nvPr/>
        </p:nvSpPr>
        <p:spPr>
          <a:xfrm>
            <a:off x="7803526" y="3887001"/>
            <a:ext cx="1683213"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rgbClr val="002060"/>
                </a:solidFill>
                <a:latin typeface="Century Gothic" panose="020F0302020204030204"/>
              </a:rPr>
              <a:t>dix-</a:t>
            </a:r>
            <a:r>
              <a:rPr lang="en-US" sz="2400" dirty="0" err="1">
                <a:solidFill>
                  <a:srgbClr val="002060"/>
                </a:solidFill>
                <a:latin typeface="Century Gothic" panose="020F0302020204030204"/>
              </a:rPr>
              <a:t>huit</a:t>
            </a:r>
            <a:endParaRPr kumimoji="0" lang="en-US" sz="2400" b="0" i="0" u="none" strike="noStrike" kern="1200" cap="none" spc="0" normalizeH="0" baseline="0" noProof="0" dirty="0">
              <a:ln>
                <a:noFill/>
              </a:ln>
              <a:solidFill>
                <a:srgbClr val="002060"/>
              </a:solidFill>
              <a:effectLst/>
              <a:uLnTx/>
              <a:uFillTx/>
              <a:latin typeface="Century Gothic" panose="020F0302020204030204"/>
            </a:endParaRPr>
          </a:p>
        </p:txBody>
      </p:sp>
      <p:sp>
        <p:nvSpPr>
          <p:cNvPr id="81" name="TextBox 80">
            <a:extLst>
              <a:ext uri="{FF2B5EF4-FFF2-40B4-BE49-F238E27FC236}">
                <a16:creationId xmlns:a16="http://schemas.microsoft.com/office/drawing/2014/main" id="{8AEE8868-D433-4745-B270-DA0608638A8E}"/>
              </a:ext>
            </a:extLst>
          </p:cNvPr>
          <p:cNvSpPr txBox="1"/>
          <p:nvPr/>
        </p:nvSpPr>
        <p:spPr>
          <a:xfrm>
            <a:off x="7069126" y="4436340"/>
            <a:ext cx="68627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24</a:t>
            </a:r>
          </a:p>
        </p:txBody>
      </p:sp>
      <p:sp>
        <p:nvSpPr>
          <p:cNvPr id="82" name="TextBox 81">
            <a:extLst>
              <a:ext uri="{FF2B5EF4-FFF2-40B4-BE49-F238E27FC236}">
                <a16:creationId xmlns:a16="http://schemas.microsoft.com/office/drawing/2014/main" id="{9342A3BD-C6A5-4298-A4D9-7616E73DC14B}"/>
              </a:ext>
            </a:extLst>
          </p:cNvPr>
          <p:cNvSpPr txBox="1"/>
          <p:nvPr/>
        </p:nvSpPr>
        <p:spPr>
          <a:xfrm>
            <a:off x="7813938" y="4434507"/>
            <a:ext cx="2042978"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err="1">
                <a:solidFill>
                  <a:srgbClr val="002060"/>
                </a:solidFill>
                <a:latin typeface="Century Gothic" panose="020F0302020204030204"/>
              </a:rPr>
              <a:t>vingt</a:t>
            </a:r>
            <a:r>
              <a:rPr lang="en-US" sz="2400" dirty="0">
                <a:solidFill>
                  <a:srgbClr val="002060"/>
                </a:solidFill>
                <a:latin typeface="Century Gothic" panose="020F0302020204030204"/>
              </a:rPr>
              <a:t>-quatre</a:t>
            </a:r>
            <a:endParaRPr kumimoji="0" lang="en-US" sz="2400" b="0" i="0" u="none" strike="noStrike" kern="1200" cap="none" spc="0" normalizeH="0" baseline="0" noProof="0" dirty="0">
              <a:ln>
                <a:noFill/>
              </a:ln>
              <a:solidFill>
                <a:srgbClr val="002060"/>
              </a:solidFill>
              <a:effectLst/>
              <a:uLnTx/>
              <a:uFillTx/>
              <a:latin typeface="Century Gothic" panose="020F0302020204030204"/>
            </a:endParaRPr>
          </a:p>
        </p:txBody>
      </p:sp>
      <p:sp>
        <p:nvSpPr>
          <p:cNvPr id="83" name="TextBox 82">
            <a:extLst>
              <a:ext uri="{FF2B5EF4-FFF2-40B4-BE49-F238E27FC236}">
                <a16:creationId xmlns:a16="http://schemas.microsoft.com/office/drawing/2014/main" id="{2EE23E64-9967-4177-8896-7E38E109F9CE}"/>
              </a:ext>
            </a:extLst>
          </p:cNvPr>
          <p:cNvSpPr txBox="1"/>
          <p:nvPr/>
        </p:nvSpPr>
        <p:spPr>
          <a:xfrm>
            <a:off x="7089950" y="4988757"/>
            <a:ext cx="68627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20</a:t>
            </a:r>
          </a:p>
        </p:txBody>
      </p:sp>
      <p:sp>
        <p:nvSpPr>
          <p:cNvPr id="84" name="TextBox 83">
            <a:extLst>
              <a:ext uri="{FF2B5EF4-FFF2-40B4-BE49-F238E27FC236}">
                <a16:creationId xmlns:a16="http://schemas.microsoft.com/office/drawing/2014/main" id="{AACA08C7-7710-43C5-B028-12499433EA34}"/>
              </a:ext>
            </a:extLst>
          </p:cNvPr>
          <p:cNvSpPr txBox="1"/>
          <p:nvPr/>
        </p:nvSpPr>
        <p:spPr>
          <a:xfrm>
            <a:off x="7834762" y="4986924"/>
            <a:ext cx="1683213"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err="1">
                <a:solidFill>
                  <a:srgbClr val="002060"/>
                </a:solidFill>
                <a:latin typeface="Century Gothic" panose="020F0302020204030204"/>
              </a:rPr>
              <a:t>vingt</a:t>
            </a:r>
            <a:endParaRPr kumimoji="0" lang="en-US" sz="2400" b="0" i="0" u="none" strike="noStrike" kern="1200" cap="none" spc="0" normalizeH="0" baseline="0" noProof="0" dirty="0">
              <a:ln>
                <a:noFill/>
              </a:ln>
              <a:solidFill>
                <a:srgbClr val="002060"/>
              </a:solidFill>
              <a:effectLst/>
              <a:uLnTx/>
              <a:uFillTx/>
              <a:latin typeface="Century Gothic" panose="020F0302020204030204"/>
            </a:endParaRPr>
          </a:p>
        </p:txBody>
      </p:sp>
      <p:sp>
        <p:nvSpPr>
          <p:cNvPr id="85" name="TextBox 84">
            <a:extLst>
              <a:ext uri="{FF2B5EF4-FFF2-40B4-BE49-F238E27FC236}">
                <a16:creationId xmlns:a16="http://schemas.microsoft.com/office/drawing/2014/main" id="{C774D241-1A64-4718-831F-E4BBE16DE7EF}"/>
              </a:ext>
            </a:extLst>
          </p:cNvPr>
          <p:cNvSpPr txBox="1"/>
          <p:nvPr/>
        </p:nvSpPr>
        <p:spPr>
          <a:xfrm>
            <a:off x="7089950" y="5547434"/>
            <a:ext cx="68627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002060"/>
                </a:solidFill>
                <a:latin typeface="Century Gothic" panose="020F0302020204030204"/>
              </a:rPr>
              <a:t>19</a:t>
            </a:r>
            <a:endParaRPr kumimoji="0" lang="en-US" sz="2400" b="0" i="0" u="none" strike="noStrike" kern="1200" cap="none" spc="0" normalizeH="0" baseline="0" noProof="0" dirty="0">
              <a:ln>
                <a:noFill/>
              </a:ln>
              <a:solidFill>
                <a:srgbClr val="002060"/>
              </a:solidFill>
              <a:effectLst/>
              <a:uLnTx/>
              <a:uFillTx/>
              <a:latin typeface="Century Gothic" panose="020F0302020204030204"/>
            </a:endParaRPr>
          </a:p>
        </p:txBody>
      </p:sp>
      <p:sp>
        <p:nvSpPr>
          <p:cNvPr id="86" name="TextBox 85">
            <a:extLst>
              <a:ext uri="{FF2B5EF4-FFF2-40B4-BE49-F238E27FC236}">
                <a16:creationId xmlns:a16="http://schemas.microsoft.com/office/drawing/2014/main" id="{4B480D17-CE48-437F-9227-980D58218FC1}"/>
              </a:ext>
            </a:extLst>
          </p:cNvPr>
          <p:cNvSpPr txBox="1"/>
          <p:nvPr/>
        </p:nvSpPr>
        <p:spPr>
          <a:xfrm>
            <a:off x="7834762" y="5545601"/>
            <a:ext cx="1683213"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rgbClr val="002060"/>
                </a:solidFill>
                <a:latin typeface="Century Gothic" panose="020F0302020204030204"/>
              </a:rPr>
              <a:t>dix-</a:t>
            </a:r>
            <a:r>
              <a:rPr lang="en-US" sz="2400" dirty="0" err="1">
                <a:solidFill>
                  <a:srgbClr val="002060"/>
                </a:solidFill>
                <a:latin typeface="Century Gothic" panose="020F0302020204030204"/>
              </a:rPr>
              <a:t>neuf</a:t>
            </a:r>
            <a:endParaRPr kumimoji="0" lang="en-US" sz="2400" b="0" i="0" u="none" strike="noStrike" kern="1200" cap="none" spc="0" normalizeH="0" baseline="0" noProof="0" dirty="0">
              <a:ln>
                <a:noFill/>
              </a:ln>
              <a:solidFill>
                <a:srgbClr val="002060"/>
              </a:solidFill>
              <a:effectLst/>
              <a:uLnTx/>
              <a:uFillTx/>
              <a:latin typeface="Century Gothic" panose="020F0302020204030204"/>
            </a:endParaRPr>
          </a:p>
        </p:txBody>
      </p:sp>
      <p:pic>
        <p:nvPicPr>
          <p:cNvPr id="2050" name="Picture 2" descr="Eight, Glossy, Number, Numbers, Numerals">
            <a:extLst>
              <a:ext uri="{FF2B5EF4-FFF2-40B4-BE49-F238E27FC236}">
                <a16:creationId xmlns:a16="http://schemas.microsoft.com/office/drawing/2014/main" id="{693B9362-DAF1-4743-AF88-C609A8A98CC5}"/>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75731" y="1450210"/>
            <a:ext cx="775023" cy="110717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lue, Glossy, Number, Numbers, Numerals">
            <a:extLst>
              <a:ext uri="{FF2B5EF4-FFF2-40B4-BE49-F238E27FC236}">
                <a16:creationId xmlns:a16="http://schemas.microsoft.com/office/drawing/2014/main" id="{CE619D27-05DF-4964-B6E5-AAB56202CD3F}"/>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1140793" y="1836770"/>
            <a:ext cx="729433" cy="110717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rown, Glossy, Number, Numbers, Numerals">
            <a:extLst>
              <a:ext uri="{FF2B5EF4-FFF2-40B4-BE49-F238E27FC236}">
                <a16:creationId xmlns:a16="http://schemas.microsoft.com/office/drawing/2014/main" id="{92085C5F-8B52-40C1-A0BF-39ABF8778DA8}"/>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119881" y="2414557"/>
            <a:ext cx="713152" cy="110717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Five, Glossy, Gold, Keyword Pictures">
            <a:extLst>
              <a:ext uri="{FF2B5EF4-FFF2-40B4-BE49-F238E27FC236}">
                <a16:creationId xmlns:a16="http://schemas.microsoft.com/office/drawing/2014/main" id="{6F23F948-838F-4D38-BB3F-37B834963F66}"/>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0236514" y="2924062"/>
            <a:ext cx="739203" cy="110717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Glossy, Number, Numbers, Numerals, Three">
            <a:extLst>
              <a:ext uri="{FF2B5EF4-FFF2-40B4-BE49-F238E27FC236}">
                <a16:creationId xmlns:a16="http://schemas.microsoft.com/office/drawing/2014/main" id="{94202703-5D89-43DB-96A8-9C3B59A0557E}"/>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411910" y="3377997"/>
            <a:ext cx="555006" cy="94351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Glossy, Number, Numbers, Numerals, One">
            <a:extLst>
              <a:ext uri="{FF2B5EF4-FFF2-40B4-BE49-F238E27FC236}">
                <a16:creationId xmlns:a16="http://schemas.microsoft.com/office/drawing/2014/main" id="{93B7317B-A563-4EF0-9C29-EC342454B6B8}"/>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11033561" y="4031238"/>
            <a:ext cx="552618" cy="1105236"/>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Glossy, Green, Number, Numbers, Numerals">
            <a:extLst>
              <a:ext uri="{FF2B5EF4-FFF2-40B4-BE49-F238E27FC236}">
                <a16:creationId xmlns:a16="http://schemas.microsoft.com/office/drawing/2014/main" id="{ADC60D96-5052-4C51-9D44-E3B866211866}"/>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10257856" y="5042515"/>
            <a:ext cx="680919" cy="985160"/>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Blue, Glossy, Nine, Number, Numbers">
            <a:extLst>
              <a:ext uri="{FF2B5EF4-FFF2-40B4-BE49-F238E27FC236}">
                <a16:creationId xmlns:a16="http://schemas.microsoft.com/office/drawing/2014/main" id="{7055F70F-CE04-4A73-9D63-66334E4CAB03}"/>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1053282" y="4078168"/>
            <a:ext cx="665328" cy="1023582"/>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Four, Glossy, Light Red, Number, Numbers">
            <a:extLst>
              <a:ext uri="{FF2B5EF4-FFF2-40B4-BE49-F238E27FC236}">
                <a16:creationId xmlns:a16="http://schemas.microsoft.com/office/drawing/2014/main" id="{E669D42D-1D36-4A57-BAD9-E6994C9F5419}"/>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10179310" y="1018392"/>
            <a:ext cx="689413" cy="1023583"/>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Glossy, Number, Numbers, Numerals, Red">
            <a:extLst>
              <a:ext uri="{FF2B5EF4-FFF2-40B4-BE49-F238E27FC236}">
                <a16:creationId xmlns:a16="http://schemas.microsoft.com/office/drawing/2014/main" id="{E81B4F75-B33F-40AC-8B5F-23A45FCF3125}"/>
              </a:ext>
            </a:extLst>
          </p:cNvPr>
          <p:cNvPicPr>
            <a:picLocks noChangeAspect="1" noChangeArrowheads="1"/>
          </p:cNvPicPr>
          <p:nvPr/>
        </p:nvPicPr>
        <p:blipFill rotWithShape="1">
          <a:blip r:embed="rId28" cstate="print">
            <a:extLst>
              <a:ext uri="{28A0092B-C50C-407E-A947-70E740481C1C}">
                <a14:useLocalDpi xmlns:a14="http://schemas.microsoft.com/office/drawing/2010/main" val="0"/>
              </a:ext>
            </a:extLst>
          </a:blip>
          <a:srcRect l="41257"/>
          <a:stretch/>
        </p:blipFill>
        <p:spPr bwMode="auto">
          <a:xfrm>
            <a:off x="411910" y="5042515"/>
            <a:ext cx="714479" cy="1006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9781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76"/>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77"/>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78"/>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79"/>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80"/>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81"/>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82"/>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83"/>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84"/>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85"/>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0" grpId="0"/>
      <p:bldP spid="21" grpId="0"/>
      <p:bldP spid="22" grpId="0"/>
      <p:bldP spid="23" grpId="0"/>
      <p:bldP spid="24" grpId="0"/>
      <p:bldP spid="25" grpId="0"/>
      <p:bldP spid="26" grpId="0"/>
      <p:bldP spid="29" grpId="0"/>
      <p:bldP spid="30" grpId="0"/>
      <p:bldP spid="33" grpId="0"/>
      <p:bldP spid="34" grpId="0"/>
      <p:bldP spid="35" grpId="0"/>
      <p:bldP spid="36" grpId="0"/>
      <p:bldP spid="37" grpId="0"/>
      <p:bldP spid="38" grpId="0"/>
      <p:bldP spid="71" grpId="0"/>
      <p:bldP spid="72" grpId="0"/>
      <p:bldP spid="73" grpId="0"/>
      <p:bldP spid="74" grpId="0"/>
      <p:bldP spid="75" grpId="0"/>
      <p:bldP spid="76" grpId="0"/>
      <p:bldP spid="77" grpId="0"/>
      <p:bldP spid="78" grpId="0"/>
      <p:bldP spid="79" grpId="0"/>
      <p:bldP spid="80" grpId="0"/>
      <p:bldP spid="81" grpId="0"/>
      <p:bldP spid="82" grpId="0"/>
      <p:bldP spid="83" grpId="0"/>
      <p:bldP spid="84" grpId="0"/>
      <p:bldP spid="85" grpId="0"/>
      <p:bldP spid="8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A92D81F-0650-F447-8359-0A6373AAFC18}"/>
              </a:ext>
            </a:extLst>
          </p:cNvPr>
          <p:cNvSpPr txBox="1"/>
          <p:nvPr/>
        </p:nvSpPr>
        <p:spPr>
          <a:xfrm>
            <a:off x="213159" y="1873674"/>
            <a:ext cx="8156067" cy="4154984"/>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lphaUcPeriod"/>
              <a:tabLst/>
              <a:defRPr/>
            </a:pPr>
            <a:r>
              <a:rPr lang="fr-FR" sz="2400" dirty="0">
                <a:solidFill>
                  <a:srgbClr val="4472C4">
                    <a:lumMod val="50000"/>
                  </a:srgbClr>
                </a:solidFill>
                <a:latin typeface="Century Gothic" panose="020F0302020204030204"/>
              </a:rPr>
              <a:t>Le français est la langue officielle de </a:t>
            </a:r>
            <a:r>
              <a:rPr lang="fr-FR" sz="2400" b="1" dirty="0">
                <a:solidFill>
                  <a:srgbClr val="4472C4">
                    <a:lumMod val="50000"/>
                  </a:srgbClr>
                </a:solidFill>
                <a:latin typeface="Century Gothic" panose="020F0302020204030204"/>
              </a:rPr>
              <a:t>29</a:t>
            </a:r>
            <a:r>
              <a:rPr lang="fr-FR" sz="2400" dirty="0">
                <a:solidFill>
                  <a:srgbClr val="4472C4">
                    <a:lumMod val="50000"/>
                  </a:srgbClr>
                </a:solidFill>
                <a:latin typeface="Century Gothic" panose="020F0302020204030204"/>
              </a:rPr>
              <a:t> pays.</a:t>
            </a:r>
          </a:p>
          <a:p>
            <a:pPr marL="457200" marR="0" lvl="0" indent="-457200" algn="l" defTabSz="914400" rtl="0" eaLnBrk="1" fontAlgn="auto" latinLnBrk="0" hangingPunct="1">
              <a:lnSpc>
                <a:spcPct val="100000"/>
              </a:lnSpc>
              <a:spcBef>
                <a:spcPts val="0"/>
              </a:spcBef>
              <a:spcAft>
                <a:spcPts val="0"/>
              </a:spcAft>
              <a:buClrTx/>
              <a:buSzTx/>
              <a:buFont typeface="+mj-lt"/>
              <a:buAutoNum type="alphaUcPeriod"/>
              <a:tabLst/>
              <a:defRPr/>
            </a:pP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lphaUcPeriod"/>
              <a:tabLst/>
              <a:defRPr/>
            </a:pP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lphaUcPeriod"/>
              <a:tabLst/>
              <a:defRPr/>
            </a:pPr>
            <a:r>
              <a:rPr lang="en-GB" sz="2400" dirty="0">
                <a:solidFill>
                  <a:srgbClr val="4472C4">
                    <a:lumMod val="50000"/>
                  </a:srgbClr>
                </a:solidFill>
                <a:latin typeface="Century Gothic" panose="020F0302020204030204"/>
              </a:rPr>
              <a:t>Il y a </a:t>
            </a:r>
            <a:r>
              <a:rPr lang="en-GB" sz="2400" b="1" dirty="0">
                <a:solidFill>
                  <a:srgbClr val="4472C4">
                    <a:lumMod val="50000"/>
                  </a:srgbClr>
                </a:solidFill>
                <a:latin typeface="Century Gothic" panose="020F0302020204030204"/>
              </a:rPr>
              <a:t>18 </a:t>
            </a:r>
            <a:r>
              <a:rPr lang="fr-FR" sz="2400" dirty="0">
                <a:solidFill>
                  <a:srgbClr val="4472C4">
                    <a:lumMod val="50000"/>
                  </a:srgbClr>
                </a:solidFill>
                <a:latin typeface="Century Gothic" panose="020F0302020204030204"/>
              </a:rPr>
              <a:t>régions</a:t>
            </a:r>
            <a:r>
              <a:rPr lang="en-GB" sz="2400" dirty="0">
                <a:solidFill>
                  <a:srgbClr val="4472C4">
                    <a:lumMod val="50000"/>
                  </a:srgbClr>
                </a:solidFill>
                <a:latin typeface="Century Gothic" panose="020F0302020204030204"/>
              </a:rPr>
              <a:t> </a:t>
            </a:r>
            <a:r>
              <a:rPr lang="fr-FR" sz="2400" dirty="0">
                <a:solidFill>
                  <a:srgbClr val="4472C4">
                    <a:lumMod val="50000"/>
                  </a:srgbClr>
                </a:solidFill>
                <a:latin typeface="Century Gothic" panose="020F0302020204030204"/>
              </a:rPr>
              <a:t>administratives</a:t>
            </a:r>
            <a:r>
              <a:rPr lang="en-GB" sz="2400" dirty="0">
                <a:solidFill>
                  <a:srgbClr val="4472C4">
                    <a:lumMod val="50000"/>
                  </a:srgbClr>
                </a:solidFill>
                <a:latin typeface="Century Gothic" panose="020F0302020204030204"/>
              </a:rPr>
              <a:t> </a:t>
            </a:r>
            <a:r>
              <a:rPr lang="fr-FR" sz="2400" dirty="0">
                <a:solidFill>
                  <a:srgbClr val="4472C4">
                    <a:lumMod val="50000"/>
                  </a:srgbClr>
                </a:solidFill>
                <a:latin typeface="Century Gothic" panose="020F0302020204030204"/>
              </a:rPr>
              <a:t>en</a:t>
            </a:r>
            <a:r>
              <a:rPr lang="en-GB" sz="2400" dirty="0">
                <a:solidFill>
                  <a:srgbClr val="4472C4">
                    <a:lumMod val="50000"/>
                  </a:srgbClr>
                </a:solidFill>
                <a:latin typeface="Century Gothic" panose="020F0302020204030204"/>
              </a:rPr>
              <a:t> France.</a:t>
            </a:r>
            <a:endParaRPr lang="en-US" sz="2400" dirty="0">
              <a:solidFill>
                <a:srgbClr val="4472C4">
                  <a:lumMod val="50000"/>
                </a:srgbClr>
              </a:solidFill>
              <a:latin typeface="Century Gothic" panose="020F0302020204030204"/>
            </a:endParaRPr>
          </a:p>
          <a:p>
            <a:pPr marL="457200" marR="0" lvl="0" indent="-457200" algn="l" defTabSz="914400" rtl="0" eaLnBrk="1" fontAlgn="auto" latinLnBrk="0" hangingPunct="1">
              <a:lnSpc>
                <a:spcPct val="100000"/>
              </a:lnSpc>
              <a:spcBef>
                <a:spcPts val="0"/>
              </a:spcBef>
              <a:spcAft>
                <a:spcPts val="0"/>
              </a:spcAft>
              <a:buClrTx/>
              <a:buSzTx/>
              <a:buFont typeface="+mj-lt"/>
              <a:buAutoNum type="alphaUcPeriod"/>
              <a:tabLst/>
              <a:defRPr/>
            </a:pPr>
            <a:endParaRPr lang="en-US" sz="2400" dirty="0">
              <a:solidFill>
                <a:srgbClr val="4472C4">
                  <a:lumMod val="50000"/>
                </a:srgbClr>
              </a:solidFill>
              <a:latin typeface="Century Gothic" panose="020F0302020204030204"/>
            </a:endParaRPr>
          </a:p>
          <a:p>
            <a:pPr marL="457200" marR="0" lvl="0" indent="-457200" algn="l" defTabSz="914400" rtl="0" eaLnBrk="1" fontAlgn="auto" latinLnBrk="0" hangingPunct="1">
              <a:lnSpc>
                <a:spcPct val="100000"/>
              </a:lnSpc>
              <a:spcBef>
                <a:spcPts val="0"/>
              </a:spcBef>
              <a:spcAft>
                <a:spcPts val="0"/>
              </a:spcAft>
              <a:buClrTx/>
              <a:buSzTx/>
              <a:buFont typeface="+mj-lt"/>
              <a:buAutoNum type="alphaUcPeriod"/>
              <a:tabLst/>
              <a:defRPr/>
            </a:pPr>
            <a:endParaRPr lang="en-US" sz="2400" dirty="0">
              <a:solidFill>
                <a:srgbClr val="4472C4">
                  <a:lumMod val="50000"/>
                </a:srgbClr>
              </a:solidFill>
              <a:latin typeface="Century Gothic" panose="020F0302020204030204"/>
            </a:endParaRPr>
          </a:p>
          <a:p>
            <a:pPr marL="457200" lvl="0" indent="-457200">
              <a:buFont typeface="+mj-lt"/>
              <a:buAutoNum type="alphaUcPeriod"/>
              <a:defRPr/>
            </a:pPr>
            <a:r>
              <a:rPr lang="fr-FR" sz="2400" dirty="0">
                <a:solidFill>
                  <a:srgbClr val="4472C4">
                    <a:lumMod val="50000"/>
                  </a:srgbClr>
                </a:solidFill>
              </a:rPr>
              <a:t>Louis </a:t>
            </a:r>
            <a:r>
              <a:rPr lang="fr-FR" sz="2400" b="1" dirty="0">
                <a:solidFill>
                  <a:srgbClr val="4472C4">
                    <a:lumMod val="50000"/>
                  </a:srgbClr>
                </a:solidFill>
              </a:rPr>
              <a:t>19</a:t>
            </a:r>
            <a:r>
              <a:rPr lang="fr-FR" sz="2400" dirty="0">
                <a:solidFill>
                  <a:srgbClr val="4472C4">
                    <a:lumMod val="50000"/>
                  </a:srgbClr>
                </a:solidFill>
              </a:rPr>
              <a:t> était* roi* de la France pour </a:t>
            </a:r>
            <a:r>
              <a:rPr lang="fr-FR" sz="2400" b="1" dirty="0">
                <a:solidFill>
                  <a:srgbClr val="4472C4">
                    <a:lumMod val="50000"/>
                  </a:srgbClr>
                </a:solidFill>
              </a:rPr>
              <a:t>20 </a:t>
            </a:r>
            <a:r>
              <a:rPr lang="fr-FR" sz="2400" dirty="0">
                <a:solidFill>
                  <a:srgbClr val="4472C4">
                    <a:lumMod val="50000"/>
                  </a:srgbClr>
                </a:solidFill>
              </a:rPr>
              <a:t>minutes.</a:t>
            </a:r>
            <a:endParaRPr lang="en-US" sz="2400" dirty="0">
              <a:solidFill>
                <a:srgbClr val="4472C4">
                  <a:lumMod val="50000"/>
                </a:srgbClr>
              </a:solidFill>
              <a:latin typeface="Century Gothic" panose="020F0302020204030204"/>
            </a:endParaRPr>
          </a:p>
          <a:p>
            <a:pPr marL="457200" marR="0" lvl="0" indent="-457200" algn="l" defTabSz="914400" rtl="0" eaLnBrk="1" fontAlgn="auto" latinLnBrk="0" hangingPunct="1">
              <a:lnSpc>
                <a:spcPct val="100000"/>
              </a:lnSpc>
              <a:spcBef>
                <a:spcPts val="0"/>
              </a:spcBef>
              <a:spcAft>
                <a:spcPts val="0"/>
              </a:spcAft>
              <a:buClrTx/>
              <a:buSzTx/>
              <a:buFont typeface="+mj-lt"/>
              <a:buAutoNum type="alphaUcPeriod"/>
              <a:tabLst/>
              <a:defRPr/>
            </a:pPr>
            <a:endParaRPr lang="en-US" sz="2400" dirty="0">
              <a:solidFill>
                <a:srgbClr val="4472C4">
                  <a:lumMod val="50000"/>
                </a:srgbClr>
              </a:solidFill>
              <a:latin typeface="Century Gothic" panose="020F0302020204030204"/>
            </a:endParaRPr>
          </a:p>
          <a:p>
            <a:pPr marL="457200" marR="0" lvl="0" indent="-457200" algn="l" defTabSz="914400" rtl="0" eaLnBrk="1" fontAlgn="auto" latinLnBrk="0" hangingPunct="1">
              <a:lnSpc>
                <a:spcPct val="100000"/>
              </a:lnSpc>
              <a:spcBef>
                <a:spcPts val="0"/>
              </a:spcBef>
              <a:spcAft>
                <a:spcPts val="0"/>
              </a:spcAft>
              <a:buClrTx/>
              <a:buSzTx/>
              <a:buFont typeface="+mj-lt"/>
              <a:buAutoNum type="alphaUcPeriod"/>
              <a:tabLst/>
              <a:defRPr/>
            </a:pPr>
            <a:endParaRPr lang="en-US" sz="2400" dirty="0">
              <a:solidFill>
                <a:srgbClr val="4472C4">
                  <a:lumMod val="50000"/>
                </a:srgbClr>
              </a:solidFill>
              <a:latin typeface="Century Gothic" panose="020F0302020204030204"/>
            </a:endParaRPr>
          </a:p>
          <a:p>
            <a:pPr marL="457200" marR="0" lvl="0" indent="-457200" algn="l" defTabSz="914400" rtl="0" eaLnBrk="1" fontAlgn="auto" latinLnBrk="0" hangingPunct="1">
              <a:lnSpc>
                <a:spcPct val="100000"/>
              </a:lnSpc>
              <a:spcBef>
                <a:spcPts val="0"/>
              </a:spcBef>
              <a:spcAft>
                <a:spcPts val="0"/>
              </a:spcAft>
              <a:buClrTx/>
              <a:buSzTx/>
              <a:buFont typeface="+mj-lt"/>
              <a:buAutoNum type="alphaUcPeriod"/>
              <a:tabLst/>
              <a:defRPr/>
            </a:pPr>
            <a:r>
              <a:rPr lang="en-US" sz="2400" dirty="0">
                <a:solidFill>
                  <a:srgbClr val="4472C4">
                    <a:lumMod val="50000"/>
                  </a:srgbClr>
                </a:solidFill>
                <a:latin typeface="Century Gothic" panose="020F0302020204030204"/>
              </a:rPr>
              <a:t>Paris a </a:t>
            </a:r>
            <a:r>
              <a:rPr lang="en-US" sz="2400" b="1" dirty="0">
                <a:solidFill>
                  <a:srgbClr val="4472C4">
                    <a:lumMod val="50000"/>
                  </a:srgbClr>
                </a:solidFill>
                <a:latin typeface="Century Gothic" panose="020F0302020204030204"/>
              </a:rPr>
              <a:t>11</a:t>
            </a:r>
            <a:r>
              <a:rPr lang="en-US" sz="2400" dirty="0">
                <a:solidFill>
                  <a:srgbClr val="4472C4">
                    <a:lumMod val="50000"/>
                  </a:srgbClr>
                </a:solidFill>
                <a:latin typeface="Century Gothic" panose="020F0302020204030204"/>
              </a:rPr>
              <a:t> millions </a:t>
            </a:r>
            <a:r>
              <a:rPr lang="en-US" sz="2400" dirty="0" err="1">
                <a:solidFill>
                  <a:srgbClr val="4472C4">
                    <a:lumMod val="50000"/>
                  </a:srgbClr>
                </a:solidFill>
                <a:latin typeface="Century Gothic" panose="020F0302020204030204"/>
              </a:rPr>
              <a:t>d’habitants</a:t>
            </a:r>
            <a:r>
              <a:rPr lang="en-US" sz="2400" dirty="0">
                <a:solidFill>
                  <a:srgbClr val="4472C4">
                    <a:lumMod val="50000"/>
                  </a:srgbClr>
                </a:solidFill>
                <a:latin typeface="Century Gothic" panose="020F0302020204030204"/>
              </a:rPr>
              <a:t>.</a:t>
            </a:r>
          </a:p>
          <a:p>
            <a:pPr marR="0" lvl="0" algn="l" defTabSz="914400" rtl="0" eaLnBrk="1" fontAlgn="auto" latinLnBrk="0" hangingPunct="1">
              <a:lnSpc>
                <a:spcPct val="100000"/>
              </a:lnSpc>
              <a:spcBef>
                <a:spcPts val="0"/>
              </a:spcBef>
              <a:spcAft>
                <a:spcPts val="0"/>
              </a:spcAft>
              <a:buClrTx/>
              <a:buSzTx/>
              <a:tabLst/>
              <a:defRPr/>
            </a:pPr>
            <a:endParaRPr lang="en-US" sz="2400" dirty="0">
              <a:solidFill>
                <a:srgbClr val="4472C4">
                  <a:lumMod val="50000"/>
                </a:srgbClr>
              </a:solidFill>
              <a:latin typeface="Century Gothic" panose="020F0302020204030204"/>
            </a:endParaRPr>
          </a:p>
        </p:txBody>
      </p:sp>
      <p:sp>
        <p:nvSpPr>
          <p:cNvPr id="27" name="TextBox 26">
            <a:extLst>
              <a:ext uri="{FF2B5EF4-FFF2-40B4-BE49-F238E27FC236}">
                <a16:creationId xmlns:a16="http://schemas.microsoft.com/office/drawing/2014/main" id="{B8C65AEE-9469-490E-AE82-C96E9B2AE575}"/>
              </a:ext>
            </a:extLst>
          </p:cNvPr>
          <p:cNvSpPr txBox="1"/>
          <p:nvPr/>
        </p:nvSpPr>
        <p:spPr>
          <a:xfrm>
            <a:off x="713800" y="1870923"/>
            <a:ext cx="8612838" cy="461665"/>
          </a:xfrm>
          <a:prstGeom prst="rect">
            <a:avLst/>
          </a:prstGeom>
          <a:solidFill>
            <a:schemeClr val="bg1"/>
          </a:solidFill>
        </p:spPr>
        <p:txBody>
          <a:bodyPr wrap="square" rtlCol="0">
            <a:spAutoFit/>
          </a:bodyPr>
          <a:lstStyle/>
          <a:p>
            <a:pPr lvl="0">
              <a:defRPr/>
            </a:pPr>
            <a:r>
              <a:rPr lang="fr-FR" sz="2400" dirty="0">
                <a:solidFill>
                  <a:srgbClr val="4472C4">
                    <a:lumMod val="50000"/>
                  </a:srgbClr>
                </a:solidFill>
              </a:rPr>
              <a:t>Le français est la langue officielle de </a:t>
            </a:r>
            <a:r>
              <a:rPr lang="fr-FR" sz="2400" b="1" dirty="0">
                <a:solidFill>
                  <a:srgbClr val="4472C4">
                    <a:lumMod val="50000"/>
                  </a:srgbClr>
                </a:solidFill>
              </a:rPr>
              <a:t>vingt-neuf</a:t>
            </a:r>
            <a:r>
              <a:rPr lang="fr-FR" sz="2400" dirty="0">
                <a:solidFill>
                  <a:srgbClr val="4472C4">
                    <a:lumMod val="50000"/>
                  </a:srgbClr>
                </a:solidFill>
              </a:rPr>
              <a:t> pays.</a:t>
            </a:r>
          </a:p>
        </p:txBody>
      </p:sp>
      <p:sp>
        <p:nvSpPr>
          <p:cNvPr id="4" name="Title 3"/>
          <p:cNvSpPr>
            <a:spLocks noGrp="1"/>
          </p:cNvSpPr>
          <p:nvPr>
            <p:ph type="title"/>
          </p:nvPr>
        </p:nvSpPr>
        <p:spPr/>
        <p:txBody>
          <a:bodyPr>
            <a:noAutofit/>
          </a:bodyPr>
          <a:lstStyle/>
          <a:p>
            <a:r>
              <a:rPr lang="en-GB" sz="2800" b="1" dirty="0">
                <a:solidFill>
                  <a:schemeClr val="bg1"/>
                </a:solidFill>
              </a:rPr>
              <a:t>La France </a:t>
            </a:r>
            <a:r>
              <a:rPr lang="en-GB" sz="2800" b="1" dirty="0" err="1">
                <a:solidFill>
                  <a:schemeClr val="bg1"/>
                </a:solidFill>
              </a:rPr>
              <a:t>en</a:t>
            </a:r>
            <a:r>
              <a:rPr lang="en-GB" sz="2800" b="1" dirty="0">
                <a:solidFill>
                  <a:schemeClr val="bg1"/>
                </a:solidFill>
              </a:rPr>
              <a:t> chiffres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Rectangle 1">
            <a:extLst>
              <a:ext uri="{FF2B5EF4-FFF2-40B4-BE49-F238E27FC236}">
                <a16:creationId xmlns:a16="http://schemas.microsoft.com/office/drawing/2014/main" id="{76C2A7F6-1822-4EF5-8798-3C3FD6CFFE84}"/>
              </a:ext>
            </a:extLst>
          </p:cNvPr>
          <p:cNvSpPr/>
          <p:nvPr/>
        </p:nvSpPr>
        <p:spPr>
          <a:xfrm>
            <a:off x="6894286" y="236276"/>
            <a:ext cx="3233983" cy="933087"/>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*le chiffre </a:t>
            </a:r>
            <a:r>
              <a:rPr lang="fr-FR" dirty="0"/>
              <a:t>= figure</a:t>
            </a:r>
          </a:p>
          <a:p>
            <a:pPr algn="ctr"/>
            <a:r>
              <a:rPr lang="fr-FR" dirty="0"/>
              <a:t>*</a:t>
            </a:r>
            <a:r>
              <a:rPr lang="fr-FR" b="1" dirty="0"/>
              <a:t>était </a:t>
            </a:r>
            <a:r>
              <a:rPr lang="fr-FR" dirty="0"/>
              <a:t>= </a:t>
            </a:r>
            <a:r>
              <a:rPr lang="fr-FR" dirty="0" err="1"/>
              <a:t>was</a:t>
            </a:r>
            <a:endParaRPr lang="fr-FR" dirty="0"/>
          </a:p>
          <a:p>
            <a:pPr algn="ctr"/>
            <a:r>
              <a:rPr lang="fr-FR" b="1" dirty="0"/>
              <a:t>*le roi </a:t>
            </a:r>
            <a:r>
              <a:rPr lang="fr-FR" dirty="0"/>
              <a:t>= </a:t>
            </a:r>
            <a:r>
              <a:rPr lang="fr-FR" dirty="0" err="1"/>
              <a:t>king</a:t>
            </a:r>
            <a:endParaRPr lang="fr-FR" dirty="0"/>
          </a:p>
        </p:txBody>
      </p:sp>
      <p:sp>
        <p:nvSpPr>
          <p:cNvPr id="3" name="TextBox 2">
            <a:extLst>
              <a:ext uri="{FF2B5EF4-FFF2-40B4-BE49-F238E27FC236}">
                <a16:creationId xmlns:a16="http://schemas.microsoft.com/office/drawing/2014/main" id="{0311E9AD-59EB-4AED-93C2-BCD540FF8A11}"/>
              </a:ext>
            </a:extLst>
          </p:cNvPr>
          <p:cNvSpPr txBox="1"/>
          <p:nvPr/>
        </p:nvSpPr>
        <p:spPr>
          <a:xfrm>
            <a:off x="713802" y="2290628"/>
            <a:ext cx="7154779" cy="461665"/>
          </a:xfrm>
          <a:prstGeom prst="rect">
            <a:avLst/>
          </a:prstGeom>
          <a:noFill/>
        </p:spPr>
        <p:txBody>
          <a:bodyPr wrap="square" rtlCol="0">
            <a:spAutoFit/>
          </a:bodyPr>
          <a:lstStyle/>
          <a:p>
            <a:pPr algn="l"/>
            <a:r>
              <a:rPr lang="fr-FR" sz="2400" i="1" dirty="0">
                <a:solidFill>
                  <a:srgbClr val="EF3C30"/>
                </a:solidFill>
              </a:rPr>
              <a:t>French </a:t>
            </a:r>
            <a:r>
              <a:rPr lang="fr-FR" sz="2400" i="1" dirty="0" err="1">
                <a:solidFill>
                  <a:srgbClr val="EF3C30"/>
                </a:solidFill>
              </a:rPr>
              <a:t>is</a:t>
            </a:r>
            <a:r>
              <a:rPr lang="fr-FR" sz="2400" i="1" dirty="0">
                <a:solidFill>
                  <a:srgbClr val="EF3C30"/>
                </a:solidFill>
              </a:rPr>
              <a:t> the official </a:t>
            </a:r>
            <a:r>
              <a:rPr lang="fr-FR" sz="2400" i="1" dirty="0" err="1">
                <a:solidFill>
                  <a:srgbClr val="EF3C30"/>
                </a:solidFill>
              </a:rPr>
              <a:t>language</a:t>
            </a:r>
            <a:r>
              <a:rPr lang="fr-FR" sz="2400" i="1" dirty="0">
                <a:solidFill>
                  <a:srgbClr val="EF3C30"/>
                </a:solidFill>
              </a:rPr>
              <a:t> of 29 countries.</a:t>
            </a:r>
          </a:p>
        </p:txBody>
      </p:sp>
      <p:pic>
        <p:nvPicPr>
          <p:cNvPr id="3076" name="Picture 4" descr="France, Flag, National, Symbols">
            <a:extLst>
              <a:ext uri="{FF2B5EF4-FFF2-40B4-BE49-F238E27FC236}">
                <a16:creationId xmlns:a16="http://schemas.microsoft.com/office/drawing/2014/main" id="{AAB4CFCC-1636-486B-A45A-B61558D3770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72005" y="1743352"/>
            <a:ext cx="1167163" cy="77810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24A813AC-442F-4F9F-B15B-8C0344350112}"/>
              </a:ext>
            </a:extLst>
          </p:cNvPr>
          <p:cNvSpPr txBox="1"/>
          <p:nvPr/>
        </p:nvSpPr>
        <p:spPr>
          <a:xfrm>
            <a:off x="713801" y="3465518"/>
            <a:ext cx="7154779" cy="461665"/>
          </a:xfrm>
          <a:prstGeom prst="rect">
            <a:avLst/>
          </a:prstGeom>
          <a:noFill/>
        </p:spPr>
        <p:txBody>
          <a:bodyPr wrap="square" rtlCol="0">
            <a:spAutoFit/>
          </a:bodyPr>
          <a:lstStyle/>
          <a:p>
            <a:pPr algn="l"/>
            <a:r>
              <a:rPr lang="fr-FR" sz="2400" i="1" dirty="0">
                <a:solidFill>
                  <a:srgbClr val="EF3C30"/>
                </a:solidFill>
              </a:rPr>
              <a:t>There are 18 administrative </a:t>
            </a:r>
            <a:r>
              <a:rPr lang="fr-FR" sz="2400" i="1" dirty="0" err="1">
                <a:solidFill>
                  <a:srgbClr val="EF3C30"/>
                </a:solidFill>
              </a:rPr>
              <a:t>regions</a:t>
            </a:r>
            <a:r>
              <a:rPr lang="fr-FR" sz="2400" i="1" dirty="0">
                <a:solidFill>
                  <a:srgbClr val="EF3C30"/>
                </a:solidFill>
              </a:rPr>
              <a:t> in France.</a:t>
            </a:r>
          </a:p>
        </p:txBody>
      </p:sp>
      <p:sp>
        <p:nvSpPr>
          <p:cNvPr id="13" name="TextBox 12">
            <a:extLst>
              <a:ext uri="{FF2B5EF4-FFF2-40B4-BE49-F238E27FC236}">
                <a16:creationId xmlns:a16="http://schemas.microsoft.com/office/drawing/2014/main" id="{1697A31D-4535-4281-AEC4-646F48D222E2}"/>
              </a:ext>
            </a:extLst>
          </p:cNvPr>
          <p:cNvSpPr txBox="1"/>
          <p:nvPr/>
        </p:nvSpPr>
        <p:spPr>
          <a:xfrm>
            <a:off x="713801" y="4511036"/>
            <a:ext cx="7154779" cy="461665"/>
          </a:xfrm>
          <a:prstGeom prst="rect">
            <a:avLst/>
          </a:prstGeom>
          <a:noFill/>
        </p:spPr>
        <p:txBody>
          <a:bodyPr wrap="square" rtlCol="0">
            <a:spAutoFit/>
          </a:bodyPr>
          <a:lstStyle/>
          <a:p>
            <a:pPr algn="l"/>
            <a:r>
              <a:rPr lang="fr-FR" sz="2400" i="1" dirty="0">
                <a:solidFill>
                  <a:srgbClr val="EF3C30"/>
                </a:solidFill>
              </a:rPr>
              <a:t>Louis 19 </a:t>
            </a:r>
            <a:r>
              <a:rPr lang="fr-FR" sz="2400" i="1" dirty="0" err="1">
                <a:solidFill>
                  <a:srgbClr val="EF3C30"/>
                </a:solidFill>
              </a:rPr>
              <a:t>was</a:t>
            </a:r>
            <a:r>
              <a:rPr lang="fr-FR" sz="2400" i="1" dirty="0">
                <a:solidFill>
                  <a:srgbClr val="EF3C30"/>
                </a:solidFill>
              </a:rPr>
              <a:t> </a:t>
            </a:r>
            <a:r>
              <a:rPr lang="fr-FR" sz="2400" i="1" dirty="0" err="1">
                <a:solidFill>
                  <a:srgbClr val="EF3C30"/>
                </a:solidFill>
              </a:rPr>
              <a:t>king</a:t>
            </a:r>
            <a:r>
              <a:rPr lang="fr-FR" sz="2400" i="1" dirty="0">
                <a:solidFill>
                  <a:srgbClr val="EF3C30"/>
                </a:solidFill>
              </a:rPr>
              <a:t> of France for 20 minutes.</a:t>
            </a:r>
          </a:p>
        </p:txBody>
      </p:sp>
      <p:sp>
        <p:nvSpPr>
          <p:cNvPr id="14" name="TextBox 13">
            <a:extLst>
              <a:ext uri="{FF2B5EF4-FFF2-40B4-BE49-F238E27FC236}">
                <a16:creationId xmlns:a16="http://schemas.microsoft.com/office/drawing/2014/main" id="{FD24E27D-844A-4C96-8916-5715DCF9F881}"/>
              </a:ext>
            </a:extLst>
          </p:cNvPr>
          <p:cNvSpPr txBox="1"/>
          <p:nvPr/>
        </p:nvSpPr>
        <p:spPr>
          <a:xfrm>
            <a:off x="713800" y="5576457"/>
            <a:ext cx="7154779" cy="461665"/>
          </a:xfrm>
          <a:prstGeom prst="rect">
            <a:avLst/>
          </a:prstGeom>
          <a:noFill/>
        </p:spPr>
        <p:txBody>
          <a:bodyPr wrap="square" rtlCol="0">
            <a:spAutoFit/>
          </a:bodyPr>
          <a:lstStyle/>
          <a:p>
            <a:pPr algn="l"/>
            <a:r>
              <a:rPr lang="fr-FR" sz="2400" i="1" dirty="0">
                <a:solidFill>
                  <a:srgbClr val="EF3C30"/>
                </a:solidFill>
              </a:rPr>
              <a:t>Paris has 11 million </a:t>
            </a:r>
            <a:r>
              <a:rPr lang="fr-FR" sz="2400" i="1" dirty="0" err="1">
                <a:solidFill>
                  <a:srgbClr val="EF3C30"/>
                </a:solidFill>
              </a:rPr>
              <a:t>inhabitants</a:t>
            </a:r>
            <a:r>
              <a:rPr lang="fr-FR" sz="2400" i="1" dirty="0">
                <a:solidFill>
                  <a:srgbClr val="EF3C30"/>
                </a:solidFill>
              </a:rPr>
              <a:t>.</a:t>
            </a:r>
          </a:p>
        </p:txBody>
      </p:sp>
      <p:sp>
        <p:nvSpPr>
          <p:cNvPr id="21" name="TextBox 20">
            <a:extLst>
              <a:ext uri="{FF2B5EF4-FFF2-40B4-BE49-F238E27FC236}">
                <a16:creationId xmlns:a16="http://schemas.microsoft.com/office/drawing/2014/main" id="{DAAC2DF9-532E-4E50-BECF-CAB5285971D1}"/>
              </a:ext>
            </a:extLst>
          </p:cNvPr>
          <p:cNvSpPr txBox="1"/>
          <p:nvPr/>
        </p:nvSpPr>
        <p:spPr>
          <a:xfrm>
            <a:off x="180001" y="1296000"/>
            <a:ext cx="62772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002060"/>
                </a:solidFill>
                <a:latin typeface="Century Gothic" panose="020F0302020204030204"/>
              </a:rPr>
              <a:t>R</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éécris</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les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nombres</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en</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lettres</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28" name="TextBox 27">
            <a:extLst>
              <a:ext uri="{FF2B5EF4-FFF2-40B4-BE49-F238E27FC236}">
                <a16:creationId xmlns:a16="http://schemas.microsoft.com/office/drawing/2014/main" id="{E2F1F808-3A5A-4156-966A-9940FFEB31F1}"/>
              </a:ext>
            </a:extLst>
          </p:cNvPr>
          <p:cNvSpPr txBox="1"/>
          <p:nvPr/>
        </p:nvSpPr>
        <p:spPr>
          <a:xfrm>
            <a:off x="713800" y="2978334"/>
            <a:ext cx="7154779" cy="461665"/>
          </a:xfrm>
          <a:prstGeom prst="rect">
            <a:avLst/>
          </a:prstGeom>
          <a:solidFill>
            <a:schemeClr val="bg1"/>
          </a:solidFill>
        </p:spPr>
        <p:txBody>
          <a:bodyPr wrap="square" rtlCol="0">
            <a:spAutoFit/>
          </a:bodyPr>
          <a:lstStyle/>
          <a:p>
            <a:r>
              <a:rPr lang="en-GB" sz="2400" dirty="0">
                <a:solidFill>
                  <a:srgbClr val="4472C4">
                    <a:lumMod val="50000"/>
                  </a:srgbClr>
                </a:solidFill>
              </a:rPr>
              <a:t>Il y a </a:t>
            </a:r>
            <a:r>
              <a:rPr lang="en-GB" sz="2400" b="1" dirty="0">
                <a:solidFill>
                  <a:srgbClr val="4472C4">
                    <a:lumMod val="50000"/>
                  </a:srgbClr>
                </a:solidFill>
              </a:rPr>
              <a:t>dix-</a:t>
            </a:r>
            <a:r>
              <a:rPr lang="en-GB" sz="2400" b="1" dirty="0" err="1">
                <a:solidFill>
                  <a:srgbClr val="4472C4">
                    <a:lumMod val="50000"/>
                  </a:srgbClr>
                </a:solidFill>
              </a:rPr>
              <a:t>huit</a:t>
            </a:r>
            <a:r>
              <a:rPr lang="en-GB" sz="2400" b="1" dirty="0">
                <a:solidFill>
                  <a:srgbClr val="4472C4">
                    <a:lumMod val="50000"/>
                  </a:srgbClr>
                </a:solidFill>
              </a:rPr>
              <a:t> </a:t>
            </a:r>
            <a:r>
              <a:rPr lang="fr-FR" sz="2400" dirty="0">
                <a:solidFill>
                  <a:srgbClr val="4472C4">
                    <a:lumMod val="50000"/>
                  </a:srgbClr>
                </a:solidFill>
              </a:rPr>
              <a:t>régions</a:t>
            </a:r>
            <a:r>
              <a:rPr lang="en-GB" sz="2400" dirty="0">
                <a:solidFill>
                  <a:srgbClr val="4472C4">
                    <a:lumMod val="50000"/>
                  </a:srgbClr>
                </a:solidFill>
              </a:rPr>
              <a:t> </a:t>
            </a:r>
            <a:r>
              <a:rPr lang="fr-FR" sz="2400" dirty="0">
                <a:solidFill>
                  <a:srgbClr val="4472C4">
                    <a:lumMod val="50000"/>
                  </a:srgbClr>
                </a:solidFill>
              </a:rPr>
              <a:t>administratives</a:t>
            </a:r>
            <a:r>
              <a:rPr lang="en-GB" sz="2400" dirty="0">
                <a:solidFill>
                  <a:srgbClr val="4472C4">
                    <a:lumMod val="50000"/>
                  </a:srgbClr>
                </a:solidFill>
              </a:rPr>
              <a:t> </a:t>
            </a:r>
            <a:r>
              <a:rPr lang="fr-FR" sz="2400" dirty="0">
                <a:solidFill>
                  <a:srgbClr val="4472C4">
                    <a:lumMod val="50000"/>
                  </a:srgbClr>
                </a:solidFill>
              </a:rPr>
              <a:t>en</a:t>
            </a:r>
            <a:r>
              <a:rPr lang="en-GB" sz="2400" dirty="0">
                <a:solidFill>
                  <a:srgbClr val="4472C4">
                    <a:lumMod val="50000"/>
                  </a:srgbClr>
                </a:solidFill>
              </a:rPr>
              <a:t> France.</a:t>
            </a:r>
            <a:endParaRPr lang="fr-FR" sz="2400" i="1" dirty="0">
              <a:solidFill>
                <a:schemeClr val="accent5">
                  <a:lumMod val="50000"/>
                </a:schemeClr>
              </a:solidFill>
            </a:endParaRPr>
          </a:p>
        </p:txBody>
      </p:sp>
      <p:sp>
        <p:nvSpPr>
          <p:cNvPr id="29" name="TextBox 28">
            <a:extLst>
              <a:ext uri="{FF2B5EF4-FFF2-40B4-BE49-F238E27FC236}">
                <a16:creationId xmlns:a16="http://schemas.microsoft.com/office/drawing/2014/main" id="{D2B9BF43-EFE8-4B63-A4B9-4372860D162B}"/>
              </a:ext>
            </a:extLst>
          </p:cNvPr>
          <p:cNvSpPr txBox="1"/>
          <p:nvPr/>
        </p:nvSpPr>
        <p:spPr>
          <a:xfrm>
            <a:off x="713799" y="4085745"/>
            <a:ext cx="8521598" cy="461665"/>
          </a:xfrm>
          <a:prstGeom prst="rect">
            <a:avLst/>
          </a:prstGeom>
          <a:solidFill>
            <a:schemeClr val="bg1"/>
          </a:solidFill>
        </p:spPr>
        <p:txBody>
          <a:bodyPr wrap="square" rtlCol="0">
            <a:spAutoFit/>
          </a:bodyPr>
          <a:lstStyle/>
          <a:p>
            <a:pPr lvl="0">
              <a:defRPr/>
            </a:pPr>
            <a:r>
              <a:rPr lang="fr-FR" sz="2400" dirty="0">
                <a:solidFill>
                  <a:srgbClr val="4472C4">
                    <a:lumMod val="50000"/>
                  </a:srgbClr>
                </a:solidFill>
              </a:rPr>
              <a:t>Louis </a:t>
            </a:r>
            <a:r>
              <a:rPr lang="fr-FR" sz="2400" b="1" dirty="0">
                <a:solidFill>
                  <a:srgbClr val="4472C4">
                    <a:lumMod val="50000"/>
                  </a:srgbClr>
                </a:solidFill>
              </a:rPr>
              <a:t>dix-neuf</a:t>
            </a:r>
            <a:r>
              <a:rPr lang="fr-FR" sz="2400" dirty="0">
                <a:solidFill>
                  <a:srgbClr val="4472C4">
                    <a:lumMod val="50000"/>
                  </a:srgbClr>
                </a:solidFill>
              </a:rPr>
              <a:t> était* Roi* de France pour </a:t>
            </a:r>
            <a:r>
              <a:rPr lang="fr-FR" sz="2400" b="1" dirty="0">
                <a:solidFill>
                  <a:srgbClr val="4472C4">
                    <a:lumMod val="50000"/>
                  </a:srgbClr>
                </a:solidFill>
              </a:rPr>
              <a:t>vingt </a:t>
            </a:r>
            <a:r>
              <a:rPr lang="fr-FR" sz="2400" dirty="0">
                <a:solidFill>
                  <a:srgbClr val="4472C4">
                    <a:lumMod val="50000"/>
                  </a:srgbClr>
                </a:solidFill>
              </a:rPr>
              <a:t>minutes.</a:t>
            </a:r>
            <a:endParaRPr lang="en-US" sz="2400" dirty="0">
              <a:solidFill>
                <a:srgbClr val="4472C4">
                  <a:lumMod val="50000"/>
                </a:srgbClr>
              </a:solidFill>
            </a:endParaRPr>
          </a:p>
        </p:txBody>
      </p:sp>
      <p:sp>
        <p:nvSpPr>
          <p:cNvPr id="30" name="TextBox 29">
            <a:extLst>
              <a:ext uri="{FF2B5EF4-FFF2-40B4-BE49-F238E27FC236}">
                <a16:creationId xmlns:a16="http://schemas.microsoft.com/office/drawing/2014/main" id="{FD10FF86-CE55-4340-BA2A-2AB95D9CA4E9}"/>
              </a:ext>
            </a:extLst>
          </p:cNvPr>
          <p:cNvSpPr txBox="1"/>
          <p:nvPr/>
        </p:nvSpPr>
        <p:spPr>
          <a:xfrm>
            <a:off x="713800" y="5193156"/>
            <a:ext cx="7154779" cy="461665"/>
          </a:xfrm>
          <a:prstGeom prst="rect">
            <a:avLst/>
          </a:prstGeom>
          <a:solidFill>
            <a:schemeClr val="bg1"/>
          </a:solidFill>
        </p:spPr>
        <p:txBody>
          <a:bodyPr wrap="square" rtlCol="0">
            <a:spAutoFit/>
          </a:bodyPr>
          <a:lstStyle/>
          <a:p>
            <a:pPr lvl="0">
              <a:defRPr/>
            </a:pPr>
            <a:r>
              <a:rPr lang="en-US" sz="2400" dirty="0">
                <a:solidFill>
                  <a:srgbClr val="4472C4">
                    <a:lumMod val="50000"/>
                  </a:srgbClr>
                </a:solidFill>
              </a:rPr>
              <a:t>Paris a </a:t>
            </a:r>
            <a:r>
              <a:rPr lang="en-US" sz="2400" b="1" dirty="0" err="1">
                <a:solidFill>
                  <a:srgbClr val="4472C4">
                    <a:lumMod val="50000"/>
                  </a:srgbClr>
                </a:solidFill>
              </a:rPr>
              <a:t>onze</a:t>
            </a:r>
            <a:r>
              <a:rPr lang="en-US" sz="2400" dirty="0">
                <a:solidFill>
                  <a:srgbClr val="4472C4">
                    <a:lumMod val="50000"/>
                  </a:srgbClr>
                </a:solidFill>
              </a:rPr>
              <a:t> millions </a:t>
            </a:r>
            <a:r>
              <a:rPr lang="en-US" sz="2400" dirty="0" err="1">
                <a:solidFill>
                  <a:srgbClr val="4472C4">
                    <a:lumMod val="50000"/>
                  </a:srgbClr>
                </a:solidFill>
              </a:rPr>
              <a:t>d’habitants</a:t>
            </a:r>
            <a:r>
              <a:rPr lang="en-US" sz="2400" dirty="0">
                <a:solidFill>
                  <a:srgbClr val="4472C4">
                    <a:lumMod val="50000"/>
                  </a:srgbClr>
                </a:solidFill>
              </a:rPr>
              <a:t>.</a:t>
            </a:r>
          </a:p>
        </p:txBody>
      </p:sp>
      <p:pic>
        <p:nvPicPr>
          <p:cNvPr id="3080" name="Picture 8" descr="Eiffel Tower, Eiffel, Architecture">
            <a:extLst>
              <a:ext uri="{FF2B5EF4-FFF2-40B4-BE49-F238E27FC236}">
                <a16:creationId xmlns:a16="http://schemas.microsoft.com/office/drawing/2014/main" id="{845D31E1-6971-4C6A-943F-C367366EA73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21202" y="5051101"/>
            <a:ext cx="725486" cy="122111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France, Europe, Map, Silhouette, French">
            <a:extLst>
              <a:ext uri="{FF2B5EF4-FFF2-40B4-BE49-F238E27FC236}">
                <a16:creationId xmlns:a16="http://schemas.microsoft.com/office/drawing/2014/main" id="{BB12F076-9E21-448C-BDDF-D3921D3C010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60276" y="2896863"/>
            <a:ext cx="1075121" cy="127811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rown, Golden, Royal, Shining, Shiny">
            <a:extLst>
              <a:ext uri="{FF2B5EF4-FFF2-40B4-BE49-F238E27FC236}">
                <a16:creationId xmlns:a16="http://schemas.microsoft.com/office/drawing/2014/main" id="{62D006D6-C763-46F9-9D04-E2CEE1312B2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12885" y="4672521"/>
            <a:ext cx="1236297" cy="683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2653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 grpId="0"/>
      <p:bldP spid="12" grpId="0"/>
      <p:bldP spid="13" grpId="0"/>
      <p:bldP spid="14" grpId="0"/>
      <p:bldP spid="28" grpId="0" animBg="1"/>
      <p:bldP spid="29" grpId="0" animBg="1"/>
      <p:bldP spid="3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31532" y="50522"/>
            <a:ext cx="10515600" cy="1325563"/>
          </a:xfrm>
        </p:spPr>
        <p:txBody>
          <a:bodyPr>
            <a:normAutofit fontScale="90000"/>
          </a:bodyPr>
          <a:lstStyle/>
          <a:p>
            <a:pPr lvl="0">
              <a:lnSpc>
                <a:spcPct val="100000"/>
              </a:lnSpc>
              <a:spcBef>
                <a:spcPts val="0"/>
              </a:spcBef>
            </a:pPr>
            <a:r>
              <a:rPr lang="en-GB" sz="10000" b="1" dirty="0" err="1">
                <a:solidFill>
                  <a:srgbClr val="1F4E79"/>
                </a:solidFill>
                <a:latin typeface="Century Gothic" panose="020B0502020202020204" pitchFamily="34" charset="0"/>
                <a:ea typeface="+mn-ea"/>
              </a:rPr>
              <a:t>em</a:t>
            </a:r>
            <a:r>
              <a:rPr lang="en-GB" sz="10000" b="1" dirty="0">
                <a:solidFill>
                  <a:srgbClr val="1F4E79"/>
                </a:solidFill>
                <a:latin typeface="Century Gothic" panose="020B0502020202020204" pitchFamily="34" charset="0"/>
                <a:ea typeface="+mn-ea"/>
              </a:rPr>
              <a:t>/am</a:t>
            </a:r>
            <a:endParaRPr lang="en-US" sz="10000" dirty="0"/>
          </a:p>
        </p:txBody>
      </p:sp>
      <p:sp>
        <p:nvSpPr>
          <p:cNvPr id="4" name="TextBox 3"/>
          <p:cNvSpPr txBox="1"/>
          <p:nvPr/>
        </p:nvSpPr>
        <p:spPr>
          <a:xfrm>
            <a:off x="3859205" y="4407376"/>
            <a:ext cx="4785284"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t</a:t>
            </a:r>
            <a:r>
              <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rPr>
              <a:t>em</a:t>
            </a:r>
            <a:r>
              <a:rPr kumimoji="0" lang="en-GB" sz="12000" b="0"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ps</a:t>
            </a:r>
            <a:endPar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endParaRPr>
          </a:p>
        </p:txBody>
      </p:sp>
      <p:pic>
        <p:nvPicPr>
          <p:cNvPr id="6" name="Picture 2" descr="clock face">
            <a:extLst>
              <a:ext uri="{FF2B5EF4-FFF2-40B4-BE49-F238E27FC236}">
                <a16:creationId xmlns:a16="http://schemas.microsoft.com/office/drawing/2014/main" id="{969BE69C-0337-4B28-AA73-2C7251FBA24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895777" y="1483867"/>
            <a:ext cx="2604358" cy="260435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E936C1C-1A24-4C7A-9AE7-C03534A8F8DC}"/>
              </a:ext>
            </a:extLst>
          </p:cNvPr>
          <p:cNvSpPr txBox="1"/>
          <p:nvPr/>
        </p:nvSpPr>
        <p:spPr>
          <a:xfrm>
            <a:off x="4831515" y="4088225"/>
            <a:ext cx="2840663"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[time]</a:t>
            </a:r>
          </a:p>
        </p:txBody>
      </p:sp>
    </p:spTree>
    <p:extLst>
      <p:ext uri="{BB962C8B-B14F-4D97-AF65-F5344CB8AC3E}">
        <p14:creationId xmlns:p14="http://schemas.microsoft.com/office/powerpoint/2010/main" val="2702097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em temps.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subTnLst>
                                    <p:audio>
                                      <p:cMediaNode>
                                        <p:cTn display="0" masterRel="sameClick">
                                          <p:stCondLst>
                                            <p:cond evt="begin" delay="0">
                                              <p:tn val="15"/>
                                            </p:cond>
                                          </p:stCondLst>
                                          <p:endCondLst>
                                            <p:cond evt="onStopAudio" delay="0">
                                              <p:tgtEl>
                                                <p:sldTgt/>
                                              </p:tgtEl>
                                            </p:cond>
                                          </p:endCondLst>
                                        </p:cTn>
                                        <p:tgtEl>
                                          <p:sndTgt r:embed="rId4" name="em temps.wav"/>
                                        </p:tgtEl>
                                      </p:cMediaNode>
                                    </p:audio>
                                  </p:subTnLst>
                                </p:cTn>
                              </p:par>
                              <p:par>
                                <p:cTn id="18" presetID="10" presetClass="entr" presetSubtype="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fr-FR" sz="2800" b="1" dirty="0">
                <a:solidFill>
                  <a:schemeClr val="bg1"/>
                </a:solidFill>
              </a:rPr>
              <a:t>Ils ont quel âge ? (A)</a:t>
            </a:r>
          </a:p>
        </p:txBody>
      </p:sp>
      <p:sp>
        <p:nvSpPr>
          <p:cNvPr id="9" name="Rounded Rectangle 46">
            <a:extLst>
              <a:ext uri="{FF2B5EF4-FFF2-40B4-BE49-F238E27FC236}">
                <a16:creationId xmlns:a16="http://schemas.microsoft.com/office/drawing/2014/main" id="{6405C5D7-2B89-4994-BE7F-2210AB7A9DAA}"/>
              </a:ext>
            </a:extLst>
          </p:cNvPr>
          <p:cNvSpPr/>
          <p:nvPr/>
        </p:nvSpPr>
        <p:spPr>
          <a:xfrm>
            <a:off x="9685421" y="249869"/>
            <a:ext cx="2224499"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err="1">
                <a:solidFill>
                  <a:prstClr val="white"/>
                </a:solidFill>
                <a:latin typeface="Century Gothic" panose="020B0502020202020204" pitchFamily="34" charset="0"/>
              </a:rPr>
              <a:t>écouter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FF179C70-58C7-4976-A974-E28632E44431}"/>
              </a:ext>
            </a:extLst>
          </p:cNvPr>
          <p:cNvSpPr txBox="1"/>
          <p:nvPr/>
        </p:nvSpPr>
        <p:spPr>
          <a:xfrm>
            <a:off x="180000" y="1296000"/>
            <a:ext cx="11729920" cy="461665"/>
          </a:xfrm>
          <a:prstGeom prst="rect">
            <a:avLst/>
          </a:prstGeom>
          <a:noFill/>
        </p:spPr>
        <p:txBody>
          <a:bodyPr wrap="square" rtlCol="0">
            <a:spAutoFit/>
          </a:bodyPr>
          <a:lstStyle/>
          <a:p>
            <a:pPr lvl="0">
              <a:defRPr/>
            </a:pPr>
            <a:r>
              <a:rPr kumimoji="0" lang="fr-FR" sz="2400" b="0" i="0" u="none" strike="noStrike" kern="1200" cap="none" spc="0" normalizeH="0" baseline="0" dirty="0">
                <a:ln>
                  <a:noFill/>
                </a:ln>
                <a:solidFill>
                  <a:srgbClr val="002060"/>
                </a:solidFill>
                <a:effectLst/>
                <a:uLnTx/>
                <a:uFillTx/>
                <a:latin typeface="+mj-lt"/>
                <a:ea typeface="+mn-ea"/>
                <a:cs typeface="+mn-cs"/>
              </a:rPr>
              <a:t>Les célébrités font les choses </a:t>
            </a:r>
            <a:r>
              <a:rPr lang="fr-FR" sz="2400" dirty="0">
                <a:solidFill>
                  <a:srgbClr val="002060"/>
                </a:solidFill>
              </a:rPr>
              <a:t>à</a:t>
            </a:r>
            <a:r>
              <a:rPr kumimoji="0" lang="fr-FR" sz="2400" b="0" i="0" u="none" strike="noStrike" kern="1200" cap="none" spc="0" normalizeH="0" baseline="0" dirty="0">
                <a:ln>
                  <a:noFill/>
                </a:ln>
                <a:solidFill>
                  <a:srgbClr val="002060"/>
                </a:solidFill>
                <a:effectLst/>
                <a:uLnTx/>
                <a:uFillTx/>
                <a:latin typeface="+mj-lt"/>
                <a:ea typeface="+mn-ea"/>
                <a:cs typeface="+mn-cs"/>
              </a:rPr>
              <a:t> quel âge ? Dis </a:t>
            </a:r>
            <a:r>
              <a:rPr lang="fr-FR" sz="2400" dirty="0">
                <a:solidFill>
                  <a:srgbClr val="002060"/>
                </a:solidFill>
                <a:latin typeface="+mj-lt"/>
              </a:rPr>
              <a:t>l’âge à un(e) partenaire.</a:t>
            </a:r>
            <a:endParaRPr kumimoji="0" lang="fr-FR" sz="2400" b="0" i="0" u="none" strike="noStrike" kern="1200" cap="none" spc="0" normalizeH="0" baseline="0" dirty="0">
              <a:ln>
                <a:noFill/>
              </a:ln>
              <a:solidFill>
                <a:srgbClr val="002060"/>
              </a:solidFill>
              <a:effectLst/>
              <a:uLnTx/>
              <a:uFillTx/>
              <a:latin typeface="+mj-lt"/>
              <a:ea typeface="+mn-ea"/>
              <a:cs typeface="+mn-cs"/>
            </a:endParaRPr>
          </a:p>
        </p:txBody>
      </p:sp>
      <p:pic>
        <p:nvPicPr>
          <p:cNvPr id="11" name="Picture 10" descr="Gabrielle Chanel en marinière.jpg">
            <a:extLst>
              <a:ext uri="{FF2B5EF4-FFF2-40B4-BE49-F238E27FC236}">
                <a16:creationId xmlns:a16="http://schemas.microsoft.com/office/drawing/2014/main" id="{52238937-41B7-4F2D-8755-8FA5536587F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6200" y="1889673"/>
            <a:ext cx="1644650" cy="2159635"/>
          </a:xfrm>
          <a:prstGeom prst="rect">
            <a:avLst/>
          </a:prstGeom>
          <a:noFill/>
        </p:spPr>
      </p:pic>
      <p:pic>
        <p:nvPicPr>
          <p:cNvPr id="12" name="Picture 11" descr="https://upload.wikimedia.org/wikipedia/commons/7/7c/Didier_Drogba_%282019%29_%28cropped%29.jpg">
            <a:extLst>
              <a:ext uri="{FF2B5EF4-FFF2-40B4-BE49-F238E27FC236}">
                <a16:creationId xmlns:a16="http://schemas.microsoft.com/office/drawing/2014/main" id="{F3332A83-6EB6-46EC-ABFB-F368F2185C39}"/>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1887141"/>
            <a:ext cx="1670685" cy="2159635"/>
          </a:xfrm>
          <a:prstGeom prst="rect">
            <a:avLst/>
          </a:prstGeom>
          <a:noFill/>
        </p:spPr>
      </p:pic>
      <p:pic>
        <p:nvPicPr>
          <p:cNvPr id="19" name="Picture 18" descr="https://upload.wikimedia.org/wikipedia/commons/5/5a/Bonnat_Hugo001z.jpg">
            <a:extLst>
              <a:ext uri="{FF2B5EF4-FFF2-40B4-BE49-F238E27FC236}">
                <a16:creationId xmlns:a16="http://schemas.microsoft.com/office/drawing/2014/main" id="{B8B5408C-5AE3-4E0D-ABA7-7BB2B3120238}"/>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7782" y="4181316"/>
            <a:ext cx="1721485" cy="2159635"/>
          </a:xfrm>
          <a:prstGeom prst="rect">
            <a:avLst/>
          </a:prstGeom>
          <a:noFill/>
        </p:spPr>
      </p:pic>
      <p:pic>
        <p:nvPicPr>
          <p:cNvPr id="20" name="Picture 19" descr="https://upload.wikimedia.org/wikipedia/commons/3/38/Celine_Dion_by_Linda_Bisset.jpg">
            <a:extLst>
              <a:ext uri="{FF2B5EF4-FFF2-40B4-BE49-F238E27FC236}">
                <a16:creationId xmlns:a16="http://schemas.microsoft.com/office/drawing/2014/main" id="{3762CE30-B9C1-4A44-8B28-5290C73F071E}"/>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53162" y="4176252"/>
            <a:ext cx="1356360" cy="2159635"/>
          </a:xfrm>
          <a:prstGeom prst="rect">
            <a:avLst/>
          </a:prstGeom>
          <a:noFill/>
        </p:spPr>
      </p:pic>
      <p:sp>
        <p:nvSpPr>
          <p:cNvPr id="2" name="Rectangle 1">
            <a:extLst>
              <a:ext uri="{FF2B5EF4-FFF2-40B4-BE49-F238E27FC236}">
                <a16:creationId xmlns:a16="http://schemas.microsoft.com/office/drawing/2014/main" id="{973AC564-D37C-4F73-8468-8B31703AB56A}"/>
              </a:ext>
            </a:extLst>
          </p:cNvPr>
          <p:cNvSpPr/>
          <p:nvPr/>
        </p:nvSpPr>
        <p:spPr>
          <a:xfrm>
            <a:off x="2152650" y="1887141"/>
            <a:ext cx="3600000" cy="2159635"/>
          </a:xfrm>
          <a:prstGeom prst="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400" b="1" dirty="0">
                <a:solidFill>
                  <a:srgbClr val="203864"/>
                </a:solidFill>
              </a:rPr>
              <a:t>Coco Chanel,</a:t>
            </a:r>
          </a:p>
          <a:p>
            <a:r>
              <a:rPr lang="fr-FR" sz="2400" b="1" dirty="0">
                <a:solidFill>
                  <a:srgbClr val="203864"/>
                </a:solidFill>
              </a:rPr>
              <a:t>créatrice de vêtements</a:t>
            </a:r>
            <a:endParaRPr lang="fr-FR" sz="2400" dirty="0">
              <a:solidFill>
                <a:srgbClr val="203864"/>
              </a:solidFill>
            </a:endParaRPr>
          </a:p>
          <a:p>
            <a:r>
              <a:rPr lang="fr-FR" sz="2400" dirty="0">
                <a:solidFill>
                  <a:srgbClr val="203864"/>
                </a:solidFill>
              </a:rPr>
              <a:t>Première boutique:</a:t>
            </a:r>
          </a:p>
        </p:txBody>
      </p:sp>
      <p:sp>
        <p:nvSpPr>
          <p:cNvPr id="22" name="Rectangle 21">
            <a:extLst>
              <a:ext uri="{FF2B5EF4-FFF2-40B4-BE49-F238E27FC236}">
                <a16:creationId xmlns:a16="http://schemas.microsoft.com/office/drawing/2014/main" id="{E7FFBE27-B70C-4D69-A707-678395EDFBBA}"/>
              </a:ext>
            </a:extLst>
          </p:cNvPr>
          <p:cNvSpPr/>
          <p:nvPr/>
        </p:nvSpPr>
        <p:spPr>
          <a:xfrm>
            <a:off x="2152650" y="4176252"/>
            <a:ext cx="3600000" cy="2159635"/>
          </a:xfrm>
          <a:prstGeom prst="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400" b="1" dirty="0">
                <a:solidFill>
                  <a:srgbClr val="203864"/>
                </a:solidFill>
              </a:rPr>
              <a:t>Victor Hugo,</a:t>
            </a:r>
          </a:p>
          <a:p>
            <a:r>
              <a:rPr lang="en-GB" sz="2400" b="1" dirty="0" err="1">
                <a:solidFill>
                  <a:srgbClr val="203864"/>
                </a:solidFill>
              </a:rPr>
              <a:t>poète</a:t>
            </a:r>
            <a:r>
              <a:rPr lang="en-GB" sz="2400" b="1" dirty="0">
                <a:solidFill>
                  <a:srgbClr val="203864"/>
                </a:solidFill>
              </a:rPr>
              <a:t> et auteur</a:t>
            </a:r>
          </a:p>
          <a:p>
            <a:endParaRPr lang="en-GB" sz="2400" dirty="0">
              <a:solidFill>
                <a:srgbClr val="203864"/>
              </a:solidFill>
            </a:endParaRPr>
          </a:p>
          <a:p>
            <a:r>
              <a:rPr lang="en-GB" sz="2400" dirty="0">
                <a:solidFill>
                  <a:srgbClr val="203864"/>
                </a:solidFill>
              </a:rPr>
              <a:t>Premier livre:</a:t>
            </a:r>
          </a:p>
          <a:p>
            <a:endParaRPr lang="en-GB" sz="2000" b="1" dirty="0">
              <a:solidFill>
                <a:srgbClr val="203864"/>
              </a:solidFill>
            </a:endParaRPr>
          </a:p>
        </p:txBody>
      </p:sp>
      <p:sp>
        <p:nvSpPr>
          <p:cNvPr id="23" name="Rectangle 22">
            <a:extLst>
              <a:ext uri="{FF2B5EF4-FFF2-40B4-BE49-F238E27FC236}">
                <a16:creationId xmlns:a16="http://schemas.microsoft.com/office/drawing/2014/main" id="{C337C298-A0EF-42C9-BFE2-03549EB90985}"/>
              </a:ext>
            </a:extLst>
          </p:cNvPr>
          <p:cNvSpPr/>
          <p:nvPr/>
        </p:nvSpPr>
        <p:spPr>
          <a:xfrm>
            <a:off x="7917670" y="1887140"/>
            <a:ext cx="3600000" cy="2159635"/>
          </a:xfrm>
          <a:prstGeom prst="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400" b="1" dirty="0">
                <a:solidFill>
                  <a:srgbClr val="203864"/>
                </a:solidFill>
              </a:rPr>
              <a:t>Didier Drogba,</a:t>
            </a:r>
          </a:p>
          <a:p>
            <a:r>
              <a:rPr lang="en-GB" sz="2400" b="1" dirty="0" err="1">
                <a:solidFill>
                  <a:srgbClr val="203864"/>
                </a:solidFill>
              </a:rPr>
              <a:t>footballeur</a:t>
            </a:r>
            <a:endParaRPr lang="en-GB" sz="2400" b="1" dirty="0">
              <a:solidFill>
                <a:srgbClr val="203864"/>
              </a:solidFill>
            </a:endParaRPr>
          </a:p>
          <a:p>
            <a:r>
              <a:rPr lang="en-GB" sz="2400" dirty="0">
                <a:solidFill>
                  <a:srgbClr val="203864"/>
                </a:solidFill>
              </a:rPr>
              <a:t>Premier </a:t>
            </a:r>
            <a:r>
              <a:rPr lang="en-GB" sz="2400" dirty="0" err="1">
                <a:solidFill>
                  <a:srgbClr val="203864"/>
                </a:solidFill>
              </a:rPr>
              <a:t>contrat</a:t>
            </a:r>
            <a:r>
              <a:rPr lang="en-GB" sz="2400" dirty="0">
                <a:solidFill>
                  <a:srgbClr val="203864"/>
                </a:solidFill>
              </a:rPr>
              <a:t> </a:t>
            </a:r>
            <a:r>
              <a:rPr lang="en-GB" sz="2400" dirty="0" err="1">
                <a:solidFill>
                  <a:srgbClr val="203864"/>
                </a:solidFill>
              </a:rPr>
              <a:t>professionnel</a:t>
            </a:r>
            <a:r>
              <a:rPr lang="en-GB" sz="2400" dirty="0">
                <a:solidFill>
                  <a:srgbClr val="203864"/>
                </a:solidFill>
              </a:rPr>
              <a:t>:</a:t>
            </a:r>
          </a:p>
        </p:txBody>
      </p:sp>
      <p:sp>
        <p:nvSpPr>
          <p:cNvPr id="24" name="Rectangle 23">
            <a:extLst>
              <a:ext uri="{FF2B5EF4-FFF2-40B4-BE49-F238E27FC236}">
                <a16:creationId xmlns:a16="http://schemas.microsoft.com/office/drawing/2014/main" id="{6F44F7B3-CC1C-40C2-B482-8262D0B867A4}"/>
              </a:ext>
            </a:extLst>
          </p:cNvPr>
          <p:cNvSpPr/>
          <p:nvPr/>
        </p:nvSpPr>
        <p:spPr>
          <a:xfrm>
            <a:off x="7917670" y="4176252"/>
            <a:ext cx="3600000" cy="2159635"/>
          </a:xfrm>
          <a:prstGeom prst="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400" b="1" dirty="0">
                <a:solidFill>
                  <a:srgbClr val="203864"/>
                </a:solidFill>
              </a:rPr>
              <a:t>Céline Dion,</a:t>
            </a:r>
          </a:p>
          <a:p>
            <a:r>
              <a:rPr lang="en-GB" sz="2400" b="1" dirty="0">
                <a:solidFill>
                  <a:srgbClr val="203864"/>
                </a:solidFill>
              </a:rPr>
              <a:t>chanteuse</a:t>
            </a:r>
          </a:p>
          <a:p>
            <a:endParaRPr lang="en-GB" sz="2400" b="1" dirty="0">
              <a:solidFill>
                <a:srgbClr val="203864"/>
              </a:solidFill>
            </a:endParaRPr>
          </a:p>
          <a:p>
            <a:r>
              <a:rPr lang="en-GB" sz="2400" dirty="0">
                <a:solidFill>
                  <a:srgbClr val="203864"/>
                </a:solidFill>
              </a:rPr>
              <a:t>Premier album:</a:t>
            </a:r>
          </a:p>
          <a:p>
            <a:endParaRPr lang="en-GB" sz="2000" b="1" dirty="0">
              <a:solidFill>
                <a:srgbClr val="203864"/>
              </a:solidFill>
            </a:endParaRPr>
          </a:p>
        </p:txBody>
      </p:sp>
      <p:sp>
        <p:nvSpPr>
          <p:cNvPr id="18" name="TextBox 17">
            <a:extLst>
              <a:ext uri="{FF2B5EF4-FFF2-40B4-BE49-F238E27FC236}">
                <a16:creationId xmlns:a16="http://schemas.microsoft.com/office/drawing/2014/main" id="{5C36BB1D-BC41-4813-A383-3A50D394F2FB}"/>
              </a:ext>
            </a:extLst>
          </p:cNvPr>
          <p:cNvSpPr txBox="1"/>
          <p:nvPr/>
        </p:nvSpPr>
        <p:spPr>
          <a:xfrm>
            <a:off x="2289942" y="3429000"/>
            <a:ext cx="57938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203864"/>
                </a:solidFill>
                <a:effectLst/>
                <a:uLnTx/>
                <a:uFillTx/>
                <a:latin typeface="Century Gothic" panose="020F0302020204030204"/>
                <a:ea typeface="+mn-ea"/>
                <a:cs typeface="+mn-cs"/>
              </a:rPr>
              <a:t>26</a:t>
            </a:r>
            <a:endParaRPr kumimoji="0" lang="fr-FR" sz="20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D722EE90-A5F9-491B-ADF0-869A72770FC8}"/>
              </a:ext>
            </a:extLst>
          </p:cNvPr>
          <p:cNvSpPr txBox="1"/>
          <p:nvPr/>
        </p:nvSpPr>
        <p:spPr>
          <a:xfrm>
            <a:off x="8110035" y="3410343"/>
            <a:ext cx="57938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203864"/>
                </a:solidFill>
                <a:effectLst/>
                <a:uLnTx/>
                <a:uFillTx/>
                <a:latin typeface="Century Gothic" panose="020F0302020204030204"/>
                <a:ea typeface="+mn-ea"/>
                <a:cs typeface="+mn-cs"/>
              </a:rPr>
              <a:t>21</a:t>
            </a:r>
            <a:endParaRPr kumimoji="0" lang="fr-FR" sz="20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0B086A0A-15E2-441E-825F-32052893D8F6}"/>
              </a:ext>
            </a:extLst>
          </p:cNvPr>
          <p:cNvSpPr txBox="1"/>
          <p:nvPr/>
        </p:nvSpPr>
        <p:spPr>
          <a:xfrm>
            <a:off x="2289942" y="5709745"/>
            <a:ext cx="57938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203864"/>
                </a:solidFill>
                <a:effectLst/>
                <a:uLnTx/>
                <a:uFillTx/>
                <a:latin typeface="Century Gothic" panose="020F0302020204030204"/>
                <a:ea typeface="+mn-ea"/>
                <a:cs typeface="+mn-cs"/>
              </a:rPr>
              <a:t>20</a:t>
            </a:r>
            <a:endParaRPr kumimoji="0" lang="fr-FR" sz="20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377804CD-90B3-4C2F-AC9D-8BD9AF01631D}"/>
              </a:ext>
            </a:extLst>
          </p:cNvPr>
          <p:cNvSpPr txBox="1"/>
          <p:nvPr/>
        </p:nvSpPr>
        <p:spPr>
          <a:xfrm>
            <a:off x="8125800" y="5720548"/>
            <a:ext cx="57938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1" dirty="0">
                <a:solidFill>
                  <a:srgbClr val="203864"/>
                </a:solidFill>
                <a:latin typeface="Century Gothic" panose="020F0302020204030204"/>
              </a:rPr>
              <a:t>13</a:t>
            </a:r>
            <a:endParaRPr kumimoji="0" lang="fr-FR" sz="20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pic>
        <p:nvPicPr>
          <p:cNvPr id="21" name="Picture 20" descr="A blue and white person with a letter&#10;&#10;Description automatically generated">
            <a:extLst>
              <a:ext uri="{FF2B5EF4-FFF2-40B4-BE49-F238E27FC236}">
                <a16:creationId xmlns:a16="http://schemas.microsoft.com/office/drawing/2014/main" id="{93126230-81CF-43D4-8DB3-95FFBB5F9B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83924" y="-24525"/>
            <a:ext cx="1438116" cy="1507389"/>
          </a:xfrm>
          <a:prstGeom prst="rect">
            <a:avLst/>
          </a:prstGeom>
        </p:spPr>
      </p:pic>
      <p:pic>
        <p:nvPicPr>
          <p:cNvPr id="25" name="Picture 24" descr="A blue and white logo&#10;&#10;Description automatically generated">
            <a:extLst>
              <a:ext uri="{FF2B5EF4-FFF2-40B4-BE49-F238E27FC236}">
                <a16:creationId xmlns:a16="http://schemas.microsoft.com/office/drawing/2014/main" id="{52E4A43F-EFA2-4966-B319-F8618D67A76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17670" y="-79293"/>
            <a:ext cx="1435345" cy="1510160"/>
          </a:xfrm>
          <a:prstGeom prst="rect">
            <a:avLst/>
          </a:prstGeom>
        </p:spPr>
      </p:pic>
      <p:pic>
        <p:nvPicPr>
          <p:cNvPr id="29" name="Picture 28" descr="A blue and red speech bubbles&#10;&#10;Description automatically generated">
            <a:extLst>
              <a:ext uri="{FF2B5EF4-FFF2-40B4-BE49-F238E27FC236}">
                <a16:creationId xmlns:a16="http://schemas.microsoft.com/office/drawing/2014/main" id="{5B95A824-44FB-4F7F-A922-C899FFB88D2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58385" y="110946"/>
            <a:ext cx="1438116" cy="967621"/>
          </a:xfrm>
          <a:prstGeom prst="rect">
            <a:avLst/>
          </a:prstGeom>
        </p:spPr>
      </p:pic>
      <p:pic>
        <p:nvPicPr>
          <p:cNvPr id="30" name="Graphic 29" descr="User with solid fill">
            <a:extLst>
              <a:ext uri="{FF2B5EF4-FFF2-40B4-BE49-F238E27FC236}">
                <a16:creationId xmlns:a16="http://schemas.microsoft.com/office/drawing/2014/main" id="{55781FBE-5DB9-4937-9DDD-F8D9C05DC00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917670" y="-60865"/>
            <a:ext cx="1420667" cy="1420667"/>
          </a:xfrm>
          <a:prstGeom prst="rect">
            <a:avLst/>
          </a:prstGeom>
        </p:spPr>
      </p:pic>
    </p:spTree>
    <p:extLst>
      <p:ext uri="{BB962C8B-B14F-4D97-AF65-F5344CB8AC3E}">
        <p14:creationId xmlns:p14="http://schemas.microsoft.com/office/powerpoint/2010/main" val="2288447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40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6" grpId="0"/>
      <p:bldP spid="27" grpId="0"/>
      <p:bldP spid="2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fr-FR" sz="2800" b="1" dirty="0">
                <a:solidFill>
                  <a:schemeClr val="bg1"/>
                </a:solidFill>
              </a:rPr>
              <a:t>Ils ont quel âge ? (B)</a:t>
            </a:r>
          </a:p>
        </p:txBody>
      </p:sp>
      <p:sp>
        <p:nvSpPr>
          <p:cNvPr id="9" name="Rounded Rectangle 46">
            <a:extLst>
              <a:ext uri="{FF2B5EF4-FFF2-40B4-BE49-F238E27FC236}">
                <a16:creationId xmlns:a16="http://schemas.microsoft.com/office/drawing/2014/main" id="{6405C5D7-2B89-4994-BE7F-2210AB7A9DAA}"/>
              </a:ext>
            </a:extLst>
          </p:cNvPr>
          <p:cNvSpPr/>
          <p:nvPr/>
        </p:nvSpPr>
        <p:spPr>
          <a:xfrm>
            <a:off x="9685421" y="249869"/>
            <a:ext cx="2224499"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err="1">
                <a:solidFill>
                  <a:prstClr val="white"/>
                </a:solidFill>
                <a:latin typeface="Century Gothic" panose="020B0502020202020204" pitchFamily="34" charset="0"/>
              </a:rPr>
              <a:t>écouter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FF179C70-58C7-4976-A974-E28632E44431}"/>
              </a:ext>
            </a:extLst>
          </p:cNvPr>
          <p:cNvSpPr txBox="1"/>
          <p:nvPr/>
        </p:nvSpPr>
        <p:spPr>
          <a:xfrm>
            <a:off x="180000" y="1296000"/>
            <a:ext cx="11729920" cy="461665"/>
          </a:xfrm>
          <a:prstGeom prst="rect">
            <a:avLst/>
          </a:prstGeom>
          <a:noFill/>
        </p:spPr>
        <p:txBody>
          <a:bodyPr wrap="square" rtlCol="0">
            <a:spAutoFit/>
          </a:bodyPr>
          <a:lstStyle/>
          <a:p>
            <a:pPr lvl="0">
              <a:defRPr/>
            </a:pPr>
            <a:r>
              <a:rPr kumimoji="0" lang="fr-FR" sz="2400" b="0" i="0" u="none" strike="noStrike" kern="1200" cap="none" spc="0" normalizeH="0" baseline="0" dirty="0">
                <a:ln>
                  <a:noFill/>
                </a:ln>
                <a:solidFill>
                  <a:srgbClr val="4472C4">
                    <a:lumMod val="50000"/>
                  </a:srgbClr>
                </a:solidFill>
                <a:effectLst/>
                <a:uLnTx/>
                <a:uFillTx/>
                <a:latin typeface="+mj-lt"/>
                <a:ea typeface="+mn-ea"/>
                <a:cs typeface="+mn-cs"/>
              </a:rPr>
              <a:t>Les célébrités font les choses </a:t>
            </a:r>
            <a:r>
              <a:rPr lang="fr-FR" sz="2400" dirty="0">
                <a:solidFill>
                  <a:srgbClr val="4472C4">
                    <a:lumMod val="50000"/>
                  </a:srgbClr>
                </a:solidFill>
              </a:rPr>
              <a:t>à</a:t>
            </a:r>
            <a:r>
              <a:rPr kumimoji="0" lang="fr-FR" sz="2400" b="0" i="0" u="none" strike="noStrike" kern="1200" cap="none" spc="0" normalizeH="0" baseline="0" dirty="0">
                <a:ln>
                  <a:noFill/>
                </a:ln>
                <a:solidFill>
                  <a:srgbClr val="4472C4">
                    <a:lumMod val="50000"/>
                  </a:srgbClr>
                </a:solidFill>
                <a:effectLst/>
                <a:uLnTx/>
                <a:uFillTx/>
                <a:latin typeface="+mj-lt"/>
                <a:ea typeface="+mn-ea"/>
                <a:cs typeface="+mn-cs"/>
              </a:rPr>
              <a:t> quel âge ? Dis </a:t>
            </a:r>
            <a:r>
              <a:rPr lang="fr-FR" sz="2400" dirty="0">
                <a:solidFill>
                  <a:srgbClr val="4472C4">
                    <a:lumMod val="50000"/>
                  </a:srgbClr>
                </a:solidFill>
                <a:latin typeface="+mj-lt"/>
              </a:rPr>
              <a:t>l’âge à un(e) partenaire.</a:t>
            </a:r>
            <a:endParaRPr kumimoji="0" lang="fr-FR" sz="2400" b="0" i="0" u="none" strike="noStrike" kern="1200" cap="none" spc="0" normalizeH="0" baseline="0" dirty="0">
              <a:ln>
                <a:noFill/>
              </a:ln>
              <a:solidFill>
                <a:srgbClr val="4472C4">
                  <a:lumMod val="50000"/>
                </a:srgbClr>
              </a:solidFill>
              <a:effectLst/>
              <a:uLnTx/>
              <a:uFillTx/>
              <a:latin typeface="+mj-lt"/>
              <a:ea typeface="+mn-ea"/>
              <a:cs typeface="+mn-cs"/>
            </a:endParaRPr>
          </a:p>
        </p:txBody>
      </p:sp>
      <p:sp>
        <p:nvSpPr>
          <p:cNvPr id="2" name="Rectangle 1">
            <a:extLst>
              <a:ext uri="{FF2B5EF4-FFF2-40B4-BE49-F238E27FC236}">
                <a16:creationId xmlns:a16="http://schemas.microsoft.com/office/drawing/2014/main" id="{973AC564-D37C-4F73-8468-8B31703AB56A}"/>
              </a:ext>
            </a:extLst>
          </p:cNvPr>
          <p:cNvSpPr/>
          <p:nvPr/>
        </p:nvSpPr>
        <p:spPr>
          <a:xfrm>
            <a:off x="2152650" y="1887141"/>
            <a:ext cx="3600000" cy="2159635"/>
          </a:xfrm>
          <a:prstGeom prst="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400" b="1" dirty="0">
                <a:solidFill>
                  <a:srgbClr val="203864"/>
                </a:solidFill>
              </a:rPr>
              <a:t>Jean-Jacques Rousseau,</a:t>
            </a:r>
          </a:p>
          <a:p>
            <a:r>
              <a:rPr lang="fr-FR" sz="2400" b="1" dirty="0">
                <a:solidFill>
                  <a:srgbClr val="203864"/>
                </a:solidFill>
              </a:rPr>
              <a:t>philosophe</a:t>
            </a:r>
            <a:endParaRPr lang="fr-FR" sz="2400" dirty="0">
              <a:solidFill>
                <a:srgbClr val="203864"/>
              </a:solidFill>
            </a:endParaRPr>
          </a:p>
          <a:p>
            <a:r>
              <a:rPr lang="fr-FR" sz="2400" dirty="0">
                <a:solidFill>
                  <a:srgbClr val="203864"/>
                </a:solidFill>
              </a:rPr>
              <a:t>Premier essai:</a:t>
            </a:r>
          </a:p>
          <a:p>
            <a:endParaRPr lang="fr-FR" sz="2000" b="1" dirty="0">
              <a:solidFill>
                <a:srgbClr val="203864"/>
              </a:solidFill>
            </a:endParaRPr>
          </a:p>
        </p:txBody>
      </p:sp>
      <p:sp>
        <p:nvSpPr>
          <p:cNvPr id="22" name="Rectangle 21">
            <a:extLst>
              <a:ext uri="{FF2B5EF4-FFF2-40B4-BE49-F238E27FC236}">
                <a16:creationId xmlns:a16="http://schemas.microsoft.com/office/drawing/2014/main" id="{E7FFBE27-B70C-4D69-A707-678395EDFBBA}"/>
              </a:ext>
            </a:extLst>
          </p:cNvPr>
          <p:cNvSpPr/>
          <p:nvPr/>
        </p:nvSpPr>
        <p:spPr>
          <a:xfrm>
            <a:off x="2152650" y="4176252"/>
            <a:ext cx="3600000" cy="2159635"/>
          </a:xfrm>
          <a:prstGeom prst="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400" b="1" dirty="0">
                <a:solidFill>
                  <a:srgbClr val="203864"/>
                </a:solidFill>
              </a:rPr>
              <a:t>Marion </a:t>
            </a:r>
            <a:r>
              <a:rPr lang="en-GB" sz="2400" b="1" dirty="0" err="1">
                <a:solidFill>
                  <a:srgbClr val="203864"/>
                </a:solidFill>
              </a:rPr>
              <a:t>Cotillard</a:t>
            </a:r>
            <a:r>
              <a:rPr lang="en-GB" sz="2400" b="1" dirty="0">
                <a:solidFill>
                  <a:srgbClr val="203864"/>
                </a:solidFill>
              </a:rPr>
              <a:t>,</a:t>
            </a:r>
          </a:p>
          <a:p>
            <a:r>
              <a:rPr lang="en-GB" sz="2400" b="1" dirty="0" err="1">
                <a:solidFill>
                  <a:srgbClr val="203864"/>
                </a:solidFill>
              </a:rPr>
              <a:t>actrice</a:t>
            </a:r>
            <a:endParaRPr lang="en-GB" sz="2400" b="1" dirty="0">
              <a:solidFill>
                <a:srgbClr val="203864"/>
              </a:solidFill>
            </a:endParaRPr>
          </a:p>
          <a:p>
            <a:endParaRPr lang="en-GB" sz="2400" dirty="0">
              <a:solidFill>
                <a:srgbClr val="203864"/>
              </a:solidFill>
            </a:endParaRPr>
          </a:p>
          <a:p>
            <a:r>
              <a:rPr lang="en-GB" sz="2400" dirty="0">
                <a:solidFill>
                  <a:srgbClr val="203864"/>
                </a:solidFill>
              </a:rPr>
              <a:t>Premier film:</a:t>
            </a:r>
          </a:p>
          <a:p>
            <a:endParaRPr lang="en-GB" sz="2000" b="1" dirty="0">
              <a:solidFill>
                <a:srgbClr val="203864"/>
              </a:solidFill>
            </a:endParaRPr>
          </a:p>
        </p:txBody>
      </p:sp>
      <p:sp>
        <p:nvSpPr>
          <p:cNvPr id="23" name="Rectangle 22">
            <a:extLst>
              <a:ext uri="{FF2B5EF4-FFF2-40B4-BE49-F238E27FC236}">
                <a16:creationId xmlns:a16="http://schemas.microsoft.com/office/drawing/2014/main" id="{C337C298-A0EF-42C9-BFE2-03549EB90985}"/>
              </a:ext>
            </a:extLst>
          </p:cNvPr>
          <p:cNvSpPr/>
          <p:nvPr/>
        </p:nvSpPr>
        <p:spPr>
          <a:xfrm>
            <a:off x="7917670" y="1887140"/>
            <a:ext cx="3600000" cy="2159635"/>
          </a:xfrm>
          <a:prstGeom prst="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400" b="1" dirty="0">
                <a:solidFill>
                  <a:srgbClr val="203864"/>
                </a:solidFill>
              </a:rPr>
              <a:t>Marie Curie,</a:t>
            </a:r>
          </a:p>
          <a:p>
            <a:r>
              <a:rPr lang="fr-FR" sz="2400" b="1" dirty="0">
                <a:solidFill>
                  <a:srgbClr val="203864"/>
                </a:solidFill>
              </a:rPr>
              <a:t>scientifique</a:t>
            </a:r>
          </a:p>
          <a:p>
            <a:endParaRPr lang="fr-FR" sz="2400" b="1" dirty="0">
              <a:solidFill>
                <a:srgbClr val="203864"/>
              </a:solidFill>
            </a:endParaRPr>
          </a:p>
          <a:p>
            <a:r>
              <a:rPr lang="fr-FR" sz="2400" dirty="0">
                <a:solidFill>
                  <a:srgbClr val="203864"/>
                </a:solidFill>
              </a:rPr>
              <a:t>Premier diplôme:</a:t>
            </a:r>
          </a:p>
          <a:p>
            <a:endParaRPr lang="fr-FR" sz="2800" b="1" dirty="0">
              <a:solidFill>
                <a:srgbClr val="203864"/>
              </a:solidFill>
            </a:endParaRPr>
          </a:p>
        </p:txBody>
      </p:sp>
      <p:sp>
        <p:nvSpPr>
          <p:cNvPr id="24" name="Rectangle 23">
            <a:extLst>
              <a:ext uri="{FF2B5EF4-FFF2-40B4-BE49-F238E27FC236}">
                <a16:creationId xmlns:a16="http://schemas.microsoft.com/office/drawing/2014/main" id="{6F44F7B3-CC1C-40C2-B482-8262D0B867A4}"/>
              </a:ext>
            </a:extLst>
          </p:cNvPr>
          <p:cNvSpPr/>
          <p:nvPr/>
        </p:nvSpPr>
        <p:spPr>
          <a:xfrm>
            <a:off x="7917670" y="4176252"/>
            <a:ext cx="3600000" cy="2159635"/>
          </a:xfrm>
          <a:prstGeom prst="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400" b="1" dirty="0">
                <a:solidFill>
                  <a:srgbClr val="203864"/>
                </a:solidFill>
              </a:rPr>
              <a:t>Stromae,</a:t>
            </a:r>
          </a:p>
          <a:p>
            <a:r>
              <a:rPr lang="fr-FR" sz="2400" b="1" dirty="0">
                <a:solidFill>
                  <a:srgbClr val="203864"/>
                </a:solidFill>
              </a:rPr>
              <a:t>rappeur</a:t>
            </a:r>
          </a:p>
          <a:p>
            <a:endParaRPr lang="fr-FR" sz="2400" b="1" dirty="0">
              <a:solidFill>
                <a:srgbClr val="203864"/>
              </a:solidFill>
            </a:endParaRPr>
          </a:p>
          <a:p>
            <a:r>
              <a:rPr lang="fr-FR" sz="2400" dirty="0">
                <a:solidFill>
                  <a:srgbClr val="203864"/>
                </a:solidFill>
              </a:rPr>
              <a:t>Premier album numéro un:</a:t>
            </a:r>
          </a:p>
          <a:p>
            <a:endParaRPr lang="fr-FR" sz="2000" b="1" dirty="0">
              <a:solidFill>
                <a:srgbClr val="203864"/>
              </a:solidFill>
            </a:endParaRPr>
          </a:p>
        </p:txBody>
      </p:sp>
      <p:pic>
        <p:nvPicPr>
          <p:cNvPr id="14" name="Picture 13" descr="Portrait de face d'un homme à l'aspect bienveillant, soigneusement vêtu et perruqué, assis sur une chaise de paille.">
            <a:extLst>
              <a:ext uri="{FF2B5EF4-FFF2-40B4-BE49-F238E27FC236}">
                <a16:creationId xmlns:a16="http://schemas.microsoft.com/office/drawing/2014/main" id="{212B06F1-7632-4183-8856-98AC3D8F6FBB}"/>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08271" y="1887139"/>
            <a:ext cx="1551305" cy="2159635"/>
          </a:xfrm>
          <a:prstGeom prst="rect">
            <a:avLst/>
          </a:prstGeom>
          <a:noFill/>
        </p:spPr>
      </p:pic>
      <p:pic>
        <p:nvPicPr>
          <p:cNvPr id="15" name="Picture 14" descr="https://upload.wikimedia.org/wikipedia/commons/2/2d/Marion_Cotillard_1_%28July_2009%29.jpg">
            <a:extLst>
              <a:ext uri="{FF2B5EF4-FFF2-40B4-BE49-F238E27FC236}">
                <a16:creationId xmlns:a16="http://schemas.microsoft.com/office/drawing/2014/main" id="{96EE6F3F-E8F4-4B9A-A6D3-146AEB5364AB}"/>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9068" y="4176252"/>
            <a:ext cx="1489710" cy="2159635"/>
          </a:xfrm>
          <a:prstGeom prst="rect">
            <a:avLst/>
          </a:prstGeom>
          <a:noFill/>
        </p:spPr>
      </p:pic>
      <p:pic>
        <p:nvPicPr>
          <p:cNvPr id="16" name="Picture 15" descr="https://upload.wikimedia.org/wikipedia/commons/7/71/Marie_Curie_c1920.png">
            <a:extLst>
              <a:ext uri="{FF2B5EF4-FFF2-40B4-BE49-F238E27FC236}">
                <a16:creationId xmlns:a16="http://schemas.microsoft.com/office/drawing/2014/main" id="{18C92D9D-7FD5-44DF-A811-C03E263B52EB}"/>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44894" y="1887139"/>
            <a:ext cx="1572895" cy="2159635"/>
          </a:xfrm>
          <a:prstGeom prst="rect">
            <a:avLst/>
          </a:prstGeom>
          <a:noFill/>
        </p:spPr>
      </p:pic>
      <p:pic>
        <p:nvPicPr>
          <p:cNvPr id="17" name="Picture 16" descr="https://upload.wikimedia.org/wikipedia/commons/9/9c/Stromae_2011_cropped.jpg">
            <a:extLst>
              <a:ext uri="{FF2B5EF4-FFF2-40B4-BE49-F238E27FC236}">
                <a16:creationId xmlns:a16="http://schemas.microsoft.com/office/drawing/2014/main" id="{DA3DE375-E1C2-4FEA-884C-B4414A38C5D9}"/>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44960" y="4176252"/>
            <a:ext cx="1768475" cy="2159635"/>
          </a:xfrm>
          <a:prstGeom prst="rect">
            <a:avLst/>
          </a:prstGeom>
          <a:noFill/>
        </p:spPr>
      </p:pic>
      <p:sp>
        <p:nvSpPr>
          <p:cNvPr id="19" name="TextBox 18">
            <a:extLst>
              <a:ext uri="{FF2B5EF4-FFF2-40B4-BE49-F238E27FC236}">
                <a16:creationId xmlns:a16="http://schemas.microsoft.com/office/drawing/2014/main" id="{51D24A31-27B1-47EB-9E53-03C34AE41AF1}"/>
              </a:ext>
            </a:extLst>
          </p:cNvPr>
          <p:cNvSpPr txBox="1"/>
          <p:nvPr/>
        </p:nvSpPr>
        <p:spPr>
          <a:xfrm>
            <a:off x="2289942" y="3429000"/>
            <a:ext cx="57938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1" dirty="0">
                <a:solidFill>
                  <a:srgbClr val="203864"/>
                </a:solidFill>
                <a:latin typeface="Century Gothic" panose="020F0302020204030204"/>
              </a:rPr>
              <a:t>30</a:t>
            </a:r>
            <a:endParaRPr kumimoji="0" lang="fr-FR" sz="20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8DFC48A6-E2EF-4FB0-A7D6-65B8CBA4F1BD}"/>
              </a:ext>
            </a:extLst>
          </p:cNvPr>
          <p:cNvSpPr txBox="1"/>
          <p:nvPr/>
        </p:nvSpPr>
        <p:spPr>
          <a:xfrm>
            <a:off x="8141564" y="3429000"/>
            <a:ext cx="57938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203864"/>
                </a:solidFill>
                <a:effectLst/>
                <a:uLnTx/>
                <a:uFillTx/>
                <a:latin typeface="Century Gothic" panose="020F0302020204030204"/>
                <a:ea typeface="+mn-ea"/>
                <a:cs typeface="+mn-cs"/>
              </a:rPr>
              <a:t>25</a:t>
            </a:r>
            <a:endParaRPr kumimoji="0" lang="fr-FR" sz="20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DB1D983D-0899-4A69-9BBA-58FE4FF0EF46}"/>
              </a:ext>
            </a:extLst>
          </p:cNvPr>
          <p:cNvSpPr txBox="1"/>
          <p:nvPr/>
        </p:nvSpPr>
        <p:spPr>
          <a:xfrm>
            <a:off x="2343001" y="5725511"/>
            <a:ext cx="57938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1" dirty="0">
                <a:solidFill>
                  <a:srgbClr val="203864"/>
                </a:solidFill>
                <a:latin typeface="Century Gothic" panose="020F0302020204030204"/>
              </a:rPr>
              <a:t>18</a:t>
            </a:r>
            <a:endParaRPr kumimoji="0" lang="fr-FR" sz="20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296D8650-51F0-4A44-AB55-E10FB9A08ABF}"/>
              </a:ext>
            </a:extLst>
          </p:cNvPr>
          <p:cNvSpPr txBox="1"/>
          <p:nvPr/>
        </p:nvSpPr>
        <p:spPr>
          <a:xfrm>
            <a:off x="8720946" y="5725510"/>
            <a:ext cx="57938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203864"/>
                </a:solidFill>
                <a:effectLst/>
                <a:uLnTx/>
                <a:uFillTx/>
                <a:latin typeface="Century Gothic" panose="020F0302020204030204"/>
                <a:ea typeface="+mn-ea"/>
                <a:cs typeface="+mn-cs"/>
              </a:rPr>
              <a:t>24</a:t>
            </a:r>
            <a:endParaRPr kumimoji="0" lang="fr-FR" sz="20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pic>
        <p:nvPicPr>
          <p:cNvPr id="26" name="Picture 25" descr="A blue and white person with a letter&#10;&#10;Description automatically generated">
            <a:extLst>
              <a:ext uri="{FF2B5EF4-FFF2-40B4-BE49-F238E27FC236}">
                <a16:creationId xmlns:a16="http://schemas.microsoft.com/office/drawing/2014/main" id="{D1739741-6381-4DB4-A556-D95BAA3152B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83924" y="-24525"/>
            <a:ext cx="1438116" cy="1507389"/>
          </a:xfrm>
          <a:prstGeom prst="rect">
            <a:avLst/>
          </a:prstGeom>
        </p:spPr>
      </p:pic>
      <p:pic>
        <p:nvPicPr>
          <p:cNvPr id="27" name="Picture 26" descr="A blue and white logo&#10;&#10;Description automatically generated">
            <a:extLst>
              <a:ext uri="{FF2B5EF4-FFF2-40B4-BE49-F238E27FC236}">
                <a16:creationId xmlns:a16="http://schemas.microsoft.com/office/drawing/2014/main" id="{941D3ABE-65A4-4B02-B853-8D131B842E9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17670" y="-79293"/>
            <a:ext cx="1435345" cy="1510160"/>
          </a:xfrm>
          <a:prstGeom prst="rect">
            <a:avLst/>
          </a:prstGeom>
        </p:spPr>
      </p:pic>
      <p:pic>
        <p:nvPicPr>
          <p:cNvPr id="28" name="Picture 27" descr="A blue and red speech bubbles&#10;&#10;Description automatically generated">
            <a:extLst>
              <a:ext uri="{FF2B5EF4-FFF2-40B4-BE49-F238E27FC236}">
                <a16:creationId xmlns:a16="http://schemas.microsoft.com/office/drawing/2014/main" id="{AA4232EA-DB7E-451F-84DC-43BA63B7E84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58385" y="110946"/>
            <a:ext cx="1438116" cy="967621"/>
          </a:xfrm>
          <a:prstGeom prst="rect">
            <a:avLst/>
          </a:prstGeom>
        </p:spPr>
      </p:pic>
      <p:pic>
        <p:nvPicPr>
          <p:cNvPr id="29" name="Graphic 28" descr="User with solid fill">
            <a:extLst>
              <a:ext uri="{FF2B5EF4-FFF2-40B4-BE49-F238E27FC236}">
                <a16:creationId xmlns:a16="http://schemas.microsoft.com/office/drawing/2014/main" id="{2D5ACC4A-5513-4F76-8737-7FD0C311501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124560" y="-20692"/>
            <a:ext cx="1420667" cy="1420667"/>
          </a:xfrm>
          <a:prstGeom prst="rect">
            <a:avLst/>
          </a:prstGeom>
        </p:spPr>
      </p:pic>
    </p:spTree>
    <p:extLst>
      <p:ext uri="{BB962C8B-B14F-4D97-AF65-F5344CB8AC3E}">
        <p14:creationId xmlns:p14="http://schemas.microsoft.com/office/powerpoint/2010/main" val="419187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40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2FAF9696-0FA7-4BC4-A3FA-C47E4BF2D60B}"/>
              </a:ext>
            </a:extLst>
          </p:cNvPr>
          <p:cNvSpPr/>
          <p:nvPr/>
        </p:nvSpPr>
        <p:spPr>
          <a:xfrm>
            <a:off x="5623730" y="4974977"/>
            <a:ext cx="1677566" cy="14515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2063" name="Bitmap Image" r:id="rId4" imgW="0" imgH="0" progId="Paint.Picture">
                  <p:embed/>
                </p:oleObj>
              </mc:Choice>
              <mc:Fallback>
                <p:oleObj name="Bitmap Image" r:id="rId4"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2032000" y="719138"/>
                        <a:ext cx="8128000" cy="5418137"/>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B929C4AB-5BF7-4ECF-920D-E5CDB502E331}"/>
              </a:ext>
            </a:extLst>
          </p:cNvPr>
          <p:cNvSpPr>
            <a:spLocks noGrp="1"/>
          </p:cNvSpPr>
          <p:nvPr>
            <p:ph type="body" sz="quarter" idx="12"/>
          </p:nvPr>
        </p:nvSpPr>
        <p:spPr>
          <a:xfrm>
            <a:off x="128407" y="5578600"/>
            <a:ext cx="4617765" cy="1154112"/>
          </a:xfrm>
        </p:spPr>
        <p:txBody>
          <a:bodyPr>
            <a:normAutofit fontScale="77500" lnSpcReduction="2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9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French</a:t>
            </a:r>
          </a:p>
          <a:p>
            <a:pPr>
              <a:spcBef>
                <a:spcPct val="0"/>
              </a:spcBef>
              <a:defRPr/>
            </a:pPr>
            <a:r>
              <a:rPr kumimoji="0" lang="en-GB"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dirty="0">
                <a:solidFill>
                  <a:prstClr val="white"/>
                </a:solidFill>
                <a:latin typeface="Century Gothic" panose="020B0502020202020204" pitchFamily="34" charset="0"/>
              </a:rPr>
              <a:t>1.1</a:t>
            </a:r>
            <a:r>
              <a:rPr kumimoji="0" lang="en-GB"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a:t>
            </a:r>
            <a:r>
              <a:rPr lang="en-GB" dirty="0">
                <a:solidFill>
                  <a:prstClr val="white"/>
                </a:solidFill>
                <a:ea typeface="+mj-ea"/>
                <a:cs typeface="+mj-cs"/>
              </a:rPr>
              <a:t>4</a:t>
            </a:r>
            <a:r>
              <a:rPr kumimoji="0" lang="en-GB"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Lesson 7</a:t>
            </a:r>
            <a:br>
              <a:rPr lang="en-GB" dirty="0">
                <a:solidFill>
                  <a:prstClr val="white"/>
                </a:solidFill>
                <a:ea typeface="+mj-ea"/>
                <a:cs typeface="+mj-cs"/>
              </a:rPr>
            </a:b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Kirsten Somerville / Natalie Finlayson / Catherine Morris</a:t>
            </a:r>
          </a:p>
          <a:p>
            <a:pPr>
              <a:spcBef>
                <a:spcPct val="0"/>
              </a:spcBef>
              <a:defRPr/>
            </a:pPr>
            <a:endPar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3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Chloé Motard</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lvl="0">
              <a:defRPr/>
            </a:pPr>
            <a:r>
              <a:rPr lang="en-GB" sz="1800" dirty="0">
                <a:solidFill>
                  <a:prstClr val="white"/>
                </a:solidFill>
                <a:latin typeface="Century Gothic" panose="020B0502020202020204" pitchFamily="34" charset="0"/>
              </a:rPr>
              <a:t>Date updated: 22.08.23</a:t>
            </a:r>
          </a:p>
          <a:p>
            <a:endParaRPr lang="en-GB" sz="1800" dirty="0"/>
          </a:p>
        </p:txBody>
      </p:sp>
      <p:sp>
        <p:nvSpPr>
          <p:cNvPr id="4" name="Text Placeholder 3">
            <a:extLst>
              <a:ext uri="{FF2B5EF4-FFF2-40B4-BE49-F238E27FC236}">
                <a16:creationId xmlns:a16="http://schemas.microsoft.com/office/drawing/2014/main" id="{F5B06AA0-EF92-4C1C-A217-296A2C37BDC4}"/>
              </a:ext>
            </a:extLst>
          </p:cNvPr>
          <p:cNvSpPr>
            <a:spLocks noGrp="1"/>
          </p:cNvSpPr>
          <p:nvPr>
            <p:ph type="body" sz="quarter" idx="13"/>
          </p:nvPr>
        </p:nvSpPr>
        <p:spPr>
          <a:xfrm>
            <a:off x="299794" y="2548062"/>
            <a:ext cx="6722795" cy="2312696"/>
          </a:xfrm>
        </p:spPr>
        <p:txBody>
          <a:bodyPr>
            <a:normAutofit/>
          </a:bodyPr>
          <a:lstStyle/>
          <a:p>
            <a:pPr algn="l"/>
            <a:r>
              <a:rPr lang="en-GB" sz="2400" dirty="0">
                <a:solidFill>
                  <a:prstClr val="white"/>
                </a:solidFill>
              </a:rPr>
              <a:t>‘</a:t>
            </a:r>
            <a:r>
              <a:rPr lang="en-GB" sz="2400" dirty="0" err="1">
                <a:solidFill>
                  <a:prstClr val="white"/>
                </a:solidFill>
              </a:rPr>
              <a:t>est-ce</a:t>
            </a:r>
            <a:r>
              <a:rPr lang="en-GB" sz="2400" dirty="0">
                <a:solidFill>
                  <a:prstClr val="white"/>
                </a:solidFill>
              </a:rPr>
              <a:t> que’ after question words</a:t>
            </a:r>
          </a:p>
          <a:p>
            <a:pPr algn="l"/>
            <a:r>
              <a:rPr lang="en-GB" sz="2400" dirty="0">
                <a:solidFill>
                  <a:prstClr val="white"/>
                </a:solidFill>
              </a:rPr>
              <a:t>SSC [</a:t>
            </a:r>
            <a:r>
              <a:rPr lang="en-GB" sz="2400" dirty="0" err="1">
                <a:solidFill>
                  <a:prstClr val="white"/>
                </a:solidFill>
              </a:rPr>
              <a:t>em</a:t>
            </a:r>
            <a:r>
              <a:rPr lang="en-GB" sz="2400" dirty="0">
                <a:solidFill>
                  <a:prstClr val="white"/>
                </a:solidFill>
              </a:rPr>
              <a:t>/am] and [</a:t>
            </a:r>
            <a:r>
              <a:rPr lang="en-GB" sz="2400" dirty="0" err="1">
                <a:solidFill>
                  <a:prstClr val="white"/>
                </a:solidFill>
              </a:rPr>
              <a:t>en</a:t>
            </a:r>
            <a:r>
              <a:rPr lang="en-GB" sz="2400" dirty="0">
                <a:solidFill>
                  <a:prstClr val="white"/>
                </a:solidFill>
              </a:rPr>
              <a:t>/an]</a:t>
            </a:r>
          </a:p>
        </p:txBody>
      </p:sp>
      <p:sp>
        <p:nvSpPr>
          <p:cNvPr id="5" name="Text Placeholder 4">
            <a:extLst>
              <a:ext uri="{FF2B5EF4-FFF2-40B4-BE49-F238E27FC236}">
                <a16:creationId xmlns:a16="http://schemas.microsoft.com/office/drawing/2014/main" id="{E46B44DE-94FF-452E-AA57-CB9EA0E3FF86}"/>
              </a:ext>
            </a:extLst>
          </p:cNvPr>
          <p:cNvSpPr>
            <a:spLocks noGrp="1"/>
          </p:cNvSpPr>
          <p:nvPr>
            <p:ph type="body" sz="quarter" idx="14"/>
          </p:nvPr>
        </p:nvSpPr>
        <p:spPr>
          <a:xfrm>
            <a:off x="299794" y="1703512"/>
            <a:ext cx="8605216" cy="844550"/>
          </a:xfrm>
        </p:spPr>
        <p:txBody>
          <a:bodyPr>
            <a:normAutofit/>
          </a:bodyPr>
          <a:lstStyle/>
          <a:p>
            <a:r>
              <a:rPr lang="en-GB" sz="4400" b="1" dirty="0">
                <a:solidFill>
                  <a:prstClr val="white"/>
                </a:solidFill>
              </a:rPr>
              <a:t>Talking about celebrations</a:t>
            </a:r>
            <a:endParaRPr lang="en-GB" sz="4400" dirty="0"/>
          </a:p>
        </p:txBody>
      </p:sp>
      <p:pic>
        <p:nvPicPr>
          <p:cNvPr id="6" name="Picture 4" descr="woman walking on red carpet - Clip Art Library">
            <a:extLst>
              <a:ext uri="{FF2B5EF4-FFF2-40B4-BE49-F238E27FC236}">
                <a16:creationId xmlns:a16="http://schemas.microsoft.com/office/drawing/2014/main" id="{529216D2-EC6D-4B2E-B8D9-9C1C4454CBFB}"/>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456000" y="896925"/>
            <a:ext cx="1440000" cy="1440000"/>
          </a:xfrm>
          <a:prstGeom prst="ellipse">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5BC5F39-E307-44FA-AA3C-BD6532BD5D9B}"/>
              </a:ext>
            </a:extLst>
          </p:cNvPr>
          <p:cNvSpPr txBox="1"/>
          <p:nvPr/>
        </p:nvSpPr>
        <p:spPr>
          <a:xfrm>
            <a:off x="8306358" y="2460002"/>
            <a:ext cx="4299284" cy="400110"/>
          </a:xfrm>
          <a:prstGeom prst="rect">
            <a:avLst/>
          </a:prstGeom>
          <a:noFill/>
        </p:spPr>
        <p:txBody>
          <a:bodyPr wrap="square" rtlCol="0">
            <a:spAutoFit/>
          </a:bodyPr>
          <a:lstStyle/>
          <a:p>
            <a:pPr algn="ctr"/>
            <a:r>
              <a:rPr lang="en-GB" sz="2000" dirty="0">
                <a:solidFill>
                  <a:srgbClr val="002060"/>
                </a:solidFill>
              </a:rPr>
              <a:t>le festival de Cannes</a:t>
            </a:r>
          </a:p>
        </p:txBody>
      </p:sp>
      <p:sp>
        <p:nvSpPr>
          <p:cNvPr id="8" name="TextBox 7">
            <a:extLst>
              <a:ext uri="{FF2B5EF4-FFF2-40B4-BE49-F238E27FC236}">
                <a16:creationId xmlns:a16="http://schemas.microsoft.com/office/drawing/2014/main" id="{22F4C403-6D08-4DC0-922B-A7DD63457FCB}"/>
              </a:ext>
            </a:extLst>
          </p:cNvPr>
          <p:cNvSpPr txBox="1"/>
          <p:nvPr/>
        </p:nvSpPr>
        <p:spPr>
          <a:xfrm>
            <a:off x="7022589" y="4594348"/>
            <a:ext cx="4299284" cy="400110"/>
          </a:xfrm>
          <a:prstGeom prst="rect">
            <a:avLst/>
          </a:prstGeom>
          <a:noFill/>
        </p:spPr>
        <p:txBody>
          <a:bodyPr wrap="square" rtlCol="0">
            <a:spAutoFit/>
          </a:bodyPr>
          <a:lstStyle/>
          <a:p>
            <a:pPr algn="ctr"/>
            <a:r>
              <a:rPr lang="en-GB" sz="2000" dirty="0" err="1">
                <a:solidFill>
                  <a:srgbClr val="002060"/>
                </a:solidFill>
              </a:rPr>
              <a:t>Yennayer</a:t>
            </a:r>
            <a:endParaRPr lang="en-GB" sz="2000" dirty="0">
              <a:solidFill>
                <a:srgbClr val="002060"/>
              </a:solidFill>
            </a:endParaRPr>
          </a:p>
        </p:txBody>
      </p:sp>
      <p:sp>
        <p:nvSpPr>
          <p:cNvPr id="9" name="TextBox 8">
            <a:extLst>
              <a:ext uri="{FF2B5EF4-FFF2-40B4-BE49-F238E27FC236}">
                <a16:creationId xmlns:a16="http://schemas.microsoft.com/office/drawing/2014/main" id="{47F36705-8376-41AF-A24B-A3691363DDDB}"/>
              </a:ext>
            </a:extLst>
          </p:cNvPr>
          <p:cNvSpPr txBox="1"/>
          <p:nvPr/>
        </p:nvSpPr>
        <p:spPr>
          <a:xfrm>
            <a:off x="4746172" y="6412436"/>
            <a:ext cx="5976716" cy="400110"/>
          </a:xfrm>
          <a:prstGeom prst="rect">
            <a:avLst/>
          </a:prstGeom>
          <a:noFill/>
        </p:spPr>
        <p:txBody>
          <a:bodyPr wrap="square" rtlCol="0">
            <a:spAutoFit/>
          </a:bodyPr>
          <a:lstStyle/>
          <a:p>
            <a:pPr algn="ct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a:t>
            </a:r>
            <a:r>
              <a:rPr lang="en-GB" sz="2000" dirty="0">
                <a:solidFill>
                  <a:srgbClr val="4472C4">
                    <a:lumMod val="50000"/>
                  </a:srgbClr>
                </a:solidFill>
                <a:latin typeface="Century Gothic" panose="020F0302020204030204"/>
              </a:rPr>
              <a:t>J</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ournée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internationale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la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francophoni</a:t>
            </a:r>
            <a:r>
              <a:rPr lang="en-GB" sz="2000" dirty="0">
                <a:solidFill>
                  <a:srgbClr val="4472C4">
                    <a:lumMod val="50000"/>
                  </a:srgbClr>
                </a:solidFill>
                <a:latin typeface="Century Gothic" panose="020F0302020204030204"/>
              </a:rPr>
              <a:t>e</a:t>
            </a:r>
            <a:endParaRPr lang="en-GB" sz="2000" dirty="0">
              <a:solidFill>
                <a:srgbClr val="002060"/>
              </a:solidFill>
            </a:endParaRPr>
          </a:p>
        </p:txBody>
      </p:sp>
      <p:pic>
        <p:nvPicPr>
          <p:cNvPr id="10" name="Picture 9">
            <a:extLst>
              <a:ext uri="{FF2B5EF4-FFF2-40B4-BE49-F238E27FC236}">
                <a16:creationId xmlns:a16="http://schemas.microsoft.com/office/drawing/2014/main" id="{BD3D7DF2-3C2A-4B7D-B229-289DEC1D0E50}"/>
              </a:ext>
            </a:extLst>
          </p:cNvPr>
          <p:cNvPicPr>
            <a:picLocks noChangeAspect="1"/>
          </p:cNvPicPr>
          <p:nvPr/>
        </p:nvPicPr>
        <p:blipFill>
          <a:blip r:embed="rId6"/>
          <a:stretch>
            <a:fillRect/>
          </a:stretch>
        </p:blipFill>
        <p:spPr>
          <a:xfrm>
            <a:off x="8027170" y="3135273"/>
            <a:ext cx="2695718" cy="1451540"/>
          </a:xfrm>
          <a:prstGeom prst="ellipse">
            <a:avLst/>
          </a:prstGeom>
        </p:spPr>
      </p:pic>
      <p:pic>
        <p:nvPicPr>
          <p:cNvPr id="12" name="Picture 11" descr="A white heart with colorful circle in center&#10;&#10;Description automatically generated">
            <a:extLst>
              <a:ext uri="{FF2B5EF4-FFF2-40B4-BE49-F238E27FC236}">
                <a16:creationId xmlns:a16="http://schemas.microsoft.com/office/drawing/2014/main" id="{BBC1812B-8481-4855-B4F0-6B2707E390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52608" y="5132038"/>
            <a:ext cx="1451540" cy="1451540"/>
          </a:xfrm>
          <a:prstGeom prst="rect">
            <a:avLst/>
          </a:prstGeom>
        </p:spPr>
      </p:pic>
    </p:spTree>
    <p:extLst>
      <p:ext uri="{BB962C8B-B14F-4D97-AF65-F5344CB8AC3E}">
        <p14:creationId xmlns:p14="http://schemas.microsoft.com/office/powerpoint/2010/main" val="41698480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44152D-A70E-D640-891E-8CC4AC821868}"/>
              </a:ext>
            </a:extLst>
          </p:cNvPr>
          <p:cNvSpPr>
            <a:spLocks noGrp="1"/>
          </p:cNvSpPr>
          <p:nvPr>
            <p:ph type="title"/>
          </p:nvPr>
        </p:nvSpPr>
        <p:spPr>
          <a:xfrm>
            <a:off x="100291" y="-233436"/>
            <a:ext cx="10515600" cy="1325563"/>
          </a:xfrm>
        </p:spPr>
        <p:txBody>
          <a:bodyPr>
            <a:normAutofit fontScale="90000"/>
          </a:bodyPr>
          <a:lstStyle/>
          <a:p>
            <a:pPr lvl="0">
              <a:lnSpc>
                <a:spcPct val="100000"/>
              </a:lnSpc>
              <a:spcBef>
                <a:spcPts val="0"/>
              </a:spcBef>
            </a:pPr>
            <a:r>
              <a:rPr lang="en-GB" sz="12000" b="1" dirty="0" err="1">
                <a:solidFill>
                  <a:srgbClr val="1F4E79"/>
                </a:solidFill>
                <a:latin typeface="Century Gothic" panose="020B0502020202020204" pitchFamily="34" charset="0"/>
                <a:ea typeface="+mn-ea"/>
                <a:cs typeface="Calibri" panose="020F0502020204030204" pitchFamily="34" charset="0"/>
              </a:rPr>
              <a:t>en</a:t>
            </a:r>
            <a:r>
              <a:rPr lang="en-GB" sz="12000" b="1" dirty="0">
                <a:solidFill>
                  <a:srgbClr val="1F4E79"/>
                </a:solidFill>
                <a:latin typeface="Century Gothic" panose="020B0502020202020204" pitchFamily="34" charset="0"/>
                <a:ea typeface="+mn-ea"/>
                <a:cs typeface="Calibri" panose="020F0502020204030204" pitchFamily="34" charset="0"/>
              </a:rPr>
              <a:t>/an</a:t>
            </a:r>
            <a:endParaRPr lang="en-US" dirty="0"/>
          </a:p>
        </p:txBody>
      </p:sp>
      <p:pic>
        <p:nvPicPr>
          <p:cNvPr id="4" name="Picture 3" descr="a small chil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0364" y="447477"/>
            <a:ext cx="2649185" cy="4229298"/>
          </a:xfrm>
          <a:prstGeom prst="rect">
            <a:avLst/>
          </a:prstGeom>
        </p:spPr>
      </p:pic>
      <p:sp>
        <p:nvSpPr>
          <p:cNvPr id="3" name="TextBox 2"/>
          <p:cNvSpPr txBox="1"/>
          <p:nvPr/>
        </p:nvSpPr>
        <p:spPr>
          <a:xfrm>
            <a:off x="2229956" y="4359623"/>
            <a:ext cx="761325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en</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f</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an</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t</a:t>
            </a:r>
          </a:p>
        </p:txBody>
      </p:sp>
    </p:spTree>
    <p:extLst>
      <p:ext uri="{BB962C8B-B14F-4D97-AF65-F5344CB8AC3E}">
        <p14:creationId xmlns:p14="http://schemas.microsoft.com/office/powerpoint/2010/main" val="3750997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e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en enfant.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en enfan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00467" y="25550"/>
            <a:ext cx="10515600" cy="1325563"/>
          </a:xfrm>
        </p:spPr>
        <p:txBody>
          <a:bodyPr>
            <a:normAutofit fontScale="90000"/>
          </a:bodyPr>
          <a:lstStyle/>
          <a:p>
            <a:pPr algn="ctr"/>
            <a:r>
              <a:rPr lang="en-GB" sz="13300" b="1" dirty="0" err="1">
                <a:solidFill>
                  <a:srgbClr val="115076"/>
                </a:solidFill>
                <a:cs typeface="Calibri" panose="020F0502020204030204" pitchFamily="34" charset="0"/>
              </a:rPr>
              <a:t>en</a:t>
            </a:r>
            <a:r>
              <a:rPr lang="en-GB" sz="13300" b="1" dirty="0">
                <a:solidFill>
                  <a:srgbClr val="115076"/>
                </a:solidFill>
                <a:cs typeface="Calibri" panose="020F0502020204030204" pitchFamily="34" charset="0"/>
              </a:rPr>
              <a:t>/an</a:t>
            </a:r>
            <a:endParaRPr lang="en-GB" dirty="0"/>
          </a:p>
        </p:txBody>
      </p:sp>
      <p:sp>
        <p:nvSpPr>
          <p:cNvPr id="7" name="Rounded Rectangle 6" descr="rectangle"/>
          <p:cNvSpPr/>
          <p:nvPr/>
        </p:nvSpPr>
        <p:spPr>
          <a:xfrm>
            <a:off x="4606528" y="1362391"/>
            <a:ext cx="2903478" cy="2982016"/>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8" name="Picture 27" descr="small child"/>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50979" y="1605396"/>
            <a:ext cx="1090041" cy="1740198"/>
          </a:xfrm>
          <a:prstGeom prst="rect">
            <a:avLst/>
          </a:prstGeom>
        </p:spPr>
      </p:pic>
      <p:sp>
        <p:nvSpPr>
          <p:cNvPr id="3" name="TextBox 2"/>
          <p:cNvSpPr txBox="1"/>
          <p:nvPr/>
        </p:nvSpPr>
        <p:spPr>
          <a:xfrm>
            <a:off x="4753339" y="3242343"/>
            <a:ext cx="275666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p>
        </p:txBody>
      </p:sp>
      <p:sp>
        <p:nvSpPr>
          <p:cNvPr id="6" name="TextBox 5"/>
          <p:cNvSpPr txBox="1"/>
          <p:nvPr/>
        </p:nvSpPr>
        <p:spPr>
          <a:xfrm>
            <a:off x="837073" y="451542"/>
            <a:ext cx="258493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gr</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a:t>
            </a:r>
          </a:p>
        </p:txBody>
      </p:sp>
      <p:grpSp>
        <p:nvGrpSpPr>
          <p:cNvPr id="22" name="Group 21" descr="tall boy and small boy with an arrow pointing to the tall boy"/>
          <p:cNvGrpSpPr/>
          <p:nvPr/>
        </p:nvGrpSpPr>
        <p:grpSpPr>
          <a:xfrm>
            <a:off x="1208907" y="1362391"/>
            <a:ext cx="1667202" cy="1953518"/>
            <a:chOff x="12297240" y="3985624"/>
            <a:chExt cx="1667202" cy="1953518"/>
          </a:xfrm>
        </p:grpSpPr>
        <p:pic>
          <p:nvPicPr>
            <p:cNvPr id="23" name="Picture 22" descr="tall boy and small boy with an arrow pointing to the tall boy"/>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297240" y="3985624"/>
              <a:ext cx="976759" cy="1953518"/>
            </a:xfrm>
            <a:prstGeom prst="rect">
              <a:avLst/>
            </a:prstGeom>
          </p:spPr>
        </p:pic>
        <p:pic>
          <p:nvPicPr>
            <p:cNvPr id="24" name="Picture 23" descr="small boy"/>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3121604" y="4674695"/>
              <a:ext cx="626474" cy="1252948"/>
            </a:xfrm>
            <a:prstGeom prst="rect">
              <a:avLst/>
            </a:prstGeom>
          </p:spPr>
        </p:pic>
        <p:sp>
          <p:nvSpPr>
            <p:cNvPr id="25" name="Down Arrow 24"/>
            <p:cNvSpPr/>
            <p:nvPr/>
          </p:nvSpPr>
          <p:spPr>
            <a:xfrm rot="16200000" flipV="1">
              <a:off x="13373782" y="3931972"/>
              <a:ext cx="409638" cy="771682"/>
            </a:xfrm>
            <a:prstGeom prst="downArrow">
              <a:avLst/>
            </a:prstGeom>
            <a:solidFill>
              <a:srgbClr val="E65D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
        <p:nvSpPr>
          <p:cNvPr id="5" name="TextBox 4"/>
          <p:cNvSpPr txBox="1"/>
          <p:nvPr/>
        </p:nvSpPr>
        <p:spPr>
          <a:xfrm>
            <a:off x="871932" y="3621609"/>
            <a:ext cx="295631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9" name="Picture 28" descr="person questioning things"/>
          <p:cNvPicPr>
            <a:picLocks noChangeAspect="1"/>
          </p:cNvPicPr>
          <p:nvPr/>
        </p:nvPicPr>
        <p:blipFill>
          <a:blip r:embed="rId1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847506" y="4587548"/>
            <a:ext cx="1084390" cy="1450738"/>
          </a:xfrm>
          <a:prstGeom prst="rect">
            <a:avLst/>
          </a:prstGeom>
        </p:spPr>
      </p:pic>
      <p:sp>
        <p:nvSpPr>
          <p:cNvPr id="15" name="TextBox 14"/>
          <p:cNvSpPr txBox="1"/>
          <p:nvPr/>
        </p:nvSpPr>
        <p:spPr>
          <a:xfrm>
            <a:off x="3881821" y="4656506"/>
            <a:ext cx="447698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dre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7" name="Rectangle 26"/>
          <p:cNvSpPr/>
          <p:nvPr/>
        </p:nvSpPr>
        <p:spPr>
          <a:xfrm>
            <a:off x="5045070" y="5538133"/>
            <a:ext cx="2101857"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take]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7" name="TextBox 16"/>
          <p:cNvSpPr txBox="1"/>
          <p:nvPr/>
        </p:nvSpPr>
        <p:spPr>
          <a:xfrm>
            <a:off x="8220785" y="430059"/>
            <a:ext cx="381525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a:t>
            </a:r>
            <a:r>
              <a:rPr kumimoji="0" lang="en-GB" sz="66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rPr>
              <a:t>?</a:t>
            </a:r>
          </a:p>
        </p:txBody>
      </p:sp>
      <p:pic>
        <p:nvPicPr>
          <p:cNvPr id="26" name="Picture 25" descr="clock with no arrows"/>
          <p:cNvPicPr>
            <a:picLocks noChangeAspect="1"/>
          </p:cNvPicPr>
          <p:nvPr/>
        </p:nvPicPr>
        <p:blipFill>
          <a:blip r:embed="rId1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296549" y="1674250"/>
            <a:ext cx="1112108" cy="1112108"/>
          </a:xfrm>
          <a:prstGeom prst="rect">
            <a:avLst/>
          </a:prstGeom>
          <a:effectLst>
            <a:outerShdw blurRad="50800" dist="38100" dir="5400000" algn="t" rotWithShape="0">
              <a:prstClr val="black">
                <a:alpha val="40000"/>
              </a:prstClr>
            </a:outerShdw>
          </a:effectLst>
        </p:spPr>
      </p:pic>
      <p:sp>
        <p:nvSpPr>
          <p:cNvPr id="13" name="TextBox 12" descr="question mark"/>
          <p:cNvSpPr txBox="1"/>
          <p:nvPr/>
        </p:nvSpPr>
        <p:spPr>
          <a:xfrm>
            <a:off x="10408657" y="1625586"/>
            <a:ext cx="75674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a:ln>
                  <a:noFill/>
                </a:ln>
                <a:solidFill>
                  <a:srgbClr val="F66400"/>
                </a:solidFill>
                <a:effectLst/>
                <a:uLnTx/>
                <a:uFillTx/>
                <a:latin typeface="Century Gothic" panose="020B0502020202020204" pitchFamily="34" charset="0"/>
                <a:ea typeface="+mn-ea"/>
                <a:cs typeface="Calibri" panose="020F0502020204030204" pitchFamily="34" charset="0"/>
              </a:rPr>
              <a:t>?</a:t>
            </a:r>
          </a:p>
        </p:txBody>
      </p:sp>
      <p:sp>
        <p:nvSpPr>
          <p:cNvPr id="20" name="TextBox 19"/>
          <p:cNvSpPr txBox="1"/>
          <p:nvPr/>
        </p:nvSpPr>
        <p:spPr>
          <a:xfrm>
            <a:off x="8150257" y="3574135"/>
            <a:ext cx="381525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core</a:t>
            </a:r>
          </a:p>
        </p:txBody>
      </p:sp>
      <p:pic>
        <p:nvPicPr>
          <p:cNvPr id="2" name="Picture 1" descr="repeat arrow"/>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2761004">
            <a:off x="9381799" y="4536353"/>
            <a:ext cx="1402522" cy="1404473"/>
          </a:xfrm>
          <a:prstGeom prst="rect">
            <a:avLst/>
          </a:prstGeom>
        </p:spPr>
      </p:pic>
    </p:spTree>
    <p:extLst>
      <p:ext uri="{BB962C8B-B14F-4D97-AF65-F5344CB8AC3E}">
        <p14:creationId xmlns:p14="http://schemas.microsoft.com/office/powerpoint/2010/main" val="2808034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e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4" name="enfant.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5" name="en enfant.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subTnLst>
                                    <p:audio>
                                      <p:cMediaNode>
                                        <p:cTn display="0" masterRel="sameClick">
                                          <p:stCondLst>
                                            <p:cond evt="begin" delay="0">
                                              <p:tn val="21"/>
                                            </p:cond>
                                          </p:stCondLst>
                                          <p:endCondLst>
                                            <p:cond evt="onStopAudio" delay="0">
                                              <p:tgtEl>
                                                <p:sldTgt/>
                                              </p:tgtEl>
                                            </p:cond>
                                          </p:endCondLst>
                                        </p:cTn>
                                        <p:tgtEl>
                                          <p:sndTgt r:embed="rId6" name="en grand.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subTnLst>
                                    <p:audio>
                                      <p:cMediaNode>
                                        <p:cTn display="0" masterRel="sameClick">
                                          <p:stCondLst>
                                            <p:cond evt="begin" delay="0">
                                              <p:tn val="26"/>
                                            </p:cond>
                                          </p:stCondLst>
                                          <p:endCondLst>
                                            <p:cond evt="onStopAudio" delay="0">
                                              <p:tgtEl>
                                                <p:sldTgt/>
                                              </p:tgtEl>
                                            </p:cond>
                                          </p:endCondLst>
                                        </p:cTn>
                                        <p:tgtEl>
                                          <p:sndTgt r:embed="rId6" name="en grand.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subTnLst>
                                    <p:audio>
                                      <p:cMediaNode>
                                        <p:cTn display="0" masterRel="sameClick">
                                          <p:stCondLst>
                                            <p:cond evt="begin" delay="0">
                                              <p:tn val="31"/>
                                            </p:cond>
                                          </p:stCondLst>
                                          <p:endCondLst>
                                            <p:cond evt="onStopAudio" delay="0">
                                              <p:tgtEl>
                                                <p:sldTgt/>
                                              </p:tgtEl>
                                            </p:cond>
                                          </p:endCondLst>
                                        </p:cTn>
                                        <p:tgtEl>
                                          <p:sndTgt r:embed="rId7" name="en quand.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500"/>
                                        <p:tgtEl>
                                          <p:spTgt spid="26"/>
                                        </p:tgtEl>
                                      </p:cBhvr>
                                    </p:animEffect>
                                  </p:childTnLst>
                                  <p:subTnLst>
                                    <p:audio>
                                      <p:cMediaNode>
                                        <p:cTn display="0" masterRel="sameClick">
                                          <p:stCondLst>
                                            <p:cond evt="begin" delay="0">
                                              <p:tn val="36"/>
                                            </p:cond>
                                          </p:stCondLst>
                                          <p:endCondLst>
                                            <p:cond evt="onStopAudio" delay="0">
                                              <p:tgtEl>
                                                <p:sldTgt/>
                                              </p:tgtEl>
                                            </p:cond>
                                          </p:endCondLst>
                                        </p:cTn>
                                        <p:tgtEl>
                                          <p:sndTgt r:embed="rId7" name="en quand.wav"/>
                                        </p:tgtEl>
                                      </p:cMediaNode>
                                    </p:audio>
                                  </p:subTnLst>
                                </p:cTn>
                              </p:par>
                              <p:par>
                                <p:cTn id="39" presetID="10"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500"/>
                                        <p:tgtEl>
                                          <p:spTgt spid="5"/>
                                        </p:tgtEl>
                                      </p:cBhvr>
                                    </p:animEffect>
                                  </p:childTnLst>
                                  <p:subTnLst>
                                    <p:audio>
                                      <p:cMediaNode>
                                        <p:cTn display="0" masterRel="sameClick">
                                          <p:stCondLst>
                                            <p:cond evt="begin" delay="0">
                                              <p:tn val="44"/>
                                            </p:cond>
                                          </p:stCondLst>
                                          <p:endCondLst>
                                            <p:cond evt="onStopAudio" delay="0">
                                              <p:tgtEl>
                                                <p:sldTgt/>
                                              </p:tgtEl>
                                            </p:cond>
                                          </p:endCondLst>
                                        </p:cTn>
                                        <p:tgtEl>
                                          <p:sndTgt r:embed="rId8" name="en penser.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fade">
                                      <p:cBhvr>
                                        <p:cTn id="51" dur="500"/>
                                        <p:tgtEl>
                                          <p:spTgt spid="29"/>
                                        </p:tgtEl>
                                      </p:cBhvr>
                                    </p:animEffect>
                                  </p:childTnLst>
                                  <p:subTnLst>
                                    <p:audio>
                                      <p:cMediaNode>
                                        <p:cTn display="0" masterRel="sameClick">
                                          <p:stCondLst>
                                            <p:cond evt="begin" delay="0">
                                              <p:tn val="49"/>
                                            </p:cond>
                                          </p:stCondLst>
                                          <p:endCondLst>
                                            <p:cond evt="onStopAudio" delay="0">
                                              <p:tgtEl>
                                                <p:sldTgt/>
                                              </p:tgtEl>
                                            </p:cond>
                                          </p:endCondLst>
                                        </p:cTn>
                                        <p:tgtEl>
                                          <p:sndTgt r:embed="rId8" name="en penser.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500"/>
                                        <p:tgtEl>
                                          <p:spTgt spid="15"/>
                                        </p:tgtEl>
                                      </p:cBhvr>
                                    </p:animEffect>
                                  </p:childTnLst>
                                  <p:subTnLst>
                                    <p:audio>
                                      <p:cMediaNode>
                                        <p:cTn display="0" masterRel="sameClick">
                                          <p:stCondLst>
                                            <p:cond evt="begin" delay="0">
                                              <p:tn val="54"/>
                                            </p:cond>
                                          </p:stCondLst>
                                          <p:endCondLst>
                                            <p:cond evt="onStopAudio" delay="0">
                                              <p:tgtEl>
                                                <p:sldTgt/>
                                              </p:tgtEl>
                                            </p:cond>
                                          </p:endCondLst>
                                        </p:cTn>
                                        <p:tgtEl>
                                          <p:sndTgt r:embed="rId9" name="en prendre.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500"/>
                                        <p:tgtEl>
                                          <p:spTgt spid="27"/>
                                        </p:tgtEl>
                                      </p:cBhvr>
                                    </p:animEffect>
                                  </p:childTnLst>
                                  <p:subTnLst>
                                    <p:audio>
                                      <p:cMediaNode>
                                        <p:cTn display="0" masterRel="sameClick">
                                          <p:stCondLst>
                                            <p:cond evt="begin" delay="0">
                                              <p:tn val="59"/>
                                            </p:cond>
                                          </p:stCondLst>
                                          <p:endCondLst>
                                            <p:cond evt="onStopAudio" delay="0">
                                              <p:tgtEl>
                                                <p:sldTgt/>
                                              </p:tgtEl>
                                            </p:cond>
                                          </p:endCondLst>
                                        </p:cTn>
                                        <p:tgtEl>
                                          <p:sndTgt r:embed="rId9" name="en prendre.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fade">
                                      <p:cBhvr>
                                        <p:cTn id="66" dur="500"/>
                                        <p:tgtEl>
                                          <p:spTgt spid="20"/>
                                        </p:tgtEl>
                                      </p:cBhvr>
                                    </p:animEffect>
                                  </p:childTnLst>
                                  <p:subTnLst>
                                    <p:audio>
                                      <p:cMediaNode>
                                        <p:cTn display="0" masterRel="sameClick">
                                          <p:stCondLst>
                                            <p:cond evt="begin" delay="0">
                                              <p:tn val="64"/>
                                            </p:cond>
                                          </p:stCondLst>
                                          <p:endCondLst>
                                            <p:cond evt="onStopAudio" delay="0">
                                              <p:tgtEl>
                                                <p:sldTgt/>
                                              </p:tgtEl>
                                            </p:cond>
                                          </p:endCondLst>
                                        </p:cTn>
                                        <p:tgtEl>
                                          <p:sndTgt r:embed="rId10" name="en encore.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2"/>
                                        </p:tgtEl>
                                        <p:attrNameLst>
                                          <p:attrName>style.visibility</p:attrName>
                                        </p:attrNameLst>
                                      </p:cBhvr>
                                      <p:to>
                                        <p:strVal val="visible"/>
                                      </p:to>
                                    </p:set>
                                    <p:animEffect transition="in" filter="fade">
                                      <p:cBhvr>
                                        <p:cTn id="71" dur="500"/>
                                        <p:tgtEl>
                                          <p:spTgt spid="2"/>
                                        </p:tgtEl>
                                      </p:cBhvr>
                                    </p:animEffect>
                                  </p:childTnLst>
                                  <p:subTnLst>
                                    <p:audio>
                                      <p:cMediaNode>
                                        <p:cTn display="0" masterRel="sameClick">
                                          <p:stCondLst>
                                            <p:cond evt="begin" delay="0">
                                              <p:tn val="69"/>
                                            </p:cond>
                                          </p:stCondLst>
                                          <p:endCondLst>
                                            <p:cond evt="onStopAudio" delay="0">
                                              <p:tgtEl>
                                                <p:sldTgt/>
                                              </p:tgtEl>
                                            </p:cond>
                                          </p:endCondLst>
                                        </p:cTn>
                                        <p:tgtEl>
                                          <p:sndTgt r:embed="rId10" name="en encor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3" grpId="0"/>
      <p:bldP spid="6" grpId="0"/>
      <p:bldP spid="5" grpId="0"/>
      <p:bldP spid="15" grpId="0"/>
      <p:bldP spid="27" grpId="0"/>
      <p:bldP spid="17" grpId="0"/>
      <p:bldP spid="13" grpId="0"/>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96000"/>
            <a:ext cx="117299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What do you notice about these four sounds?</a:t>
            </a:r>
          </a:p>
        </p:txBody>
      </p:sp>
      <p:grpSp>
        <p:nvGrpSpPr>
          <p:cNvPr id="3" name="Group 2">
            <a:extLst>
              <a:ext uri="{FF2B5EF4-FFF2-40B4-BE49-F238E27FC236}">
                <a16:creationId xmlns:a16="http://schemas.microsoft.com/office/drawing/2014/main" id="{664F73CE-FAD1-4DC1-B877-B2073DA7A92D}"/>
              </a:ext>
            </a:extLst>
          </p:cNvPr>
          <p:cNvGrpSpPr/>
          <p:nvPr/>
        </p:nvGrpSpPr>
        <p:grpSpPr>
          <a:xfrm>
            <a:off x="2002902" y="2361780"/>
            <a:ext cx="1104790" cy="1663144"/>
            <a:chOff x="2002902" y="2361780"/>
            <a:chExt cx="1104790" cy="1663144"/>
          </a:xfrm>
        </p:grpSpPr>
        <p:sp>
          <p:nvSpPr>
            <p:cNvPr id="10" name="TextBox 9">
              <a:extLst>
                <a:ext uri="{FF2B5EF4-FFF2-40B4-BE49-F238E27FC236}">
                  <a16:creationId xmlns:a16="http://schemas.microsoft.com/office/drawing/2014/main" id="{D358040A-81B9-47F5-81F4-D3276094BCDD}"/>
                </a:ext>
              </a:extLst>
            </p:cNvPr>
            <p:cNvSpPr txBox="1"/>
            <p:nvPr/>
          </p:nvSpPr>
          <p:spPr>
            <a:xfrm>
              <a:off x="2002902" y="3563259"/>
              <a:ext cx="110479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t</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em</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ps</a:t>
              </a:r>
              <a:endPar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endParaRPr>
            </a:p>
          </p:txBody>
        </p:sp>
        <p:pic>
          <p:nvPicPr>
            <p:cNvPr id="11" name="Picture 2" descr="clock face">
              <a:hlinkClick r:id="" action="ppaction://noaction">
                <a:snd r:embed="rId3" name="9. temps.wav"/>
              </a:hlinkClick>
              <a:extLst>
                <a:ext uri="{FF2B5EF4-FFF2-40B4-BE49-F238E27FC236}">
                  <a16:creationId xmlns:a16="http://schemas.microsoft.com/office/drawing/2014/main" id="{2831D8B9-B329-4571-B775-F4E432CF615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2046991" y="2361780"/>
              <a:ext cx="1016613" cy="101661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a:extLst>
              <a:ext uri="{FF2B5EF4-FFF2-40B4-BE49-F238E27FC236}">
                <a16:creationId xmlns:a16="http://schemas.microsoft.com/office/drawing/2014/main" id="{2D31C86C-87A7-4444-AF17-31CE694718F5}"/>
              </a:ext>
            </a:extLst>
          </p:cNvPr>
          <p:cNvGrpSpPr/>
          <p:nvPr/>
        </p:nvGrpSpPr>
        <p:grpSpPr>
          <a:xfrm>
            <a:off x="8648696" y="2359659"/>
            <a:ext cx="1085554" cy="1665263"/>
            <a:chOff x="8648696" y="2359659"/>
            <a:chExt cx="1085554" cy="1665263"/>
          </a:xfrm>
        </p:grpSpPr>
        <p:grpSp>
          <p:nvGrpSpPr>
            <p:cNvPr id="14" name="Group 13" descr="tall boy and small boy with an arrow pointing to the tall boy">
              <a:extLst>
                <a:ext uri="{FF2B5EF4-FFF2-40B4-BE49-F238E27FC236}">
                  <a16:creationId xmlns:a16="http://schemas.microsoft.com/office/drawing/2014/main" id="{B4B940D5-CEDE-40F0-A7A5-955472759769}"/>
                </a:ext>
              </a:extLst>
            </p:cNvPr>
            <p:cNvGrpSpPr/>
            <p:nvPr/>
          </p:nvGrpSpPr>
          <p:grpSpPr>
            <a:xfrm>
              <a:off x="8743655" y="2359659"/>
              <a:ext cx="905671" cy="969931"/>
              <a:chOff x="12297240" y="3985624"/>
              <a:chExt cx="1667202" cy="1953518"/>
            </a:xfrm>
          </p:grpSpPr>
          <p:pic>
            <p:nvPicPr>
              <p:cNvPr id="15" name="Picture 14" descr="tall boy and small boy with an arrow pointing to the tall boy">
                <a:hlinkClick r:id="" action="ppaction://noaction">
                  <a:snd r:embed="rId6" name="grand.wav"/>
                </a:hlinkClick>
                <a:extLst>
                  <a:ext uri="{FF2B5EF4-FFF2-40B4-BE49-F238E27FC236}">
                    <a16:creationId xmlns:a16="http://schemas.microsoft.com/office/drawing/2014/main" id="{EAB18406-18BD-49D0-B223-0F4503ECD80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297240" y="3985624"/>
                <a:ext cx="976759" cy="1953518"/>
              </a:xfrm>
              <a:prstGeom prst="rect">
                <a:avLst/>
              </a:prstGeom>
            </p:spPr>
          </p:pic>
          <p:pic>
            <p:nvPicPr>
              <p:cNvPr id="16" name="Picture 15" descr="small boy">
                <a:extLst>
                  <a:ext uri="{FF2B5EF4-FFF2-40B4-BE49-F238E27FC236}">
                    <a16:creationId xmlns:a16="http://schemas.microsoft.com/office/drawing/2014/main" id="{6FE8ACF5-9A4E-4574-9D10-F18A8CB824E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121604" y="4674695"/>
                <a:ext cx="626474" cy="1252948"/>
              </a:xfrm>
              <a:prstGeom prst="rect">
                <a:avLst/>
              </a:prstGeom>
            </p:spPr>
          </p:pic>
          <p:sp>
            <p:nvSpPr>
              <p:cNvPr id="17" name="Down Arrow 24">
                <a:extLst>
                  <a:ext uri="{FF2B5EF4-FFF2-40B4-BE49-F238E27FC236}">
                    <a16:creationId xmlns:a16="http://schemas.microsoft.com/office/drawing/2014/main" id="{D86D8B0C-361A-4F54-B2A4-D5EB1CA5D8A7}"/>
                  </a:ext>
                </a:extLst>
              </p:cNvPr>
              <p:cNvSpPr/>
              <p:nvPr/>
            </p:nvSpPr>
            <p:spPr>
              <a:xfrm rot="16200000" flipV="1">
                <a:off x="13373782" y="3931972"/>
                <a:ext cx="409638" cy="771682"/>
              </a:xfrm>
              <a:prstGeom prst="downArrow">
                <a:avLst/>
              </a:prstGeom>
              <a:solidFill>
                <a:srgbClr val="E65D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sp>
          <p:nvSpPr>
            <p:cNvPr id="18" name="TextBox 17">
              <a:extLst>
                <a:ext uri="{FF2B5EF4-FFF2-40B4-BE49-F238E27FC236}">
                  <a16:creationId xmlns:a16="http://schemas.microsoft.com/office/drawing/2014/main" id="{DED2B265-D3DB-4299-8B26-8BC3AE51573D}"/>
                </a:ext>
              </a:extLst>
            </p:cNvPr>
            <p:cNvSpPr txBox="1"/>
            <p:nvPr/>
          </p:nvSpPr>
          <p:spPr>
            <a:xfrm>
              <a:off x="8648696" y="3563257"/>
              <a:ext cx="1085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gr</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an</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d</a:t>
              </a:r>
              <a:endPar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endParaRPr>
            </a:p>
          </p:txBody>
        </p:sp>
      </p:grpSp>
      <p:grpSp>
        <p:nvGrpSpPr>
          <p:cNvPr id="21" name="Group 20">
            <a:extLst>
              <a:ext uri="{FF2B5EF4-FFF2-40B4-BE49-F238E27FC236}">
                <a16:creationId xmlns:a16="http://schemas.microsoft.com/office/drawing/2014/main" id="{E46A0E79-9D3B-4241-8B57-7D7732DA2A1C}"/>
              </a:ext>
            </a:extLst>
          </p:cNvPr>
          <p:cNvGrpSpPr/>
          <p:nvPr/>
        </p:nvGrpSpPr>
        <p:grpSpPr>
          <a:xfrm>
            <a:off x="6663200" y="2353950"/>
            <a:ext cx="1217484" cy="1670972"/>
            <a:chOff x="6663200" y="2353950"/>
            <a:chExt cx="1217484" cy="1670972"/>
          </a:xfrm>
        </p:grpSpPr>
        <p:pic>
          <p:nvPicPr>
            <p:cNvPr id="19" name="Picture 18" descr="person questioning things">
              <a:hlinkClick r:id="" action="ppaction://noaction">
                <a:snd r:embed="rId5" name="penser.wav"/>
              </a:hlinkClick>
              <a:extLst>
                <a:ext uri="{FF2B5EF4-FFF2-40B4-BE49-F238E27FC236}">
                  <a16:creationId xmlns:a16="http://schemas.microsoft.com/office/drawing/2014/main" id="{5E2B0EA6-0E0A-4E34-83C1-3139C5DD549C}"/>
                </a:ext>
              </a:extLst>
            </p:cNvPr>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903636" y="2353950"/>
              <a:ext cx="724999" cy="969931"/>
            </a:xfrm>
            <a:prstGeom prst="rect">
              <a:avLst/>
            </a:prstGeom>
          </p:spPr>
        </p:pic>
        <p:sp>
          <p:nvSpPr>
            <p:cNvPr id="20" name="TextBox 19">
              <a:extLst>
                <a:ext uri="{FF2B5EF4-FFF2-40B4-BE49-F238E27FC236}">
                  <a16:creationId xmlns:a16="http://schemas.microsoft.com/office/drawing/2014/main" id="{2550E397-968A-4497-9B6F-EE3510B144BE}"/>
                </a:ext>
              </a:extLst>
            </p:cNvPr>
            <p:cNvSpPr txBox="1"/>
            <p:nvPr/>
          </p:nvSpPr>
          <p:spPr>
            <a:xfrm>
              <a:off x="6663200" y="3563257"/>
              <a:ext cx="12174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Calibri" panose="020F0502020204030204" pitchFamily="34" charset="0"/>
                </a:rPr>
                <a:t>p</a:t>
              </a:r>
              <a:r>
                <a:rPr kumimoji="0" lang="en-GB" sz="2400" b="1" i="0" u="none" strike="noStrike" kern="1200" cap="none" spc="0" normalizeH="0" baseline="0" noProof="0" dirty="0" err="1">
                  <a:ln>
                    <a:noFill/>
                  </a:ln>
                  <a:solidFill>
                    <a:srgbClr val="002060"/>
                  </a:solidFill>
                  <a:effectLst/>
                  <a:uLnTx/>
                  <a:uFillTx/>
                  <a:latin typeface="Century Gothic" panose="020F0302020204030204"/>
                  <a:ea typeface="+mn-ea"/>
                  <a:cs typeface="Calibri" panose="020F0502020204030204" pitchFamily="34" charset="0"/>
                </a:rPr>
                <a:t>en</a:t>
              </a: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Calibri" panose="020F0502020204030204" pitchFamily="34" charset="0"/>
                </a:rPr>
                <a:t>ser</a:t>
              </a:r>
              <a:endPar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endParaRPr>
            </a:p>
          </p:txBody>
        </p:sp>
      </p:grpSp>
      <p:sp>
        <p:nvSpPr>
          <p:cNvPr id="24" name="Rounded Rectangle 46">
            <a:extLst>
              <a:ext uri="{FF2B5EF4-FFF2-40B4-BE49-F238E27FC236}">
                <a16:creationId xmlns:a16="http://schemas.microsoft.com/office/drawing/2014/main" id="{12D35348-0974-4D74-A996-1A3356F5CF5C}"/>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30" name="Group 29">
            <a:extLst>
              <a:ext uri="{FF2B5EF4-FFF2-40B4-BE49-F238E27FC236}">
                <a16:creationId xmlns:a16="http://schemas.microsoft.com/office/drawing/2014/main" id="{8790043B-8FB7-456F-B000-4911CB4B8A17}"/>
              </a:ext>
            </a:extLst>
          </p:cNvPr>
          <p:cNvGrpSpPr/>
          <p:nvPr/>
        </p:nvGrpSpPr>
        <p:grpSpPr>
          <a:xfrm>
            <a:off x="2660209" y="3528410"/>
            <a:ext cx="2526008" cy="634516"/>
            <a:chOff x="2660209" y="3528410"/>
            <a:chExt cx="2526008" cy="634516"/>
          </a:xfrm>
        </p:grpSpPr>
        <p:sp>
          <p:nvSpPr>
            <p:cNvPr id="25" name="Oval 24">
              <a:extLst>
                <a:ext uri="{FF2B5EF4-FFF2-40B4-BE49-F238E27FC236}">
                  <a16:creationId xmlns:a16="http://schemas.microsoft.com/office/drawing/2014/main" id="{4CA0D1D4-044F-4EA8-A629-63C2B723C843}"/>
                </a:ext>
              </a:extLst>
            </p:cNvPr>
            <p:cNvSpPr/>
            <p:nvPr/>
          </p:nvSpPr>
          <p:spPr>
            <a:xfrm>
              <a:off x="2660209" y="3563257"/>
              <a:ext cx="239402" cy="599669"/>
            </a:xfrm>
            <a:prstGeom prst="ellipse">
              <a:avLst/>
            </a:prstGeom>
            <a:noFill/>
            <a:ln w="190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27" name="Oval 26">
              <a:extLst>
                <a:ext uri="{FF2B5EF4-FFF2-40B4-BE49-F238E27FC236}">
                  <a16:creationId xmlns:a16="http://schemas.microsoft.com/office/drawing/2014/main" id="{9DD1C22B-A361-49A9-B122-E278A659257B}"/>
                </a:ext>
              </a:extLst>
            </p:cNvPr>
            <p:cNvSpPr/>
            <p:nvPr/>
          </p:nvSpPr>
          <p:spPr>
            <a:xfrm>
              <a:off x="4946815" y="3528410"/>
              <a:ext cx="239402" cy="599669"/>
            </a:xfrm>
            <a:prstGeom prst="ellipse">
              <a:avLst/>
            </a:prstGeom>
            <a:noFill/>
            <a:ln w="190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grpSp>
      <p:grpSp>
        <p:nvGrpSpPr>
          <p:cNvPr id="29" name="Group 28">
            <a:extLst>
              <a:ext uri="{FF2B5EF4-FFF2-40B4-BE49-F238E27FC236}">
                <a16:creationId xmlns:a16="http://schemas.microsoft.com/office/drawing/2014/main" id="{3C1D5B25-ECD3-4042-AC9A-54618580645F}"/>
              </a:ext>
            </a:extLst>
          </p:cNvPr>
          <p:cNvGrpSpPr/>
          <p:nvPr/>
        </p:nvGrpSpPr>
        <p:grpSpPr>
          <a:xfrm>
            <a:off x="4008002" y="2377098"/>
            <a:ext cx="1632384" cy="1612977"/>
            <a:chOff x="4008002" y="2377098"/>
            <a:chExt cx="1632384" cy="1612977"/>
          </a:xfrm>
        </p:grpSpPr>
        <p:sp>
          <p:nvSpPr>
            <p:cNvPr id="13" name="TextBox 12">
              <a:extLst>
                <a:ext uri="{FF2B5EF4-FFF2-40B4-BE49-F238E27FC236}">
                  <a16:creationId xmlns:a16="http://schemas.microsoft.com/office/drawing/2014/main" id="{2266FECC-1FF0-443D-9C75-7AA9F7EAC7B4}"/>
                </a:ext>
              </a:extLst>
            </p:cNvPr>
            <p:cNvSpPr txBox="1"/>
            <p:nvPr/>
          </p:nvSpPr>
          <p:spPr>
            <a:xfrm>
              <a:off x="4008002" y="3528410"/>
              <a:ext cx="16323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Calibri" panose="020F0502020204030204" pitchFamily="34" charset="0"/>
                </a:rPr>
                <a:t>ch</a:t>
              </a:r>
              <a:r>
                <a:rPr kumimoji="0" lang="en-GB" sz="2400" b="1" i="0" u="none" strike="noStrike" kern="1200" cap="none" spc="0" normalizeH="0" baseline="0" noProof="0" dirty="0" err="1">
                  <a:ln>
                    <a:noFill/>
                  </a:ln>
                  <a:solidFill>
                    <a:srgbClr val="002060"/>
                  </a:solidFill>
                  <a:effectLst/>
                  <a:uLnTx/>
                  <a:uFillTx/>
                  <a:latin typeface="Century Gothic" panose="020F0302020204030204"/>
                  <a:ea typeface="+mn-ea"/>
                  <a:cs typeface="Calibri" panose="020F0502020204030204" pitchFamily="34" charset="0"/>
                </a:rPr>
                <a:t>am</a:t>
              </a: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Calibri" panose="020F0502020204030204" pitchFamily="34" charset="0"/>
                </a:rPr>
                <a:t>bre</a:t>
              </a:r>
              <a:endPar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endParaRPr>
            </a:p>
          </p:txBody>
        </p:sp>
        <p:pic>
          <p:nvPicPr>
            <p:cNvPr id="28" name="Picture 27" descr="messy bedroom">
              <a:hlinkClick r:id="" action="ppaction://noaction">
                <a:snd r:embed="rId4" name="9. chambre.wav"/>
              </a:hlinkClick>
              <a:extLst>
                <a:ext uri="{FF2B5EF4-FFF2-40B4-BE49-F238E27FC236}">
                  <a16:creationId xmlns:a16="http://schemas.microsoft.com/office/drawing/2014/main" id="{2EC9A7A5-BAD6-45A2-BD41-FCA8227D157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142252" y="2377098"/>
              <a:ext cx="1363884" cy="985975"/>
            </a:xfrm>
            <a:prstGeom prst="rect">
              <a:avLst/>
            </a:prstGeom>
          </p:spPr>
        </p:pic>
      </p:grpSp>
      <p:sp>
        <p:nvSpPr>
          <p:cNvPr id="31" name="TextBox 30">
            <a:extLst>
              <a:ext uri="{FF2B5EF4-FFF2-40B4-BE49-F238E27FC236}">
                <a16:creationId xmlns:a16="http://schemas.microsoft.com/office/drawing/2014/main" id="{88A8EC12-B81C-4360-AAB8-2F8D4BED6792}"/>
              </a:ext>
            </a:extLst>
          </p:cNvPr>
          <p:cNvSpPr txBox="1"/>
          <p:nvPr/>
        </p:nvSpPr>
        <p:spPr>
          <a:xfrm>
            <a:off x="180000" y="4731060"/>
            <a:ext cx="1213070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SSC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em</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/am] is the same sound as SSC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en</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/am], which you already know.</a:t>
            </a:r>
          </a:p>
        </p:txBody>
      </p:sp>
      <p:sp>
        <p:nvSpPr>
          <p:cNvPr id="34" name="TextBox 33">
            <a:extLst>
              <a:ext uri="{FF2B5EF4-FFF2-40B4-BE49-F238E27FC236}">
                <a16:creationId xmlns:a16="http://schemas.microsoft.com/office/drawing/2014/main" id="{2A867C3B-65F8-423F-83FE-76C1761CD8B4}"/>
              </a:ext>
            </a:extLst>
          </p:cNvPr>
          <p:cNvSpPr txBox="1"/>
          <p:nvPr/>
        </p:nvSpPr>
        <p:spPr>
          <a:xfrm>
            <a:off x="180000" y="5415015"/>
            <a:ext cx="10590143"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When this nasal sound appears in front of the letters </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p </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or</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 b</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it is spelled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em</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/am] instead of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en</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/an].</a:t>
            </a:r>
          </a:p>
        </p:txBody>
      </p:sp>
    </p:spTree>
    <p:extLst>
      <p:ext uri="{BB962C8B-B14F-4D97-AF65-F5344CB8AC3E}">
        <p14:creationId xmlns:p14="http://schemas.microsoft.com/office/powerpoint/2010/main" val="740212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9. temps.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9. chambre.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penser.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grand.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500"/>
                                        <p:tgtEl>
                                          <p:spTgt spid="3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500"/>
                                        <p:tgtEl>
                                          <p:spTgt spid="34"/>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descr="rectangle for timer">
            <a:extLst>
              <a:ext uri="{FF2B5EF4-FFF2-40B4-BE49-F238E27FC236}">
                <a16:creationId xmlns:a16="http://schemas.microsoft.com/office/drawing/2014/main" id="{836516EE-C93E-4415-BCEE-018FD8F4B137}"/>
              </a:ext>
            </a:extLst>
          </p:cNvPr>
          <p:cNvSpPr>
            <a:spLocks noChangeArrowheads="1"/>
          </p:cNvSpPr>
          <p:nvPr/>
        </p:nvSpPr>
        <p:spPr bwMode="auto">
          <a:xfrm>
            <a:off x="10348146" y="1179857"/>
            <a:ext cx="483827" cy="4153710"/>
          </a:xfrm>
          <a:prstGeom prst="rect">
            <a:avLst/>
          </a:prstGeom>
          <a:solidFill>
            <a:schemeClr val="tx2"/>
          </a:solidFill>
          <a:ln>
            <a:no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 name="Rectangle 2" descr="box to hide timer as it goes off the page">
            <a:extLst>
              <a:ext uri="{FF2B5EF4-FFF2-40B4-BE49-F238E27FC236}">
                <a16:creationId xmlns:a16="http://schemas.microsoft.com/office/drawing/2014/main" id="{942EA48C-1D07-4902-97C5-004DAF84470A}"/>
              </a:ext>
            </a:extLst>
          </p:cNvPr>
          <p:cNvSpPr/>
          <p:nvPr/>
        </p:nvSpPr>
        <p:spPr>
          <a:xfrm>
            <a:off x="10216372" y="5347851"/>
            <a:ext cx="745068" cy="7658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 name="Rectangle 2" descr="rectangle that moves down the slide to show the 60 second timer">
            <a:extLst>
              <a:ext uri="{FF2B5EF4-FFF2-40B4-BE49-F238E27FC236}">
                <a16:creationId xmlns:a16="http://schemas.microsoft.com/office/drawing/2014/main" id="{F81EE662-CFA0-4850-90E6-D373EA8B4193}"/>
              </a:ext>
            </a:extLst>
          </p:cNvPr>
          <p:cNvSpPr>
            <a:spLocks noChangeArrowheads="1"/>
          </p:cNvSpPr>
          <p:nvPr/>
        </p:nvSpPr>
        <p:spPr bwMode="auto">
          <a:xfrm>
            <a:off x="10340784" y="1180054"/>
            <a:ext cx="502131" cy="4156257"/>
          </a:xfrm>
          <a:prstGeom prst="rect">
            <a:avLst/>
          </a:prstGeom>
          <a:solidFill>
            <a:schemeClr val="tx2"/>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 name="Line 7" descr="top line for timer, 60 seconds">
            <a:extLst>
              <a:ext uri="{FF2B5EF4-FFF2-40B4-BE49-F238E27FC236}">
                <a16:creationId xmlns:a16="http://schemas.microsoft.com/office/drawing/2014/main" id="{0C24CE02-39CD-41EC-BFD3-160D36C823A5}"/>
              </a:ext>
            </a:extLst>
          </p:cNvPr>
          <p:cNvSpPr>
            <a:spLocks noChangeShapeType="1"/>
          </p:cNvSpPr>
          <p:nvPr/>
        </p:nvSpPr>
        <p:spPr bwMode="auto">
          <a:xfrm>
            <a:off x="11029390" y="1168626"/>
            <a:ext cx="216791"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a:ea typeface="+mn-ea"/>
              <a:cs typeface="+mn-cs"/>
            </a:endParaRPr>
          </a:p>
        </p:txBody>
      </p:sp>
      <p:sp>
        <p:nvSpPr>
          <p:cNvPr id="6" name="Line 4" descr="line to show the length of 60 seconds">
            <a:extLst>
              <a:ext uri="{FF2B5EF4-FFF2-40B4-BE49-F238E27FC236}">
                <a16:creationId xmlns:a16="http://schemas.microsoft.com/office/drawing/2014/main" id="{120372C0-3394-42FE-8398-2C8CA92A080A}"/>
              </a:ext>
            </a:extLst>
          </p:cNvPr>
          <p:cNvSpPr>
            <a:spLocks noChangeShapeType="1"/>
          </p:cNvSpPr>
          <p:nvPr/>
        </p:nvSpPr>
        <p:spPr bwMode="auto">
          <a:xfrm>
            <a:off x="11033034" y="1168626"/>
            <a:ext cx="0" cy="4156259"/>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a:ea typeface="+mn-ea"/>
              <a:cs typeface="+mn-cs"/>
            </a:endParaRPr>
          </a:p>
        </p:txBody>
      </p:sp>
      <p:sp>
        <p:nvSpPr>
          <p:cNvPr id="7" name="Line 9" descr="bottom line for timer, 0 seconds">
            <a:extLst>
              <a:ext uri="{FF2B5EF4-FFF2-40B4-BE49-F238E27FC236}">
                <a16:creationId xmlns:a16="http://schemas.microsoft.com/office/drawing/2014/main" id="{564639B6-0AE0-4E0C-9FAD-681002A9B741}"/>
              </a:ext>
            </a:extLst>
          </p:cNvPr>
          <p:cNvSpPr>
            <a:spLocks noChangeShapeType="1"/>
          </p:cNvSpPr>
          <p:nvPr/>
        </p:nvSpPr>
        <p:spPr bwMode="auto">
          <a:xfrm>
            <a:off x="11024157" y="5324885"/>
            <a:ext cx="216791"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a:ea typeface="+mn-ea"/>
              <a:cs typeface="+mn-cs"/>
            </a:endParaRPr>
          </a:p>
        </p:txBody>
      </p:sp>
      <p:sp>
        <p:nvSpPr>
          <p:cNvPr id="8" name="AutoShape 11">
            <a:hlinkClick r:id="" action="ppaction://noaction" highlightClick="1"/>
            <a:extLst>
              <a:ext uri="{FF2B5EF4-FFF2-40B4-BE49-F238E27FC236}">
                <a16:creationId xmlns:a16="http://schemas.microsoft.com/office/drawing/2014/main" id="{F7B1D074-DF80-4B5C-8536-90B85F956282}"/>
              </a:ext>
            </a:extLst>
          </p:cNvPr>
          <p:cNvSpPr>
            <a:spLocks noChangeArrowheads="1"/>
          </p:cNvSpPr>
          <p:nvPr/>
        </p:nvSpPr>
        <p:spPr bwMode="auto">
          <a:xfrm>
            <a:off x="10102398" y="5555305"/>
            <a:ext cx="943583" cy="382082"/>
          </a:xfrm>
          <a:prstGeom prst="actionButtonBlank">
            <a:avLst/>
          </a:prstGeom>
          <a:solidFill>
            <a:schemeClr val="tx2"/>
          </a:solidFill>
          <a:ln>
            <a:noFill/>
            <a:headEnd/>
            <a:tailE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DÉBUT</a:t>
            </a:r>
          </a:p>
        </p:txBody>
      </p:sp>
      <p:sp>
        <p:nvSpPr>
          <p:cNvPr id="9" name="Text Placeholder 2">
            <a:extLst>
              <a:ext uri="{FF2B5EF4-FFF2-40B4-BE49-F238E27FC236}">
                <a16:creationId xmlns:a16="http://schemas.microsoft.com/office/drawing/2014/main" id="{9B72DCF9-935B-45CA-97C3-E8EAED82AE1D}"/>
              </a:ext>
            </a:extLst>
          </p:cNvPr>
          <p:cNvSpPr txBox="1">
            <a:spLocks/>
          </p:cNvSpPr>
          <p:nvPr/>
        </p:nvSpPr>
        <p:spPr>
          <a:xfrm>
            <a:off x="11337914" y="984561"/>
            <a:ext cx="573087" cy="31273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40</a:t>
            </a:r>
          </a:p>
        </p:txBody>
      </p:sp>
      <p:sp>
        <p:nvSpPr>
          <p:cNvPr id="10" name="Text Placeholder 2">
            <a:extLst>
              <a:ext uri="{FF2B5EF4-FFF2-40B4-BE49-F238E27FC236}">
                <a16:creationId xmlns:a16="http://schemas.microsoft.com/office/drawing/2014/main" id="{8374E3F9-B312-465B-BFBE-2419F643D405}"/>
              </a:ext>
            </a:extLst>
          </p:cNvPr>
          <p:cNvSpPr txBox="1">
            <a:spLocks/>
          </p:cNvSpPr>
          <p:nvPr/>
        </p:nvSpPr>
        <p:spPr>
          <a:xfrm>
            <a:off x="11324944" y="5125302"/>
            <a:ext cx="573087" cy="31273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a:ln>
                  <a:noFill/>
                </a:ln>
                <a:solidFill>
                  <a:srgbClr val="525050"/>
                </a:solidFill>
                <a:effectLst/>
                <a:uLnTx/>
                <a:uFillTx/>
                <a:latin typeface="Century Gothic" panose="020B0502020202020204" pitchFamily="34" charset="0"/>
                <a:ea typeface="+mn-ea"/>
                <a:cs typeface="+mn-cs"/>
              </a:rPr>
              <a:t>0</a:t>
            </a:r>
            <a:endPar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11" name="Title 10">
            <a:extLst>
              <a:ext uri="{FF2B5EF4-FFF2-40B4-BE49-F238E27FC236}">
                <a16:creationId xmlns:a16="http://schemas.microsoft.com/office/drawing/2014/main" id="{3385BB3E-E73C-400C-9F6E-8C905AAE7639}"/>
              </a:ext>
            </a:extLst>
          </p:cNvPr>
          <p:cNvSpPr>
            <a:spLocks noGrp="1"/>
          </p:cNvSpPr>
          <p:nvPr>
            <p:ph type="title"/>
          </p:nvPr>
        </p:nvSpPr>
        <p:spPr>
          <a:xfrm>
            <a:off x="0" y="213557"/>
            <a:ext cx="2854036" cy="647577"/>
          </a:xfrm>
        </p:spPr>
        <p:txBody>
          <a:bodyPr/>
          <a:lstStyle/>
          <a:p>
            <a:r>
              <a:rPr lang="en-GB" dirty="0" err="1"/>
              <a:t>Phonétique</a:t>
            </a:r>
            <a:endParaRPr lang="en-GB" dirty="0"/>
          </a:p>
        </p:txBody>
      </p:sp>
      <p:sp>
        <p:nvSpPr>
          <p:cNvPr id="13" name="Google Shape;533;p13">
            <a:extLst>
              <a:ext uri="{FF2B5EF4-FFF2-40B4-BE49-F238E27FC236}">
                <a16:creationId xmlns:a16="http://schemas.microsoft.com/office/drawing/2014/main" id="{B7F6006C-0EBA-4E94-ACCC-3397A2164512}"/>
              </a:ext>
            </a:extLst>
          </p:cNvPr>
          <p:cNvSpPr/>
          <p:nvPr/>
        </p:nvSpPr>
        <p:spPr>
          <a:xfrm>
            <a:off x="10046043" y="249869"/>
            <a:ext cx="1863877" cy="399600"/>
          </a:xfrm>
          <a:prstGeom prst="roundRect">
            <a:avLst>
              <a:gd name="adj" fmla="val 16667"/>
            </a:avLst>
          </a:prstGeom>
          <a:solidFill>
            <a:srgbClr val="0055A4"/>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lire / parler</a:t>
            </a:r>
            <a:endParaRPr kumimoji="0"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4" name="Google Shape;533;p13">
            <a:extLst>
              <a:ext uri="{FF2B5EF4-FFF2-40B4-BE49-F238E27FC236}">
                <a16:creationId xmlns:a16="http://schemas.microsoft.com/office/drawing/2014/main" id="{9BF25919-269C-434B-95E0-A2E2D593EE5D}"/>
              </a:ext>
            </a:extLst>
          </p:cNvPr>
          <p:cNvSpPr/>
          <p:nvPr/>
        </p:nvSpPr>
        <p:spPr>
          <a:xfrm>
            <a:off x="10046043" y="249869"/>
            <a:ext cx="1863877" cy="399600"/>
          </a:xfrm>
          <a:prstGeom prst="roundRect">
            <a:avLst>
              <a:gd name="adj" fmla="val 16667"/>
            </a:avLst>
          </a:prstGeom>
          <a:solidFill>
            <a:srgbClr val="0055A4"/>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lire / parler</a:t>
            </a:r>
            <a:endParaRPr kumimoji="0"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33" name="Text Box 10">
            <a:extLst>
              <a:ext uri="{FF2B5EF4-FFF2-40B4-BE49-F238E27FC236}">
                <a16:creationId xmlns:a16="http://schemas.microsoft.com/office/drawing/2014/main" id="{40F5E0CE-CF6E-40A9-B8DD-2F360C9A6560}"/>
              </a:ext>
            </a:extLst>
          </p:cNvPr>
          <p:cNvSpPr txBox="1">
            <a:spLocks noChangeArrowheads="1"/>
          </p:cNvSpPr>
          <p:nvPr/>
        </p:nvSpPr>
        <p:spPr bwMode="auto">
          <a:xfrm>
            <a:off x="10904526" y="3090798"/>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800" b="1" i="0" u="none" strike="noStrike" kern="1200" cap="none" spc="0" normalizeH="0" baseline="0" noProof="0" dirty="0">
                <a:ln>
                  <a:noFill/>
                </a:ln>
                <a:solidFill>
                  <a:srgbClr val="0055A4"/>
                </a:solidFill>
                <a:effectLst/>
                <a:uLnTx/>
                <a:uFillTx/>
                <a:latin typeface="Century Gothic" panose="020B0502020202020204" pitchFamily="34" charset="0"/>
                <a:ea typeface="+mn-ea"/>
                <a:cs typeface="Arial" charset="0"/>
                <a:sym typeface="Arial"/>
              </a:rPr>
              <a:t>secondes</a:t>
            </a:r>
          </a:p>
        </p:txBody>
      </p:sp>
      <p:pic>
        <p:nvPicPr>
          <p:cNvPr id="35" name="Picture 34" descr="A picture containing sandglass, design&#10;&#10;Description automatically generated">
            <a:extLst>
              <a:ext uri="{FF2B5EF4-FFF2-40B4-BE49-F238E27FC236}">
                <a16:creationId xmlns:a16="http://schemas.microsoft.com/office/drawing/2014/main" id="{8A18B0C1-BF14-41C0-BB21-3E9BA72058D4}"/>
              </a:ext>
            </a:extLst>
          </p:cNvPr>
          <p:cNvPicPr>
            <a:picLocks noChangeAspect="1"/>
          </p:cNvPicPr>
          <p:nvPr/>
        </p:nvPicPr>
        <p:blipFill>
          <a:blip r:embed="rId3" cstate="print">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8695055" y="-218496"/>
            <a:ext cx="1732698" cy="1732698"/>
          </a:xfrm>
          <a:prstGeom prst="rect">
            <a:avLst/>
          </a:prstGeom>
        </p:spPr>
      </p:pic>
      <p:sp>
        <p:nvSpPr>
          <p:cNvPr id="34" name="TextBox 33">
            <a:hlinkClick r:id="" action="ppaction://noaction">
              <a:snd r:embed="rId4" name="regard.wav"/>
            </a:hlinkClick>
            <a:extLst>
              <a:ext uri="{FF2B5EF4-FFF2-40B4-BE49-F238E27FC236}">
                <a16:creationId xmlns:a16="http://schemas.microsoft.com/office/drawing/2014/main" id="{FA92B95F-95E3-4BDE-AA04-90A115E0A5F9}"/>
              </a:ext>
            </a:extLst>
          </p:cNvPr>
          <p:cNvSpPr txBox="1"/>
          <p:nvPr/>
        </p:nvSpPr>
        <p:spPr>
          <a:xfrm>
            <a:off x="6309317" y="1919015"/>
            <a:ext cx="243528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4000" b="0" i="0" u="none" strike="noStrike" kern="0" cap="none" spc="0" normalizeH="0" baseline="0" noProof="0" dirty="0" err="1">
                <a:ln>
                  <a:noFill/>
                </a:ln>
                <a:solidFill>
                  <a:srgbClr val="0055A4"/>
                </a:solidFill>
                <a:effectLst/>
                <a:uLnTx/>
                <a:uFillTx/>
                <a:latin typeface="Century Gothic" panose="020F0302020204030204"/>
                <a:ea typeface="+mn-ea"/>
                <a:cs typeface="Arial"/>
                <a:sym typeface="Arial"/>
              </a:rPr>
              <a:t>éléph</a:t>
            </a:r>
            <a:r>
              <a:rPr kumimoji="0" lang="en-GB" sz="4000" b="1" i="0" u="none" strike="noStrike" kern="0" cap="none" spc="0" normalizeH="0" baseline="0" noProof="0" dirty="0" err="1">
                <a:ln>
                  <a:noFill/>
                </a:ln>
                <a:solidFill>
                  <a:srgbClr val="0055A4"/>
                </a:solidFill>
                <a:effectLst/>
                <a:uLnTx/>
                <a:uFillTx/>
                <a:latin typeface="Century Gothic" panose="020F0302020204030204"/>
                <a:ea typeface="+mn-ea"/>
                <a:cs typeface="Arial"/>
                <a:sym typeface="Arial"/>
              </a:rPr>
              <a:t>an</a:t>
            </a:r>
            <a:r>
              <a:rPr kumimoji="0" lang="en-GB" sz="4000" b="0" i="0" u="none" strike="noStrike" kern="0" cap="none" spc="0" normalizeH="0" baseline="0" noProof="0" dirty="0" err="1">
                <a:ln>
                  <a:noFill/>
                </a:ln>
                <a:solidFill>
                  <a:srgbClr val="0055A4"/>
                </a:solidFill>
                <a:effectLst/>
                <a:uLnTx/>
                <a:uFillTx/>
                <a:latin typeface="Century Gothic" panose="020F0302020204030204"/>
                <a:ea typeface="+mn-ea"/>
                <a:cs typeface="Arial"/>
                <a:sym typeface="Arial"/>
              </a:rPr>
              <a:t>t</a:t>
            </a:r>
            <a:endParaRPr kumimoji="0" lang="en-GB" sz="4000" b="0" i="0" u="none" strike="noStrike" kern="0" cap="none" spc="0" normalizeH="0" baseline="0" noProof="0" dirty="0">
              <a:ln>
                <a:noFill/>
              </a:ln>
              <a:solidFill>
                <a:srgbClr val="0055A4"/>
              </a:solidFill>
              <a:effectLst/>
              <a:uLnTx/>
              <a:uFillTx/>
              <a:latin typeface="Century Gothic" panose="020F0302020204030204"/>
              <a:ea typeface="+mn-ea"/>
              <a:cs typeface="Arial"/>
              <a:sym typeface="Arial"/>
            </a:endParaRPr>
          </a:p>
        </p:txBody>
      </p:sp>
      <p:sp>
        <p:nvSpPr>
          <p:cNvPr id="36" name="TextBox 35">
            <a:hlinkClick r:id="" action="ppaction://noaction">
              <a:snd r:embed="rId5" name="rebelle.wav"/>
            </a:hlinkClick>
            <a:extLst>
              <a:ext uri="{FF2B5EF4-FFF2-40B4-BE49-F238E27FC236}">
                <a16:creationId xmlns:a16="http://schemas.microsoft.com/office/drawing/2014/main" id="{289E13B1-D7DF-4D1C-9BFA-B533DC18A9D5}"/>
              </a:ext>
            </a:extLst>
          </p:cNvPr>
          <p:cNvSpPr txBox="1"/>
          <p:nvPr/>
        </p:nvSpPr>
        <p:spPr>
          <a:xfrm>
            <a:off x="5985375" y="5089990"/>
            <a:ext cx="3139001"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fr-FR" sz="4000" b="1" i="0" u="none" strike="noStrike" kern="0" cap="none" spc="0" normalizeH="0" baseline="0" noProof="0" dirty="0">
                <a:ln>
                  <a:noFill/>
                </a:ln>
                <a:solidFill>
                  <a:srgbClr val="0055A4"/>
                </a:solidFill>
                <a:effectLst/>
                <a:uLnTx/>
                <a:uFillTx/>
                <a:latin typeface="Century Gothic" panose="020F0302020204030204"/>
                <a:ea typeface="+mn-ea"/>
                <a:cs typeface="Arial"/>
                <a:sym typeface="Arial"/>
              </a:rPr>
              <a:t>am</a:t>
            </a:r>
            <a:r>
              <a:rPr kumimoji="0" lang="fr-FR" sz="4000" b="0" i="0" u="none" strike="noStrike" kern="0" cap="none" spc="0" normalizeH="0" baseline="0" noProof="0" dirty="0">
                <a:ln>
                  <a:noFill/>
                </a:ln>
                <a:solidFill>
                  <a:srgbClr val="0055A4"/>
                </a:solidFill>
                <a:effectLst/>
                <a:uLnTx/>
                <a:uFillTx/>
                <a:latin typeface="Century Gothic" panose="020F0302020204030204"/>
                <a:ea typeface="+mn-ea"/>
                <a:cs typeface="Arial"/>
                <a:sym typeface="Arial"/>
              </a:rPr>
              <a:t>bassade</a:t>
            </a:r>
          </a:p>
        </p:txBody>
      </p:sp>
      <p:sp>
        <p:nvSpPr>
          <p:cNvPr id="37" name="TextBox 36">
            <a:hlinkClick r:id="" action="ppaction://noaction">
              <a:snd r:embed="rId6" name="fenetre.wav"/>
            </a:hlinkClick>
            <a:extLst>
              <a:ext uri="{FF2B5EF4-FFF2-40B4-BE49-F238E27FC236}">
                <a16:creationId xmlns:a16="http://schemas.microsoft.com/office/drawing/2014/main" id="{94E07CAA-A551-48D5-BAA0-A700F932BBC0}"/>
              </a:ext>
            </a:extLst>
          </p:cNvPr>
          <p:cNvSpPr txBox="1"/>
          <p:nvPr/>
        </p:nvSpPr>
        <p:spPr>
          <a:xfrm>
            <a:off x="6274007" y="3473981"/>
            <a:ext cx="2310248"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fr-FR" sz="4000" b="1" i="0" u="none" strike="noStrike" kern="0" cap="none" spc="0" normalizeH="0" baseline="0" noProof="0" dirty="0">
                <a:ln>
                  <a:noFill/>
                </a:ln>
                <a:solidFill>
                  <a:srgbClr val="0055A4"/>
                </a:solidFill>
                <a:effectLst/>
                <a:uLnTx/>
                <a:uFillTx/>
                <a:latin typeface="Century Gothic" panose="020F0302020204030204"/>
                <a:ea typeface="+mn-ea"/>
                <a:cs typeface="Arial"/>
                <a:sym typeface="Arial"/>
              </a:rPr>
              <a:t>am</a:t>
            </a:r>
            <a:r>
              <a:rPr kumimoji="0" lang="fr-FR" sz="4000" b="0" i="0" u="none" strike="noStrike" kern="0" cap="none" spc="0" normalizeH="0" baseline="0" noProof="0" dirty="0">
                <a:ln>
                  <a:noFill/>
                </a:ln>
                <a:solidFill>
                  <a:srgbClr val="0055A4"/>
                </a:solidFill>
                <a:effectLst/>
                <a:uLnTx/>
                <a:uFillTx/>
                <a:latin typeface="Century Gothic" panose="020F0302020204030204"/>
                <a:ea typeface="+mn-ea"/>
                <a:cs typeface="Arial"/>
                <a:sym typeface="Arial"/>
              </a:rPr>
              <a:t>plifier</a:t>
            </a:r>
          </a:p>
        </p:txBody>
      </p:sp>
      <p:sp>
        <p:nvSpPr>
          <p:cNvPr id="38" name="TextBox 37">
            <a:hlinkClick r:id="" action="ppaction://noaction">
              <a:snd r:embed="rId7" name="de.wav"/>
            </a:hlinkClick>
            <a:extLst>
              <a:ext uri="{FF2B5EF4-FFF2-40B4-BE49-F238E27FC236}">
                <a16:creationId xmlns:a16="http://schemas.microsoft.com/office/drawing/2014/main" id="{B8C42229-8B82-4BED-A850-B1BB69D643A7}"/>
              </a:ext>
            </a:extLst>
          </p:cNvPr>
          <p:cNvSpPr txBox="1"/>
          <p:nvPr/>
        </p:nvSpPr>
        <p:spPr>
          <a:xfrm>
            <a:off x="4460036" y="315534"/>
            <a:ext cx="1790875"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err="1">
                <a:ln>
                  <a:noFill/>
                </a:ln>
                <a:solidFill>
                  <a:srgbClr val="0055A4"/>
                </a:solidFill>
                <a:effectLst/>
                <a:uLnTx/>
                <a:uFillTx/>
                <a:latin typeface="Century Gothic" panose="020F0302020204030204"/>
                <a:ea typeface="+mn-ea"/>
                <a:cs typeface="Arial"/>
                <a:sym typeface="Arial"/>
              </a:rPr>
              <a:t>l</a:t>
            </a:r>
            <a:r>
              <a:rPr kumimoji="0" lang="en-GB" sz="4000" b="1" i="0" u="none" strike="noStrike" kern="0" cap="none" spc="0" normalizeH="0" baseline="0" noProof="0" dirty="0" err="1">
                <a:ln>
                  <a:noFill/>
                </a:ln>
                <a:solidFill>
                  <a:srgbClr val="0055A4"/>
                </a:solidFill>
                <a:effectLst/>
                <a:uLnTx/>
                <a:uFillTx/>
                <a:latin typeface="Century Gothic" panose="020F0302020204030204"/>
                <a:ea typeface="+mn-ea"/>
                <a:cs typeface="Arial"/>
                <a:sym typeface="Arial"/>
              </a:rPr>
              <a:t>am</a:t>
            </a:r>
            <a:r>
              <a:rPr kumimoji="0" lang="en-GB" sz="4000" i="0" u="none" strike="noStrike" kern="0" cap="none" spc="0" normalizeH="0" baseline="0" noProof="0" dirty="0" err="1">
                <a:ln>
                  <a:noFill/>
                </a:ln>
                <a:solidFill>
                  <a:srgbClr val="0055A4"/>
                </a:solidFill>
                <a:effectLst/>
                <a:uLnTx/>
                <a:uFillTx/>
                <a:latin typeface="Century Gothic" panose="020F0302020204030204"/>
                <a:ea typeface="+mn-ea"/>
                <a:cs typeface="Arial"/>
                <a:sym typeface="Arial"/>
              </a:rPr>
              <a:t>pe</a:t>
            </a:r>
            <a:endParaRPr kumimoji="0" lang="en-GB" sz="4000" b="0" i="0" u="none" strike="noStrike" kern="0" cap="none" spc="0" normalizeH="0" baseline="0" noProof="0" dirty="0">
              <a:ln>
                <a:noFill/>
              </a:ln>
              <a:solidFill>
                <a:srgbClr val="0055A4"/>
              </a:solidFill>
              <a:effectLst/>
              <a:uLnTx/>
              <a:uFillTx/>
              <a:latin typeface="Century Gothic" panose="020F0302020204030204"/>
              <a:ea typeface="+mn-ea"/>
              <a:cs typeface="Arial"/>
              <a:sym typeface="Arial"/>
            </a:endParaRPr>
          </a:p>
        </p:txBody>
      </p:sp>
      <p:sp>
        <p:nvSpPr>
          <p:cNvPr id="40" name="TextBox 39">
            <a:hlinkClick r:id="" action="ppaction://noaction">
              <a:snd r:embed="rId8" name="mercredi.wav"/>
            </a:hlinkClick>
            <a:extLst>
              <a:ext uri="{FF2B5EF4-FFF2-40B4-BE49-F238E27FC236}">
                <a16:creationId xmlns:a16="http://schemas.microsoft.com/office/drawing/2014/main" id="{010CE7E2-8924-4076-A20C-F1C1AC0B87D3}"/>
              </a:ext>
            </a:extLst>
          </p:cNvPr>
          <p:cNvSpPr txBox="1"/>
          <p:nvPr/>
        </p:nvSpPr>
        <p:spPr>
          <a:xfrm>
            <a:off x="1969003" y="4011217"/>
            <a:ext cx="3395481"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4000" b="0" i="0" u="none" strike="noStrike" kern="0" cap="none" spc="0" normalizeH="0" baseline="0" noProof="0" dirty="0">
                <a:ln>
                  <a:noFill/>
                </a:ln>
                <a:solidFill>
                  <a:srgbClr val="0055A4"/>
                </a:solidFill>
                <a:effectLst/>
                <a:uLnTx/>
                <a:uFillTx/>
                <a:latin typeface="Century Gothic" panose="020F0302020204030204"/>
                <a:ea typeface="+mn-ea"/>
                <a:cs typeface="Arial"/>
                <a:sym typeface="Arial"/>
              </a:rPr>
              <a:t>chimp</a:t>
            </a:r>
            <a:r>
              <a:rPr kumimoji="0" lang="fr-FR" sz="4000" b="1" i="0" u="none" strike="noStrike" kern="0" cap="none" spc="0" normalizeH="0" baseline="0" noProof="0" dirty="0">
                <a:ln>
                  <a:noFill/>
                </a:ln>
                <a:solidFill>
                  <a:srgbClr val="0055A4"/>
                </a:solidFill>
                <a:effectLst/>
                <a:uLnTx/>
                <a:uFillTx/>
                <a:latin typeface="Century Gothic" panose="020F0302020204030204"/>
                <a:ea typeface="+mn-ea"/>
                <a:cs typeface="Arial"/>
                <a:sym typeface="Arial"/>
              </a:rPr>
              <a:t>an</a:t>
            </a:r>
            <a:r>
              <a:rPr kumimoji="0" lang="fr-FR" sz="4000" b="0" i="0" u="none" strike="noStrike" kern="0" cap="none" spc="0" normalizeH="0" baseline="0" noProof="0" dirty="0">
                <a:ln>
                  <a:noFill/>
                </a:ln>
                <a:solidFill>
                  <a:srgbClr val="0055A4"/>
                </a:solidFill>
                <a:effectLst/>
                <a:uLnTx/>
                <a:uFillTx/>
                <a:latin typeface="Century Gothic" panose="020F0302020204030204"/>
                <a:ea typeface="+mn-ea"/>
                <a:cs typeface="Arial"/>
                <a:sym typeface="Arial"/>
              </a:rPr>
              <a:t>zee</a:t>
            </a:r>
          </a:p>
        </p:txBody>
      </p:sp>
      <p:sp>
        <p:nvSpPr>
          <p:cNvPr id="41" name="TextBox 40">
            <a:hlinkClick r:id="" action="ppaction://noaction">
              <a:snd r:embed="rId9" name="dehors.wav"/>
            </a:hlinkClick>
            <a:extLst>
              <a:ext uri="{FF2B5EF4-FFF2-40B4-BE49-F238E27FC236}">
                <a16:creationId xmlns:a16="http://schemas.microsoft.com/office/drawing/2014/main" id="{B44D7801-6577-448F-BCFE-217AC10BA7D4}"/>
              </a:ext>
            </a:extLst>
          </p:cNvPr>
          <p:cNvSpPr txBox="1"/>
          <p:nvPr/>
        </p:nvSpPr>
        <p:spPr>
          <a:xfrm>
            <a:off x="2302251" y="2669189"/>
            <a:ext cx="238238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4000" b="1" i="0" u="none" strike="noStrike" kern="0" cap="none" spc="0" normalizeH="0" baseline="0" noProof="0" dirty="0">
                <a:ln>
                  <a:noFill/>
                </a:ln>
                <a:solidFill>
                  <a:srgbClr val="0055A4"/>
                </a:solidFill>
                <a:effectLst/>
                <a:uLnTx/>
                <a:uFillTx/>
                <a:latin typeface="Century Gothic" panose="020F0302020204030204"/>
                <a:ea typeface="+mn-ea"/>
                <a:cs typeface="Arial"/>
                <a:sym typeface="Arial"/>
              </a:rPr>
              <a:t>am</a:t>
            </a:r>
            <a:r>
              <a:rPr kumimoji="0" lang="fr-FR" sz="4000" b="0" i="0" u="none" strike="noStrike" kern="0" cap="none" spc="0" normalizeH="0" baseline="0" noProof="0" dirty="0">
                <a:ln>
                  <a:noFill/>
                </a:ln>
                <a:solidFill>
                  <a:srgbClr val="0055A4"/>
                </a:solidFill>
                <a:effectLst/>
                <a:uLnTx/>
                <a:uFillTx/>
                <a:latin typeface="Century Gothic" panose="020F0302020204030204"/>
                <a:ea typeface="+mn-ea"/>
                <a:cs typeface="Arial"/>
                <a:sym typeface="Arial"/>
              </a:rPr>
              <a:t>bition</a:t>
            </a:r>
          </a:p>
        </p:txBody>
      </p:sp>
      <p:sp>
        <p:nvSpPr>
          <p:cNvPr id="42" name="TextBox 41">
            <a:hlinkClick r:id="" action="ppaction://noaction">
              <a:snd r:embed="rId10" name="secret.wav"/>
            </a:hlinkClick>
            <a:extLst>
              <a:ext uri="{FF2B5EF4-FFF2-40B4-BE49-F238E27FC236}">
                <a16:creationId xmlns:a16="http://schemas.microsoft.com/office/drawing/2014/main" id="{5AD22382-F83C-47A3-ADA9-FE9DC92B0940}"/>
              </a:ext>
            </a:extLst>
          </p:cNvPr>
          <p:cNvSpPr txBox="1"/>
          <p:nvPr/>
        </p:nvSpPr>
        <p:spPr>
          <a:xfrm>
            <a:off x="1475035" y="1643764"/>
            <a:ext cx="308874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4000" b="0" i="0" u="none" strike="noStrike" kern="0" cap="none" spc="0" normalizeH="0" baseline="0" noProof="0" dirty="0">
                <a:ln>
                  <a:noFill/>
                </a:ln>
                <a:solidFill>
                  <a:srgbClr val="0055A4"/>
                </a:solidFill>
                <a:effectLst/>
                <a:uLnTx/>
                <a:uFillTx/>
                <a:latin typeface="Century Gothic" panose="020F0302020204030204"/>
                <a:ea typeface="+mn-ea"/>
                <a:cs typeface="Arial"/>
                <a:sym typeface="Arial"/>
              </a:rPr>
              <a:t>ch</a:t>
            </a:r>
            <a:r>
              <a:rPr kumimoji="0" lang="fr-FR" sz="4000" b="1" i="0" u="none" strike="noStrike" kern="0" cap="none" spc="0" normalizeH="0" baseline="0" noProof="0" dirty="0">
                <a:ln>
                  <a:noFill/>
                </a:ln>
                <a:solidFill>
                  <a:srgbClr val="0055A4"/>
                </a:solidFill>
                <a:effectLst/>
                <a:uLnTx/>
                <a:uFillTx/>
                <a:latin typeface="Century Gothic" panose="020F0302020204030204"/>
                <a:ea typeface="+mn-ea"/>
                <a:cs typeface="Arial"/>
                <a:sym typeface="Arial"/>
              </a:rPr>
              <a:t>am</a:t>
            </a:r>
            <a:r>
              <a:rPr kumimoji="0" lang="fr-FR" sz="4000" b="0" i="0" u="none" strike="noStrike" kern="0" cap="none" spc="0" normalizeH="0" baseline="0" noProof="0" dirty="0">
                <a:ln>
                  <a:noFill/>
                </a:ln>
                <a:solidFill>
                  <a:srgbClr val="0055A4"/>
                </a:solidFill>
                <a:effectLst/>
                <a:uLnTx/>
                <a:uFillTx/>
                <a:latin typeface="Century Gothic" panose="020F0302020204030204"/>
                <a:ea typeface="+mn-ea"/>
                <a:cs typeface="Arial"/>
                <a:sym typeface="Arial"/>
              </a:rPr>
              <a:t>pion</a:t>
            </a:r>
          </a:p>
        </p:txBody>
      </p:sp>
      <p:sp>
        <p:nvSpPr>
          <p:cNvPr id="43" name="TextBox 42">
            <a:hlinkClick r:id="" action="ppaction://noaction">
              <a:snd r:embed="rId11" name="le.wav"/>
            </a:hlinkClick>
            <a:extLst>
              <a:ext uri="{FF2B5EF4-FFF2-40B4-BE49-F238E27FC236}">
                <a16:creationId xmlns:a16="http://schemas.microsoft.com/office/drawing/2014/main" id="{927AEE42-C873-4E2D-B412-3097426544E3}"/>
              </a:ext>
            </a:extLst>
          </p:cNvPr>
          <p:cNvSpPr txBox="1"/>
          <p:nvPr/>
        </p:nvSpPr>
        <p:spPr>
          <a:xfrm>
            <a:off x="6977821" y="751160"/>
            <a:ext cx="1999265"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rgbClr val="0055A4"/>
                </a:solidFill>
                <a:effectLst/>
                <a:uLnTx/>
                <a:uFillTx/>
                <a:latin typeface="Century Gothic" panose="020F0302020204030204"/>
                <a:ea typeface="+mn-ea"/>
                <a:cs typeface="Arial"/>
                <a:sym typeface="Arial"/>
              </a:rPr>
              <a:t>or</a:t>
            </a:r>
            <a:r>
              <a:rPr kumimoji="0" lang="en-GB" sz="4000" b="1" i="0" u="none" strike="noStrike" kern="0" cap="none" spc="0" normalizeH="0" baseline="0" noProof="0" dirty="0">
                <a:ln>
                  <a:noFill/>
                </a:ln>
                <a:solidFill>
                  <a:srgbClr val="0055A4"/>
                </a:solidFill>
                <a:effectLst/>
                <a:uLnTx/>
                <a:uFillTx/>
                <a:latin typeface="Century Gothic" panose="020F0302020204030204"/>
                <a:ea typeface="+mn-ea"/>
                <a:cs typeface="Arial"/>
                <a:sym typeface="Arial"/>
              </a:rPr>
              <a:t>an</a:t>
            </a:r>
            <a:r>
              <a:rPr kumimoji="0" lang="en-GB" sz="4000" i="0" u="none" strike="noStrike" kern="0" cap="none" spc="0" normalizeH="0" baseline="0" noProof="0" dirty="0">
                <a:ln>
                  <a:noFill/>
                </a:ln>
                <a:solidFill>
                  <a:srgbClr val="0055A4"/>
                </a:solidFill>
                <a:effectLst/>
                <a:uLnTx/>
                <a:uFillTx/>
                <a:latin typeface="Century Gothic" panose="020F0302020204030204"/>
                <a:ea typeface="+mn-ea"/>
                <a:cs typeface="Arial"/>
                <a:sym typeface="Arial"/>
              </a:rPr>
              <a:t>ge</a:t>
            </a:r>
            <a:endParaRPr kumimoji="0" lang="en-GB" sz="4000" b="0" i="0" u="none" strike="noStrike" kern="0" cap="none" spc="0" normalizeH="0" baseline="0" noProof="0" dirty="0">
              <a:ln>
                <a:noFill/>
              </a:ln>
              <a:solidFill>
                <a:srgbClr val="0055A4"/>
              </a:solidFill>
              <a:effectLst/>
              <a:uLnTx/>
              <a:uFillTx/>
              <a:latin typeface="Century Gothic" panose="020F0302020204030204"/>
              <a:ea typeface="+mn-ea"/>
              <a:cs typeface="Arial"/>
              <a:sym typeface="Arial"/>
            </a:endParaRPr>
          </a:p>
        </p:txBody>
      </p:sp>
      <p:sp>
        <p:nvSpPr>
          <p:cNvPr id="53" name="Down Arrow 3">
            <a:extLst>
              <a:ext uri="{FF2B5EF4-FFF2-40B4-BE49-F238E27FC236}">
                <a16:creationId xmlns:a16="http://schemas.microsoft.com/office/drawing/2014/main" id="{950927A8-8C3E-4E8A-8BB8-C38AC03B20A1}"/>
              </a:ext>
            </a:extLst>
          </p:cNvPr>
          <p:cNvSpPr/>
          <p:nvPr/>
        </p:nvSpPr>
        <p:spPr>
          <a:xfrm>
            <a:off x="201502" y="1395114"/>
            <a:ext cx="524356" cy="4544530"/>
          </a:xfrm>
          <a:prstGeom prst="downArrow">
            <a:avLst/>
          </a:prstGeom>
          <a:solidFill>
            <a:srgbClr val="EF4136"/>
          </a:solidFill>
          <a:ln>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54" name="TextBox 53">
            <a:extLst>
              <a:ext uri="{FF2B5EF4-FFF2-40B4-BE49-F238E27FC236}">
                <a16:creationId xmlns:a16="http://schemas.microsoft.com/office/drawing/2014/main" id="{2EDF910C-D5EF-4501-B459-E2DCB0FFEA9E}"/>
              </a:ext>
            </a:extLst>
          </p:cNvPr>
          <p:cNvSpPr txBox="1"/>
          <p:nvPr/>
        </p:nvSpPr>
        <p:spPr>
          <a:xfrm>
            <a:off x="710331" y="5600007"/>
            <a:ext cx="193193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3600" b="0" i="0" u="none" strike="noStrike" kern="0" cap="none" spc="0" normalizeH="0" baseline="0" noProof="0" dirty="0">
                <a:ln>
                  <a:noFill/>
                </a:ln>
                <a:solidFill>
                  <a:srgbClr val="EF4136"/>
                </a:solidFill>
                <a:effectLst/>
                <a:uLnTx/>
                <a:uFillTx/>
                <a:latin typeface="Century Gothic" panose="020F0302020204030204"/>
                <a:ea typeface="+mn-ea"/>
                <a:cs typeface="Arial"/>
                <a:sym typeface="Arial"/>
              </a:rPr>
              <a:t>difficile</a:t>
            </a:r>
            <a:r>
              <a:rPr kumimoji="0" lang="en-GB" sz="3600" b="0" i="0" u="none" strike="noStrike" kern="0" cap="none" spc="0" normalizeH="0" baseline="0" noProof="0" dirty="0">
                <a:ln>
                  <a:noFill/>
                </a:ln>
                <a:solidFill>
                  <a:srgbClr val="EF4136"/>
                </a:solidFill>
                <a:effectLst/>
                <a:uLnTx/>
                <a:uFillTx/>
                <a:latin typeface="Century Gothic" panose="020F0302020204030204"/>
                <a:ea typeface="+mn-ea"/>
                <a:cs typeface="Arial"/>
                <a:sym typeface="Arial"/>
              </a:rPr>
              <a:t> </a:t>
            </a:r>
          </a:p>
        </p:txBody>
      </p:sp>
      <p:sp>
        <p:nvSpPr>
          <p:cNvPr id="55" name="TextBox 54">
            <a:extLst>
              <a:ext uri="{FF2B5EF4-FFF2-40B4-BE49-F238E27FC236}">
                <a16:creationId xmlns:a16="http://schemas.microsoft.com/office/drawing/2014/main" id="{134ED2E9-50EE-4F5F-ACD6-2352B86713E8}"/>
              </a:ext>
            </a:extLst>
          </p:cNvPr>
          <p:cNvSpPr txBox="1"/>
          <p:nvPr/>
        </p:nvSpPr>
        <p:spPr>
          <a:xfrm>
            <a:off x="717521" y="929283"/>
            <a:ext cx="160471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3600" b="0" i="0" u="none" strike="noStrike" kern="0" cap="none" spc="0" normalizeH="0" baseline="0" noProof="0" dirty="0">
                <a:ln>
                  <a:noFill/>
                </a:ln>
                <a:solidFill>
                  <a:srgbClr val="EF4136"/>
                </a:solidFill>
                <a:effectLst/>
                <a:uLnTx/>
                <a:uFillTx/>
                <a:latin typeface="Century Gothic" panose="020F0302020204030204"/>
                <a:ea typeface="+mn-ea"/>
                <a:cs typeface="Arial"/>
                <a:sym typeface="Arial"/>
              </a:rPr>
              <a:t>facile</a:t>
            </a:r>
          </a:p>
        </p:txBody>
      </p:sp>
      <p:cxnSp>
        <p:nvCxnSpPr>
          <p:cNvPr id="56" name="Straight Arrow Connector 55">
            <a:extLst>
              <a:ext uri="{FF2B5EF4-FFF2-40B4-BE49-F238E27FC236}">
                <a16:creationId xmlns:a16="http://schemas.microsoft.com/office/drawing/2014/main" id="{2D60CBF3-B26D-4D17-8F38-9F399E816D76}"/>
              </a:ext>
            </a:extLst>
          </p:cNvPr>
          <p:cNvCxnSpPr/>
          <p:nvPr/>
        </p:nvCxnSpPr>
        <p:spPr>
          <a:xfrm>
            <a:off x="5875768" y="1016401"/>
            <a:ext cx="833718" cy="241592"/>
          </a:xfrm>
          <a:prstGeom prst="straightConnector1">
            <a:avLst/>
          </a:prstGeom>
          <a:ln>
            <a:solidFill>
              <a:srgbClr val="EF4136"/>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A9DD7190-E004-422C-BE9B-132E2B88369B}"/>
              </a:ext>
            </a:extLst>
          </p:cNvPr>
          <p:cNvCxnSpPr>
            <a:cxnSpLocks/>
            <a:endCxn id="42" idx="3"/>
          </p:cNvCxnSpPr>
          <p:nvPr/>
        </p:nvCxnSpPr>
        <p:spPr>
          <a:xfrm flipH="1">
            <a:off x="4563779" y="1668761"/>
            <a:ext cx="1439590" cy="328946"/>
          </a:xfrm>
          <a:prstGeom prst="straightConnector1">
            <a:avLst/>
          </a:prstGeom>
          <a:ln>
            <a:solidFill>
              <a:srgbClr val="EF4136"/>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33F0A792-8823-46B1-B235-C33D3010FDF8}"/>
              </a:ext>
            </a:extLst>
          </p:cNvPr>
          <p:cNvCxnSpPr>
            <a:cxnSpLocks/>
            <a:endCxn id="34" idx="1"/>
          </p:cNvCxnSpPr>
          <p:nvPr/>
        </p:nvCxnSpPr>
        <p:spPr>
          <a:xfrm>
            <a:off x="5094599" y="2042727"/>
            <a:ext cx="1214718" cy="230231"/>
          </a:xfrm>
          <a:prstGeom prst="straightConnector1">
            <a:avLst/>
          </a:prstGeom>
          <a:ln>
            <a:solidFill>
              <a:srgbClr val="EF4136"/>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17F94149-1A34-427A-84CB-7FBBB088E8AC}"/>
              </a:ext>
            </a:extLst>
          </p:cNvPr>
          <p:cNvCxnSpPr>
            <a:cxnSpLocks/>
          </p:cNvCxnSpPr>
          <p:nvPr/>
        </p:nvCxnSpPr>
        <p:spPr>
          <a:xfrm flipH="1">
            <a:off x="4717594" y="2448385"/>
            <a:ext cx="1509029" cy="499799"/>
          </a:xfrm>
          <a:prstGeom prst="straightConnector1">
            <a:avLst/>
          </a:prstGeom>
          <a:ln>
            <a:solidFill>
              <a:srgbClr val="EF4136"/>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A669A80D-A1E4-4985-A472-61C06F2B77CB}"/>
              </a:ext>
            </a:extLst>
          </p:cNvPr>
          <p:cNvCxnSpPr>
            <a:cxnSpLocks/>
          </p:cNvCxnSpPr>
          <p:nvPr/>
        </p:nvCxnSpPr>
        <p:spPr>
          <a:xfrm>
            <a:off x="4834418" y="3154794"/>
            <a:ext cx="1474899" cy="546375"/>
          </a:xfrm>
          <a:prstGeom prst="straightConnector1">
            <a:avLst/>
          </a:prstGeom>
          <a:ln>
            <a:solidFill>
              <a:srgbClr val="EF4136"/>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B6D130A2-8805-4E6A-A991-FC1609AB1F2E}"/>
              </a:ext>
            </a:extLst>
          </p:cNvPr>
          <p:cNvCxnSpPr>
            <a:cxnSpLocks/>
            <a:stCxn id="37" idx="2"/>
            <a:endCxn id="40" idx="3"/>
          </p:cNvCxnSpPr>
          <p:nvPr/>
        </p:nvCxnSpPr>
        <p:spPr>
          <a:xfrm flipH="1">
            <a:off x="5364484" y="4181867"/>
            <a:ext cx="2064647" cy="183293"/>
          </a:xfrm>
          <a:prstGeom prst="straightConnector1">
            <a:avLst/>
          </a:prstGeom>
          <a:ln>
            <a:solidFill>
              <a:srgbClr val="EF4136"/>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FE1252FC-ABE2-41ED-9A6F-77CB77758B82}"/>
              </a:ext>
            </a:extLst>
          </p:cNvPr>
          <p:cNvCxnSpPr>
            <a:cxnSpLocks/>
            <a:endCxn id="36" idx="1"/>
          </p:cNvCxnSpPr>
          <p:nvPr/>
        </p:nvCxnSpPr>
        <p:spPr>
          <a:xfrm>
            <a:off x="4757325" y="4607751"/>
            <a:ext cx="1228050" cy="836182"/>
          </a:xfrm>
          <a:prstGeom prst="straightConnector1">
            <a:avLst/>
          </a:prstGeom>
          <a:ln>
            <a:solidFill>
              <a:srgbClr val="EF413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91829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nodeType="afterEffect">
                                  <p:stCondLst>
                                    <p:cond delay="0"/>
                                  </p:stCondLst>
                                  <p:childTnLst>
                                    <p:animEffect transition="out" filter="slide(fromBottom)">
                                      <p:cBhvr>
                                        <p:cTn id="6" dur="40000"/>
                                        <p:tgtEl>
                                          <p:spTgt spid="2"/>
                                        </p:tgtEl>
                                      </p:cBhvr>
                                    </p:animEffect>
                                    <p:set>
                                      <p:cBhvr>
                                        <p:cTn id="7" dur="1" fill="hold">
                                          <p:stCondLst>
                                            <p:cond delay="399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Table 6">
            <a:extLst>
              <a:ext uri="{FF2B5EF4-FFF2-40B4-BE49-F238E27FC236}">
                <a16:creationId xmlns:a16="http://schemas.microsoft.com/office/drawing/2014/main" id="{8A5E58B0-EF63-4568-A4BA-DF1324683AB0}"/>
              </a:ext>
            </a:extLst>
          </p:cNvPr>
          <p:cNvGraphicFramePr>
            <a:graphicFrameLocks noGrp="1"/>
          </p:cNvGraphicFramePr>
          <p:nvPr>
            <p:extLst>
              <p:ext uri="{D42A27DB-BD31-4B8C-83A1-F6EECF244321}">
                <p14:modId xmlns:p14="http://schemas.microsoft.com/office/powerpoint/2010/main" val="1456842117"/>
              </p:ext>
            </p:extLst>
          </p:nvPr>
        </p:nvGraphicFramePr>
        <p:xfrm>
          <a:off x="4097722" y="1585464"/>
          <a:ext cx="7606173" cy="3479469"/>
        </p:xfrm>
        <a:graphic>
          <a:graphicData uri="http://schemas.openxmlformats.org/drawingml/2006/table">
            <a:tbl>
              <a:tblPr firstRow="1" bandRow="1">
                <a:tableStyleId>{BDBED569-4797-4DF1-A0F4-6AAB3CD982D8}</a:tableStyleId>
              </a:tblPr>
              <a:tblGrid>
                <a:gridCol w="835877">
                  <a:extLst>
                    <a:ext uri="{9D8B030D-6E8A-4147-A177-3AD203B41FA5}">
                      <a16:colId xmlns:a16="http://schemas.microsoft.com/office/drawing/2014/main" val="2607353726"/>
                    </a:ext>
                  </a:extLst>
                </a:gridCol>
                <a:gridCol w="2641250">
                  <a:extLst>
                    <a:ext uri="{9D8B030D-6E8A-4147-A177-3AD203B41FA5}">
                      <a16:colId xmlns:a16="http://schemas.microsoft.com/office/drawing/2014/main" val="1600817978"/>
                    </a:ext>
                  </a:extLst>
                </a:gridCol>
                <a:gridCol w="2064523">
                  <a:extLst>
                    <a:ext uri="{9D8B030D-6E8A-4147-A177-3AD203B41FA5}">
                      <a16:colId xmlns:a16="http://schemas.microsoft.com/office/drawing/2014/main" val="4128092149"/>
                    </a:ext>
                  </a:extLst>
                </a:gridCol>
                <a:gridCol w="2064523">
                  <a:extLst>
                    <a:ext uri="{9D8B030D-6E8A-4147-A177-3AD203B41FA5}">
                      <a16:colId xmlns:a16="http://schemas.microsoft.com/office/drawing/2014/main" val="2609792770"/>
                    </a:ext>
                  </a:extLst>
                </a:gridCol>
              </a:tblGrid>
              <a:tr h="497067">
                <a:tc gridSpan="2">
                  <a:txBody>
                    <a:bodyPr/>
                    <a:lstStyle/>
                    <a:p>
                      <a:endParaRPr lang="en-GB" sz="2000" dirty="0"/>
                    </a:p>
                  </a:txBody>
                  <a:tcPr>
                    <a:lnL w="12700" cmpd="sng">
                      <a:noFill/>
                    </a:lnL>
                    <a:lnR w="12700" cap="flat" cmpd="sng" algn="ctr">
                      <a:solidFill>
                        <a:schemeClr val="accent2">
                          <a:lumMod val="20000"/>
                          <a:lumOff val="80000"/>
                        </a:schemeClr>
                      </a:solidFill>
                      <a:prstDash val="solid"/>
                      <a:round/>
                      <a:headEnd type="none" w="med" len="med"/>
                      <a:tailEnd type="none" w="med" len="med"/>
                    </a:lnR>
                    <a:lnT w="12700" cmpd="sng">
                      <a:noFill/>
                    </a:lnT>
                    <a:lnB w="12700" cap="flat" cmpd="sng" algn="ctr">
                      <a:solidFill>
                        <a:schemeClr val="accent2">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sz="20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a:ln>
                            <a:noFill/>
                          </a:ln>
                          <a:solidFill>
                            <a:srgbClr val="002060"/>
                          </a:solidFill>
                          <a:effectLst/>
                          <a:uLnTx/>
                          <a:uFillTx/>
                        </a:rPr>
                        <a:t>[</a:t>
                      </a:r>
                      <a:r>
                        <a:rPr kumimoji="0" lang="en-GB" sz="2000" b="1" u="none" strike="noStrike" kern="1200" cap="none" spc="0" normalizeH="0" baseline="0" noProof="0" dirty="0" err="1">
                          <a:ln>
                            <a:noFill/>
                          </a:ln>
                          <a:solidFill>
                            <a:srgbClr val="002060"/>
                          </a:solidFill>
                          <a:effectLst/>
                          <a:uLnTx/>
                          <a:uFillTx/>
                        </a:rPr>
                        <a:t>en</a:t>
                      </a:r>
                      <a:r>
                        <a:rPr kumimoji="0" lang="en-GB" sz="2000" b="1" u="none" strike="noStrike" kern="1200" cap="none" spc="0" normalizeH="0" baseline="0" noProof="0" dirty="0">
                          <a:ln>
                            <a:noFill/>
                          </a:ln>
                          <a:solidFill>
                            <a:srgbClr val="002060"/>
                          </a:solidFill>
                          <a:effectLst/>
                          <a:uLnTx/>
                          <a:uFillTx/>
                        </a:rPr>
                        <a:t>/an]</a:t>
                      </a:r>
                      <a:endParaRPr lang="en-GB" sz="2000" b="0" dirty="0">
                        <a:solidFill>
                          <a:srgbClr val="002060"/>
                        </a:solidFill>
                      </a:endParaRPr>
                    </a:p>
                  </a:txBody>
                  <a:tcPr>
                    <a:lnL w="12700" cap="flat" cmpd="sng" algn="ctr">
                      <a:solidFill>
                        <a:schemeClr val="accent2">
                          <a:lumMod val="20000"/>
                          <a:lumOff val="80000"/>
                        </a:schemeClr>
                      </a:solidFill>
                      <a:prstDash val="solid"/>
                      <a:round/>
                      <a:headEnd type="none" w="med" len="med"/>
                      <a:tailEnd type="none" w="med" len="med"/>
                    </a:ln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a:t>
                      </a:r>
                      <a:r>
                        <a:rPr lang="en-GB" sz="2000" dirty="0" err="1"/>
                        <a:t>em</a:t>
                      </a:r>
                      <a:r>
                        <a:rPr lang="en-GB" sz="2000" dirty="0"/>
                        <a:t>/am]</a:t>
                      </a:r>
                      <a:endParaRPr lang="en-GB" sz="2000" b="0" dirty="0"/>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lnT w="12700" cap="flat" cmpd="sng" algn="ctr">
                      <a:solidFill>
                        <a:schemeClr val="accent2">
                          <a:lumMod val="20000"/>
                          <a:lumOff val="80000"/>
                        </a:schemeClr>
                      </a:solidFill>
                      <a:prstDash val="solid"/>
                      <a:round/>
                      <a:headEnd type="none" w="med" len="med"/>
                      <a:tailEnd type="none" w="med" len="med"/>
                    </a:lnT>
                  </a:tcPr>
                </a:tc>
                <a:tc>
                  <a:txBody>
                    <a:bodyPr/>
                    <a:lstStyle/>
                    <a:p>
                      <a:r>
                        <a:rPr lang="en-GB" sz="2000" dirty="0" err="1">
                          <a:solidFill>
                            <a:schemeClr val="accent1">
                              <a:lumMod val="50000"/>
                            </a:schemeClr>
                          </a:solidFill>
                        </a:rPr>
                        <a:t>c</a:t>
                      </a:r>
                      <a:r>
                        <a:rPr lang="en-GB" sz="2000" b="1" dirty="0" err="1">
                          <a:solidFill>
                            <a:schemeClr val="accent1">
                              <a:lumMod val="50000"/>
                            </a:schemeClr>
                          </a:solidFill>
                        </a:rPr>
                        <a:t>am</a:t>
                      </a:r>
                      <a:r>
                        <a:rPr lang="en-GB" sz="2000" dirty="0" err="1">
                          <a:solidFill>
                            <a:schemeClr val="accent1">
                              <a:lumMod val="50000"/>
                            </a:schemeClr>
                          </a:solidFill>
                        </a:rPr>
                        <a:t>pagne</a:t>
                      </a:r>
                      <a:r>
                        <a:rPr lang="en-GB" sz="2000" dirty="0">
                          <a:solidFill>
                            <a:schemeClr val="accent1">
                              <a:lumMod val="50000"/>
                            </a:schemeClr>
                          </a:solidFill>
                        </a:rPr>
                        <a:t> </a:t>
                      </a:r>
                      <a:r>
                        <a:rPr lang="en-GB" sz="1200" dirty="0">
                          <a:solidFill>
                            <a:schemeClr val="accent1">
                              <a:lumMod val="50000"/>
                            </a:schemeClr>
                          </a:solidFill>
                        </a:rPr>
                        <a:t>[countryside]</a:t>
                      </a:r>
                    </a:p>
                  </a:txBody>
                  <a:tcPr anchor="ctr">
                    <a:lnT w="12700" cap="flat" cmpd="sng" algn="ctr">
                      <a:solidFill>
                        <a:schemeClr val="accent2">
                          <a:lumMod val="20000"/>
                          <a:lumOff val="80000"/>
                        </a:schemeClr>
                      </a:solidFill>
                      <a:prstDash val="solid"/>
                      <a:round/>
                      <a:headEnd type="none" w="med" len="med"/>
                      <a:tailEnd type="none" w="med" len="med"/>
                    </a:lnT>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v</a:t>
                      </a:r>
                      <a:r>
                        <a:rPr lang="en-GB" sz="2000" b="1" dirty="0">
                          <a:solidFill>
                            <a:schemeClr val="accent1">
                              <a:lumMod val="50000"/>
                            </a:schemeClr>
                          </a:solidFill>
                        </a:rPr>
                        <a:t>en</a:t>
                      </a:r>
                      <a:r>
                        <a:rPr lang="en-GB" sz="2000" dirty="0">
                          <a:solidFill>
                            <a:schemeClr val="accent1">
                              <a:lumMod val="50000"/>
                            </a:schemeClr>
                          </a:solidFill>
                        </a:rPr>
                        <a:t>t             </a:t>
                      </a: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r>
                        <a:rPr lang="en-GB" sz="2000" dirty="0">
                          <a:solidFill>
                            <a:schemeClr val="accent1">
                              <a:lumMod val="50000"/>
                            </a:schemeClr>
                          </a:solidFill>
                        </a:rPr>
                        <a:t>j</a:t>
                      </a:r>
                    </a:p>
                  </a:txBody>
                  <a:tcPr/>
                </a:tc>
                <a:tc>
                  <a:txBody>
                    <a:bodyPr/>
                    <a:lstStyle/>
                    <a:p>
                      <a:r>
                        <a:rPr lang="en-GB" sz="2000" dirty="0" err="1">
                          <a:solidFill>
                            <a:schemeClr val="accent1">
                              <a:lumMod val="50000"/>
                            </a:schemeClr>
                          </a:solidFill>
                        </a:rPr>
                        <a:t>j</a:t>
                      </a:r>
                      <a:r>
                        <a:rPr lang="en-GB" sz="2000" b="1" dirty="0" err="1">
                          <a:solidFill>
                            <a:schemeClr val="accent1">
                              <a:lumMod val="50000"/>
                            </a:schemeClr>
                          </a:solidFill>
                        </a:rPr>
                        <a:t>am</a:t>
                      </a:r>
                      <a:r>
                        <a:rPr lang="en-GB" sz="2000" dirty="0" err="1">
                          <a:solidFill>
                            <a:schemeClr val="accent1">
                              <a:lumMod val="50000"/>
                            </a:schemeClr>
                          </a:solidFill>
                        </a:rPr>
                        <a:t>bon</a:t>
                      </a:r>
                      <a:r>
                        <a:rPr lang="en-GB" sz="2000" dirty="0">
                          <a:solidFill>
                            <a:schemeClr val="accent1">
                              <a:lumMod val="50000"/>
                            </a:schemeClr>
                          </a:solidFill>
                        </a:rPr>
                        <a:t> </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v</a:t>
                      </a:r>
                      <a:r>
                        <a:rPr lang="en-GB" sz="2000" b="1" dirty="0" err="1">
                          <a:solidFill>
                            <a:schemeClr val="accent1">
                              <a:lumMod val="50000"/>
                            </a:schemeClr>
                          </a:solidFill>
                        </a:rPr>
                        <a:t>en</a:t>
                      </a:r>
                      <a:r>
                        <a:rPr lang="en-GB" sz="2000" dirty="0" err="1">
                          <a:solidFill>
                            <a:schemeClr val="accent1">
                              <a:lumMod val="50000"/>
                            </a:schemeClr>
                          </a:solidFill>
                        </a:rPr>
                        <a:t>dredi</a:t>
                      </a:r>
                      <a:r>
                        <a:rPr lang="en-GB" sz="2000" dirty="0">
                          <a:solidFill>
                            <a:schemeClr val="accent1">
                              <a:lumMod val="50000"/>
                            </a:schemeClr>
                          </a:solidFill>
                        </a:rPr>
                        <a:t>     [Friday]</a:t>
                      </a: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j</a:t>
                      </a:r>
                      <a:r>
                        <a:rPr lang="en-GB" sz="2000" b="1" dirty="0">
                          <a:solidFill>
                            <a:schemeClr val="accent1">
                              <a:lumMod val="50000"/>
                            </a:schemeClr>
                          </a:solidFill>
                        </a:rPr>
                        <a:t>am</a:t>
                      </a:r>
                      <a:r>
                        <a:rPr lang="en-GB" sz="2000" dirty="0">
                          <a:solidFill>
                            <a:schemeClr val="accent1">
                              <a:lumMod val="50000"/>
                            </a:schemeClr>
                          </a:solidFill>
                        </a:rPr>
                        <a:t>be</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err="1">
                          <a:solidFill>
                            <a:schemeClr val="accent1">
                              <a:lumMod val="50000"/>
                            </a:schemeClr>
                          </a:solidFill>
                        </a:rPr>
                        <a:t>p</a:t>
                      </a:r>
                      <a:r>
                        <a:rPr lang="en-GB" sz="2000" b="1" dirty="0" err="1">
                          <a:solidFill>
                            <a:schemeClr val="accent1">
                              <a:lumMod val="50000"/>
                            </a:schemeClr>
                          </a:solidFill>
                        </a:rPr>
                        <a:t>an</a:t>
                      </a:r>
                      <a:r>
                        <a:rPr lang="en-GB" sz="2000" b="0" dirty="0" err="1">
                          <a:solidFill>
                            <a:schemeClr val="accent1">
                              <a:lumMod val="50000"/>
                            </a:schemeClr>
                          </a:solidFill>
                        </a:rPr>
                        <a:t>talon</a:t>
                      </a:r>
                      <a:endParaRPr lang="en-GB" sz="2000" b="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bl>
          </a:graphicData>
        </a:graphic>
      </p:graphicFrame>
      <p:sp>
        <p:nvSpPr>
          <p:cNvPr id="31" name="Action Button: Custom 16">
            <a:hlinkClick r:id="" action="ppaction://noaction" highlightClick="1">
              <a:snd r:embed="rId3" name="campagne.wav"/>
            </a:hlinkClick>
            <a:extLst>
              <a:ext uri="{FF2B5EF4-FFF2-40B4-BE49-F238E27FC236}">
                <a16:creationId xmlns:a16="http://schemas.microsoft.com/office/drawing/2014/main" id="{CEB3128E-7BF2-4A65-B88B-60C148FACDCF}"/>
              </a:ext>
            </a:extLst>
          </p:cNvPr>
          <p:cNvSpPr/>
          <p:nvPr/>
        </p:nvSpPr>
        <p:spPr>
          <a:xfrm>
            <a:off x="4318171" y="213830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7" name="Action Button: Custom 16">
            <a:hlinkClick r:id="" action="ppaction://noaction" highlightClick="1">
              <a:snd r:embed="rId4" name="vent.wav"/>
            </a:hlinkClick>
            <a:extLst>
              <a:ext uri="{FF2B5EF4-FFF2-40B4-BE49-F238E27FC236}">
                <a16:creationId xmlns:a16="http://schemas.microsoft.com/office/drawing/2014/main" id="{8A1DE54B-4809-4B97-93E3-68BD32236018}"/>
              </a:ext>
            </a:extLst>
          </p:cNvPr>
          <p:cNvSpPr/>
          <p:nvPr/>
        </p:nvSpPr>
        <p:spPr>
          <a:xfrm>
            <a:off x="4318171" y="260562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40" name="Action Button: Custom 16">
            <a:hlinkClick r:id="" action="ppaction://noaction" highlightClick="1">
              <a:snd r:embed="rId5" name="jambon.wav"/>
            </a:hlinkClick>
            <a:extLst>
              <a:ext uri="{FF2B5EF4-FFF2-40B4-BE49-F238E27FC236}">
                <a16:creationId xmlns:a16="http://schemas.microsoft.com/office/drawing/2014/main" id="{1AA001D9-A76E-4BA3-8BC0-CBABE0E655B2}"/>
              </a:ext>
            </a:extLst>
          </p:cNvPr>
          <p:cNvSpPr/>
          <p:nvPr/>
        </p:nvSpPr>
        <p:spPr>
          <a:xfrm>
            <a:off x="4318171" y="308778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43" name="Action Button: Custom 16">
            <a:hlinkClick r:id="" action="ppaction://noaction" highlightClick="1">
              <a:snd r:embed="rId6" name="vendredi.wav"/>
            </a:hlinkClick>
            <a:extLst>
              <a:ext uri="{FF2B5EF4-FFF2-40B4-BE49-F238E27FC236}">
                <a16:creationId xmlns:a16="http://schemas.microsoft.com/office/drawing/2014/main" id="{308E3B9A-1B71-4AD2-A5C6-94D58343866D}"/>
              </a:ext>
            </a:extLst>
          </p:cNvPr>
          <p:cNvSpPr/>
          <p:nvPr/>
        </p:nvSpPr>
        <p:spPr>
          <a:xfrm>
            <a:off x="4318171" y="360532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9" name="Action Button: Custom 16">
            <a:hlinkClick r:id="" action="ppaction://noaction" highlightClick="1">
              <a:snd r:embed="rId7" name="pantalon.wav"/>
            </a:hlinkClick>
            <a:extLst>
              <a:ext uri="{FF2B5EF4-FFF2-40B4-BE49-F238E27FC236}">
                <a16:creationId xmlns:a16="http://schemas.microsoft.com/office/drawing/2014/main" id="{7BF854E3-63B4-4055-8855-C2F49C26F195}"/>
              </a:ext>
            </a:extLst>
          </p:cNvPr>
          <p:cNvSpPr/>
          <p:nvPr/>
        </p:nvSpPr>
        <p:spPr>
          <a:xfrm>
            <a:off x="4328365" y="459761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4" name="Title 3"/>
          <p:cNvSpPr>
            <a:spLocks noGrp="1"/>
          </p:cNvSpPr>
          <p:nvPr>
            <p:ph type="title"/>
          </p:nvPr>
        </p:nvSpPr>
        <p:spPr>
          <a:xfrm>
            <a:off x="0" y="213557"/>
            <a:ext cx="2632364" cy="647577"/>
          </a:xfrm>
        </p:spPr>
        <p:txBody>
          <a:bodyPr>
            <a:normAutofit/>
          </a:bodyPr>
          <a:lstStyle/>
          <a:p>
            <a:r>
              <a:rPr lang="en-GB" sz="2800" b="1" dirty="0" err="1">
                <a:solidFill>
                  <a:schemeClr val="bg1"/>
                </a:solidFill>
              </a:rPr>
              <a:t>Phonétique</a:t>
            </a:r>
            <a:r>
              <a:rPr lang="en-GB" sz="2800" b="1" dirty="0">
                <a:solidFill>
                  <a:schemeClr val="bg1"/>
                </a:solidFill>
              </a:rPr>
              <a:t>  </a:t>
            </a:r>
          </a:p>
        </p:txBody>
      </p:sp>
      <p:sp>
        <p:nvSpPr>
          <p:cNvPr id="2" name="TextBox 1">
            <a:extLst>
              <a:ext uri="{FF2B5EF4-FFF2-40B4-BE49-F238E27FC236}">
                <a16:creationId xmlns:a16="http://schemas.microsoft.com/office/drawing/2014/main" id="{F5AEF9DF-2FD5-1442-9E84-D31130754D83}"/>
              </a:ext>
            </a:extLst>
          </p:cNvPr>
          <p:cNvSpPr txBox="1"/>
          <p:nvPr/>
        </p:nvSpPr>
        <p:spPr>
          <a:xfrm>
            <a:off x="104026" y="1029211"/>
            <a:ext cx="4111192" cy="17851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Comment </a:t>
            </a:r>
            <a:r>
              <a:rPr kumimoji="0" lang="en-US"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ça</a:t>
            </a:r>
            <a:r>
              <a:rPr kumimoji="0" lang="en-US"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s'écrit</a:t>
            </a:r>
            <a:r>
              <a:rPr kumimoji="0" lang="en-US"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Avec [</a:t>
            </a:r>
            <a:r>
              <a:rPr kumimoji="0" lang="en-US"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en</a:t>
            </a:r>
            <a:r>
              <a:rPr kumimoji="0" lang="en-US"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/an] </a:t>
            </a:r>
            <a:r>
              <a:rPr kumimoji="0" lang="en-US"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ou</a:t>
            </a:r>
            <a:r>
              <a:rPr kumimoji="0" lang="en-US"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em</a:t>
            </a:r>
            <a:r>
              <a:rPr kumimoji="0" lang="en-US"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Complète</a:t>
            </a:r>
            <a:r>
              <a:rPr kumimoji="0" lang="en-US"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et dis les mots ! </a:t>
            </a:r>
          </a:p>
        </p:txBody>
      </p:sp>
      <p:sp>
        <p:nvSpPr>
          <p:cNvPr id="24" name="Rounded Rectangle 46">
            <a:extLst>
              <a:ext uri="{FF2B5EF4-FFF2-40B4-BE49-F238E27FC236}">
                <a16:creationId xmlns:a16="http://schemas.microsoft.com/office/drawing/2014/main" id="{12D35348-0974-4D74-A996-1A3356F5CF5C}"/>
              </a:ext>
            </a:extLst>
          </p:cNvPr>
          <p:cNvSpPr/>
          <p:nvPr/>
        </p:nvSpPr>
        <p:spPr>
          <a:xfrm>
            <a:off x="9974179" y="249869"/>
            <a:ext cx="193574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3" name="Picture 32" descr="green checkmark">
            <a:extLst>
              <a:ext uri="{FF2B5EF4-FFF2-40B4-BE49-F238E27FC236}">
                <a16:creationId xmlns:a16="http://schemas.microsoft.com/office/drawing/2014/main" id="{73BC3D96-0F91-47C8-9658-EFC6265D12C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22917" y="2191376"/>
            <a:ext cx="282522" cy="294294"/>
          </a:xfrm>
          <a:prstGeom prst="rect">
            <a:avLst/>
          </a:prstGeom>
        </p:spPr>
      </p:pic>
      <p:sp>
        <p:nvSpPr>
          <p:cNvPr id="32" name="TextBox 31" descr="text box hiding answer">
            <a:extLst>
              <a:ext uri="{FF2B5EF4-FFF2-40B4-BE49-F238E27FC236}">
                <a16:creationId xmlns:a16="http://schemas.microsoft.com/office/drawing/2014/main" id="{5B6EE2A1-24C4-40DE-B2AC-314EE60E23BD}"/>
              </a:ext>
            </a:extLst>
          </p:cNvPr>
          <p:cNvSpPr txBox="1"/>
          <p:nvPr/>
        </p:nvSpPr>
        <p:spPr>
          <a:xfrm>
            <a:off x="5179206" y="2151953"/>
            <a:ext cx="415008" cy="307777"/>
          </a:xfrm>
          <a:prstGeom prst="rect">
            <a:avLst/>
          </a:prstGeom>
          <a:solidFill>
            <a:srgbClr val="FDEDEC"/>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 _</a:t>
            </a:r>
          </a:p>
        </p:txBody>
      </p:sp>
      <p:pic>
        <p:nvPicPr>
          <p:cNvPr id="36" name="Picture 35" descr="green checkmark">
            <a:extLst>
              <a:ext uri="{FF2B5EF4-FFF2-40B4-BE49-F238E27FC236}">
                <a16:creationId xmlns:a16="http://schemas.microsoft.com/office/drawing/2014/main" id="{A0A79935-10EF-45BF-B089-967F6A7865B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86961" y="2671089"/>
            <a:ext cx="282522" cy="294294"/>
          </a:xfrm>
          <a:prstGeom prst="rect">
            <a:avLst/>
          </a:prstGeom>
        </p:spPr>
      </p:pic>
      <p:sp>
        <p:nvSpPr>
          <p:cNvPr id="47" name="TextBox 46" descr="text box hiding answer">
            <a:extLst>
              <a:ext uri="{FF2B5EF4-FFF2-40B4-BE49-F238E27FC236}">
                <a16:creationId xmlns:a16="http://schemas.microsoft.com/office/drawing/2014/main" id="{A382E953-5C44-4409-A152-33F8D0D8B8AF}"/>
              </a:ext>
            </a:extLst>
          </p:cNvPr>
          <p:cNvSpPr txBox="1"/>
          <p:nvPr/>
        </p:nvSpPr>
        <p:spPr>
          <a:xfrm>
            <a:off x="5164527" y="2664942"/>
            <a:ext cx="326605" cy="307777"/>
          </a:xfrm>
          <a:prstGeom prst="rect">
            <a:avLst/>
          </a:prstGeom>
          <a:solidFill>
            <a:srgbClr val="FFFFF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 _</a:t>
            </a:r>
          </a:p>
        </p:txBody>
      </p:sp>
      <p:sp>
        <p:nvSpPr>
          <p:cNvPr id="5" name="Action Button: Custom 16">
            <a:hlinkClick r:id="" action="ppaction://noaction" highlightClick="1">
              <a:snd r:embed="rId9" name="jambe.wav"/>
            </a:hlinkClick>
            <a:extLst>
              <a:ext uri="{FF2B5EF4-FFF2-40B4-BE49-F238E27FC236}">
                <a16:creationId xmlns:a16="http://schemas.microsoft.com/office/drawing/2014/main" id="{37B955FD-6D22-485E-B7A0-BAC782A7C7EB}"/>
              </a:ext>
            </a:extLst>
          </p:cNvPr>
          <p:cNvSpPr/>
          <p:nvPr/>
        </p:nvSpPr>
        <p:spPr>
          <a:xfrm>
            <a:off x="4332297" y="408888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pic>
        <p:nvPicPr>
          <p:cNvPr id="1032" name="Picture 8" descr="Ham, Food, Pork, Meal, Meat, Dinner, Snack, Lunch">
            <a:extLst>
              <a:ext uri="{FF2B5EF4-FFF2-40B4-BE49-F238E27FC236}">
                <a16:creationId xmlns:a16="http://schemas.microsoft.com/office/drawing/2014/main" id="{6B753C7B-AF67-43A5-92E4-CD76DB50561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86106" y="3127969"/>
            <a:ext cx="550038" cy="41512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Women Trousers Red Clip Art">
            <a:extLst>
              <a:ext uri="{FF2B5EF4-FFF2-40B4-BE49-F238E27FC236}">
                <a16:creationId xmlns:a16="http://schemas.microsoft.com/office/drawing/2014/main" id="{B92F9BE9-3267-41EF-B697-727A11C83E98}"/>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926717" y="4655962"/>
            <a:ext cx="218781" cy="41512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descr="green checkmark">
            <a:extLst>
              <a:ext uri="{FF2B5EF4-FFF2-40B4-BE49-F238E27FC236}">
                <a16:creationId xmlns:a16="http://schemas.microsoft.com/office/drawing/2014/main" id="{C8E6E8D7-DE8F-4BEB-8B05-9C0ECDE75EB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86961" y="3188384"/>
            <a:ext cx="282522" cy="294294"/>
          </a:xfrm>
          <a:prstGeom prst="rect">
            <a:avLst/>
          </a:prstGeom>
        </p:spPr>
      </p:pic>
      <p:sp>
        <p:nvSpPr>
          <p:cNvPr id="59" name="TextBox 58" descr="text box hiding answer">
            <a:extLst>
              <a:ext uri="{FF2B5EF4-FFF2-40B4-BE49-F238E27FC236}">
                <a16:creationId xmlns:a16="http://schemas.microsoft.com/office/drawing/2014/main" id="{B70FC568-D11E-456E-8DE4-9EDCE50685FD}"/>
              </a:ext>
            </a:extLst>
          </p:cNvPr>
          <p:cNvSpPr txBox="1"/>
          <p:nvPr/>
        </p:nvSpPr>
        <p:spPr>
          <a:xfrm>
            <a:off x="5092671" y="3171309"/>
            <a:ext cx="404647" cy="307777"/>
          </a:xfrm>
          <a:prstGeom prst="rect">
            <a:avLst/>
          </a:prstGeom>
          <a:solidFill>
            <a:srgbClr val="FDEDEC"/>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 _</a:t>
            </a:r>
          </a:p>
        </p:txBody>
      </p:sp>
      <p:pic>
        <p:nvPicPr>
          <p:cNvPr id="1038" name="Picture 14" descr="Leg, Foot, Toes, Knee, Ankle, Heel, Right, Bend, Human">
            <a:extLst>
              <a:ext uri="{FF2B5EF4-FFF2-40B4-BE49-F238E27FC236}">
                <a16:creationId xmlns:a16="http://schemas.microsoft.com/office/drawing/2014/main" id="{4258E10E-8EF0-4FD6-A64C-B5B03EDEDC2D}"/>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876484" y="4109933"/>
            <a:ext cx="223534" cy="447068"/>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descr="green checkmark">
            <a:extLst>
              <a:ext uri="{FF2B5EF4-FFF2-40B4-BE49-F238E27FC236}">
                <a16:creationId xmlns:a16="http://schemas.microsoft.com/office/drawing/2014/main" id="{6C140137-C628-4DDD-AA95-4B2A860ED4B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22917" y="3680170"/>
            <a:ext cx="282522" cy="294294"/>
          </a:xfrm>
          <a:prstGeom prst="rect">
            <a:avLst/>
          </a:prstGeom>
        </p:spPr>
      </p:pic>
      <p:pic>
        <p:nvPicPr>
          <p:cNvPr id="45" name="Picture 44" descr="green checkmark">
            <a:extLst>
              <a:ext uri="{FF2B5EF4-FFF2-40B4-BE49-F238E27FC236}">
                <a16:creationId xmlns:a16="http://schemas.microsoft.com/office/drawing/2014/main" id="{FE3E904E-45E5-4B2C-8261-F6D288B5A09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92101" y="4156738"/>
            <a:ext cx="282522" cy="294294"/>
          </a:xfrm>
          <a:prstGeom prst="rect">
            <a:avLst/>
          </a:prstGeom>
        </p:spPr>
      </p:pic>
      <p:sp>
        <p:nvSpPr>
          <p:cNvPr id="62" name="TextBox 61" descr="text box hiding answer">
            <a:extLst>
              <a:ext uri="{FF2B5EF4-FFF2-40B4-BE49-F238E27FC236}">
                <a16:creationId xmlns:a16="http://schemas.microsoft.com/office/drawing/2014/main" id="{C735A458-68A1-4208-B256-12CA3A6E31E6}"/>
              </a:ext>
            </a:extLst>
          </p:cNvPr>
          <p:cNvSpPr txBox="1"/>
          <p:nvPr/>
        </p:nvSpPr>
        <p:spPr>
          <a:xfrm>
            <a:off x="5082310" y="4179676"/>
            <a:ext cx="396000" cy="307777"/>
          </a:xfrm>
          <a:prstGeom prst="rect">
            <a:avLst/>
          </a:prstGeom>
          <a:solidFill>
            <a:srgbClr val="FDEDEC"/>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 _</a:t>
            </a:r>
          </a:p>
        </p:txBody>
      </p:sp>
      <p:pic>
        <p:nvPicPr>
          <p:cNvPr id="51" name="Picture 50" descr="green checkmark">
            <a:extLst>
              <a:ext uri="{FF2B5EF4-FFF2-40B4-BE49-F238E27FC236}">
                <a16:creationId xmlns:a16="http://schemas.microsoft.com/office/drawing/2014/main" id="{2F4306DB-2DF3-4B66-9E70-C6B0282C785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09717" y="4728291"/>
            <a:ext cx="282522" cy="294294"/>
          </a:xfrm>
          <a:prstGeom prst="rect">
            <a:avLst/>
          </a:prstGeom>
        </p:spPr>
      </p:pic>
      <p:pic>
        <p:nvPicPr>
          <p:cNvPr id="9" name="Picture 8" descr="A cartoon of a cloud with a face&#10;&#10;Description automatically generated">
            <a:extLst>
              <a:ext uri="{FF2B5EF4-FFF2-40B4-BE49-F238E27FC236}">
                <a16:creationId xmlns:a16="http://schemas.microsoft.com/office/drawing/2014/main" id="{BE310654-53CE-4C48-BF10-9F402115859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563011" y="2665998"/>
            <a:ext cx="772499" cy="485830"/>
          </a:xfrm>
          <a:prstGeom prst="rect">
            <a:avLst/>
          </a:prstGeom>
        </p:spPr>
      </p:pic>
      <p:sp>
        <p:nvSpPr>
          <p:cNvPr id="50" name="TextBox 49" descr="text box hiding answer">
            <a:extLst>
              <a:ext uri="{FF2B5EF4-FFF2-40B4-BE49-F238E27FC236}">
                <a16:creationId xmlns:a16="http://schemas.microsoft.com/office/drawing/2014/main" id="{9BEE8772-5E9D-472A-AD9A-4B8A9C52EF2C}"/>
              </a:ext>
            </a:extLst>
          </p:cNvPr>
          <p:cNvSpPr txBox="1"/>
          <p:nvPr/>
        </p:nvSpPr>
        <p:spPr>
          <a:xfrm>
            <a:off x="5151705" y="3666687"/>
            <a:ext cx="326605" cy="307777"/>
          </a:xfrm>
          <a:prstGeom prst="rect">
            <a:avLst/>
          </a:prstGeom>
          <a:solidFill>
            <a:srgbClr val="FFFFF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 _</a:t>
            </a:r>
          </a:p>
        </p:txBody>
      </p:sp>
      <p:sp>
        <p:nvSpPr>
          <p:cNvPr id="53" name="TextBox 52" descr="text box hiding answer">
            <a:extLst>
              <a:ext uri="{FF2B5EF4-FFF2-40B4-BE49-F238E27FC236}">
                <a16:creationId xmlns:a16="http://schemas.microsoft.com/office/drawing/2014/main" id="{7B26CA1E-84A1-4196-B8CA-CD18FBCF7731}"/>
              </a:ext>
            </a:extLst>
          </p:cNvPr>
          <p:cNvSpPr txBox="1"/>
          <p:nvPr/>
        </p:nvSpPr>
        <p:spPr>
          <a:xfrm>
            <a:off x="5190623" y="4658210"/>
            <a:ext cx="326605" cy="307777"/>
          </a:xfrm>
          <a:prstGeom prst="rect">
            <a:avLst/>
          </a:prstGeom>
          <a:solidFill>
            <a:srgbClr val="FFFFF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 _</a:t>
            </a:r>
          </a:p>
        </p:txBody>
      </p:sp>
    </p:spTree>
    <p:extLst>
      <p:ext uri="{BB962C8B-B14F-4D97-AF65-F5344CB8AC3E}">
        <p14:creationId xmlns:p14="http://schemas.microsoft.com/office/powerpoint/2010/main" val="988805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47"/>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59"/>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50"/>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62"/>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4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53"/>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47" grpId="0" animBg="1"/>
      <p:bldP spid="59" grpId="0" animBg="1"/>
      <p:bldP spid="62" grpId="0" animBg="1"/>
      <p:bldP spid="50" grpId="0" animBg="1"/>
      <p:bldP spid="5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5903495" cy="647577"/>
          </a:xfrm>
        </p:spPr>
        <p:txBody>
          <a:bodyPr>
            <a:noAutofit/>
          </a:bodyPr>
          <a:lstStyle/>
          <a:p>
            <a:r>
              <a:rPr lang="en-GB" sz="2400" b="1" dirty="0">
                <a:solidFill>
                  <a:schemeClr val="bg1"/>
                </a:solidFill>
              </a:rPr>
              <a:t>Question words with ‘</a:t>
            </a:r>
            <a:r>
              <a:rPr lang="en-GB" sz="2400" b="1" dirty="0" err="1">
                <a:solidFill>
                  <a:schemeClr val="bg1"/>
                </a:solidFill>
              </a:rPr>
              <a:t>est-ce</a:t>
            </a:r>
            <a:r>
              <a:rPr lang="en-GB" sz="2400" b="1" dirty="0">
                <a:solidFill>
                  <a:schemeClr val="bg1"/>
                </a:solidFill>
              </a:rPr>
              <a:t> que’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14F55C5B-6E69-D74E-9BE5-8088EB3228DB}"/>
              </a:ext>
            </a:extLst>
          </p:cNvPr>
          <p:cNvSpPr txBox="1"/>
          <p:nvPr/>
        </p:nvSpPr>
        <p:spPr>
          <a:xfrm>
            <a:off x="180000" y="1296000"/>
            <a:ext cx="11729921"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As we have learnt, we can ask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yes/no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questions by adding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est-ce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que</a:t>
            </a:r>
            <a:r>
              <a:rPr kumimoji="0" lang="en-US" sz="2400"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0" i="0" u="none"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4472C4">
                    <a:lumMod val="50000"/>
                  </a:srgbClr>
                </a:solidFill>
                <a:latin typeface="Century Gothic" panose="020F0302020204030204"/>
              </a:rPr>
              <a:t>Est-</a:t>
            </a:r>
            <a:r>
              <a:rPr lang="en-US" sz="2400" b="1" dirty="0" err="1">
                <a:solidFill>
                  <a:srgbClr val="4472C4">
                    <a:lumMod val="50000"/>
                  </a:srgbClr>
                </a:solidFill>
                <a:latin typeface="Century Gothic" panose="020F0302020204030204"/>
              </a:rPr>
              <a:t>ce</a:t>
            </a:r>
            <a:r>
              <a:rPr lang="en-US" sz="2400" b="1" dirty="0">
                <a:solidFill>
                  <a:srgbClr val="4472C4">
                    <a:lumMod val="50000"/>
                  </a:srgbClr>
                </a:solidFill>
                <a:latin typeface="Century Gothic" panose="020F0302020204030204"/>
              </a:rPr>
              <a:t> que </a:t>
            </a:r>
            <a:r>
              <a:rPr lang="en-US" sz="2400" b="1" dirty="0" err="1">
                <a:solidFill>
                  <a:srgbClr val="4472C4">
                    <a:lumMod val="50000"/>
                  </a:srgbClr>
                </a:solidFill>
                <a:latin typeface="Century Gothic" panose="020F0302020204030204"/>
              </a:rPr>
              <a:t>tu</a:t>
            </a:r>
            <a:r>
              <a:rPr lang="en-US" sz="2400" b="1" dirty="0">
                <a:solidFill>
                  <a:srgbClr val="4472C4">
                    <a:lumMod val="50000"/>
                  </a:srgbClr>
                </a:solidFill>
                <a:latin typeface="Century Gothic" panose="020F0302020204030204"/>
              </a:rPr>
              <a:t> </a:t>
            </a:r>
            <a:r>
              <a:rPr lang="en-US" sz="2400" b="1" dirty="0" err="1">
                <a:solidFill>
                  <a:srgbClr val="4472C4">
                    <a:lumMod val="50000"/>
                  </a:srgbClr>
                </a:solidFill>
                <a:latin typeface="Century Gothic" panose="020F0302020204030204"/>
              </a:rPr>
              <a:t>manges</a:t>
            </a:r>
            <a:r>
              <a:rPr lang="en-US" sz="2400" b="1" dirty="0">
                <a:solidFill>
                  <a:srgbClr val="4472C4">
                    <a:lumMod val="50000"/>
                  </a:srgbClr>
                </a:solidFill>
                <a:latin typeface="Century Gothic" panose="020F0302020204030204"/>
              </a:rPr>
              <a:t> des fruits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4472C4">
                    <a:lumMod val="50000"/>
                  </a:srgbClr>
                </a:solidFill>
                <a:latin typeface="Century Gothic" panose="020F0302020204030204"/>
              </a:rPr>
              <a:t>Est-</a:t>
            </a:r>
            <a:r>
              <a:rPr lang="en-US" sz="2400" b="1" dirty="0" err="1">
                <a:solidFill>
                  <a:srgbClr val="4472C4">
                    <a:lumMod val="50000"/>
                  </a:srgbClr>
                </a:solidFill>
                <a:latin typeface="Century Gothic" panose="020F0302020204030204"/>
              </a:rPr>
              <a:t>ce</a:t>
            </a:r>
            <a:r>
              <a:rPr lang="en-US" sz="2400" b="1" dirty="0">
                <a:solidFill>
                  <a:srgbClr val="4472C4">
                    <a:lumMod val="50000"/>
                  </a:srgbClr>
                </a:solidFill>
                <a:latin typeface="Century Gothic" panose="020F0302020204030204"/>
              </a:rPr>
              <a:t> que </a:t>
            </a:r>
            <a:r>
              <a:rPr lang="en-US" sz="2400" b="1" dirty="0" err="1">
                <a:solidFill>
                  <a:srgbClr val="4472C4">
                    <a:lumMod val="50000"/>
                  </a:srgbClr>
                </a:solidFill>
                <a:latin typeface="Century Gothic" panose="020F0302020204030204"/>
              </a:rPr>
              <a:t>tu</a:t>
            </a:r>
            <a:r>
              <a:rPr lang="en-US" sz="2400" b="1" dirty="0">
                <a:solidFill>
                  <a:srgbClr val="4472C4">
                    <a:lumMod val="50000"/>
                  </a:srgbClr>
                </a:solidFill>
                <a:latin typeface="Century Gothic" panose="020F0302020204030204"/>
              </a:rPr>
              <a:t> </a:t>
            </a:r>
            <a:r>
              <a:rPr lang="en-US" sz="2400" b="1" dirty="0" err="1">
                <a:solidFill>
                  <a:srgbClr val="4472C4">
                    <a:lumMod val="50000"/>
                  </a:srgbClr>
                </a:solidFill>
                <a:latin typeface="Century Gothic" panose="020F0302020204030204"/>
              </a:rPr>
              <a:t>demandes</a:t>
            </a:r>
            <a:r>
              <a:rPr lang="en-US" sz="2400" b="1" dirty="0">
                <a:solidFill>
                  <a:srgbClr val="4472C4">
                    <a:lumMod val="50000"/>
                  </a:srgbClr>
                </a:solidFill>
                <a:latin typeface="Century Gothic" panose="020F0302020204030204"/>
              </a:rPr>
              <a:t> un </a:t>
            </a:r>
            <a:r>
              <a:rPr lang="en-US" sz="2400" b="1" dirty="0" err="1">
                <a:solidFill>
                  <a:srgbClr val="4472C4">
                    <a:lumMod val="50000"/>
                  </a:srgbClr>
                </a:solidFill>
                <a:latin typeface="Century Gothic" panose="020F0302020204030204"/>
              </a:rPr>
              <a:t>cadeau</a:t>
            </a:r>
            <a:r>
              <a:rPr lang="en-US" sz="2400" b="1" dirty="0">
                <a:solidFill>
                  <a:srgbClr val="4472C4">
                    <a:lumMod val="50000"/>
                  </a:srgbClr>
                </a:solidFill>
                <a:latin typeface="Century Gothic" panose="020F0302020204030204"/>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1"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203864"/>
                </a:solidFill>
                <a:latin typeface="Century Gothic" panose="020F0302020204030204"/>
              </a:rPr>
              <a:t>To ask </a:t>
            </a:r>
            <a:r>
              <a:rPr lang="en-US" sz="2400" b="1" dirty="0">
                <a:solidFill>
                  <a:srgbClr val="203864"/>
                </a:solidFill>
                <a:latin typeface="Century Gothic" panose="020F0302020204030204"/>
              </a:rPr>
              <a:t>information</a:t>
            </a:r>
            <a:r>
              <a:rPr lang="en-US" sz="2400" dirty="0">
                <a:solidFill>
                  <a:srgbClr val="203864"/>
                </a:solidFill>
                <a:latin typeface="Century Gothic" panose="020F0302020204030204"/>
              </a:rPr>
              <a:t> questions, the </a:t>
            </a:r>
            <a:r>
              <a:rPr lang="en-US" sz="2400" b="1" dirty="0">
                <a:solidFill>
                  <a:srgbClr val="EF3C30"/>
                </a:solidFill>
                <a:latin typeface="Century Gothic" panose="020F0302020204030204"/>
              </a:rPr>
              <a:t>question word</a:t>
            </a:r>
            <a:r>
              <a:rPr lang="en-US" sz="2400" dirty="0">
                <a:solidFill>
                  <a:srgbClr val="EF3C30"/>
                </a:solidFill>
                <a:latin typeface="Century Gothic" panose="020F0302020204030204"/>
              </a:rPr>
              <a:t> </a:t>
            </a:r>
            <a:r>
              <a:rPr lang="en-US" sz="2400" dirty="0">
                <a:solidFill>
                  <a:srgbClr val="203864"/>
                </a:solidFill>
                <a:latin typeface="Century Gothic" panose="020F0302020204030204"/>
              </a:rPr>
              <a:t>goes </a:t>
            </a:r>
            <a:r>
              <a:rPr lang="en-US" sz="2400" b="1" dirty="0">
                <a:solidFill>
                  <a:srgbClr val="203864"/>
                </a:solidFill>
                <a:latin typeface="Century Gothic" panose="020F0302020204030204"/>
              </a:rPr>
              <a:t>before</a:t>
            </a:r>
            <a:r>
              <a:rPr lang="en-US" sz="2400" dirty="0">
                <a:solidFill>
                  <a:srgbClr val="203864"/>
                </a:solidFill>
                <a:latin typeface="Century Gothic" panose="020F0302020204030204"/>
              </a:rPr>
              <a:t> </a:t>
            </a:r>
            <a:r>
              <a:rPr lang="en-US" sz="2400" i="1" dirty="0" err="1">
                <a:solidFill>
                  <a:srgbClr val="203864"/>
                </a:solidFill>
                <a:latin typeface="Century Gothic" panose="020F0302020204030204"/>
              </a:rPr>
              <a:t>est-ce</a:t>
            </a:r>
            <a:r>
              <a:rPr lang="en-US" sz="2400" i="1" dirty="0">
                <a:solidFill>
                  <a:srgbClr val="203864"/>
                </a:solidFill>
                <a:latin typeface="Century Gothic" panose="020F0302020204030204"/>
              </a:rPr>
              <a:t> que </a:t>
            </a:r>
            <a:r>
              <a:rPr lang="en-US" sz="2400" dirty="0">
                <a:solidFill>
                  <a:srgbClr val="203864"/>
                </a:solidFill>
                <a:latin typeface="Century Gothic" panose="020F0302020204030204"/>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203864"/>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err="1">
                <a:solidFill>
                  <a:srgbClr val="EF3C30"/>
                </a:solidFill>
                <a:latin typeface="Century Gothic" panose="020F0302020204030204"/>
              </a:rPr>
              <a:t>Combien</a:t>
            </a:r>
            <a:r>
              <a:rPr lang="en-US" sz="2400" b="1" dirty="0">
                <a:solidFill>
                  <a:srgbClr val="EF3C30"/>
                </a:solidFill>
                <a:latin typeface="Century Gothic" panose="020F0302020204030204"/>
              </a:rPr>
              <a:t> de </a:t>
            </a:r>
            <a:r>
              <a:rPr lang="en-US" sz="2400" b="1" dirty="0">
                <a:solidFill>
                  <a:srgbClr val="203864"/>
                </a:solidFill>
                <a:latin typeface="Century Gothic" panose="020F0302020204030204"/>
              </a:rPr>
              <a:t>fruit </a:t>
            </a:r>
            <a:r>
              <a:rPr lang="en-US" sz="2400" b="1" dirty="0" err="1">
                <a:solidFill>
                  <a:srgbClr val="203864"/>
                </a:solidFill>
                <a:latin typeface="Century Gothic" panose="020F0302020204030204"/>
              </a:rPr>
              <a:t>est-ce</a:t>
            </a:r>
            <a:r>
              <a:rPr lang="en-US" sz="2400" b="1" dirty="0">
                <a:solidFill>
                  <a:srgbClr val="203864"/>
                </a:solidFill>
                <a:latin typeface="Century Gothic" panose="020F0302020204030204"/>
              </a:rPr>
              <a:t> que </a:t>
            </a:r>
            <a:r>
              <a:rPr lang="en-US" sz="2400" b="1" dirty="0" err="1">
                <a:solidFill>
                  <a:srgbClr val="203864"/>
                </a:solidFill>
                <a:latin typeface="Century Gothic" panose="020F0302020204030204"/>
              </a:rPr>
              <a:t>tu</a:t>
            </a:r>
            <a:r>
              <a:rPr lang="en-US" sz="2400" b="1" dirty="0">
                <a:solidFill>
                  <a:srgbClr val="203864"/>
                </a:solidFill>
                <a:latin typeface="Century Gothic" panose="020F0302020204030204"/>
              </a:rPr>
              <a:t> </a:t>
            </a:r>
            <a:r>
              <a:rPr lang="en-US" sz="2400" b="1" dirty="0" err="1">
                <a:solidFill>
                  <a:srgbClr val="203864"/>
                </a:solidFill>
                <a:latin typeface="Century Gothic" panose="020F0302020204030204"/>
              </a:rPr>
              <a:t>manges</a:t>
            </a:r>
            <a:r>
              <a:rPr lang="en-US" sz="2400" b="1" dirty="0">
                <a:solidFill>
                  <a:srgbClr val="203864"/>
                </a:solidFill>
                <a:latin typeface="Century Gothic" panose="020F0302020204030204"/>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err="1">
                <a:solidFill>
                  <a:srgbClr val="EF3C30"/>
                </a:solidFill>
                <a:latin typeface="Century Gothic" panose="020F0302020204030204"/>
              </a:rPr>
              <a:t>Qu’</a:t>
            </a:r>
            <a:r>
              <a:rPr lang="en-US" sz="2400" b="1" dirty="0" err="1">
                <a:solidFill>
                  <a:srgbClr val="203864"/>
                </a:solidFill>
                <a:latin typeface="Century Gothic" panose="020F0302020204030204"/>
              </a:rPr>
              <a:t>est-ce</a:t>
            </a:r>
            <a:r>
              <a:rPr lang="en-US" sz="2400" b="1" dirty="0">
                <a:solidFill>
                  <a:srgbClr val="203864"/>
                </a:solidFill>
                <a:latin typeface="Century Gothic" panose="020F0302020204030204"/>
              </a:rPr>
              <a:t> que </a:t>
            </a:r>
            <a:r>
              <a:rPr lang="en-US" sz="2400" b="1" dirty="0" err="1">
                <a:solidFill>
                  <a:srgbClr val="203864"/>
                </a:solidFill>
                <a:latin typeface="Century Gothic" panose="020F0302020204030204"/>
              </a:rPr>
              <a:t>tu</a:t>
            </a:r>
            <a:r>
              <a:rPr lang="en-US" sz="2400" b="1" dirty="0">
                <a:solidFill>
                  <a:srgbClr val="203864"/>
                </a:solidFill>
                <a:latin typeface="Century Gothic" panose="020F0302020204030204"/>
              </a:rPr>
              <a:t> </a:t>
            </a:r>
            <a:r>
              <a:rPr lang="en-US" sz="2400" b="1" dirty="0" err="1">
                <a:solidFill>
                  <a:srgbClr val="203864"/>
                </a:solidFill>
                <a:latin typeface="Century Gothic" panose="020F0302020204030204"/>
              </a:rPr>
              <a:t>demandes</a:t>
            </a:r>
            <a:r>
              <a:rPr lang="en-US" sz="2400" b="1" dirty="0">
                <a:solidFill>
                  <a:srgbClr val="203864"/>
                </a:solidFill>
                <a:latin typeface="Century Gothic" panose="020F0302020204030204"/>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1" dirty="0">
              <a:solidFill>
                <a:srgbClr val="203864"/>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1" dirty="0">
              <a:solidFill>
                <a:srgbClr val="203864"/>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203864"/>
                </a:solidFill>
                <a:latin typeface="Century Gothic" panose="020F0302020204030204"/>
              </a:rPr>
              <a:t>Remember – the </a:t>
            </a:r>
            <a:r>
              <a:rPr lang="en-US" sz="2400" b="1" dirty="0">
                <a:solidFill>
                  <a:srgbClr val="203864"/>
                </a:solidFill>
                <a:latin typeface="Century Gothic" panose="020F0302020204030204"/>
              </a:rPr>
              <a:t>subject</a:t>
            </a:r>
            <a:r>
              <a:rPr lang="en-US" sz="2400" dirty="0">
                <a:solidFill>
                  <a:srgbClr val="203864"/>
                </a:solidFill>
                <a:latin typeface="Century Gothic" panose="020F0302020204030204"/>
              </a:rPr>
              <a:t> and </a:t>
            </a:r>
            <a:r>
              <a:rPr lang="en-US" sz="2400" b="1" dirty="0">
                <a:solidFill>
                  <a:srgbClr val="203864"/>
                </a:solidFill>
                <a:latin typeface="Century Gothic" panose="020F0302020204030204"/>
              </a:rPr>
              <a:t>verb</a:t>
            </a:r>
            <a:r>
              <a:rPr lang="en-US" sz="2400" dirty="0">
                <a:solidFill>
                  <a:srgbClr val="203864"/>
                </a:solidFill>
                <a:latin typeface="Century Gothic" panose="020F0302020204030204"/>
              </a:rPr>
              <a:t> stay in the </a:t>
            </a:r>
            <a:r>
              <a:rPr lang="en-US" sz="2400" b="1" dirty="0">
                <a:solidFill>
                  <a:srgbClr val="203864"/>
                </a:solidFill>
                <a:latin typeface="Century Gothic" panose="020F0302020204030204"/>
              </a:rPr>
              <a:t>same order </a:t>
            </a:r>
            <a:r>
              <a:rPr lang="en-US" sz="2400" dirty="0">
                <a:solidFill>
                  <a:srgbClr val="203864"/>
                </a:solidFill>
                <a:latin typeface="Century Gothic" panose="020F0302020204030204"/>
              </a:rPr>
              <a:t>with </a:t>
            </a:r>
            <a:r>
              <a:rPr lang="en-US" sz="2400" i="1" dirty="0" err="1">
                <a:solidFill>
                  <a:srgbClr val="203864"/>
                </a:solidFill>
                <a:latin typeface="Century Gothic" panose="020F0302020204030204"/>
              </a:rPr>
              <a:t>est-ce</a:t>
            </a:r>
            <a:r>
              <a:rPr lang="en-US" sz="2400" i="1" dirty="0">
                <a:solidFill>
                  <a:srgbClr val="203864"/>
                </a:solidFill>
                <a:latin typeface="Century Gothic" panose="020F0302020204030204"/>
              </a:rPr>
              <a:t> que </a:t>
            </a:r>
            <a:r>
              <a:rPr lang="en-US" sz="2400" dirty="0">
                <a:solidFill>
                  <a:srgbClr val="203864"/>
                </a:solidFill>
                <a:latin typeface="Century Gothic" panose="020F0302020204030204"/>
              </a:rPr>
              <a:t>(there is </a:t>
            </a:r>
            <a:r>
              <a:rPr lang="en-US" sz="2400" b="1" dirty="0">
                <a:solidFill>
                  <a:srgbClr val="203864"/>
                </a:solidFill>
                <a:latin typeface="Century Gothic" panose="020F0302020204030204"/>
              </a:rPr>
              <a:t>no inversion</a:t>
            </a:r>
            <a:r>
              <a:rPr lang="en-US" sz="2400" dirty="0">
                <a:solidFill>
                  <a:srgbClr val="203864"/>
                </a:solidFill>
                <a:latin typeface="Century Gothic" panose="020F0302020204030204"/>
              </a:rPr>
              <a:t>.)</a:t>
            </a:r>
          </a:p>
        </p:txBody>
      </p:sp>
      <p:sp>
        <p:nvSpPr>
          <p:cNvPr id="2" name="TextBox 1">
            <a:extLst>
              <a:ext uri="{FF2B5EF4-FFF2-40B4-BE49-F238E27FC236}">
                <a16:creationId xmlns:a16="http://schemas.microsoft.com/office/drawing/2014/main" id="{0FAA52A8-E282-46C7-B87D-3334B1E01EEB}"/>
              </a:ext>
            </a:extLst>
          </p:cNvPr>
          <p:cNvSpPr txBox="1"/>
          <p:nvPr/>
        </p:nvSpPr>
        <p:spPr>
          <a:xfrm>
            <a:off x="6457245" y="1962150"/>
            <a:ext cx="2747868" cy="461665"/>
          </a:xfrm>
          <a:prstGeom prst="rect">
            <a:avLst/>
          </a:prstGeom>
          <a:noFill/>
        </p:spPr>
        <p:txBody>
          <a:bodyPr wrap="none" rtlCol="0">
            <a:spAutoFit/>
          </a:bodyPr>
          <a:lstStyle/>
          <a:p>
            <a:pPr algn="l"/>
            <a:r>
              <a:rPr lang="en-GB" sz="2400" i="1" dirty="0">
                <a:solidFill>
                  <a:srgbClr val="002060"/>
                </a:solidFill>
              </a:rPr>
              <a:t>Do you eat fruit ?</a:t>
            </a:r>
          </a:p>
        </p:txBody>
      </p:sp>
      <p:sp>
        <p:nvSpPr>
          <p:cNvPr id="9" name="TextBox 8">
            <a:extLst>
              <a:ext uri="{FF2B5EF4-FFF2-40B4-BE49-F238E27FC236}">
                <a16:creationId xmlns:a16="http://schemas.microsoft.com/office/drawing/2014/main" id="{F6B6D247-FD34-44DF-9B58-64F8C52FD1BA}"/>
              </a:ext>
            </a:extLst>
          </p:cNvPr>
          <p:cNvSpPr txBox="1"/>
          <p:nvPr/>
        </p:nvSpPr>
        <p:spPr>
          <a:xfrm>
            <a:off x="6457245" y="3808573"/>
            <a:ext cx="4346062" cy="461665"/>
          </a:xfrm>
          <a:prstGeom prst="rect">
            <a:avLst/>
          </a:prstGeom>
          <a:noFill/>
        </p:spPr>
        <p:txBody>
          <a:bodyPr wrap="none" rtlCol="0">
            <a:spAutoFit/>
          </a:bodyPr>
          <a:lstStyle/>
          <a:p>
            <a:pPr algn="l"/>
            <a:r>
              <a:rPr lang="en-GB" sz="2400" i="1" dirty="0">
                <a:solidFill>
                  <a:srgbClr val="002060"/>
                </a:solidFill>
              </a:rPr>
              <a:t>How much fruit do you eat?</a:t>
            </a:r>
          </a:p>
        </p:txBody>
      </p:sp>
      <p:sp>
        <p:nvSpPr>
          <p:cNvPr id="10" name="TextBox 9">
            <a:extLst>
              <a:ext uri="{FF2B5EF4-FFF2-40B4-BE49-F238E27FC236}">
                <a16:creationId xmlns:a16="http://schemas.microsoft.com/office/drawing/2014/main" id="{BFF87EE1-0216-4D93-A971-C7E7578B97BA}"/>
              </a:ext>
            </a:extLst>
          </p:cNvPr>
          <p:cNvSpPr txBox="1"/>
          <p:nvPr/>
        </p:nvSpPr>
        <p:spPr>
          <a:xfrm>
            <a:off x="6457245" y="2359818"/>
            <a:ext cx="4607352" cy="461665"/>
          </a:xfrm>
          <a:prstGeom prst="rect">
            <a:avLst/>
          </a:prstGeom>
          <a:noFill/>
        </p:spPr>
        <p:txBody>
          <a:bodyPr wrap="none" rtlCol="0">
            <a:spAutoFit/>
          </a:bodyPr>
          <a:lstStyle/>
          <a:p>
            <a:pPr algn="l"/>
            <a:r>
              <a:rPr lang="en-GB" sz="2400" i="1" dirty="0">
                <a:solidFill>
                  <a:srgbClr val="002060"/>
                </a:solidFill>
              </a:rPr>
              <a:t>Are you asking for a present ?</a:t>
            </a:r>
          </a:p>
        </p:txBody>
      </p:sp>
      <p:sp>
        <p:nvSpPr>
          <p:cNvPr id="11" name="TextBox 10">
            <a:extLst>
              <a:ext uri="{FF2B5EF4-FFF2-40B4-BE49-F238E27FC236}">
                <a16:creationId xmlns:a16="http://schemas.microsoft.com/office/drawing/2014/main" id="{434C4143-DB07-41FF-84C2-5F56FB1E4BFE}"/>
              </a:ext>
            </a:extLst>
          </p:cNvPr>
          <p:cNvSpPr txBox="1"/>
          <p:nvPr/>
        </p:nvSpPr>
        <p:spPr>
          <a:xfrm>
            <a:off x="6457245" y="4270238"/>
            <a:ext cx="3975768" cy="461665"/>
          </a:xfrm>
          <a:prstGeom prst="rect">
            <a:avLst/>
          </a:prstGeom>
          <a:noFill/>
        </p:spPr>
        <p:txBody>
          <a:bodyPr wrap="none" rtlCol="0">
            <a:spAutoFit/>
          </a:bodyPr>
          <a:lstStyle/>
          <a:p>
            <a:pPr algn="l"/>
            <a:r>
              <a:rPr lang="en-GB" sz="2400" i="1" dirty="0">
                <a:solidFill>
                  <a:srgbClr val="002060"/>
                </a:solidFill>
              </a:rPr>
              <a:t>What are you asking for ?</a:t>
            </a:r>
          </a:p>
        </p:txBody>
      </p:sp>
      <p:sp>
        <p:nvSpPr>
          <p:cNvPr id="3" name="TextBox 2">
            <a:extLst>
              <a:ext uri="{FF2B5EF4-FFF2-40B4-BE49-F238E27FC236}">
                <a16:creationId xmlns:a16="http://schemas.microsoft.com/office/drawing/2014/main" id="{659CB449-BF01-4AE1-A720-E4CAF89E003F}"/>
              </a:ext>
            </a:extLst>
          </p:cNvPr>
          <p:cNvSpPr txBox="1"/>
          <p:nvPr/>
        </p:nvSpPr>
        <p:spPr>
          <a:xfrm>
            <a:off x="180000" y="4731903"/>
            <a:ext cx="3572366" cy="442674"/>
          </a:xfrm>
          <a:prstGeom prst="wedgeRoundRectCallout">
            <a:avLst>
              <a:gd name="adj1" fmla="val -21900"/>
              <a:gd name="adj2" fmla="val -83815"/>
              <a:gd name="adj3" fmla="val 16667"/>
            </a:avLst>
          </a:prstGeom>
          <a:solidFill>
            <a:srgbClr val="0055A5"/>
          </a:solidFill>
          <a:ln>
            <a:solidFill>
              <a:srgbClr val="EE6000"/>
            </a:solidFill>
          </a:ln>
        </p:spPr>
        <p:txBody>
          <a:bodyPr wrap="none" rtlCol="0">
            <a:spAutoFit/>
          </a:bodyPr>
          <a:lstStyle/>
          <a:p>
            <a:pPr algn="l"/>
            <a:r>
              <a:rPr lang="en-GB" sz="2000" b="1" dirty="0">
                <a:solidFill>
                  <a:schemeClr val="bg1"/>
                </a:solidFill>
              </a:rPr>
              <a:t>Que</a:t>
            </a:r>
            <a:r>
              <a:rPr lang="en-GB" sz="2000" dirty="0">
                <a:solidFill>
                  <a:schemeClr val="bg1"/>
                </a:solidFill>
              </a:rPr>
              <a:t> </a:t>
            </a:r>
            <a:r>
              <a:rPr lang="en-GB" sz="2000" dirty="0">
                <a:solidFill>
                  <a:schemeClr val="bg1"/>
                </a:solidFill>
                <a:sym typeface="Wingdings" panose="05000000000000000000" pitchFamily="2" charset="2"/>
              </a:rPr>
              <a:t> </a:t>
            </a:r>
            <a:r>
              <a:rPr lang="en-GB" sz="2000" b="1" dirty="0" err="1">
                <a:solidFill>
                  <a:schemeClr val="bg1"/>
                </a:solidFill>
                <a:sym typeface="Wingdings" panose="05000000000000000000" pitchFamily="2" charset="2"/>
              </a:rPr>
              <a:t>qu</a:t>
            </a:r>
            <a:r>
              <a:rPr lang="en-GB" sz="2000" b="1" dirty="0">
                <a:solidFill>
                  <a:schemeClr val="bg1"/>
                </a:solidFill>
                <a:sym typeface="Wingdings" panose="05000000000000000000" pitchFamily="2" charset="2"/>
              </a:rPr>
              <a:t>’</a:t>
            </a:r>
            <a:r>
              <a:rPr lang="en-GB" sz="2000" dirty="0">
                <a:solidFill>
                  <a:schemeClr val="bg1"/>
                </a:solidFill>
                <a:sym typeface="Wingdings" panose="05000000000000000000" pitchFamily="2" charset="2"/>
              </a:rPr>
              <a:t> before a vowel</a:t>
            </a:r>
            <a:endParaRPr lang="en-GB" sz="2000" b="1" dirty="0">
              <a:solidFill>
                <a:schemeClr val="bg1"/>
              </a:solidFill>
            </a:endParaRPr>
          </a:p>
        </p:txBody>
      </p:sp>
    </p:spTree>
    <p:extLst>
      <p:ext uri="{BB962C8B-B14F-4D97-AF65-F5344CB8AC3E}">
        <p14:creationId xmlns:p14="http://schemas.microsoft.com/office/powerpoint/2010/main" val="3912953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P spid="11" grpId="0"/>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a:solidFill>
                  <a:schemeClr val="bg1"/>
                </a:solidFill>
              </a:rPr>
              <a:t>La </a:t>
            </a:r>
            <a:r>
              <a:rPr lang="en-GB" sz="3600" b="1" dirty="0" err="1">
                <a:solidFill>
                  <a:schemeClr val="bg1"/>
                </a:solidFill>
              </a:rPr>
              <a:t>francophonie</a:t>
            </a:r>
            <a:endParaRPr lang="en-GB" sz="3600" b="1" dirty="0">
              <a:solidFill>
                <a:schemeClr val="bg1"/>
              </a:solidFill>
            </a:endParaRPr>
          </a:p>
        </p:txBody>
      </p:sp>
      <p:sp>
        <p:nvSpPr>
          <p:cNvPr id="2" name="TextBox 1">
            <a:extLst>
              <a:ext uri="{FF2B5EF4-FFF2-40B4-BE49-F238E27FC236}">
                <a16:creationId xmlns:a16="http://schemas.microsoft.com/office/drawing/2014/main" id="{F5AEF9DF-2FD5-1442-9E84-D31130754D83}"/>
              </a:ext>
            </a:extLst>
          </p:cNvPr>
          <p:cNvSpPr txBox="1"/>
          <p:nvPr/>
        </p:nvSpPr>
        <p:spPr>
          <a:xfrm>
            <a:off x="156675" y="1779020"/>
            <a:ext cx="11878650" cy="830997"/>
          </a:xfrm>
          <a:prstGeom prst="rect">
            <a:avLst/>
          </a:prstGeom>
          <a:noFill/>
        </p:spPr>
        <p:txBody>
          <a:bodyPr wrap="square" rtlCol="0">
            <a:spAutoFit/>
          </a:bodyPr>
          <a:lstStyle/>
          <a:p>
            <a:pPr lvl="0">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20 mars,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Léa</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cél</a:t>
            </a:r>
            <a:r>
              <a:rPr lang="fr-FR" sz="2400" dirty="0" err="1">
                <a:solidFill>
                  <a:srgbClr val="203864"/>
                </a:solidFill>
              </a:rPr>
              <a:t>èbre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la </a:t>
            </a:r>
            <a:r>
              <a:rPr lang="en-GB" sz="2400" dirty="0">
                <a:solidFill>
                  <a:srgbClr val="4472C4">
                    <a:lumMod val="50000"/>
                  </a:srgbClr>
                </a:solidFill>
                <a:latin typeface="Century Gothic" panose="020F0302020204030204"/>
              </a:rPr>
              <a:t>J</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ournée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internationale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la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francophoni</a:t>
            </a:r>
            <a:r>
              <a:rPr lang="en-GB" sz="2400" dirty="0">
                <a:solidFill>
                  <a:srgbClr val="4472C4">
                    <a:lumMod val="50000"/>
                  </a:srgbClr>
                </a:solidFill>
                <a:latin typeface="Century Gothic" panose="020F0302020204030204"/>
              </a:rPr>
              <a:t>e.</a:t>
            </a:r>
          </a:p>
          <a:p>
            <a:pPr lvl="0">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Elle fait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interview</a:t>
            </a:r>
            <a:r>
              <a:rPr lang="en-GB" sz="2400" dirty="0">
                <a:solidFill>
                  <a:srgbClr val="4472C4">
                    <a:lumMod val="50000"/>
                  </a:srgbClr>
                </a:solidFill>
                <a:latin typeface="Century Gothic" panose="020F0302020204030204"/>
              </a:rPr>
              <a:t>. La question </a:t>
            </a:r>
            <a:r>
              <a:rPr lang="en-GB" sz="2400" dirty="0" err="1">
                <a:solidFill>
                  <a:srgbClr val="4472C4">
                    <a:lumMod val="50000"/>
                  </a:srgbClr>
                </a:solidFill>
                <a:latin typeface="Century Gothic" panose="020F0302020204030204"/>
              </a:rPr>
              <a:t>est</a:t>
            </a:r>
            <a:r>
              <a:rPr lang="en-GB" sz="2400" dirty="0">
                <a:solidFill>
                  <a:srgbClr val="4472C4">
                    <a:lumMod val="50000"/>
                  </a:srgbClr>
                </a:solidFill>
                <a:latin typeface="Century Gothic" panose="020F0302020204030204"/>
              </a:rPr>
              <a:t> </a:t>
            </a:r>
            <a:r>
              <a:rPr lang="en-GB" sz="2400" b="1" dirty="0" err="1">
                <a:solidFill>
                  <a:srgbClr val="4472C4">
                    <a:lumMod val="50000"/>
                  </a:srgbClr>
                </a:solidFill>
                <a:latin typeface="Century Gothic" panose="020F0302020204030204"/>
              </a:rPr>
              <a:t>est-ce</a:t>
            </a:r>
            <a:r>
              <a:rPr lang="en-GB" sz="2400" b="1" dirty="0">
                <a:solidFill>
                  <a:srgbClr val="4472C4">
                    <a:lumMod val="50000"/>
                  </a:srgbClr>
                </a:solidFill>
                <a:latin typeface="Century Gothic" panose="020F0302020204030204"/>
              </a:rPr>
              <a:t> que </a:t>
            </a:r>
            <a:r>
              <a:rPr lang="en-GB" sz="2400" dirty="0" err="1">
                <a:solidFill>
                  <a:srgbClr val="4472C4">
                    <a:lumMod val="50000"/>
                  </a:srgbClr>
                </a:solidFill>
                <a:latin typeface="Century Gothic" panose="020F0302020204030204"/>
              </a:rPr>
              <a:t>ou</a:t>
            </a:r>
            <a:r>
              <a:rPr lang="en-GB" sz="2400" dirty="0">
                <a:solidFill>
                  <a:srgbClr val="4472C4">
                    <a:lumMod val="50000"/>
                  </a:srgbClr>
                </a:solidFill>
                <a:latin typeface="Century Gothic" panose="020F0302020204030204"/>
              </a:rPr>
              <a:t> </a:t>
            </a:r>
            <a:r>
              <a:rPr lang="en-GB" sz="2400" b="1" dirty="0" err="1">
                <a:solidFill>
                  <a:srgbClr val="4472C4">
                    <a:lumMod val="50000"/>
                  </a:srgbClr>
                </a:solidFill>
                <a:latin typeface="Century Gothic" panose="020F0302020204030204"/>
              </a:rPr>
              <a:t>qu’est-ce</a:t>
            </a:r>
            <a:r>
              <a:rPr lang="en-GB" sz="2400" b="1" dirty="0">
                <a:solidFill>
                  <a:srgbClr val="4472C4">
                    <a:lumMod val="50000"/>
                  </a:srgbClr>
                </a:solidFill>
                <a:latin typeface="Century Gothic" panose="020F0302020204030204"/>
              </a:rPr>
              <a:t> que </a:t>
            </a:r>
            <a:r>
              <a:rPr lang="en-GB" sz="2400" dirty="0">
                <a:solidFill>
                  <a:srgbClr val="4472C4">
                    <a:lumMod val="50000"/>
                  </a:srgbClr>
                </a:solidFill>
                <a:latin typeface="Century Gothic" panose="020F0302020204030204"/>
              </a:rPr>
              <a:t>?</a:t>
            </a:r>
            <a:endPar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9" name="Rounded Rectangle 46">
            <a:extLst>
              <a:ext uri="{FF2B5EF4-FFF2-40B4-BE49-F238E27FC236}">
                <a16:creationId xmlns:a16="http://schemas.microsoft.com/office/drawing/2014/main" id="{A2379A71-1F82-4FA8-B132-551BFF825A65}"/>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3" name="Rectangle 2">
            <a:extLst>
              <a:ext uri="{FF2B5EF4-FFF2-40B4-BE49-F238E27FC236}">
                <a16:creationId xmlns:a16="http://schemas.microsoft.com/office/drawing/2014/main" id="{1A04AEBC-3CCB-4CD0-A769-FB6BD6B4774C}"/>
              </a:ext>
            </a:extLst>
          </p:cNvPr>
          <p:cNvSpPr/>
          <p:nvPr/>
        </p:nvSpPr>
        <p:spPr>
          <a:xfrm>
            <a:off x="336000" y="2778695"/>
            <a:ext cx="5760000" cy="278330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000" b="1" dirty="0">
                <a:solidFill>
                  <a:srgbClr val="EE6000"/>
                </a:solidFill>
              </a:rPr>
              <a:t>Est-</a:t>
            </a:r>
            <a:r>
              <a:rPr lang="en-GB" sz="2000" b="1" dirty="0" err="1">
                <a:solidFill>
                  <a:srgbClr val="EE6000"/>
                </a:solidFill>
              </a:rPr>
              <a:t>ce</a:t>
            </a:r>
            <a:r>
              <a:rPr lang="en-GB" sz="2000" b="1" dirty="0">
                <a:solidFill>
                  <a:srgbClr val="EE6000"/>
                </a:solidFill>
              </a:rPr>
              <a:t> que         </a:t>
            </a:r>
            <a:r>
              <a:rPr lang="en-GB" sz="2000" b="1" dirty="0" err="1">
                <a:solidFill>
                  <a:srgbClr val="203864"/>
                </a:solidFill>
              </a:rPr>
              <a:t>tu</a:t>
            </a:r>
            <a:r>
              <a:rPr lang="en-GB" sz="2000" b="1" dirty="0">
                <a:solidFill>
                  <a:srgbClr val="203864"/>
                </a:solidFill>
              </a:rPr>
              <a:t> vas </a:t>
            </a:r>
            <a:r>
              <a:rPr lang="en-GB" sz="2000" b="1" dirty="0" err="1">
                <a:solidFill>
                  <a:srgbClr val="203864"/>
                </a:solidFill>
              </a:rPr>
              <a:t>étudier</a:t>
            </a:r>
            <a:r>
              <a:rPr lang="en-GB" sz="2000" b="1" dirty="0">
                <a:solidFill>
                  <a:srgbClr val="203864"/>
                </a:solidFill>
              </a:rPr>
              <a:t> ?</a:t>
            </a:r>
          </a:p>
          <a:p>
            <a:r>
              <a:rPr lang="en-GB" sz="2000" dirty="0" err="1">
                <a:solidFill>
                  <a:srgbClr val="203864"/>
                </a:solidFill>
              </a:rPr>
              <a:t>Oui</a:t>
            </a:r>
            <a:r>
              <a:rPr lang="en-GB" sz="2000" dirty="0">
                <a:solidFill>
                  <a:srgbClr val="203864"/>
                </a:solidFill>
              </a:rPr>
              <a:t>, je </a:t>
            </a:r>
            <a:r>
              <a:rPr lang="en-GB" sz="2000" dirty="0" err="1">
                <a:solidFill>
                  <a:srgbClr val="203864"/>
                </a:solidFill>
              </a:rPr>
              <a:t>vais</a:t>
            </a:r>
            <a:r>
              <a:rPr lang="en-GB" sz="2000" dirty="0">
                <a:solidFill>
                  <a:srgbClr val="203864"/>
                </a:solidFill>
              </a:rPr>
              <a:t> </a:t>
            </a:r>
            <a:r>
              <a:rPr lang="en-GB" sz="2000" dirty="0" err="1">
                <a:solidFill>
                  <a:srgbClr val="203864"/>
                </a:solidFill>
              </a:rPr>
              <a:t>étudier</a:t>
            </a:r>
            <a:r>
              <a:rPr lang="en-GB" sz="2000" dirty="0">
                <a:solidFill>
                  <a:srgbClr val="203864"/>
                </a:solidFill>
              </a:rPr>
              <a:t> </a:t>
            </a:r>
            <a:r>
              <a:rPr lang="en-GB" sz="2000" dirty="0" err="1">
                <a:solidFill>
                  <a:srgbClr val="203864"/>
                </a:solidFill>
              </a:rPr>
              <a:t>l’histoire</a:t>
            </a:r>
            <a:r>
              <a:rPr lang="en-GB" sz="2000" dirty="0">
                <a:solidFill>
                  <a:srgbClr val="203864"/>
                </a:solidFill>
              </a:rPr>
              <a:t> de la langue </a:t>
            </a:r>
            <a:r>
              <a:rPr lang="en-GB" sz="2000" dirty="0" err="1">
                <a:solidFill>
                  <a:srgbClr val="203864"/>
                </a:solidFill>
              </a:rPr>
              <a:t>fran</a:t>
            </a:r>
            <a:r>
              <a:rPr lang="fr-FR" sz="2000" dirty="0" err="1">
                <a:solidFill>
                  <a:srgbClr val="203864"/>
                </a:solidFill>
              </a:rPr>
              <a:t>çaise</a:t>
            </a:r>
            <a:r>
              <a:rPr lang="en-GB" sz="2000" dirty="0">
                <a:solidFill>
                  <a:srgbClr val="203864"/>
                </a:solidFill>
              </a:rPr>
              <a:t>.</a:t>
            </a:r>
          </a:p>
          <a:p>
            <a:r>
              <a:rPr lang="en-GB" sz="2000" b="1" dirty="0" err="1">
                <a:solidFill>
                  <a:srgbClr val="EE6000"/>
                </a:solidFill>
              </a:rPr>
              <a:t>Qu’est-ce</a:t>
            </a:r>
            <a:r>
              <a:rPr lang="en-GB" sz="2000" b="1" dirty="0">
                <a:solidFill>
                  <a:srgbClr val="EE6000"/>
                </a:solidFill>
              </a:rPr>
              <a:t> que </a:t>
            </a:r>
            <a:r>
              <a:rPr lang="en-GB" sz="2000" b="1" dirty="0" err="1">
                <a:solidFill>
                  <a:srgbClr val="203864"/>
                </a:solidFill>
              </a:rPr>
              <a:t>tu</a:t>
            </a:r>
            <a:r>
              <a:rPr lang="en-GB" sz="2000" b="1" dirty="0">
                <a:solidFill>
                  <a:srgbClr val="203864"/>
                </a:solidFill>
              </a:rPr>
              <a:t> vas </a:t>
            </a:r>
            <a:r>
              <a:rPr lang="en-GB" sz="2000" b="1" dirty="0" err="1">
                <a:solidFill>
                  <a:srgbClr val="203864"/>
                </a:solidFill>
              </a:rPr>
              <a:t>apprendre</a:t>
            </a:r>
            <a:r>
              <a:rPr lang="en-GB" sz="2000" b="1" dirty="0">
                <a:solidFill>
                  <a:srgbClr val="203864"/>
                </a:solidFill>
              </a:rPr>
              <a:t> ?</a:t>
            </a:r>
          </a:p>
          <a:p>
            <a:r>
              <a:rPr lang="en-GB" sz="2000" dirty="0">
                <a:solidFill>
                  <a:srgbClr val="203864"/>
                </a:solidFill>
              </a:rPr>
              <a:t>Je </a:t>
            </a:r>
            <a:r>
              <a:rPr lang="en-GB" sz="2000" dirty="0" err="1">
                <a:solidFill>
                  <a:srgbClr val="203864"/>
                </a:solidFill>
              </a:rPr>
              <a:t>vais</a:t>
            </a:r>
            <a:r>
              <a:rPr lang="en-GB" sz="2000" dirty="0">
                <a:solidFill>
                  <a:srgbClr val="203864"/>
                </a:solidFill>
              </a:rPr>
              <a:t> </a:t>
            </a:r>
            <a:r>
              <a:rPr lang="en-GB" sz="2000" dirty="0" err="1">
                <a:solidFill>
                  <a:srgbClr val="203864"/>
                </a:solidFill>
              </a:rPr>
              <a:t>apprendre</a:t>
            </a:r>
            <a:r>
              <a:rPr lang="en-GB" sz="2000" dirty="0">
                <a:solidFill>
                  <a:srgbClr val="203864"/>
                </a:solidFill>
              </a:rPr>
              <a:t> </a:t>
            </a:r>
            <a:r>
              <a:rPr lang="fr-FR" sz="2000" dirty="0">
                <a:solidFill>
                  <a:srgbClr val="203864"/>
                </a:solidFill>
              </a:rPr>
              <a:t>où on parle français dans le monde, et pourquoi.</a:t>
            </a:r>
          </a:p>
          <a:p>
            <a:r>
              <a:rPr lang="en-GB" sz="2000" b="1" dirty="0" err="1">
                <a:solidFill>
                  <a:srgbClr val="EE6000"/>
                </a:solidFill>
              </a:rPr>
              <a:t>Qu’est-ce</a:t>
            </a:r>
            <a:r>
              <a:rPr lang="en-GB" sz="2000" b="1" dirty="0">
                <a:solidFill>
                  <a:srgbClr val="EE6000"/>
                </a:solidFill>
              </a:rPr>
              <a:t> que </a:t>
            </a:r>
            <a:r>
              <a:rPr lang="en-GB" sz="2000" b="1" dirty="0" err="1">
                <a:solidFill>
                  <a:srgbClr val="203864"/>
                </a:solidFill>
              </a:rPr>
              <a:t>tu</a:t>
            </a:r>
            <a:r>
              <a:rPr lang="en-GB" sz="2000" b="1" dirty="0">
                <a:solidFill>
                  <a:srgbClr val="203864"/>
                </a:solidFill>
              </a:rPr>
              <a:t> vas lire ?</a:t>
            </a:r>
          </a:p>
          <a:p>
            <a:r>
              <a:rPr lang="en-GB" sz="2000" dirty="0">
                <a:solidFill>
                  <a:srgbClr val="203864"/>
                </a:solidFill>
              </a:rPr>
              <a:t>Je </a:t>
            </a:r>
            <a:r>
              <a:rPr lang="en-GB" sz="2000" dirty="0" err="1">
                <a:solidFill>
                  <a:srgbClr val="203864"/>
                </a:solidFill>
              </a:rPr>
              <a:t>vais</a:t>
            </a:r>
            <a:r>
              <a:rPr lang="en-GB" sz="2000" dirty="0">
                <a:solidFill>
                  <a:srgbClr val="203864"/>
                </a:solidFill>
              </a:rPr>
              <a:t> lire un po</a:t>
            </a:r>
            <a:r>
              <a:rPr lang="fr-FR" sz="2000" dirty="0">
                <a:solidFill>
                  <a:srgbClr val="203864"/>
                </a:solidFill>
              </a:rPr>
              <a:t>ème français de chaque continent.</a:t>
            </a:r>
          </a:p>
        </p:txBody>
      </p:sp>
      <p:sp>
        <p:nvSpPr>
          <p:cNvPr id="11" name="Rectangle 10">
            <a:extLst>
              <a:ext uri="{FF2B5EF4-FFF2-40B4-BE49-F238E27FC236}">
                <a16:creationId xmlns:a16="http://schemas.microsoft.com/office/drawing/2014/main" id="{AE1E26F1-1EDB-4FE8-943D-8F7430CB9AB9}"/>
              </a:ext>
            </a:extLst>
          </p:cNvPr>
          <p:cNvSpPr/>
          <p:nvPr/>
        </p:nvSpPr>
        <p:spPr>
          <a:xfrm>
            <a:off x="6096000" y="2778695"/>
            <a:ext cx="5760000" cy="278330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000" b="1" dirty="0">
                <a:solidFill>
                  <a:srgbClr val="EE6000"/>
                </a:solidFill>
              </a:rPr>
              <a:t>Qu’est-ce que </a:t>
            </a:r>
            <a:r>
              <a:rPr lang="fr-FR" sz="2000" b="1" dirty="0">
                <a:solidFill>
                  <a:srgbClr val="203864"/>
                </a:solidFill>
              </a:rPr>
              <a:t>tu vas manger ?</a:t>
            </a:r>
          </a:p>
          <a:p>
            <a:r>
              <a:rPr lang="fr-FR" sz="2000" dirty="0">
                <a:solidFill>
                  <a:srgbClr val="203864"/>
                </a:solidFill>
              </a:rPr>
              <a:t>Je vais manger une tajine, un déjeuner traditionnel au Maghreb*.</a:t>
            </a:r>
          </a:p>
          <a:p>
            <a:r>
              <a:rPr lang="fr-FR" sz="2000" b="1" dirty="0">
                <a:solidFill>
                  <a:srgbClr val="EE6000"/>
                </a:solidFill>
              </a:rPr>
              <a:t>Est-ce que        </a:t>
            </a:r>
            <a:r>
              <a:rPr lang="fr-FR" sz="2000" b="1" dirty="0">
                <a:solidFill>
                  <a:srgbClr val="203864"/>
                </a:solidFill>
              </a:rPr>
              <a:t>tu vas chanter ?</a:t>
            </a:r>
          </a:p>
          <a:p>
            <a:r>
              <a:rPr lang="fr-FR" sz="2000" dirty="0">
                <a:solidFill>
                  <a:srgbClr val="203864"/>
                </a:solidFill>
              </a:rPr>
              <a:t>Oui, je vais chanter dans une compétition internationale.</a:t>
            </a:r>
          </a:p>
          <a:p>
            <a:r>
              <a:rPr lang="fr-FR" sz="2000" b="1" dirty="0">
                <a:solidFill>
                  <a:srgbClr val="EE6000"/>
                </a:solidFill>
              </a:rPr>
              <a:t>Est-ce que</a:t>
            </a:r>
            <a:r>
              <a:rPr lang="fr-FR" sz="2000" b="1" dirty="0">
                <a:solidFill>
                  <a:srgbClr val="203864"/>
                </a:solidFill>
              </a:rPr>
              <a:t>        tu vas gagner ?</a:t>
            </a:r>
          </a:p>
          <a:p>
            <a:r>
              <a:rPr lang="fr-FR" sz="2000" dirty="0">
                <a:solidFill>
                  <a:srgbClr val="203864"/>
                </a:solidFill>
              </a:rPr>
              <a:t>Peut-être… c’est ça mon projet ! Je sais bien chanter.</a:t>
            </a:r>
            <a:endParaRPr lang="en-GB" sz="2000" dirty="0">
              <a:solidFill>
                <a:srgbClr val="203864"/>
              </a:solidFill>
            </a:endParaRPr>
          </a:p>
          <a:p>
            <a:endParaRPr lang="en-GB" sz="2000" b="1" dirty="0">
              <a:solidFill>
                <a:srgbClr val="203864"/>
              </a:solidFill>
            </a:endParaRPr>
          </a:p>
        </p:txBody>
      </p:sp>
      <p:pic>
        <p:nvPicPr>
          <p:cNvPr id="10" name="Picture 9">
            <a:extLst>
              <a:ext uri="{FF2B5EF4-FFF2-40B4-BE49-F238E27FC236}">
                <a16:creationId xmlns:a16="http://schemas.microsoft.com/office/drawing/2014/main" id="{1B2E4CF0-0116-44E2-B0BF-0D290A8843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91275" y="-147848"/>
            <a:ext cx="1440000" cy="1440000"/>
          </a:xfrm>
          <a:prstGeom prst="rect">
            <a:avLst/>
          </a:prstGeom>
        </p:spPr>
      </p:pic>
      <p:sp>
        <p:nvSpPr>
          <p:cNvPr id="12" name="TextBox 11">
            <a:extLst>
              <a:ext uri="{FF2B5EF4-FFF2-40B4-BE49-F238E27FC236}">
                <a16:creationId xmlns:a16="http://schemas.microsoft.com/office/drawing/2014/main" id="{ABC86FC5-3A66-4793-86CC-928532F5AE1C}"/>
              </a:ext>
            </a:extLst>
          </p:cNvPr>
          <p:cNvSpPr txBox="1"/>
          <p:nvPr/>
        </p:nvSpPr>
        <p:spPr>
          <a:xfrm>
            <a:off x="7831275" y="801300"/>
            <a:ext cx="3559418" cy="442674"/>
          </a:xfrm>
          <a:prstGeom prst="wedgeRoundRectCallout">
            <a:avLst>
              <a:gd name="adj1" fmla="val -55392"/>
              <a:gd name="adj2" fmla="val 21150"/>
              <a:gd name="adj3" fmla="val 16667"/>
            </a:avLst>
          </a:prstGeom>
          <a:solidFill>
            <a:srgbClr val="0055A5"/>
          </a:solidFill>
          <a:ln>
            <a:solidFill>
              <a:srgbClr val="EE6000"/>
            </a:solidFill>
          </a:ln>
        </p:spPr>
        <p:txBody>
          <a:bodyPr wrap="none" rtlCol="0">
            <a:spAutoFit/>
          </a:bodyPr>
          <a:lstStyle/>
          <a:p>
            <a:pPr algn="l"/>
            <a:r>
              <a:rPr lang="en-GB" sz="2000" dirty="0">
                <a:solidFill>
                  <a:schemeClr val="bg1"/>
                </a:solidFill>
              </a:rPr>
              <a:t>*le Maghreb = North Africa</a:t>
            </a:r>
          </a:p>
        </p:txBody>
      </p:sp>
      <p:sp>
        <p:nvSpPr>
          <p:cNvPr id="5" name="Rectangle 4">
            <a:extLst>
              <a:ext uri="{FF2B5EF4-FFF2-40B4-BE49-F238E27FC236}">
                <a16:creationId xmlns:a16="http://schemas.microsoft.com/office/drawing/2014/main" id="{B26CB279-0DF0-40E3-B1A4-CBD1651E8BCC}"/>
              </a:ext>
            </a:extLst>
          </p:cNvPr>
          <p:cNvSpPr/>
          <p:nvPr/>
        </p:nvSpPr>
        <p:spPr>
          <a:xfrm>
            <a:off x="433874" y="2835845"/>
            <a:ext cx="1854751" cy="285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EE6000"/>
                </a:solidFill>
              </a:rPr>
              <a:t>[1] __________</a:t>
            </a:r>
          </a:p>
        </p:txBody>
      </p:sp>
      <p:sp>
        <p:nvSpPr>
          <p:cNvPr id="13" name="Rectangle 12">
            <a:extLst>
              <a:ext uri="{FF2B5EF4-FFF2-40B4-BE49-F238E27FC236}">
                <a16:creationId xmlns:a16="http://schemas.microsoft.com/office/drawing/2014/main" id="{E09B47BC-6D2D-4BCE-B795-AC35ABC63D22}"/>
              </a:ext>
            </a:extLst>
          </p:cNvPr>
          <p:cNvSpPr/>
          <p:nvPr/>
        </p:nvSpPr>
        <p:spPr>
          <a:xfrm>
            <a:off x="395774" y="3778820"/>
            <a:ext cx="1854751" cy="285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EE6000"/>
                </a:solidFill>
              </a:rPr>
              <a:t>[2] __________</a:t>
            </a:r>
          </a:p>
        </p:txBody>
      </p:sp>
      <p:sp>
        <p:nvSpPr>
          <p:cNvPr id="14" name="Rectangle 13">
            <a:extLst>
              <a:ext uri="{FF2B5EF4-FFF2-40B4-BE49-F238E27FC236}">
                <a16:creationId xmlns:a16="http://schemas.microsoft.com/office/drawing/2014/main" id="{43945E62-7B9B-4F72-B789-C4465C5A9541}"/>
              </a:ext>
            </a:extLst>
          </p:cNvPr>
          <p:cNvSpPr/>
          <p:nvPr/>
        </p:nvSpPr>
        <p:spPr>
          <a:xfrm>
            <a:off x="384935" y="4689711"/>
            <a:ext cx="1854751" cy="285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EE6000"/>
                </a:solidFill>
              </a:rPr>
              <a:t>[3] __________</a:t>
            </a:r>
          </a:p>
        </p:txBody>
      </p:sp>
      <p:sp>
        <p:nvSpPr>
          <p:cNvPr id="16" name="Rectangle 15">
            <a:extLst>
              <a:ext uri="{FF2B5EF4-FFF2-40B4-BE49-F238E27FC236}">
                <a16:creationId xmlns:a16="http://schemas.microsoft.com/office/drawing/2014/main" id="{30005D1E-C301-4DC9-8857-B8BAEC5B954A}"/>
              </a:ext>
            </a:extLst>
          </p:cNvPr>
          <p:cNvSpPr/>
          <p:nvPr/>
        </p:nvSpPr>
        <p:spPr>
          <a:xfrm>
            <a:off x="6144936" y="2835845"/>
            <a:ext cx="1854751" cy="285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EE6000"/>
                </a:solidFill>
              </a:rPr>
              <a:t>[4] __________</a:t>
            </a:r>
          </a:p>
        </p:txBody>
      </p:sp>
      <p:sp>
        <p:nvSpPr>
          <p:cNvPr id="17" name="Rectangle 16">
            <a:extLst>
              <a:ext uri="{FF2B5EF4-FFF2-40B4-BE49-F238E27FC236}">
                <a16:creationId xmlns:a16="http://schemas.microsoft.com/office/drawing/2014/main" id="{EBAB835C-6547-4564-8E2F-6D863650E4FD}"/>
              </a:ext>
            </a:extLst>
          </p:cNvPr>
          <p:cNvSpPr/>
          <p:nvPr/>
        </p:nvSpPr>
        <p:spPr>
          <a:xfrm>
            <a:off x="6144936" y="3778820"/>
            <a:ext cx="1854751" cy="285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EE6000"/>
                </a:solidFill>
              </a:rPr>
              <a:t>[5] __________</a:t>
            </a:r>
          </a:p>
        </p:txBody>
      </p:sp>
      <p:sp>
        <p:nvSpPr>
          <p:cNvPr id="19" name="Rectangle 18">
            <a:extLst>
              <a:ext uri="{FF2B5EF4-FFF2-40B4-BE49-F238E27FC236}">
                <a16:creationId xmlns:a16="http://schemas.microsoft.com/office/drawing/2014/main" id="{3C7495F0-E831-41D6-8719-DEF77FE2DD89}"/>
              </a:ext>
            </a:extLst>
          </p:cNvPr>
          <p:cNvSpPr/>
          <p:nvPr/>
        </p:nvSpPr>
        <p:spPr>
          <a:xfrm>
            <a:off x="6144935" y="4663445"/>
            <a:ext cx="1854751" cy="285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EE6000"/>
                </a:solidFill>
              </a:rPr>
              <a:t>[6] __________</a:t>
            </a:r>
          </a:p>
        </p:txBody>
      </p:sp>
    </p:spTree>
    <p:extLst>
      <p:ext uri="{BB962C8B-B14F-4D97-AF65-F5344CB8AC3E}">
        <p14:creationId xmlns:p14="http://schemas.microsoft.com/office/powerpoint/2010/main" val="1634372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14" grpId="0" animBg="1"/>
      <p:bldP spid="16" grpId="0" animBg="1"/>
      <p:bldP spid="17" grpId="0" animBg="1"/>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400" y="82800"/>
            <a:ext cx="10515600" cy="1325563"/>
          </a:xfrm>
        </p:spPr>
        <p:txBody>
          <a:bodyPr>
            <a:normAutofit/>
          </a:bodyPr>
          <a:lstStyle/>
          <a:p>
            <a:pPr algn="ctr"/>
            <a:r>
              <a:rPr lang="en-GB" sz="8800" b="1" dirty="0" err="1">
                <a:solidFill>
                  <a:srgbClr val="115076"/>
                </a:solidFill>
                <a:cs typeface="Calibri" panose="020F0502020204030204" pitchFamily="34" charset="0"/>
              </a:rPr>
              <a:t>em</a:t>
            </a:r>
            <a:r>
              <a:rPr lang="en-GB" sz="8800" b="1" dirty="0">
                <a:solidFill>
                  <a:srgbClr val="115076"/>
                </a:solidFill>
                <a:cs typeface="Calibri" panose="020F0502020204030204" pitchFamily="34" charset="0"/>
              </a:rPr>
              <a:t>/am</a:t>
            </a:r>
            <a:endParaRPr lang="en-GB" sz="8800"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9" name="Picture 2" descr="clock face">
            <a:extLst>
              <a:ext uri="{FF2B5EF4-FFF2-40B4-BE49-F238E27FC236}">
                <a16:creationId xmlns:a16="http://schemas.microsoft.com/office/drawing/2014/main" id="{5C06E465-9D6F-453C-A0FE-2CDABDA82E1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5653423" y="2323197"/>
            <a:ext cx="1016613" cy="1016613"/>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16557932-0CBE-4EAC-B03D-047C9AE34D1B}"/>
              </a:ext>
            </a:extLst>
          </p:cNvPr>
          <p:cNvSpPr txBox="1"/>
          <p:nvPr/>
        </p:nvSpPr>
        <p:spPr>
          <a:xfrm>
            <a:off x="4741397" y="3269844"/>
            <a:ext cx="284066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[time]</a:t>
            </a:r>
          </a:p>
        </p:txBody>
      </p:sp>
      <p:sp>
        <p:nvSpPr>
          <p:cNvPr id="5" name="TextBox 4"/>
          <p:cNvSpPr txBox="1"/>
          <p:nvPr/>
        </p:nvSpPr>
        <p:spPr>
          <a:xfrm>
            <a:off x="4851105" y="3594940"/>
            <a:ext cx="2489784"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em</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ps</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735917" y="238587"/>
            <a:ext cx="2454518"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am</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11" name="Picture 2" descr="tent">
            <a:extLst>
              <a:ext uri="{FF2B5EF4-FFF2-40B4-BE49-F238E27FC236}">
                <a16:creationId xmlns:a16="http://schemas.microsoft.com/office/drawing/2014/main" id="{7D9D9C46-FE71-F341-8608-7E375E3103A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903932" y="1578868"/>
            <a:ext cx="1939862" cy="96993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0" y="3348534"/>
            <a:ext cx="439826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ens</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em</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ble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6" name="Rectangle 15">
            <a:extLst>
              <a:ext uri="{FF2B5EF4-FFF2-40B4-BE49-F238E27FC236}">
                <a16:creationId xmlns:a16="http://schemas.microsoft.com/office/drawing/2014/main" id="{DF55CC76-FF9C-224F-97DB-596F6EA4100B}"/>
              </a:ext>
            </a:extLst>
          </p:cNvPr>
          <p:cNvSpPr/>
          <p:nvPr/>
        </p:nvSpPr>
        <p:spPr>
          <a:xfrm>
            <a:off x="753894" y="4280435"/>
            <a:ext cx="245772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[together]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3298071" y="4843004"/>
            <a:ext cx="572732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ress</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em</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bler</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(à) </a:t>
            </a:r>
          </a:p>
        </p:txBody>
      </p:sp>
      <p:sp>
        <p:nvSpPr>
          <p:cNvPr id="17" name="Rectangle 16">
            <a:extLst>
              <a:ext uri="{FF2B5EF4-FFF2-40B4-BE49-F238E27FC236}">
                <a16:creationId xmlns:a16="http://schemas.microsoft.com/office/drawing/2014/main" id="{6C70D5E9-D171-FB4C-B44F-3112BADFC250}"/>
              </a:ext>
            </a:extLst>
          </p:cNvPr>
          <p:cNvSpPr/>
          <p:nvPr/>
        </p:nvSpPr>
        <p:spPr>
          <a:xfrm>
            <a:off x="4658743" y="5706807"/>
            <a:ext cx="2874505"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look like]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7594616" y="117964"/>
            <a:ext cx="515705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am</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bre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13" name="Picture 12" descr="messy bedroom">
            <a:extLst>
              <a:ext uri="{FF2B5EF4-FFF2-40B4-BE49-F238E27FC236}">
                <a16:creationId xmlns:a16="http://schemas.microsoft.com/office/drawing/2014/main" id="{02A378D0-9B85-1A4A-A33B-F4D36D03320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025394" y="1391062"/>
            <a:ext cx="2381384" cy="1721543"/>
          </a:xfrm>
          <a:prstGeom prst="rect">
            <a:avLst/>
          </a:prstGeom>
        </p:spPr>
      </p:pic>
      <p:sp>
        <p:nvSpPr>
          <p:cNvPr id="10" name="Rectangle 9"/>
          <p:cNvSpPr/>
          <p:nvPr/>
        </p:nvSpPr>
        <p:spPr>
          <a:xfrm>
            <a:off x="8085719" y="3446100"/>
            <a:ext cx="3868367"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print</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em</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ps</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
        <p:nvSpPr>
          <p:cNvPr id="21" name="Rectangle 20">
            <a:extLst>
              <a:ext uri="{FF2B5EF4-FFF2-40B4-BE49-F238E27FC236}">
                <a16:creationId xmlns:a16="http://schemas.microsoft.com/office/drawing/2014/main" id="{6C70D5E9-D171-FB4C-B44F-3112BADFC250}"/>
              </a:ext>
            </a:extLst>
          </p:cNvPr>
          <p:cNvSpPr/>
          <p:nvPr/>
        </p:nvSpPr>
        <p:spPr>
          <a:xfrm>
            <a:off x="9106030" y="4310068"/>
            <a:ext cx="182774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[spring]</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1013526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4" name="em temps.wav"/>
                                        </p:tgtEl>
                                      </p:cMediaNode>
                                    </p:audio>
                                  </p:subTnLst>
                                </p:cTn>
                              </p:par>
                              <p:par>
                                <p:cTn id="19" presetID="10"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subTnLst>
                                    <p:audio>
                                      <p:cMediaNode>
                                        <p:cTn display="0" masterRel="sameClick">
                                          <p:stCondLst>
                                            <p:cond evt="begin" delay="0">
                                              <p:tn val="24"/>
                                            </p:cond>
                                          </p:stCondLst>
                                          <p:endCondLst>
                                            <p:cond evt="onStopAudio" delay="0">
                                              <p:tgtEl>
                                                <p:sldTgt/>
                                              </p:tgtEl>
                                            </p:cond>
                                          </p:endCondLst>
                                        </p:cTn>
                                        <p:tgtEl>
                                          <p:sndTgt r:embed="rId5" name="em camp.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subTnLst>
                                    <p:audio>
                                      <p:cMediaNode>
                                        <p:cTn display="0" masterRel="sameClick">
                                          <p:stCondLst>
                                            <p:cond evt="begin" delay="0">
                                              <p:tn val="29"/>
                                            </p:cond>
                                          </p:stCondLst>
                                          <p:endCondLst>
                                            <p:cond evt="onStopAudio" delay="0">
                                              <p:tgtEl>
                                                <p:sldTgt/>
                                              </p:tgtEl>
                                            </p:cond>
                                          </p:endCondLst>
                                        </p:cTn>
                                        <p:tgtEl>
                                          <p:sndTgt r:embed="rId5" name="em camp.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subTnLst>
                                    <p:audio>
                                      <p:cMediaNode>
                                        <p:cTn display="0" masterRel="sameClick">
                                          <p:stCondLst>
                                            <p:cond evt="begin" delay="0">
                                              <p:tn val="34"/>
                                            </p:cond>
                                          </p:stCondLst>
                                          <p:endCondLst>
                                            <p:cond evt="onStopAudio" delay="0">
                                              <p:tgtEl>
                                                <p:sldTgt/>
                                              </p:tgtEl>
                                            </p:cond>
                                          </p:endCondLst>
                                        </p:cTn>
                                        <p:tgtEl>
                                          <p:sndTgt r:embed="rId6" name="em chambre.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subTnLst>
                                    <p:audio>
                                      <p:cMediaNode>
                                        <p:cTn display="0" masterRel="sameClick">
                                          <p:stCondLst>
                                            <p:cond evt="begin" delay="0">
                                              <p:tn val="39"/>
                                            </p:cond>
                                          </p:stCondLst>
                                          <p:endCondLst>
                                            <p:cond evt="onStopAudio" delay="0">
                                              <p:tgtEl>
                                                <p:sldTgt/>
                                              </p:tgtEl>
                                            </p:cond>
                                          </p:endCondLst>
                                        </p:cTn>
                                        <p:tgtEl>
                                          <p:sndTgt r:embed="rId6" name="em chambre.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subTnLst>
                                    <p:audio>
                                      <p:cMediaNode>
                                        <p:cTn display="0" masterRel="sameClick">
                                          <p:stCondLst>
                                            <p:cond evt="begin" delay="0">
                                              <p:tn val="44"/>
                                            </p:cond>
                                          </p:stCondLst>
                                          <p:endCondLst>
                                            <p:cond evt="onStopAudio" delay="0">
                                              <p:tgtEl>
                                                <p:sldTgt/>
                                              </p:tgtEl>
                                            </p:cond>
                                          </p:endCondLst>
                                        </p:cTn>
                                        <p:tgtEl>
                                          <p:sndTgt r:embed="rId7" name="em ensemble.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childTnLst>
                                  <p:subTnLst>
                                    <p:audio>
                                      <p:cMediaNode>
                                        <p:cTn display="0" masterRel="sameClick">
                                          <p:stCondLst>
                                            <p:cond evt="begin" delay="0">
                                              <p:tn val="49"/>
                                            </p:cond>
                                          </p:stCondLst>
                                          <p:endCondLst>
                                            <p:cond evt="onStopAudio" delay="0">
                                              <p:tgtEl>
                                                <p:sldTgt/>
                                              </p:tgtEl>
                                            </p:cond>
                                          </p:endCondLst>
                                        </p:cTn>
                                        <p:tgtEl>
                                          <p:sndTgt r:embed="rId7" name="em ensemble.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500"/>
                                        <p:tgtEl>
                                          <p:spTgt spid="7"/>
                                        </p:tgtEl>
                                      </p:cBhvr>
                                    </p:animEffect>
                                  </p:childTnLst>
                                  <p:subTnLst>
                                    <p:audio>
                                      <p:cMediaNode>
                                        <p:cTn display="0" masterRel="sameClick">
                                          <p:stCondLst>
                                            <p:cond evt="begin" delay="0">
                                              <p:tn val="54"/>
                                            </p:cond>
                                          </p:stCondLst>
                                          <p:endCondLst>
                                            <p:cond evt="onStopAudio" delay="0">
                                              <p:tgtEl>
                                                <p:sldTgt/>
                                              </p:tgtEl>
                                            </p:cond>
                                          </p:endCondLst>
                                        </p:cTn>
                                        <p:tgtEl>
                                          <p:sndTgt r:embed="rId8" name="em ressembler.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500"/>
                                        <p:tgtEl>
                                          <p:spTgt spid="17"/>
                                        </p:tgtEl>
                                      </p:cBhvr>
                                    </p:animEffect>
                                  </p:childTnLst>
                                  <p:subTnLst>
                                    <p:audio>
                                      <p:cMediaNode>
                                        <p:cTn display="0" masterRel="sameClick">
                                          <p:stCondLst>
                                            <p:cond evt="begin" delay="0">
                                              <p:tn val="59"/>
                                            </p:cond>
                                          </p:stCondLst>
                                          <p:endCondLst>
                                            <p:cond evt="onStopAudio" delay="0">
                                              <p:tgtEl>
                                                <p:sldTgt/>
                                              </p:tgtEl>
                                            </p:cond>
                                          </p:endCondLst>
                                        </p:cTn>
                                        <p:tgtEl>
                                          <p:sndTgt r:embed="rId8" name="em ressembler.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fade">
                                      <p:cBhvr>
                                        <p:cTn id="66" dur="500"/>
                                        <p:tgtEl>
                                          <p:spTgt spid="10"/>
                                        </p:tgtEl>
                                      </p:cBhvr>
                                    </p:animEffect>
                                  </p:childTnLst>
                                  <p:subTnLst>
                                    <p:audio>
                                      <p:cMediaNode>
                                        <p:cTn display="0" masterRel="sameClick">
                                          <p:stCondLst>
                                            <p:cond evt="begin" delay="0">
                                              <p:tn val="64"/>
                                            </p:cond>
                                          </p:stCondLst>
                                          <p:endCondLst>
                                            <p:cond evt="onStopAudio" delay="0">
                                              <p:tgtEl>
                                                <p:sldTgt/>
                                              </p:tgtEl>
                                            </p:cond>
                                          </p:endCondLst>
                                        </p:cTn>
                                        <p:tgtEl>
                                          <p:sndTgt r:embed="rId9" name="em printemps.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fade">
                                      <p:cBhvr>
                                        <p:cTn id="71" dur="500"/>
                                        <p:tgtEl>
                                          <p:spTgt spid="21"/>
                                        </p:tgtEl>
                                      </p:cBhvr>
                                    </p:animEffect>
                                  </p:childTnLst>
                                  <p:subTnLst>
                                    <p:audio>
                                      <p:cMediaNode>
                                        <p:cTn display="0" masterRel="sameClick">
                                          <p:stCondLst>
                                            <p:cond evt="begin" delay="0">
                                              <p:tn val="69"/>
                                            </p:cond>
                                          </p:stCondLst>
                                          <p:endCondLst>
                                            <p:cond evt="onStopAudio" delay="0">
                                              <p:tgtEl>
                                                <p:sldTgt/>
                                              </p:tgtEl>
                                            </p:cond>
                                          </p:endCondLst>
                                        </p:cTn>
                                        <p:tgtEl>
                                          <p:sndTgt r:embed="rId9" name="em printemp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22" grpId="0"/>
      <p:bldP spid="5" grpId="0"/>
      <p:bldP spid="4" grpId="0"/>
      <p:bldP spid="15" grpId="0"/>
      <p:bldP spid="16" grpId="0"/>
      <p:bldP spid="7" grpId="0"/>
      <p:bldP spid="17" grpId="0"/>
      <p:bldP spid="8" grpId="0"/>
      <p:bldP spid="10" grpId="0"/>
      <p:bldP spid="2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err="1">
                <a:solidFill>
                  <a:schemeClr val="bg1"/>
                </a:solidFill>
              </a:rPr>
              <a:t>Yennayer</a:t>
            </a:r>
            <a:r>
              <a:rPr lang="en-GB" sz="3600" b="1" dirty="0">
                <a:solidFill>
                  <a:schemeClr val="bg1"/>
                </a:solidFill>
              </a:rPr>
              <a:t>  </a:t>
            </a:r>
          </a:p>
        </p:txBody>
      </p:sp>
      <p:sp>
        <p:nvSpPr>
          <p:cNvPr id="2" name="TextBox 1">
            <a:extLst>
              <a:ext uri="{FF2B5EF4-FFF2-40B4-BE49-F238E27FC236}">
                <a16:creationId xmlns:a16="http://schemas.microsoft.com/office/drawing/2014/main" id="{F5AEF9DF-2FD5-1442-9E84-D31130754D83}"/>
              </a:ext>
            </a:extLst>
          </p:cNvPr>
          <p:cNvSpPr txBox="1"/>
          <p:nvPr/>
        </p:nvSpPr>
        <p:spPr>
          <a:xfrm>
            <a:off x="193636" y="1293114"/>
            <a:ext cx="4460480"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Algérie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 12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janvier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la nouvelle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année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traditionnelle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Yennayer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Amir a des questions pour Abdel.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Que </a:t>
            </a:r>
            <a:r>
              <a:rPr lang="en-US" sz="2400" dirty="0" err="1">
                <a:solidFill>
                  <a:srgbClr val="4472C4">
                    <a:lumMod val="50000"/>
                  </a:srgbClr>
                </a:solidFill>
                <a:latin typeface="Century Gothic" panose="020F0302020204030204"/>
              </a:rPr>
              <a:t>dit-il</a:t>
            </a:r>
            <a:r>
              <a:rPr lang="en-US" sz="2400" dirty="0">
                <a:solidFill>
                  <a:srgbClr val="4472C4">
                    <a:lumMod val="50000"/>
                  </a:srgbClr>
                </a:solidFill>
                <a:latin typeface="Century Gothic" panose="020F0302020204030204"/>
              </a:rPr>
              <a:t> ? </a:t>
            </a:r>
            <a:r>
              <a:rPr lang="en-US" sz="2400" dirty="0" err="1">
                <a:solidFill>
                  <a:srgbClr val="4472C4">
                    <a:lumMod val="50000"/>
                  </a:srgbClr>
                </a:solidFill>
                <a:latin typeface="Century Gothic" panose="020F0302020204030204"/>
              </a:rPr>
              <a:t>Écris</a:t>
            </a:r>
            <a:r>
              <a:rPr lang="en-US" sz="2400" dirty="0">
                <a:solidFill>
                  <a:srgbClr val="4472C4">
                    <a:lumMod val="50000"/>
                  </a:srgbClr>
                </a:solidFill>
                <a:latin typeface="Century Gothic" panose="020F0302020204030204"/>
              </a:rPr>
              <a:t> </a:t>
            </a:r>
            <a:r>
              <a:rPr lang="en-US" sz="2400" b="1" dirty="0">
                <a:solidFill>
                  <a:srgbClr val="4472C4">
                    <a:lumMod val="50000"/>
                  </a:srgbClr>
                </a:solidFill>
                <a:latin typeface="Century Gothic" panose="020F0302020204030204"/>
              </a:rPr>
              <a:t>a</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ou</a:t>
            </a:r>
            <a:r>
              <a:rPr lang="en-US" sz="2400" dirty="0">
                <a:solidFill>
                  <a:srgbClr val="4472C4">
                    <a:lumMod val="50000"/>
                  </a:srgbClr>
                </a:solidFill>
                <a:latin typeface="Century Gothic" panose="020F0302020204030204"/>
              </a:rPr>
              <a:t> </a:t>
            </a:r>
            <a:r>
              <a:rPr lang="en-US" sz="2400" b="1" dirty="0">
                <a:solidFill>
                  <a:srgbClr val="4472C4">
                    <a:lumMod val="50000"/>
                  </a:srgbClr>
                </a:solidFill>
                <a:latin typeface="Century Gothic" panose="020F0302020204030204"/>
              </a:rPr>
              <a:t>b</a:t>
            </a:r>
            <a:r>
              <a:rPr lang="en-US" sz="2400" dirty="0">
                <a:solidFill>
                  <a:srgbClr val="4472C4">
                    <a:lumMod val="50000"/>
                  </a:srgbClr>
                </a:solidFill>
                <a:latin typeface="Century Gothic" panose="020F0302020204030204"/>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 name="Rounded Rectangle 46">
            <a:extLst>
              <a:ext uri="{FF2B5EF4-FFF2-40B4-BE49-F238E27FC236}">
                <a16:creationId xmlns:a16="http://schemas.microsoft.com/office/drawing/2014/main" id="{0EF7AA4A-025C-4AE2-A67A-EC6DA0A3C214}"/>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9" name="Table 6">
            <a:extLst>
              <a:ext uri="{FF2B5EF4-FFF2-40B4-BE49-F238E27FC236}">
                <a16:creationId xmlns:a16="http://schemas.microsoft.com/office/drawing/2014/main" id="{8715515B-6524-462C-9080-940C5B778DDD}"/>
              </a:ext>
            </a:extLst>
          </p:cNvPr>
          <p:cNvGraphicFramePr>
            <a:graphicFrameLocks noGrp="1"/>
          </p:cNvGraphicFramePr>
          <p:nvPr>
            <p:extLst>
              <p:ext uri="{D42A27DB-BD31-4B8C-83A1-F6EECF244321}">
                <p14:modId xmlns:p14="http://schemas.microsoft.com/office/powerpoint/2010/main" val="3856690922"/>
              </p:ext>
            </p:extLst>
          </p:nvPr>
        </p:nvGraphicFramePr>
        <p:xfrm>
          <a:off x="4726240" y="1593875"/>
          <a:ext cx="7372552" cy="4473603"/>
        </p:xfrm>
        <a:graphic>
          <a:graphicData uri="http://schemas.openxmlformats.org/drawingml/2006/table">
            <a:tbl>
              <a:tblPr firstRow="1" bandRow="1">
                <a:tableStyleId>{BDBED569-4797-4DF1-A0F4-6AAB3CD982D8}</a:tableStyleId>
              </a:tblPr>
              <a:tblGrid>
                <a:gridCol w="496552">
                  <a:extLst>
                    <a:ext uri="{9D8B030D-6E8A-4147-A177-3AD203B41FA5}">
                      <a16:colId xmlns:a16="http://schemas.microsoft.com/office/drawing/2014/main" val="2607353726"/>
                    </a:ext>
                  </a:extLst>
                </a:gridCol>
                <a:gridCol w="3240000">
                  <a:extLst>
                    <a:ext uri="{9D8B030D-6E8A-4147-A177-3AD203B41FA5}">
                      <a16:colId xmlns:a16="http://schemas.microsoft.com/office/drawing/2014/main" val="4128092149"/>
                    </a:ext>
                  </a:extLst>
                </a:gridCol>
                <a:gridCol w="3240000">
                  <a:extLst>
                    <a:ext uri="{9D8B030D-6E8A-4147-A177-3AD203B41FA5}">
                      <a16:colId xmlns:a16="http://schemas.microsoft.com/office/drawing/2014/main" val="2609792770"/>
                    </a:ext>
                  </a:extLst>
                </a:gridCol>
                <a:gridCol w="396000">
                  <a:extLst>
                    <a:ext uri="{9D8B030D-6E8A-4147-A177-3AD203B41FA5}">
                      <a16:colId xmlns:a16="http://schemas.microsoft.com/office/drawing/2014/main" val="3203354951"/>
                    </a:ext>
                  </a:extLst>
                </a:gridCol>
              </a:tblGrid>
              <a:tr h="497067">
                <a:tc>
                  <a:txBody>
                    <a:bodyPr/>
                    <a:lstStyle/>
                    <a:p>
                      <a:endParaRPr lang="en-GB"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a:ln>
                            <a:noFill/>
                          </a:ln>
                          <a:solidFill>
                            <a:srgbClr val="002060"/>
                          </a:solidFill>
                          <a:effectLst/>
                          <a:uLnTx/>
                          <a:uFillTx/>
                        </a:rPr>
                        <a:t>a</a:t>
                      </a:r>
                      <a:endParaRPr lang="en-GB" sz="2000" b="0" dirty="0">
                        <a:solidFill>
                          <a:srgbClr val="00206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rPr>
                        <a:t>b</a:t>
                      </a:r>
                      <a:endParaRPr lang="en-GB" sz="2000" b="0" dirty="0">
                        <a:solidFill>
                          <a:srgbClr val="00206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rPr>
                        <a:t>R</a:t>
                      </a:r>
                    </a:p>
                  </a:txBody>
                  <a:tcPr anchor="ct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Quel</a:t>
                      </a:r>
                      <a:r>
                        <a:rPr lang="en-GB" sz="2000" dirty="0">
                          <a:solidFill>
                            <a:schemeClr val="accent1">
                              <a:lumMod val="50000"/>
                            </a:schemeClr>
                          </a:solidFill>
                        </a:rPr>
                        <a:t> jour</a:t>
                      </a:r>
                    </a:p>
                  </a:txBody>
                  <a:tcPr anchor="ctr"/>
                </a:tc>
                <a:tc>
                  <a:txBody>
                    <a:bodyPr/>
                    <a:lstStyle/>
                    <a:p>
                      <a:r>
                        <a:rPr lang="en-GB" sz="2000" dirty="0" err="1">
                          <a:solidFill>
                            <a:schemeClr val="accent1">
                              <a:lumMod val="50000"/>
                            </a:schemeClr>
                          </a:solidFill>
                        </a:rPr>
                        <a:t>Quel</a:t>
                      </a:r>
                      <a:r>
                        <a:rPr lang="en-GB" sz="2000" dirty="0">
                          <a:solidFill>
                            <a:schemeClr val="accent1">
                              <a:lumMod val="50000"/>
                            </a:schemeClr>
                          </a:solidFill>
                        </a:rPr>
                        <a:t> jour </a:t>
                      </a:r>
                      <a:r>
                        <a:rPr lang="en-GB" sz="2000" dirty="0" err="1">
                          <a:solidFill>
                            <a:schemeClr val="accent1">
                              <a:lumMod val="50000"/>
                            </a:schemeClr>
                          </a:solidFill>
                        </a:rPr>
                        <a:t>est-ce</a:t>
                      </a:r>
                      <a:r>
                        <a:rPr lang="en-GB" sz="2000" dirty="0">
                          <a:solidFill>
                            <a:schemeClr val="accent1">
                              <a:lumMod val="50000"/>
                            </a:schemeClr>
                          </a:solidFill>
                        </a:rPr>
                        <a:t> que</a:t>
                      </a:r>
                    </a:p>
                  </a:txBody>
                  <a:tcPr anchor="ctr"/>
                </a:tc>
                <a:tc>
                  <a:txBody>
                    <a:bodyPr/>
                    <a:lstStyle/>
                    <a:p>
                      <a:endParaRPr lang="en-GB" sz="2000" dirty="0">
                        <a:solidFill>
                          <a:schemeClr val="accent1">
                            <a:lumMod val="50000"/>
                          </a:schemeClr>
                        </a:solidFill>
                      </a:endParaRPr>
                    </a:p>
                  </a:txBody>
                  <a:tcPr anchor="ct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Pourquoi</a:t>
                      </a:r>
                      <a:endParaRPr lang="en-GB" sz="2000" dirty="0">
                        <a:solidFill>
                          <a:schemeClr val="accent1">
                            <a:lumMod val="50000"/>
                          </a:schemeClr>
                        </a:solidFill>
                      </a:endParaRPr>
                    </a:p>
                  </a:txBody>
                  <a:tcPr anchor="ctr"/>
                </a:tc>
                <a:tc>
                  <a:txBody>
                    <a:bodyPr/>
                    <a:lstStyle/>
                    <a:p>
                      <a:r>
                        <a:rPr lang="en-GB" sz="2000" dirty="0" err="1">
                          <a:solidFill>
                            <a:schemeClr val="accent1">
                              <a:lumMod val="50000"/>
                            </a:schemeClr>
                          </a:solidFill>
                        </a:rPr>
                        <a:t>Pourquoi</a:t>
                      </a:r>
                      <a:r>
                        <a:rPr lang="en-GB" sz="2000" dirty="0">
                          <a:solidFill>
                            <a:schemeClr val="accent1">
                              <a:lumMod val="50000"/>
                            </a:schemeClr>
                          </a:solidFill>
                        </a:rPr>
                        <a:t> </a:t>
                      </a:r>
                      <a:r>
                        <a:rPr lang="en-GB" sz="2000" dirty="0" err="1">
                          <a:solidFill>
                            <a:schemeClr val="accent1">
                              <a:lumMod val="50000"/>
                            </a:schemeClr>
                          </a:solidFill>
                        </a:rPr>
                        <a:t>est-ce</a:t>
                      </a:r>
                      <a:r>
                        <a:rPr lang="en-GB" sz="2000" dirty="0">
                          <a:solidFill>
                            <a:schemeClr val="accent1">
                              <a:lumMod val="50000"/>
                            </a:schemeClr>
                          </a:solidFill>
                        </a:rPr>
                        <a:t> que</a:t>
                      </a:r>
                    </a:p>
                  </a:txBody>
                  <a:tcPr anchor="ctr"/>
                </a:tc>
                <a:tc>
                  <a:txBody>
                    <a:bodyPr/>
                    <a:lstStyle/>
                    <a:p>
                      <a:endParaRPr lang="en-GB" sz="2000" dirty="0">
                        <a:solidFill>
                          <a:schemeClr val="accent1">
                            <a:lumMod val="50000"/>
                          </a:schemeClr>
                        </a:solidFill>
                      </a:endParaRPr>
                    </a:p>
                  </a:txBody>
                  <a:tcPr anchor="ct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Quelle date</a:t>
                      </a:r>
                    </a:p>
                  </a:txBody>
                  <a:tcPr anchor="ctr"/>
                </a:tc>
                <a:tc>
                  <a:txBody>
                    <a:bodyPr/>
                    <a:lstStyle/>
                    <a:p>
                      <a:r>
                        <a:rPr lang="en-GB" sz="2000" dirty="0">
                          <a:solidFill>
                            <a:schemeClr val="accent1">
                              <a:lumMod val="50000"/>
                            </a:schemeClr>
                          </a:solidFill>
                        </a:rPr>
                        <a:t>Quelle date </a:t>
                      </a:r>
                      <a:r>
                        <a:rPr lang="en-GB" sz="2000" dirty="0" err="1">
                          <a:solidFill>
                            <a:schemeClr val="accent1">
                              <a:lumMod val="50000"/>
                            </a:schemeClr>
                          </a:solidFill>
                        </a:rPr>
                        <a:t>est-ce</a:t>
                      </a:r>
                      <a:r>
                        <a:rPr lang="en-GB" sz="2000" dirty="0">
                          <a:solidFill>
                            <a:schemeClr val="accent1">
                              <a:lumMod val="50000"/>
                            </a:schemeClr>
                          </a:solidFill>
                        </a:rPr>
                        <a:t> que</a:t>
                      </a:r>
                    </a:p>
                  </a:txBody>
                  <a:tcPr anchor="ctr"/>
                </a:tc>
                <a:tc>
                  <a:txBody>
                    <a:bodyPr/>
                    <a:lstStyle/>
                    <a:p>
                      <a:endParaRPr lang="en-GB" sz="2000" dirty="0">
                        <a:solidFill>
                          <a:schemeClr val="accent1">
                            <a:lumMod val="50000"/>
                          </a:schemeClr>
                        </a:solidFill>
                      </a:endParaRPr>
                    </a:p>
                  </a:txBody>
                  <a:tcPr anchor="ct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Quand</a:t>
                      </a:r>
                      <a:endParaRPr lang="en-GB" sz="2000" dirty="0">
                        <a:solidFill>
                          <a:schemeClr val="accent1">
                            <a:lumMod val="50000"/>
                          </a:schemeClr>
                        </a:solidFill>
                      </a:endParaRPr>
                    </a:p>
                  </a:txBody>
                  <a:tcPr anchor="ctr"/>
                </a:tc>
                <a:tc>
                  <a:txBody>
                    <a:bodyPr/>
                    <a:lstStyle/>
                    <a:p>
                      <a:r>
                        <a:rPr lang="en-GB" sz="2000" dirty="0" err="1">
                          <a:solidFill>
                            <a:schemeClr val="accent1">
                              <a:lumMod val="50000"/>
                            </a:schemeClr>
                          </a:solidFill>
                        </a:rPr>
                        <a:t>Quand</a:t>
                      </a:r>
                      <a:r>
                        <a:rPr lang="en-GB" sz="2000" dirty="0">
                          <a:solidFill>
                            <a:schemeClr val="accent1">
                              <a:lumMod val="50000"/>
                            </a:schemeClr>
                          </a:solidFill>
                        </a:rPr>
                        <a:t> </a:t>
                      </a:r>
                      <a:r>
                        <a:rPr lang="en-GB" sz="2000" dirty="0" err="1">
                          <a:solidFill>
                            <a:schemeClr val="accent1">
                              <a:lumMod val="50000"/>
                            </a:schemeClr>
                          </a:solidFill>
                        </a:rPr>
                        <a:t>est-ce</a:t>
                      </a:r>
                      <a:r>
                        <a:rPr lang="en-GB" sz="2000" dirty="0">
                          <a:solidFill>
                            <a:schemeClr val="accent1">
                              <a:lumMod val="50000"/>
                            </a:schemeClr>
                          </a:solidFill>
                        </a:rPr>
                        <a:t> que</a:t>
                      </a:r>
                    </a:p>
                  </a:txBody>
                  <a:tcPr anchor="ctr"/>
                </a:tc>
                <a:tc>
                  <a:txBody>
                    <a:bodyPr/>
                    <a:lstStyle/>
                    <a:p>
                      <a:endParaRPr lang="en-GB" sz="2000" dirty="0">
                        <a:solidFill>
                          <a:schemeClr val="accent1">
                            <a:lumMod val="50000"/>
                          </a:schemeClr>
                        </a:solidFill>
                      </a:endParaRPr>
                    </a:p>
                  </a:txBody>
                  <a:tcPr anchor="ct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Où</a:t>
                      </a:r>
                      <a:endParaRPr lang="en-GB" sz="2000" dirty="0"/>
                    </a:p>
                  </a:txBody>
                  <a:tcPr anchor="ctr"/>
                </a:tc>
                <a:tc>
                  <a:txBody>
                    <a:bodyPr/>
                    <a:lstStyle/>
                    <a:p>
                      <a:r>
                        <a:rPr lang="en-GB" sz="2000" dirty="0" err="1">
                          <a:solidFill>
                            <a:schemeClr val="accent1">
                              <a:lumMod val="50000"/>
                            </a:schemeClr>
                          </a:solidFill>
                        </a:rPr>
                        <a:t>Où</a:t>
                      </a:r>
                      <a:r>
                        <a:rPr lang="en-GB" sz="2000" dirty="0">
                          <a:solidFill>
                            <a:schemeClr val="accent1">
                              <a:lumMod val="50000"/>
                            </a:schemeClr>
                          </a:solidFill>
                        </a:rPr>
                        <a:t> </a:t>
                      </a:r>
                      <a:r>
                        <a:rPr lang="en-GB" sz="2000" dirty="0" err="1">
                          <a:solidFill>
                            <a:schemeClr val="accent1">
                              <a:lumMod val="50000"/>
                            </a:schemeClr>
                          </a:solidFill>
                        </a:rPr>
                        <a:t>est-ce</a:t>
                      </a:r>
                      <a:r>
                        <a:rPr lang="en-GB" sz="2000" dirty="0">
                          <a:solidFill>
                            <a:schemeClr val="accent1">
                              <a:lumMod val="50000"/>
                            </a:schemeClr>
                          </a:solidFill>
                        </a:rPr>
                        <a:t> </a:t>
                      </a:r>
                      <a:r>
                        <a:rPr lang="en-GB" sz="2000" dirty="0" err="1">
                          <a:solidFill>
                            <a:schemeClr val="accent1">
                              <a:lumMod val="50000"/>
                            </a:schemeClr>
                          </a:solidFill>
                        </a:rPr>
                        <a:t>qu</a:t>
                      </a:r>
                      <a:r>
                        <a:rPr lang="en-GB" sz="2000" dirty="0">
                          <a:solidFill>
                            <a:schemeClr val="accent1">
                              <a:lumMod val="50000"/>
                            </a:schemeClr>
                          </a:solidFill>
                        </a:rPr>
                        <a:t>’</a:t>
                      </a:r>
                      <a:endParaRPr lang="en-GB" sz="2000" dirty="0"/>
                    </a:p>
                  </a:txBody>
                  <a:tcPr anchor="ctr"/>
                </a:tc>
                <a:tc>
                  <a:txBody>
                    <a:bodyPr/>
                    <a:lstStyle/>
                    <a:p>
                      <a:endParaRPr lang="en-GB" sz="2000" dirty="0"/>
                    </a:p>
                  </a:txBody>
                  <a:tcPr anchor="ct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Que</a:t>
                      </a:r>
                    </a:p>
                  </a:txBody>
                  <a:tcPr anchor="ctr"/>
                </a:tc>
                <a:tc>
                  <a:txBody>
                    <a:bodyPr/>
                    <a:lstStyle/>
                    <a:p>
                      <a:r>
                        <a:rPr lang="en-GB" sz="2000" dirty="0" err="1">
                          <a:solidFill>
                            <a:schemeClr val="accent1">
                              <a:lumMod val="50000"/>
                            </a:schemeClr>
                          </a:solidFill>
                        </a:rPr>
                        <a:t>Qu’est-ce</a:t>
                      </a:r>
                      <a:r>
                        <a:rPr lang="en-GB" sz="2000" dirty="0">
                          <a:solidFill>
                            <a:schemeClr val="accent1">
                              <a:lumMod val="50000"/>
                            </a:schemeClr>
                          </a:solidFill>
                        </a:rPr>
                        <a:t> que</a:t>
                      </a:r>
                    </a:p>
                  </a:txBody>
                  <a:tcPr anchor="ctr"/>
                </a:tc>
                <a:tc>
                  <a:txBody>
                    <a:bodyPr/>
                    <a:lstStyle/>
                    <a:p>
                      <a:endParaRPr lang="en-GB" sz="2000" dirty="0">
                        <a:solidFill>
                          <a:schemeClr val="accent1">
                            <a:lumMod val="50000"/>
                          </a:schemeClr>
                        </a:solidFill>
                      </a:endParaRPr>
                    </a:p>
                  </a:txBody>
                  <a:tcPr anchor="ct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Comment</a:t>
                      </a:r>
                    </a:p>
                  </a:txBody>
                  <a:tcPr anchor="ctr"/>
                </a:tc>
                <a:tc>
                  <a:txBody>
                    <a:bodyPr/>
                    <a:lstStyle/>
                    <a:p>
                      <a:r>
                        <a:rPr lang="en-GB" sz="2000" dirty="0">
                          <a:solidFill>
                            <a:schemeClr val="accent1">
                              <a:lumMod val="50000"/>
                            </a:schemeClr>
                          </a:solidFill>
                        </a:rPr>
                        <a:t>Comment </a:t>
                      </a:r>
                      <a:r>
                        <a:rPr lang="en-GB" sz="2000" dirty="0" err="1">
                          <a:solidFill>
                            <a:schemeClr val="accent1">
                              <a:lumMod val="50000"/>
                            </a:schemeClr>
                          </a:solidFill>
                        </a:rPr>
                        <a:t>est-ce</a:t>
                      </a:r>
                      <a:r>
                        <a:rPr lang="en-GB" sz="2000" dirty="0">
                          <a:solidFill>
                            <a:schemeClr val="accent1">
                              <a:lumMod val="50000"/>
                            </a:schemeClr>
                          </a:solidFill>
                        </a:rPr>
                        <a:t> que</a:t>
                      </a:r>
                    </a:p>
                  </a:txBody>
                  <a:tcPr anchor="ctr"/>
                </a:tc>
                <a:tc>
                  <a:txBody>
                    <a:bodyPr/>
                    <a:lstStyle/>
                    <a:p>
                      <a:endParaRPr lang="en-GB" sz="2000" dirty="0">
                        <a:solidFill>
                          <a:schemeClr val="accent1">
                            <a:lumMod val="50000"/>
                          </a:schemeClr>
                        </a:solidFill>
                      </a:endParaRPr>
                    </a:p>
                  </a:txBody>
                  <a:tcPr anchor="ct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Que</a:t>
                      </a:r>
                    </a:p>
                  </a:txBody>
                  <a:tcPr anchor="ctr"/>
                </a:tc>
                <a:tc>
                  <a:txBody>
                    <a:bodyPr/>
                    <a:lstStyle/>
                    <a:p>
                      <a:r>
                        <a:rPr lang="en-GB" sz="2000" dirty="0" err="1">
                          <a:solidFill>
                            <a:schemeClr val="accent1">
                              <a:lumMod val="50000"/>
                            </a:schemeClr>
                          </a:solidFill>
                        </a:rPr>
                        <a:t>Qu’est-ce</a:t>
                      </a:r>
                      <a:r>
                        <a:rPr lang="en-GB" sz="2000" dirty="0">
                          <a:solidFill>
                            <a:schemeClr val="accent1">
                              <a:lumMod val="50000"/>
                            </a:schemeClr>
                          </a:solidFill>
                        </a:rPr>
                        <a:t> que</a:t>
                      </a:r>
                    </a:p>
                  </a:txBody>
                  <a:tcPr anchor="ctr"/>
                </a:tc>
                <a:tc>
                  <a:txBody>
                    <a:bodyPr/>
                    <a:lstStyle/>
                    <a:p>
                      <a:endParaRPr lang="en-GB" sz="2000" dirty="0">
                        <a:solidFill>
                          <a:schemeClr val="accent1">
                            <a:lumMod val="50000"/>
                          </a:schemeClr>
                        </a:solidFill>
                      </a:endParaRPr>
                    </a:p>
                  </a:txBody>
                  <a:tcPr anchor="ctr"/>
                </a:tc>
                <a:extLst>
                  <a:ext uri="{0D108BD9-81ED-4DB2-BD59-A6C34878D82A}">
                    <a16:rowId xmlns:a16="http://schemas.microsoft.com/office/drawing/2014/main" val="1736239533"/>
                  </a:ext>
                </a:extLst>
              </a:tr>
            </a:tbl>
          </a:graphicData>
        </a:graphic>
      </p:graphicFrame>
      <p:sp>
        <p:nvSpPr>
          <p:cNvPr id="10" name="Action Button: Custom 16">
            <a:hlinkClick r:id="" action="ppaction://noaction" highlightClick="1">
              <a:snd r:embed="rId3" name="1.wav"/>
            </a:hlinkClick>
            <a:extLst>
              <a:ext uri="{FF2B5EF4-FFF2-40B4-BE49-F238E27FC236}">
                <a16:creationId xmlns:a16="http://schemas.microsoft.com/office/drawing/2014/main" id="{9A8C63BB-1E80-4EB1-A7AB-AEF16B6B3087}"/>
              </a:ext>
            </a:extLst>
          </p:cNvPr>
          <p:cNvSpPr/>
          <p:nvPr/>
        </p:nvSpPr>
        <p:spPr>
          <a:xfrm>
            <a:off x="4768889" y="2145974"/>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3" name="Action Button: Custom 16">
            <a:hlinkClick r:id="" action="ppaction://noaction" highlightClick="1">
              <a:snd r:embed="rId4" name="30-2-2.wav"/>
            </a:hlinkClick>
            <a:extLst>
              <a:ext uri="{FF2B5EF4-FFF2-40B4-BE49-F238E27FC236}">
                <a16:creationId xmlns:a16="http://schemas.microsoft.com/office/drawing/2014/main" id="{B51210C3-15CC-4140-98A7-A4BBE9AD4114}"/>
              </a:ext>
            </a:extLst>
          </p:cNvPr>
          <p:cNvSpPr/>
          <p:nvPr/>
        </p:nvSpPr>
        <p:spPr>
          <a:xfrm>
            <a:off x="4768889" y="2640611"/>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6" name="Action Button: Custom 16">
            <a:hlinkClick r:id="" action="ppaction://noaction" highlightClick="1">
              <a:snd r:embed="rId5" name="3.wav"/>
            </a:hlinkClick>
            <a:extLst>
              <a:ext uri="{FF2B5EF4-FFF2-40B4-BE49-F238E27FC236}">
                <a16:creationId xmlns:a16="http://schemas.microsoft.com/office/drawing/2014/main" id="{A2832902-CED1-4B23-A2B2-02E5C9A1D531}"/>
              </a:ext>
            </a:extLst>
          </p:cNvPr>
          <p:cNvSpPr/>
          <p:nvPr/>
        </p:nvSpPr>
        <p:spPr>
          <a:xfrm>
            <a:off x="4766811" y="3135248"/>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9" name="Action Button: Custom 16">
            <a:hlinkClick r:id="" action="ppaction://noaction" highlightClick="1">
              <a:snd r:embed="rId6" name="4.wav"/>
            </a:hlinkClick>
            <a:extLst>
              <a:ext uri="{FF2B5EF4-FFF2-40B4-BE49-F238E27FC236}">
                <a16:creationId xmlns:a16="http://schemas.microsoft.com/office/drawing/2014/main" id="{9F4528D9-BC5B-4868-8BF6-69378D4C75C6}"/>
              </a:ext>
            </a:extLst>
          </p:cNvPr>
          <p:cNvSpPr/>
          <p:nvPr/>
        </p:nvSpPr>
        <p:spPr>
          <a:xfrm>
            <a:off x="4766811" y="3629885"/>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2" name="Action Button: Custom 16">
            <a:hlinkClick r:id="" action="ppaction://noaction" highlightClick="1">
              <a:snd r:embed="rId7" name="5.wav"/>
            </a:hlinkClick>
            <a:extLst>
              <a:ext uri="{FF2B5EF4-FFF2-40B4-BE49-F238E27FC236}">
                <a16:creationId xmlns:a16="http://schemas.microsoft.com/office/drawing/2014/main" id="{11C8CDC1-D946-44FA-A497-8035CAF4C3E8}"/>
              </a:ext>
            </a:extLst>
          </p:cNvPr>
          <p:cNvSpPr/>
          <p:nvPr/>
        </p:nvSpPr>
        <p:spPr>
          <a:xfrm>
            <a:off x="4766811" y="4124522"/>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5" name="Action Button: Custom 16">
            <a:hlinkClick r:id="" action="ppaction://noaction" highlightClick="1">
              <a:snd r:embed="rId8" name="6.wav"/>
            </a:hlinkClick>
            <a:extLst>
              <a:ext uri="{FF2B5EF4-FFF2-40B4-BE49-F238E27FC236}">
                <a16:creationId xmlns:a16="http://schemas.microsoft.com/office/drawing/2014/main" id="{69C30CE9-92C1-45BB-AF04-3BE027FFBA76}"/>
              </a:ext>
            </a:extLst>
          </p:cNvPr>
          <p:cNvSpPr/>
          <p:nvPr/>
        </p:nvSpPr>
        <p:spPr>
          <a:xfrm>
            <a:off x="4771605" y="4619159"/>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8" name="Action Button: Custom 16">
            <a:hlinkClick r:id="" action="ppaction://noaction" highlightClick="1">
              <a:snd r:embed="rId9" name="7.wav"/>
            </a:hlinkClick>
            <a:extLst>
              <a:ext uri="{FF2B5EF4-FFF2-40B4-BE49-F238E27FC236}">
                <a16:creationId xmlns:a16="http://schemas.microsoft.com/office/drawing/2014/main" id="{95925957-8584-441C-8A8A-CC42C4216143}"/>
              </a:ext>
            </a:extLst>
          </p:cNvPr>
          <p:cNvSpPr/>
          <p:nvPr/>
        </p:nvSpPr>
        <p:spPr>
          <a:xfrm>
            <a:off x="4777005" y="5113796"/>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1" name="Action Button: Custom 16">
            <a:hlinkClick r:id="" action="ppaction://noaction" highlightClick="1">
              <a:snd r:embed="rId10" name="8.wav"/>
            </a:hlinkClick>
            <a:extLst>
              <a:ext uri="{FF2B5EF4-FFF2-40B4-BE49-F238E27FC236}">
                <a16:creationId xmlns:a16="http://schemas.microsoft.com/office/drawing/2014/main" id="{413D0FCB-2454-41EB-AE8A-17A12E3E1BDC}"/>
              </a:ext>
            </a:extLst>
          </p:cNvPr>
          <p:cNvSpPr/>
          <p:nvPr/>
        </p:nvSpPr>
        <p:spPr>
          <a:xfrm>
            <a:off x="4766811" y="5608436"/>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41" name="Picture 40">
            <a:extLst>
              <a:ext uri="{FF2B5EF4-FFF2-40B4-BE49-F238E27FC236}">
                <a16:creationId xmlns:a16="http://schemas.microsoft.com/office/drawing/2014/main" id="{190CB929-C36B-4004-B195-59D7DC334C3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8991" y="4627478"/>
            <a:ext cx="1440000" cy="1440000"/>
          </a:xfrm>
          <a:prstGeom prst="rect">
            <a:avLst/>
          </a:prstGeom>
        </p:spPr>
      </p:pic>
      <p:pic>
        <p:nvPicPr>
          <p:cNvPr id="47" name="Picture 46">
            <a:extLst>
              <a:ext uri="{FF2B5EF4-FFF2-40B4-BE49-F238E27FC236}">
                <a16:creationId xmlns:a16="http://schemas.microsoft.com/office/drawing/2014/main" id="{A71A7B65-61E5-467A-A97C-A38A26EC094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716016" y="4627478"/>
            <a:ext cx="1440000" cy="1440000"/>
          </a:xfrm>
          <a:prstGeom prst="rect">
            <a:avLst/>
          </a:prstGeom>
        </p:spPr>
      </p:pic>
      <p:pic>
        <p:nvPicPr>
          <p:cNvPr id="3076" name="Picture 4" descr="iPhone Telephone Ringing - handset clipart png download - 512*512 ...">
            <a:extLst>
              <a:ext uri="{FF2B5EF4-FFF2-40B4-BE49-F238E27FC236}">
                <a16:creationId xmlns:a16="http://schemas.microsoft.com/office/drawing/2014/main" id="{08C951F2-F249-4E1A-A8FA-27B1226C6DB6}"/>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902503" y="4956694"/>
            <a:ext cx="720000" cy="72000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FC14F8A9-6ED5-426C-9410-34D4AB91D0F1}"/>
              </a:ext>
            </a:extLst>
          </p:cNvPr>
          <p:cNvSpPr/>
          <p:nvPr/>
        </p:nvSpPr>
        <p:spPr>
          <a:xfrm>
            <a:off x="5220238" y="2135248"/>
            <a:ext cx="3240000" cy="396000"/>
          </a:xfrm>
          <a:prstGeom prst="roundRect">
            <a:avLst/>
          </a:prstGeom>
          <a:noFill/>
          <a:ln w="38100">
            <a:solidFill>
              <a:srgbClr val="EF3C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Rounded Corners 19">
            <a:extLst>
              <a:ext uri="{FF2B5EF4-FFF2-40B4-BE49-F238E27FC236}">
                <a16:creationId xmlns:a16="http://schemas.microsoft.com/office/drawing/2014/main" id="{37528F74-9394-456B-8E04-DB04A120BB0C}"/>
              </a:ext>
            </a:extLst>
          </p:cNvPr>
          <p:cNvSpPr/>
          <p:nvPr/>
        </p:nvSpPr>
        <p:spPr>
          <a:xfrm>
            <a:off x="8457640" y="2618608"/>
            <a:ext cx="3240000" cy="396000"/>
          </a:xfrm>
          <a:prstGeom prst="roundRect">
            <a:avLst/>
          </a:prstGeom>
          <a:noFill/>
          <a:ln w="38100">
            <a:solidFill>
              <a:srgbClr val="EF3C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Rounded Corners 20">
            <a:extLst>
              <a:ext uri="{FF2B5EF4-FFF2-40B4-BE49-F238E27FC236}">
                <a16:creationId xmlns:a16="http://schemas.microsoft.com/office/drawing/2014/main" id="{9DA1682D-4967-4DAF-90D4-6EFF4413D234}"/>
              </a:ext>
            </a:extLst>
          </p:cNvPr>
          <p:cNvSpPr/>
          <p:nvPr/>
        </p:nvSpPr>
        <p:spPr>
          <a:xfrm>
            <a:off x="5223625" y="3158310"/>
            <a:ext cx="3240000" cy="396000"/>
          </a:xfrm>
          <a:prstGeom prst="roundRect">
            <a:avLst/>
          </a:prstGeom>
          <a:noFill/>
          <a:ln w="38100">
            <a:solidFill>
              <a:srgbClr val="EF3C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Rounded Corners 22">
            <a:extLst>
              <a:ext uri="{FF2B5EF4-FFF2-40B4-BE49-F238E27FC236}">
                <a16:creationId xmlns:a16="http://schemas.microsoft.com/office/drawing/2014/main" id="{4D3FFB6F-FBFD-4674-8291-4C8B37C63B8F}"/>
              </a:ext>
            </a:extLst>
          </p:cNvPr>
          <p:cNvSpPr/>
          <p:nvPr/>
        </p:nvSpPr>
        <p:spPr>
          <a:xfrm>
            <a:off x="8457640" y="3630570"/>
            <a:ext cx="3240000" cy="396000"/>
          </a:xfrm>
          <a:prstGeom prst="roundRect">
            <a:avLst/>
          </a:prstGeom>
          <a:noFill/>
          <a:ln w="38100">
            <a:solidFill>
              <a:srgbClr val="EF3C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Rounded Corners 23">
            <a:extLst>
              <a:ext uri="{FF2B5EF4-FFF2-40B4-BE49-F238E27FC236}">
                <a16:creationId xmlns:a16="http://schemas.microsoft.com/office/drawing/2014/main" id="{AAC43D4F-D55F-467B-88E5-6D71D7FC433B}"/>
              </a:ext>
            </a:extLst>
          </p:cNvPr>
          <p:cNvSpPr/>
          <p:nvPr/>
        </p:nvSpPr>
        <p:spPr>
          <a:xfrm>
            <a:off x="8457640" y="4101363"/>
            <a:ext cx="3240000" cy="396000"/>
          </a:xfrm>
          <a:prstGeom prst="roundRect">
            <a:avLst/>
          </a:prstGeom>
          <a:noFill/>
          <a:ln w="38100">
            <a:solidFill>
              <a:srgbClr val="EF3C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Rounded Corners 25">
            <a:extLst>
              <a:ext uri="{FF2B5EF4-FFF2-40B4-BE49-F238E27FC236}">
                <a16:creationId xmlns:a16="http://schemas.microsoft.com/office/drawing/2014/main" id="{38BA4C53-B2D2-4B8F-A9E8-DF434A239A7B}"/>
              </a:ext>
            </a:extLst>
          </p:cNvPr>
          <p:cNvSpPr/>
          <p:nvPr/>
        </p:nvSpPr>
        <p:spPr>
          <a:xfrm>
            <a:off x="5220238" y="4612894"/>
            <a:ext cx="3240000" cy="396000"/>
          </a:xfrm>
          <a:prstGeom prst="roundRect">
            <a:avLst/>
          </a:prstGeom>
          <a:noFill/>
          <a:ln w="38100">
            <a:solidFill>
              <a:srgbClr val="EF3C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Rounded Corners 26">
            <a:extLst>
              <a:ext uri="{FF2B5EF4-FFF2-40B4-BE49-F238E27FC236}">
                <a16:creationId xmlns:a16="http://schemas.microsoft.com/office/drawing/2014/main" id="{E71F95E8-6D85-4B1B-966F-3DCE7D9A02BC}"/>
              </a:ext>
            </a:extLst>
          </p:cNvPr>
          <p:cNvSpPr/>
          <p:nvPr/>
        </p:nvSpPr>
        <p:spPr>
          <a:xfrm>
            <a:off x="8457640" y="5118694"/>
            <a:ext cx="3240000" cy="396000"/>
          </a:xfrm>
          <a:prstGeom prst="roundRect">
            <a:avLst/>
          </a:prstGeom>
          <a:noFill/>
          <a:ln w="38100">
            <a:solidFill>
              <a:srgbClr val="EF3C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Rounded Corners 28">
            <a:extLst>
              <a:ext uri="{FF2B5EF4-FFF2-40B4-BE49-F238E27FC236}">
                <a16:creationId xmlns:a16="http://schemas.microsoft.com/office/drawing/2014/main" id="{8647EF62-3E1F-401A-8B5E-670940CE2923}"/>
              </a:ext>
            </a:extLst>
          </p:cNvPr>
          <p:cNvSpPr/>
          <p:nvPr/>
        </p:nvSpPr>
        <p:spPr>
          <a:xfrm>
            <a:off x="5220238" y="5624494"/>
            <a:ext cx="3240000" cy="396000"/>
          </a:xfrm>
          <a:prstGeom prst="roundRect">
            <a:avLst/>
          </a:prstGeom>
          <a:noFill/>
          <a:ln w="38100">
            <a:solidFill>
              <a:srgbClr val="EF3C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Action Button: Custom 16">
            <a:hlinkClick r:id="" action="ppaction://noaction" highlightClick="1">
              <a:snd r:embed="rId3" name="1.wav"/>
            </a:hlinkClick>
            <a:extLst>
              <a:ext uri="{FF2B5EF4-FFF2-40B4-BE49-F238E27FC236}">
                <a16:creationId xmlns:a16="http://schemas.microsoft.com/office/drawing/2014/main" id="{5042D408-0633-4434-9CDB-B65B24EDC92B}"/>
              </a:ext>
            </a:extLst>
          </p:cNvPr>
          <p:cNvSpPr/>
          <p:nvPr/>
        </p:nvSpPr>
        <p:spPr>
          <a:xfrm>
            <a:off x="11697197" y="2135248"/>
            <a:ext cx="396000" cy="396000"/>
          </a:xfrm>
          <a:prstGeom prst="actionButtonBlank">
            <a:avLst/>
          </a:prstGeom>
          <a:solidFill>
            <a:srgbClr val="EF3C3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2" name="Action Button: Custom 16">
            <a:hlinkClick r:id="" action="ppaction://noaction" highlightClick="1">
              <a:snd r:embed="rId4" name="30-2-2.wav"/>
            </a:hlinkClick>
            <a:extLst>
              <a:ext uri="{FF2B5EF4-FFF2-40B4-BE49-F238E27FC236}">
                <a16:creationId xmlns:a16="http://schemas.microsoft.com/office/drawing/2014/main" id="{AE9E0A0A-3314-49DE-9238-9B82E891CE06}"/>
              </a:ext>
            </a:extLst>
          </p:cNvPr>
          <p:cNvSpPr/>
          <p:nvPr/>
        </p:nvSpPr>
        <p:spPr>
          <a:xfrm>
            <a:off x="11697197" y="2629885"/>
            <a:ext cx="396000" cy="396000"/>
          </a:xfrm>
          <a:prstGeom prst="actionButtonBlank">
            <a:avLst/>
          </a:prstGeom>
          <a:solidFill>
            <a:srgbClr val="EF3C3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3" name="Action Button: Custom 16">
            <a:hlinkClick r:id="" action="ppaction://noaction" highlightClick="1">
              <a:snd r:embed="rId5" name="3.wav"/>
            </a:hlinkClick>
            <a:extLst>
              <a:ext uri="{FF2B5EF4-FFF2-40B4-BE49-F238E27FC236}">
                <a16:creationId xmlns:a16="http://schemas.microsoft.com/office/drawing/2014/main" id="{70A00B57-0F7F-463B-9998-07AB38B000F3}"/>
              </a:ext>
            </a:extLst>
          </p:cNvPr>
          <p:cNvSpPr/>
          <p:nvPr/>
        </p:nvSpPr>
        <p:spPr>
          <a:xfrm>
            <a:off x="11695119" y="3124522"/>
            <a:ext cx="396000" cy="396000"/>
          </a:xfrm>
          <a:prstGeom prst="actionButtonBlank">
            <a:avLst/>
          </a:prstGeom>
          <a:solidFill>
            <a:srgbClr val="EF3C3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4" name="Action Button: Custom 16">
            <a:hlinkClick r:id="" action="ppaction://noaction" highlightClick="1">
              <a:snd r:embed="rId6" name="4.wav"/>
            </a:hlinkClick>
            <a:extLst>
              <a:ext uri="{FF2B5EF4-FFF2-40B4-BE49-F238E27FC236}">
                <a16:creationId xmlns:a16="http://schemas.microsoft.com/office/drawing/2014/main" id="{CB3B05C2-2565-4DDB-AB90-8CD5854EB2CC}"/>
              </a:ext>
            </a:extLst>
          </p:cNvPr>
          <p:cNvSpPr/>
          <p:nvPr/>
        </p:nvSpPr>
        <p:spPr>
          <a:xfrm>
            <a:off x="11695119" y="3619159"/>
            <a:ext cx="396000" cy="396000"/>
          </a:xfrm>
          <a:prstGeom prst="actionButtonBlank">
            <a:avLst/>
          </a:prstGeom>
          <a:solidFill>
            <a:srgbClr val="EF3C3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5" name="Action Button: Custom 16">
            <a:hlinkClick r:id="" action="ppaction://noaction" highlightClick="1">
              <a:snd r:embed="rId7" name="5.wav"/>
            </a:hlinkClick>
            <a:extLst>
              <a:ext uri="{FF2B5EF4-FFF2-40B4-BE49-F238E27FC236}">
                <a16:creationId xmlns:a16="http://schemas.microsoft.com/office/drawing/2014/main" id="{9355C205-9138-4CC8-AE18-6BA9B88E2BC2}"/>
              </a:ext>
            </a:extLst>
          </p:cNvPr>
          <p:cNvSpPr/>
          <p:nvPr/>
        </p:nvSpPr>
        <p:spPr>
          <a:xfrm>
            <a:off x="11695119" y="4113796"/>
            <a:ext cx="396000" cy="396000"/>
          </a:xfrm>
          <a:prstGeom prst="actionButtonBlank">
            <a:avLst/>
          </a:prstGeom>
          <a:solidFill>
            <a:srgbClr val="EF3C3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6" name="Action Button: Custom 16">
            <a:hlinkClick r:id="" action="ppaction://noaction" highlightClick="1">
              <a:snd r:embed="rId8" name="6.wav"/>
            </a:hlinkClick>
            <a:extLst>
              <a:ext uri="{FF2B5EF4-FFF2-40B4-BE49-F238E27FC236}">
                <a16:creationId xmlns:a16="http://schemas.microsoft.com/office/drawing/2014/main" id="{473DE773-8A9D-4ABA-979A-19044C0FDCA4}"/>
              </a:ext>
            </a:extLst>
          </p:cNvPr>
          <p:cNvSpPr/>
          <p:nvPr/>
        </p:nvSpPr>
        <p:spPr>
          <a:xfrm>
            <a:off x="11699913" y="4608433"/>
            <a:ext cx="396000" cy="396000"/>
          </a:xfrm>
          <a:prstGeom prst="actionButtonBlank">
            <a:avLst/>
          </a:prstGeom>
          <a:solidFill>
            <a:srgbClr val="EF3C3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7" name="Action Button: Custom 16">
            <a:hlinkClick r:id="" action="ppaction://noaction" highlightClick="1">
              <a:snd r:embed="rId9" name="7.wav"/>
            </a:hlinkClick>
            <a:extLst>
              <a:ext uri="{FF2B5EF4-FFF2-40B4-BE49-F238E27FC236}">
                <a16:creationId xmlns:a16="http://schemas.microsoft.com/office/drawing/2014/main" id="{5ED09940-F2EE-4FEB-9E1C-BF4EAB7294CB}"/>
              </a:ext>
            </a:extLst>
          </p:cNvPr>
          <p:cNvSpPr/>
          <p:nvPr/>
        </p:nvSpPr>
        <p:spPr>
          <a:xfrm>
            <a:off x="11705313" y="5103070"/>
            <a:ext cx="396000" cy="396000"/>
          </a:xfrm>
          <a:prstGeom prst="actionButtonBlank">
            <a:avLst/>
          </a:prstGeom>
          <a:solidFill>
            <a:srgbClr val="EF3C3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8" name="Action Button: Custom 16">
            <a:hlinkClick r:id="" action="ppaction://noaction" highlightClick="1">
              <a:snd r:embed="rId10" name="8.wav"/>
            </a:hlinkClick>
            <a:extLst>
              <a:ext uri="{FF2B5EF4-FFF2-40B4-BE49-F238E27FC236}">
                <a16:creationId xmlns:a16="http://schemas.microsoft.com/office/drawing/2014/main" id="{E3D5C87F-4F2F-48A9-844A-753FD65ADED9}"/>
              </a:ext>
            </a:extLst>
          </p:cNvPr>
          <p:cNvSpPr/>
          <p:nvPr/>
        </p:nvSpPr>
        <p:spPr>
          <a:xfrm>
            <a:off x="11695119" y="5597710"/>
            <a:ext cx="396000" cy="396000"/>
          </a:xfrm>
          <a:prstGeom prst="actionButtonBlank">
            <a:avLst/>
          </a:prstGeom>
          <a:solidFill>
            <a:srgbClr val="EF3C3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Tree>
    <p:extLst>
      <p:ext uri="{BB962C8B-B14F-4D97-AF65-F5344CB8AC3E}">
        <p14:creationId xmlns:p14="http://schemas.microsoft.com/office/powerpoint/2010/main" val="1849520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1" grpId="0" animBg="1"/>
      <p:bldP spid="23" grpId="0" animBg="1"/>
      <p:bldP spid="24" grpId="0" animBg="1"/>
      <p:bldP spid="26" grpId="0" animBg="1"/>
      <p:bldP spid="27" grpId="0" animBg="1"/>
      <p:bldP spid="2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err="1">
                <a:solidFill>
                  <a:schemeClr val="bg1"/>
                </a:solidFill>
              </a:rPr>
              <a:t>Yennayer</a:t>
            </a:r>
            <a:r>
              <a:rPr lang="en-GB" sz="3600" b="1" dirty="0">
                <a:solidFill>
                  <a:schemeClr val="bg1"/>
                </a:solidFill>
              </a:rPr>
              <a:t>  </a:t>
            </a:r>
          </a:p>
        </p:txBody>
      </p:sp>
      <p:sp>
        <p:nvSpPr>
          <p:cNvPr id="2" name="TextBox 1">
            <a:extLst>
              <a:ext uri="{FF2B5EF4-FFF2-40B4-BE49-F238E27FC236}">
                <a16:creationId xmlns:a16="http://schemas.microsoft.com/office/drawing/2014/main" id="{F5AEF9DF-2FD5-1442-9E84-D31130754D83}"/>
              </a:ext>
            </a:extLst>
          </p:cNvPr>
          <p:cNvSpPr txBox="1"/>
          <p:nvPr/>
        </p:nvSpPr>
        <p:spPr>
          <a:xfrm>
            <a:off x="6137120" y="773880"/>
            <a:ext cx="4460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solidFill>
                  <a:srgbClr val="4472C4">
                    <a:lumMod val="50000"/>
                  </a:srgbClr>
                </a:solidFill>
                <a:latin typeface="Century Gothic" panose="020F0302020204030204"/>
              </a:rPr>
              <a:t>Qu'est-ce qu'il demande ?</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 name="Rounded Rectangle 46">
            <a:extLst>
              <a:ext uri="{FF2B5EF4-FFF2-40B4-BE49-F238E27FC236}">
                <a16:creationId xmlns:a16="http://schemas.microsoft.com/office/drawing/2014/main" id="{0EF7AA4A-025C-4AE2-A67A-EC6DA0A3C214}"/>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9" name="Table 6">
            <a:extLst>
              <a:ext uri="{FF2B5EF4-FFF2-40B4-BE49-F238E27FC236}">
                <a16:creationId xmlns:a16="http://schemas.microsoft.com/office/drawing/2014/main" id="{8715515B-6524-462C-9080-940C5B778DDD}"/>
              </a:ext>
            </a:extLst>
          </p:cNvPr>
          <p:cNvGraphicFramePr>
            <a:graphicFrameLocks noGrp="1"/>
          </p:cNvGraphicFramePr>
          <p:nvPr/>
        </p:nvGraphicFramePr>
        <p:xfrm>
          <a:off x="516000" y="1641008"/>
          <a:ext cx="11160000" cy="4473603"/>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val="2607353726"/>
                    </a:ext>
                  </a:extLst>
                </a:gridCol>
                <a:gridCol w="3240000">
                  <a:extLst>
                    <a:ext uri="{9D8B030D-6E8A-4147-A177-3AD203B41FA5}">
                      <a16:colId xmlns:a16="http://schemas.microsoft.com/office/drawing/2014/main" val="4128092149"/>
                    </a:ext>
                  </a:extLst>
                </a:gridCol>
                <a:gridCol w="7200000">
                  <a:extLst>
                    <a:ext uri="{9D8B030D-6E8A-4147-A177-3AD203B41FA5}">
                      <a16:colId xmlns:a16="http://schemas.microsoft.com/office/drawing/2014/main" val="2609792770"/>
                    </a:ext>
                  </a:extLst>
                </a:gridCol>
              </a:tblGrid>
              <a:tr h="497067">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t>Français</a:t>
                      </a:r>
                      <a:endParaRPr lang="en-GB"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t>Anglais</a:t>
                      </a:r>
                      <a:endParaRPr lang="en-GB" sz="2000" b="1" dirty="0"/>
                    </a:p>
                  </a:txBody>
                  <a:tcPr anchor="ct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Quel</a:t>
                      </a:r>
                      <a:r>
                        <a:rPr lang="en-GB" sz="2000" dirty="0">
                          <a:solidFill>
                            <a:schemeClr val="accent1">
                              <a:lumMod val="50000"/>
                            </a:schemeClr>
                          </a:solidFill>
                        </a:rPr>
                        <a:t> jour</a:t>
                      </a:r>
                    </a:p>
                  </a:txBody>
                  <a:tcPr anchor="ctr"/>
                </a:tc>
                <a:tc>
                  <a:txBody>
                    <a:bodyPr/>
                    <a:lstStyle/>
                    <a:p>
                      <a:r>
                        <a:rPr lang="en-GB" sz="2000" dirty="0">
                          <a:solidFill>
                            <a:schemeClr val="accent1">
                              <a:lumMod val="50000"/>
                            </a:schemeClr>
                          </a:solidFill>
                        </a:rPr>
                        <a:t>(On) which day do people celebrate?</a:t>
                      </a:r>
                    </a:p>
                  </a:txBody>
                  <a:tcPr anchor="ct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Pourquoi</a:t>
                      </a:r>
                      <a:r>
                        <a:rPr lang="en-GB" sz="2000" dirty="0">
                          <a:solidFill>
                            <a:schemeClr val="accent1">
                              <a:lumMod val="50000"/>
                            </a:schemeClr>
                          </a:solidFill>
                        </a:rPr>
                        <a:t> </a:t>
                      </a:r>
                      <a:r>
                        <a:rPr lang="en-GB" sz="2000" dirty="0" err="1">
                          <a:solidFill>
                            <a:schemeClr val="accent1">
                              <a:lumMod val="50000"/>
                            </a:schemeClr>
                          </a:solidFill>
                        </a:rPr>
                        <a:t>est-ce</a:t>
                      </a:r>
                      <a:r>
                        <a:rPr lang="en-GB" sz="2000" dirty="0">
                          <a:solidFill>
                            <a:schemeClr val="accent1">
                              <a:lumMod val="50000"/>
                            </a:schemeClr>
                          </a:solidFill>
                        </a:rPr>
                        <a:t> que</a:t>
                      </a:r>
                    </a:p>
                  </a:txBody>
                  <a:tcPr anchor="ctr"/>
                </a:tc>
                <a:tc>
                  <a:txBody>
                    <a:bodyPr/>
                    <a:lstStyle/>
                    <a:p>
                      <a:r>
                        <a:rPr lang="en-GB" sz="2000" dirty="0">
                          <a:solidFill>
                            <a:schemeClr val="accent1">
                              <a:lumMod val="50000"/>
                            </a:schemeClr>
                          </a:solidFill>
                        </a:rPr>
                        <a:t>Why do people celebrate the 12th of January?</a:t>
                      </a:r>
                    </a:p>
                  </a:txBody>
                  <a:tcPr anchor="ct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Quelle date</a:t>
                      </a:r>
                    </a:p>
                  </a:txBody>
                  <a:tcPr anchor="ctr"/>
                </a:tc>
                <a:tc>
                  <a:txBody>
                    <a:bodyPr/>
                    <a:lstStyle/>
                    <a:p>
                      <a:r>
                        <a:rPr lang="en-GB" sz="2000" dirty="0">
                          <a:solidFill>
                            <a:schemeClr val="accent1">
                              <a:lumMod val="50000"/>
                            </a:schemeClr>
                          </a:solidFill>
                        </a:rPr>
                        <a:t>Which date do you prefer, the first or the 12th?</a:t>
                      </a:r>
                    </a:p>
                  </a:txBody>
                  <a:tcPr anchor="ct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Quand</a:t>
                      </a:r>
                      <a:r>
                        <a:rPr lang="en-GB" sz="2000" dirty="0">
                          <a:solidFill>
                            <a:schemeClr val="accent1">
                              <a:lumMod val="50000"/>
                            </a:schemeClr>
                          </a:solidFill>
                        </a:rPr>
                        <a:t> </a:t>
                      </a:r>
                      <a:r>
                        <a:rPr lang="en-GB" sz="2000" dirty="0" err="1">
                          <a:solidFill>
                            <a:schemeClr val="accent1">
                              <a:lumMod val="50000"/>
                            </a:schemeClr>
                          </a:solidFill>
                        </a:rPr>
                        <a:t>est-ce</a:t>
                      </a:r>
                      <a:r>
                        <a:rPr lang="en-GB" sz="2000" dirty="0">
                          <a:solidFill>
                            <a:schemeClr val="accent1">
                              <a:lumMod val="50000"/>
                            </a:schemeClr>
                          </a:solidFill>
                        </a:rPr>
                        <a:t> que</a:t>
                      </a:r>
                    </a:p>
                  </a:txBody>
                  <a:tcPr anchor="ctr"/>
                </a:tc>
                <a:tc>
                  <a:txBody>
                    <a:bodyPr/>
                    <a:lstStyle/>
                    <a:p>
                      <a:r>
                        <a:rPr lang="en-GB" sz="2000" dirty="0">
                          <a:solidFill>
                            <a:schemeClr val="accent1">
                              <a:lumMod val="50000"/>
                            </a:schemeClr>
                          </a:solidFill>
                        </a:rPr>
                        <a:t>When did </a:t>
                      </a:r>
                      <a:r>
                        <a:rPr lang="en-GB" sz="2000" dirty="0" err="1">
                          <a:solidFill>
                            <a:schemeClr val="accent1">
                              <a:lumMod val="50000"/>
                            </a:schemeClr>
                          </a:solidFill>
                        </a:rPr>
                        <a:t>Yennayer</a:t>
                      </a:r>
                      <a:r>
                        <a:rPr lang="en-GB" sz="2000" dirty="0">
                          <a:solidFill>
                            <a:schemeClr val="accent1">
                              <a:lumMod val="50000"/>
                            </a:schemeClr>
                          </a:solidFill>
                        </a:rPr>
                        <a:t> become an official bank holiday?</a:t>
                      </a:r>
                    </a:p>
                  </a:txBody>
                  <a:tcPr anchor="ct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Où</a:t>
                      </a:r>
                      <a:r>
                        <a:rPr lang="en-GB" sz="2000" dirty="0">
                          <a:solidFill>
                            <a:schemeClr val="accent1">
                              <a:lumMod val="50000"/>
                            </a:schemeClr>
                          </a:solidFill>
                        </a:rPr>
                        <a:t> </a:t>
                      </a:r>
                      <a:r>
                        <a:rPr lang="en-GB" sz="2000" dirty="0" err="1">
                          <a:solidFill>
                            <a:schemeClr val="accent1">
                              <a:lumMod val="50000"/>
                            </a:schemeClr>
                          </a:solidFill>
                        </a:rPr>
                        <a:t>est-ce</a:t>
                      </a:r>
                      <a:r>
                        <a:rPr lang="en-GB" sz="2000" dirty="0">
                          <a:solidFill>
                            <a:schemeClr val="accent1">
                              <a:lumMod val="50000"/>
                            </a:schemeClr>
                          </a:solidFill>
                        </a:rPr>
                        <a:t> que</a:t>
                      </a:r>
                      <a:endParaRPr lang="en-GB" sz="2000" dirty="0"/>
                    </a:p>
                  </a:txBody>
                  <a:tcPr anchor="ctr"/>
                </a:tc>
                <a:tc>
                  <a:txBody>
                    <a:bodyPr/>
                    <a:lstStyle/>
                    <a:p>
                      <a:r>
                        <a:rPr lang="en-GB" sz="2000" kern="1200" dirty="0">
                          <a:solidFill>
                            <a:schemeClr val="accent1">
                              <a:lumMod val="50000"/>
                            </a:schemeClr>
                          </a:solidFill>
                          <a:latin typeface="+mn-lt"/>
                          <a:ea typeface="+mn-ea"/>
                          <a:cs typeface="+mn-cs"/>
                        </a:rPr>
                        <a:t>Where do people celebrate </a:t>
                      </a:r>
                      <a:r>
                        <a:rPr lang="en-GB" sz="2000" kern="1200" dirty="0" err="1">
                          <a:solidFill>
                            <a:schemeClr val="accent1">
                              <a:lumMod val="50000"/>
                            </a:schemeClr>
                          </a:solidFill>
                          <a:latin typeface="+mn-lt"/>
                          <a:ea typeface="+mn-ea"/>
                          <a:cs typeface="+mn-cs"/>
                        </a:rPr>
                        <a:t>Yennayer</a:t>
                      </a:r>
                      <a:r>
                        <a:rPr lang="en-GB" sz="2000" kern="1200" dirty="0">
                          <a:solidFill>
                            <a:schemeClr val="accent1">
                              <a:lumMod val="50000"/>
                            </a:schemeClr>
                          </a:solidFill>
                          <a:latin typeface="+mn-lt"/>
                          <a:ea typeface="+mn-ea"/>
                          <a:cs typeface="+mn-cs"/>
                        </a:rPr>
                        <a:t> in the world?</a:t>
                      </a:r>
                    </a:p>
                  </a:txBody>
                  <a:tcPr anchor="ct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Que</a:t>
                      </a:r>
                    </a:p>
                  </a:txBody>
                  <a:tcPr anchor="ctr"/>
                </a:tc>
                <a:tc>
                  <a:txBody>
                    <a:bodyPr/>
                    <a:lstStyle/>
                    <a:p>
                      <a:r>
                        <a:rPr lang="en-GB" sz="2000" kern="1200" dirty="0">
                          <a:solidFill>
                            <a:schemeClr val="accent1">
                              <a:lumMod val="50000"/>
                            </a:schemeClr>
                          </a:solidFill>
                          <a:latin typeface="+mn-lt"/>
                          <a:ea typeface="+mn-ea"/>
                          <a:cs typeface="+mn-cs"/>
                        </a:rPr>
                        <a:t>What do people prepare for lunch?</a:t>
                      </a:r>
                    </a:p>
                  </a:txBody>
                  <a:tcPr anchor="ct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Comment </a:t>
                      </a:r>
                      <a:r>
                        <a:rPr lang="en-GB" sz="2000" dirty="0" err="1">
                          <a:solidFill>
                            <a:schemeClr val="accent1">
                              <a:lumMod val="50000"/>
                            </a:schemeClr>
                          </a:solidFill>
                        </a:rPr>
                        <a:t>est-ce</a:t>
                      </a:r>
                      <a:r>
                        <a:rPr lang="en-GB" sz="2000" dirty="0">
                          <a:solidFill>
                            <a:schemeClr val="accent1">
                              <a:lumMod val="50000"/>
                            </a:schemeClr>
                          </a:solidFill>
                        </a:rPr>
                        <a:t> que</a:t>
                      </a:r>
                    </a:p>
                  </a:txBody>
                  <a:tcPr anchor="ctr"/>
                </a:tc>
                <a:tc>
                  <a:txBody>
                    <a:bodyPr/>
                    <a:lstStyle/>
                    <a:p>
                      <a:r>
                        <a:rPr lang="en-GB" sz="2000" kern="1200" dirty="0">
                          <a:solidFill>
                            <a:schemeClr val="accent1">
                              <a:lumMod val="50000"/>
                            </a:schemeClr>
                          </a:solidFill>
                          <a:latin typeface="+mn-lt"/>
                          <a:ea typeface="+mn-ea"/>
                          <a:cs typeface="+mn-cs"/>
                        </a:rPr>
                        <a:t>How do you help?</a:t>
                      </a:r>
                      <a:endParaRPr lang="en-GB" sz="2000" dirty="0">
                        <a:solidFill>
                          <a:schemeClr val="accent1">
                            <a:lumMod val="50000"/>
                          </a:schemeClr>
                        </a:solidFill>
                      </a:endParaRPr>
                    </a:p>
                  </a:txBody>
                  <a:tcPr anchor="ct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Que</a:t>
                      </a:r>
                    </a:p>
                  </a:txBody>
                  <a:tcPr anchor="ctr"/>
                </a:tc>
                <a:tc>
                  <a:txBody>
                    <a:bodyPr/>
                    <a:lstStyle/>
                    <a:p>
                      <a:r>
                        <a:rPr lang="en-GB" sz="2000" kern="1200" dirty="0">
                          <a:solidFill>
                            <a:schemeClr val="accent1">
                              <a:lumMod val="50000"/>
                            </a:schemeClr>
                          </a:solidFill>
                          <a:latin typeface="+mn-lt"/>
                          <a:ea typeface="+mn-ea"/>
                          <a:cs typeface="+mn-cs"/>
                        </a:rPr>
                        <a:t>What do you eat?</a:t>
                      </a:r>
                      <a:endParaRPr lang="en-GB" sz="2000" dirty="0">
                        <a:solidFill>
                          <a:schemeClr val="accent1">
                            <a:lumMod val="50000"/>
                          </a:schemeClr>
                        </a:solidFill>
                      </a:endParaRPr>
                    </a:p>
                  </a:txBody>
                  <a:tcPr anchor="ctr"/>
                </a:tc>
                <a:extLst>
                  <a:ext uri="{0D108BD9-81ED-4DB2-BD59-A6C34878D82A}">
                    <a16:rowId xmlns:a16="http://schemas.microsoft.com/office/drawing/2014/main" val="1736239533"/>
                  </a:ext>
                </a:extLst>
              </a:tr>
            </a:tbl>
          </a:graphicData>
        </a:graphic>
      </p:graphicFrame>
      <p:sp>
        <p:nvSpPr>
          <p:cNvPr id="10" name="Action Button: Custom 16">
            <a:hlinkClick r:id="" action="ppaction://noaction" highlightClick="1">
              <a:snd r:embed="rId3" name="1.wav"/>
            </a:hlinkClick>
            <a:extLst>
              <a:ext uri="{FF2B5EF4-FFF2-40B4-BE49-F238E27FC236}">
                <a16:creationId xmlns:a16="http://schemas.microsoft.com/office/drawing/2014/main" id="{9A8C63BB-1E80-4EB1-A7AB-AEF16B6B3087}"/>
              </a:ext>
            </a:extLst>
          </p:cNvPr>
          <p:cNvSpPr/>
          <p:nvPr/>
        </p:nvSpPr>
        <p:spPr>
          <a:xfrm>
            <a:off x="660249" y="2193107"/>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3" name="Action Button: Custom 16">
            <a:hlinkClick r:id="" action="ppaction://noaction" highlightClick="1">
              <a:snd r:embed="rId4" name="31-2.wav"/>
            </a:hlinkClick>
            <a:extLst>
              <a:ext uri="{FF2B5EF4-FFF2-40B4-BE49-F238E27FC236}">
                <a16:creationId xmlns:a16="http://schemas.microsoft.com/office/drawing/2014/main" id="{B51210C3-15CC-4140-98A7-A4BBE9AD4114}"/>
              </a:ext>
            </a:extLst>
          </p:cNvPr>
          <p:cNvSpPr/>
          <p:nvPr/>
        </p:nvSpPr>
        <p:spPr>
          <a:xfrm>
            <a:off x="660249" y="2687744"/>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6" name="Action Button: Custom 16">
            <a:hlinkClick r:id="" action="ppaction://noaction" highlightClick="1">
              <a:snd r:embed="rId5" name="3.wav"/>
            </a:hlinkClick>
            <a:extLst>
              <a:ext uri="{FF2B5EF4-FFF2-40B4-BE49-F238E27FC236}">
                <a16:creationId xmlns:a16="http://schemas.microsoft.com/office/drawing/2014/main" id="{A2832902-CED1-4B23-A2B2-02E5C9A1D531}"/>
              </a:ext>
            </a:extLst>
          </p:cNvPr>
          <p:cNvSpPr/>
          <p:nvPr/>
        </p:nvSpPr>
        <p:spPr>
          <a:xfrm>
            <a:off x="658171" y="3182381"/>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9" name="Action Button: Custom 16">
            <a:hlinkClick r:id="" action="ppaction://noaction" highlightClick="1">
              <a:snd r:embed="rId6" name="4.wav"/>
            </a:hlinkClick>
            <a:extLst>
              <a:ext uri="{FF2B5EF4-FFF2-40B4-BE49-F238E27FC236}">
                <a16:creationId xmlns:a16="http://schemas.microsoft.com/office/drawing/2014/main" id="{9F4528D9-BC5B-4868-8BF6-69378D4C75C6}"/>
              </a:ext>
            </a:extLst>
          </p:cNvPr>
          <p:cNvSpPr/>
          <p:nvPr/>
        </p:nvSpPr>
        <p:spPr>
          <a:xfrm>
            <a:off x="658171" y="3677018"/>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2" name="Action Button: Custom 16">
            <a:hlinkClick r:id="" action="ppaction://noaction" highlightClick="1">
              <a:snd r:embed="rId7" name="5.wav"/>
            </a:hlinkClick>
            <a:extLst>
              <a:ext uri="{FF2B5EF4-FFF2-40B4-BE49-F238E27FC236}">
                <a16:creationId xmlns:a16="http://schemas.microsoft.com/office/drawing/2014/main" id="{11C8CDC1-D946-44FA-A497-8035CAF4C3E8}"/>
              </a:ext>
            </a:extLst>
          </p:cNvPr>
          <p:cNvSpPr/>
          <p:nvPr/>
        </p:nvSpPr>
        <p:spPr>
          <a:xfrm>
            <a:off x="658171" y="4171655"/>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5" name="Action Button: Custom 16">
            <a:hlinkClick r:id="" action="ppaction://noaction" highlightClick="1">
              <a:snd r:embed="rId8" name="6.wav"/>
            </a:hlinkClick>
            <a:extLst>
              <a:ext uri="{FF2B5EF4-FFF2-40B4-BE49-F238E27FC236}">
                <a16:creationId xmlns:a16="http://schemas.microsoft.com/office/drawing/2014/main" id="{69C30CE9-92C1-45BB-AF04-3BE027FFBA76}"/>
              </a:ext>
            </a:extLst>
          </p:cNvPr>
          <p:cNvSpPr/>
          <p:nvPr/>
        </p:nvSpPr>
        <p:spPr>
          <a:xfrm>
            <a:off x="662965" y="4666292"/>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8" name="Action Button: Custom 16">
            <a:hlinkClick r:id="" action="ppaction://noaction" highlightClick="1">
              <a:snd r:embed="rId9" name="7.wav"/>
            </a:hlinkClick>
            <a:extLst>
              <a:ext uri="{FF2B5EF4-FFF2-40B4-BE49-F238E27FC236}">
                <a16:creationId xmlns:a16="http://schemas.microsoft.com/office/drawing/2014/main" id="{95925957-8584-441C-8A8A-CC42C4216143}"/>
              </a:ext>
            </a:extLst>
          </p:cNvPr>
          <p:cNvSpPr/>
          <p:nvPr/>
        </p:nvSpPr>
        <p:spPr>
          <a:xfrm>
            <a:off x="668365" y="5160929"/>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1" name="Action Button: Custom 16">
            <a:hlinkClick r:id="" action="ppaction://noaction" highlightClick="1">
              <a:snd r:embed="rId10" name="8_edit.wav"/>
            </a:hlinkClick>
            <a:extLst>
              <a:ext uri="{FF2B5EF4-FFF2-40B4-BE49-F238E27FC236}">
                <a16:creationId xmlns:a16="http://schemas.microsoft.com/office/drawing/2014/main" id="{413D0FCB-2454-41EB-AE8A-17A12E3E1BDC}"/>
              </a:ext>
            </a:extLst>
          </p:cNvPr>
          <p:cNvSpPr/>
          <p:nvPr/>
        </p:nvSpPr>
        <p:spPr>
          <a:xfrm>
            <a:off x="658171" y="5655569"/>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7" name="Rectangle 6">
            <a:extLst>
              <a:ext uri="{FF2B5EF4-FFF2-40B4-BE49-F238E27FC236}">
                <a16:creationId xmlns:a16="http://schemas.microsoft.com/office/drawing/2014/main" id="{EC930C10-05E6-4A59-9740-CAD19DC6D1F6}"/>
              </a:ext>
            </a:extLst>
          </p:cNvPr>
          <p:cNvSpPr/>
          <p:nvPr/>
        </p:nvSpPr>
        <p:spPr>
          <a:xfrm>
            <a:off x="4532811" y="2172278"/>
            <a:ext cx="6998940" cy="396000"/>
          </a:xfrm>
          <a:prstGeom prst="rect">
            <a:avLst/>
          </a:prstGeom>
          <a:solidFill>
            <a:srgbClr val="F8D7CD"/>
          </a:solidFill>
          <a:ln>
            <a:solidFill>
              <a:srgbClr val="F8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Rectangle 28">
            <a:extLst>
              <a:ext uri="{FF2B5EF4-FFF2-40B4-BE49-F238E27FC236}">
                <a16:creationId xmlns:a16="http://schemas.microsoft.com/office/drawing/2014/main" id="{5CE6328F-C31F-4264-970C-5BA40C0B16D7}"/>
              </a:ext>
            </a:extLst>
          </p:cNvPr>
          <p:cNvSpPr/>
          <p:nvPr/>
        </p:nvSpPr>
        <p:spPr>
          <a:xfrm>
            <a:off x="4532811" y="2670123"/>
            <a:ext cx="6998940" cy="396000"/>
          </a:xfrm>
          <a:prstGeom prst="rect">
            <a:avLst/>
          </a:prstGeom>
          <a:solidFill>
            <a:srgbClr val="FCECE8"/>
          </a:solidFill>
          <a:ln>
            <a:solidFill>
              <a:srgbClr val="FCE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Rectangle 29">
            <a:extLst>
              <a:ext uri="{FF2B5EF4-FFF2-40B4-BE49-F238E27FC236}">
                <a16:creationId xmlns:a16="http://schemas.microsoft.com/office/drawing/2014/main" id="{EA2E302C-7B64-4550-A002-301DD3A715CA}"/>
              </a:ext>
            </a:extLst>
          </p:cNvPr>
          <p:cNvSpPr/>
          <p:nvPr/>
        </p:nvSpPr>
        <p:spPr>
          <a:xfrm>
            <a:off x="4532811" y="3169732"/>
            <a:ext cx="6998940" cy="396000"/>
          </a:xfrm>
          <a:prstGeom prst="rect">
            <a:avLst/>
          </a:prstGeom>
          <a:solidFill>
            <a:srgbClr val="F8D7CD"/>
          </a:solidFill>
          <a:ln>
            <a:solidFill>
              <a:srgbClr val="F8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2" name="Rectangle 31">
            <a:extLst>
              <a:ext uri="{FF2B5EF4-FFF2-40B4-BE49-F238E27FC236}">
                <a16:creationId xmlns:a16="http://schemas.microsoft.com/office/drawing/2014/main" id="{744FFC62-33BE-4BAD-9D34-7D42DF4CF23D}"/>
              </a:ext>
            </a:extLst>
          </p:cNvPr>
          <p:cNvSpPr/>
          <p:nvPr/>
        </p:nvSpPr>
        <p:spPr>
          <a:xfrm>
            <a:off x="4532811" y="3669341"/>
            <a:ext cx="6998940" cy="396000"/>
          </a:xfrm>
          <a:prstGeom prst="rect">
            <a:avLst/>
          </a:prstGeom>
          <a:solidFill>
            <a:srgbClr val="FCECE8"/>
          </a:solidFill>
          <a:ln>
            <a:solidFill>
              <a:srgbClr val="FCE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Rectangle 32">
            <a:extLst>
              <a:ext uri="{FF2B5EF4-FFF2-40B4-BE49-F238E27FC236}">
                <a16:creationId xmlns:a16="http://schemas.microsoft.com/office/drawing/2014/main" id="{E82AF258-A917-494D-B347-FC11BC3F4E9A}"/>
              </a:ext>
            </a:extLst>
          </p:cNvPr>
          <p:cNvSpPr/>
          <p:nvPr/>
        </p:nvSpPr>
        <p:spPr>
          <a:xfrm>
            <a:off x="4532811" y="4170187"/>
            <a:ext cx="6998940" cy="396000"/>
          </a:xfrm>
          <a:prstGeom prst="rect">
            <a:avLst/>
          </a:prstGeom>
          <a:solidFill>
            <a:srgbClr val="F8D7CD"/>
          </a:solidFill>
          <a:ln>
            <a:solidFill>
              <a:srgbClr val="F8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Rectangle 41">
            <a:extLst>
              <a:ext uri="{FF2B5EF4-FFF2-40B4-BE49-F238E27FC236}">
                <a16:creationId xmlns:a16="http://schemas.microsoft.com/office/drawing/2014/main" id="{6C2EFEDD-D930-41C5-B36B-51F84930F364}"/>
              </a:ext>
            </a:extLst>
          </p:cNvPr>
          <p:cNvSpPr/>
          <p:nvPr/>
        </p:nvSpPr>
        <p:spPr>
          <a:xfrm>
            <a:off x="4532811" y="4647203"/>
            <a:ext cx="6998940" cy="396000"/>
          </a:xfrm>
          <a:prstGeom prst="rect">
            <a:avLst/>
          </a:prstGeom>
          <a:solidFill>
            <a:srgbClr val="FCECE8"/>
          </a:solidFill>
          <a:ln>
            <a:solidFill>
              <a:srgbClr val="FCE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Rectangle 42">
            <a:extLst>
              <a:ext uri="{FF2B5EF4-FFF2-40B4-BE49-F238E27FC236}">
                <a16:creationId xmlns:a16="http://schemas.microsoft.com/office/drawing/2014/main" id="{9570E48E-C791-4D56-B110-BBDC86E67612}"/>
              </a:ext>
            </a:extLst>
          </p:cNvPr>
          <p:cNvSpPr/>
          <p:nvPr/>
        </p:nvSpPr>
        <p:spPr>
          <a:xfrm>
            <a:off x="4524695" y="5160929"/>
            <a:ext cx="6998940" cy="396000"/>
          </a:xfrm>
          <a:prstGeom prst="rect">
            <a:avLst/>
          </a:prstGeom>
          <a:solidFill>
            <a:srgbClr val="F8D7CD"/>
          </a:solidFill>
          <a:ln>
            <a:solidFill>
              <a:srgbClr val="F8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Rectangle 43">
            <a:extLst>
              <a:ext uri="{FF2B5EF4-FFF2-40B4-BE49-F238E27FC236}">
                <a16:creationId xmlns:a16="http://schemas.microsoft.com/office/drawing/2014/main" id="{E08E12FF-B4A1-4EB7-BB44-7A1F64B2A52B}"/>
              </a:ext>
            </a:extLst>
          </p:cNvPr>
          <p:cNvSpPr/>
          <p:nvPr/>
        </p:nvSpPr>
        <p:spPr>
          <a:xfrm>
            <a:off x="4524695" y="5656294"/>
            <a:ext cx="6998940" cy="396000"/>
          </a:xfrm>
          <a:prstGeom prst="rect">
            <a:avLst/>
          </a:prstGeom>
          <a:solidFill>
            <a:srgbClr val="FCECE8"/>
          </a:solidFill>
          <a:ln>
            <a:solidFill>
              <a:srgbClr val="FCE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078199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9" grpId="0" animBg="1"/>
      <p:bldP spid="30" grpId="0" animBg="1"/>
      <p:bldP spid="32" grpId="0" animBg="1"/>
      <p:bldP spid="33" grpId="0" animBg="1"/>
      <p:bldP spid="42" grpId="0" animBg="1"/>
      <p:bldP spid="43" grpId="0" animBg="1"/>
      <p:bldP spid="4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GB" sz="2800" b="1" dirty="0">
                <a:solidFill>
                  <a:schemeClr val="bg1"/>
                </a:solidFill>
              </a:rPr>
              <a:t>Le Festival de Cannes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2AECFFE-55D9-ED46-9E49-F19805C09A6A}"/>
              </a:ext>
            </a:extLst>
          </p:cNvPr>
          <p:cNvSpPr txBox="1"/>
          <p:nvPr/>
        </p:nvSpPr>
        <p:spPr>
          <a:xfrm>
            <a:off x="180000" y="1296000"/>
            <a:ext cx="1119808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mai</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c’est</a:t>
            </a:r>
            <a:r>
              <a:rPr lang="en-US" sz="2400" dirty="0">
                <a:solidFill>
                  <a:srgbClr val="4472C4">
                    <a:lumMod val="50000"/>
                  </a:srgbClr>
                </a:solidFill>
                <a:latin typeface="Century Gothic" panose="020F0302020204030204"/>
              </a:rPr>
              <a:t> le Festival de Cannes, un festival de </a:t>
            </a:r>
            <a:r>
              <a:rPr lang="en-US" sz="2400" dirty="0" err="1">
                <a:solidFill>
                  <a:srgbClr val="4472C4">
                    <a:lumMod val="50000"/>
                  </a:srgbClr>
                </a:solidFill>
                <a:latin typeface="Century Gothic" panose="020F0302020204030204"/>
              </a:rPr>
              <a:t>cinéma</a:t>
            </a:r>
            <a:r>
              <a:rPr lang="en-US" sz="2400" dirty="0">
                <a:solidFill>
                  <a:srgbClr val="4472C4">
                    <a:lumMod val="50000"/>
                  </a:srgbClr>
                </a:solidFill>
                <a:latin typeface="Century Gothic" panose="020F0302020204030204"/>
              </a:rPr>
              <a:t> important.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Tu </a:t>
            </a:r>
            <a:r>
              <a:rPr lang="en-US" sz="2400" dirty="0" err="1">
                <a:solidFill>
                  <a:srgbClr val="4472C4">
                    <a:lumMod val="50000"/>
                  </a:srgbClr>
                </a:solidFill>
                <a:latin typeface="Century Gothic" panose="020F0302020204030204"/>
              </a:rPr>
              <a:t>fais</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une</a:t>
            </a:r>
            <a:r>
              <a:rPr lang="en-US" sz="2400" dirty="0">
                <a:solidFill>
                  <a:srgbClr val="4472C4">
                    <a:lumMod val="50000"/>
                  </a:srgbClr>
                </a:solidFill>
                <a:latin typeface="Century Gothic" panose="020F0302020204030204"/>
              </a:rPr>
              <a:t> interview avec un </a:t>
            </a:r>
            <a:r>
              <a:rPr lang="en-US" sz="2400" dirty="0" err="1">
                <a:solidFill>
                  <a:srgbClr val="4472C4">
                    <a:lumMod val="50000"/>
                  </a:srgbClr>
                </a:solidFill>
                <a:latin typeface="Century Gothic" panose="020F0302020204030204"/>
              </a:rPr>
              <a:t>acteur</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Écris</a:t>
            </a:r>
            <a:r>
              <a:rPr lang="en-US" sz="2400" dirty="0">
                <a:solidFill>
                  <a:srgbClr val="4472C4">
                    <a:lumMod val="50000"/>
                  </a:srgbClr>
                </a:solidFill>
                <a:latin typeface="Century Gothic" panose="020F0302020204030204"/>
              </a:rPr>
              <a:t> les </a:t>
            </a:r>
            <a:r>
              <a:rPr lang="en-US" sz="2400" b="1" dirty="0">
                <a:solidFill>
                  <a:srgbClr val="4472C4">
                    <a:lumMod val="50000"/>
                  </a:srgbClr>
                </a:solidFill>
                <a:latin typeface="Century Gothic" panose="020F0302020204030204"/>
              </a:rPr>
              <a:t>questions</a:t>
            </a:r>
            <a:r>
              <a:rPr lang="en-US" sz="2400" dirty="0">
                <a:solidFill>
                  <a:srgbClr val="4472C4">
                    <a:lumMod val="50000"/>
                  </a:srgbClr>
                </a:solidFill>
                <a:latin typeface="Century Gothic" panose="020F0302020204030204"/>
              </a:rPr>
              <a:t> avec </a:t>
            </a:r>
            <a:r>
              <a:rPr lang="en-US" sz="2400" b="1" dirty="0" err="1">
                <a:solidFill>
                  <a:srgbClr val="4472C4">
                    <a:lumMod val="50000"/>
                  </a:srgbClr>
                </a:solidFill>
                <a:latin typeface="Century Gothic" panose="020F0302020204030204"/>
              </a:rPr>
              <a:t>est-ce</a:t>
            </a:r>
            <a:r>
              <a:rPr lang="en-US" sz="2400" b="1" dirty="0">
                <a:solidFill>
                  <a:srgbClr val="4472C4">
                    <a:lumMod val="50000"/>
                  </a:srgbClr>
                </a:solidFill>
                <a:latin typeface="Century Gothic" panose="020F0302020204030204"/>
              </a:rPr>
              <a:t> que</a:t>
            </a:r>
            <a:r>
              <a:rPr lang="en-US" sz="2400" dirty="0">
                <a:solidFill>
                  <a:srgbClr val="4472C4">
                    <a:lumMod val="50000"/>
                  </a:srgbClr>
                </a:solidFill>
                <a:latin typeface="Century Gothic" panose="020F0302020204030204"/>
              </a:rPr>
              <a:t>. </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Rectangle 1">
            <a:extLst>
              <a:ext uri="{FF2B5EF4-FFF2-40B4-BE49-F238E27FC236}">
                <a16:creationId xmlns:a16="http://schemas.microsoft.com/office/drawing/2014/main" id="{48B13F35-6020-4046-95AE-DBFEA55A5C52}"/>
              </a:ext>
            </a:extLst>
          </p:cNvPr>
          <p:cNvSpPr/>
          <p:nvPr/>
        </p:nvSpPr>
        <p:spPr>
          <a:xfrm>
            <a:off x="336000" y="2259005"/>
            <a:ext cx="11520000" cy="3960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indent="-457200">
              <a:lnSpc>
                <a:spcPct val="150000"/>
              </a:lnSpc>
              <a:buAutoNum type="arabicPeriod"/>
            </a:pPr>
            <a:r>
              <a:rPr lang="en-GB" sz="2000" dirty="0">
                <a:solidFill>
                  <a:srgbClr val="203864"/>
                </a:solidFill>
              </a:rPr>
              <a:t>Je </a:t>
            </a:r>
            <a:r>
              <a:rPr lang="en-GB" sz="2000" dirty="0" err="1">
                <a:solidFill>
                  <a:srgbClr val="203864"/>
                </a:solidFill>
              </a:rPr>
              <a:t>viens</a:t>
            </a:r>
            <a:r>
              <a:rPr lang="en-GB" sz="2000" dirty="0">
                <a:solidFill>
                  <a:srgbClr val="203864"/>
                </a:solidFill>
              </a:rPr>
              <a:t> au Festival de Cannes </a:t>
            </a:r>
            <a:r>
              <a:rPr lang="en-GB" sz="2000" dirty="0" err="1">
                <a:solidFill>
                  <a:srgbClr val="203864"/>
                </a:solidFill>
              </a:rPr>
              <a:t>parce</a:t>
            </a:r>
            <a:r>
              <a:rPr lang="en-GB" sz="2000" dirty="0">
                <a:solidFill>
                  <a:srgbClr val="203864"/>
                </a:solidFill>
              </a:rPr>
              <a:t> que </a:t>
            </a:r>
            <a:r>
              <a:rPr lang="en-GB" sz="2000" dirty="0" err="1">
                <a:solidFill>
                  <a:srgbClr val="203864"/>
                </a:solidFill>
              </a:rPr>
              <a:t>c’est</a:t>
            </a:r>
            <a:r>
              <a:rPr lang="en-GB" sz="2000" dirty="0">
                <a:solidFill>
                  <a:srgbClr val="203864"/>
                </a:solidFill>
              </a:rPr>
              <a:t> </a:t>
            </a:r>
            <a:r>
              <a:rPr lang="en-GB" sz="2000" dirty="0" err="1">
                <a:solidFill>
                  <a:srgbClr val="203864"/>
                </a:solidFill>
              </a:rPr>
              <a:t>l’événement</a:t>
            </a:r>
            <a:r>
              <a:rPr lang="en-GB" sz="2000" dirty="0">
                <a:solidFill>
                  <a:srgbClr val="203864"/>
                </a:solidFill>
              </a:rPr>
              <a:t> de </a:t>
            </a:r>
            <a:r>
              <a:rPr lang="en-GB" sz="2000" dirty="0" err="1">
                <a:solidFill>
                  <a:srgbClr val="203864"/>
                </a:solidFill>
              </a:rPr>
              <a:t>l’année</a:t>
            </a:r>
            <a:r>
              <a:rPr lang="en-GB" sz="2000" dirty="0">
                <a:solidFill>
                  <a:srgbClr val="203864"/>
                </a:solidFill>
              </a:rPr>
              <a:t> ! </a:t>
            </a:r>
            <a:r>
              <a:rPr lang="en-GB" sz="2000" b="1" dirty="0">
                <a:solidFill>
                  <a:srgbClr val="203864"/>
                </a:solidFill>
              </a:rPr>
              <a:t>(why)</a:t>
            </a:r>
            <a:endParaRPr lang="en-GB" sz="2000" dirty="0">
              <a:solidFill>
                <a:srgbClr val="203864"/>
              </a:solidFill>
            </a:endParaRPr>
          </a:p>
          <a:p>
            <a:pPr marL="457200" indent="-457200">
              <a:lnSpc>
                <a:spcPct val="150000"/>
              </a:lnSpc>
              <a:buAutoNum type="arabicPeriod"/>
            </a:pPr>
            <a:r>
              <a:rPr lang="en-GB" sz="2000" dirty="0" err="1">
                <a:solidFill>
                  <a:srgbClr val="203864"/>
                </a:solidFill>
              </a:rPr>
              <a:t>Aujourd’hui</a:t>
            </a:r>
            <a:r>
              <a:rPr lang="en-GB" sz="2000" dirty="0">
                <a:solidFill>
                  <a:srgbClr val="203864"/>
                </a:solidFill>
              </a:rPr>
              <a:t>, je </a:t>
            </a:r>
            <a:r>
              <a:rPr lang="en-GB" sz="2000" dirty="0" err="1">
                <a:solidFill>
                  <a:srgbClr val="203864"/>
                </a:solidFill>
              </a:rPr>
              <a:t>regarde</a:t>
            </a:r>
            <a:r>
              <a:rPr lang="en-GB" sz="2000" dirty="0">
                <a:solidFill>
                  <a:srgbClr val="203864"/>
                </a:solidFill>
              </a:rPr>
              <a:t> des films, et je </a:t>
            </a:r>
            <a:r>
              <a:rPr lang="en-GB" sz="2000" dirty="0" err="1">
                <a:solidFill>
                  <a:srgbClr val="203864"/>
                </a:solidFill>
              </a:rPr>
              <a:t>fais</a:t>
            </a:r>
            <a:r>
              <a:rPr lang="en-GB" sz="2000" dirty="0">
                <a:solidFill>
                  <a:srgbClr val="203864"/>
                </a:solidFill>
              </a:rPr>
              <a:t> </a:t>
            </a:r>
            <a:r>
              <a:rPr lang="en-GB" sz="2000" dirty="0" err="1">
                <a:solidFill>
                  <a:srgbClr val="203864"/>
                </a:solidFill>
              </a:rPr>
              <a:t>une</a:t>
            </a:r>
            <a:r>
              <a:rPr lang="en-GB" sz="2000" dirty="0">
                <a:solidFill>
                  <a:srgbClr val="203864"/>
                </a:solidFill>
              </a:rPr>
              <a:t> fête sur la </a:t>
            </a:r>
            <a:r>
              <a:rPr lang="en-GB" sz="2000" dirty="0" err="1">
                <a:solidFill>
                  <a:srgbClr val="203864"/>
                </a:solidFill>
              </a:rPr>
              <a:t>plage</a:t>
            </a:r>
            <a:r>
              <a:rPr lang="en-GB" sz="2000" dirty="0">
                <a:solidFill>
                  <a:srgbClr val="203864"/>
                </a:solidFill>
              </a:rPr>
              <a:t>. </a:t>
            </a:r>
            <a:r>
              <a:rPr lang="en-GB" sz="2000" b="1" dirty="0">
                <a:solidFill>
                  <a:srgbClr val="203864"/>
                </a:solidFill>
              </a:rPr>
              <a:t>(what)</a:t>
            </a:r>
            <a:endParaRPr lang="en-GB" sz="2000" dirty="0">
              <a:solidFill>
                <a:srgbClr val="203864"/>
              </a:solidFill>
            </a:endParaRPr>
          </a:p>
          <a:p>
            <a:pPr marL="457200" indent="-457200">
              <a:lnSpc>
                <a:spcPct val="150000"/>
              </a:lnSpc>
              <a:buAutoNum type="arabicPeriod"/>
            </a:pPr>
            <a:r>
              <a:rPr lang="en-GB" sz="2000" dirty="0" err="1">
                <a:solidFill>
                  <a:srgbClr val="203864"/>
                </a:solidFill>
              </a:rPr>
              <a:t>En</a:t>
            </a:r>
            <a:r>
              <a:rPr lang="en-GB" sz="2000" dirty="0">
                <a:solidFill>
                  <a:srgbClr val="203864"/>
                </a:solidFill>
              </a:rPr>
              <a:t> </a:t>
            </a:r>
            <a:r>
              <a:rPr lang="en-GB" sz="2000" dirty="0" err="1">
                <a:solidFill>
                  <a:srgbClr val="203864"/>
                </a:solidFill>
              </a:rPr>
              <a:t>ce</a:t>
            </a:r>
            <a:r>
              <a:rPr lang="en-GB" sz="2000" dirty="0">
                <a:solidFill>
                  <a:srgbClr val="203864"/>
                </a:solidFill>
              </a:rPr>
              <a:t> moment, je </a:t>
            </a:r>
            <a:r>
              <a:rPr lang="en-GB" sz="2000" dirty="0" err="1">
                <a:solidFill>
                  <a:srgbClr val="203864"/>
                </a:solidFill>
              </a:rPr>
              <a:t>vais</a:t>
            </a:r>
            <a:r>
              <a:rPr lang="en-GB" sz="2000" dirty="0">
                <a:solidFill>
                  <a:srgbClr val="203864"/>
                </a:solidFill>
              </a:rPr>
              <a:t> au </a:t>
            </a:r>
            <a:r>
              <a:rPr lang="en-GB" sz="2000" dirty="0" err="1">
                <a:solidFill>
                  <a:srgbClr val="203864"/>
                </a:solidFill>
              </a:rPr>
              <a:t>cinéma</a:t>
            </a:r>
            <a:r>
              <a:rPr lang="en-GB" sz="2000" dirty="0">
                <a:solidFill>
                  <a:srgbClr val="203864"/>
                </a:solidFill>
              </a:rPr>
              <a:t>. </a:t>
            </a:r>
            <a:r>
              <a:rPr lang="en-GB" sz="2000" b="1" dirty="0">
                <a:solidFill>
                  <a:srgbClr val="203864"/>
                </a:solidFill>
              </a:rPr>
              <a:t>(where)</a:t>
            </a:r>
            <a:endParaRPr lang="en-GB" sz="2000" dirty="0">
              <a:solidFill>
                <a:srgbClr val="203864"/>
              </a:solidFill>
            </a:endParaRPr>
          </a:p>
          <a:p>
            <a:pPr marL="457200" indent="-457200">
              <a:lnSpc>
                <a:spcPct val="150000"/>
              </a:lnSpc>
              <a:buAutoNum type="arabicPeriod"/>
            </a:pPr>
            <a:r>
              <a:rPr lang="en-GB" sz="2000" dirty="0">
                <a:solidFill>
                  <a:srgbClr val="203864"/>
                </a:solidFill>
              </a:rPr>
              <a:t>Je </a:t>
            </a:r>
            <a:r>
              <a:rPr lang="en-GB" sz="2000" dirty="0" err="1">
                <a:solidFill>
                  <a:srgbClr val="203864"/>
                </a:solidFill>
              </a:rPr>
              <a:t>vais</a:t>
            </a:r>
            <a:r>
              <a:rPr lang="en-GB" sz="2000" dirty="0">
                <a:solidFill>
                  <a:srgbClr val="203864"/>
                </a:solidFill>
              </a:rPr>
              <a:t> </a:t>
            </a:r>
            <a:r>
              <a:rPr lang="en-GB" sz="2000" dirty="0" err="1">
                <a:solidFill>
                  <a:srgbClr val="203864"/>
                </a:solidFill>
              </a:rPr>
              <a:t>arriver</a:t>
            </a:r>
            <a:r>
              <a:rPr lang="en-GB" sz="2000" dirty="0">
                <a:solidFill>
                  <a:srgbClr val="203864"/>
                </a:solidFill>
              </a:rPr>
              <a:t> au </a:t>
            </a:r>
            <a:r>
              <a:rPr lang="en-GB" sz="2000" dirty="0" err="1">
                <a:solidFill>
                  <a:srgbClr val="203864"/>
                </a:solidFill>
              </a:rPr>
              <a:t>cinéma</a:t>
            </a:r>
            <a:r>
              <a:rPr lang="en-GB" sz="2000" dirty="0">
                <a:solidFill>
                  <a:srgbClr val="203864"/>
                </a:solidFill>
              </a:rPr>
              <a:t> </a:t>
            </a:r>
            <a:r>
              <a:rPr lang="en-GB" sz="2000" dirty="0" err="1">
                <a:solidFill>
                  <a:srgbClr val="203864"/>
                </a:solidFill>
              </a:rPr>
              <a:t>en</a:t>
            </a:r>
            <a:r>
              <a:rPr lang="en-GB" sz="2000" dirty="0">
                <a:solidFill>
                  <a:srgbClr val="203864"/>
                </a:solidFill>
              </a:rPr>
              <a:t> retard ! </a:t>
            </a:r>
            <a:r>
              <a:rPr lang="en-GB" sz="2000" b="1" dirty="0">
                <a:solidFill>
                  <a:srgbClr val="203864"/>
                </a:solidFill>
              </a:rPr>
              <a:t>(when)</a:t>
            </a:r>
            <a:endParaRPr lang="en-GB" sz="2000" dirty="0">
              <a:solidFill>
                <a:srgbClr val="203864"/>
              </a:solidFill>
            </a:endParaRPr>
          </a:p>
          <a:p>
            <a:pPr marL="457200" indent="-457200">
              <a:lnSpc>
                <a:spcPct val="150000"/>
              </a:lnSpc>
              <a:buAutoNum type="arabicPeriod"/>
            </a:pPr>
            <a:r>
              <a:rPr lang="en-GB" sz="2000" dirty="0">
                <a:solidFill>
                  <a:srgbClr val="203864"/>
                </a:solidFill>
              </a:rPr>
              <a:t>Je </a:t>
            </a:r>
            <a:r>
              <a:rPr lang="en-GB" sz="2000" dirty="0" err="1">
                <a:solidFill>
                  <a:srgbClr val="203864"/>
                </a:solidFill>
              </a:rPr>
              <a:t>vais</a:t>
            </a:r>
            <a:r>
              <a:rPr lang="en-GB" sz="2000" dirty="0">
                <a:solidFill>
                  <a:srgbClr val="203864"/>
                </a:solidFill>
              </a:rPr>
              <a:t> </a:t>
            </a:r>
            <a:r>
              <a:rPr lang="en-GB" sz="2000" dirty="0" err="1">
                <a:solidFill>
                  <a:srgbClr val="203864"/>
                </a:solidFill>
              </a:rPr>
              <a:t>regarder</a:t>
            </a:r>
            <a:r>
              <a:rPr lang="en-GB" sz="2000" dirty="0">
                <a:solidFill>
                  <a:srgbClr val="203864"/>
                </a:solidFill>
              </a:rPr>
              <a:t> trois films. </a:t>
            </a:r>
            <a:r>
              <a:rPr lang="en-GB" sz="2000" b="1" dirty="0">
                <a:solidFill>
                  <a:srgbClr val="203864"/>
                </a:solidFill>
              </a:rPr>
              <a:t>(how many)</a:t>
            </a:r>
            <a:endParaRPr lang="en-GB" sz="2000" dirty="0">
              <a:solidFill>
                <a:srgbClr val="203864"/>
              </a:solidFill>
            </a:endParaRPr>
          </a:p>
          <a:p>
            <a:pPr marL="457200" indent="-457200">
              <a:lnSpc>
                <a:spcPct val="150000"/>
              </a:lnSpc>
              <a:buAutoNum type="arabicPeriod"/>
            </a:pPr>
            <a:r>
              <a:rPr lang="en-GB" sz="2000" dirty="0">
                <a:solidFill>
                  <a:srgbClr val="203864"/>
                </a:solidFill>
              </a:rPr>
              <a:t>Je </a:t>
            </a:r>
            <a:r>
              <a:rPr lang="en-GB" sz="2000" dirty="0" err="1">
                <a:solidFill>
                  <a:srgbClr val="203864"/>
                </a:solidFill>
              </a:rPr>
              <a:t>trouve</a:t>
            </a:r>
            <a:r>
              <a:rPr lang="en-GB" sz="2000" dirty="0">
                <a:solidFill>
                  <a:srgbClr val="203864"/>
                </a:solidFill>
              </a:rPr>
              <a:t> la </a:t>
            </a:r>
            <a:r>
              <a:rPr lang="en-GB" sz="2000" dirty="0" err="1">
                <a:solidFill>
                  <a:srgbClr val="203864"/>
                </a:solidFill>
              </a:rPr>
              <a:t>ville</a:t>
            </a:r>
            <a:r>
              <a:rPr lang="en-GB" sz="2000" dirty="0">
                <a:solidFill>
                  <a:srgbClr val="203864"/>
                </a:solidFill>
              </a:rPr>
              <a:t> de Cannes </a:t>
            </a:r>
            <a:r>
              <a:rPr lang="en-GB" sz="2000" dirty="0" err="1">
                <a:solidFill>
                  <a:srgbClr val="203864"/>
                </a:solidFill>
              </a:rPr>
              <a:t>excellente</a:t>
            </a:r>
            <a:r>
              <a:rPr lang="en-GB" sz="2000" dirty="0">
                <a:solidFill>
                  <a:srgbClr val="203864"/>
                </a:solidFill>
              </a:rPr>
              <a:t>. Les cafés et les </a:t>
            </a:r>
            <a:r>
              <a:rPr lang="en-GB" sz="2000" dirty="0" err="1">
                <a:solidFill>
                  <a:srgbClr val="203864"/>
                </a:solidFill>
              </a:rPr>
              <a:t>plages</a:t>
            </a:r>
            <a:r>
              <a:rPr lang="en-GB" sz="2000" dirty="0">
                <a:solidFill>
                  <a:srgbClr val="203864"/>
                </a:solidFill>
              </a:rPr>
              <a:t> </a:t>
            </a:r>
            <a:r>
              <a:rPr lang="en-GB" sz="2000" dirty="0" err="1">
                <a:solidFill>
                  <a:srgbClr val="203864"/>
                </a:solidFill>
              </a:rPr>
              <a:t>sont</a:t>
            </a:r>
            <a:r>
              <a:rPr lang="en-GB" sz="2000" dirty="0">
                <a:solidFill>
                  <a:srgbClr val="203864"/>
                </a:solidFill>
              </a:rPr>
              <a:t> </a:t>
            </a:r>
            <a:r>
              <a:rPr lang="en-GB" sz="2000" dirty="0" err="1">
                <a:solidFill>
                  <a:srgbClr val="203864"/>
                </a:solidFill>
              </a:rPr>
              <a:t>sympas</a:t>
            </a:r>
            <a:r>
              <a:rPr lang="en-GB" sz="2000" dirty="0">
                <a:solidFill>
                  <a:srgbClr val="203864"/>
                </a:solidFill>
              </a:rPr>
              <a:t>. </a:t>
            </a:r>
            <a:r>
              <a:rPr lang="en-GB" sz="2000" b="1" dirty="0">
                <a:solidFill>
                  <a:srgbClr val="203864"/>
                </a:solidFill>
              </a:rPr>
              <a:t>(how)</a:t>
            </a:r>
            <a:endParaRPr lang="en-GB" sz="2000" dirty="0">
              <a:solidFill>
                <a:srgbClr val="203864"/>
              </a:solidFill>
            </a:endParaRPr>
          </a:p>
          <a:p>
            <a:pPr marL="457200" indent="-457200">
              <a:lnSpc>
                <a:spcPct val="150000"/>
              </a:lnSpc>
              <a:buAutoNum type="arabicPeriod"/>
            </a:pPr>
            <a:r>
              <a:rPr lang="en-GB" sz="2000" dirty="0" err="1">
                <a:solidFill>
                  <a:srgbClr val="203864"/>
                </a:solidFill>
              </a:rPr>
              <a:t>J’aime</a:t>
            </a:r>
            <a:r>
              <a:rPr lang="en-GB" sz="2000" dirty="0">
                <a:solidFill>
                  <a:srgbClr val="203864"/>
                </a:solidFill>
              </a:rPr>
              <a:t> le café derrière le </a:t>
            </a:r>
            <a:r>
              <a:rPr lang="en-GB" sz="2000" dirty="0" err="1">
                <a:solidFill>
                  <a:srgbClr val="203864"/>
                </a:solidFill>
              </a:rPr>
              <a:t>cinéma</a:t>
            </a:r>
            <a:r>
              <a:rPr lang="en-GB" sz="2000" dirty="0">
                <a:solidFill>
                  <a:srgbClr val="203864"/>
                </a:solidFill>
              </a:rPr>
              <a:t>. </a:t>
            </a:r>
            <a:r>
              <a:rPr lang="en-GB" sz="2000" b="1" dirty="0">
                <a:solidFill>
                  <a:srgbClr val="203864"/>
                </a:solidFill>
              </a:rPr>
              <a:t>(which)</a:t>
            </a:r>
            <a:endParaRPr lang="en-GB" sz="2000" dirty="0">
              <a:solidFill>
                <a:srgbClr val="203864"/>
              </a:solidFill>
            </a:endParaRPr>
          </a:p>
          <a:p>
            <a:pPr marL="457200" indent="-457200">
              <a:lnSpc>
                <a:spcPct val="150000"/>
              </a:lnSpc>
              <a:buAutoNum type="arabicPeriod"/>
            </a:pPr>
            <a:r>
              <a:rPr lang="en-GB" sz="2000" dirty="0">
                <a:solidFill>
                  <a:srgbClr val="203864"/>
                </a:solidFill>
              </a:rPr>
              <a:t>Je </a:t>
            </a:r>
            <a:r>
              <a:rPr lang="en-GB" sz="2000" dirty="0" err="1">
                <a:solidFill>
                  <a:srgbClr val="203864"/>
                </a:solidFill>
              </a:rPr>
              <a:t>préfère</a:t>
            </a:r>
            <a:r>
              <a:rPr lang="en-GB" sz="2000" dirty="0">
                <a:solidFill>
                  <a:srgbClr val="203864"/>
                </a:solidFill>
              </a:rPr>
              <a:t> la </a:t>
            </a:r>
            <a:r>
              <a:rPr lang="en-GB" sz="2000" dirty="0" err="1">
                <a:solidFill>
                  <a:srgbClr val="203864"/>
                </a:solidFill>
              </a:rPr>
              <a:t>Plage</a:t>
            </a:r>
            <a:r>
              <a:rPr lang="en-GB" sz="2000" dirty="0">
                <a:solidFill>
                  <a:srgbClr val="203864"/>
                </a:solidFill>
              </a:rPr>
              <a:t> du Festival, entre </a:t>
            </a:r>
            <a:r>
              <a:rPr lang="en-GB" sz="2000" dirty="0" err="1">
                <a:solidFill>
                  <a:srgbClr val="203864"/>
                </a:solidFill>
              </a:rPr>
              <a:t>l’hôtel</a:t>
            </a:r>
            <a:r>
              <a:rPr lang="en-GB" sz="2000" dirty="0">
                <a:solidFill>
                  <a:srgbClr val="203864"/>
                </a:solidFill>
              </a:rPr>
              <a:t> Marriott et </a:t>
            </a:r>
            <a:r>
              <a:rPr lang="en-GB" sz="2000" dirty="0" err="1">
                <a:solidFill>
                  <a:srgbClr val="203864"/>
                </a:solidFill>
              </a:rPr>
              <a:t>l’hôtel</a:t>
            </a:r>
            <a:r>
              <a:rPr lang="en-GB" sz="2000" dirty="0">
                <a:solidFill>
                  <a:srgbClr val="203864"/>
                </a:solidFill>
              </a:rPr>
              <a:t> Carlton. </a:t>
            </a:r>
            <a:r>
              <a:rPr lang="en-GB" sz="2000" b="1" dirty="0">
                <a:solidFill>
                  <a:srgbClr val="203864"/>
                </a:solidFill>
              </a:rPr>
              <a:t>(which)</a:t>
            </a:r>
            <a:endParaRPr lang="en-GB" sz="2000" dirty="0">
              <a:solidFill>
                <a:srgbClr val="203864"/>
              </a:solidFill>
            </a:endParaRPr>
          </a:p>
          <a:p>
            <a:pPr marL="457200" indent="-457200">
              <a:lnSpc>
                <a:spcPct val="150000"/>
              </a:lnSpc>
              <a:buAutoNum type="arabicPeriod"/>
            </a:pPr>
            <a:endParaRPr lang="en-GB" sz="2000" dirty="0">
              <a:solidFill>
                <a:srgbClr val="203864"/>
              </a:solidFill>
            </a:endParaRPr>
          </a:p>
          <a:p>
            <a:pPr marL="457200" indent="-457200">
              <a:lnSpc>
                <a:spcPct val="150000"/>
              </a:lnSpc>
              <a:buAutoNum type="arabicPeriod"/>
            </a:pPr>
            <a:endParaRPr lang="en-GB" sz="2000" dirty="0">
              <a:solidFill>
                <a:srgbClr val="203864"/>
              </a:solidFill>
            </a:endParaRPr>
          </a:p>
        </p:txBody>
      </p:sp>
      <p:pic>
        <p:nvPicPr>
          <p:cNvPr id="6148" name="Picture 4" descr="woman walking on red carpet - Clip Art Library">
            <a:extLst>
              <a:ext uri="{FF2B5EF4-FFF2-40B4-BE49-F238E27FC236}">
                <a16:creationId xmlns:a16="http://schemas.microsoft.com/office/drawing/2014/main" id="{BDED0AD1-4601-4D80-A843-D9D4F615487B}"/>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39168" y="686997"/>
            <a:ext cx="1440000" cy="14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38959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GB" sz="2800" b="1" dirty="0">
                <a:solidFill>
                  <a:schemeClr val="bg1"/>
                </a:solidFill>
              </a:rPr>
              <a:t>Le Festival de Cannes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2AECFFE-55D9-ED46-9E49-F19805C09A6A}"/>
              </a:ext>
            </a:extLst>
          </p:cNvPr>
          <p:cNvSpPr txBox="1"/>
          <p:nvPr/>
        </p:nvSpPr>
        <p:spPr>
          <a:xfrm>
            <a:off x="180000" y="1296000"/>
            <a:ext cx="1119808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mai</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c’est</a:t>
            </a:r>
            <a:r>
              <a:rPr lang="en-US" sz="2400" dirty="0">
                <a:solidFill>
                  <a:srgbClr val="4472C4">
                    <a:lumMod val="50000"/>
                  </a:srgbClr>
                </a:solidFill>
                <a:latin typeface="Century Gothic" panose="020F0302020204030204"/>
              </a:rPr>
              <a:t> le Festival de Cannes, un festival de </a:t>
            </a:r>
            <a:r>
              <a:rPr lang="en-US" sz="2400" dirty="0" err="1">
                <a:solidFill>
                  <a:srgbClr val="4472C4">
                    <a:lumMod val="50000"/>
                  </a:srgbClr>
                </a:solidFill>
                <a:latin typeface="Century Gothic" panose="020F0302020204030204"/>
              </a:rPr>
              <a:t>cinéma</a:t>
            </a:r>
            <a:r>
              <a:rPr lang="en-US" sz="2400" dirty="0">
                <a:solidFill>
                  <a:srgbClr val="4472C4">
                    <a:lumMod val="50000"/>
                  </a:srgbClr>
                </a:solidFill>
                <a:latin typeface="Century Gothic" panose="020F0302020204030204"/>
              </a:rPr>
              <a:t> important.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Tu </a:t>
            </a:r>
            <a:r>
              <a:rPr lang="en-US" sz="2400" dirty="0" err="1">
                <a:solidFill>
                  <a:srgbClr val="4472C4">
                    <a:lumMod val="50000"/>
                  </a:srgbClr>
                </a:solidFill>
                <a:latin typeface="Century Gothic" panose="020F0302020204030204"/>
              </a:rPr>
              <a:t>fais</a:t>
            </a:r>
            <a:r>
              <a:rPr lang="en-US" sz="2400" dirty="0">
                <a:solidFill>
                  <a:srgbClr val="4472C4">
                    <a:lumMod val="50000"/>
                  </a:srgbClr>
                </a:solidFill>
                <a:latin typeface="Century Gothic" panose="020F0302020204030204"/>
              </a:rPr>
              <a:t> un interview avec un </a:t>
            </a:r>
            <a:r>
              <a:rPr lang="en-US" sz="2400" dirty="0" err="1">
                <a:solidFill>
                  <a:srgbClr val="4472C4">
                    <a:lumMod val="50000"/>
                  </a:srgbClr>
                </a:solidFill>
                <a:latin typeface="Century Gothic" panose="020F0302020204030204"/>
              </a:rPr>
              <a:t>acteur</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Écris</a:t>
            </a:r>
            <a:r>
              <a:rPr lang="en-US" sz="2400" dirty="0">
                <a:solidFill>
                  <a:srgbClr val="4472C4">
                    <a:lumMod val="50000"/>
                  </a:srgbClr>
                </a:solidFill>
                <a:latin typeface="Century Gothic" panose="020F0302020204030204"/>
              </a:rPr>
              <a:t> les questions avec </a:t>
            </a:r>
            <a:r>
              <a:rPr lang="en-US" sz="2400" b="1" dirty="0" err="1">
                <a:solidFill>
                  <a:srgbClr val="4472C4">
                    <a:lumMod val="50000"/>
                  </a:srgbClr>
                </a:solidFill>
                <a:latin typeface="Century Gothic" panose="020F0302020204030204"/>
              </a:rPr>
              <a:t>est-ce</a:t>
            </a:r>
            <a:r>
              <a:rPr lang="en-US" sz="2400" b="1" dirty="0">
                <a:solidFill>
                  <a:srgbClr val="4472C4">
                    <a:lumMod val="50000"/>
                  </a:srgbClr>
                </a:solidFill>
                <a:latin typeface="Century Gothic" panose="020F0302020204030204"/>
              </a:rPr>
              <a:t> que</a:t>
            </a:r>
            <a:r>
              <a:rPr lang="en-US" sz="2400" dirty="0">
                <a:solidFill>
                  <a:srgbClr val="4472C4">
                    <a:lumMod val="50000"/>
                  </a:srgbClr>
                </a:solidFill>
                <a:latin typeface="Century Gothic" panose="020F0302020204030204"/>
              </a:rPr>
              <a:t>. </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Rectangle 1">
            <a:extLst>
              <a:ext uri="{FF2B5EF4-FFF2-40B4-BE49-F238E27FC236}">
                <a16:creationId xmlns:a16="http://schemas.microsoft.com/office/drawing/2014/main" id="{48B13F35-6020-4046-95AE-DBFEA55A5C52}"/>
              </a:ext>
            </a:extLst>
          </p:cNvPr>
          <p:cNvSpPr/>
          <p:nvPr/>
        </p:nvSpPr>
        <p:spPr>
          <a:xfrm>
            <a:off x="336000" y="2259005"/>
            <a:ext cx="11520000" cy="3960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indent="-457200">
              <a:lnSpc>
                <a:spcPct val="150000"/>
              </a:lnSpc>
              <a:buAutoNum type="arabicPeriod"/>
            </a:pPr>
            <a:r>
              <a:rPr lang="en-GB" sz="2000" dirty="0" err="1">
                <a:solidFill>
                  <a:srgbClr val="002060"/>
                </a:solidFill>
              </a:rPr>
              <a:t>Pourquoi</a:t>
            </a:r>
            <a:r>
              <a:rPr lang="en-GB" sz="2000" dirty="0">
                <a:solidFill>
                  <a:srgbClr val="002060"/>
                </a:solidFill>
              </a:rPr>
              <a:t> </a:t>
            </a:r>
            <a:r>
              <a:rPr lang="en-GB" sz="2000" dirty="0" err="1">
                <a:solidFill>
                  <a:srgbClr val="002060"/>
                </a:solidFill>
              </a:rPr>
              <a:t>est-ce</a:t>
            </a:r>
            <a:r>
              <a:rPr lang="en-GB" sz="2000" dirty="0">
                <a:solidFill>
                  <a:srgbClr val="002060"/>
                </a:solidFill>
              </a:rPr>
              <a:t> que </a:t>
            </a:r>
            <a:r>
              <a:rPr lang="en-GB" sz="2000" dirty="0" err="1">
                <a:solidFill>
                  <a:srgbClr val="002060"/>
                </a:solidFill>
              </a:rPr>
              <a:t>tu</a:t>
            </a:r>
            <a:r>
              <a:rPr lang="en-GB" sz="2000" dirty="0">
                <a:solidFill>
                  <a:srgbClr val="002060"/>
                </a:solidFill>
              </a:rPr>
              <a:t> </a:t>
            </a:r>
            <a:r>
              <a:rPr lang="en-GB" sz="2000" dirty="0" err="1">
                <a:solidFill>
                  <a:srgbClr val="002060"/>
                </a:solidFill>
              </a:rPr>
              <a:t>viens</a:t>
            </a:r>
            <a:r>
              <a:rPr lang="en-GB" sz="2000" dirty="0">
                <a:solidFill>
                  <a:srgbClr val="002060"/>
                </a:solidFill>
              </a:rPr>
              <a:t> au Festival de Cannes ?</a:t>
            </a:r>
          </a:p>
          <a:p>
            <a:pPr marL="457200" indent="-457200">
              <a:lnSpc>
                <a:spcPct val="150000"/>
              </a:lnSpc>
              <a:buAutoNum type="arabicPeriod"/>
            </a:pPr>
            <a:r>
              <a:rPr lang="en-GB" sz="2000" dirty="0" err="1">
                <a:solidFill>
                  <a:srgbClr val="002060"/>
                </a:solidFill>
              </a:rPr>
              <a:t>Qu’est-ce</a:t>
            </a:r>
            <a:r>
              <a:rPr lang="en-GB" sz="2000" dirty="0">
                <a:solidFill>
                  <a:srgbClr val="002060"/>
                </a:solidFill>
              </a:rPr>
              <a:t> que </a:t>
            </a:r>
            <a:r>
              <a:rPr lang="en-GB" sz="2000" dirty="0" err="1">
                <a:solidFill>
                  <a:srgbClr val="002060"/>
                </a:solidFill>
              </a:rPr>
              <a:t>tu</a:t>
            </a:r>
            <a:r>
              <a:rPr lang="en-GB" sz="2000" dirty="0">
                <a:solidFill>
                  <a:srgbClr val="002060"/>
                </a:solidFill>
              </a:rPr>
              <a:t> </a:t>
            </a:r>
            <a:r>
              <a:rPr lang="en-GB" sz="2000" dirty="0" err="1">
                <a:solidFill>
                  <a:srgbClr val="002060"/>
                </a:solidFill>
              </a:rPr>
              <a:t>fais</a:t>
            </a:r>
            <a:r>
              <a:rPr lang="en-GB" sz="2000" dirty="0">
                <a:solidFill>
                  <a:srgbClr val="002060"/>
                </a:solidFill>
              </a:rPr>
              <a:t> </a:t>
            </a:r>
            <a:r>
              <a:rPr lang="en-GB" sz="2000" dirty="0" err="1">
                <a:solidFill>
                  <a:srgbClr val="002060"/>
                </a:solidFill>
              </a:rPr>
              <a:t>aujourd’hui</a:t>
            </a:r>
            <a:r>
              <a:rPr lang="en-GB" sz="2000" dirty="0">
                <a:solidFill>
                  <a:srgbClr val="002060"/>
                </a:solidFill>
              </a:rPr>
              <a:t> ?</a:t>
            </a:r>
          </a:p>
          <a:p>
            <a:pPr marL="457200" indent="-457200">
              <a:lnSpc>
                <a:spcPct val="150000"/>
              </a:lnSpc>
              <a:buAutoNum type="arabicPeriod"/>
            </a:pPr>
            <a:r>
              <a:rPr lang="en-GB" sz="2000" dirty="0" err="1">
                <a:solidFill>
                  <a:srgbClr val="002060"/>
                </a:solidFill>
              </a:rPr>
              <a:t>Où</a:t>
            </a:r>
            <a:r>
              <a:rPr lang="en-GB" sz="2000" dirty="0">
                <a:solidFill>
                  <a:srgbClr val="002060"/>
                </a:solidFill>
              </a:rPr>
              <a:t> </a:t>
            </a:r>
            <a:r>
              <a:rPr lang="en-GB" sz="2000" dirty="0" err="1">
                <a:solidFill>
                  <a:srgbClr val="002060"/>
                </a:solidFill>
              </a:rPr>
              <a:t>est-ce</a:t>
            </a:r>
            <a:r>
              <a:rPr lang="en-GB" sz="2000" dirty="0">
                <a:solidFill>
                  <a:srgbClr val="002060"/>
                </a:solidFill>
              </a:rPr>
              <a:t> que </a:t>
            </a:r>
            <a:r>
              <a:rPr lang="en-GB" sz="2000" dirty="0" err="1">
                <a:solidFill>
                  <a:srgbClr val="002060"/>
                </a:solidFill>
              </a:rPr>
              <a:t>tu</a:t>
            </a:r>
            <a:r>
              <a:rPr lang="en-GB" sz="2000" dirty="0">
                <a:solidFill>
                  <a:srgbClr val="002060"/>
                </a:solidFill>
              </a:rPr>
              <a:t> vas </a:t>
            </a:r>
            <a:r>
              <a:rPr lang="en-GB" sz="2000" dirty="0" err="1">
                <a:solidFill>
                  <a:srgbClr val="002060"/>
                </a:solidFill>
              </a:rPr>
              <a:t>en</a:t>
            </a:r>
            <a:r>
              <a:rPr lang="en-GB" sz="2000" dirty="0">
                <a:solidFill>
                  <a:srgbClr val="002060"/>
                </a:solidFill>
              </a:rPr>
              <a:t> </a:t>
            </a:r>
            <a:r>
              <a:rPr lang="en-GB" sz="2000" dirty="0" err="1">
                <a:solidFill>
                  <a:srgbClr val="002060"/>
                </a:solidFill>
              </a:rPr>
              <a:t>ce</a:t>
            </a:r>
            <a:r>
              <a:rPr lang="en-GB" sz="2000" dirty="0">
                <a:solidFill>
                  <a:srgbClr val="002060"/>
                </a:solidFill>
              </a:rPr>
              <a:t> moment ?</a:t>
            </a:r>
          </a:p>
          <a:p>
            <a:pPr marL="457200" indent="-457200">
              <a:lnSpc>
                <a:spcPct val="150000"/>
              </a:lnSpc>
              <a:buAutoNum type="arabicPeriod"/>
            </a:pPr>
            <a:r>
              <a:rPr lang="en-GB" sz="2000" dirty="0" err="1">
                <a:solidFill>
                  <a:srgbClr val="002060"/>
                </a:solidFill>
              </a:rPr>
              <a:t>Quand</a:t>
            </a:r>
            <a:r>
              <a:rPr lang="en-GB" sz="2000" dirty="0">
                <a:solidFill>
                  <a:srgbClr val="002060"/>
                </a:solidFill>
              </a:rPr>
              <a:t> </a:t>
            </a:r>
            <a:r>
              <a:rPr lang="en-GB" sz="2000" dirty="0" err="1">
                <a:solidFill>
                  <a:srgbClr val="002060"/>
                </a:solidFill>
              </a:rPr>
              <a:t>est-ce</a:t>
            </a:r>
            <a:r>
              <a:rPr lang="en-GB" sz="2000" dirty="0">
                <a:solidFill>
                  <a:srgbClr val="002060"/>
                </a:solidFill>
              </a:rPr>
              <a:t> que </a:t>
            </a:r>
            <a:r>
              <a:rPr lang="en-GB" sz="2000" dirty="0" err="1">
                <a:solidFill>
                  <a:srgbClr val="002060"/>
                </a:solidFill>
              </a:rPr>
              <a:t>tu</a:t>
            </a:r>
            <a:r>
              <a:rPr lang="en-GB" sz="2000" dirty="0">
                <a:solidFill>
                  <a:srgbClr val="002060"/>
                </a:solidFill>
              </a:rPr>
              <a:t> vas </a:t>
            </a:r>
            <a:r>
              <a:rPr lang="en-GB" sz="2000" dirty="0" err="1">
                <a:solidFill>
                  <a:srgbClr val="002060"/>
                </a:solidFill>
              </a:rPr>
              <a:t>arriver</a:t>
            </a:r>
            <a:r>
              <a:rPr lang="en-GB" sz="2000" dirty="0">
                <a:solidFill>
                  <a:srgbClr val="002060"/>
                </a:solidFill>
              </a:rPr>
              <a:t> au </a:t>
            </a:r>
            <a:r>
              <a:rPr lang="en-GB" sz="2000" dirty="0" err="1">
                <a:solidFill>
                  <a:srgbClr val="002060"/>
                </a:solidFill>
              </a:rPr>
              <a:t>cinéma</a:t>
            </a:r>
            <a:r>
              <a:rPr lang="en-GB" sz="2000" dirty="0">
                <a:solidFill>
                  <a:srgbClr val="002060"/>
                </a:solidFill>
              </a:rPr>
              <a:t> ?</a:t>
            </a:r>
          </a:p>
          <a:p>
            <a:pPr marL="457200" indent="-457200">
              <a:lnSpc>
                <a:spcPct val="150000"/>
              </a:lnSpc>
              <a:buAutoNum type="arabicPeriod"/>
            </a:pPr>
            <a:r>
              <a:rPr lang="en-GB" sz="2000" dirty="0" err="1">
                <a:solidFill>
                  <a:srgbClr val="002060"/>
                </a:solidFill>
              </a:rPr>
              <a:t>Combien</a:t>
            </a:r>
            <a:r>
              <a:rPr lang="en-GB" sz="2000" dirty="0">
                <a:solidFill>
                  <a:srgbClr val="002060"/>
                </a:solidFill>
              </a:rPr>
              <a:t> de films </a:t>
            </a:r>
            <a:r>
              <a:rPr lang="en-GB" sz="2000" dirty="0" err="1">
                <a:solidFill>
                  <a:srgbClr val="002060"/>
                </a:solidFill>
              </a:rPr>
              <a:t>est-ce</a:t>
            </a:r>
            <a:r>
              <a:rPr lang="en-GB" sz="2000" dirty="0">
                <a:solidFill>
                  <a:srgbClr val="002060"/>
                </a:solidFill>
              </a:rPr>
              <a:t> que </a:t>
            </a:r>
            <a:r>
              <a:rPr lang="en-GB" sz="2000" dirty="0" err="1">
                <a:solidFill>
                  <a:srgbClr val="002060"/>
                </a:solidFill>
              </a:rPr>
              <a:t>tu</a:t>
            </a:r>
            <a:r>
              <a:rPr lang="en-GB" sz="2000" dirty="0">
                <a:solidFill>
                  <a:srgbClr val="002060"/>
                </a:solidFill>
              </a:rPr>
              <a:t> vas </a:t>
            </a:r>
            <a:r>
              <a:rPr lang="en-GB" sz="2000" dirty="0" err="1">
                <a:solidFill>
                  <a:srgbClr val="002060"/>
                </a:solidFill>
              </a:rPr>
              <a:t>regarder</a:t>
            </a:r>
            <a:r>
              <a:rPr lang="en-GB" sz="2000" dirty="0">
                <a:solidFill>
                  <a:srgbClr val="002060"/>
                </a:solidFill>
              </a:rPr>
              <a:t> ?</a:t>
            </a:r>
          </a:p>
          <a:p>
            <a:pPr marL="457200" indent="-457200">
              <a:lnSpc>
                <a:spcPct val="150000"/>
              </a:lnSpc>
              <a:buAutoNum type="arabicPeriod"/>
            </a:pPr>
            <a:r>
              <a:rPr lang="en-GB" sz="2000" dirty="0">
                <a:solidFill>
                  <a:srgbClr val="002060"/>
                </a:solidFill>
              </a:rPr>
              <a:t>Comment </a:t>
            </a:r>
            <a:r>
              <a:rPr lang="en-GB" sz="2000" dirty="0" err="1">
                <a:solidFill>
                  <a:srgbClr val="002060"/>
                </a:solidFill>
              </a:rPr>
              <a:t>est-ce</a:t>
            </a:r>
            <a:r>
              <a:rPr lang="en-GB" sz="2000" dirty="0">
                <a:solidFill>
                  <a:srgbClr val="002060"/>
                </a:solidFill>
              </a:rPr>
              <a:t> que </a:t>
            </a:r>
            <a:r>
              <a:rPr lang="en-GB" sz="2000" dirty="0" err="1">
                <a:solidFill>
                  <a:srgbClr val="002060"/>
                </a:solidFill>
              </a:rPr>
              <a:t>tu</a:t>
            </a:r>
            <a:r>
              <a:rPr lang="en-GB" sz="2000" dirty="0">
                <a:solidFill>
                  <a:srgbClr val="002060"/>
                </a:solidFill>
              </a:rPr>
              <a:t> </a:t>
            </a:r>
            <a:r>
              <a:rPr lang="en-GB" sz="2000" dirty="0" err="1">
                <a:solidFill>
                  <a:srgbClr val="002060"/>
                </a:solidFill>
              </a:rPr>
              <a:t>trouves</a:t>
            </a:r>
            <a:r>
              <a:rPr lang="en-GB" sz="2000" dirty="0">
                <a:solidFill>
                  <a:srgbClr val="002060"/>
                </a:solidFill>
              </a:rPr>
              <a:t> la </a:t>
            </a:r>
            <a:r>
              <a:rPr lang="en-GB" sz="2000" dirty="0" err="1">
                <a:solidFill>
                  <a:srgbClr val="002060"/>
                </a:solidFill>
              </a:rPr>
              <a:t>ville</a:t>
            </a:r>
            <a:r>
              <a:rPr lang="en-GB" sz="2000" dirty="0">
                <a:solidFill>
                  <a:srgbClr val="002060"/>
                </a:solidFill>
              </a:rPr>
              <a:t> de Cannes ?</a:t>
            </a:r>
          </a:p>
          <a:p>
            <a:pPr marL="457200" indent="-457200">
              <a:lnSpc>
                <a:spcPct val="150000"/>
              </a:lnSpc>
              <a:buAutoNum type="arabicPeriod"/>
            </a:pPr>
            <a:r>
              <a:rPr lang="en-GB" sz="2000" dirty="0" err="1">
                <a:solidFill>
                  <a:srgbClr val="002060"/>
                </a:solidFill>
              </a:rPr>
              <a:t>Quel</a:t>
            </a:r>
            <a:r>
              <a:rPr lang="en-GB" sz="2000" dirty="0">
                <a:solidFill>
                  <a:srgbClr val="002060"/>
                </a:solidFill>
              </a:rPr>
              <a:t> café </a:t>
            </a:r>
            <a:r>
              <a:rPr lang="en-GB" sz="2000" dirty="0" err="1">
                <a:solidFill>
                  <a:srgbClr val="002060"/>
                </a:solidFill>
              </a:rPr>
              <a:t>est-ce</a:t>
            </a:r>
            <a:r>
              <a:rPr lang="en-GB" sz="2000" dirty="0">
                <a:solidFill>
                  <a:srgbClr val="002060"/>
                </a:solidFill>
              </a:rPr>
              <a:t> que </a:t>
            </a:r>
            <a:r>
              <a:rPr lang="en-GB" sz="2000" dirty="0" err="1">
                <a:solidFill>
                  <a:srgbClr val="002060"/>
                </a:solidFill>
              </a:rPr>
              <a:t>tu</a:t>
            </a:r>
            <a:r>
              <a:rPr lang="en-GB" sz="2000" dirty="0">
                <a:solidFill>
                  <a:srgbClr val="002060"/>
                </a:solidFill>
              </a:rPr>
              <a:t> </a:t>
            </a:r>
            <a:r>
              <a:rPr lang="en-GB" sz="2000" dirty="0" err="1">
                <a:solidFill>
                  <a:srgbClr val="002060"/>
                </a:solidFill>
              </a:rPr>
              <a:t>aimes</a:t>
            </a:r>
            <a:r>
              <a:rPr lang="en-GB" sz="2000" dirty="0">
                <a:solidFill>
                  <a:srgbClr val="002060"/>
                </a:solidFill>
              </a:rPr>
              <a:t> ?</a:t>
            </a:r>
          </a:p>
          <a:p>
            <a:pPr marL="457200" indent="-457200">
              <a:lnSpc>
                <a:spcPct val="150000"/>
              </a:lnSpc>
              <a:buAutoNum type="arabicPeriod"/>
            </a:pPr>
            <a:r>
              <a:rPr lang="en-GB" sz="2000" dirty="0">
                <a:solidFill>
                  <a:srgbClr val="002060"/>
                </a:solidFill>
              </a:rPr>
              <a:t>Quelle </a:t>
            </a:r>
            <a:r>
              <a:rPr lang="en-GB" sz="2000" dirty="0" err="1">
                <a:solidFill>
                  <a:srgbClr val="002060"/>
                </a:solidFill>
              </a:rPr>
              <a:t>plage</a:t>
            </a:r>
            <a:r>
              <a:rPr lang="en-GB" sz="2000" dirty="0">
                <a:solidFill>
                  <a:srgbClr val="002060"/>
                </a:solidFill>
              </a:rPr>
              <a:t> </a:t>
            </a:r>
            <a:r>
              <a:rPr lang="en-GB" sz="2000" dirty="0" err="1">
                <a:solidFill>
                  <a:srgbClr val="002060"/>
                </a:solidFill>
              </a:rPr>
              <a:t>est-ce</a:t>
            </a:r>
            <a:r>
              <a:rPr lang="en-GB" sz="2000" dirty="0">
                <a:solidFill>
                  <a:srgbClr val="002060"/>
                </a:solidFill>
              </a:rPr>
              <a:t> que </a:t>
            </a:r>
            <a:r>
              <a:rPr lang="en-GB" sz="2000" dirty="0" err="1">
                <a:solidFill>
                  <a:srgbClr val="002060"/>
                </a:solidFill>
              </a:rPr>
              <a:t>tu</a:t>
            </a:r>
            <a:r>
              <a:rPr lang="en-GB" sz="2000" dirty="0">
                <a:solidFill>
                  <a:srgbClr val="002060"/>
                </a:solidFill>
              </a:rPr>
              <a:t> </a:t>
            </a:r>
            <a:r>
              <a:rPr lang="en-GB" sz="2000" dirty="0" err="1">
                <a:solidFill>
                  <a:srgbClr val="002060"/>
                </a:solidFill>
              </a:rPr>
              <a:t>préfères</a:t>
            </a:r>
            <a:r>
              <a:rPr lang="en-GB" sz="2000" dirty="0">
                <a:solidFill>
                  <a:srgbClr val="002060"/>
                </a:solidFill>
              </a:rPr>
              <a:t> ?</a:t>
            </a:r>
          </a:p>
          <a:p>
            <a:pPr marL="457200" indent="-457200">
              <a:lnSpc>
                <a:spcPct val="150000"/>
              </a:lnSpc>
              <a:buAutoNum type="arabicPeriod"/>
            </a:pPr>
            <a:endParaRPr lang="en-GB" sz="2000" dirty="0">
              <a:solidFill>
                <a:srgbClr val="203864"/>
              </a:solidFill>
            </a:endParaRPr>
          </a:p>
          <a:p>
            <a:pPr marL="457200" indent="-457200">
              <a:lnSpc>
                <a:spcPct val="150000"/>
              </a:lnSpc>
              <a:buAutoNum type="arabicPeriod"/>
            </a:pPr>
            <a:endParaRPr lang="en-GB" sz="2000" dirty="0">
              <a:solidFill>
                <a:srgbClr val="203864"/>
              </a:solidFill>
            </a:endParaRPr>
          </a:p>
        </p:txBody>
      </p:sp>
      <p:sp>
        <p:nvSpPr>
          <p:cNvPr id="9" name="TextBox 8">
            <a:extLst>
              <a:ext uri="{FF2B5EF4-FFF2-40B4-BE49-F238E27FC236}">
                <a16:creationId xmlns:a16="http://schemas.microsoft.com/office/drawing/2014/main" id="{13060AAE-EC08-458E-B392-B4AA99E9E060}"/>
              </a:ext>
            </a:extLst>
          </p:cNvPr>
          <p:cNvSpPr txBox="1"/>
          <p:nvPr/>
        </p:nvSpPr>
        <p:spPr>
          <a:xfrm>
            <a:off x="6457245" y="327622"/>
            <a:ext cx="2326278" cy="646331"/>
          </a:xfrm>
          <a:prstGeom prst="rect">
            <a:avLst/>
          </a:prstGeom>
          <a:noFill/>
        </p:spPr>
        <p:txBody>
          <a:bodyPr wrap="none" rtlCol="0">
            <a:spAutoFit/>
          </a:bodyPr>
          <a:lstStyle/>
          <a:p>
            <a:pPr algn="l"/>
            <a:r>
              <a:rPr lang="en-GB" sz="3600" b="1" dirty="0" err="1">
                <a:solidFill>
                  <a:srgbClr val="EF3C30"/>
                </a:solidFill>
              </a:rPr>
              <a:t>Réponses</a:t>
            </a:r>
            <a:endParaRPr lang="en-GB" sz="3600" b="1" dirty="0">
              <a:solidFill>
                <a:srgbClr val="EF3C30"/>
              </a:solidFill>
            </a:endParaRPr>
          </a:p>
        </p:txBody>
      </p:sp>
      <p:pic>
        <p:nvPicPr>
          <p:cNvPr id="10" name="Picture 4" descr="woman walking on red carpet - Clip Art Library">
            <a:extLst>
              <a:ext uri="{FF2B5EF4-FFF2-40B4-BE49-F238E27FC236}">
                <a16:creationId xmlns:a16="http://schemas.microsoft.com/office/drawing/2014/main" id="{3270A188-24FF-4E96-A837-530520F014D2}"/>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72000" y="686997"/>
            <a:ext cx="1440000" cy="14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1070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p:txBody>
          <a:bodyPr>
            <a:normAutofit/>
          </a:bodyPr>
          <a:lstStyle/>
          <a:p>
            <a:r>
              <a:rPr lang="en-GB" sz="3600" b="1" dirty="0">
                <a:solidFill>
                  <a:schemeClr val="bg1"/>
                </a:solidFill>
              </a:rPr>
              <a:t>Devoirs</a:t>
            </a:r>
          </a:p>
        </p:txBody>
      </p:sp>
      <p:sp>
        <p:nvSpPr>
          <p:cNvPr id="12" name="TextBox 5">
            <a:extLst>
              <a:ext uri="{FF2B5EF4-FFF2-40B4-BE49-F238E27FC236}">
                <a16:creationId xmlns:a16="http://schemas.microsoft.com/office/drawing/2014/main" id="{A83812C7-0DA3-43E8-8B46-5D71C654EB6F}"/>
              </a:ext>
            </a:extLst>
          </p:cNvPr>
          <p:cNvSpPr txBox="1"/>
          <p:nvPr/>
        </p:nvSpPr>
        <p:spPr>
          <a:xfrm>
            <a:off x="175149" y="1965897"/>
            <a:ext cx="10885786" cy="95410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Times New Roman" panose="02020603050405020304" pitchFamily="18" charset="0"/>
              </a:rPr>
              <a:t> </a:t>
            </a:r>
            <a:br>
              <a:rPr kumimoji="0" lang="en-GB" sz="2800" b="1" i="0" u="none"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Times New Roman" panose="02020603050405020304" pitchFamily="18" charset="0"/>
              </a:rPr>
            </a:br>
            <a:r>
              <a:rPr kumimoji="0" lang="en-GB" sz="2800" b="1" i="0" u="none"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Times New Roman" panose="02020603050405020304" pitchFamily="18" charset="0"/>
              </a:rPr>
              <a:t>Continue to practise Y8, </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Calibri" panose="020F0502020204030204" pitchFamily="34" charset="0"/>
              </a:rPr>
              <a:t>Term 1.1, Week 4</a:t>
            </a:r>
            <a:endParaRPr kumimoji="0" lang="en-GB" sz="2800" b="0" i="0" u="none"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23" name="Rectangle 22">
            <a:extLst>
              <a:ext uri="{FF2B5EF4-FFF2-40B4-BE49-F238E27FC236}">
                <a16:creationId xmlns:a16="http://schemas.microsoft.com/office/drawing/2014/main" id="{B90D1EA8-0A46-4EBB-A562-658D351F3D07}"/>
              </a:ext>
            </a:extLst>
          </p:cNvPr>
          <p:cNvSpPr/>
          <p:nvPr/>
        </p:nvSpPr>
        <p:spPr>
          <a:xfrm>
            <a:off x="175149" y="3429000"/>
            <a:ext cx="11066804" cy="83099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In addition, revisit:	  </a:t>
            </a:r>
            <a:r>
              <a:rPr lang="en-GB" sz="2400" b="1" dirty="0">
                <a:solidFill>
                  <a:srgbClr val="5B9BD5">
                    <a:lumMod val="50000"/>
                  </a:srgbClr>
                </a:solidFill>
                <a:latin typeface="Century Gothic" panose="020B0502020202020204" pitchFamily="34" charset="0"/>
              </a:rPr>
              <a:t>Y7 Term 3.2 Week 6 | Y7 Term 3.1 Week 5</a:t>
            </a:r>
            <a:b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endPar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14" name="Picture 13" descr="A blue cartoon face with orange headphones&#10;&#10;Description automatically generated">
            <a:extLst>
              <a:ext uri="{FF2B5EF4-FFF2-40B4-BE49-F238E27FC236}">
                <a16:creationId xmlns:a16="http://schemas.microsoft.com/office/drawing/2014/main" id="{E84034AA-BB58-4B09-B0C7-CAF022AC74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spTree>
    <p:extLst>
      <p:ext uri="{BB962C8B-B14F-4D97-AF65-F5344CB8AC3E}">
        <p14:creationId xmlns:p14="http://schemas.microsoft.com/office/powerpoint/2010/main" val="18970259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400" y="82800"/>
            <a:ext cx="10515600" cy="1325563"/>
          </a:xfrm>
        </p:spPr>
        <p:txBody>
          <a:bodyPr>
            <a:normAutofit/>
          </a:bodyPr>
          <a:lstStyle/>
          <a:p>
            <a:pPr algn="ctr"/>
            <a:r>
              <a:rPr lang="en-GB" sz="8800" b="1" dirty="0" err="1">
                <a:solidFill>
                  <a:srgbClr val="115076"/>
                </a:solidFill>
                <a:cs typeface="Calibri" panose="020F0502020204030204" pitchFamily="34" charset="0"/>
              </a:rPr>
              <a:t>em</a:t>
            </a:r>
            <a:r>
              <a:rPr lang="en-GB" sz="8800" b="1" dirty="0">
                <a:solidFill>
                  <a:srgbClr val="115076"/>
                </a:solidFill>
                <a:cs typeface="Calibri" panose="020F0502020204030204" pitchFamily="34" charset="0"/>
              </a:rPr>
              <a:t>/am</a:t>
            </a:r>
            <a:endParaRPr lang="en-GB" sz="8800"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3" name="Picture 2" descr="clock face">
            <a:extLst>
              <a:ext uri="{FF2B5EF4-FFF2-40B4-BE49-F238E27FC236}">
                <a16:creationId xmlns:a16="http://schemas.microsoft.com/office/drawing/2014/main" id="{B68D7FB6-7732-4A10-8A6E-F9DE11901D6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5653423" y="2323197"/>
            <a:ext cx="1016613" cy="101661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36C93815-B796-42DC-ACE8-6931B4A78956}"/>
              </a:ext>
            </a:extLst>
          </p:cNvPr>
          <p:cNvSpPr txBox="1"/>
          <p:nvPr/>
        </p:nvSpPr>
        <p:spPr>
          <a:xfrm>
            <a:off x="4741397" y="3269844"/>
            <a:ext cx="284066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[time]</a:t>
            </a:r>
          </a:p>
        </p:txBody>
      </p:sp>
      <p:sp>
        <p:nvSpPr>
          <p:cNvPr id="11" name="TextBox 10">
            <a:extLst>
              <a:ext uri="{FF2B5EF4-FFF2-40B4-BE49-F238E27FC236}">
                <a16:creationId xmlns:a16="http://schemas.microsoft.com/office/drawing/2014/main" id="{CB14ECEC-09CE-4D47-81DC-1AA8487F3844}"/>
              </a:ext>
            </a:extLst>
          </p:cNvPr>
          <p:cNvSpPr txBox="1"/>
          <p:nvPr/>
        </p:nvSpPr>
        <p:spPr>
          <a:xfrm>
            <a:off x="4851105" y="3594940"/>
            <a:ext cx="2489784"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em</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ps</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718284" y="238587"/>
            <a:ext cx="2489784"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am</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0" y="3348534"/>
            <a:ext cx="439826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ens</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em</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ble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3298071" y="4843004"/>
            <a:ext cx="572732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ress</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em</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bler</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(à) </a:t>
            </a:r>
          </a:p>
        </p:txBody>
      </p:sp>
      <p:sp>
        <p:nvSpPr>
          <p:cNvPr id="8" name="TextBox 7"/>
          <p:cNvSpPr txBox="1"/>
          <p:nvPr/>
        </p:nvSpPr>
        <p:spPr>
          <a:xfrm>
            <a:off x="7594616" y="117964"/>
            <a:ext cx="515705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am</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bre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8085719" y="3446100"/>
            <a:ext cx="3868367"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print</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em</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ps</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037214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9. e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subTnLst>
                                    <p:audio>
                                      <p:cMediaNode>
                                        <p:cTn display="0" masterRel="sameClick">
                                          <p:stCondLst>
                                            <p:cond evt="begin" delay="0">
                                              <p:tn val="13"/>
                                            </p:cond>
                                          </p:stCondLst>
                                          <p:endCondLst>
                                            <p:cond evt="onStopAudio" delay="0">
                                              <p:tgtEl>
                                                <p:sldTgt/>
                                              </p:tgtEl>
                                            </p:cond>
                                          </p:endCondLst>
                                        </p:cTn>
                                        <p:tgtEl>
                                          <p:sndTgt r:embed="rId4" name="9. temps.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subTnLst>
                                    <p:audio>
                                      <p:cMediaNode>
                                        <p:cTn display="0" masterRel="sameClick">
                                          <p:stCondLst>
                                            <p:cond evt="begin" delay="0">
                                              <p:tn val="24"/>
                                            </p:cond>
                                          </p:stCondLst>
                                          <p:endCondLst>
                                            <p:cond evt="onStopAudio" delay="0">
                                              <p:tgtEl>
                                                <p:sldTgt/>
                                              </p:tgtEl>
                                            </p:cond>
                                          </p:endCondLst>
                                        </p:cTn>
                                        <p:tgtEl>
                                          <p:sndTgt r:embed="rId5" name="em camp.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subTnLst>
                                    <p:audio>
                                      <p:cMediaNode>
                                        <p:cTn display="0" masterRel="sameClick">
                                          <p:stCondLst>
                                            <p:cond evt="begin" delay="0">
                                              <p:tn val="29"/>
                                            </p:cond>
                                          </p:stCondLst>
                                          <p:endCondLst>
                                            <p:cond evt="onStopAudio" delay="0">
                                              <p:tgtEl>
                                                <p:sldTgt/>
                                              </p:tgtEl>
                                            </p:cond>
                                          </p:endCondLst>
                                        </p:cTn>
                                        <p:tgtEl>
                                          <p:sndTgt r:embed="rId6" name="em chambre.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subTnLst>
                                    <p:audio>
                                      <p:cMediaNode>
                                        <p:cTn display="0" masterRel="sameClick">
                                          <p:stCondLst>
                                            <p:cond evt="begin" delay="0">
                                              <p:tn val="34"/>
                                            </p:cond>
                                          </p:stCondLst>
                                          <p:endCondLst>
                                            <p:cond evt="onStopAudio" delay="0">
                                              <p:tgtEl>
                                                <p:sldTgt/>
                                              </p:tgtEl>
                                            </p:cond>
                                          </p:endCondLst>
                                        </p:cTn>
                                        <p:tgtEl>
                                          <p:sndTgt r:embed="rId7" name="em ensemble.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500"/>
                                        <p:tgtEl>
                                          <p:spTgt spid="7"/>
                                        </p:tgtEl>
                                      </p:cBhvr>
                                    </p:animEffect>
                                  </p:childTnLst>
                                  <p:subTnLst>
                                    <p:audio>
                                      <p:cMediaNode>
                                        <p:cTn display="0" masterRel="sameClick">
                                          <p:stCondLst>
                                            <p:cond evt="begin" delay="0">
                                              <p:tn val="39"/>
                                            </p:cond>
                                          </p:stCondLst>
                                          <p:endCondLst>
                                            <p:cond evt="onStopAudio" delay="0">
                                              <p:tgtEl>
                                                <p:sldTgt/>
                                              </p:tgtEl>
                                            </p:cond>
                                          </p:endCondLst>
                                        </p:cTn>
                                        <p:tgtEl>
                                          <p:sndTgt r:embed="rId8" name="em ressembler.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childTnLst>
                                  <p:subTnLst>
                                    <p:audio>
                                      <p:cMediaNode>
                                        <p:cTn display="0" masterRel="sameClick">
                                          <p:stCondLst>
                                            <p:cond evt="begin" delay="0">
                                              <p:tn val="44"/>
                                            </p:cond>
                                          </p:stCondLst>
                                          <p:endCondLst>
                                            <p:cond evt="onStopAudio" delay="0">
                                              <p:tgtEl>
                                                <p:sldTgt/>
                                              </p:tgtEl>
                                            </p:cond>
                                          </p:endCondLst>
                                        </p:cTn>
                                        <p:tgtEl>
                                          <p:sndTgt r:embed="rId9" name="em printemp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14" grpId="0"/>
      <p:bldP spid="11" grpId="0"/>
      <p:bldP spid="4" grpId="0"/>
      <p:bldP spid="15" grpId="0"/>
      <p:bldP spid="7" grpId="0"/>
      <p:bldP spid="8"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400" y="82800"/>
            <a:ext cx="10515600" cy="1325563"/>
          </a:xfrm>
        </p:spPr>
        <p:txBody>
          <a:bodyPr>
            <a:normAutofit/>
          </a:bodyPr>
          <a:lstStyle/>
          <a:p>
            <a:pPr algn="ctr"/>
            <a:r>
              <a:rPr lang="en-GB" sz="8800" b="1" dirty="0" err="1">
                <a:solidFill>
                  <a:srgbClr val="115076"/>
                </a:solidFill>
                <a:cs typeface="Calibri" panose="020F0502020204030204" pitchFamily="34" charset="0"/>
              </a:rPr>
              <a:t>em</a:t>
            </a:r>
            <a:r>
              <a:rPr lang="en-GB" sz="8800" b="1" dirty="0">
                <a:solidFill>
                  <a:srgbClr val="115076"/>
                </a:solidFill>
                <a:cs typeface="Calibri" panose="020F0502020204030204" pitchFamily="34" charset="0"/>
              </a:rPr>
              <a:t>/am</a:t>
            </a:r>
            <a:endParaRPr lang="en-GB" sz="8800"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1" name="Picture 2" descr="clock face">
            <a:extLst>
              <a:ext uri="{FF2B5EF4-FFF2-40B4-BE49-F238E27FC236}">
                <a16:creationId xmlns:a16="http://schemas.microsoft.com/office/drawing/2014/main" id="{E286D8A1-A39C-48EA-A61E-ADD4B1CDE82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653423" y="2323197"/>
            <a:ext cx="1016613" cy="101661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10C5E0C0-83E4-40B8-9A22-A19653073BEA}"/>
              </a:ext>
            </a:extLst>
          </p:cNvPr>
          <p:cNvSpPr txBox="1"/>
          <p:nvPr/>
        </p:nvSpPr>
        <p:spPr>
          <a:xfrm>
            <a:off x="4741397" y="3269844"/>
            <a:ext cx="284066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[time]</a:t>
            </a:r>
          </a:p>
        </p:txBody>
      </p:sp>
      <p:sp>
        <p:nvSpPr>
          <p:cNvPr id="5" name="TextBox 4"/>
          <p:cNvSpPr txBox="1"/>
          <p:nvPr/>
        </p:nvSpPr>
        <p:spPr>
          <a:xfrm>
            <a:off x="4851105" y="3594940"/>
            <a:ext cx="2489784"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em</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ps</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718284" y="238587"/>
            <a:ext cx="2489784"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am</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0" y="3348534"/>
            <a:ext cx="439826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ens</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em</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ble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3298071" y="4843004"/>
            <a:ext cx="572732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ress</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em</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bler</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(à) </a:t>
            </a:r>
          </a:p>
        </p:txBody>
      </p:sp>
      <p:sp>
        <p:nvSpPr>
          <p:cNvPr id="8" name="TextBox 7"/>
          <p:cNvSpPr txBox="1"/>
          <p:nvPr/>
        </p:nvSpPr>
        <p:spPr>
          <a:xfrm>
            <a:off x="7594616" y="117964"/>
            <a:ext cx="515705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am</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bre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8085719" y="3446100"/>
            <a:ext cx="3868367"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print</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em</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ps</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712009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12" grpId="0"/>
      <p:bldP spid="5" grpId="0"/>
      <p:bldP spid="4" grpId="0"/>
      <p:bldP spid="15" grpId="0"/>
      <p:bldP spid="7" grpId="0"/>
      <p:bldP spid="8"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Landscape, Spring, Summer, Fields">
            <a:extLst>
              <a:ext uri="{FF2B5EF4-FFF2-40B4-BE49-F238E27FC236}">
                <a16:creationId xmlns:a16="http://schemas.microsoft.com/office/drawing/2014/main" id="{BB23CD96-67A3-48B4-9C0E-BE93B82FD3B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49263" y="2990396"/>
            <a:ext cx="1287016" cy="746733"/>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0" y="213557"/>
            <a:ext cx="2679930" cy="647577"/>
          </a:xfrm>
        </p:spPr>
        <p:txBody>
          <a:bodyPr>
            <a:normAutofit/>
          </a:bodyPr>
          <a:lstStyle/>
          <a:p>
            <a:r>
              <a:rPr lang="en-GB" sz="2800" b="1" dirty="0" err="1">
                <a:solidFill>
                  <a:schemeClr val="bg1"/>
                </a:solidFill>
              </a:rPr>
              <a:t>Phonétique</a:t>
            </a:r>
            <a:r>
              <a:rPr lang="en-GB" sz="2800" b="1" dirty="0">
                <a:solidFill>
                  <a:schemeClr val="bg1"/>
                </a:solidFill>
              </a:rPr>
              <a:t>  </a:t>
            </a:r>
          </a:p>
        </p:txBody>
      </p:sp>
      <p:sp>
        <p:nvSpPr>
          <p:cNvPr id="6" name="Rounded Rectangle 46">
            <a:extLst>
              <a:ext uri="{FF2B5EF4-FFF2-40B4-BE49-F238E27FC236}">
                <a16:creationId xmlns:a16="http://schemas.microsoft.com/office/drawing/2014/main" id="{1E6B9BE1-B145-42ED-99B5-0763004FE9E3}"/>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Oval 2">
            <a:extLst>
              <a:ext uri="{FF2B5EF4-FFF2-40B4-BE49-F238E27FC236}">
                <a16:creationId xmlns:a16="http://schemas.microsoft.com/office/drawing/2014/main" id="{332AC8AB-D1ED-4B38-A488-8929CB2FA157}"/>
              </a:ext>
            </a:extLst>
          </p:cNvPr>
          <p:cNvSpPr/>
          <p:nvPr/>
        </p:nvSpPr>
        <p:spPr>
          <a:xfrm>
            <a:off x="3255455" y="2733944"/>
            <a:ext cx="6106005" cy="321496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2060"/>
              </a:solidFill>
            </a:endParaRPr>
          </a:p>
        </p:txBody>
      </p:sp>
      <p:sp>
        <p:nvSpPr>
          <p:cNvPr id="9" name="Oval 8">
            <a:extLst>
              <a:ext uri="{FF2B5EF4-FFF2-40B4-BE49-F238E27FC236}">
                <a16:creationId xmlns:a16="http://schemas.microsoft.com/office/drawing/2014/main" id="{C7993D0A-AB9B-4032-B097-B4067F573B17}"/>
              </a:ext>
            </a:extLst>
          </p:cNvPr>
          <p:cNvSpPr/>
          <p:nvPr/>
        </p:nvSpPr>
        <p:spPr>
          <a:xfrm>
            <a:off x="5747539" y="2733944"/>
            <a:ext cx="6106005" cy="321496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2060"/>
              </a:solidFill>
            </a:endParaRPr>
          </a:p>
        </p:txBody>
      </p:sp>
      <p:sp>
        <p:nvSpPr>
          <p:cNvPr id="5" name="TextBox 4">
            <a:extLst>
              <a:ext uri="{FF2B5EF4-FFF2-40B4-BE49-F238E27FC236}">
                <a16:creationId xmlns:a16="http://schemas.microsoft.com/office/drawing/2014/main" id="{C6EE7BD0-655C-4CA3-8D3B-5412770E083E}"/>
              </a:ext>
            </a:extLst>
          </p:cNvPr>
          <p:cNvSpPr txBox="1"/>
          <p:nvPr/>
        </p:nvSpPr>
        <p:spPr>
          <a:xfrm>
            <a:off x="5637644" y="2228976"/>
            <a:ext cx="1042688" cy="477671"/>
          </a:xfrm>
          <a:prstGeom prst="rect">
            <a:avLst/>
          </a:prstGeom>
          <a:noFill/>
        </p:spPr>
        <p:txBody>
          <a:bodyPr wrap="square" rtlCol="0">
            <a:spAutoFit/>
          </a:bodyPr>
          <a:lstStyle/>
          <a:p>
            <a:pPr algn="ctr"/>
            <a:r>
              <a:rPr lang="fr-FR" sz="2400" b="1" dirty="0">
                <a:solidFill>
                  <a:srgbClr val="002060"/>
                </a:solidFill>
              </a:rPr>
              <a:t>[a]</a:t>
            </a:r>
          </a:p>
        </p:txBody>
      </p:sp>
      <p:sp>
        <p:nvSpPr>
          <p:cNvPr id="10" name="TextBox 9">
            <a:extLst>
              <a:ext uri="{FF2B5EF4-FFF2-40B4-BE49-F238E27FC236}">
                <a16:creationId xmlns:a16="http://schemas.microsoft.com/office/drawing/2014/main" id="{B4395AFB-2E11-4E92-AC51-9A168AD14F22}"/>
              </a:ext>
            </a:extLst>
          </p:cNvPr>
          <p:cNvSpPr txBox="1"/>
          <p:nvPr/>
        </p:nvSpPr>
        <p:spPr>
          <a:xfrm>
            <a:off x="8362254" y="2228976"/>
            <a:ext cx="1042688" cy="477671"/>
          </a:xfrm>
          <a:prstGeom prst="rect">
            <a:avLst/>
          </a:prstGeom>
          <a:noFill/>
        </p:spPr>
        <p:txBody>
          <a:bodyPr wrap="square" rtlCol="0">
            <a:spAutoFit/>
          </a:bodyPr>
          <a:lstStyle/>
          <a:p>
            <a:pPr algn="ctr"/>
            <a:r>
              <a:rPr lang="fr-FR" sz="2400" b="1" dirty="0">
                <a:solidFill>
                  <a:srgbClr val="002060"/>
                </a:solidFill>
              </a:rPr>
              <a:t>[e]</a:t>
            </a:r>
          </a:p>
        </p:txBody>
      </p:sp>
      <p:sp>
        <p:nvSpPr>
          <p:cNvPr id="11" name="TextBox 10">
            <a:extLst>
              <a:ext uri="{FF2B5EF4-FFF2-40B4-BE49-F238E27FC236}">
                <a16:creationId xmlns:a16="http://schemas.microsoft.com/office/drawing/2014/main" id="{1A0BD098-6242-4D6A-AC9F-DEA82F773ABB}"/>
              </a:ext>
            </a:extLst>
          </p:cNvPr>
          <p:cNvSpPr txBox="1"/>
          <p:nvPr/>
        </p:nvSpPr>
        <p:spPr>
          <a:xfrm>
            <a:off x="6757376" y="2236979"/>
            <a:ext cx="1527833" cy="461665"/>
          </a:xfrm>
          <a:prstGeom prst="rect">
            <a:avLst/>
          </a:prstGeom>
          <a:noFill/>
        </p:spPr>
        <p:txBody>
          <a:bodyPr wrap="square" rtlCol="0">
            <a:spAutoFit/>
          </a:bodyPr>
          <a:lstStyle/>
          <a:p>
            <a:pPr algn="ctr"/>
            <a:r>
              <a:rPr lang="fr-FR" sz="2400" b="1" dirty="0">
                <a:solidFill>
                  <a:srgbClr val="002060"/>
                </a:solidFill>
              </a:rPr>
              <a:t>[</a:t>
            </a:r>
            <a:r>
              <a:rPr lang="fr-FR" sz="2400" b="1" dirty="0" err="1">
                <a:solidFill>
                  <a:srgbClr val="002060"/>
                </a:solidFill>
              </a:rPr>
              <a:t>am</a:t>
            </a:r>
            <a:r>
              <a:rPr lang="fr-FR" sz="2400" b="1" dirty="0">
                <a:solidFill>
                  <a:srgbClr val="002060"/>
                </a:solidFill>
              </a:rPr>
              <a:t>/</a:t>
            </a:r>
            <a:r>
              <a:rPr lang="fr-FR" sz="2400" b="1" dirty="0" err="1">
                <a:solidFill>
                  <a:srgbClr val="002060"/>
                </a:solidFill>
              </a:rPr>
              <a:t>em</a:t>
            </a:r>
            <a:r>
              <a:rPr lang="fr-FR" sz="2400" b="1" dirty="0">
                <a:solidFill>
                  <a:srgbClr val="002060"/>
                </a:solidFill>
              </a:rPr>
              <a:t>]</a:t>
            </a:r>
          </a:p>
        </p:txBody>
      </p:sp>
      <p:sp>
        <p:nvSpPr>
          <p:cNvPr id="7" name="Speech Bubble: Rectangle 6">
            <a:extLst>
              <a:ext uri="{FF2B5EF4-FFF2-40B4-BE49-F238E27FC236}">
                <a16:creationId xmlns:a16="http://schemas.microsoft.com/office/drawing/2014/main" id="{762C0AAA-F9DD-4120-9AF1-25EE2CADD9EB}"/>
              </a:ext>
            </a:extLst>
          </p:cNvPr>
          <p:cNvSpPr/>
          <p:nvPr/>
        </p:nvSpPr>
        <p:spPr>
          <a:xfrm>
            <a:off x="6499612" y="246561"/>
            <a:ext cx="3635894" cy="1298000"/>
          </a:xfrm>
          <a:prstGeom prst="wedgeRectCallout">
            <a:avLst>
              <a:gd name="adj1" fmla="val -20049"/>
              <a:gd name="adj2" fmla="val 80300"/>
            </a:avLst>
          </a:prstGeom>
          <a:solidFill>
            <a:srgbClr val="0055A5"/>
          </a:solidFill>
          <a:ln>
            <a:solidFill>
              <a:srgbClr val="EF3C3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Century Gothic" panose="020F0302020204030204"/>
              </a:rPr>
              <a:t>If there is an [</a:t>
            </a:r>
            <a:r>
              <a:rPr lang="en-US" sz="2000" b="1" dirty="0">
                <a:solidFill>
                  <a:schemeClr val="bg1"/>
                </a:solidFill>
                <a:latin typeface="Century Gothic" panose="020F0302020204030204"/>
              </a:rPr>
              <a:t>m</a:t>
            </a:r>
            <a:r>
              <a:rPr lang="en-US" sz="2000" dirty="0">
                <a:solidFill>
                  <a:schemeClr val="bg1"/>
                </a:solidFill>
                <a:latin typeface="Century Gothic" panose="020F0302020204030204"/>
              </a:rPr>
              <a:t>] after </a:t>
            </a:r>
            <a:r>
              <a:rPr lang="en-US" sz="2000" b="1" dirty="0">
                <a:solidFill>
                  <a:schemeClr val="bg1"/>
                </a:solidFill>
                <a:latin typeface="Century Gothic" panose="020F0302020204030204"/>
              </a:rPr>
              <a:t>a </a:t>
            </a:r>
            <a:r>
              <a:rPr lang="en-US" sz="2000" dirty="0">
                <a:solidFill>
                  <a:schemeClr val="bg1"/>
                </a:solidFill>
                <a:latin typeface="Century Gothic" panose="020F0302020204030204"/>
              </a:rPr>
              <a:t>or </a:t>
            </a:r>
            <a:r>
              <a:rPr lang="en-US" sz="2000" b="1" dirty="0">
                <a:solidFill>
                  <a:schemeClr val="bg1"/>
                </a:solidFill>
                <a:latin typeface="Century Gothic" panose="020F0302020204030204"/>
              </a:rPr>
              <a:t>e</a:t>
            </a:r>
            <a:r>
              <a:rPr lang="en-US" sz="2000" dirty="0">
                <a:solidFill>
                  <a:schemeClr val="bg1"/>
                </a:solidFill>
                <a:latin typeface="Century Gothic" panose="020F0302020204030204"/>
              </a:rPr>
              <a:t>, it makes an </a:t>
            </a:r>
            <a:r>
              <a:rPr lang="en-US" sz="2000" b="1" dirty="0">
                <a:solidFill>
                  <a:schemeClr val="bg1"/>
                </a:solidFill>
                <a:latin typeface="Century Gothic" panose="020F0302020204030204"/>
              </a:rPr>
              <a:t>identical nasal sound</a:t>
            </a:r>
            <a:r>
              <a:rPr lang="en-US" sz="2000" dirty="0">
                <a:solidFill>
                  <a:schemeClr val="bg1"/>
                </a:solidFill>
                <a:latin typeface="Century Gothic" panose="020F0302020204030204"/>
              </a:rPr>
              <a:t>.</a:t>
            </a:r>
            <a:endParaRPr lang="fr-FR" sz="2000" b="1" dirty="0">
              <a:solidFill>
                <a:schemeClr val="bg1"/>
              </a:solidFill>
            </a:endParaRPr>
          </a:p>
        </p:txBody>
      </p:sp>
      <p:sp>
        <p:nvSpPr>
          <p:cNvPr id="12" name="TextBox 11">
            <a:extLst>
              <a:ext uri="{FF2B5EF4-FFF2-40B4-BE49-F238E27FC236}">
                <a16:creationId xmlns:a16="http://schemas.microsoft.com/office/drawing/2014/main" id="{7C78F08D-1A47-439B-9E59-A06CC4A989F4}"/>
              </a:ext>
            </a:extLst>
          </p:cNvPr>
          <p:cNvSpPr txBox="1"/>
          <p:nvPr/>
        </p:nvSpPr>
        <p:spPr>
          <a:xfrm>
            <a:off x="799473" y="2066007"/>
            <a:ext cx="1615426" cy="400110"/>
          </a:xfrm>
          <a:prstGeom prst="rect">
            <a:avLst/>
          </a:prstGeom>
          <a:noFill/>
        </p:spPr>
        <p:txBody>
          <a:bodyPr wrap="square" rtlCol="0">
            <a:spAutoFit/>
          </a:bodyPr>
          <a:lstStyle/>
          <a:p>
            <a:r>
              <a:rPr lang="fr-FR" sz="2000" dirty="0">
                <a:solidFill>
                  <a:srgbClr val="002060"/>
                </a:solidFill>
              </a:rPr>
              <a:t>le champ</a:t>
            </a:r>
            <a:endParaRPr lang="fr-FR" sz="2400" dirty="0">
              <a:solidFill>
                <a:srgbClr val="002060"/>
              </a:solidFill>
            </a:endParaRPr>
          </a:p>
        </p:txBody>
      </p:sp>
      <p:sp>
        <p:nvSpPr>
          <p:cNvPr id="21" name="TextBox 20">
            <a:extLst>
              <a:ext uri="{FF2B5EF4-FFF2-40B4-BE49-F238E27FC236}">
                <a16:creationId xmlns:a16="http://schemas.microsoft.com/office/drawing/2014/main" id="{55DF5DEB-F9F6-4192-ACBB-F47BFE80C032}"/>
              </a:ext>
            </a:extLst>
          </p:cNvPr>
          <p:cNvSpPr txBox="1"/>
          <p:nvPr/>
        </p:nvSpPr>
        <p:spPr>
          <a:xfrm>
            <a:off x="799473" y="2449406"/>
            <a:ext cx="1882139" cy="400110"/>
          </a:xfrm>
          <a:prstGeom prst="rect">
            <a:avLst/>
          </a:prstGeom>
          <a:noFill/>
        </p:spPr>
        <p:txBody>
          <a:bodyPr wrap="square" rtlCol="0">
            <a:spAutoFit/>
          </a:bodyPr>
          <a:lstStyle/>
          <a:p>
            <a:r>
              <a:rPr lang="fr-FR" sz="2000" dirty="0">
                <a:solidFill>
                  <a:srgbClr val="002060"/>
                </a:solidFill>
              </a:rPr>
              <a:t>le </a:t>
            </a:r>
            <a:r>
              <a:rPr lang="fr-FR" sz="2000" dirty="0" err="1">
                <a:solidFill>
                  <a:srgbClr val="002060"/>
                </a:solidFill>
              </a:rPr>
              <a:t>carn</a:t>
            </a:r>
            <a:r>
              <a:rPr lang="fr-FR" sz="1400" dirty="0">
                <a:solidFill>
                  <a:srgbClr val="002060"/>
                </a:solidFill>
              </a:rPr>
              <a:t> </a:t>
            </a:r>
            <a:r>
              <a:rPr lang="fr-FR" sz="2000" dirty="0">
                <a:solidFill>
                  <a:srgbClr val="002060"/>
                </a:solidFill>
              </a:rPr>
              <a:t>a</a:t>
            </a:r>
            <a:r>
              <a:rPr lang="fr-FR" sz="1400" dirty="0">
                <a:solidFill>
                  <a:srgbClr val="002060"/>
                </a:solidFill>
              </a:rPr>
              <a:t> </a:t>
            </a:r>
            <a:r>
              <a:rPr lang="fr-FR" sz="2000" dirty="0">
                <a:solidFill>
                  <a:srgbClr val="002060"/>
                </a:solidFill>
              </a:rPr>
              <a:t>val</a:t>
            </a:r>
            <a:endParaRPr lang="fr-FR" sz="2400" dirty="0">
              <a:solidFill>
                <a:srgbClr val="002060"/>
              </a:solidFill>
            </a:endParaRPr>
          </a:p>
        </p:txBody>
      </p:sp>
      <p:sp>
        <p:nvSpPr>
          <p:cNvPr id="23" name="TextBox 22">
            <a:extLst>
              <a:ext uri="{FF2B5EF4-FFF2-40B4-BE49-F238E27FC236}">
                <a16:creationId xmlns:a16="http://schemas.microsoft.com/office/drawing/2014/main" id="{164F60C6-EC31-4097-AE1D-707ABECD8031}"/>
              </a:ext>
            </a:extLst>
          </p:cNvPr>
          <p:cNvSpPr txBox="1"/>
          <p:nvPr/>
        </p:nvSpPr>
        <p:spPr>
          <a:xfrm>
            <a:off x="797791" y="2876299"/>
            <a:ext cx="1882139" cy="400110"/>
          </a:xfrm>
          <a:prstGeom prst="rect">
            <a:avLst/>
          </a:prstGeom>
          <a:noFill/>
        </p:spPr>
        <p:txBody>
          <a:bodyPr wrap="square" rtlCol="0">
            <a:spAutoFit/>
          </a:bodyPr>
          <a:lstStyle/>
          <a:p>
            <a:r>
              <a:rPr lang="fr-FR" sz="2000" dirty="0">
                <a:solidFill>
                  <a:srgbClr val="002060"/>
                </a:solidFill>
              </a:rPr>
              <a:t>les b</a:t>
            </a:r>
            <a:r>
              <a:rPr lang="fr-FR" sz="1400" dirty="0">
                <a:solidFill>
                  <a:srgbClr val="002060"/>
                </a:solidFill>
              </a:rPr>
              <a:t> </a:t>
            </a:r>
            <a:r>
              <a:rPr lang="fr-FR" sz="2000" dirty="0">
                <a:solidFill>
                  <a:srgbClr val="002060"/>
                </a:solidFill>
              </a:rPr>
              <a:t>a</a:t>
            </a:r>
            <a:r>
              <a:rPr lang="fr-FR" sz="1200" dirty="0">
                <a:solidFill>
                  <a:srgbClr val="002060"/>
                </a:solidFill>
              </a:rPr>
              <a:t> </a:t>
            </a:r>
            <a:r>
              <a:rPr lang="fr-FR" sz="2000" dirty="0">
                <a:solidFill>
                  <a:srgbClr val="002060"/>
                </a:solidFill>
              </a:rPr>
              <a:t>ls</a:t>
            </a:r>
            <a:endParaRPr lang="fr-FR" sz="2400" dirty="0">
              <a:solidFill>
                <a:srgbClr val="002060"/>
              </a:solidFill>
            </a:endParaRPr>
          </a:p>
        </p:txBody>
      </p:sp>
      <p:sp>
        <p:nvSpPr>
          <p:cNvPr id="24" name="TextBox 23">
            <a:extLst>
              <a:ext uri="{FF2B5EF4-FFF2-40B4-BE49-F238E27FC236}">
                <a16:creationId xmlns:a16="http://schemas.microsoft.com/office/drawing/2014/main" id="{E6B26D88-9A3E-42FE-A5BD-AE1AB97E790B}"/>
              </a:ext>
            </a:extLst>
          </p:cNvPr>
          <p:cNvSpPr txBox="1"/>
          <p:nvPr/>
        </p:nvSpPr>
        <p:spPr>
          <a:xfrm>
            <a:off x="797791" y="3258544"/>
            <a:ext cx="1882139" cy="400110"/>
          </a:xfrm>
          <a:prstGeom prst="rect">
            <a:avLst/>
          </a:prstGeom>
          <a:noFill/>
        </p:spPr>
        <p:txBody>
          <a:bodyPr wrap="square" rtlCol="0">
            <a:spAutoFit/>
          </a:bodyPr>
          <a:lstStyle/>
          <a:p>
            <a:r>
              <a:rPr lang="fr-FR" sz="2000" dirty="0" err="1">
                <a:solidFill>
                  <a:srgbClr val="002060"/>
                </a:solidFill>
              </a:rPr>
              <a:t>rec</a:t>
            </a:r>
            <a:r>
              <a:rPr lang="fr-FR" sz="2000" dirty="0">
                <a:solidFill>
                  <a:srgbClr val="002060"/>
                </a:solidFill>
              </a:rPr>
              <a:t> e voir</a:t>
            </a:r>
            <a:endParaRPr lang="fr-FR" sz="2400" dirty="0">
              <a:solidFill>
                <a:srgbClr val="002060"/>
              </a:solidFill>
            </a:endParaRPr>
          </a:p>
        </p:txBody>
      </p:sp>
      <p:sp>
        <p:nvSpPr>
          <p:cNvPr id="26" name="TextBox 25">
            <a:extLst>
              <a:ext uri="{FF2B5EF4-FFF2-40B4-BE49-F238E27FC236}">
                <a16:creationId xmlns:a16="http://schemas.microsoft.com/office/drawing/2014/main" id="{8E947228-A4FF-4A9C-A3EF-BA91CFA31A02}"/>
              </a:ext>
            </a:extLst>
          </p:cNvPr>
          <p:cNvSpPr txBox="1"/>
          <p:nvPr/>
        </p:nvSpPr>
        <p:spPr>
          <a:xfrm>
            <a:off x="797791" y="4023034"/>
            <a:ext cx="1882139" cy="400110"/>
          </a:xfrm>
          <a:prstGeom prst="rect">
            <a:avLst/>
          </a:prstGeom>
          <a:noFill/>
        </p:spPr>
        <p:txBody>
          <a:bodyPr wrap="square" rtlCol="0">
            <a:spAutoFit/>
          </a:bodyPr>
          <a:lstStyle/>
          <a:p>
            <a:r>
              <a:rPr lang="fr-FR" sz="2000" dirty="0">
                <a:solidFill>
                  <a:srgbClr val="002060"/>
                </a:solidFill>
              </a:rPr>
              <a:t>la p</a:t>
            </a:r>
            <a:r>
              <a:rPr lang="fr-FR" sz="1400" dirty="0">
                <a:solidFill>
                  <a:srgbClr val="002060"/>
                </a:solidFill>
              </a:rPr>
              <a:t> </a:t>
            </a:r>
            <a:r>
              <a:rPr lang="fr-FR" sz="2000" dirty="0">
                <a:solidFill>
                  <a:srgbClr val="002060"/>
                </a:solidFill>
              </a:rPr>
              <a:t>e</a:t>
            </a:r>
            <a:r>
              <a:rPr lang="fr-FR" sz="1400" dirty="0">
                <a:solidFill>
                  <a:srgbClr val="002060"/>
                </a:solidFill>
              </a:rPr>
              <a:t> </a:t>
            </a:r>
            <a:r>
              <a:rPr lang="fr-FR" sz="2000" dirty="0">
                <a:solidFill>
                  <a:srgbClr val="002060"/>
                </a:solidFill>
              </a:rPr>
              <a:t>luche</a:t>
            </a:r>
            <a:endParaRPr lang="fr-FR" sz="2400" dirty="0">
              <a:solidFill>
                <a:srgbClr val="002060"/>
              </a:solidFill>
            </a:endParaRPr>
          </a:p>
        </p:txBody>
      </p:sp>
      <p:sp>
        <p:nvSpPr>
          <p:cNvPr id="28" name="TextBox 27">
            <a:extLst>
              <a:ext uri="{FF2B5EF4-FFF2-40B4-BE49-F238E27FC236}">
                <a16:creationId xmlns:a16="http://schemas.microsoft.com/office/drawing/2014/main" id="{81FFA993-C27D-4581-A820-FD1BA6779057}"/>
              </a:ext>
            </a:extLst>
          </p:cNvPr>
          <p:cNvSpPr txBox="1"/>
          <p:nvPr/>
        </p:nvSpPr>
        <p:spPr>
          <a:xfrm>
            <a:off x="797791" y="3637829"/>
            <a:ext cx="1882139" cy="400110"/>
          </a:xfrm>
          <a:prstGeom prst="rect">
            <a:avLst/>
          </a:prstGeom>
          <a:noFill/>
        </p:spPr>
        <p:txBody>
          <a:bodyPr wrap="square" rtlCol="0">
            <a:spAutoFit/>
          </a:bodyPr>
          <a:lstStyle/>
          <a:p>
            <a:r>
              <a:rPr lang="fr-FR" sz="2000" dirty="0">
                <a:solidFill>
                  <a:srgbClr val="002060"/>
                </a:solidFill>
              </a:rPr>
              <a:t>la tempête</a:t>
            </a:r>
            <a:endParaRPr lang="fr-FR" sz="2400" dirty="0">
              <a:solidFill>
                <a:srgbClr val="002060"/>
              </a:solidFill>
            </a:endParaRPr>
          </a:p>
        </p:txBody>
      </p:sp>
      <p:sp>
        <p:nvSpPr>
          <p:cNvPr id="29" name="TextBox 28">
            <a:extLst>
              <a:ext uri="{FF2B5EF4-FFF2-40B4-BE49-F238E27FC236}">
                <a16:creationId xmlns:a16="http://schemas.microsoft.com/office/drawing/2014/main" id="{1385E8E1-B344-44F9-83F5-A6972B23F1A7}"/>
              </a:ext>
            </a:extLst>
          </p:cNvPr>
          <p:cNvSpPr txBox="1"/>
          <p:nvPr/>
        </p:nvSpPr>
        <p:spPr>
          <a:xfrm>
            <a:off x="797791" y="4468739"/>
            <a:ext cx="1882139" cy="400110"/>
          </a:xfrm>
          <a:prstGeom prst="rect">
            <a:avLst/>
          </a:prstGeom>
          <a:noFill/>
        </p:spPr>
        <p:txBody>
          <a:bodyPr wrap="square" rtlCol="0">
            <a:spAutoFit/>
          </a:bodyPr>
          <a:lstStyle/>
          <a:p>
            <a:r>
              <a:rPr lang="fr-FR" sz="2000" dirty="0">
                <a:solidFill>
                  <a:srgbClr val="002060"/>
                </a:solidFill>
              </a:rPr>
              <a:t>l'ampoule</a:t>
            </a:r>
            <a:endParaRPr lang="fr-FR" sz="2400" dirty="0">
              <a:solidFill>
                <a:srgbClr val="002060"/>
              </a:solidFill>
            </a:endParaRPr>
          </a:p>
        </p:txBody>
      </p:sp>
      <p:sp>
        <p:nvSpPr>
          <p:cNvPr id="32" name="TextBox 31">
            <a:extLst>
              <a:ext uri="{FF2B5EF4-FFF2-40B4-BE49-F238E27FC236}">
                <a16:creationId xmlns:a16="http://schemas.microsoft.com/office/drawing/2014/main" id="{A74FCADA-EE3C-4BEF-B2D2-415C7BBE02AB}"/>
              </a:ext>
            </a:extLst>
          </p:cNvPr>
          <p:cNvSpPr txBox="1"/>
          <p:nvPr/>
        </p:nvSpPr>
        <p:spPr>
          <a:xfrm>
            <a:off x="6543059" y="2983753"/>
            <a:ext cx="2097180" cy="400110"/>
          </a:xfrm>
          <a:prstGeom prst="rect">
            <a:avLst/>
          </a:prstGeom>
          <a:noFill/>
        </p:spPr>
        <p:txBody>
          <a:bodyPr wrap="square" rtlCol="0">
            <a:spAutoFit/>
          </a:bodyPr>
          <a:lstStyle/>
          <a:p>
            <a:pPr algn="ctr"/>
            <a:r>
              <a:rPr lang="fr-FR" sz="2000" dirty="0">
                <a:solidFill>
                  <a:srgbClr val="002060"/>
                </a:solidFill>
              </a:rPr>
              <a:t>le ch</a:t>
            </a:r>
            <a:r>
              <a:rPr lang="fr-FR" sz="2000" b="1" dirty="0">
                <a:solidFill>
                  <a:srgbClr val="002060"/>
                </a:solidFill>
              </a:rPr>
              <a:t>am</a:t>
            </a:r>
            <a:r>
              <a:rPr lang="fr-FR" sz="2000" dirty="0">
                <a:solidFill>
                  <a:srgbClr val="002060"/>
                </a:solidFill>
              </a:rPr>
              <a:t>p</a:t>
            </a:r>
            <a:endParaRPr lang="fr-FR" sz="2400" dirty="0">
              <a:solidFill>
                <a:srgbClr val="002060"/>
              </a:solidFill>
            </a:endParaRPr>
          </a:p>
        </p:txBody>
      </p:sp>
      <p:sp>
        <p:nvSpPr>
          <p:cNvPr id="33" name="TextBox 32">
            <a:extLst>
              <a:ext uri="{FF2B5EF4-FFF2-40B4-BE49-F238E27FC236}">
                <a16:creationId xmlns:a16="http://schemas.microsoft.com/office/drawing/2014/main" id="{37070FCA-21BD-41C6-8314-7F4DD2470A53}"/>
              </a:ext>
            </a:extLst>
          </p:cNvPr>
          <p:cNvSpPr txBox="1"/>
          <p:nvPr/>
        </p:nvSpPr>
        <p:spPr>
          <a:xfrm>
            <a:off x="4012389" y="3355205"/>
            <a:ext cx="1882139" cy="400110"/>
          </a:xfrm>
          <a:prstGeom prst="rect">
            <a:avLst/>
          </a:prstGeom>
          <a:noFill/>
        </p:spPr>
        <p:txBody>
          <a:bodyPr wrap="square" rtlCol="0">
            <a:spAutoFit/>
          </a:bodyPr>
          <a:lstStyle/>
          <a:p>
            <a:pPr algn="ctr"/>
            <a:r>
              <a:rPr lang="fr-FR" sz="2000" dirty="0">
                <a:solidFill>
                  <a:srgbClr val="002060"/>
                </a:solidFill>
              </a:rPr>
              <a:t>le carn</a:t>
            </a:r>
            <a:r>
              <a:rPr lang="fr-FR" sz="2000" b="1" dirty="0">
                <a:solidFill>
                  <a:srgbClr val="002060"/>
                </a:solidFill>
              </a:rPr>
              <a:t>a</a:t>
            </a:r>
            <a:r>
              <a:rPr lang="fr-FR" sz="2000" dirty="0">
                <a:solidFill>
                  <a:srgbClr val="002060"/>
                </a:solidFill>
              </a:rPr>
              <a:t>val</a:t>
            </a:r>
            <a:endParaRPr lang="fr-FR" sz="2400" dirty="0">
              <a:solidFill>
                <a:srgbClr val="002060"/>
              </a:solidFill>
            </a:endParaRPr>
          </a:p>
        </p:txBody>
      </p:sp>
      <p:sp>
        <p:nvSpPr>
          <p:cNvPr id="35" name="TextBox 34">
            <a:extLst>
              <a:ext uri="{FF2B5EF4-FFF2-40B4-BE49-F238E27FC236}">
                <a16:creationId xmlns:a16="http://schemas.microsoft.com/office/drawing/2014/main" id="{2065B7F8-3385-46DC-BC6C-A7F21D54CAE3}"/>
              </a:ext>
            </a:extLst>
          </p:cNvPr>
          <p:cNvSpPr txBox="1"/>
          <p:nvPr/>
        </p:nvSpPr>
        <p:spPr>
          <a:xfrm>
            <a:off x="4412036" y="4942931"/>
            <a:ext cx="1882139" cy="400110"/>
          </a:xfrm>
          <a:prstGeom prst="rect">
            <a:avLst/>
          </a:prstGeom>
          <a:noFill/>
        </p:spPr>
        <p:txBody>
          <a:bodyPr wrap="square" rtlCol="0">
            <a:spAutoFit/>
          </a:bodyPr>
          <a:lstStyle/>
          <a:p>
            <a:pPr algn="ctr"/>
            <a:r>
              <a:rPr lang="fr-FR" sz="2000" dirty="0">
                <a:solidFill>
                  <a:srgbClr val="002060"/>
                </a:solidFill>
              </a:rPr>
              <a:t>les b</a:t>
            </a:r>
            <a:r>
              <a:rPr lang="fr-FR" sz="2000" b="1" dirty="0">
                <a:solidFill>
                  <a:srgbClr val="002060"/>
                </a:solidFill>
              </a:rPr>
              <a:t>a</a:t>
            </a:r>
            <a:r>
              <a:rPr lang="fr-FR" sz="2000" dirty="0">
                <a:solidFill>
                  <a:srgbClr val="002060"/>
                </a:solidFill>
              </a:rPr>
              <a:t>ls</a:t>
            </a:r>
            <a:endParaRPr lang="fr-FR" sz="2400" dirty="0">
              <a:solidFill>
                <a:srgbClr val="002060"/>
              </a:solidFill>
            </a:endParaRPr>
          </a:p>
        </p:txBody>
      </p:sp>
      <p:sp>
        <p:nvSpPr>
          <p:cNvPr id="36" name="Rectangle 35">
            <a:extLst>
              <a:ext uri="{FF2B5EF4-FFF2-40B4-BE49-F238E27FC236}">
                <a16:creationId xmlns:a16="http://schemas.microsoft.com/office/drawing/2014/main" id="{A2AE26BE-8812-49C0-95C3-FDD92BD9643D}"/>
              </a:ext>
            </a:extLst>
          </p:cNvPr>
          <p:cNvSpPr/>
          <p:nvPr/>
        </p:nvSpPr>
        <p:spPr>
          <a:xfrm>
            <a:off x="1503759" y="2148955"/>
            <a:ext cx="395786" cy="2891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002060"/>
                </a:solidFill>
              </a:rPr>
              <a:t>_</a:t>
            </a:r>
          </a:p>
        </p:txBody>
      </p:sp>
      <p:sp>
        <p:nvSpPr>
          <p:cNvPr id="37" name="Rectangle 36">
            <a:extLst>
              <a:ext uri="{FF2B5EF4-FFF2-40B4-BE49-F238E27FC236}">
                <a16:creationId xmlns:a16="http://schemas.microsoft.com/office/drawing/2014/main" id="{1A12BE7A-652E-445C-B097-4893D97D6E07}"/>
              </a:ext>
            </a:extLst>
          </p:cNvPr>
          <p:cNvSpPr/>
          <p:nvPr/>
        </p:nvSpPr>
        <p:spPr>
          <a:xfrm>
            <a:off x="1780503" y="2531145"/>
            <a:ext cx="206080" cy="2840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002060"/>
                </a:solidFill>
              </a:rPr>
              <a:t>_</a:t>
            </a:r>
          </a:p>
        </p:txBody>
      </p:sp>
      <p:sp>
        <p:nvSpPr>
          <p:cNvPr id="39" name="Rectangle 38">
            <a:extLst>
              <a:ext uri="{FF2B5EF4-FFF2-40B4-BE49-F238E27FC236}">
                <a16:creationId xmlns:a16="http://schemas.microsoft.com/office/drawing/2014/main" id="{B2EA5C65-C4AA-429F-A969-D440BE107BF8}"/>
              </a:ext>
            </a:extLst>
          </p:cNvPr>
          <p:cNvSpPr/>
          <p:nvPr/>
        </p:nvSpPr>
        <p:spPr>
          <a:xfrm>
            <a:off x="1457641" y="2967741"/>
            <a:ext cx="206080" cy="2840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002060"/>
                </a:solidFill>
              </a:rPr>
              <a:t>_</a:t>
            </a:r>
          </a:p>
        </p:txBody>
      </p:sp>
      <p:sp>
        <p:nvSpPr>
          <p:cNvPr id="40" name="Rectangle 39">
            <a:extLst>
              <a:ext uri="{FF2B5EF4-FFF2-40B4-BE49-F238E27FC236}">
                <a16:creationId xmlns:a16="http://schemas.microsoft.com/office/drawing/2014/main" id="{F830D35B-D9E0-4503-831E-7CDF1A74A640}"/>
              </a:ext>
            </a:extLst>
          </p:cNvPr>
          <p:cNvSpPr/>
          <p:nvPr/>
        </p:nvSpPr>
        <p:spPr>
          <a:xfrm>
            <a:off x="1354633" y="3304179"/>
            <a:ext cx="196260" cy="3267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002060"/>
                </a:solidFill>
              </a:rPr>
              <a:t>_</a:t>
            </a:r>
          </a:p>
        </p:txBody>
      </p:sp>
      <p:sp>
        <p:nvSpPr>
          <p:cNvPr id="41" name="TextBox 40">
            <a:extLst>
              <a:ext uri="{FF2B5EF4-FFF2-40B4-BE49-F238E27FC236}">
                <a16:creationId xmlns:a16="http://schemas.microsoft.com/office/drawing/2014/main" id="{9F137638-62B6-4500-B5EE-3A2703344C36}"/>
              </a:ext>
            </a:extLst>
          </p:cNvPr>
          <p:cNvSpPr txBox="1"/>
          <p:nvPr/>
        </p:nvSpPr>
        <p:spPr>
          <a:xfrm>
            <a:off x="9306299" y="3303230"/>
            <a:ext cx="1882139" cy="400110"/>
          </a:xfrm>
          <a:prstGeom prst="rect">
            <a:avLst/>
          </a:prstGeom>
          <a:noFill/>
        </p:spPr>
        <p:txBody>
          <a:bodyPr wrap="square" rtlCol="0">
            <a:spAutoFit/>
          </a:bodyPr>
          <a:lstStyle/>
          <a:p>
            <a:pPr algn="ctr"/>
            <a:r>
              <a:rPr lang="fr-FR" sz="2000" dirty="0">
                <a:solidFill>
                  <a:srgbClr val="002060"/>
                </a:solidFill>
              </a:rPr>
              <a:t>rec</a:t>
            </a:r>
            <a:r>
              <a:rPr lang="fr-FR" sz="2000" b="1" dirty="0">
                <a:solidFill>
                  <a:srgbClr val="002060"/>
                </a:solidFill>
              </a:rPr>
              <a:t>e</a:t>
            </a:r>
            <a:r>
              <a:rPr lang="fr-FR" sz="2000" dirty="0">
                <a:solidFill>
                  <a:srgbClr val="002060"/>
                </a:solidFill>
              </a:rPr>
              <a:t>voir</a:t>
            </a:r>
            <a:endParaRPr lang="fr-FR" sz="2400" dirty="0">
              <a:solidFill>
                <a:srgbClr val="002060"/>
              </a:solidFill>
            </a:endParaRPr>
          </a:p>
        </p:txBody>
      </p:sp>
      <p:sp>
        <p:nvSpPr>
          <p:cNvPr id="44" name="Rectangle 43">
            <a:extLst>
              <a:ext uri="{FF2B5EF4-FFF2-40B4-BE49-F238E27FC236}">
                <a16:creationId xmlns:a16="http://schemas.microsoft.com/office/drawing/2014/main" id="{8B6625B4-0DC8-4BE4-824A-E1C40821ADA3}"/>
              </a:ext>
            </a:extLst>
          </p:cNvPr>
          <p:cNvSpPr/>
          <p:nvPr/>
        </p:nvSpPr>
        <p:spPr>
          <a:xfrm>
            <a:off x="1398441" y="4113983"/>
            <a:ext cx="177182" cy="2774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002060"/>
                </a:solidFill>
              </a:rPr>
              <a:t>_</a:t>
            </a:r>
          </a:p>
        </p:txBody>
      </p:sp>
      <p:sp>
        <p:nvSpPr>
          <p:cNvPr id="45" name="TextBox 44">
            <a:extLst>
              <a:ext uri="{FF2B5EF4-FFF2-40B4-BE49-F238E27FC236}">
                <a16:creationId xmlns:a16="http://schemas.microsoft.com/office/drawing/2014/main" id="{7AC94BB0-B15B-4B6B-885E-95DEF98344E0}"/>
              </a:ext>
            </a:extLst>
          </p:cNvPr>
          <p:cNvSpPr txBox="1"/>
          <p:nvPr/>
        </p:nvSpPr>
        <p:spPr>
          <a:xfrm>
            <a:off x="9728056" y="4866411"/>
            <a:ext cx="1882139" cy="400110"/>
          </a:xfrm>
          <a:prstGeom prst="rect">
            <a:avLst/>
          </a:prstGeom>
          <a:noFill/>
        </p:spPr>
        <p:txBody>
          <a:bodyPr wrap="square" rtlCol="0">
            <a:spAutoFit/>
          </a:bodyPr>
          <a:lstStyle/>
          <a:p>
            <a:pPr algn="ctr"/>
            <a:r>
              <a:rPr lang="fr-FR" sz="2000" dirty="0">
                <a:solidFill>
                  <a:srgbClr val="002060"/>
                </a:solidFill>
              </a:rPr>
              <a:t>la p</a:t>
            </a:r>
            <a:r>
              <a:rPr lang="fr-FR" sz="2000" b="1" dirty="0">
                <a:solidFill>
                  <a:srgbClr val="002060"/>
                </a:solidFill>
              </a:rPr>
              <a:t>e</a:t>
            </a:r>
            <a:r>
              <a:rPr lang="fr-FR" sz="2000" dirty="0">
                <a:solidFill>
                  <a:srgbClr val="002060"/>
                </a:solidFill>
              </a:rPr>
              <a:t>luche</a:t>
            </a:r>
            <a:endParaRPr lang="fr-FR" sz="2400" dirty="0">
              <a:solidFill>
                <a:srgbClr val="002060"/>
              </a:solidFill>
            </a:endParaRPr>
          </a:p>
        </p:txBody>
      </p:sp>
      <p:sp>
        <p:nvSpPr>
          <p:cNvPr id="48" name="Rectangle 47">
            <a:extLst>
              <a:ext uri="{FF2B5EF4-FFF2-40B4-BE49-F238E27FC236}">
                <a16:creationId xmlns:a16="http://schemas.microsoft.com/office/drawing/2014/main" id="{B82ED1B0-A459-4B5D-99CB-76D911A1B117}"/>
              </a:ext>
            </a:extLst>
          </p:cNvPr>
          <p:cNvSpPr/>
          <p:nvPr/>
        </p:nvSpPr>
        <p:spPr>
          <a:xfrm>
            <a:off x="1274113" y="3713573"/>
            <a:ext cx="389608" cy="3267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002060"/>
                </a:solidFill>
              </a:rPr>
              <a:t>_</a:t>
            </a:r>
          </a:p>
        </p:txBody>
      </p:sp>
      <p:sp>
        <p:nvSpPr>
          <p:cNvPr id="49" name="TextBox 48">
            <a:extLst>
              <a:ext uri="{FF2B5EF4-FFF2-40B4-BE49-F238E27FC236}">
                <a16:creationId xmlns:a16="http://schemas.microsoft.com/office/drawing/2014/main" id="{58E596EF-B390-49C9-95C6-F2DF0BC5F752}"/>
              </a:ext>
            </a:extLst>
          </p:cNvPr>
          <p:cNvSpPr txBox="1"/>
          <p:nvPr/>
        </p:nvSpPr>
        <p:spPr>
          <a:xfrm>
            <a:off x="6073677" y="4056969"/>
            <a:ext cx="1882139" cy="400110"/>
          </a:xfrm>
          <a:prstGeom prst="rect">
            <a:avLst/>
          </a:prstGeom>
          <a:noFill/>
        </p:spPr>
        <p:txBody>
          <a:bodyPr wrap="square" rtlCol="0">
            <a:spAutoFit/>
          </a:bodyPr>
          <a:lstStyle/>
          <a:p>
            <a:pPr algn="ctr"/>
            <a:r>
              <a:rPr lang="fr-FR" sz="2000" dirty="0">
                <a:solidFill>
                  <a:srgbClr val="002060"/>
                </a:solidFill>
              </a:rPr>
              <a:t>la t</a:t>
            </a:r>
            <a:r>
              <a:rPr lang="fr-FR" sz="2000" b="1" dirty="0">
                <a:solidFill>
                  <a:srgbClr val="002060"/>
                </a:solidFill>
              </a:rPr>
              <a:t>em</a:t>
            </a:r>
            <a:r>
              <a:rPr lang="fr-FR" sz="2000" dirty="0">
                <a:solidFill>
                  <a:srgbClr val="002060"/>
                </a:solidFill>
              </a:rPr>
              <a:t>pête</a:t>
            </a:r>
            <a:endParaRPr lang="fr-FR" sz="2400" dirty="0">
              <a:solidFill>
                <a:srgbClr val="002060"/>
              </a:solidFill>
            </a:endParaRPr>
          </a:p>
        </p:txBody>
      </p:sp>
      <p:sp>
        <p:nvSpPr>
          <p:cNvPr id="50" name="Rectangle 49">
            <a:extLst>
              <a:ext uri="{FF2B5EF4-FFF2-40B4-BE49-F238E27FC236}">
                <a16:creationId xmlns:a16="http://schemas.microsoft.com/office/drawing/2014/main" id="{4835AC8B-0D4A-4016-AD25-B2C9896DCF47}"/>
              </a:ext>
            </a:extLst>
          </p:cNvPr>
          <p:cNvSpPr/>
          <p:nvPr/>
        </p:nvSpPr>
        <p:spPr>
          <a:xfrm>
            <a:off x="984710" y="4507941"/>
            <a:ext cx="395786" cy="2891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002060"/>
                </a:solidFill>
              </a:rPr>
              <a:t>_</a:t>
            </a:r>
          </a:p>
        </p:txBody>
      </p:sp>
      <p:sp>
        <p:nvSpPr>
          <p:cNvPr id="51" name="TextBox 50">
            <a:extLst>
              <a:ext uri="{FF2B5EF4-FFF2-40B4-BE49-F238E27FC236}">
                <a16:creationId xmlns:a16="http://schemas.microsoft.com/office/drawing/2014/main" id="{4196E48C-1852-440D-BA51-3C9B3A3CB307}"/>
              </a:ext>
            </a:extLst>
          </p:cNvPr>
          <p:cNvSpPr txBox="1"/>
          <p:nvPr/>
        </p:nvSpPr>
        <p:spPr>
          <a:xfrm>
            <a:off x="6837705" y="5087451"/>
            <a:ext cx="1882139" cy="400110"/>
          </a:xfrm>
          <a:prstGeom prst="rect">
            <a:avLst/>
          </a:prstGeom>
          <a:noFill/>
        </p:spPr>
        <p:txBody>
          <a:bodyPr wrap="square" rtlCol="0">
            <a:spAutoFit/>
          </a:bodyPr>
          <a:lstStyle/>
          <a:p>
            <a:pPr algn="ctr"/>
            <a:r>
              <a:rPr lang="fr-FR" sz="2000" dirty="0">
                <a:solidFill>
                  <a:srgbClr val="002060"/>
                </a:solidFill>
              </a:rPr>
              <a:t>l‘</a:t>
            </a:r>
            <a:r>
              <a:rPr lang="fr-FR" sz="2000" b="1" dirty="0">
                <a:solidFill>
                  <a:srgbClr val="002060"/>
                </a:solidFill>
              </a:rPr>
              <a:t>am</a:t>
            </a:r>
            <a:r>
              <a:rPr lang="fr-FR" sz="2000" dirty="0">
                <a:solidFill>
                  <a:srgbClr val="002060"/>
                </a:solidFill>
              </a:rPr>
              <a:t>poule</a:t>
            </a:r>
            <a:endParaRPr lang="fr-FR" sz="2400" dirty="0">
              <a:solidFill>
                <a:srgbClr val="002060"/>
              </a:solidFill>
            </a:endParaRPr>
          </a:p>
        </p:txBody>
      </p:sp>
      <p:sp>
        <p:nvSpPr>
          <p:cNvPr id="52" name="Rectangle 51">
            <a:hlinkClick r:id="" action="ppaction://noaction">
              <a:snd r:embed="rId4" name="1 le champ.wav"/>
            </a:hlinkClick>
            <a:extLst>
              <a:ext uri="{FF2B5EF4-FFF2-40B4-BE49-F238E27FC236}">
                <a16:creationId xmlns:a16="http://schemas.microsoft.com/office/drawing/2014/main" id="{BC2DB57D-3A18-4127-BC00-351A278594EE}"/>
              </a:ext>
            </a:extLst>
          </p:cNvPr>
          <p:cNvSpPr/>
          <p:nvPr/>
        </p:nvSpPr>
        <p:spPr>
          <a:xfrm>
            <a:off x="438719" y="2122062"/>
            <a:ext cx="288000" cy="2880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1</a:t>
            </a:r>
          </a:p>
        </p:txBody>
      </p:sp>
      <p:sp>
        <p:nvSpPr>
          <p:cNvPr id="53" name="Rectangle 52">
            <a:hlinkClick r:id="" action="ppaction://noaction">
              <a:snd r:embed="rId5" name="2 le carnaval.wav"/>
            </a:hlinkClick>
            <a:extLst>
              <a:ext uri="{FF2B5EF4-FFF2-40B4-BE49-F238E27FC236}">
                <a16:creationId xmlns:a16="http://schemas.microsoft.com/office/drawing/2014/main" id="{46EBFC08-513F-4D27-965B-65B2A47EF826}"/>
              </a:ext>
            </a:extLst>
          </p:cNvPr>
          <p:cNvSpPr/>
          <p:nvPr/>
        </p:nvSpPr>
        <p:spPr>
          <a:xfrm>
            <a:off x="438719" y="2502563"/>
            <a:ext cx="288000" cy="2880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2</a:t>
            </a:r>
          </a:p>
        </p:txBody>
      </p:sp>
      <p:sp>
        <p:nvSpPr>
          <p:cNvPr id="55" name="Rectangle 54">
            <a:hlinkClick r:id="" action="ppaction://noaction">
              <a:snd r:embed="rId6" name="4 les bals.wav"/>
            </a:hlinkClick>
            <a:extLst>
              <a:ext uri="{FF2B5EF4-FFF2-40B4-BE49-F238E27FC236}">
                <a16:creationId xmlns:a16="http://schemas.microsoft.com/office/drawing/2014/main" id="{3679D97B-93C2-4F6D-A225-319A4DE42E78}"/>
              </a:ext>
            </a:extLst>
          </p:cNvPr>
          <p:cNvSpPr/>
          <p:nvPr/>
        </p:nvSpPr>
        <p:spPr>
          <a:xfrm>
            <a:off x="437037" y="2925968"/>
            <a:ext cx="288000" cy="2880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3</a:t>
            </a:r>
          </a:p>
        </p:txBody>
      </p:sp>
      <p:sp>
        <p:nvSpPr>
          <p:cNvPr id="56" name="Rectangle 55">
            <a:hlinkClick r:id="" action="ppaction://noaction">
              <a:snd r:embed="rId7" name="5 recevoir.wav"/>
            </a:hlinkClick>
            <a:extLst>
              <a:ext uri="{FF2B5EF4-FFF2-40B4-BE49-F238E27FC236}">
                <a16:creationId xmlns:a16="http://schemas.microsoft.com/office/drawing/2014/main" id="{624D7DFE-CDED-476D-B2E5-FC75433DF95C}"/>
              </a:ext>
            </a:extLst>
          </p:cNvPr>
          <p:cNvSpPr/>
          <p:nvPr/>
        </p:nvSpPr>
        <p:spPr>
          <a:xfrm>
            <a:off x="437037" y="3306469"/>
            <a:ext cx="288000" cy="2880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4</a:t>
            </a:r>
          </a:p>
        </p:txBody>
      </p:sp>
      <p:sp>
        <p:nvSpPr>
          <p:cNvPr id="58" name="Rectangle 57">
            <a:hlinkClick r:id="" action="ppaction://noaction">
              <a:snd r:embed="rId8" name="7 la peluche NEW.wav"/>
            </a:hlinkClick>
            <a:extLst>
              <a:ext uri="{FF2B5EF4-FFF2-40B4-BE49-F238E27FC236}">
                <a16:creationId xmlns:a16="http://schemas.microsoft.com/office/drawing/2014/main" id="{9C231A61-0067-4BBC-82C1-48718A72F1B6}"/>
              </a:ext>
            </a:extLst>
          </p:cNvPr>
          <p:cNvSpPr/>
          <p:nvPr/>
        </p:nvSpPr>
        <p:spPr>
          <a:xfrm>
            <a:off x="437037" y="4067471"/>
            <a:ext cx="288000" cy="2880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6</a:t>
            </a:r>
          </a:p>
        </p:txBody>
      </p:sp>
      <p:sp>
        <p:nvSpPr>
          <p:cNvPr id="60" name="Rectangle 59">
            <a:hlinkClick r:id="" action="ppaction://noaction">
              <a:snd r:embed="rId9" name="9 la tempete.wav"/>
            </a:hlinkClick>
            <a:extLst>
              <a:ext uri="{FF2B5EF4-FFF2-40B4-BE49-F238E27FC236}">
                <a16:creationId xmlns:a16="http://schemas.microsoft.com/office/drawing/2014/main" id="{A60209F6-598A-4D8C-BE9F-23BC397FD9F9}"/>
              </a:ext>
            </a:extLst>
          </p:cNvPr>
          <p:cNvSpPr/>
          <p:nvPr/>
        </p:nvSpPr>
        <p:spPr>
          <a:xfrm>
            <a:off x="437037" y="3678778"/>
            <a:ext cx="288000" cy="2880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5</a:t>
            </a:r>
          </a:p>
        </p:txBody>
      </p:sp>
      <p:sp>
        <p:nvSpPr>
          <p:cNvPr id="61" name="Rectangle 60">
            <a:hlinkClick r:id="" action="ppaction://noaction">
              <a:snd r:embed="rId10" name="10 l'ampoule.wav"/>
            </a:hlinkClick>
            <a:extLst>
              <a:ext uri="{FF2B5EF4-FFF2-40B4-BE49-F238E27FC236}">
                <a16:creationId xmlns:a16="http://schemas.microsoft.com/office/drawing/2014/main" id="{4AEAFD4D-6618-42BC-9A43-B83A5BB75CAE}"/>
              </a:ext>
            </a:extLst>
          </p:cNvPr>
          <p:cNvSpPr/>
          <p:nvPr/>
        </p:nvSpPr>
        <p:spPr>
          <a:xfrm>
            <a:off x="437037" y="4507941"/>
            <a:ext cx="288000" cy="2880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b="1" dirty="0">
                <a:solidFill>
                  <a:schemeClr val="bg1"/>
                </a:solidFill>
              </a:rPr>
              <a:t>7</a:t>
            </a:r>
          </a:p>
        </p:txBody>
      </p:sp>
      <p:pic>
        <p:nvPicPr>
          <p:cNvPr id="1026" name="Picture 2" descr="Mask, Carnival, Masquerade, Costume">
            <a:extLst>
              <a:ext uri="{FF2B5EF4-FFF2-40B4-BE49-F238E27FC236}">
                <a16:creationId xmlns:a16="http://schemas.microsoft.com/office/drawing/2014/main" id="{3A1DD536-96A6-4B49-B8BD-46C20D60A840}"/>
              </a:ext>
            </a:extLst>
          </p:cNvPr>
          <p:cNvPicPr>
            <a:picLocks noChangeAspect="1" noChangeArrowheads="1"/>
          </p:cNvPicPr>
          <p:nvPr/>
        </p:nvPicPr>
        <p:blipFill>
          <a:blip r:embed="rId11"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5325513" y="2938719"/>
            <a:ext cx="928100" cy="47523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alloons, Blue Balloons, Streamers">
            <a:extLst>
              <a:ext uri="{FF2B5EF4-FFF2-40B4-BE49-F238E27FC236}">
                <a16:creationId xmlns:a16="http://schemas.microsoft.com/office/drawing/2014/main" id="{367B9465-B2B2-4971-B50A-95FBE61A8DB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720332" y="2836931"/>
            <a:ext cx="761833" cy="88103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Princess, Lady, Blonde, Dress, Gown">
            <a:extLst>
              <a:ext uri="{FF2B5EF4-FFF2-40B4-BE49-F238E27FC236}">
                <a16:creationId xmlns:a16="http://schemas.microsoft.com/office/drawing/2014/main" id="{474E2C8A-FCE5-49A7-9611-ED6D0D73A485}"/>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983620" y="4292098"/>
            <a:ext cx="841477" cy="1071544"/>
          </a:xfrm>
          <a:prstGeom prst="rect">
            <a:avLst/>
          </a:prstGeom>
          <a:noFill/>
          <a:extLst>
            <a:ext uri="{909E8E84-426E-40DD-AFC4-6F175D3DCCD1}">
              <a14:hiddenFill xmlns:a14="http://schemas.microsoft.com/office/drawing/2010/main">
                <a:solidFill>
                  <a:srgbClr val="FFFFFF"/>
                </a:solidFill>
              </a14:hiddenFill>
            </a:ext>
          </a:extLst>
        </p:spPr>
      </p:pic>
      <p:sp>
        <p:nvSpPr>
          <p:cNvPr id="67" name="TextBox 66">
            <a:extLst>
              <a:ext uri="{FF2B5EF4-FFF2-40B4-BE49-F238E27FC236}">
                <a16:creationId xmlns:a16="http://schemas.microsoft.com/office/drawing/2014/main" id="{5D5CBF71-CD43-4745-B317-77DAA39112D4}"/>
              </a:ext>
            </a:extLst>
          </p:cNvPr>
          <p:cNvSpPr txBox="1"/>
          <p:nvPr/>
        </p:nvSpPr>
        <p:spPr>
          <a:xfrm>
            <a:off x="9515638" y="3576108"/>
            <a:ext cx="1882139" cy="400110"/>
          </a:xfrm>
          <a:prstGeom prst="rect">
            <a:avLst/>
          </a:prstGeom>
          <a:noFill/>
        </p:spPr>
        <p:txBody>
          <a:bodyPr wrap="square" rtlCol="0">
            <a:spAutoFit/>
          </a:bodyPr>
          <a:lstStyle/>
          <a:p>
            <a:pPr algn="ctr"/>
            <a:r>
              <a:rPr lang="fr-FR" sz="2000" dirty="0">
                <a:solidFill>
                  <a:srgbClr val="002060"/>
                </a:solidFill>
              </a:rPr>
              <a:t>[to </a:t>
            </a:r>
            <a:r>
              <a:rPr lang="fr-FR" sz="2000" dirty="0" err="1">
                <a:solidFill>
                  <a:srgbClr val="002060"/>
                </a:solidFill>
              </a:rPr>
              <a:t>receive</a:t>
            </a:r>
            <a:r>
              <a:rPr lang="fr-FR" sz="2000" dirty="0">
                <a:solidFill>
                  <a:srgbClr val="002060"/>
                </a:solidFill>
              </a:rPr>
              <a:t>]</a:t>
            </a:r>
            <a:endParaRPr lang="fr-FR" sz="2400" dirty="0">
              <a:solidFill>
                <a:srgbClr val="002060"/>
              </a:solidFill>
            </a:endParaRPr>
          </a:p>
        </p:txBody>
      </p:sp>
      <p:pic>
        <p:nvPicPr>
          <p:cNvPr id="14" name="Picture 6" descr="Teddy Bear, Teddy, Toy, Bear, Cute">
            <a:extLst>
              <a:ext uri="{FF2B5EF4-FFF2-40B4-BE49-F238E27FC236}">
                <a16:creationId xmlns:a16="http://schemas.microsoft.com/office/drawing/2014/main" id="{D37A6422-07BB-4657-961F-3E45FAE04BFF}"/>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476001" y="4803202"/>
            <a:ext cx="496338" cy="63441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Thunderstorm, Lightning, Thunder, Rain">
            <a:extLst>
              <a:ext uri="{FF2B5EF4-FFF2-40B4-BE49-F238E27FC236}">
                <a16:creationId xmlns:a16="http://schemas.microsoft.com/office/drawing/2014/main" id="{681CD22B-90CF-476B-893C-79AC83E3DF5B}"/>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819146" y="3866427"/>
            <a:ext cx="837782" cy="87644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Bulb, Light, Lamp, Electric">
            <a:extLst>
              <a:ext uri="{FF2B5EF4-FFF2-40B4-BE49-F238E27FC236}">
                <a16:creationId xmlns:a16="http://schemas.microsoft.com/office/drawing/2014/main" id="{88E3B100-7DB3-461E-9442-457EB4155304}"/>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532512" y="4958557"/>
            <a:ext cx="672420" cy="914491"/>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a:extLst>
              <a:ext uri="{FF2B5EF4-FFF2-40B4-BE49-F238E27FC236}">
                <a16:creationId xmlns:a16="http://schemas.microsoft.com/office/drawing/2014/main" id="{9AB1A96A-C85D-431D-948B-EA686B3BA2BB}"/>
              </a:ext>
            </a:extLst>
          </p:cNvPr>
          <p:cNvSpPr txBox="1"/>
          <p:nvPr/>
        </p:nvSpPr>
        <p:spPr>
          <a:xfrm>
            <a:off x="180001" y="1296000"/>
            <a:ext cx="41111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C’est</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quelle SSC ?</a:t>
            </a:r>
          </a:p>
        </p:txBody>
      </p:sp>
    </p:spTree>
    <p:extLst>
      <p:ext uri="{BB962C8B-B14F-4D97-AF65-F5344CB8AC3E}">
        <p14:creationId xmlns:p14="http://schemas.microsoft.com/office/powerpoint/2010/main" val="1344424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6"/>
                                        </p:tgtEl>
                                      </p:cBhvr>
                                    </p:animEffect>
                                    <p:set>
                                      <p:cBhvr>
                                        <p:cTn id="7" dur="1" fill="hold">
                                          <p:stCondLst>
                                            <p:cond delay="499"/>
                                          </p:stCondLst>
                                        </p:cTn>
                                        <p:tgtEl>
                                          <p:spTgt spid="36"/>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0" nodeType="clickEffect">
                                  <p:stCondLst>
                                    <p:cond delay="0"/>
                                  </p:stCondLst>
                                  <p:childTnLst>
                                    <p:animEffect transition="out" filter="fade">
                                      <p:cBhvr>
                                        <p:cTn id="17" dur="500"/>
                                        <p:tgtEl>
                                          <p:spTgt spid="37"/>
                                        </p:tgtEl>
                                      </p:cBhvr>
                                    </p:animEffect>
                                    <p:set>
                                      <p:cBhvr>
                                        <p:cTn id="18" dur="1" fill="hold">
                                          <p:stCondLst>
                                            <p:cond delay="499"/>
                                          </p:stCondLst>
                                        </p:cTn>
                                        <p:tgtEl>
                                          <p:spTgt spid="37"/>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500"/>
                                        <p:tgtEl>
                                          <p:spTgt spid="33"/>
                                        </p:tgtEl>
                                      </p:cBhvr>
                                    </p:animEffect>
                                  </p:childTnLst>
                                </p:cTn>
                              </p:par>
                              <p:par>
                                <p:cTn id="22" presetID="10" presetClass="entr" presetSubtype="0" fill="hold" nodeType="with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fade">
                                      <p:cBhvr>
                                        <p:cTn id="24" dur="500"/>
                                        <p:tgtEl>
                                          <p:spTgt spid="1026"/>
                                        </p:tgtEl>
                                      </p:cBhvr>
                                    </p:animEffect>
                                  </p:childTnLst>
                                </p:cTn>
                              </p:par>
                              <p:par>
                                <p:cTn id="25" presetID="10" presetClass="entr" presetSubtype="0" fill="hold" nodeType="withEffect">
                                  <p:stCondLst>
                                    <p:cond delay="0"/>
                                  </p:stCondLst>
                                  <p:childTnLst>
                                    <p:set>
                                      <p:cBhvr>
                                        <p:cTn id="26" dur="1" fill="hold">
                                          <p:stCondLst>
                                            <p:cond delay="0"/>
                                          </p:stCondLst>
                                        </p:cTn>
                                        <p:tgtEl>
                                          <p:spTgt spid="1028"/>
                                        </p:tgtEl>
                                        <p:attrNameLst>
                                          <p:attrName>style.visibility</p:attrName>
                                        </p:attrNameLst>
                                      </p:cBhvr>
                                      <p:to>
                                        <p:strVal val="visible"/>
                                      </p:to>
                                    </p:set>
                                    <p:animEffect transition="in" filter="fade">
                                      <p:cBhvr>
                                        <p:cTn id="27" dur="500"/>
                                        <p:tgtEl>
                                          <p:spTgt spid="102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39"/>
                                        </p:tgtEl>
                                      </p:cBhvr>
                                    </p:animEffect>
                                    <p:set>
                                      <p:cBhvr>
                                        <p:cTn id="32" dur="1" fill="hold">
                                          <p:stCondLst>
                                            <p:cond delay="499"/>
                                          </p:stCondLst>
                                        </p:cTn>
                                        <p:tgtEl>
                                          <p:spTgt spid="39"/>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1034"/>
                                        </p:tgtEl>
                                        <p:attrNameLst>
                                          <p:attrName>style.visibility</p:attrName>
                                        </p:attrNameLst>
                                      </p:cBhvr>
                                      <p:to>
                                        <p:strVal val="visible"/>
                                      </p:to>
                                    </p:set>
                                    <p:animEffect transition="in" filter="fade">
                                      <p:cBhvr>
                                        <p:cTn id="35" dur="500"/>
                                        <p:tgtEl>
                                          <p:spTgt spid="103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500"/>
                                        <p:tgtEl>
                                          <p:spTgt spid="3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0"/>
                                        </p:tgtEl>
                                      </p:cBhvr>
                                    </p:animEffect>
                                    <p:set>
                                      <p:cBhvr>
                                        <p:cTn id="43" dur="1" fill="hold">
                                          <p:stCondLst>
                                            <p:cond delay="499"/>
                                          </p:stCondLst>
                                        </p:cTn>
                                        <p:tgtEl>
                                          <p:spTgt spid="40"/>
                                        </p:tgtEl>
                                        <p:attrNameLst>
                                          <p:attrName>style.visibility</p:attrName>
                                        </p:attrNameLst>
                                      </p:cBhvr>
                                      <p:to>
                                        <p:strVal val="hidden"/>
                                      </p:to>
                                    </p:set>
                                  </p:childTnLst>
                                </p:cTn>
                              </p:par>
                              <p:par>
                                <p:cTn id="44" presetID="10" presetClass="entr" presetSubtype="0" fill="hold" grpId="0" nodeType="withEffect">
                                  <p:stCondLst>
                                    <p:cond delay="0"/>
                                  </p:stCondLst>
                                  <p:childTnLst>
                                    <p:set>
                                      <p:cBhvr>
                                        <p:cTn id="45" dur="1" fill="hold">
                                          <p:stCondLst>
                                            <p:cond delay="0"/>
                                          </p:stCondLst>
                                        </p:cTn>
                                        <p:tgtEl>
                                          <p:spTgt spid="41"/>
                                        </p:tgtEl>
                                        <p:attrNameLst>
                                          <p:attrName>style.visibility</p:attrName>
                                        </p:attrNameLst>
                                      </p:cBhvr>
                                      <p:to>
                                        <p:strVal val="visible"/>
                                      </p:to>
                                    </p:set>
                                    <p:animEffect transition="in" filter="fade">
                                      <p:cBhvr>
                                        <p:cTn id="46" dur="500"/>
                                        <p:tgtEl>
                                          <p:spTgt spid="4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67"/>
                                        </p:tgtEl>
                                        <p:attrNameLst>
                                          <p:attrName>style.visibility</p:attrName>
                                        </p:attrNameLst>
                                      </p:cBhvr>
                                      <p:to>
                                        <p:strVal val="visible"/>
                                      </p:to>
                                    </p:set>
                                    <p:animEffect transition="in" filter="fade">
                                      <p:cBhvr>
                                        <p:cTn id="49" dur="500"/>
                                        <p:tgtEl>
                                          <p:spTgt spid="67"/>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0" nodeType="clickEffect">
                                  <p:stCondLst>
                                    <p:cond delay="0"/>
                                  </p:stCondLst>
                                  <p:childTnLst>
                                    <p:animEffect transition="out" filter="fade">
                                      <p:cBhvr>
                                        <p:cTn id="53" dur="500"/>
                                        <p:tgtEl>
                                          <p:spTgt spid="44"/>
                                        </p:tgtEl>
                                      </p:cBhvr>
                                    </p:animEffect>
                                    <p:set>
                                      <p:cBhvr>
                                        <p:cTn id="54" dur="1" fill="hold">
                                          <p:stCondLst>
                                            <p:cond delay="499"/>
                                          </p:stCondLst>
                                        </p:cTn>
                                        <p:tgtEl>
                                          <p:spTgt spid="44"/>
                                        </p:tgtEl>
                                        <p:attrNameLst>
                                          <p:attrName>style.visibility</p:attrName>
                                        </p:attrNameLst>
                                      </p:cBhvr>
                                      <p:to>
                                        <p:strVal val="hidden"/>
                                      </p:to>
                                    </p:set>
                                  </p:childTnLst>
                                </p:cTn>
                              </p:par>
                              <p:par>
                                <p:cTn id="55" presetID="10" presetClass="entr" presetSubtype="0" fill="hold" grpId="0" nodeType="withEffect">
                                  <p:stCondLst>
                                    <p:cond delay="0"/>
                                  </p:stCondLst>
                                  <p:childTnLst>
                                    <p:set>
                                      <p:cBhvr>
                                        <p:cTn id="56" dur="1" fill="hold">
                                          <p:stCondLst>
                                            <p:cond delay="0"/>
                                          </p:stCondLst>
                                        </p:cTn>
                                        <p:tgtEl>
                                          <p:spTgt spid="45"/>
                                        </p:tgtEl>
                                        <p:attrNameLst>
                                          <p:attrName>style.visibility</p:attrName>
                                        </p:attrNameLst>
                                      </p:cBhvr>
                                      <p:to>
                                        <p:strVal val="visible"/>
                                      </p:to>
                                    </p:set>
                                    <p:animEffect transition="in" filter="fade">
                                      <p:cBhvr>
                                        <p:cTn id="57" dur="500"/>
                                        <p:tgtEl>
                                          <p:spTgt spid="45"/>
                                        </p:tgtEl>
                                      </p:cBhvr>
                                    </p:animEffect>
                                  </p:childTnLst>
                                </p:cTn>
                              </p:par>
                              <p:par>
                                <p:cTn id="58" presetID="10" presetClass="entr" presetSubtype="0" fill="hold" nodeType="with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fade">
                                      <p:cBhvr>
                                        <p:cTn id="60" dur="500"/>
                                        <p:tgtEl>
                                          <p:spTgt spid="14"/>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grpId="0" nodeType="clickEffect">
                                  <p:stCondLst>
                                    <p:cond delay="0"/>
                                  </p:stCondLst>
                                  <p:childTnLst>
                                    <p:animEffect transition="out" filter="fade">
                                      <p:cBhvr>
                                        <p:cTn id="64" dur="500"/>
                                        <p:tgtEl>
                                          <p:spTgt spid="48"/>
                                        </p:tgtEl>
                                      </p:cBhvr>
                                    </p:animEffect>
                                    <p:set>
                                      <p:cBhvr>
                                        <p:cTn id="65" dur="1" fill="hold">
                                          <p:stCondLst>
                                            <p:cond delay="499"/>
                                          </p:stCondLst>
                                        </p:cTn>
                                        <p:tgtEl>
                                          <p:spTgt spid="48"/>
                                        </p:tgtEl>
                                        <p:attrNameLst>
                                          <p:attrName>style.visibility</p:attrName>
                                        </p:attrNameLst>
                                      </p:cBhvr>
                                      <p:to>
                                        <p:strVal val="hidden"/>
                                      </p:to>
                                    </p:set>
                                  </p:childTnLst>
                                </p:cTn>
                              </p:par>
                              <p:par>
                                <p:cTn id="66" presetID="10" presetClass="entr" presetSubtype="0" fill="hold" nodeType="withEffect">
                                  <p:stCondLst>
                                    <p:cond delay="0"/>
                                  </p:stCondLst>
                                  <p:childTnLst>
                                    <p:set>
                                      <p:cBhvr>
                                        <p:cTn id="67" dur="1" fill="hold">
                                          <p:stCondLst>
                                            <p:cond delay="0"/>
                                          </p:stCondLst>
                                        </p:cTn>
                                        <p:tgtEl>
                                          <p:spTgt spid="16"/>
                                        </p:tgtEl>
                                        <p:attrNameLst>
                                          <p:attrName>style.visibility</p:attrName>
                                        </p:attrNameLst>
                                      </p:cBhvr>
                                      <p:to>
                                        <p:strVal val="visible"/>
                                      </p:to>
                                    </p:set>
                                    <p:animEffect transition="in" filter="fade">
                                      <p:cBhvr>
                                        <p:cTn id="68" dur="500"/>
                                        <p:tgtEl>
                                          <p:spTgt spid="16"/>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49"/>
                                        </p:tgtEl>
                                        <p:attrNameLst>
                                          <p:attrName>style.visibility</p:attrName>
                                        </p:attrNameLst>
                                      </p:cBhvr>
                                      <p:to>
                                        <p:strVal val="visible"/>
                                      </p:to>
                                    </p:set>
                                    <p:animEffect transition="in" filter="fade">
                                      <p:cBhvr>
                                        <p:cTn id="71" dur="500"/>
                                        <p:tgtEl>
                                          <p:spTgt spid="49"/>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grpId="0" nodeType="clickEffect">
                                  <p:stCondLst>
                                    <p:cond delay="0"/>
                                  </p:stCondLst>
                                  <p:childTnLst>
                                    <p:animEffect transition="out" filter="fade">
                                      <p:cBhvr>
                                        <p:cTn id="75" dur="500"/>
                                        <p:tgtEl>
                                          <p:spTgt spid="50"/>
                                        </p:tgtEl>
                                      </p:cBhvr>
                                    </p:animEffect>
                                    <p:set>
                                      <p:cBhvr>
                                        <p:cTn id="76" dur="1" fill="hold">
                                          <p:stCondLst>
                                            <p:cond delay="499"/>
                                          </p:stCondLst>
                                        </p:cTn>
                                        <p:tgtEl>
                                          <p:spTgt spid="50"/>
                                        </p:tgtEl>
                                        <p:attrNameLst>
                                          <p:attrName>style.visibility</p:attrName>
                                        </p:attrNameLst>
                                      </p:cBhvr>
                                      <p:to>
                                        <p:strVal val="hidden"/>
                                      </p:to>
                                    </p:set>
                                  </p:childTnLst>
                                </p:cTn>
                              </p:par>
                              <p:par>
                                <p:cTn id="77" presetID="10" presetClass="entr" presetSubtype="0" fill="hold" nodeType="withEffect">
                                  <p:stCondLst>
                                    <p:cond delay="0"/>
                                  </p:stCondLst>
                                  <p:childTnLst>
                                    <p:set>
                                      <p:cBhvr>
                                        <p:cTn id="78" dur="1" fill="hold">
                                          <p:stCondLst>
                                            <p:cond delay="0"/>
                                          </p:stCondLst>
                                        </p:cTn>
                                        <p:tgtEl>
                                          <p:spTgt spid="17"/>
                                        </p:tgtEl>
                                        <p:attrNameLst>
                                          <p:attrName>style.visibility</p:attrName>
                                        </p:attrNameLst>
                                      </p:cBhvr>
                                      <p:to>
                                        <p:strVal val="visible"/>
                                      </p:to>
                                    </p:set>
                                    <p:animEffect transition="in" filter="fade">
                                      <p:cBhvr>
                                        <p:cTn id="79" dur="500"/>
                                        <p:tgtEl>
                                          <p:spTgt spid="17"/>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51"/>
                                        </p:tgtEl>
                                        <p:attrNameLst>
                                          <p:attrName>style.visibility</p:attrName>
                                        </p:attrNameLst>
                                      </p:cBhvr>
                                      <p:to>
                                        <p:strVal val="visible"/>
                                      </p:to>
                                    </p:set>
                                    <p:animEffect transition="in" filter="fade">
                                      <p:cBhvr>
                                        <p:cTn id="82" dur="500"/>
                                        <p:tgtEl>
                                          <p:spTgt spid="51"/>
                                        </p:tgtEl>
                                      </p:cBhvr>
                                    </p:animEffec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2" grpId="0"/>
      <p:bldP spid="33" grpId="0"/>
      <p:bldP spid="35" grpId="0"/>
      <p:bldP spid="36" grpId="0" animBg="1"/>
      <p:bldP spid="37" grpId="0" animBg="1"/>
      <p:bldP spid="39" grpId="0" animBg="1"/>
      <p:bldP spid="40" grpId="0" animBg="1"/>
      <p:bldP spid="41" grpId="0"/>
      <p:bldP spid="44" grpId="0" animBg="1"/>
      <p:bldP spid="45" grpId="0"/>
      <p:bldP spid="48" grpId="0" animBg="1"/>
      <p:bldP spid="49" grpId="0"/>
      <p:bldP spid="50" grpId="0" animBg="1"/>
      <p:bldP spid="51" grpId="0"/>
      <p:bldP spid="6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3" name="Table 52">
            <a:extLst>
              <a:ext uri="{FF2B5EF4-FFF2-40B4-BE49-F238E27FC236}">
                <a16:creationId xmlns:a16="http://schemas.microsoft.com/office/drawing/2014/main" id="{C264DC30-1B65-4C96-96C8-483479305C83}"/>
              </a:ext>
            </a:extLst>
          </p:cNvPr>
          <p:cNvGraphicFramePr>
            <a:graphicFrameLocks noGrp="1"/>
          </p:cNvGraphicFramePr>
          <p:nvPr>
            <p:extLst>
              <p:ext uri="{D42A27DB-BD31-4B8C-83A1-F6EECF244321}">
                <p14:modId xmlns:p14="http://schemas.microsoft.com/office/powerpoint/2010/main" val="3284013211"/>
              </p:ext>
            </p:extLst>
          </p:nvPr>
        </p:nvGraphicFramePr>
        <p:xfrm>
          <a:off x="2795262" y="2528766"/>
          <a:ext cx="2076918" cy="3566160"/>
        </p:xfrm>
        <a:graphic>
          <a:graphicData uri="http://schemas.openxmlformats.org/drawingml/2006/table">
            <a:tbl>
              <a:tblPr firstRow="1" bandRow="1">
                <a:tableStyleId>{5940675A-B579-460E-94D1-54222C63F5DA}</a:tableStyleId>
              </a:tblPr>
              <a:tblGrid>
                <a:gridCol w="2076918">
                  <a:extLst>
                    <a:ext uri="{9D8B030D-6E8A-4147-A177-3AD203B41FA5}">
                      <a16:colId xmlns:a16="http://schemas.microsoft.com/office/drawing/2014/main" val="1993746385"/>
                    </a:ext>
                  </a:extLst>
                </a:gridCol>
              </a:tblGrid>
              <a:tr h="370840">
                <a:tc>
                  <a:txBody>
                    <a:bodyPr/>
                    <a:lstStyle/>
                    <a:p>
                      <a:pPr algn="ctr"/>
                      <a:r>
                        <a:rPr lang="fr-FR" sz="2000" b="1" dirty="0" err="1">
                          <a:solidFill>
                            <a:srgbClr val="002060"/>
                          </a:solidFill>
                        </a:rPr>
                        <a:t>verbs</a:t>
                      </a:r>
                      <a:endParaRPr lang="fr-FR" sz="2000" b="1" dirty="0">
                        <a:solidFill>
                          <a:srgbClr val="002060"/>
                        </a:solidFill>
                      </a:endParaRPr>
                    </a:p>
                  </a:txBody>
                  <a:tcPr/>
                </a:tc>
                <a:extLst>
                  <a:ext uri="{0D108BD9-81ED-4DB2-BD59-A6C34878D82A}">
                    <a16:rowId xmlns:a16="http://schemas.microsoft.com/office/drawing/2014/main" val="1158165741"/>
                  </a:ext>
                </a:extLst>
              </a:tr>
              <a:tr h="370840">
                <a:tc>
                  <a:txBody>
                    <a:bodyPr/>
                    <a:lstStyle/>
                    <a:p>
                      <a:pPr algn="ctr"/>
                      <a:r>
                        <a:rPr lang="fr-FR" sz="2000" dirty="0">
                          <a:solidFill>
                            <a:srgbClr val="002060"/>
                          </a:solidFill>
                        </a:rPr>
                        <a:t>6. préférer</a:t>
                      </a:r>
                    </a:p>
                  </a:txBody>
                  <a:tcPr/>
                </a:tc>
                <a:extLst>
                  <a:ext uri="{0D108BD9-81ED-4DB2-BD59-A6C34878D82A}">
                    <a16:rowId xmlns:a16="http://schemas.microsoft.com/office/drawing/2014/main" val="2371517060"/>
                  </a:ext>
                </a:extLst>
              </a:tr>
              <a:tr h="370840">
                <a:tc>
                  <a:txBody>
                    <a:bodyPr/>
                    <a:lstStyle/>
                    <a:p>
                      <a:pPr algn="ctr"/>
                      <a:r>
                        <a:rPr lang="fr-FR" sz="2000" dirty="0">
                          <a:solidFill>
                            <a:srgbClr val="002060"/>
                          </a:solidFill>
                        </a:rPr>
                        <a:t>15. célébrer</a:t>
                      </a:r>
                    </a:p>
                  </a:txBody>
                  <a:tcPr/>
                </a:tc>
                <a:extLst>
                  <a:ext uri="{0D108BD9-81ED-4DB2-BD59-A6C34878D82A}">
                    <a16:rowId xmlns:a16="http://schemas.microsoft.com/office/drawing/2014/main" val="3025806873"/>
                  </a:ext>
                </a:extLst>
              </a:tr>
              <a:tr h="0">
                <a:tc>
                  <a:txBody>
                    <a:bodyPr/>
                    <a:lstStyle/>
                    <a:p>
                      <a:pPr algn="ctr"/>
                      <a:endParaRPr lang="fr-FR" sz="2000" dirty="0">
                        <a:solidFill>
                          <a:srgbClr val="002060"/>
                        </a:solidFill>
                      </a:endParaRPr>
                    </a:p>
                  </a:txBody>
                  <a:tcPr/>
                </a:tc>
                <a:extLst>
                  <a:ext uri="{0D108BD9-81ED-4DB2-BD59-A6C34878D82A}">
                    <a16:rowId xmlns:a16="http://schemas.microsoft.com/office/drawing/2014/main" val="2628801125"/>
                  </a:ext>
                </a:extLst>
              </a:tr>
              <a:tr h="0">
                <a:tc>
                  <a:txBody>
                    <a:bodyPr/>
                    <a:lstStyle/>
                    <a:p>
                      <a:pPr algn="ctr"/>
                      <a:endParaRPr lang="fr-FR" sz="2000" dirty="0">
                        <a:solidFill>
                          <a:srgbClr val="002060"/>
                        </a:solidFill>
                      </a:endParaRPr>
                    </a:p>
                  </a:txBody>
                  <a:tcPr/>
                </a:tc>
                <a:extLst>
                  <a:ext uri="{0D108BD9-81ED-4DB2-BD59-A6C34878D82A}">
                    <a16:rowId xmlns:a16="http://schemas.microsoft.com/office/drawing/2014/main" val="3019275663"/>
                  </a:ext>
                </a:extLst>
              </a:tr>
              <a:tr h="0">
                <a:tc>
                  <a:txBody>
                    <a:bodyPr/>
                    <a:lstStyle/>
                    <a:p>
                      <a:pPr algn="ctr"/>
                      <a:endParaRPr lang="fr-FR" sz="2000" dirty="0">
                        <a:solidFill>
                          <a:srgbClr val="002060"/>
                        </a:solidFill>
                      </a:endParaRPr>
                    </a:p>
                  </a:txBody>
                  <a:tcPr/>
                </a:tc>
                <a:extLst>
                  <a:ext uri="{0D108BD9-81ED-4DB2-BD59-A6C34878D82A}">
                    <a16:rowId xmlns:a16="http://schemas.microsoft.com/office/drawing/2014/main" val="2437013676"/>
                  </a:ext>
                </a:extLst>
              </a:tr>
              <a:tr h="0">
                <a:tc>
                  <a:txBody>
                    <a:bodyPr/>
                    <a:lstStyle/>
                    <a:p>
                      <a:pPr algn="ctr"/>
                      <a:endParaRPr lang="fr-FR" sz="2000" dirty="0">
                        <a:solidFill>
                          <a:srgbClr val="002060"/>
                        </a:solidFill>
                      </a:endParaRPr>
                    </a:p>
                  </a:txBody>
                  <a:tcPr/>
                </a:tc>
                <a:extLst>
                  <a:ext uri="{0D108BD9-81ED-4DB2-BD59-A6C34878D82A}">
                    <a16:rowId xmlns:a16="http://schemas.microsoft.com/office/drawing/2014/main" val="1790348852"/>
                  </a:ext>
                </a:extLst>
              </a:tr>
              <a:tr h="0">
                <a:tc>
                  <a:txBody>
                    <a:bodyPr/>
                    <a:lstStyle/>
                    <a:p>
                      <a:pPr algn="ctr"/>
                      <a:endParaRPr lang="fr-FR" sz="2000" dirty="0">
                        <a:solidFill>
                          <a:srgbClr val="002060"/>
                        </a:solidFill>
                      </a:endParaRPr>
                    </a:p>
                  </a:txBody>
                  <a:tcPr/>
                </a:tc>
                <a:extLst>
                  <a:ext uri="{0D108BD9-81ED-4DB2-BD59-A6C34878D82A}">
                    <a16:rowId xmlns:a16="http://schemas.microsoft.com/office/drawing/2014/main" val="2909741861"/>
                  </a:ext>
                </a:extLst>
              </a:tr>
              <a:tr h="0">
                <a:tc>
                  <a:txBody>
                    <a:bodyPr/>
                    <a:lstStyle/>
                    <a:p>
                      <a:pPr algn="ctr"/>
                      <a:endParaRPr lang="fr-FR" sz="2000" dirty="0">
                        <a:solidFill>
                          <a:srgbClr val="002060"/>
                        </a:solidFill>
                      </a:endParaRPr>
                    </a:p>
                  </a:txBody>
                  <a:tcPr/>
                </a:tc>
                <a:extLst>
                  <a:ext uri="{0D108BD9-81ED-4DB2-BD59-A6C34878D82A}">
                    <a16:rowId xmlns:a16="http://schemas.microsoft.com/office/drawing/2014/main" val="573140954"/>
                  </a:ext>
                </a:extLst>
              </a:tr>
            </a:tbl>
          </a:graphicData>
        </a:graphic>
      </p:graphicFrame>
      <p:graphicFrame>
        <p:nvGraphicFramePr>
          <p:cNvPr id="54" name="Table 53">
            <a:extLst>
              <a:ext uri="{FF2B5EF4-FFF2-40B4-BE49-F238E27FC236}">
                <a16:creationId xmlns:a16="http://schemas.microsoft.com/office/drawing/2014/main" id="{56B71A87-25FE-4B78-92CF-1D9F18562E2D}"/>
              </a:ext>
            </a:extLst>
          </p:cNvPr>
          <p:cNvGraphicFramePr>
            <a:graphicFrameLocks noGrp="1"/>
          </p:cNvGraphicFramePr>
          <p:nvPr>
            <p:extLst>
              <p:ext uri="{D42A27DB-BD31-4B8C-83A1-F6EECF244321}">
                <p14:modId xmlns:p14="http://schemas.microsoft.com/office/powerpoint/2010/main" val="2102147277"/>
              </p:ext>
            </p:extLst>
          </p:nvPr>
        </p:nvGraphicFramePr>
        <p:xfrm>
          <a:off x="4864466" y="2524882"/>
          <a:ext cx="2076918" cy="3566160"/>
        </p:xfrm>
        <a:graphic>
          <a:graphicData uri="http://schemas.openxmlformats.org/drawingml/2006/table">
            <a:tbl>
              <a:tblPr firstRow="1" bandRow="1">
                <a:tableStyleId>{5940675A-B579-460E-94D1-54222C63F5DA}</a:tableStyleId>
              </a:tblPr>
              <a:tblGrid>
                <a:gridCol w="2076918">
                  <a:extLst>
                    <a:ext uri="{9D8B030D-6E8A-4147-A177-3AD203B41FA5}">
                      <a16:colId xmlns:a16="http://schemas.microsoft.com/office/drawing/2014/main" val="4129926308"/>
                    </a:ext>
                  </a:extLst>
                </a:gridCol>
              </a:tblGrid>
              <a:tr h="370840">
                <a:tc>
                  <a:txBody>
                    <a:bodyPr/>
                    <a:lstStyle/>
                    <a:p>
                      <a:pPr algn="ctr"/>
                      <a:r>
                        <a:rPr lang="fr-FR" sz="2000" b="1" dirty="0" err="1">
                          <a:solidFill>
                            <a:srgbClr val="002060"/>
                          </a:solidFill>
                        </a:rPr>
                        <a:t>nouns</a:t>
                      </a:r>
                      <a:endParaRPr lang="fr-FR" sz="2000" b="1" dirty="0">
                        <a:solidFill>
                          <a:srgbClr val="002060"/>
                        </a:solidFill>
                      </a:endParaRPr>
                    </a:p>
                  </a:txBody>
                  <a:tcPr/>
                </a:tc>
                <a:extLst>
                  <a:ext uri="{0D108BD9-81ED-4DB2-BD59-A6C34878D82A}">
                    <a16:rowId xmlns:a16="http://schemas.microsoft.com/office/drawing/2014/main" val="4172319727"/>
                  </a:ext>
                </a:extLst>
              </a:tr>
              <a:tr h="370840">
                <a:tc>
                  <a:txBody>
                    <a:bodyPr/>
                    <a:lstStyle/>
                    <a:p>
                      <a:pPr algn="ctr"/>
                      <a:r>
                        <a:rPr lang="fr-FR" sz="2000" dirty="0">
                          <a:solidFill>
                            <a:srgbClr val="002060"/>
                          </a:solidFill>
                        </a:rPr>
                        <a:t>1. la tradition</a:t>
                      </a:r>
                    </a:p>
                  </a:txBody>
                  <a:tcPr/>
                </a:tc>
                <a:extLst>
                  <a:ext uri="{0D108BD9-81ED-4DB2-BD59-A6C34878D82A}">
                    <a16:rowId xmlns:a16="http://schemas.microsoft.com/office/drawing/2014/main" val="3696844585"/>
                  </a:ext>
                </a:extLst>
              </a:tr>
              <a:tr h="370840">
                <a:tc>
                  <a:txBody>
                    <a:bodyPr/>
                    <a:lstStyle/>
                    <a:p>
                      <a:pPr algn="ctr"/>
                      <a:r>
                        <a:rPr lang="fr-FR" sz="2000" dirty="0">
                          <a:solidFill>
                            <a:srgbClr val="002060"/>
                          </a:solidFill>
                        </a:rPr>
                        <a:t>8. l’événement</a:t>
                      </a:r>
                    </a:p>
                  </a:txBody>
                  <a:tcPr/>
                </a:tc>
                <a:extLst>
                  <a:ext uri="{0D108BD9-81ED-4DB2-BD59-A6C34878D82A}">
                    <a16:rowId xmlns:a16="http://schemas.microsoft.com/office/drawing/2014/main" val="2218032203"/>
                  </a:ext>
                </a:extLst>
              </a:tr>
              <a:tr h="0">
                <a:tc>
                  <a:txBody>
                    <a:bodyPr/>
                    <a:lstStyle/>
                    <a:p>
                      <a:pPr algn="ctr"/>
                      <a:r>
                        <a:rPr lang="fr-FR" sz="2000" dirty="0">
                          <a:solidFill>
                            <a:srgbClr val="002060"/>
                          </a:solidFill>
                        </a:rPr>
                        <a:t>19. la date</a:t>
                      </a:r>
                    </a:p>
                  </a:txBody>
                  <a:tcPr/>
                </a:tc>
                <a:extLst>
                  <a:ext uri="{0D108BD9-81ED-4DB2-BD59-A6C34878D82A}">
                    <a16:rowId xmlns:a16="http://schemas.microsoft.com/office/drawing/2014/main" val="3082341406"/>
                  </a:ext>
                </a:extLst>
              </a:tr>
              <a:tr h="0">
                <a:tc>
                  <a:txBody>
                    <a:bodyPr/>
                    <a:lstStyle/>
                    <a:p>
                      <a:pPr algn="ctr"/>
                      <a:endParaRPr lang="fr-FR" sz="2000" dirty="0">
                        <a:solidFill>
                          <a:srgbClr val="002060"/>
                        </a:solidFill>
                      </a:endParaRPr>
                    </a:p>
                  </a:txBody>
                  <a:tcPr/>
                </a:tc>
                <a:extLst>
                  <a:ext uri="{0D108BD9-81ED-4DB2-BD59-A6C34878D82A}">
                    <a16:rowId xmlns:a16="http://schemas.microsoft.com/office/drawing/2014/main" val="455492719"/>
                  </a:ext>
                </a:extLst>
              </a:tr>
              <a:tr h="0">
                <a:tc>
                  <a:txBody>
                    <a:bodyPr/>
                    <a:lstStyle/>
                    <a:p>
                      <a:pPr algn="ctr"/>
                      <a:endParaRPr lang="fr-FR" sz="2000" dirty="0">
                        <a:solidFill>
                          <a:srgbClr val="002060"/>
                        </a:solidFill>
                      </a:endParaRPr>
                    </a:p>
                  </a:txBody>
                  <a:tcPr/>
                </a:tc>
                <a:extLst>
                  <a:ext uri="{0D108BD9-81ED-4DB2-BD59-A6C34878D82A}">
                    <a16:rowId xmlns:a16="http://schemas.microsoft.com/office/drawing/2014/main" val="109353180"/>
                  </a:ext>
                </a:extLst>
              </a:tr>
              <a:tr h="0">
                <a:tc>
                  <a:txBody>
                    <a:bodyPr/>
                    <a:lstStyle/>
                    <a:p>
                      <a:pPr algn="ctr"/>
                      <a:endParaRPr lang="fr-FR" sz="2000" dirty="0">
                        <a:solidFill>
                          <a:srgbClr val="002060"/>
                        </a:solidFill>
                      </a:endParaRPr>
                    </a:p>
                  </a:txBody>
                  <a:tcPr/>
                </a:tc>
                <a:extLst>
                  <a:ext uri="{0D108BD9-81ED-4DB2-BD59-A6C34878D82A}">
                    <a16:rowId xmlns:a16="http://schemas.microsoft.com/office/drawing/2014/main" val="3661545446"/>
                  </a:ext>
                </a:extLst>
              </a:tr>
              <a:tr h="0">
                <a:tc>
                  <a:txBody>
                    <a:bodyPr/>
                    <a:lstStyle/>
                    <a:p>
                      <a:pPr algn="ctr"/>
                      <a:endParaRPr lang="fr-FR" sz="2000" dirty="0">
                        <a:solidFill>
                          <a:srgbClr val="002060"/>
                        </a:solidFill>
                      </a:endParaRPr>
                    </a:p>
                  </a:txBody>
                  <a:tcPr/>
                </a:tc>
                <a:extLst>
                  <a:ext uri="{0D108BD9-81ED-4DB2-BD59-A6C34878D82A}">
                    <a16:rowId xmlns:a16="http://schemas.microsoft.com/office/drawing/2014/main" val="240977104"/>
                  </a:ext>
                </a:extLst>
              </a:tr>
              <a:tr h="0">
                <a:tc>
                  <a:txBody>
                    <a:bodyPr/>
                    <a:lstStyle/>
                    <a:p>
                      <a:pPr algn="ctr"/>
                      <a:endParaRPr lang="fr-FR" sz="2000" dirty="0">
                        <a:solidFill>
                          <a:srgbClr val="002060"/>
                        </a:solidFill>
                      </a:endParaRPr>
                    </a:p>
                  </a:txBody>
                  <a:tcPr/>
                </a:tc>
                <a:extLst>
                  <a:ext uri="{0D108BD9-81ED-4DB2-BD59-A6C34878D82A}">
                    <a16:rowId xmlns:a16="http://schemas.microsoft.com/office/drawing/2014/main" val="2184306923"/>
                  </a:ext>
                </a:extLst>
              </a:tr>
            </a:tbl>
          </a:graphicData>
        </a:graphic>
      </p:graphicFrame>
      <p:graphicFrame>
        <p:nvGraphicFramePr>
          <p:cNvPr id="55" name="Table 54">
            <a:extLst>
              <a:ext uri="{FF2B5EF4-FFF2-40B4-BE49-F238E27FC236}">
                <a16:creationId xmlns:a16="http://schemas.microsoft.com/office/drawing/2014/main" id="{95930170-EBA1-4C62-B5C2-F73E2573ACC4}"/>
              </a:ext>
            </a:extLst>
          </p:cNvPr>
          <p:cNvGraphicFramePr>
            <a:graphicFrameLocks noGrp="1"/>
          </p:cNvGraphicFramePr>
          <p:nvPr>
            <p:extLst>
              <p:ext uri="{D42A27DB-BD31-4B8C-83A1-F6EECF244321}">
                <p14:modId xmlns:p14="http://schemas.microsoft.com/office/powerpoint/2010/main" val="1095832056"/>
              </p:ext>
            </p:extLst>
          </p:nvPr>
        </p:nvGraphicFramePr>
        <p:xfrm>
          <a:off x="6891516" y="2524882"/>
          <a:ext cx="2076918" cy="3566160"/>
        </p:xfrm>
        <a:graphic>
          <a:graphicData uri="http://schemas.openxmlformats.org/drawingml/2006/table">
            <a:tbl>
              <a:tblPr firstRow="1" bandRow="1">
                <a:tableStyleId>{5940675A-B579-460E-94D1-54222C63F5DA}</a:tableStyleId>
              </a:tblPr>
              <a:tblGrid>
                <a:gridCol w="2076918">
                  <a:extLst>
                    <a:ext uri="{9D8B030D-6E8A-4147-A177-3AD203B41FA5}">
                      <a16:colId xmlns:a16="http://schemas.microsoft.com/office/drawing/2014/main" val="1297963379"/>
                    </a:ext>
                  </a:extLst>
                </a:gridCol>
              </a:tblGrid>
              <a:tr h="370840">
                <a:tc>
                  <a:txBody>
                    <a:bodyPr/>
                    <a:lstStyle/>
                    <a:p>
                      <a:pPr algn="ctr"/>
                      <a:r>
                        <a:rPr lang="fr-FR" sz="2000" b="1" dirty="0" err="1">
                          <a:solidFill>
                            <a:srgbClr val="002060"/>
                          </a:solidFill>
                        </a:rPr>
                        <a:t>months</a:t>
                      </a:r>
                      <a:endParaRPr lang="fr-FR" sz="2000" b="1" dirty="0">
                        <a:solidFill>
                          <a:srgbClr val="002060"/>
                        </a:solidFill>
                      </a:endParaRPr>
                    </a:p>
                  </a:txBody>
                  <a:tcPr/>
                </a:tc>
                <a:extLst>
                  <a:ext uri="{0D108BD9-81ED-4DB2-BD59-A6C34878D82A}">
                    <a16:rowId xmlns:a16="http://schemas.microsoft.com/office/drawing/2014/main" val="3929357395"/>
                  </a:ext>
                </a:extLst>
              </a:tr>
              <a:tr h="370840">
                <a:tc>
                  <a:txBody>
                    <a:bodyPr/>
                    <a:lstStyle/>
                    <a:p>
                      <a:pPr algn="ctr"/>
                      <a:r>
                        <a:rPr lang="fr-FR" sz="2000" dirty="0">
                          <a:solidFill>
                            <a:srgbClr val="002060"/>
                          </a:solidFill>
                        </a:rPr>
                        <a:t>4. avril</a:t>
                      </a:r>
                    </a:p>
                  </a:txBody>
                  <a:tcPr/>
                </a:tc>
                <a:extLst>
                  <a:ext uri="{0D108BD9-81ED-4DB2-BD59-A6C34878D82A}">
                    <a16:rowId xmlns:a16="http://schemas.microsoft.com/office/drawing/2014/main" val="3366813084"/>
                  </a:ext>
                </a:extLst>
              </a:tr>
              <a:tr h="370840">
                <a:tc>
                  <a:txBody>
                    <a:bodyPr/>
                    <a:lstStyle/>
                    <a:p>
                      <a:pPr algn="ctr"/>
                      <a:r>
                        <a:rPr lang="fr-FR" sz="2000" dirty="0">
                          <a:solidFill>
                            <a:srgbClr val="002060"/>
                          </a:solidFill>
                        </a:rPr>
                        <a:t>7. mai</a:t>
                      </a:r>
                    </a:p>
                  </a:txBody>
                  <a:tcPr/>
                </a:tc>
                <a:extLst>
                  <a:ext uri="{0D108BD9-81ED-4DB2-BD59-A6C34878D82A}">
                    <a16:rowId xmlns:a16="http://schemas.microsoft.com/office/drawing/2014/main" val="251079723"/>
                  </a:ext>
                </a:extLst>
              </a:tr>
              <a:tr h="0">
                <a:tc>
                  <a:txBody>
                    <a:bodyPr/>
                    <a:lstStyle/>
                    <a:p>
                      <a:pPr algn="ctr"/>
                      <a:r>
                        <a:rPr lang="fr-FR" sz="2000" dirty="0">
                          <a:solidFill>
                            <a:srgbClr val="002060"/>
                          </a:solidFill>
                        </a:rPr>
                        <a:t>11. février</a:t>
                      </a:r>
                    </a:p>
                  </a:txBody>
                  <a:tcPr/>
                </a:tc>
                <a:extLst>
                  <a:ext uri="{0D108BD9-81ED-4DB2-BD59-A6C34878D82A}">
                    <a16:rowId xmlns:a16="http://schemas.microsoft.com/office/drawing/2014/main" val="727209775"/>
                  </a:ext>
                </a:extLst>
              </a:tr>
              <a:tr h="0">
                <a:tc>
                  <a:txBody>
                    <a:bodyPr/>
                    <a:lstStyle/>
                    <a:p>
                      <a:pPr algn="ctr"/>
                      <a:r>
                        <a:rPr lang="fr-FR" sz="2000" dirty="0">
                          <a:solidFill>
                            <a:srgbClr val="002060"/>
                          </a:solidFill>
                        </a:rPr>
                        <a:t>12. juin</a:t>
                      </a:r>
                    </a:p>
                  </a:txBody>
                  <a:tcPr/>
                </a:tc>
                <a:extLst>
                  <a:ext uri="{0D108BD9-81ED-4DB2-BD59-A6C34878D82A}">
                    <a16:rowId xmlns:a16="http://schemas.microsoft.com/office/drawing/2014/main" val="1159305486"/>
                  </a:ext>
                </a:extLst>
              </a:tr>
              <a:tr h="0">
                <a:tc>
                  <a:txBody>
                    <a:bodyPr/>
                    <a:lstStyle/>
                    <a:p>
                      <a:pPr algn="ctr"/>
                      <a:r>
                        <a:rPr lang="fr-FR" sz="2000" dirty="0">
                          <a:solidFill>
                            <a:srgbClr val="002060"/>
                          </a:solidFill>
                        </a:rPr>
                        <a:t>16. janvier</a:t>
                      </a:r>
                    </a:p>
                  </a:txBody>
                  <a:tcPr/>
                </a:tc>
                <a:extLst>
                  <a:ext uri="{0D108BD9-81ED-4DB2-BD59-A6C34878D82A}">
                    <a16:rowId xmlns:a16="http://schemas.microsoft.com/office/drawing/2014/main" val="3040848172"/>
                  </a:ext>
                </a:extLst>
              </a:tr>
              <a:tr h="0">
                <a:tc>
                  <a:txBody>
                    <a:bodyPr/>
                    <a:lstStyle/>
                    <a:p>
                      <a:pPr algn="ctr"/>
                      <a:r>
                        <a:rPr lang="fr-FR" sz="2000" dirty="0">
                          <a:solidFill>
                            <a:srgbClr val="002060"/>
                          </a:solidFill>
                        </a:rPr>
                        <a:t>18. mars</a:t>
                      </a:r>
                    </a:p>
                  </a:txBody>
                  <a:tcPr/>
                </a:tc>
                <a:extLst>
                  <a:ext uri="{0D108BD9-81ED-4DB2-BD59-A6C34878D82A}">
                    <a16:rowId xmlns:a16="http://schemas.microsoft.com/office/drawing/2014/main" val="2931384857"/>
                  </a:ext>
                </a:extLst>
              </a:tr>
              <a:tr h="0">
                <a:tc>
                  <a:txBody>
                    <a:bodyPr/>
                    <a:lstStyle/>
                    <a:p>
                      <a:pPr algn="ctr"/>
                      <a:endParaRPr lang="fr-FR" sz="2000" dirty="0">
                        <a:solidFill>
                          <a:srgbClr val="002060"/>
                        </a:solidFill>
                      </a:endParaRPr>
                    </a:p>
                  </a:txBody>
                  <a:tcPr/>
                </a:tc>
                <a:extLst>
                  <a:ext uri="{0D108BD9-81ED-4DB2-BD59-A6C34878D82A}">
                    <a16:rowId xmlns:a16="http://schemas.microsoft.com/office/drawing/2014/main" val="192412321"/>
                  </a:ext>
                </a:extLst>
              </a:tr>
              <a:tr h="0">
                <a:tc>
                  <a:txBody>
                    <a:bodyPr/>
                    <a:lstStyle/>
                    <a:p>
                      <a:pPr algn="ctr"/>
                      <a:endParaRPr lang="fr-FR" sz="2000" dirty="0">
                        <a:solidFill>
                          <a:srgbClr val="002060"/>
                        </a:solidFill>
                      </a:endParaRPr>
                    </a:p>
                  </a:txBody>
                  <a:tcPr/>
                </a:tc>
                <a:extLst>
                  <a:ext uri="{0D108BD9-81ED-4DB2-BD59-A6C34878D82A}">
                    <a16:rowId xmlns:a16="http://schemas.microsoft.com/office/drawing/2014/main" val="1888415373"/>
                  </a:ext>
                </a:extLst>
              </a:tr>
            </a:tbl>
          </a:graphicData>
        </a:graphic>
      </p:graphicFrame>
      <p:sp>
        <p:nvSpPr>
          <p:cNvPr id="35" name="Rectangle 34">
            <a:extLst>
              <a:ext uri="{FF2B5EF4-FFF2-40B4-BE49-F238E27FC236}">
                <a16:creationId xmlns:a16="http://schemas.microsoft.com/office/drawing/2014/main" id="{CB098C0E-40C0-4CE7-8410-8ADA04FCD384}"/>
              </a:ext>
            </a:extLst>
          </p:cNvPr>
          <p:cNvSpPr/>
          <p:nvPr/>
        </p:nvSpPr>
        <p:spPr>
          <a:xfrm>
            <a:off x="7054417" y="3334442"/>
            <a:ext cx="1812758" cy="32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35">
            <a:extLst>
              <a:ext uri="{FF2B5EF4-FFF2-40B4-BE49-F238E27FC236}">
                <a16:creationId xmlns:a16="http://schemas.microsoft.com/office/drawing/2014/main" id="{5769673A-8170-427A-8C23-C8F545720E80}"/>
              </a:ext>
            </a:extLst>
          </p:cNvPr>
          <p:cNvSpPr/>
          <p:nvPr/>
        </p:nvSpPr>
        <p:spPr>
          <a:xfrm>
            <a:off x="4915857" y="3346230"/>
            <a:ext cx="1924268" cy="32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Rectangle 38">
            <a:extLst>
              <a:ext uri="{FF2B5EF4-FFF2-40B4-BE49-F238E27FC236}">
                <a16:creationId xmlns:a16="http://schemas.microsoft.com/office/drawing/2014/main" id="{CD36DEE3-DB9B-43A9-B614-1DD3CEE2F20D}"/>
              </a:ext>
            </a:extLst>
          </p:cNvPr>
          <p:cNvSpPr/>
          <p:nvPr/>
        </p:nvSpPr>
        <p:spPr>
          <a:xfrm>
            <a:off x="7147962" y="3752779"/>
            <a:ext cx="1812758" cy="32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Rectangle 42">
            <a:extLst>
              <a:ext uri="{FF2B5EF4-FFF2-40B4-BE49-F238E27FC236}">
                <a16:creationId xmlns:a16="http://schemas.microsoft.com/office/drawing/2014/main" id="{AAB76CDC-1E46-447F-AB1D-2F45FDDA0B94}"/>
              </a:ext>
            </a:extLst>
          </p:cNvPr>
          <p:cNvSpPr/>
          <p:nvPr/>
        </p:nvSpPr>
        <p:spPr>
          <a:xfrm>
            <a:off x="2923485" y="3346230"/>
            <a:ext cx="1812758" cy="32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Rectangle 43">
            <a:extLst>
              <a:ext uri="{FF2B5EF4-FFF2-40B4-BE49-F238E27FC236}">
                <a16:creationId xmlns:a16="http://schemas.microsoft.com/office/drawing/2014/main" id="{0DB4250C-3E5C-41FD-8D27-DBC7CEAB3FD5}"/>
              </a:ext>
            </a:extLst>
          </p:cNvPr>
          <p:cNvSpPr/>
          <p:nvPr/>
        </p:nvSpPr>
        <p:spPr>
          <a:xfrm>
            <a:off x="7020127" y="4551184"/>
            <a:ext cx="1812758" cy="32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Rectangle 45">
            <a:extLst>
              <a:ext uri="{FF2B5EF4-FFF2-40B4-BE49-F238E27FC236}">
                <a16:creationId xmlns:a16="http://schemas.microsoft.com/office/drawing/2014/main" id="{2BEFE3D1-8DB8-484B-8F37-290FA3E06674}"/>
              </a:ext>
            </a:extLst>
          </p:cNvPr>
          <p:cNvSpPr/>
          <p:nvPr/>
        </p:nvSpPr>
        <p:spPr>
          <a:xfrm>
            <a:off x="7020127" y="4930634"/>
            <a:ext cx="1812758" cy="32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46">
            <a:extLst>
              <a:ext uri="{FF2B5EF4-FFF2-40B4-BE49-F238E27FC236}">
                <a16:creationId xmlns:a16="http://schemas.microsoft.com/office/drawing/2014/main" id="{1FAEE63A-A788-4AFC-BA7A-46DE576B4845}"/>
              </a:ext>
            </a:extLst>
          </p:cNvPr>
          <p:cNvSpPr/>
          <p:nvPr/>
        </p:nvSpPr>
        <p:spPr>
          <a:xfrm>
            <a:off x="4995023" y="3761198"/>
            <a:ext cx="1812758" cy="32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3" name="Table 4">
            <a:extLst>
              <a:ext uri="{FF2B5EF4-FFF2-40B4-BE49-F238E27FC236}">
                <a16:creationId xmlns:a16="http://schemas.microsoft.com/office/drawing/2014/main" id="{EB917661-88A5-4677-AE62-F8AF8BF12462}"/>
              </a:ext>
            </a:extLst>
          </p:cNvPr>
          <p:cNvGraphicFramePr>
            <a:graphicFrameLocks noGrp="1"/>
          </p:cNvGraphicFramePr>
          <p:nvPr>
            <p:extLst>
              <p:ext uri="{D42A27DB-BD31-4B8C-83A1-F6EECF244321}">
                <p14:modId xmlns:p14="http://schemas.microsoft.com/office/powerpoint/2010/main" val="2109097292"/>
              </p:ext>
            </p:extLst>
          </p:nvPr>
        </p:nvGraphicFramePr>
        <p:xfrm>
          <a:off x="709107" y="2528766"/>
          <a:ext cx="2076918" cy="3566160"/>
        </p:xfrm>
        <a:graphic>
          <a:graphicData uri="http://schemas.openxmlformats.org/drawingml/2006/table">
            <a:tbl>
              <a:tblPr firstRow="1" bandRow="1">
                <a:tableStyleId>{5940675A-B579-460E-94D1-54222C63F5DA}</a:tableStyleId>
              </a:tblPr>
              <a:tblGrid>
                <a:gridCol w="2076918">
                  <a:extLst>
                    <a:ext uri="{9D8B030D-6E8A-4147-A177-3AD203B41FA5}">
                      <a16:colId xmlns:a16="http://schemas.microsoft.com/office/drawing/2014/main" val="245491146"/>
                    </a:ext>
                  </a:extLst>
                </a:gridCol>
              </a:tblGrid>
              <a:tr h="370840">
                <a:tc>
                  <a:txBody>
                    <a:bodyPr/>
                    <a:lstStyle/>
                    <a:p>
                      <a:pPr algn="ctr"/>
                      <a:r>
                        <a:rPr lang="fr-FR" sz="2000" b="1" dirty="0" err="1">
                          <a:solidFill>
                            <a:srgbClr val="002060"/>
                          </a:solidFill>
                        </a:rPr>
                        <a:t>numbers</a:t>
                      </a:r>
                      <a:endParaRPr lang="fr-FR" sz="2000" b="1" dirty="0">
                        <a:solidFill>
                          <a:srgbClr val="002060"/>
                        </a:solidFill>
                      </a:endParaRPr>
                    </a:p>
                  </a:txBody>
                  <a:tcPr/>
                </a:tc>
                <a:extLst>
                  <a:ext uri="{0D108BD9-81ED-4DB2-BD59-A6C34878D82A}">
                    <a16:rowId xmlns:a16="http://schemas.microsoft.com/office/drawing/2014/main" val="201319763"/>
                  </a:ext>
                </a:extLst>
              </a:tr>
              <a:tr h="370840">
                <a:tc>
                  <a:txBody>
                    <a:bodyPr/>
                    <a:lstStyle/>
                    <a:p>
                      <a:pPr algn="ctr"/>
                      <a:r>
                        <a:rPr lang="fr-FR" sz="2000" dirty="0">
                          <a:solidFill>
                            <a:srgbClr val="002060"/>
                          </a:solidFill>
                        </a:rPr>
                        <a:t>2. quatorze</a:t>
                      </a:r>
                    </a:p>
                  </a:txBody>
                  <a:tcPr/>
                </a:tc>
                <a:extLst>
                  <a:ext uri="{0D108BD9-81ED-4DB2-BD59-A6C34878D82A}">
                    <a16:rowId xmlns:a16="http://schemas.microsoft.com/office/drawing/2014/main" val="735321791"/>
                  </a:ext>
                </a:extLst>
              </a:tr>
              <a:tr h="370840">
                <a:tc>
                  <a:txBody>
                    <a:bodyPr/>
                    <a:lstStyle/>
                    <a:p>
                      <a:pPr algn="ctr"/>
                      <a:r>
                        <a:rPr lang="fr-FR" sz="2000" dirty="0">
                          <a:solidFill>
                            <a:srgbClr val="002060"/>
                          </a:solidFill>
                        </a:rPr>
                        <a:t>3. trente</a:t>
                      </a:r>
                    </a:p>
                  </a:txBody>
                  <a:tcPr/>
                </a:tc>
                <a:extLst>
                  <a:ext uri="{0D108BD9-81ED-4DB2-BD59-A6C34878D82A}">
                    <a16:rowId xmlns:a16="http://schemas.microsoft.com/office/drawing/2014/main" val="3957300357"/>
                  </a:ext>
                </a:extLst>
              </a:tr>
              <a:tr h="0">
                <a:tc>
                  <a:txBody>
                    <a:bodyPr/>
                    <a:lstStyle/>
                    <a:p>
                      <a:pPr algn="ctr"/>
                      <a:r>
                        <a:rPr lang="fr-FR" sz="2000" dirty="0">
                          <a:solidFill>
                            <a:srgbClr val="002060"/>
                          </a:solidFill>
                        </a:rPr>
                        <a:t>5. seize</a:t>
                      </a:r>
                    </a:p>
                  </a:txBody>
                  <a:tcPr/>
                </a:tc>
                <a:extLst>
                  <a:ext uri="{0D108BD9-81ED-4DB2-BD59-A6C34878D82A}">
                    <a16:rowId xmlns:a16="http://schemas.microsoft.com/office/drawing/2014/main" val="1725301396"/>
                  </a:ext>
                </a:extLst>
              </a:tr>
              <a:tr h="0">
                <a:tc>
                  <a:txBody>
                    <a:bodyPr/>
                    <a:lstStyle/>
                    <a:p>
                      <a:pPr algn="ctr"/>
                      <a:r>
                        <a:rPr lang="fr-FR" sz="2000" dirty="0">
                          <a:solidFill>
                            <a:srgbClr val="002060"/>
                          </a:solidFill>
                        </a:rPr>
                        <a:t>9. treize</a:t>
                      </a:r>
                    </a:p>
                  </a:txBody>
                  <a:tcPr/>
                </a:tc>
                <a:extLst>
                  <a:ext uri="{0D108BD9-81ED-4DB2-BD59-A6C34878D82A}">
                    <a16:rowId xmlns:a16="http://schemas.microsoft.com/office/drawing/2014/main" val="2584533595"/>
                  </a:ext>
                </a:extLst>
              </a:tr>
              <a:tr h="0">
                <a:tc>
                  <a:txBody>
                    <a:bodyPr/>
                    <a:lstStyle/>
                    <a:p>
                      <a:pPr algn="ctr"/>
                      <a:r>
                        <a:rPr lang="fr-FR" sz="2000" dirty="0">
                          <a:solidFill>
                            <a:srgbClr val="002060"/>
                          </a:solidFill>
                        </a:rPr>
                        <a:t>10. premier</a:t>
                      </a:r>
                    </a:p>
                  </a:txBody>
                  <a:tcPr/>
                </a:tc>
                <a:extLst>
                  <a:ext uri="{0D108BD9-81ED-4DB2-BD59-A6C34878D82A}">
                    <a16:rowId xmlns:a16="http://schemas.microsoft.com/office/drawing/2014/main" val="1374518802"/>
                  </a:ext>
                </a:extLst>
              </a:tr>
              <a:tr h="0">
                <a:tc>
                  <a:txBody>
                    <a:bodyPr/>
                    <a:lstStyle/>
                    <a:p>
                      <a:pPr algn="ctr"/>
                      <a:r>
                        <a:rPr lang="fr-FR" sz="2000" dirty="0">
                          <a:solidFill>
                            <a:srgbClr val="002060"/>
                          </a:solidFill>
                        </a:rPr>
                        <a:t>14. quinze</a:t>
                      </a:r>
                    </a:p>
                  </a:txBody>
                  <a:tcPr/>
                </a:tc>
                <a:extLst>
                  <a:ext uri="{0D108BD9-81ED-4DB2-BD59-A6C34878D82A}">
                    <a16:rowId xmlns:a16="http://schemas.microsoft.com/office/drawing/2014/main" val="2420582950"/>
                  </a:ext>
                </a:extLst>
              </a:tr>
              <a:tr h="0">
                <a:tc>
                  <a:txBody>
                    <a:bodyPr/>
                    <a:lstStyle/>
                    <a:p>
                      <a:pPr algn="ctr"/>
                      <a:r>
                        <a:rPr lang="fr-FR" sz="2000" dirty="0">
                          <a:solidFill>
                            <a:srgbClr val="002060"/>
                          </a:solidFill>
                        </a:rPr>
                        <a:t>17. vingt</a:t>
                      </a:r>
                    </a:p>
                  </a:txBody>
                  <a:tcPr/>
                </a:tc>
                <a:extLst>
                  <a:ext uri="{0D108BD9-81ED-4DB2-BD59-A6C34878D82A}">
                    <a16:rowId xmlns:a16="http://schemas.microsoft.com/office/drawing/2014/main" val="2389645038"/>
                  </a:ext>
                </a:extLst>
              </a:tr>
              <a:tr h="0">
                <a:tc>
                  <a:txBody>
                    <a:bodyPr/>
                    <a:lstStyle/>
                    <a:p>
                      <a:pPr algn="ctr"/>
                      <a:r>
                        <a:rPr lang="fr-FR" sz="2000" dirty="0">
                          <a:solidFill>
                            <a:srgbClr val="002060"/>
                          </a:solidFill>
                        </a:rPr>
                        <a:t>20. première</a:t>
                      </a:r>
                    </a:p>
                  </a:txBody>
                  <a:tcPr/>
                </a:tc>
                <a:extLst>
                  <a:ext uri="{0D108BD9-81ED-4DB2-BD59-A6C34878D82A}">
                    <a16:rowId xmlns:a16="http://schemas.microsoft.com/office/drawing/2014/main" val="261239083"/>
                  </a:ext>
                </a:extLst>
              </a:tr>
            </a:tbl>
          </a:graphicData>
        </a:graphic>
      </p:graphicFrame>
      <p:graphicFrame>
        <p:nvGraphicFramePr>
          <p:cNvPr id="56" name="Table 55">
            <a:extLst>
              <a:ext uri="{FF2B5EF4-FFF2-40B4-BE49-F238E27FC236}">
                <a16:creationId xmlns:a16="http://schemas.microsoft.com/office/drawing/2014/main" id="{E0B17079-1B9E-48D2-B485-97100463391C}"/>
              </a:ext>
            </a:extLst>
          </p:cNvPr>
          <p:cNvGraphicFramePr>
            <a:graphicFrameLocks noGrp="1"/>
          </p:cNvGraphicFramePr>
          <p:nvPr>
            <p:extLst>
              <p:ext uri="{D42A27DB-BD31-4B8C-83A1-F6EECF244321}">
                <p14:modId xmlns:p14="http://schemas.microsoft.com/office/powerpoint/2010/main" val="1591404593"/>
              </p:ext>
            </p:extLst>
          </p:nvPr>
        </p:nvGraphicFramePr>
        <p:xfrm>
          <a:off x="9019825" y="2524882"/>
          <a:ext cx="2076918" cy="3566160"/>
        </p:xfrm>
        <a:graphic>
          <a:graphicData uri="http://schemas.openxmlformats.org/drawingml/2006/table">
            <a:tbl>
              <a:tblPr firstRow="1" bandRow="1">
                <a:tableStyleId>{5940675A-B579-460E-94D1-54222C63F5DA}</a:tableStyleId>
              </a:tblPr>
              <a:tblGrid>
                <a:gridCol w="2076918">
                  <a:extLst>
                    <a:ext uri="{9D8B030D-6E8A-4147-A177-3AD203B41FA5}">
                      <a16:colId xmlns:a16="http://schemas.microsoft.com/office/drawing/2014/main" val="1856034856"/>
                    </a:ext>
                  </a:extLst>
                </a:gridCol>
              </a:tblGrid>
              <a:tr h="370840">
                <a:tc>
                  <a:txBody>
                    <a:bodyPr/>
                    <a:lstStyle/>
                    <a:p>
                      <a:pPr algn="ctr"/>
                      <a:r>
                        <a:rPr lang="fr-FR" sz="2000" b="1" dirty="0" err="1">
                          <a:solidFill>
                            <a:srgbClr val="002060"/>
                          </a:solidFill>
                        </a:rPr>
                        <a:t>pronouns</a:t>
                      </a:r>
                      <a:endParaRPr lang="fr-FR" sz="2000" b="1" dirty="0">
                        <a:solidFill>
                          <a:srgbClr val="002060"/>
                        </a:solidFill>
                      </a:endParaRPr>
                    </a:p>
                  </a:txBody>
                  <a:tcPr/>
                </a:tc>
                <a:extLst>
                  <a:ext uri="{0D108BD9-81ED-4DB2-BD59-A6C34878D82A}">
                    <a16:rowId xmlns:a16="http://schemas.microsoft.com/office/drawing/2014/main" val="2398262329"/>
                  </a:ext>
                </a:extLst>
              </a:tr>
              <a:tr h="370840">
                <a:tc>
                  <a:txBody>
                    <a:bodyPr/>
                    <a:lstStyle/>
                    <a:p>
                      <a:pPr algn="ctr"/>
                      <a:r>
                        <a:rPr lang="fr-FR" sz="2000" dirty="0">
                          <a:solidFill>
                            <a:srgbClr val="002060"/>
                          </a:solidFill>
                        </a:rPr>
                        <a:t>13. on</a:t>
                      </a:r>
                    </a:p>
                  </a:txBody>
                  <a:tcPr/>
                </a:tc>
                <a:extLst>
                  <a:ext uri="{0D108BD9-81ED-4DB2-BD59-A6C34878D82A}">
                    <a16:rowId xmlns:a16="http://schemas.microsoft.com/office/drawing/2014/main" val="1919628531"/>
                  </a:ext>
                </a:extLst>
              </a:tr>
              <a:tr h="370840">
                <a:tc>
                  <a:txBody>
                    <a:bodyPr/>
                    <a:lstStyle/>
                    <a:p>
                      <a:pPr algn="ctr"/>
                      <a:endParaRPr lang="fr-FR" sz="2000" dirty="0">
                        <a:solidFill>
                          <a:srgbClr val="002060"/>
                        </a:solidFill>
                      </a:endParaRPr>
                    </a:p>
                  </a:txBody>
                  <a:tcPr/>
                </a:tc>
                <a:extLst>
                  <a:ext uri="{0D108BD9-81ED-4DB2-BD59-A6C34878D82A}">
                    <a16:rowId xmlns:a16="http://schemas.microsoft.com/office/drawing/2014/main" val="3203092854"/>
                  </a:ext>
                </a:extLst>
              </a:tr>
              <a:tr h="0">
                <a:tc>
                  <a:txBody>
                    <a:bodyPr/>
                    <a:lstStyle/>
                    <a:p>
                      <a:pPr algn="ctr"/>
                      <a:endParaRPr lang="fr-FR" sz="2000" dirty="0">
                        <a:solidFill>
                          <a:srgbClr val="002060"/>
                        </a:solidFill>
                      </a:endParaRPr>
                    </a:p>
                  </a:txBody>
                  <a:tcPr/>
                </a:tc>
                <a:extLst>
                  <a:ext uri="{0D108BD9-81ED-4DB2-BD59-A6C34878D82A}">
                    <a16:rowId xmlns:a16="http://schemas.microsoft.com/office/drawing/2014/main" val="3758663636"/>
                  </a:ext>
                </a:extLst>
              </a:tr>
              <a:tr h="0">
                <a:tc>
                  <a:txBody>
                    <a:bodyPr/>
                    <a:lstStyle/>
                    <a:p>
                      <a:pPr algn="ctr"/>
                      <a:endParaRPr lang="fr-FR" sz="2000" dirty="0">
                        <a:solidFill>
                          <a:srgbClr val="002060"/>
                        </a:solidFill>
                      </a:endParaRPr>
                    </a:p>
                  </a:txBody>
                  <a:tcPr/>
                </a:tc>
                <a:extLst>
                  <a:ext uri="{0D108BD9-81ED-4DB2-BD59-A6C34878D82A}">
                    <a16:rowId xmlns:a16="http://schemas.microsoft.com/office/drawing/2014/main" val="276448260"/>
                  </a:ext>
                </a:extLst>
              </a:tr>
              <a:tr h="0">
                <a:tc>
                  <a:txBody>
                    <a:bodyPr/>
                    <a:lstStyle/>
                    <a:p>
                      <a:pPr algn="ctr"/>
                      <a:endParaRPr lang="fr-FR" sz="2000" dirty="0">
                        <a:solidFill>
                          <a:srgbClr val="002060"/>
                        </a:solidFill>
                      </a:endParaRPr>
                    </a:p>
                  </a:txBody>
                  <a:tcPr/>
                </a:tc>
                <a:extLst>
                  <a:ext uri="{0D108BD9-81ED-4DB2-BD59-A6C34878D82A}">
                    <a16:rowId xmlns:a16="http://schemas.microsoft.com/office/drawing/2014/main" val="3534756198"/>
                  </a:ext>
                </a:extLst>
              </a:tr>
              <a:tr h="0">
                <a:tc>
                  <a:txBody>
                    <a:bodyPr/>
                    <a:lstStyle/>
                    <a:p>
                      <a:pPr algn="ctr"/>
                      <a:endParaRPr lang="fr-FR" sz="2000" dirty="0">
                        <a:solidFill>
                          <a:srgbClr val="002060"/>
                        </a:solidFill>
                      </a:endParaRPr>
                    </a:p>
                  </a:txBody>
                  <a:tcPr/>
                </a:tc>
                <a:extLst>
                  <a:ext uri="{0D108BD9-81ED-4DB2-BD59-A6C34878D82A}">
                    <a16:rowId xmlns:a16="http://schemas.microsoft.com/office/drawing/2014/main" val="3583220994"/>
                  </a:ext>
                </a:extLst>
              </a:tr>
              <a:tr h="0">
                <a:tc>
                  <a:txBody>
                    <a:bodyPr/>
                    <a:lstStyle/>
                    <a:p>
                      <a:pPr algn="ctr"/>
                      <a:endParaRPr lang="fr-FR" sz="2000" dirty="0">
                        <a:solidFill>
                          <a:srgbClr val="002060"/>
                        </a:solidFill>
                      </a:endParaRPr>
                    </a:p>
                  </a:txBody>
                  <a:tcPr/>
                </a:tc>
                <a:extLst>
                  <a:ext uri="{0D108BD9-81ED-4DB2-BD59-A6C34878D82A}">
                    <a16:rowId xmlns:a16="http://schemas.microsoft.com/office/drawing/2014/main" val="3464699005"/>
                  </a:ext>
                </a:extLst>
              </a:tr>
              <a:tr h="0">
                <a:tc>
                  <a:txBody>
                    <a:bodyPr/>
                    <a:lstStyle/>
                    <a:p>
                      <a:pPr algn="ctr"/>
                      <a:endParaRPr lang="fr-FR" sz="2000" dirty="0">
                        <a:solidFill>
                          <a:srgbClr val="002060"/>
                        </a:solidFill>
                      </a:endParaRPr>
                    </a:p>
                  </a:txBody>
                  <a:tcPr/>
                </a:tc>
                <a:extLst>
                  <a:ext uri="{0D108BD9-81ED-4DB2-BD59-A6C34878D82A}">
                    <a16:rowId xmlns:a16="http://schemas.microsoft.com/office/drawing/2014/main" val="3537438272"/>
                  </a:ext>
                </a:extLst>
              </a:tr>
            </a:tbl>
          </a:graphicData>
        </a:graphic>
      </p:graphicFrame>
      <p:sp>
        <p:nvSpPr>
          <p:cNvPr id="4" name="Title 3"/>
          <p:cNvSpPr>
            <a:spLocks noGrp="1"/>
          </p:cNvSpPr>
          <p:nvPr>
            <p:ph type="title"/>
          </p:nvPr>
        </p:nvSpPr>
        <p:spPr/>
        <p:txBody>
          <a:bodyPr>
            <a:noAutofit/>
          </a:bodyPr>
          <a:lstStyle/>
          <a:p>
            <a:r>
              <a:rPr lang="fr-FR" sz="2400" b="1" dirty="0">
                <a:solidFill>
                  <a:schemeClr val="bg1"/>
                </a:solidFill>
              </a:rPr>
              <a:t>C'est quel genre de mot ?</a:t>
            </a:r>
            <a:endParaRPr lang="en-GB" sz="24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Rectangle 4">
            <a:hlinkClick r:id="" action="ppaction://noaction">
              <a:snd r:embed="rId3" name="1 la tradition.wav"/>
            </a:hlinkClick>
            <a:extLst>
              <a:ext uri="{FF2B5EF4-FFF2-40B4-BE49-F238E27FC236}">
                <a16:creationId xmlns:a16="http://schemas.microsoft.com/office/drawing/2014/main" id="{A0361B79-099B-445A-BC0A-EF60DE7825E9}"/>
              </a:ext>
            </a:extLst>
          </p:cNvPr>
          <p:cNvSpPr/>
          <p:nvPr/>
        </p:nvSpPr>
        <p:spPr>
          <a:xfrm>
            <a:off x="2682285" y="1345867"/>
            <a:ext cx="482400" cy="481263"/>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1</a:t>
            </a:r>
          </a:p>
        </p:txBody>
      </p:sp>
      <p:sp>
        <p:nvSpPr>
          <p:cNvPr id="11" name="Rectangle 10">
            <a:hlinkClick r:id="" action="ppaction://noaction">
              <a:snd r:embed="rId4" name="2 quatorze.wav"/>
            </a:hlinkClick>
            <a:extLst>
              <a:ext uri="{FF2B5EF4-FFF2-40B4-BE49-F238E27FC236}">
                <a16:creationId xmlns:a16="http://schemas.microsoft.com/office/drawing/2014/main" id="{6D4A4E5C-1163-4A16-94DD-1CB8EC5F3F6F}"/>
              </a:ext>
            </a:extLst>
          </p:cNvPr>
          <p:cNvSpPr/>
          <p:nvPr/>
        </p:nvSpPr>
        <p:spPr>
          <a:xfrm>
            <a:off x="3338885" y="1345867"/>
            <a:ext cx="482400" cy="481263"/>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2</a:t>
            </a:r>
          </a:p>
        </p:txBody>
      </p:sp>
      <p:sp>
        <p:nvSpPr>
          <p:cNvPr id="13" name="Rectangle 12">
            <a:hlinkClick r:id="" action="ppaction://noaction">
              <a:snd r:embed="rId5" name="3 trente.wav"/>
            </a:hlinkClick>
            <a:extLst>
              <a:ext uri="{FF2B5EF4-FFF2-40B4-BE49-F238E27FC236}">
                <a16:creationId xmlns:a16="http://schemas.microsoft.com/office/drawing/2014/main" id="{EC5F8582-B6AA-4202-AF81-4D997CEDC339}"/>
              </a:ext>
            </a:extLst>
          </p:cNvPr>
          <p:cNvSpPr/>
          <p:nvPr/>
        </p:nvSpPr>
        <p:spPr>
          <a:xfrm>
            <a:off x="3995485" y="1345867"/>
            <a:ext cx="482400" cy="481263"/>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3</a:t>
            </a:r>
          </a:p>
        </p:txBody>
      </p:sp>
      <p:sp>
        <p:nvSpPr>
          <p:cNvPr id="15" name="Rectangle 14">
            <a:hlinkClick r:id="" action="ppaction://noaction">
              <a:snd r:embed="rId6" name="4 avril.wav"/>
            </a:hlinkClick>
            <a:extLst>
              <a:ext uri="{FF2B5EF4-FFF2-40B4-BE49-F238E27FC236}">
                <a16:creationId xmlns:a16="http://schemas.microsoft.com/office/drawing/2014/main" id="{92F914F1-D230-4066-B677-44AEAA79C5FB}"/>
              </a:ext>
            </a:extLst>
          </p:cNvPr>
          <p:cNvSpPr/>
          <p:nvPr/>
        </p:nvSpPr>
        <p:spPr>
          <a:xfrm>
            <a:off x="4652085" y="1345867"/>
            <a:ext cx="482400" cy="481263"/>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4</a:t>
            </a:r>
          </a:p>
        </p:txBody>
      </p:sp>
      <p:sp>
        <p:nvSpPr>
          <p:cNvPr id="17" name="Rectangle 16">
            <a:hlinkClick r:id="" action="ppaction://noaction">
              <a:snd r:embed="rId7" name="5 seize.wav"/>
            </a:hlinkClick>
            <a:extLst>
              <a:ext uri="{FF2B5EF4-FFF2-40B4-BE49-F238E27FC236}">
                <a16:creationId xmlns:a16="http://schemas.microsoft.com/office/drawing/2014/main" id="{053E2C89-0380-40FE-AB54-9791F0588859}"/>
              </a:ext>
            </a:extLst>
          </p:cNvPr>
          <p:cNvSpPr/>
          <p:nvPr/>
        </p:nvSpPr>
        <p:spPr>
          <a:xfrm>
            <a:off x="5308685" y="1345867"/>
            <a:ext cx="482400" cy="481263"/>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5</a:t>
            </a:r>
          </a:p>
        </p:txBody>
      </p:sp>
      <p:sp>
        <p:nvSpPr>
          <p:cNvPr id="19" name="Rectangle 18">
            <a:hlinkClick r:id="" action="ppaction://noaction">
              <a:snd r:embed="rId8" name="6 preferer.wav"/>
            </a:hlinkClick>
            <a:extLst>
              <a:ext uri="{FF2B5EF4-FFF2-40B4-BE49-F238E27FC236}">
                <a16:creationId xmlns:a16="http://schemas.microsoft.com/office/drawing/2014/main" id="{1A75176C-A669-4EFC-8979-3AB56FA61A90}"/>
              </a:ext>
            </a:extLst>
          </p:cNvPr>
          <p:cNvSpPr/>
          <p:nvPr/>
        </p:nvSpPr>
        <p:spPr>
          <a:xfrm>
            <a:off x="5965285" y="1345867"/>
            <a:ext cx="482400" cy="481263"/>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6</a:t>
            </a:r>
          </a:p>
        </p:txBody>
      </p:sp>
      <p:sp>
        <p:nvSpPr>
          <p:cNvPr id="21" name="Rectangle 20">
            <a:hlinkClick r:id="" action="ppaction://noaction">
              <a:snd r:embed="rId9" name="7 mai.wav"/>
            </a:hlinkClick>
            <a:extLst>
              <a:ext uri="{FF2B5EF4-FFF2-40B4-BE49-F238E27FC236}">
                <a16:creationId xmlns:a16="http://schemas.microsoft.com/office/drawing/2014/main" id="{64951437-7174-453E-8933-B7A945D2FC5C}"/>
              </a:ext>
            </a:extLst>
          </p:cNvPr>
          <p:cNvSpPr/>
          <p:nvPr/>
        </p:nvSpPr>
        <p:spPr>
          <a:xfrm>
            <a:off x="6621885" y="1345867"/>
            <a:ext cx="482400" cy="481263"/>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7</a:t>
            </a:r>
          </a:p>
        </p:txBody>
      </p:sp>
      <p:sp>
        <p:nvSpPr>
          <p:cNvPr id="23" name="Rectangle 22">
            <a:hlinkClick r:id="" action="ppaction://noaction">
              <a:snd r:embed="rId10" name="8 l'evenement.wav"/>
            </a:hlinkClick>
            <a:extLst>
              <a:ext uri="{FF2B5EF4-FFF2-40B4-BE49-F238E27FC236}">
                <a16:creationId xmlns:a16="http://schemas.microsoft.com/office/drawing/2014/main" id="{15FEF15B-F2A6-4916-B6BD-31E3153E5831}"/>
              </a:ext>
            </a:extLst>
          </p:cNvPr>
          <p:cNvSpPr/>
          <p:nvPr/>
        </p:nvSpPr>
        <p:spPr>
          <a:xfrm>
            <a:off x="7278485" y="1345867"/>
            <a:ext cx="482400" cy="481263"/>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8</a:t>
            </a:r>
          </a:p>
        </p:txBody>
      </p:sp>
      <p:sp>
        <p:nvSpPr>
          <p:cNvPr id="25" name="Rectangle 24">
            <a:hlinkClick r:id="" action="ppaction://noaction">
              <a:snd r:embed="rId11" name="9 treize.wav"/>
            </a:hlinkClick>
            <a:extLst>
              <a:ext uri="{FF2B5EF4-FFF2-40B4-BE49-F238E27FC236}">
                <a16:creationId xmlns:a16="http://schemas.microsoft.com/office/drawing/2014/main" id="{32C23270-385D-4D19-A3EB-DDF47EAA5E1A}"/>
              </a:ext>
            </a:extLst>
          </p:cNvPr>
          <p:cNvSpPr/>
          <p:nvPr/>
        </p:nvSpPr>
        <p:spPr>
          <a:xfrm>
            <a:off x="7935085" y="1345867"/>
            <a:ext cx="482400" cy="481263"/>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9</a:t>
            </a:r>
          </a:p>
        </p:txBody>
      </p:sp>
      <p:sp>
        <p:nvSpPr>
          <p:cNvPr id="27" name="Rectangle 26">
            <a:hlinkClick r:id="" action="ppaction://noaction">
              <a:snd r:embed="rId12" name="10 premier.wav"/>
            </a:hlinkClick>
            <a:extLst>
              <a:ext uri="{FF2B5EF4-FFF2-40B4-BE49-F238E27FC236}">
                <a16:creationId xmlns:a16="http://schemas.microsoft.com/office/drawing/2014/main" id="{CD5AECDC-8059-4AE4-A621-B84171ED09D7}"/>
              </a:ext>
            </a:extLst>
          </p:cNvPr>
          <p:cNvSpPr/>
          <p:nvPr/>
        </p:nvSpPr>
        <p:spPr>
          <a:xfrm>
            <a:off x="8591685" y="1345867"/>
            <a:ext cx="482400" cy="481263"/>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10</a:t>
            </a:r>
          </a:p>
        </p:txBody>
      </p:sp>
      <p:sp>
        <p:nvSpPr>
          <p:cNvPr id="10" name="Rectangle 9">
            <a:hlinkClick r:id="" action="ppaction://noaction">
              <a:snd r:embed="rId13" name="11 fevrier.wav"/>
            </a:hlinkClick>
            <a:extLst>
              <a:ext uri="{FF2B5EF4-FFF2-40B4-BE49-F238E27FC236}">
                <a16:creationId xmlns:a16="http://schemas.microsoft.com/office/drawing/2014/main" id="{06D0A8A4-8BCE-4C8B-AD8D-81F9701A810E}"/>
              </a:ext>
            </a:extLst>
          </p:cNvPr>
          <p:cNvSpPr/>
          <p:nvPr/>
        </p:nvSpPr>
        <p:spPr>
          <a:xfrm>
            <a:off x="2682285" y="1888224"/>
            <a:ext cx="482400" cy="481263"/>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11</a:t>
            </a:r>
          </a:p>
        </p:txBody>
      </p:sp>
      <p:sp>
        <p:nvSpPr>
          <p:cNvPr id="12" name="Rectangle 11">
            <a:hlinkClick r:id="" action="ppaction://noaction">
              <a:snd r:embed="rId14" name="12 juin.wav"/>
            </a:hlinkClick>
            <a:extLst>
              <a:ext uri="{FF2B5EF4-FFF2-40B4-BE49-F238E27FC236}">
                <a16:creationId xmlns:a16="http://schemas.microsoft.com/office/drawing/2014/main" id="{14DACA70-55D8-492E-A81C-71299F287B71}"/>
              </a:ext>
            </a:extLst>
          </p:cNvPr>
          <p:cNvSpPr/>
          <p:nvPr/>
        </p:nvSpPr>
        <p:spPr>
          <a:xfrm>
            <a:off x="3338885" y="1888224"/>
            <a:ext cx="482400" cy="481263"/>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12</a:t>
            </a:r>
          </a:p>
        </p:txBody>
      </p:sp>
      <p:sp>
        <p:nvSpPr>
          <p:cNvPr id="14" name="Rectangle 13">
            <a:hlinkClick r:id="" action="ppaction://noaction">
              <a:snd r:embed="rId15" name="13 on.wav"/>
            </a:hlinkClick>
            <a:extLst>
              <a:ext uri="{FF2B5EF4-FFF2-40B4-BE49-F238E27FC236}">
                <a16:creationId xmlns:a16="http://schemas.microsoft.com/office/drawing/2014/main" id="{82461DE6-AD14-4FC3-ACA7-D5D4E4730979}"/>
              </a:ext>
            </a:extLst>
          </p:cNvPr>
          <p:cNvSpPr/>
          <p:nvPr/>
        </p:nvSpPr>
        <p:spPr>
          <a:xfrm>
            <a:off x="3995485" y="1888224"/>
            <a:ext cx="482400" cy="481263"/>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13</a:t>
            </a:r>
          </a:p>
        </p:txBody>
      </p:sp>
      <p:sp>
        <p:nvSpPr>
          <p:cNvPr id="16" name="Rectangle 15">
            <a:hlinkClick r:id="" action="ppaction://noaction">
              <a:snd r:embed="rId16" name="14 quinze.wav"/>
            </a:hlinkClick>
            <a:extLst>
              <a:ext uri="{FF2B5EF4-FFF2-40B4-BE49-F238E27FC236}">
                <a16:creationId xmlns:a16="http://schemas.microsoft.com/office/drawing/2014/main" id="{735FD7FA-1524-4907-BC74-F7E0CBE309A8}"/>
              </a:ext>
            </a:extLst>
          </p:cNvPr>
          <p:cNvSpPr/>
          <p:nvPr/>
        </p:nvSpPr>
        <p:spPr>
          <a:xfrm>
            <a:off x="4652085" y="1888224"/>
            <a:ext cx="482400" cy="481263"/>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14</a:t>
            </a:r>
          </a:p>
        </p:txBody>
      </p:sp>
      <p:sp>
        <p:nvSpPr>
          <p:cNvPr id="18" name="Rectangle 17">
            <a:hlinkClick r:id="" action="ppaction://noaction">
              <a:snd r:embed="rId17" name="15 celeber.wav"/>
            </a:hlinkClick>
            <a:extLst>
              <a:ext uri="{FF2B5EF4-FFF2-40B4-BE49-F238E27FC236}">
                <a16:creationId xmlns:a16="http://schemas.microsoft.com/office/drawing/2014/main" id="{4DC97803-C411-41A0-8631-3551456636B5}"/>
              </a:ext>
            </a:extLst>
          </p:cNvPr>
          <p:cNvSpPr/>
          <p:nvPr/>
        </p:nvSpPr>
        <p:spPr>
          <a:xfrm>
            <a:off x="5308685" y="1888224"/>
            <a:ext cx="482400" cy="481263"/>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15</a:t>
            </a:r>
          </a:p>
        </p:txBody>
      </p:sp>
      <p:sp>
        <p:nvSpPr>
          <p:cNvPr id="20" name="Rectangle 19">
            <a:hlinkClick r:id="" action="ppaction://noaction">
              <a:snd r:embed="rId18" name="16 janvier.wav"/>
            </a:hlinkClick>
            <a:extLst>
              <a:ext uri="{FF2B5EF4-FFF2-40B4-BE49-F238E27FC236}">
                <a16:creationId xmlns:a16="http://schemas.microsoft.com/office/drawing/2014/main" id="{0D86EBF7-A860-4819-8397-6133F1CA302D}"/>
              </a:ext>
            </a:extLst>
          </p:cNvPr>
          <p:cNvSpPr/>
          <p:nvPr/>
        </p:nvSpPr>
        <p:spPr>
          <a:xfrm>
            <a:off x="5965285" y="1888224"/>
            <a:ext cx="482400" cy="481263"/>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16</a:t>
            </a:r>
          </a:p>
        </p:txBody>
      </p:sp>
      <p:sp>
        <p:nvSpPr>
          <p:cNvPr id="22" name="Rectangle 21">
            <a:hlinkClick r:id="" action="ppaction://noaction">
              <a:snd r:embed="rId19" name="17 vingt.wav"/>
            </a:hlinkClick>
            <a:extLst>
              <a:ext uri="{FF2B5EF4-FFF2-40B4-BE49-F238E27FC236}">
                <a16:creationId xmlns:a16="http://schemas.microsoft.com/office/drawing/2014/main" id="{82142833-B3CC-446A-AF5A-9DDCAFABCE44}"/>
              </a:ext>
            </a:extLst>
          </p:cNvPr>
          <p:cNvSpPr/>
          <p:nvPr/>
        </p:nvSpPr>
        <p:spPr>
          <a:xfrm>
            <a:off x="6621885" y="1888224"/>
            <a:ext cx="482400" cy="481263"/>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17</a:t>
            </a:r>
          </a:p>
        </p:txBody>
      </p:sp>
      <p:sp>
        <p:nvSpPr>
          <p:cNvPr id="24" name="Rectangle 23">
            <a:hlinkClick r:id="" action="ppaction://noaction">
              <a:snd r:embed="rId20" name="18 mars.wav"/>
            </a:hlinkClick>
            <a:extLst>
              <a:ext uri="{FF2B5EF4-FFF2-40B4-BE49-F238E27FC236}">
                <a16:creationId xmlns:a16="http://schemas.microsoft.com/office/drawing/2014/main" id="{E1DC5CA0-5A72-41D8-924A-CBF4BDB9E657}"/>
              </a:ext>
            </a:extLst>
          </p:cNvPr>
          <p:cNvSpPr/>
          <p:nvPr/>
        </p:nvSpPr>
        <p:spPr>
          <a:xfrm>
            <a:off x="7278485" y="1888224"/>
            <a:ext cx="482400" cy="481263"/>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18</a:t>
            </a:r>
          </a:p>
        </p:txBody>
      </p:sp>
      <p:sp>
        <p:nvSpPr>
          <p:cNvPr id="26" name="Rectangle 25">
            <a:hlinkClick r:id="" action="ppaction://noaction">
              <a:snd r:embed="rId21" name="19 la date.wav"/>
            </a:hlinkClick>
            <a:extLst>
              <a:ext uri="{FF2B5EF4-FFF2-40B4-BE49-F238E27FC236}">
                <a16:creationId xmlns:a16="http://schemas.microsoft.com/office/drawing/2014/main" id="{3AC57A4E-06DB-4BA6-9435-5315B28060EB}"/>
              </a:ext>
            </a:extLst>
          </p:cNvPr>
          <p:cNvSpPr/>
          <p:nvPr/>
        </p:nvSpPr>
        <p:spPr>
          <a:xfrm>
            <a:off x="7935085" y="1888224"/>
            <a:ext cx="482400" cy="481263"/>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19</a:t>
            </a:r>
          </a:p>
        </p:txBody>
      </p:sp>
      <p:sp>
        <p:nvSpPr>
          <p:cNvPr id="28" name="Rectangle 27">
            <a:hlinkClick r:id="" action="ppaction://noaction">
              <a:snd r:embed="rId22" name="20 premiere.wav"/>
            </a:hlinkClick>
            <a:extLst>
              <a:ext uri="{FF2B5EF4-FFF2-40B4-BE49-F238E27FC236}">
                <a16:creationId xmlns:a16="http://schemas.microsoft.com/office/drawing/2014/main" id="{2E88F5C5-72B7-409E-9727-A6121A002B83}"/>
              </a:ext>
            </a:extLst>
          </p:cNvPr>
          <p:cNvSpPr/>
          <p:nvPr/>
        </p:nvSpPr>
        <p:spPr>
          <a:xfrm>
            <a:off x="8591685" y="1888224"/>
            <a:ext cx="482400" cy="481263"/>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20</a:t>
            </a:r>
          </a:p>
        </p:txBody>
      </p:sp>
      <p:sp>
        <p:nvSpPr>
          <p:cNvPr id="29" name="Rectangle 28">
            <a:extLst>
              <a:ext uri="{FF2B5EF4-FFF2-40B4-BE49-F238E27FC236}">
                <a16:creationId xmlns:a16="http://schemas.microsoft.com/office/drawing/2014/main" id="{DB902EE5-815F-48F4-8005-10E0B99E3293}"/>
              </a:ext>
            </a:extLst>
          </p:cNvPr>
          <p:cNvSpPr/>
          <p:nvPr/>
        </p:nvSpPr>
        <p:spPr>
          <a:xfrm>
            <a:off x="5005137" y="2951747"/>
            <a:ext cx="1812758" cy="32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Rectangle 29">
            <a:extLst>
              <a:ext uri="{FF2B5EF4-FFF2-40B4-BE49-F238E27FC236}">
                <a16:creationId xmlns:a16="http://schemas.microsoft.com/office/drawing/2014/main" id="{7D399529-6115-4025-BFBC-5ABC8D47E8D0}"/>
              </a:ext>
            </a:extLst>
          </p:cNvPr>
          <p:cNvSpPr/>
          <p:nvPr/>
        </p:nvSpPr>
        <p:spPr>
          <a:xfrm>
            <a:off x="914945" y="2951747"/>
            <a:ext cx="1812758" cy="32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30">
            <a:extLst>
              <a:ext uri="{FF2B5EF4-FFF2-40B4-BE49-F238E27FC236}">
                <a16:creationId xmlns:a16="http://schemas.microsoft.com/office/drawing/2014/main" id="{2663595F-C2AF-4E9B-8446-E0CA5FD02B66}"/>
              </a:ext>
            </a:extLst>
          </p:cNvPr>
          <p:cNvSpPr/>
          <p:nvPr/>
        </p:nvSpPr>
        <p:spPr>
          <a:xfrm>
            <a:off x="850777" y="3359115"/>
            <a:ext cx="1812758" cy="32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Rectangle 31">
            <a:extLst>
              <a:ext uri="{FF2B5EF4-FFF2-40B4-BE49-F238E27FC236}">
                <a16:creationId xmlns:a16="http://schemas.microsoft.com/office/drawing/2014/main" id="{864FB659-B698-4D5A-AD47-FA28661140F0}"/>
              </a:ext>
            </a:extLst>
          </p:cNvPr>
          <p:cNvSpPr/>
          <p:nvPr/>
        </p:nvSpPr>
        <p:spPr>
          <a:xfrm>
            <a:off x="7104285" y="2950310"/>
            <a:ext cx="1812758" cy="32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Rectangle 32">
            <a:extLst>
              <a:ext uri="{FF2B5EF4-FFF2-40B4-BE49-F238E27FC236}">
                <a16:creationId xmlns:a16="http://schemas.microsoft.com/office/drawing/2014/main" id="{FB5C3CCA-1C48-4056-A35E-3728CFA0D596}"/>
              </a:ext>
            </a:extLst>
          </p:cNvPr>
          <p:cNvSpPr/>
          <p:nvPr/>
        </p:nvSpPr>
        <p:spPr>
          <a:xfrm>
            <a:off x="833949" y="3752779"/>
            <a:ext cx="1812758" cy="32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Rectangle 33">
            <a:extLst>
              <a:ext uri="{FF2B5EF4-FFF2-40B4-BE49-F238E27FC236}">
                <a16:creationId xmlns:a16="http://schemas.microsoft.com/office/drawing/2014/main" id="{3CA11589-D169-496D-8703-EB19D80A32DE}"/>
              </a:ext>
            </a:extLst>
          </p:cNvPr>
          <p:cNvSpPr/>
          <p:nvPr/>
        </p:nvSpPr>
        <p:spPr>
          <a:xfrm>
            <a:off x="3006135" y="2950310"/>
            <a:ext cx="1812758" cy="32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Rectangle 36">
            <a:extLst>
              <a:ext uri="{FF2B5EF4-FFF2-40B4-BE49-F238E27FC236}">
                <a16:creationId xmlns:a16="http://schemas.microsoft.com/office/drawing/2014/main" id="{87B31EA7-45D9-441F-8400-6095E95B31FC}"/>
              </a:ext>
            </a:extLst>
          </p:cNvPr>
          <p:cNvSpPr/>
          <p:nvPr/>
        </p:nvSpPr>
        <p:spPr>
          <a:xfrm>
            <a:off x="774971" y="4154086"/>
            <a:ext cx="1812758" cy="32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Rectangle 37">
            <a:extLst>
              <a:ext uri="{FF2B5EF4-FFF2-40B4-BE49-F238E27FC236}">
                <a16:creationId xmlns:a16="http://schemas.microsoft.com/office/drawing/2014/main" id="{E8B26585-41FA-4EAC-AD2A-01C20E594755}"/>
              </a:ext>
            </a:extLst>
          </p:cNvPr>
          <p:cNvSpPr/>
          <p:nvPr/>
        </p:nvSpPr>
        <p:spPr>
          <a:xfrm>
            <a:off x="800949" y="4533952"/>
            <a:ext cx="1812758" cy="32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Rectangle 40">
            <a:extLst>
              <a:ext uri="{FF2B5EF4-FFF2-40B4-BE49-F238E27FC236}">
                <a16:creationId xmlns:a16="http://schemas.microsoft.com/office/drawing/2014/main" id="{17FD05E7-6631-4956-89E0-7EEFCA913E07}"/>
              </a:ext>
            </a:extLst>
          </p:cNvPr>
          <p:cNvSpPr/>
          <p:nvPr/>
        </p:nvSpPr>
        <p:spPr>
          <a:xfrm>
            <a:off x="9145253" y="2950310"/>
            <a:ext cx="1812758" cy="32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Rectangle 41">
            <a:extLst>
              <a:ext uri="{FF2B5EF4-FFF2-40B4-BE49-F238E27FC236}">
                <a16:creationId xmlns:a16="http://schemas.microsoft.com/office/drawing/2014/main" id="{5FE1A891-9630-4068-8BD3-B16ABEAFA17E}"/>
              </a:ext>
            </a:extLst>
          </p:cNvPr>
          <p:cNvSpPr/>
          <p:nvPr/>
        </p:nvSpPr>
        <p:spPr>
          <a:xfrm>
            <a:off x="833949" y="4930634"/>
            <a:ext cx="1812758" cy="32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Rectangle 44">
            <a:extLst>
              <a:ext uri="{FF2B5EF4-FFF2-40B4-BE49-F238E27FC236}">
                <a16:creationId xmlns:a16="http://schemas.microsoft.com/office/drawing/2014/main" id="{66B292E0-A3CB-4945-81A3-AC593E468616}"/>
              </a:ext>
            </a:extLst>
          </p:cNvPr>
          <p:cNvSpPr/>
          <p:nvPr/>
        </p:nvSpPr>
        <p:spPr>
          <a:xfrm>
            <a:off x="841187" y="5348148"/>
            <a:ext cx="1812758" cy="32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47">
            <a:extLst>
              <a:ext uri="{FF2B5EF4-FFF2-40B4-BE49-F238E27FC236}">
                <a16:creationId xmlns:a16="http://schemas.microsoft.com/office/drawing/2014/main" id="{461F1FC2-866B-4422-8808-EBBE252CC81A}"/>
              </a:ext>
            </a:extLst>
          </p:cNvPr>
          <p:cNvSpPr/>
          <p:nvPr/>
        </p:nvSpPr>
        <p:spPr>
          <a:xfrm>
            <a:off x="849663" y="5729008"/>
            <a:ext cx="1812758" cy="32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Rectangle 39">
            <a:extLst>
              <a:ext uri="{FF2B5EF4-FFF2-40B4-BE49-F238E27FC236}">
                <a16:creationId xmlns:a16="http://schemas.microsoft.com/office/drawing/2014/main" id="{03BD2BDD-7B36-4729-AEA0-4E78584008D8}"/>
              </a:ext>
            </a:extLst>
          </p:cNvPr>
          <p:cNvSpPr/>
          <p:nvPr/>
        </p:nvSpPr>
        <p:spPr>
          <a:xfrm>
            <a:off x="7049220" y="4147667"/>
            <a:ext cx="1812758" cy="32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Rectangle 48">
            <a:extLst>
              <a:ext uri="{FF2B5EF4-FFF2-40B4-BE49-F238E27FC236}">
                <a16:creationId xmlns:a16="http://schemas.microsoft.com/office/drawing/2014/main" id="{8B4B6A3F-0BF5-4474-8B0F-7844BBD78EF1}"/>
              </a:ext>
            </a:extLst>
          </p:cNvPr>
          <p:cNvSpPr/>
          <p:nvPr/>
        </p:nvSpPr>
        <p:spPr>
          <a:xfrm>
            <a:off x="2738549" y="3274310"/>
            <a:ext cx="6516055" cy="2289686"/>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err="1"/>
              <a:t>What</a:t>
            </a:r>
            <a:r>
              <a:rPr lang="fr-FR" sz="2000" dirty="0"/>
              <a:t> do </a:t>
            </a:r>
            <a:r>
              <a:rPr lang="fr-FR" sz="2000" dirty="0" err="1"/>
              <a:t>you</a:t>
            </a:r>
            <a:r>
              <a:rPr lang="fr-FR" sz="2000" dirty="0"/>
              <a:t> notice about </a:t>
            </a:r>
            <a:r>
              <a:rPr lang="fr-FR" sz="2000" dirty="0" err="1"/>
              <a:t>these</a:t>
            </a:r>
            <a:r>
              <a:rPr lang="fr-FR" sz="2000" dirty="0"/>
              <a:t> </a:t>
            </a:r>
            <a:r>
              <a:rPr lang="fr-FR" sz="2000" dirty="0" err="1"/>
              <a:t>two</a:t>
            </a:r>
            <a:r>
              <a:rPr lang="fr-FR" sz="2000" dirty="0"/>
              <a:t> </a:t>
            </a:r>
            <a:r>
              <a:rPr lang="fr-FR" sz="2000" dirty="0" err="1"/>
              <a:t>words</a:t>
            </a:r>
            <a:r>
              <a:rPr lang="fr-FR" sz="2000" dirty="0"/>
              <a:t>?</a:t>
            </a:r>
          </a:p>
          <a:p>
            <a:pPr algn="ctr"/>
            <a:endParaRPr lang="fr-FR" sz="2000" dirty="0"/>
          </a:p>
          <a:p>
            <a:pPr algn="ctr"/>
            <a:r>
              <a:rPr lang="fr-FR" sz="2000" dirty="0"/>
              <a:t>événement</a:t>
            </a:r>
          </a:p>
          <a:p>
            <a:pPr algn="ctr"/>
            <a:r>
              <a:rPr lang="fr-FR" sz="2000" dirty="0"/>
              <a:t>janvier</a:t>
            </a:r>
          </a:p>
          <a:p>
            <a:pPr algn="ctr"/>
            <a:endParaRPr lang="fr-FR" sz="2000" dirty="0"/>
          </a:p>
          <a:p>
            <a:pPr algn="ctr"/>
            <a:endParaRPr lang="fr-FR" sz="2000" dirty="0"/>
          </a:p>
        </p:txBody>
      </p:sp>
      <p:sp>
        <p:nvSpPr>
          <p:cNvPr id="51" name="Rectangle 50">
            <a:hlinkClick r:id="" action="ppaction://noaction">
              <a:snd r:embed="rId23" name="l'evenemENt.wav"/>
            </a:hlinkClick>
            <a:extLst>
              <a:ext uri="{FF2B5EF4-FFF2-40B4-BE49-F238E27FC236}">
                <a16:creationId xmlns:a16="http://schemas.microsoft.com/office/drawing/2014/main" id="{A1CEA473-D042-4CAE-9179-4CFE81A50A4D}"/>
              </a:ext>
            </a:extLst>
          </p:cNvPr>
          <p:cNvSpPr/>
          <p:nvPr/>
        </p:nvSpPr>
        <p:spPr>
          <a:xfrm>
            <a:off x="4739398" y="4035663"/>
            <a:ext cx="347229" cy="313605"/>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i</a:t>
            </a:r>
          </a:p>
        </p:txBody>
      </p:sp>
      <p:sp>
        <p:nvSpPr>
          <p:cNvPr id="52" name="Rectangle 51">
            <a:hlinkClick r:id="" action="ppaction://noaction">
              <a:snd r:embed="rId24" name="jANvier.wav"/>
            </a:hlinkClick>
            <a:extLst>
              <a:ext uri="{FF2B5EF4-FFF2-40B4-BE49-F238E27FC236}">
                <a16:creationId xmlns:a16="http://schemas.microsoft.com/office/drawing/2014/main" id="{88BC1B3B-744F-4943-81A5-5F162FD99C37}"/>
              </a:ext>
            </a:extLst>
          </p:cNvPr>
          <p:cNvSpPr/>
          <p:nvPr/>
        </p:nvSpPr>
        <p:spPr>
          <a:xfrm>
            <a:off x="4739398" y="4437746"/>
            <a:ext cx="347229" cy="313605"/>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ii</a:t>
            </a:r>
          </a:p>
        </p:txBody>
      </p:sp>
      <p:sp>
        <p:nvSpPr>
          <p:cNvPr id="50" name="Rectangle 49">
            <a:extLst>
              <a:ext uri="{FF2B5EF4-FFF2-40B4-BE49-F238E27FC236}">
                <a16:creationId xmlns:a16="http://schemas.microsoft.com/office/drawing/2014/main" id="{D59143B2-BD9E-479B-8820-DA41BCBE1641}"/>
              </a:ext>
            </a:extLst>
          </p:cNvPr>
          <p:cNvSpPr/>
          <p:nvPr/>
        </p:nvSpPr>
        <p:spPr>
          <a:xfrm>
            <a:off x="2764527" y="3270426"/>
            <a:ext cx="6516055" cy="2289686"/>
          </a:xfrm>
          <a:prstGeom prst="rect">
            <a:avLst/>
          </a:prstGeom>
          <a:solidFill>
            <a:srgbClr val="0055A5"/>
          </a:solidFill>
          <a:ln>
            <a:solidFill>
              <a:srgbClr val="EF3C3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err="1"/>
              <a:t>What</a:t>
            </a:r>
            <a:r>
              <a:rPr lang="fr-FR" sz="2000" dirty="0"/>
              <a:t> do </a:t>
            </a:r>
            <a:r>
              <a:rPr lang="fr-FR" sz="2000" dirty="0" err="1"/>
              <a:t>you</a:t>
            </a:r>
            <a:r>
              <a:rPr lang="fr-FR" sz="2000" dirty="0"/>
              <a:t> notice about </a:t>
            </a:r>
            <a:r>
              <a:rPr lang="fr-FR" sz="2000" dirty="0" err="1"/>
              <a:t>these</a:t>
            </a:r>
            <a:r>
              <a:rPr lang="fr-FR" sz="2000" dirty="0"/>
              <a:t> </a:t>
            </a:r>
            <a:r>
              <a:rPr lang="fr-FR" sz="2000" dirty="0" err="1"/>
              <a:t>two</a:t>
            </a:r>
            <a:r>
              <a:rPr lang="fr-FR" sz="2000" dirty="0"/>
              <a:t> </a:t>
            </a:r>
            <a:r>
              <a:rPr lang="fr-FR" sz="2000" dirty="0" err="1"/>
              <a:t>words</a:t>
            </a:r>
            <a:r>
              <a:rPr lang="fr-FR" sz="2000" dirty="0"/>
              <a:t>?</a:t>
            </a:r>
          </a:p>
          <a:p>
            <a:pPr algn="ctr"/>
            <a:endParaRPr lang="fr-FR" sz="2000" dirty="0"/>
          </a:p>
          <a:p>
            <a:pPr algn="ctr"/>
            <a:r>
              <a:rPr lang="fr-FR" sz="2000" dirty="0"/>
              <a:t>l’événem</a:t>
            </a:r>
            <a:r>
              <a:rPr lang="fr-FR" sz="2000" b="1" dirty="0"/>
              <a:t>en</a:t>
            </a:r>
            <a:r>
              <a:rPr lang="fr-FR" sz="2000" dirty="0"/>
              <a:t>t</a:t>
            </a:r>
          </a:p>
          <a:p>
            <a:pPr algn="ctr"/>
            <a:r>
              <a:rPr lang="fr-FR" sz="2000" dirty="0"/>
              <a:t>j</a:t>
            </a:r>
            <a:r>
              <a:rPr lang="fr-FR" sz="2000" b="1" dirty="0"/>
              <a:t>an</a:t>
            </a:r>
            <a:r>
              <a:rPr lang="fr-FR" sz="2000" dirty="0"/>
              <a:t>vier</a:t>
            </a:r>
          </a:p>
          <a:p>
            <a:pPr algn="ctr"/>
            <a:endParaRPr lang="fr-FR" sz="2000" dirty="0"/>
          </a:p>
          <a:p>
            <a:pPr algn="ctr"/>
            <a:r>
              <a:rPr lang="fr-FR" sz="2000" dirty="0"/>
              <a:t>[en] and [</a:t>
            </a:r>
            <a:r>
              <a:rPr lang="fr-FR" sz="2000" dirty="0" err="1"/>
              <a:t>em</a:t>
            </a:r>
            <a:r>
              <a:rPr lang="fr-FR" sz="2000" dirty="0"/>
              <a:t>] </a:t>
            </a:r>
            <a:r>
              <a:rPr lang="fr-FR" sz="2000" dirty="0" err="1"/>
              <a:t>sound</a:t>
            </a:r>
            <a:r>
              <a:rPr lang="fr-FR" sz="2000" dirty="0"/>
              <a:t> </a:t>
            </a:r>
            <a:r>
              <a:rPr lang="fr-FR" sz="2000" dirty="0" err="1"/>
              <a:t>exactly</a:t>
            </a:r>
            <a:r>
              <a:rPr lang="fr-FR" sz="2000" dirty="0"/>
              <a:t> the </a:t>
            </a:r>
            <a:r>
              <a:rPr lang="fr-FR" sz="2000" dirty="0" err="1"/>
              <a:t>same</a:t>
            </a:r>
            <a:r>
              <a:rPr lang="fr-FR" sz="2000" dirty="0"/>
              <a:t>!</a:t>
            </a:r>
          </a:p>
        </p:txBody>
      </p:sp>
    </p:spTree>
    <p:extLst>
      <p:ext uri="{BB962C8B-B14F-4D97-AF65-F5344CB8AC3E}">
        <p14:creationId xmlns:p14="http://schemas.microsoft.com/office/powerpoint/2010/main" val="41881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9"/>
                                        </p:tgtEl>
                                      </p:cBhvr>
                                    </p:animEffect>
                                    <p:set>
                                      <p:cBhvr>
                                        <p:cTn id="7" dur="1" fill="hold">
                                          <p:stCondLst>
                                            <p:cond delay="499"/>
                                          </p:stCondLst>
                                        </p:cTn>
                                        <p:tgtEl>
                                          <p:spTgt spid="2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30"/>
                                        </p:tgtEl>
                                      </p:cBhvr>
                                    </p:animEffect>
                                    <p:set>
                                      <p:cBhvr>
                                        <p:cTn id="12" dur="1" fill="hold">
                                          <p:stCondLst>
                                            <p:cond delay="499"/>
                                          </p:stCondLst>
                                        </p:cTn>
                                        <p:tgtEl>
                                          <p:spTgt spid="3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31"/>
                                        </p:tgtEl>
                                      </p:cBhvr>
                                    </p:animEffect>
                                    <p:set>
                                      <p:cBhvr>
                                        <p:cTn id="17" dur="1" fill="hold">
                                          <p:stCondLst>
                                            <p:cond delay="499"/>
                                          </p:stCondLst>
                                        </p:cTn>
                                        <p:tgtEl>
                                          <p:spTgt spid="3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33"/>
                                        </p:tgtEl>
                                      </p:cBhvr>
                                    </p:animEffect>
                                    <p:set>
                                      <p:cBhvr>
                                        <p:cTn id="27" dur="1" fill="hold">
                                          <p:stCondLst>
                                            <p:cond delay="499"/>
                                          </p:stCondLst>
                                        </p:cTn>
                                        <p:tgtEl>
                                          <p:spTgt spid="3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34"/>
                                        </p:tgtEl>
                                      </p:cBhvr>
                                    </p:animEffect>
                                    <p:set>
                                      <p:cBhvr>
                                        <p:cTn id="32" dur="1" fill="hold">
                                          <p:stCondLst>
                                            <p:cond delay="499"/>
                                          </p:stCondLst>
                                        </p:cTn>
                                        <p:tgtEl>
                                          <p:spTgt spid="3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35"/>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36"/>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0" nodeType="clickEffect">
                                  <p:stCondLst>
                                    <p:cond delay="0"/>
                                  </p:stCondLst>
                                  <p:childTnLst>
                                    <p:animEffect transition="out" filter="fade">
                                      <p:cBhvr>
                                        <p:cTn id="44" dur="500"/>
                                        <p:tgtEl>
                                          <p:spTgt spid="37"/>
                                        </p:tgtEl>
                                      </p:cBhvr>
                                    </p:animEffect>
                                    <p:set>
                                      <p:cBhvr>
                                        <p:cTn id="45" dur="1" fill="hold">
                                          <p:stCondLst>
                                            <p:cond delay="499"/>
                                          </p:stCondLst>
                                        </p:cTn>
                                        <p:tgtEl>
                                          <p:spTgt spid="37"/>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38"/>
                                        </p:tgtEl>
                                      </p:cBhvr>
                                    </p:animEffect>
                                    <p:set>
                                      <p:cBhvr>
                                        <p:cTn id="50" dur="1" fill="hold">
                                          <p:stCondLst>
                                            <p:cond delay="499"/>
                                          </p:stCondLst>
                                        </p:cTn>
                                        <p:tgtEl>
                                          <p:spTgt spid="3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39"/>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0" nodeType="clickEffect">
                                  <p:stCondLst>
                                    <p:cond delay="0"/>
                                  </p:stCondLst>
                                  <p:childTnLst>
                                    <p:animEffect transition="out" filter="fade">
                                      <p:cBhvr>
                                        <p:cTn id="58" dur="500"/>
                                        <p:tgtEl>
                                          <p:spTgt spid="40"/>
                                        </p:tgtEl>
                                      </p:cBhvr>
                                    </p:animEffect>
                                    <p:set>
                                      <p:cBhvr>
                                        <p:cTn id="59" dur="1" fill="hold">
                                          <p:stCondLst>
                                            <p:cond delay="499"/>
                                          </p:stCondLst>
                                        </p:cTn>
                                        <p:tgtEl>
                                          <p:spTgt spid="40"/>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1"/>
                                        </p:tgtEl>
                                      </p:cBhvr>
                                    </p:animEffect>
                                    <p:set>
                                      <p:cBhvr>
                                        <p:cTn id="64" dur="1" fill="hold">
                                          <p:stCondLst>
                                            <p:cond delay="499"/>
                                          </p:stCondLst>
                                        </p:cTn>
                                        <p:tgtEl>
                                          <p:spTgt spid="41"/>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grpId="0" nodeType="clickEffect">
                                  <p:stCondLst>
                                    <p:cond delay="0"/>
                                  </p:stCondLst>
                                  <p:childTnLst>
                                    <p:animEffect transition="out" filter="fade">
                                      <p:cBhvr>
                                        <p:cTn id="68" dur="500"/>
                                        <p:tgtEl>
                                          <p:spTgt spid="42"/>
                                        </p:tgtEl>
                                      </p:cBhvr>
                                    </p:animEffect>
                                    <p:set>
                                      <p:cBhvr>
                                        <p:cTn id="69" dur="1" fill="hold">
                                          <p:stCondLst>
                                            <p:cond delay="499"/>
                                          </p:stCondLst>
                                        </p:cTn>
                                        <p:tgtEl>
                                          <p:spTgt spid="42"/>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grpId="0" nodeType="clickEffect">
                                  <p:stCondLst>
                                    <p:cond delay="0"/>
                                  </p:stCondLst>
                                  <p:childTnLst>
                                    <p:animEffect transition="out" filter="fade">
                                      <p:cBhvr>
                                        <p:cTn id="73" dur="500"/>
                                        <p:tgtEl>
                                          <p:spTgt spid="43"/>
                                        </p:tgtEl>
                                      </p:cBhvr>
                                    </p:animEffect>
                                    <p:set>
                                      <p:cBhvr>
                                        <p:cTn id="74" dur="1" fill="hold">
                                          <p:stCondLst>
                                            <p:cond delay="499"/>
                                          </p:stCondLst>
                                        </p:cTn>
                                        <p:tgtEl>
                                          <p:spTgt spid="43"/>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500"/>
                                        <p:tgtEl>
                                          <p:spTgt spid="44"/>
                                        </p:tgtEl>
                                      </p:cBhvr>
                                    </p:animEffect>
                                    <p:set>
                                      <p:cBhvr>
                                        <p:cTn id="79" dur="1" fill="hold">
                                          <p:stCondLst>
                                            <p:cond delay="499"/>
                                          </p:stCondLst>
                                        </p:cTn>
                                        <p:tgtEl>
                                          <p:spTgt spid="44"/>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0" nodeType="clickEffect">
                                  <p:stCondLst>
                                    <p:cond delay="0"/>
                                  </p:stCondLst>
                                  <p:childTnLst>
                                    <p:animEffect transition="out" filter="fade">
                                      <p:cBhvr>
                                        <p:cTn id="83" dur="500"/>
                                        <p:tgtEl>
                                          <p:spTgt spid="45"/>
                                        </p:tgtEl>
                                      </p:cBhvr>
                                    </p:animEffect>
                                    <p:set>
                                      <p:cBhvr>
                                        <p:cTn id="84" dur="1" fill="hold">
                                          <p:stCondLst>
                                            <p:cond delay="499"/>
                                          </p:stCondLst>
                                        </p:cTn>
                                        <p:tgtEl>
                                          <p:spTgt spid="45"/>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0" presetClass="exit" presetSubtype="0" fill="hold" grpId="0" nodeType="clickEffect">
                                  <p:stCondLst>
                                    <p:cond delay="0"/>
                                  </p:stCondLst>
                                  <p:childTnLst>
                                    <p:animEffect transition="out" filter="fade">
                                      <p:cBhvr>
                                        <p:cTn id="88" dur="500"/>
                                        <p:tgtEl>
                                          <p:spTgt spid="46"/>
                                        </p:tgtEl>
                                      </p:cBhvr>
                                    </p:animEffect>
                                    <p:set>
                                      <p:cBhvr>
                                        <p:cTn id="89" dur="1" fill="hold">
                                          <p:stCondLst>
                                            <p:cond delay="499"/>
                                          </p:stCondLst>
                                        </p:cTn>
                                        <p:tgtEl>
                                          <p:spTgt spid="46"/>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10" presetClass="exit" presetSubtype="0" fill="hold" grpId="0" nodeType="clickEffect">
                                  <p:stCondLst>
                                    <p:cond delay="0"/>
                                  </p:stCondLst>
                                  <p:childTnLst>
                                    <p:animEffect transition="out" filter="fade">
                                      <p:cBhvr>
                                        <p:cTn id="93" dur="500"/>
                                        <p:tgtEl>
                                          <p:spTgt spid="47"/>
                                        </p:tgtEl>
                                      </p:cBhvr>
                                    </p:animEffect>
                                    <p:set>
                                      <p:cBhvr>
                                        <p:cTn id="94" dur="1" fill="hold">
                                          <p:stCondLst>
                                            <p:cond delay="499"/>
                                          </p:stCondLst>
                                        </p:cTn>
                                        <p:tgtEl>
                                          <p:spTgt spid="47"/>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48"/>
                                        </p:tgtEl>
                                      </p:cBhvr>
                                    </p:animEffect>
                                    <p:set>
                                      <p:cBhvr>
                                        <p:cTn id="99" dur="1" fill="hold">
                                          <p:stCondLst>
                                            <p:cond delay="499"/>
                                          </p:stCondLst>
                                        </p:cTn>
                                        <p:tgtEl>
                                          <p:spTgt spid="48"/>
                                        </p:tgtEl>
                                        <p:attrNameLst>
                                          <p:attrName>style.visibility</p:attrName>
                                        </p:attrNameLst>
                                      </p:cBhvr>
                                      <p:to>
                                        <p:strVal val="hidden"/>
                                      </p:to>
                                    </p:set>
                                  </p:childTnLst>
                                </p:cTn>
                              </p:par>
                            </p:childTnLst>
                          </p:cTn>
                        </p:par>
                      </p:childTnLst>
                    </p:cTn>
                  </p:par>
                  <p:par>
                    <p:cTn id="100" fill="hold">
                      <p:stCondLst>
                        <p:cond delay="indefinite"/>
                      </p:stCondLst>
                      <p:childTnLst>
                        <p:par>
                          <p:cTn id="101" fill="hold">
                            <p:stCondLst>
                              <p:cond delay="0"/>
                            </p:stCondLst>
                            <p:childTnLst>
                              <p:par>
                                <p:cTn id="102" presetID="1" presetClass="entr" presetSubtype="0" fill="hold" grpId="0" nodeType="clickEffect">
                                  <p:stCondLst>
                                    <p:cond delay="0"/>
                                  </p:stCondLst>
                                  <p:childTnLst>
                                    <p:set>
                                      <p:cBhvr>
                                        <p:cTn id="103" dur="1" fill="hold">
                                          <p:stCondLst>
                                            <p:cond delay="0"/>
                                          </p:stCondLst>
                                        </p:cTn>
                                        <p:tgtEl>
                                          <p:spTgt spid="49"/>
                                        </p:tgtEl>
                                        <p:attrNameLst>
                                          <p:attrName>style.visibility</p:attrName>
                                        </p:attrNameLst>
                                      </p:cBhvr>
                                      <p:to>
                                        <p:strVal val="visible"/>
                                      </p:to>
                                    </p:set>
                                  </p:childTnLst>
                                </p:cTn>
                              </p:par>
                              <p:par>
                                <p:cTn id="104" presetID="1" presetClass="entr" presetSubtype="0" fill="hold" grpId="0" nodeType="withEffect">
                                  <p:stCondLst>
                                    <p:cond delay="0"/>
                                  </p:stCondLst>
                                  <p:childTnLst>
                                    <p:set>
                                      <p:cBhvr>
                                        <p:cTn id="105" dur="1" fill="hold">
                                          <p:stCondLst>
                                            <p:cond delay="0"/>
                                          </p:stCondLst>
                                        </p:cTn>
                                        <p:tgtEl>
                                          <p:spTgt spid="51"/>
                                        </p:tgtEl>
                                        <p:attrNameLst>
                                          <p:attrName>style.visibility</p:attrName>
                                        </p:attrNameLst>
                                      </p:cBhvr>
                                      <p:to>
                                        <p:strVal val="visible"/>
                                      </p:to>
                                    </p:set>
                                  </p:childTnLst>
                                </p:cTn>
                              </p:par>
                              <p:par>
                                <p:cTn id="106" presetID="1" presetClass="entr" presetSubtype="0" fill="hold" grpId="0" nodeType="withEffect">
                                  <p:stCondLst>
                                    <p:cond delay="0"/>
                                  </p:stCondLst>
                                  <p:childTnLst>
                                    <p:set>
                                      <p:cBhvr>
                                        <p:cTn id="107" dur="1" fill="hold">
                                          <p:stCondLst>
                                            <p:cond delay="0"/>
                                          </p:stCondLst>
                                        </p:cTn>
                                        <p:tgtEl>
                                          <p:spTgt spid="52"/>
                                        </p:tgtEl>
                                        <p:attrNameLst>
                                          <p:attrName>style.visibility</p:attrName>
                                        </p:attrNameLst>
                                      </p:cBhvr>
                                      <p:to>
                                        <p:strVal val="visible"/>
                                      </p:to>
                                    </p:set>
                                  </p:childTnLst>
                                </p:cTn>
                              </p:par>
                            </p:childTnLst>
                          </p:cTn>
                        </p:par>
                      </p:childTnLst>
                    </p:cTn>
                  </p:par>
                  <p:par>
                    <p:cTn id="108" fill="hold">
                      <p:stCondLst>
                        <p:cond delay="indefinite"/>
                      </p:stCondLst>
                      <p:childTnLst>
                        <p:par>
                          <p:cTn id="109" fill="hold">
                            <p:stCondLst>
                              <p:cond delay="0"/>
                            </p:stCondLst>
                            <p:childTnLst>
                              <p:par>
                                <p:cTn id="110" presetID="1" presetClass="entr" presetSubtype="0" fill="hold" grpId="0" nodeType="clickEffect">
                                  <p:stCondLst>
                                    <p:cond delay="0"/>
                                  </p:stCondLst>
                                  <p:childTnLst>
                                    <p:set>
                                      <p:cBhvr>
                                        <p:cTn id="111"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9" grpId="0" animBg="1"/>
      <p:bldP spid="43" grpId="0" animBg="1"/>
      <p:bldP spid="44" grpId="0" animBg="1"/>
      <p:bldP spid="46" grpId="0" animBg="1"/>
      <p:bldP spid="47" grpId="0" animBg="1"/>
      <p:bldP spid="29" grpId="0" animBg="1"/>
      <p:bldP spid="30" grpId="0" animBg="1"/>
      <p:bldP spid="31" grpId="0" animBg="1"/>
      <p:bldP spid="32" grpId="0" animBg="1"/>
      <p:bldP spid="33" grpId="0" animBg="1"/>
      <p:bldP spid="34" grpId="0" animBg="1"/>
      <p:bldP spid="37" grpId="0" animBg="1"/>
      <p:bldP spid="38" grpId="0" animBg="1"/>
      <p:bldP spid="41" grpId="0" animBg="1"/>
      <p:bldP spid="42" grpId="0" animBg="1"/>
      <p:bldP spid="45" grpId="0" animBg="1"/>
      <p:bldP spid="48" grpId="0" animBg="1"/>
      <p:bldP spid="40" grpId="0" animBg="1"/>
      <p:bldP spid="49" grpId="0" animBg="1"/>
      <p:bldP spid="51" grpId="0" animBg="1"/>
      <p:bldP spid="52" grpId="0" animBg="1"/>
      <p:bldP spid="5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3" name="Google Shape;53;p11"/>
          <p:cNvSpPr txBox="1"/>
          <p:nvPr/>
        </p:nvSpPr>
        <p:spPr>
          <a:xfrm>
            <a:off x="18" y="1366878"/>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26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celebrate | celebrating]</a:t>
            </a:r>
            <a:endParaRPr kumimoji="0" lang="en-GB" sz="2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5" name="Google Shape;55;p11"/>
          <p:cNvSpPr txBox="1"/>
          <p:nvPr/>
        </p:nvSpPr>
        <p:spPr>
          <a:xfrm>
            <a:off x="17" y="3508056"/>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26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[celebrates | is celebrating]</a:t>
            </a:r>
            <a:endParaRPr kumimoji="0" lang="en-GB" sz="2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 name="Google Shape;54;p11">
            <a:extLst>
              <a:ext uri="{FF2B5EF4-FFF2-40B4-BE49-F238E27FC236}">
                <a16:creationId xmlns:a16="http://schemas.microsoft.com/office/drawing/2014/main" id="{62F5D66D-9055-4F4B-9C68-3BC9B26E6E30}"/>
              </a:ext>
            </a:extLst>
          </p:cNvPr>
          <p:cNvSpPr txBox="1"/>
          <p:nvPr/>
        </p:nvSpPr>
        <p:spPr>
          <a:xfrm>
            <a:off x="0" y="4359131"/>
            <a:ext cx="12191998" cy="14370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 typeface="Arial"/>
              <a:buNone/>
              <a:tabLst/>
              <a:defRPr/>
            </a:pPr>
            <a:r>
              <a:rPr kumimoji="0" lang="en-GB" sz="80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c</a:t>
            </a:r>
            <a:r>
              <a:rPr kumimoji="0" lang="en-GB" sz="80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élébrons</a:t>
            </a:r>
            <a:endParaRPr kumimoji="0" sz="80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10" name="Google Shape;55;p11">
            <a:extLst>
              <a:ext uri="{FF2B5EF4-FFF2-40B4-BE49-F238E27FC236}">
                <a16:creationId xmlns:a16="http://schemas.microsoft.com/office/drawing/2014/main" id="{A5621FAC-6DFE-4AC4-9B12-A0E225CA96D9}"/>
              </a:ext>
            </a:extLst>
          </p:cNvPr>
          <p:cNvSpPr txBox="1"/>
          <p:nvPr/>
        </p:nvSpPr>
        <p:spPr>
          <a:xfrm>
            <a:off x="18" y="5618616"/>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26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[celebrate | are celebrating]</a:t>
            </a:r>
            <a:endParaRPr kumimoji="0" lang="en-GB" sz="2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2" name="Google Shape;52;p11"/>
          <p:cNvSpPr txBox="1">
            <a:spLocks noGrp="1"/>
          </p:cNvSpPr>
          <p:nvPr>
            <p:ph type="title"/>
          </p:nvPr>
        </p:nvSpPr>
        <p:spPr>
          <a:xfrm>
            <a:off x="20" y="190121"/>
            <a:ext cx="12191997" cy="1255876"/>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GB" sz="8000" b="1" dirty="0" err="1">
                <a:solidFill>
                  <a:srgbClr val="1E4E79"/>
                </a:solidFill>
              </a:rPr>
              <a:t>célébrer</a:t>
            </a:r>
            <a:endParaRPr sz="8000" dirty="0"/>
          </a:p>
        </p:txBody>
      </p:sp>
      <p:sp>
        <p:nvSpPr>
          <p:cNvPr id="54" name="Google Shape;54;p11"/>
          <p:cNvSpPr txBox="1"/>
          <p:nvPr/>
        </p:nvSpPr>
        <p:spPr>
          <a:xfrm>
            <a:off x="19" y="2238908"/>
            <a:ext cx="12191998" cy="14370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Tx/>
              <a:buNone/>
              <a:tabLst/>
              <a:defRPr/>
            </a:pPr>
            <a:r>
              <a:rPr kumimoji="0" lang="en-GB" sz="80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cél</a:t>
            </a:r>
            <a:r>
              <a:rPr kumimoji="0" lang="en-GB" sz="80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è</a:t>
            </a:r>
            <a:r>
              <a:rPr kumimoji="0" lang="en-GB" sz="80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br</a:t>
            </a:r>
            <a:r>
              <a:rPr kumimoji="0" lang="en-GB" sz="80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a:t>
            </a:r>
          </a:p>
        </p:txBody>
      </p:sp>
      <p:sp>
        <p:nvSpPr>
          <p:cNvPr id="12" name="Speech Bubble: Rectangle with Corners Rounded 11">
            <a:extLst>
              <a:ext uri="{FF2B5EF4-FFF2-40B4-BE49-F238E27FC236}">
                <a16:creationId xmlns:a16="http://schemas.microsoft.com/office/drawing/2014/main" id="{506ECEA9-179C-42EB-91D3-844E21577571}"/>
              </a:ext>
            </a:extLst>
          </p:cNvPr>
          <p:cNvSpPr/>
          <p:nvPr/>
        </p:nvSpPr>
        <p:spPr>
          <a:xfrm>
            <a:off x="418214" y="1911843"/>
            <a:ext cx="2908082" cy="2540185"/>
          </a:xfrm>
          <a:prstGeom prst="wedgeRoundRectCallout">
            <a:avLst>
              <a:gd name="adj1" fmla="val 59502"/>
              <a:gd name="adj2" fmla="val 21808"/>
              <a:gd name="adj3" fmla="val 16667"/>
            </a:avLst>
          </a:prstGeom>
          <a:solidFill>
            <a:srgbClr val="0055A5"/>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The </a:t>
            </a:r>
            <a:r>
              <a:rPr lang="en-GB" sz="2600" b="1" dirty="0">
                <a:solidFill>
                  <a:srgbClr val="FFFFFF"/>
                </a:solidFill>
                <a:latin typeface="Century Gothic" panose="020B0502020202020204" pitchFamily="34" charset="0"/>
              </a:rPr>
              <a:t>é </a:t>
            </a:r>
            <a:r>
              <a:rPr kumimoji="0" lang="en-GB" sz="2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in the stem changes to </a:t>
            </a:r>
            <a:r>
              <a:rPr kumimoji="0" lang="en-GB" sz="2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è</a:t>
            </a:r>
            <a:r>
              <a:rPr kumimoji="0" lang="en-GB" sz="2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in all forms </a:t>
            </a:r>
            <a:r>
              <a:rPr kumimoji="0" lang="en-GB" sz="2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except </a:t>
            </a:r>
            <a:r>
              <a:rPr kumimoji="0" lang="en-GB" sz="2600" b="0" i="1"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nous</a:t>
            </a:r>
            <a:r>
              <a:rPr kumimoji="0" lang="en-GB" sz="2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and </a:t>
            </a:r>
            <a:r>
              <a:rPr kumimoji="0" lang="en-GB" sz="2600" b="0" i="1"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vous</a:t>
            </a:r>
            <a:r>
              <a:rPr kumimoji="0" lang="en-GB" sz="2600" b="0" i="1"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endParaRPr kumimoji="0" lang="en-GB" sz="2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pic>
        <p:nvPicPr>
          <p:cNvPr id="1036" name="Picture 12" descr="Balloons-aj Clip Art">
            <a:extLst>
              <a:ext uri="{FF2B5EF4-FFF2-40B4-BE49-F238E27FC236}">
                <a16:creationId xmlns:a16="http://schemas.microsoft.com/office/drawing/2014/main" id="{2872B36B-F5DA-4E0A-9EE5-A15D088971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1123" y="296263"/>
            <a:ext cx="1243012" cy="141446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onfetti Red Large Clip Art">
            <a:extLst>
              <a:ext uri="{FF2B5EF4-FFF2-40B4-BE49-F238E27FC236}">
                <a16:creationId xmlns:a16="http://schemas.microsoft.com/office/drawing/2014/main" id="{5E82AFF8-3FA3-4271-8B02-3FA01E15ABC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288100">
            <a:off x="10879913" y="309031"/>
            <a:ext cx="1052503" cy="272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7769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3" name="celebr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6"/>
                                        </p:tgtEl>
                                        <p:attrNameLst>
                                          <p:attrName>style.visibility</p:attrName>
                                        </p:attrNameLst>
                                      </p:cBhvr>
                                      <p:to>
                                        <p:strVal val="visible"/>
                                      </p:to>
                                    </p:set>
                                    <p:animEffect transition="in" filter="fade">
                                      <p:cBhvr>
                                        <p:cTn id="12" dur="500"/>
                                        <p:tgtEl>
                                          <p:spTgt spid="1036"/>
                                        </p:tgtEl>
                                      </p:cBhvr>
                                    </p:animEffect>
                                  </p:childTnLst>
                                </p:cTn>
                              </p:par>
                              <p:par>
                                <p:cTn id="13" presetID="10" presetClass="entr" presetSubtype="0" fill="hold" nodeType="withEffect">
                                  <p:stCondLst>
                                    <p:cond delay="0"/>
                                  </p:stCondLst>
                                  <p:childTnLst>
                                    <p:set>
                                      <p:cBhvr>
                                        <p:cTn id="14" dur="1" fill="hold">
                                          <p:stCondLst>
                                            <p:cond delay="0"/>
                                          </p:stCondLst>
                                        </p:cTn>
                                        <p:tgtEl>
                                          <p:spTgt spid="1038"/>
                                        </p:tgtEl>
                                        <p:attrNameLst>
                                          <p:attrName>style.visibility</p:attrName>
                                        </p:attrNameLst>
                                      </p:cBhvr>
                                      <p:to>
                                        <p:strVal val="visible"/>
                                      </p:to>
                                    </p:set>
                                    <p:animEffect transition="in" filter="fade">
                                      <p:cBhvr>
                                        <p:cTn id="15" dur="500"/>
                                        <p:tgtEl>
                                          <p:spTgt spid="1038"/>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celebre.wav"/>
                                        </p:tgtEl>
                                      </p:cMediaNode>
                                    </p:audio>
                                  </p:sub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55"/>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5" name="celebrons.wav"/>
                                        </p:tgtEl>
                                      </p:cMediaNode>
                                    </p:audio>
                                  </p:sub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33" name="Google Shape;55;p11">
            <a:extLst>
              <a:ext uri="{FF2B5EF4-FFF2-40B4-BE49-F238E27FC236}">
                <a16:creationId xmlns:a16="http://schemas.microsoft.com/office/drawing/2014/main" id="{B2ECBC46-60CA-4747-88ED-0DC1AEF15AE5}"/>
              </a:ext>
            </a:extLst>
          </p:cNvPr>
          <p:cNvSpPr txBox="1"/>
          <p:nvPr/>
        </p:nvSpPr>
        <p:spPr>
          <a:xfrm>
            <a:off x="17" y="3506400"/>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26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[celebrates | is celebrating]</a:t>
            </a:r>
            <a:endParaRPr kumimoji="0" lang="en-GB" sz="2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4" name="Google Shape;54;p11">
            <a:extLst>
              <a:ext uri="{FF2B5EF4-FFF2-40B4-BE49-F238E27FC236}">
                <a16:creationId xmlns:a16="http://schemas.microsoft.com/office/drawing/2014/main" id="{F8C0F8D4-65E6-4756-993D-3491AC75A0F2}"/>
              </a:ext>
            </a:extLst>
          </p:cNvPr>
          <p:cNvSpPr txBox="1"/>
          <p:nvPr/>
        </p:nvSpPr>
        <p:spPr>
          <a:xfrm>
            <a:off x="0" y="4359600"/>
            <a:ext cx="12191998" cy="13248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 typeface="Arial"/>
              <a:buNone/>
              <a:tabLst/>
              <a:defRPr/>
            </a:pPr>
            <a:r>
              <a:rPr kumimoji="0" lang="en-GB" sz="80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célébrons</a:t>
            </a:r>
            <a:endParaRPr kumimoji="0" sz="80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11" name="Google Shape;65;p12" descr="question mark action button">
            <a:hlinkClick r:id="" action="ppaction://noaction">
              <a:snd r:embed="rId4" name="celebre.wav"/>
            </a:hlinkClick>
            <a:extLst>
              <a:ext uri="{FF2B5EF4-FFF2-40B4-BE49-F238E27FC236}">
                <a16:creationId xmlns:a16="http://schemas.microsoft.com/office/drawing/2014/main" id="{5736ECBD-5493-4504-B11E-7124DEBF53AB}"/>
              </a:ext>
            </a:extLst>
          </p:cNvPr>
          <p:cNvSpPr/>
          <p:nvPr/>
        </p:nvSpPr>
        <p:spPr>
          <a:xfrm>
            <a:off x="1392522" y="3600558"/>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
        <p:nvSpPr>
          <p:cNvPr id="32" name="Google Shape;53;p11">
            <a:extLst>
              <a:ext uri="{FF2B5EF4-FFF2-40B4-BE49-F238E27FC236}">
                <a16:creationId xmlns:a16="http://schemas.microsoft.com/office/drawing/2014/main" id="{F933DB9F-C743-4E86-92BF-C58A66ADCA50}"/>
              </a:ext>
            </a:extLst>
          </p:cNvPr>
          <p:cNvSpPr txBox="1"/>
          <p:nvPr/>
        </p:nvSpPr>
        <p:spPr>
          <a:xfrm>
            <a:off x="18" y="1368000"/>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26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celebrate | celebrating]</a:t>
            </a:r>
            <a:endParaRPr kumimoji="0" lang="en-GB" sz="2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5" name="Google Shape;55;p11">
            <a:extLst>
              <a:ext uri="{FF2B5EF4-FFF2-40B4-BE49-F238E27FC236}">
                <a16:creationId xmlns:a16="http://schemas.microsoft.com/office/drawing/2014/main" id="{2CF865CE-D2AD-4CDB-81FE-D6371BF45A85}"/>
              </a:ext>
            </a:extLst>
          </p:cNvPr>
          <p:cNvSpPr txBox="1"/>
          <p:nvPr/>
        </p:nvSpPr>
        <p:spPr>
          <a:xfrm>
            <a:off x="18" y="5619600"/>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26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[celebrate | are celebrating]</a:t>
            </a:r>
            <a:endParaRPr kumimoji="0" lang="en-GB" sz="2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6" name="Google Shape;52;p11">
            <a:extLst>
              <a:ext uri="{FF2B5EF4-FFF2-40B4-BE49-F238E27FC236}">
                <a16:creationId xmlns:a16="http://schemas.microsoft.com/office/drawing/2014/main" id="{3E2AE57B-E03E-4A58-B2EC-E5A827F6CBD4}"/>
              </a:ext>
            </a:extLst>
          </p:cNvPr>
          <p:cNvSpPr txBox="1">
            <a:spLocks noGrp="1"/>
          </p:cNvSpPr>
          <p:nvPr>
            <p:ph type="title"/>
          </p:nvPr>
        </p:nvSpPr>
        <p:spPr>
          <a:xfrm>
            <a:off x="20" y="158142"/>
            <a:ext cx="12191997" cy="1325563"/>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GB" sz="8000" b="1" dirty="0" err="1">
                <a:solidFill>
                  <a:srgbClr val="1E4E79"/>
                </a:solidFill>
              </a:rPr>
              <a:t>célébrer</a:t>
            </a:r>
            <a:endParaRPr sz="8000" dirty="0"/>
          </a:p>
        </p:txBody>
      </p:sp>
      <p:sp>
        <p:nvSpPr>
          <p:cNvPr id="37" name="Google Shape;54;p11">
            <a:extLst>
              <a:ext uri="{FF2B5EF4-FFF2-40B4-BE49-F238E27FC236}">
                <a16:creationId xmlns:a16="http://schemas.microsoft.com/office/drawing/2014/main" id="{20F2677F-7B61-4E0C-9652-4B143A29C623}"/>
              </a:ext>
            </a:extLst>
          </p:cNvPr>
          <p:cNvSpPr txBox="1"/>
          <p:nvPr/>
        </p:nvSpPr>
        <p:spPr>
          <a:xfrm>
            <a:off x="19" y="2239200"/>
            <a:ext cx="12191998" cy="13248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Tx/>
              <a:buNone/>
              <a:tabLst/>
              <a:defRPr/>
            </a:pPr>
            <a:r>
              <a:rPr kumimoji="0" lang="en-GB" sz="80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cél</a:t>
            </a:r>
            <a:r>
              <a:rPr kumimoji="0" lang="en-GB" sz="80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è</a:t>
            </a:r>
            <a:r>
              <a:rPr kumimoji="0" lang="en-GB" sz="80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br</a:t>
            </a:r>
            <a:r>
              <a:rPr kumimoji="0" lang="en-GB" sz="80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a:t>
            </a:r>
          </a:p>
        </p:txBody>
      </p:sp>
      <p:sp>
        <p:nvSpPr>
          <p:cNvPr id="12" name="Google Shape;62;p12" descr="question mark action button">
            <a:hlinkClick r:id="" action="ppaction://noaction">
              <a:snd r:embed="rId3" name="celebrer.wav"/>
            </a:hlinkClick>
            <a:extLst>
              <a:ext uri="{FF2B5EF4-FFF2-40B4-BE49-F238E27FC236}">
                <a16:creationId xmlns:a16="http://schemas.microsoft.com/office/drawing/2014/main" id="{4DDB81A2-6217-4D63-AAA5-E47BBC145AD9}"/>
              </a:ext>
            </a:extLst>
          </p:cNvPr>
          <p:cNvSpPr/>
          <p:nvPr/>
        </p:nvSpPr>
        <p:spPr>
          <a:xfrm>
            <a:off x="1392522" y="15422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
        <p:nvSpPr>
          <p:cNvPr id="13" name="Google Shape;65;p12" descr="question mark action button">
            <a:hlinkClick r:id="" action="ppaction://noaction">
              <a:snd r:embed="rId5" name="celebrons.wav"/>
            </a:hlinkClick>
            <a:extLst>
              <a:ext uri="{FF2B5EF4-FFF2-40B4-BE49-F238E27FC236}">
                <a16:creationId xmlns:a16="http://schemas.microsoft.com/office/drawing/2014/main" id="{C5EE84AF-132C-481A-A6D1-CB224CEA3194}"/>
              </a:ext>
            </a:extLst>
          </p:cNvPr>
          <p:cNvSpPr/>
          <p:nvPr/>
        </p:nvSpPr>
        <p:spPr>
          <a:xfrm>
            <a:off x="1392522" y="5658916"/>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2356541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3" name="celebr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celebre.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5" name="celebrons.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NCELP_German_2022">
  <a:themeElements>
    <a:clrScheme name="NCELP_French">
      <a:dk1>
        <a:srgbClr val="525050"/>
      </a:dk1>
      <a:lt1>
        <a:srgbClr val="FFFFFF"/>
      </a:lt1>
      <a:dk2>
        <a:srgbClr val="0055A4"/>
      </a:dk2>
      <a:lt2>
        <a:srgbClr val="FFFFFF"/>
      </a:lt2>
      <a:accent1>
        <a:srgbClr val="0060B8"/>
      </a:accent1>
      <a:accent2>
        <a:srgbClr val="EF4135"/>
      </a:accent2>
      <a:accent3>
        <a:srgbClr val="979595"/>
      </a:accent3>
      <a:accent4>
        <a:srgbClr val="2F9AFF"/>
      </a:accent4>
      <a:accent5>
        <a:srgbClr val="F7A59F"/>
      </a:accent5>
      <a:accent6>
        <a:srgbClr val="CCE7FE"/>
      </a:accent6>
      <a:hlink>
        <a:srgbClr val="00B0F0"/>
      </a:hlink>
      <a:folHlink>
        <a:srgbClr val="B87999"/>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2A8DF4FE-C177-42F6-AAC1-1275032E0A1E}" vid="{4930E79D-0927-4688-8080-95CF1F63D9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1533</TotalTime>
  <Words>7017</Words>
  <Application>Microsoft Office PowerPoint</Application>
  <PresentationFormat>Widescreen</PresentationFormat>
  <Paragraphs>942</Paragraphs>
  <Slides>34</Slides>
  <Notes>34</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34</vt:i4>
      </vt:variant>
    </vt:vector>
  </HeadingPairs>
  <TitlesOfParts>
    <vt:vector size="41" baseType="lpstr">
      <vt:lpstr>Arial</vt:lpstr>
      <vt:lpstr>Arial</vt:lpstr>
      <vt:lpstr>Calibri</vt:lpstr>
      <vt:lpstr>Century Gothic</vt:lpstr>
      <vt:lpstr>Georgia</vt:lpstr>
      <vt:lpstr>NCELP_German_2022</vt:lpstr>
      <vt:lpstr>Bitmap Image</vt:lpstr>
      <vt:lpstr>PowerPoint Presentation</vt:lpstr>
      <vt:lpstr>em/am</vt:lpstr>
      <vt:lpstr>em/am</vt:lpstr>
      <vt:lpstr>em/am</vt:lpstr>
      <vt:lpstr>em/am</vt:lpstr>
      <vt:lpstr>Phonétique  </vt:lpstr>
      <vt:lpstr>C'est quel genre de mot ?</vt:lpstr>
      <vt:lpstr>célébrer</vt:lpstr>
      <vt:lpstr>célébrer</vt:lpstr>
      <vt:lpstr>célèbre</vt:lpstr>
      <vt:lpstr>célébrons</vt:lpstr>
      <vt:lpstr>célébrer</vt:lpstr>
      <vt:lpstr>célèbre</vt:lpstr>
      <vt:lpstr>célébrons</vt:lpstr>
      <vt:lpstr>célébrer</vt:lpstr>
      <vt:lpstr>C’est quel mois ?</vt:lpstr>
      <vt:lpstr>Les numéros 13-31</vt:lpstr>
      <vt:lpstr>Les nombres</vt:lpstr>
      <vt:lpstr>La France en chiffres !</vt:lpstr>
      <vt:lpstr>Ils ont quel âge ? (A)</vt:lpstr>
      <vt:lpstr>Ils ont quel âge ? (B)</vt:lpstr>
      <vt:lpstr>PowerPoint Presentation</vt:lpstr>
      <vt:lpstr>en/an</vt:lpstr>
      <vt:lpstr>en/an</vt:lpstr>
      <vt:lpstr>Phonétique  </vt:lpstr>
      <vt:lpstr>Phonétique</vt:lpstr>
      <vt:lpstr>Phonétique  </vt:lpstr>
      <vt:lpstr>Question words with ‘est-ce que’</vt:lpstr>
      <vt:lpstr>La francophonie</vt:lpstr>
      <vt:lpstr>Yennayer  </vt:lpstr>
      <vt:lpstr>Yennayer  </vt:lpstr>
      <vt:lpstr>Le Festival de Cannes</vt:lpstr>
      <vt:lpstr>Le Festival de Cannes</vt:lpstr>
      <vt:lpstr>Devoirs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21</cp:revision>
  <dcterms:created xsi:type="dcterms:W3CDTF">2023-08-22T05:16:15Z</dcterms:created>
  <dcterms:modified xsi:type="dcterms:W3CDTF">2023-09-06T17:15:44Z</dcterms:modified>
</cp:coreProperties>
</file>