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64" r:id="rId2"/>
    <p:sldId id="256" r:id="rId3"/>
    <p:sldId id="259" r:id="rId4"/>
    <p:sldId id="391" r:id="rId5"/>
    <p:sldId id="392" r:id="rId6"/>
    <p:sldId id="393" r:id="rId7"/>
    <p:sldId id="402" r:id="rId8"/>
    <p:sldId id="403" r:id="rId9"/>
    <p:sldId id="332" r:id="rId10"/>
    <p:sldId id="366" r:id="rId11"/>
    <p:sldId id="516" r:id="rId12"/>
    <p:sldId id="330" r:id="rId13"/>
    <p:sldId id="377" r:id="rId14"/>
    <p:sldId id="378" r:id="rId15"/>
    <p:sldId id="383" r:id="rId16"/>
    <p:sldId id="380" r:id="rId17"/>
    <p:sldId id="331" r:id="rId18"/>
    <p:sldId id="517" r:id="rId19"/>
    <p:sldId id="522" r:id="rId20"/>
    <p:sldId id="524" r:id="rId21"/>
    <p:sldId id="265" r:id="rId22"/>
    <p:sldId id="514" r:id="rId23"/>
    <p:sldId id="515" r:id="rId24"/>
    <p:sldId id="316" r:id="rId25"/>
    <p:sldId id="364" r:id="rId26"/>
    <p:sldId id="343" r:id="rId27"/>
    <p:sldId id="521" r:id="rId28"/>
    <p:sldId id="344" r:id="rId29"/>
    <p:sldId id="365" r:id="rId30"/>
    <p:sldId id="359" r:id="rId31"/>
    <p:sldId id="358" r:id="rId32"/>
    <p:sldId id="322" r:id="rId33"/>
    <p:sldId id="3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3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236" autoAdjust="0"/>
  </p:normalViewPr>
  <p:slideViewPr>
    <p:cSldViewPr snapToGrid="0">
      <p:cViewPr varScale="1">
        <p:scale>
          <a:sx n="52" d="100"/>
          <a:sy n="52" d="100"/>
        </p:scale>
        <p:origin x="2736" y="72"/>
      </p:cViewPr>
      <p:guideLst/>
    </p:cSldViewPr>
  </p:slideViewPr>
  <p:notesTextViewPr>
    <p:cViewPr>
      <p:scale>
        <a:sx n="1" d="1"/>
        <a:sy n="1" d="1"/>
      </p:scale>
      <p:origin x="0" y="0"/>
    </p:cViewPr>
  </p:notesTextViewPr>
  <p:sorterViewPr>
    <p:cViewPr varScale="1">
      <p:scale>
        <a:sx n="100" d="100"/>
        <a:sy n="100" d="100"/>
      </p:scale>
      <p:origin x="0" y="-7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337FA-9808-474B-9371-6B37D3C2159B}"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0FB13-4F00-4666-A5ED-F2AF851AEED2}" type="slidenum">
              <a:rPr lang="en-GB" smtClean="0"/>
              <a:t>‹#›</a:t>
            </a:fld>
            <a:endParaRPr lang="en-GB"/>
          </a:p>
        </p:txBody>
      </p:sp>
    </p:spTree>
    <p:extLst>
      <p:ext uri="{BB962C8B-B14F-4D97-AF65-F5344CB8AC3E}">
        <p14:creationId xmlns:p14="http://schemas.microsoft.com/office/powerpoint/2010/main" val="197382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bc.co.uk/news/world-europe-4741414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ambitieux</a:t>
            </a:r>
            <a:r>
              <a:rPr lang="en-GB" b="1" u="sng" dirty="0">
                <a:solidFill>
                  <a:srgbClr val="FF0000"/>
                </a:solidFill>
              </a:rPr>
              <a:t>, prudent.</a:t>
            </a: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ambitieux</a:t>
            </a:r>
            <a:r>
              <a:rPr lang="en-GB" b="1" dirty="0">
                <a:solidFill>
                  <a:srgbClr val="FF0000"/>
                </a:solidFill>
              </a:rPr>
              <a:t>, </a:t>
            </a:r>
            <a:r>
              <a:rPr lang="en-GB" b="1" i="0" u="sng" dirty="0">
                <a:solidFill>
                  <a:srgbClr val="E6851E"/>
                </a:solidFill>
                <a:effectLst/>
                <a:latin typeface="Segoe UI" panose="020B0502040204020203" pitchFamily="34" charset="0"/>
              </a:rPr>
              <a:t>avocat, </a:t>
            </a:r>
            <a:r>
              <a:rPr lang="en-GB" b="1" i="0" u="sng" dirty="0" err="1">
                <a:solidFill>
                  <a:srgbClr val="E6851E"/>
                </a:solidFill>
                <a:effectLst/>
                <a:latin typeface="Segoe UI" panose="020B0502040204020203" pitchFamily="34" charset="0"/>
              </a:rPr>
              <a:t>directeur</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emploi</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facteur</a:t>
            </a:r>
            <a:r>
              <a:rPr lang="en-GB" b="1" i="0" u="sng" dirty="0">
                <a:solidFill>
                  <a:srgbClr val="E6851E"/>
                </a:solidFill>
                <a:effectLst/>
                <a:latin typeface="Segoe UI" panose="020B0502040204020203" pitchFamily="34" charset="0"/>
              </a:rPr>
              <a:t>, secretaire </a:t>
            </a:r>
            <a:r>
              <a:rPr lang="en-GB" b="1" u="none" dirty="0">
                <a:solidFill>
                  <a:srgbClr val="FF0000"/>
                </a:solidFill>
              </a:rPr>
              <a:t>(though </a:t>
            </a:r>
            <a:r>
              <a:rPr lang="en-GB" b="1" u="none" dirty="0" err="1">
                <a:solidFill>
                  <a:srgbClr val="FF0000"/>
                </a:solidFill>
              </a:rPr>
              <a:t>directeur</a:t>
            </a:r>
            <a:r>
              <a:rPr lang="en-GB" b="1" u="none" dirty="0">
                <a:solidFill>
                  <a:srgbClr val="FF0000"/>
                </a:solidFill>
              </a:rPr>
              <a:t> (meaning director) and secretaire could be cognates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err="1">
                <a:solidFill>
                  <a:srgbClr val="FF0000"/>
                </a:solidFill>
              </a:rPr>
              <a:t>ambitieux</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Introducing </a:t>
            </a:r>
            <a:r>
              <a:rPr lang="en-GB" b="0" dirty="0">
                <a:solidFill>
                  <a:prstClr val="white"/>
                </a:solidFill>
              </a:rPr>
              <a:t>SSC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feminine noun formation rules 1 and 2</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a:t>
            </a:r>
            <a:r>
              <a:rPr lang="en-GB" b="0" dirty="0"/>
              <a:t>feminine noun formation rule 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production (spoken modality) of the masculine</a:t>
            </a:r>
            <a:r>
              <a:rPr lang="en-US" b="0" baseline="0" dirty="0"/>
              <a:t> and feminine forms presented on the previous slide.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students understand the task instructions. See if they can work out the idiomatic usage of </a:t>
            </a:r>
            <a:r>
              <a:rPr lang="en-GB" sz="1200" b="0" dirty="0">
                <a:solidFill>
                  <a:schemeClr val="bg1"/>
                </a:solidFill>
              </a:rPr>
              <a:t>à </a:t>
            </a:r>
            <a:r>
              <a:rPr lang="en-GB" sz="1200" b="0" dirty="0" err="1">
                <a:solidFill>
                  <a:schemeClr val="bg1"/>
                </a:solidFill>
              </a:rPr>
              <a:t>toi</a:t>
            </a:r>
            <a:r>
              <a:rPr lang="en-GB" sz="1200" b="0" dirty="0">
                <a:solidFill>
                  <a:schemeClr val="bg1"/>
                </a:solidFill>
              </a:rPr>
              <a:t>/à </a:t>
            </a:r>
            <a:r>
              <a:rPr lang="en-GB" sz="1200" b="0" dirty="0" err="1">
                <a:solidFill>
                  <a:schemeClr val="bg1"/>
                </a:solidFill>
              </a:rPr>
              <a:t>vous</a:t>
            </a:r>
            <a:r>
              <a:rPr lang="en-GB" sz="1200" b="0" dirty="0">
                <a:solidFill>
                  <a:schemeClr val="bg1"/>
                </a:solidFill>
              </a:rPr>
              <a:t>, meaning ‘your turn’.</a:t>
            </a:r>
            <a:endParaRPr lang="en-US" b="0" dirty="0"/>
          </a:p>
          <a:p>
            <a:pPr marL="228600" indent="-228600">
              <a:buAutoNum type="arabicPeriod"/>
            </a:pPr>
            <a:r>
              <a:rPr lang="en-US" b="0" dirty="0"/>
              <a:t>Students take turns</a:t>
            </a:r>
            <a:r>
              <a:rPr lang="en-US" b="0" baseline="0" dirty="0"/>
              <a:t> to narrate a pathway as for the previous listening exercise. Students can choose their pathways, or teachers can give out </a:t>
            </a:r>
            <a:r>
              <a:rPr lang="en-US" b="0" baseline="0" dirty="0" err="1"/>
              <a:t>rolecards</a:t>
            </a:r>
            <a:r>
              <a:rPr lang="en-US" b="0" baseline="0" dirty="0"/>
              <a:t> with letters on so that students do not ‘play it safe’/pick similar pathways each time!</a:t>
            </a:r>
          </a:p>
          <a:p>
            <a:pPr marL="228600" indent="-228600">
              <a:buAutoNum type="arabicPeriod"/>
            </a:pPr>
            <a:r>
              <a:rPr lang="en-US" b="0" dirty="0"/>
              <a:t>Partners try</a:t>
            </a:r>
            <a:r>
              <a:rPr lang="en-US" b="0" baseline="0" dirty="0"/>
              <a:t> to name the correct destination point.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3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known ways of making a masculine noun (e.g. job title) feminine, and to add two new patterns (-</a:t>
            </a:r>
            <a:r>
              <a:rPr lang="en-US" b="0" dirty="0" err="1"/>
              <a:t>eur</a:t>
            </a:r>
            <a:r>
              <a:rPr lang="en-US" b="0" dirty="0"/>
              <a:t> to –rice, and –</a:t>
            </a:r>
            <a:r>
              <a:rPr lang="en-US" b="0" dirty="0" err="1"/>
              <a:t>eur</a:t>
            </a:r>
            <a:r>
              <a:rPr lang="en-US" b="0" dirty="0"/>
              <a:t> to –</a:t>
            </a:r>
            <a:r>
              <a:rPr lang="en-US" b="0" dirty="0" err="1"/>
              <a:t>euse</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students seem interested in the info box that appears on a final click, expand on the recent [2019] decision by the </a:t>
            </a:r>
            <a:r>
              <a:rPr lang="en-GB" sz="1200" b="0" i="0" kern="1200" dirty="0">
                <a:solidFill>
                  <a:schemeClr val="tx1"/>
                </a:solidFill>
                <a:effectLst/>
                <a:latin typeface="+mn-lt"/>
                <a:ea typeface="+mn-ea"/>
                <a:cs typeface="+mn-cs"/>
              </a:rPr>
              <a:t>Académie </a:t>
            </a:r>
            <a:r>
              <a:rPr lang="en-GB" sz="1200" b="0" i="0" kern="1200" dirty="0" err="1">
                <a:solidFill>
                  <a:schemeClr val="tx1"/>
                </a:solidFill>
                <a:effectLst/>
                <a:latin typeface="+mn-lt"/>
                <a:ea typeface="+mn-ea"/>
                <a:cs typeface="+mn-cs"/>
              </a:rPr>
              <a:t>Française</a:t>
            </a:r>
            <a:r>
              <a:rPr lang="en-GB" sz="1200" b="0" i="0" kern="1200" dirty="0">
                <a:solidFill>
                  <a:schemeClr val="tx1"/>
                </a:solidFill>
                <a:effectLst/>
                <a:latin typeface="+mn-lt"/>
                <a:ea typeface="+mn-ea"/>
                <a:cs typeface="+mn-cs"/>
              </a:rPr>
              <a:t> to allow the  feminisation of job titles: </a:t>
            </a:r>
            <a:r>
              <a:rPr lang="en-GB" dirty="0">
                <a:hlinkClick r:id="rId3"/>
              </a:rPr>
              <a:t>https://www.bbc.co.uk/news/world-europe-47414140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1/5.</a:t>
            </a:r>
          </a:p>
          <a:p>
            <a:endParaRPr lang="en-US" b="1" dirty="0"/>
          </a:p>
          <a:p>
            <a:r>
              <a:rPr lang="en-US" b="1" dirty="0"/>
              <a:t>Aim: </a:t>
            </a:r>
            <a:r>
              <a:rPr lang="en-US" b="0" dirty="0"/>
              <a:t>aural recognition of masculine and feminine noun forms (rules 1-3).</a:t>
            </a:r>
          </a:p>
          <a:p>
            <a:endParaRPr lang="en-US" b="1" dirty="0"/>
          </a:p>
          <a:p>
            <a:r>
              <a:rPr lang="en-US" b="1" dirty="0"/>
              <a:t>Procedure:</a:t>
            </a:r>
          </a:p>
          <a:p>
            <a:r>
              <a:rPr lang="en-US" b="0" dirty="0"/>
              <a:t>1. Click on the numbers to hear a short sentence about either the male or female person with the article obscured.</a:t>
            </a:r>
          </a:p>
          <a:p>
            <a:r>
              <a:rPr lang="en-US" b="0" dirty="0"/>
              <a:t>2. Students point to the left or right of the screen to indicate which person they think they sentence is about.</a:t>
            </a:r>
          </a:p>
          <a:p>
            <a:r>
              <a:rPr lang="en-US" b="0" dirty="0"/>
              <a:t>3. Click to reveal answer.</a:t>
            </a:r>
          </a:p>
          <a:p>
            <a:r>
              <a:rPr lang="en-US" b="0" dirty="0"/>
              <a:t>4. Click on the picture to hear the full audio (including the article).</a:t>
            </a:r>
          </a:p>
          <a:p>
            <a:endParaRPr lang="en-US" b="0" dirty="0"/>
          </a:p>
          <a:p>
            <a:r>
              <a:rPr lang="en-US" b="1" dirty="0"/>
              <a:t>Transcript:</a:t>
            </a:r>
          </a:p>
          <a:p>
            <a:pPr marL="0" indent="0">
              <a:buNone/>
            </a:pPr>
            <a:r>
              <a:rPr lang="en-US" b="0" dirty="0" err="1"/>
              <a:t>Voici</a:t>
            </a:r>
            <a:r>
              <a:rPr lang="en-US" b="0" dirty="0"/>
              <a:t> [la] </a:t>
            </a:r>
            <a:r>
              <a:rPr lang="en-US" b="0" dirty="0" err="1"/>
              <a:t>directrice</a:t>
            </a:r>
            <a:r>
              <a:rPr lang="en-US" b="0" dirty="0"/>
              <a:t> de </a:t>
            </a:r>
            <a:r>
              <a:rPr lang="en-US" b="0" dirty="0" err="1"/>
              <a:t>l’école</a:t>
            </a:r>
            <a:r>
              <a:rPr lang="en-US" b="0" dirty="0"/>
              <a:t>.</a:t>
            </a:r>
          </a:p>
          <a:p>
            <a:pPr marL="0" indent="0">
              <a:buNone/>
            </a:pPr>
            <a:endParaRPr lang="en-US" b="0" dirty="0"/>
          </a:p>
          <a:p>
            <a:pPr marL="0" indent="0">
              <a:buNone/>
            </a:pPr>
            <a:r>
              <a:rPr lang="en-US" b="0" dirty="0"/>
              <a:t>A quick search through the GCSE lists found:</a:t>
            </a:r>
          </a:p>
          <a:p>
            <a:pPr marL="0" indent="0">
              <a:buNone/>
            </a:pPr>
            <a:r>
              <a:rPr lang="en-US" b="1" dirty="0"/>
              <a:t>AQA jobs</a:t>
            </a:r>
            <a:r>
              <a:rPr lang="en-US" b="0" dirty="0"/>
              <a:t>: </a:t>
            </a:r>
            <a:r>
              <a:rPr lang="en-US" b="0" dirty="0" err="1"/>
              <a:t>acteur</a:t>
            </a:r>
            <a:r>
              <a:rPr lang="en-US" b="0" dirty="0"/>
              <a:t>, auteur, avocat, chanteur, chef, </a:t>
            </a:r>
            <a:r>
              <a:rPr lang="en-US" b="0" dirty="0" err="1"/>
              <a:t>directeur</a:t>
            </a:r>
            <a:r>
              <a:rPr lang="en-US" b="0" dirty="0"/>
              <a:t>, </a:t>
            </a:r>
            <a:r>
              <a:rPr lang="en-US" b="0" dirty="0" err="1"/>
              <a:t>écrivain</a:t>
            </a:r>
            <a:r>
              <a:rPr lang="en-US" b="0" dirty="0"/>
              <a:t>, </a:t>
            </a:r>
            <a:r>
              <a:rPr lang="en-US" b="0" dirty="0" err="1"/>
              <a:t>étudiant</a:t>
            </a:r>
            <a:r>
              <a:rPr lang="en-US" b="0" dirty="0"/>
              <a:t>, </a:t>
            </a:r>
            <a:r>
              <a:rPr lang="en-US" b="0" dirty="0" err="1"/>
              <a:t>facteur</a:t>
            </a:r>
            <a:r>
              <a:rPr lang="en-US" b="0" dirty="0"/>
              <a:t>, </a:t>
            </a:r>
            <a:r>
              <a:rPr lang="en-US" b="0" dirty="0" err="1"/>
              <a:t>journaliste</a:t>
            </a:r>
            <a:r>
              <a:rPr lang="en-US" b="0" dirty="0"/>
              <a:t>, </a:t>
            </a:r>
            <a:r>
              <a:rPr lang="en-US" b="0" dirty="0" err="1"/>
              <a:t>médecin</a:t>
            </a:r>
            <a:r>
              <a:rPr lang="en-US" b="0" dirty="0"/>
              <a:t>, </a:t>
            </a:r>
            <a:r>
              <a:rPr lang="en-US" b="0" dirty="0" err="1"/>
              <a:t>ministre</a:t>
            </a:r>
            <a:r>
              <a:rPr lang="en-US" b="0" dirty="0"/>
              <a:t>, </a:t>
            </a:r>
            <a:r>
              <a:rPr lang="en-US" b="0" dirty="0" err="1"/>
              <a:t>policier</a:t>
            </a:r>
            <a:r>
              <a:rPr lang="en-US" b="0" dirty="0"/>
              <a:t>, president, </a:t>
            </a:r>
            <a:r>
              <a:rPr lang="en-US" b="0" dirty="0" err="1"/>
              <a:t>professeur</a:t>
            </a:r>
            <a:r>
              <a:rPr lang="en-US" b="0" dirty="0"/>
              <a:t>, </a:t>
            </a:r>
            <a:r>
              <a:rPr lang="en-US" b="0" dirty="0" err="1"/>
              <a:t>scientifique</a:t>
            </a:r>
            <a:r>
              <a:rPr lang="en-US" b="0" dirty="0"/>
              <a:t>, </a:t>
            </a:r>
            <a:r>
              <a:rPr lang="en-US" b="0" dirty="0" err="1"/>
              <a:t>secrétaire</a:t>
            </a:r>
            <a:r>
              <a:rPr lang="en-US" b="0" dirty="0"/>
              <a:t>, </a:t>
            </a:r>
            <a:r>
              <a:rPr lang="en-US" b="0" dirty="0" err="1"/>
              <a:t>serveur</a:t>
            </a:r>
            <a:r>
              <a:rPr lang="en-US" b="0" dirty="0"/>
              <a:t>, </a:t>
            </a:r>
            <a:r>
              <a:rPr lang="en-US" b="0" dirty="0" err="1"/>
              <a:t>soldat</a:t>
            </a:r>
            <a:endParaRPr lang="en-US" b="0" dirty="0"/>
          </a:p>
          <a:p>
            <a:pPr marL="0" indent="0">
              <a:buNone/>
            </a:pPr>
            <a:r>
              <a:rPr lang="en-US" b="1" dirty="0"/>
              <a:t>Edexcel jobs: </a:t>
            </a:r>
            <a:r>
              <a:rPr lang="en-US" b="0" dirty="0" err="1"/>
              <a:t>acteur</a:t>
            </a:r>
            <a:r>
              <a:rPr lang="en-US" b="0" dirty="0"/>
              <a:t>, artiste, chef/</a:t>
            </a:r>
            <a:r>
              <a:rPr lang="en-US" b="0" dirty="0" err="1"/>
              <a:t>cheffe</a:t>
            </a:r>
            <a:r>
              <a:rPr lang="en-US" b="0" dirty="0"/>
              <a:t>,</a:t>
            </a:r>
            <a:r>
              <a:rPr lang="en-US" b="1" dirty="0"/>
              <a:t> </a:t>
            </a:r>
            <a:r>
              <a:rPr lang="en-US" b="0" dirty="0" err="1"/>
              <a:t>étudiant</a:t>
            </a:r>
            <a:r>
              <a:rPr lang="en-US" b="0" dirty="0"/>
              <a:t>,</a:t>
            </a:r>
            <a:r>
              <a:rPr lang="en-US" b="1" dirty="0"/>
              <a:t> </a:t>
            </a:r>
            <a:r>
              <a:rPr lang="en-US" b="0" dirty="0" err="1"/>
              <a:t>médecin</a:t>
            </a:r>
            <a:r>
              <a:rPr lang="en-US" b="0" dirty="0"/>
              <a:t>, </a:t>
            </a:r>
            <a:r>
              <a:rPr lang="en-US" b="0" dirty="0" err="1"/>
              <a:t>policier</a:t>
            </a:r>
            <a:r>
              <a:rPr lang="en-US" b="0" dirty="0"/>
              <a:t>/</a:t>
            </a:r>
            <a:r>
              <a:rPr lang="en-US" b="0" dirty="0" err="1"/>
              <a:t>policière</a:t>
            </a:r>
            <a:r>
              <a:rPr lang="en-US" b="0" dirty="0"/>
              <a:t>, </a:t>
            </a:r>
            <a:r>
              <a:rPr lang="en-US" b="0" dirty="0" err="1"/>
              <a:t>professeur</a:t>
            </a:r>
            <a:r>
              <a:rPr lang="en-US" b="0" dirty="0"/>
              <a:t>, </a:t>
            </a:r>
          </a:p>
          <a:p>
            <a:pPr marL="0" indent="0">
              <a:buNone/>
            </a:pPr>
            <a:r>
              <a:rPr lang="en-US" b="1" dirty="0" err="1"/>
              <a:t>Eduqas</a:t>
            </a:r>
            <a:r>
              <a:rPr lang="en-US" b="1" dirty="0"/>
              <a:t> jobs: </a:t>
            </a:r>
            <a:r>
              <a:rPr lang="en-US" b="0" dirty="0" err="1"/>
              <a:t>acteur</a:t>
            </a:r>
            <a:r>
              <a:rPr lang="en-US" b="0" dirty="0"/>
              <a:t>, artiste, avocat, chef/</a:t>
            </a:r>
            <a:r>
              <a:rPr lang="en-US" b="0" dirty="0" err="1"/>
              <a:t>cheffe</a:t>
            </a:r>
            <a:r>
              <a:rPr lang="en-US" b="0" dirty="0"/>
              <a:t>, </a:t>
            </a:r>
            <a:r>
              <a:rPr lang="en-US" b="0" dirty="0" err="1"/>
              <a:t>directeur</a:t>
            </a:r>
            <a:r>
              <a:rPr lang="en-US" b="0" dirty="0"/>
              <a:t>, </a:t>
            </a:r>
            <a:r>
              <a:rPr lang="en-US" b="0" dirty="0" err="1"/>
              <a:t>écrivain</a:t>
            </a:r>
            <a:r>
              <a:rPr lang="en-US" b="0" dirty="0"/>
              <a:t>, </a:t>
            </a:r>
            <a:r>
              <a:rPr lang="en-US" b="0" dirty="0" err="1"/>
              <a:t>étudiant</a:t>
            </a:r>
            <a:r>
              <a:rPr lang="en-US" b="0" dirty="0"/>
              <a:t>, </a:t>
            </a:r>
            <a:r>
              <a:rPr lang="en-US" b="0" dirty="0" err="1"/>
              <a:t>facteur</a:t>
            </a:r>
            <a:r>
              <a:rPr lang="en-US" b="0" dirty="0"/>
              <a:t>, </a:t>
            </a:r>
            <a:r>
              <a:rPr lang="en-US" b="0" dirty="0" err="1"/>
              <a:t>journaliste</a:t>
            </a:r>
            <a:r>
              <a:rPr lang="en-US" b="0" dirty="0"/>
              <a:t>, </a:t>
            </a:r>
            <a:r>
              <a:rPr lang="en-US" b="0" dirty="0" err="1"/>
              <a:t>médecin</a:t>
            </a:r>
            <a:r>
              <a:rPr lang="en-US" b="0" dirty="0"/>
              <a:t>, </a:t>
            </a:r>
            <a:r>
              <a:rPr lang="en-US" b="0" dirty="0" err="1"/>
              <a:t>ministre</a:t>
            </a:r>
            <a:r>
              <a:rPr lang="en-US" b="0" dirty="0"/>
              <a:t>, </a:t>
            </a:r>
            <a:r>
              <a:rPr lang="en-US" b="0" dirty="0" err="1"/>
              <a:t>policier</a:t>
            </a:r>
            <a:r>
              <a:rPr lang="en-US" b="0" dirty="0"/>
              <a:t>/</a:t>
            </a:r>
            <a:r>
              <a:rPr lang="en-US" b="0" dirty="0" err="1"/>
              <a:t>policière</a:t>
            </a:r>
            <a:r>
              <a:rPr lang="en-US" b="0" dirty="0"/>
              <a:t>, president, </a:t>
            </a:r>
            <a:r>
              <a:rPr lang="en-US" b="0" dirty="0" err="1"/>
              <a:t>professeur</a:t>
            </a:r>
            <a:r>
              <a:rPr lang="en-US" b="0" dirty="0"/>
              <a:t>, </a:t>
            </a:r>
            <a:r>
              <a:rPr lang="en-US" b="0" dirty="0" err="1"/>
              <a:t>scientifique</a:t>
            </a:r>
            <a:r>
              <a:rPr lang="en-US" b="0" dirty="0"/>
              <a:t>, secretaire, </a:t>
            </a:r>
            <a:r>
              <a:rPr lang="en-US" b="0" dirty="0" err="1"/>
              <a:t>serveur</a:t>
            </a:r>
            <a:r>
              <a:rPr lang="en-US" b="0" dirty="0"/>
              <a:t>, </a:t>
            </a:r>
            <a:r>
              <a:rPr lang="en-US" b="0" dirty="0" err="1"/>
              <a:t>soldat</a:t>
            </a:r>
            <a:r>
              <a:rPr lang="en-US" b="0" dirty="0"/>
              <a:t>, </a:t>
            </a:r>
            <a:endParaRPr lang="en-US" b="1" dirty="0"/>
          </a:p>
          <a:p>
            <a:pPr marL="0" indent="0">
              <a:buNone/>
            </a:pPr>
            <a:endParaRPr lang="en-US" b="0" dirty="0"/>
          </a:p>
          <a:p>
            <a:pPr marL="0" indent="0">
              <a:buNone/>
            </a:pPr>
            <a:r>
              <a:rPr lang="en-US" b="1" dirty="0"/>
              <a:t>Note: </a:t>
            </a:r>
            <a:r>
              <a:rPr lang="en-US" b="0" dirty="0"/>
              <a:t>femme </a:t>
            </a:r>
            <a:r>
              <a:rPr lang="en-US" b="0" dirty="0" err="1"/>
              <a:t>d’affaires</a:t>
            </a:r>
            <a:r>
              <a:rPr lang="en-US" b="0" dirty="0"/>
              <a:t>, homme </a:t>
            </a:r>
            <a:r>
              <a:rPr lang="en-US" b="0" dirty="0" err="1"/>
              <a:t>d’affaires</a:t>
            </a:r>
            <a:r>
              <a:rPr lang="en-US" b="0" dirty="0"/>
              <a:t> will be appropriate compounds.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2/5.</a:t>
            </a:r>
          </a:p>
          <a:p>
            <a:endParaRPr lang="en-US" b="1" dirty="0"/>
          </a:p>
          <a:p>
            <a:r>
              <a:rPr lang="en-US" b="1" dirty="0"/>
              <a:t>Transcript:</a:t>
            </a:r>
          </a:p>
          <a:p>
            <a:pPr marL="0" indent="0">
              <a:buNone/>
            </a:pPr>
            <a:r>
              <a:rPr lang="en-US" b="0" dirty="0" err="1"/>
              <a:t>Voici</a:t>
            </a:r>
            <a:r>
              <a:rPr lang="en-US" b="0" dirty="0"/>
              <a:t> [un] </a:t>
            </a:r>
            <a:r>
              <a:rPr lang="en-US" b="0" dirty="0" err="1"/>
              <a:t>acteur</a:t>
            </a:r>
            <a:r>
              <a:rPr lang="en-US" b="0" dirty="0"/>
              <a:t> du nouveau film.</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60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US" b="1" dirty="0"/>
          </a:p>
          <a:p>
            <a:r>
              <a:rPr lang="en-US" b="1" dirty="0"/>
              <a:t>Transcript:</a:t>
            </a:r>
          </a:p>
          <a:p>
            <a:pPr marL="0" indent="0">
              <a:buNone/>
            </a:pPr>
            <a:r>
              <a:rPr lang="en-US" b="0" dirty="0" err="1"/>
              <a:t>Voici</a:t>
            </a:r>
            <a:r>
              <a:rPr lang="en-US" b="0" dirty="0"/>
              <a:t> [un] </a:t>
            </a:r>
            <a:r>
              <a:rPr lang="en-US" b="0" dirty="0" err="1"/>
              <a:t>étudiant</a:t>
            </a:r>
            <a:r>
              <a:rPr lang="en-US" b="0" dirty="0"/>
              <a:t> de </a:t>
            </a:r>
            <a:r>
              <a:rPr lang="en-US" b="0" dirty="0" err="1"/>
              <a:t>l’université</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69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4/5.</a:t>
            </a:r>
          </a:p>
          <a:p>
            <a:endParaRPr lang="en-US" b="1" dirty="0"/>
          </a:p>
          <a:p>
            <a:r>
              <a:rPr lang="en-US" b="1" dirty="0"/>
              <a:t>Transcript:</a:t>
            </a:r>
          </a:p>
          <a:p>
            <a:pPr marL="0" indent="0">
              <a:buNone/>
            </a:pPr>
            <a:r>
              <a:rPr lang="en-US" b="0" dirty="0" err="1"/>
              <a:t>Voici</a:t>
            </a:r>
            <a:r>
              <a:rPr lang="en-US" b="0" dirty="0"/>
              <a:t> [la] </a:t>
            </a:r>
            <a:r>
              <a:rPr lang="en-US" b="0" dirty="0" err="1"/>
              <a:t>présidente</a:t>
            </a:r>
            <a:r>
              <a:rPr lang="en-US" b="0" dirty="0"/>
              <a:t> du pays.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présidente</a:t>
            </a:r>
            <a:r>
              <a:rPr lang="en-US" b="0" dirty="0"/>
              <a:t> [president 268]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49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US" b="1" dirty="0"/>
          </a:p>
          <a:p>
            <a:r>
              <a:rPr lang="en-US" b="1" dirty="0"/>
              <a:t>Transcript:</a:t>
            </a:r>
          </a:p>
          <a:p>
            <a:pPr marL="0" indent="0">
              <a:buNone/>
            </a:pPr>
            <a:r>
              <a:rPr lang="en-US" b="0" dirty="0" err="1"/>
              <a:t>Voici</a:t>
            </a:r>
            <a:r>
              <a:rPr lang="en-US" b="0" dirty="0"/>
              <a:t> [</a:t>
            </a:r>
            <a:r>
              <a:rPr lang="en-US" b="0" dirty="0" err="1"/>
              <a:t>une</a:t>
            </a:r>
            <a:r>
              <a:rPr lang="en-US" b="0" dirty="0"/>
              <a:t>] </a:t>
            </a:r>
            <a:r>
              <a:rPr lang="en-US" b="0" dirty="0" err="1"/>
              <a:t>avocate</a:t>
            </a:r>
            <a:r>
              <a:rPr lang="en-US" b="0" dirty="0"/>
              <a:t> </a:t>
            </a:r>
            <a:r>
              <a:rPr lang="en-US" b="0" dirty="0" err="1"/>
              <a:t>calme</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85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masculine and feminine noun forms.</a:t>
            </a:r>
          </a:p>
          <a:p>
            <a:endParaRPr lang="en-US" b="1" dirty="0"/>
          </a:p>
          <a:p>
            <a:r>
              <a:rPr lang="en-US" b="1" dirty="0"/>
              <a:t>Procedure:</a:t>
            </a:r>
          </a:p>
          <a:p>
            <a:r>
              <a:rPr lang="en-US" b="0" dirty="0"/>
              <a:t>1. Students read the sentence and fill gaps with </a:t>
            </a:r>
            <a:r>
              <a:rPr lang="en-US" b="0" i="1" dirty="0"/>
              <a:t>le </a:t>
            </a:r>
            <a:r>
              <a:rPr lang="en-US" b="0" i="0" dirty="0"/>
              <a:t>or </a:t>
            </a:r>
            <a:r>
              <a:rPr lang="en-US" b="0" i="1" dirty="0"/>
              <a:t>la</a:t>
            </a:r>
            <a:r>
              <a:rPr lang="en-US" b="0" dirty="0"/>
              <a:t> based on the form of the noun they see (NB: some answers could be either!)</a:t>
            </a:r>
          </a:p>
          <a:p>
            <a:r>
              <a:rPr lang="en-US" b="0" dirty="0"/>
              <a:t>2. Click to bring up a true/false question. Students answer based on the gender of the noun. </a:t>
            </a:r>
          </a:p>
          <a:p>
            <a:r>
              <a:rPr lang="en-US" b="0" dirty="0"/>
              <a:t>3. Click to reveal answer and definite articles.</a:t>
            </a:r>
          </a:p>
          <a:p>
            <a:r>
              <a:rPr lang="en-US" b="0" dirty="0"/>
              <a:t>4. Click to bring up the next question.</a:t>
            </a:r>
          </a:p>
          <a:p>
            <a:r>
              <a:rPr lang="en-US" b="0" dirty="0"/>
              <a:t>5. Repeat steps 2-5 for three more questions.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coiffeur [&gt;5000], </a:t>
            </a:r>
            <a:r>
              <a:rPr lang="en-GB" baseline="0" dirty="0" err="1"/>
              <a:t>rédacteur</a:t>
            </a:r>
            <a:r>
              <a:rPr lang="en-GB" baseline="0" dirty="0"/>
              <a:t> [4260]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organiser [701], </a:t>
            </a:r>
            <a:r>
              <a:rPr lang="en-GB" baseline="0" dirty="0" err="1"/>
              <a:t>journaliste</a:t>
            </a:r>
            <a:r>
              <a:rPr lang="en-GB" baseline="0" dirty="0"/>
              <a:t> [1337], article [604], patronne [patron 1701], </a:t>
            </a:r>
            <a:r>
              <a:rPr lang="en-GB" baseline="0" dirty="0" err="1"/>
              <a:t>présentateur</a:t>
            </a:r>
            <a:r>
              <a:rPr lang="en-GB" baseline="0" dirty="0"/>
              <a:t> [&gt;5000], </a:t>
            </a:r>
            <a:r>
              <a:rPr lang="en-GB" baseline="0" dirty="0" err="1"/>
              <a:t>scène</a:t>
            </a:r>
            <a:r>
              <a:rPr lang="en-GB" baseline="0" dirty="0"/>
              <a:t> [794]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p>
          <a:p>
            <a:endParaRPr lang="en-US" b="1" dirty="0"/>
          </a:p>
          <a:p>
            <a:r>
              <a:rPr lang="en-US" b="1" dirty="0"/>
              <a:t>Aim: </a:t>
            </a:r>
            <a:r>
              <a:rPr lang="en-US" b="0" dirty="0"/>
              <a:t>To consolidate knowledge of noun </a:t>
            </a:r>
            <a:r>
              <a:rPr lang="en-US" b="0" dirty="0" err="1"/>
              <a:t>feminisation</a:t>
            </a:r>
            <a:r>
              <a:rPr lang="en-US" b="0" dirty="0"/>
              <a:t> patterns through practice in switching between feminine forms (as given) and the corresponding</a:t>
            </a:r>
            <a:r>
              <a:rPr lang="en-US" b="0" baseline="0" dirty="0"/>
              <a:t> masculine forms of job titles. This activity continues on the following slide.</a:t>
            </a:r>
            <a:endParaRPr lang="en-US" b="0" dirty="0"/>
          </a:p>
          <a:p>
            <a:endParaRPr lang="en-US" b="1" dirty="0"/>
          </a:p>
          <a:p>
            <a:r>
              <a:rPr lang="en-US" b="1" dirty="0"/>
              <a:t>Procedure:</a:t>
            </a:r>
          </a:p>
          <a:p>
            <a:r>
              <a:rPr lang="en-US" b="0" dirty="0"/>
              <a:t>1. Elicit masculine forms of the</a:t>
            </a:r>
            <a:r>
              <a:rPr lang="en-US" b="0" baseline="0" dirty="0"/>
              <a:t> nouns shown in the feminine from the students, either immediately or after a pause for thought. NB: to avoid confusion with the feminine forms ending in –e, only job titles which </a:t>
            </a:r>
            <a:r>
              <a:rPr lang="en-US" b="1" baseline="0" dirty="0"/>
              <a:t>differ</a:t>
            </a:r>
            <a:r>
              <a:rPr lang="en-US" b="0" baseline="0" dirty="0"/>
              <a:t> in the feminine form have been selected for this activity.</a:t>
            </a:r>
            <a:endParaRPr lang="en-US" b="0" dirty="0"/>
          </a:p>
          <a:p>
            <a:r>
              <a:rPr lang="en-US" b="0" dirty="0"/>
              <a:t>2. Click</a:t>
            </a:r>
            <a:r>
              <a:rPr lang="en-US" b="0" baseline="0" dirty="0"/>
              <a:t> to animate the answers.</a:t>
            </a:r>
          </a:p>
          <a:p>
            <a:r>
              <a:rPr lang="en-US" b="0" baseline="0" dirty="0"/>
              <a:t>3. Clarify the meanings of these unknown words.</a:t>
            </a:r>
          </a:p>
          <a:p>
            <a:r>
              <a:rPr lang="en-US" b="0" baseline="0" dirty="0"/>
              <a:t>3. Students close their books and repeat the activity orally, helping </a:t>
            </a:r>
            <a:r>
              <a:rPr lang="en-US" b="0" baseline="0" dirty="0" err="1"/>
              <a:t>automatisation</a:t>
            </a:r>
            <a:r>
              <a:rPr lang="en-US" b="0" baseline="0" dirty="0"/>
              <a:t> of the process.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agriculteur</a:t>
            </a:r>
            <a:r>
              <a:rPr lang="en-GB" sz="1200" b="0" i="0" u="none" strike="noStrike" kern="1200" cap="none" dirty="0">
                <a:solidFill>
                  <a:schemeClr val="tx1"/>
                </a:solidFill>
                <a:effectLst/>
                <a:latin typeface="+mn-lt"/>
                <a:ea typeface="Calibri"/>
                <a:cs typeface="Calibri"/>
                <a:sym typeface="Calibri"/>
              </a:rPr>
              <a:t> [2306], </a:t>
            </a:r>
            <a:r>
              <a:rPr lang="en-GB" sz="1200" dirty="0" err="1">
                <a:solidFill>
                  <a:srgbClr val="4472C4">
                    <a:lumMod val="50000"/>
                  </a:srgbClr>
                </a:solidFill>
              </a:rPr>
              <a:t>ingénieur</a:t>
            </a:r>
            <a:r>
              <a:rPr lang="en-GB" sz="1200" dirty="0">
                <a:solidFill>
                  <a:srgbClr val="4472C4">
                    <a:lumMod val="50000"/>
                  </a:srgbClr>
                </a:solidFill>
              </a:rPr>
              <a:t> [2848], </a:t>
            </a:r>
            <a:r>
              <a:rPr lang="en-US" sz="1200" dirty="0" err="1">
                <a:solidFill>
                  <a:srgbClr val="4472C4">
                    <a:lumMod val="50000"/>
                  </a:srgbClr>
                </a:solidFill>
              </a:rPr>
              <a:t>dessinateur</a:t>
            </a:r>
            <a:r>
              <a:rPr lang="en-US" sz="1200" dirty="0">
                <a:solidFill>
                  <a:srgbClr val="4472C4">
                    <a:lumMod val="50000"/>
                  </a:srgbClr>
                </a:solidFill>
              </a:rPr>
              <a:t> [&gt;5000], </a:t>
            </a:r>
            <a:r>
              <a:rPr lang="en-GB" sz="1200" b="0" dirty="0" err="1">
                <a:solidFill>
                  <a:srgbClr val="4472C4">
                    <a:lumMod val="50000"/>
                  </a:srgbClr>
                </a:solidFill>
              </a:rPr>
              <a:t>instituteur</a:t>
            </a:r>
            <a:r>
              <a:rPr lang="en-GB" sz="1200" b="0" dirty="0">
                <a:solidFill>
                  <a:srgbClr val="4472C4">
                    <a:lumMod val="50000"/>
                  </a:srgbClr>
                </a:solidFill>
              </a:rPr>
              <a:t> [4630], </a:t>
            </a:r>
            <a:r>
              <a:rPr lang="en-US" sz="1200" dirty="0" err="1">
                <a:solidFill>
                  <a:srgbClr val="4472C4">
                    <a:lumMod val="50000"/>
                  </a:srgbClr>
                </a:solidFill>
              </a:rPr>
              <a:t>écrivain</a:t>
            </a:r>
            <a:r>
              <a:rPr lang="en-US" sz="1200" dirty="0">
                <a:solidFill>
                  <a:srgbClr val="4472C4">
                    <a:lumMod val="50000"/>
                  </a:srgbClr>
                </a:solidFill>
              </a:rPr>
              <a:t> [1738], </a:t>
            </a:r>
            <a:r>
              <a:rPr lang="en-US" sz="1200" dirty="0" err="1">
                <a:solidFill>
                  <a:srgbClr val="4472C4">
                    <a:lumMod val="50000"/>
                  </a:srgbClr>
                </a:solidFill>
              </a:rPr>
              <a:t>inspecteur</a:t>
            </a:r>
            <a:r>
              <a:rPr lang="en-US" sz="1200" dirty="0">
                <a:solidFill>
                  <a:srgbClr val="4472C4">
                    <a:lumMod val="50000"/>
                  </a:srgbClr>
                </a:solidFill>
              </a:rPr>
              <a:t> [2694]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Note: </a:t>
            </a:r>
            <a:r>
              <a:rPr lang="en-GB" sz="1200" b="0" i="0" u="none" strike="noStrike" kern="1200" cap="none" dirty="0">
                <a:solidFill>
                  <a:schemeClr val="tx1"/>
                </a:solidFill>
                <a:effectLst/>
                <a:latin typeface="+mn-lt"/>
                <a:ea typeface="Calibri"/>
                <a:cs typeface="Calibri"/>
                <a:sym typeface="Calibri"/>
              </a:rPr>
              <a:t>of these jobs, only </a:t>
            </a:r>
            <a:r>
              <a:rPr lang="en-GB" sz="1200" b="1" i="0" u="none" strike="noStrike" kern="1200" cap="none" dirty="0" err="1">
                <a:solidFill>
                  <a:schemeClr val="tx1"/>
                </a:solidFill>
                <a:effectLst/>
                <a:latin typeface="+mn-lt"/>
                <a:ea typeface="Calibri"/>
                <a:cs typeface="Calibri"/>
                <a:sym typeface="Calibri"/>
              </a:rPr>
              <a:t>écrivain</a:t>
            </a:r>
            <a:r>
              <a:rPr lang="en-GB" sz="1200" b="0" i="0" u="none" strike="noStrike" kern="1200" cap="none" dirty="0">
                <a:solidFill>
                  <a:schemeClr val="tx1"/>
                </a:solidFill>
                <a:effectLst/>
                <a:latin typeface="+mn-lt"/>
                <a:ea typeface="Calibri"/>
                <a:cs typeface="Calibri"/>
                <a:sym typeface="Calibri"/>
              </a:rPr>
              <a:t> appears on a GCSE list (AQA + </a:t>
            </a:r>
            <a:r>
              <a:rPr lang="en-GB" sz="1200" b="0" i="0" u="none" strike="noStrike" kern="1200" cap="none" dirty="0" err="1">
                <a:solidFill>
                  <a:schemeClr val="tx1"/>
                </a:solidFill>
                <a:effectLst/>
                <a:latin typeface="+mn-lt"/>
                <a:ea typeface="Calibri"/>
                <a:cs typeface="Calibri"/>
                <a:sym typeface="Calibri"/>
              </a:rPr>
              <a:t>Eduqas</a:t>
            </a:r>
            <a:r>
              <a:rPr lang="en-GB" sz="1200" b="0" i="0" u="none" strike="noStrike" kern="1200" cap="none" dirty="0">
                <a:solidFill>
                  <a:schemeClr val="tx1"/>
                </a:solidFill>
                <a:effectLst/>
                <a:latin typeface="+mn-lt"/>
                <a:ea typeface="Calibri"/>
                <a:cs typeface="Calibri"/>
                <a:sym typeface="Calibri"/>
              </a:rPr>
              <a:t>), though </a:t>
            </a:r>
            <a:r>
              <a:rPr lang="en-GB" sz="1200" b="0" i="0" u="none" strike="noStrike" kern="1200" cap="none" dirty="0" err="1">
                <a:solidFill>
                  <a:schemeClr val="tx1"/>
                </a:solidFill>
                <a:effectLst/>
                <a:latin typeface="+mn-lt"/>
                <a:ea typeface="Calibri"/>
                <a:cs typeface="Calibri"/>
                <a:sym typeface="Calibri"/>
              </a:rPr>
              <a:t>ingénieur</a:t>
            </a:r>
            <a:r>
              <a:rPr lang="en-GB" sz="1200" b="0" i="0" u="none" strike="noStrike" kern="1200" cap="none" dirty="0">
                <a:solidFill>
                  <a:schemeClr val="tx1"/>
                </a:solidFill>
                <a:effectLst/>
                <a:latin typeface="+mn-lt"/>
                <a:ea typeface="Calibri"/>
                <a:cs typeface="Calibri"/>
                <a:sym typeface="Calibri"/>
              </a:rPr>
              <a:t> and </a:t>
            </a:r>
            <a:r>
              <a:rPr lang="en-GB" sz="1200" b="0" i="0" u="none" strike="noStrike" kern="1200" cap="none" dirty="0" err="1">
                <a:solidFill>
                  <a:schemeClr val="tx1"/>
                </a:solidFill>
                <a:effectLst/>
                <a:latin typeface="+mn-lt"/>
                <a:ea typeface="Calibri"/>
                <a:cs typeface="Calibri"/>
                <a:sym typeface="Calibri"/>
              </a:rPr>
              <a:t>inspecteur</a:t>
            </a:r>
            <a:r>
              <a:rPr lang="en-GB" sz="1200" b="0" i="0" u="none" strike="noStrike" kern="1200" cap="none" dirty="0">
                <a:solidFill>
                  <a:schemeClr val="tx1"/>
                </a:solidFill>
                <a:effectLst/>
                <a:latin typeface="+mn-lt"/>
                <a:ea typeface="Calibri"/>
                <a:cs typeface="Calibri"/>
                <a:sym typeface="Calibri"/>
              </a:rPr>
              <a:t> may be considered cognates and for inclusion in a reading question.</a:t>
            </a:r>
            <a:endParaRPr lang="en-GB" sz="1200" b="1"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0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12 minutes. </a:t>
            </a:r>
            <a:r>
              <a:rPr lang="en-US" b="0" dirty="0"/>
              <a:t>This is slide </a:t>
            </a:r>
            <a:r>
              <a:rPr lang="en-US" b="1" dirty="0"/>
              <a:t>1/2.</a:t>
            </a:r>
          </a:p>
          <a:p>
            <a:endParaRPr lang="en-US" b="1" dirty="0"/>
          </a:p>
          <a:p>
            <a:r>
              <a:rPr lang="en-US" b="1" dirty="0"/>
              <a:t>Aim: </a:t>
            </a:r>
            <a:r>
              <a:rPr lang="en-US" b="0" dirty="0"/>
              <a:t>written and spoken production of </a:t>
            </a:r>
            <a:r>
              <a:rPr lang="en-US" b="0" i="1" dirty="0" err="1"/>
              <a:t>est-ce</a:t>
            </a:r>
            <a:r>
              <a:rPr lang="en-US" b="0" i="1" dirty="0"/>
              <a:t> que</a:t>
            </a:r>
            <a:r>
              <a:rPr lang="en-US" b="0" i="0" dirty="0"/>
              <a:t> questions and statements with masculine and feminine jobs.</a:t>
            </a:r>
          </a:p>
          <a:p>
            <a:endParaRPr lang="en-US" b="1" dirty="0"/>
          </a:p>
          <a:p>
            <a:r>
              <a:rPr lang="en-US" b="1" dirty="0"/>
              <a:t>Procedure:</a:t>
            </a:r>
          </a:p>
          <a:p>
            <a:r>
              <a:rPr lang="en-US" b="0" dirty="0"/>
              <a:t>1. </a:t>
            </a:r>
            <a:r>
              <a:rPr lang="en-US" sz="1200" dirty="0">
                <a:solidFill>
                  <a:srgbClr val="4472C4">
                    <a:lumMod val="50000"/>
                  </a:srgbClr>
                </a:solidFill>
                <a:latin typeface="Century Gothic" panose="020F0302020204030204"/>
              </a:rPr>
              <a:t>Students sketch a table as shown on the slide. The job titles given here are suggestions only – you may want to add more, fewer or different job titles depending on the level and interests of the class. Ensure that the feminine forms of any jobs added to the table are formed by adding -e, -rice or a feminine article only, and ensure students are aware of the 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Tell students they are going to </a:t>
            </a:r>
            <a:r>
              <a:rPr lang="en-US" sz="1200" dirty="0">
                <a:solidFill>
                  <a:srgbClr val="4472C4">
                    <a:lumMod val="50000"/>
                  </a:srgbClr>
                </a:solidFill>
                <a:latin typeface="Century Gothic" panose="020F0302020204030204"/>
              </a:rPr>
              <a:t>work in mixed-gender groups of 4-6 (or this could be a whole-class activity). They need to ask one another which jobs they might like to do in the future using the construction </a:t>
            </a:r>
            <a:r>
              <a:rPr lang="en-US" sz="1200" i="1" dirty="0">
                <a:solidFill>
                  <a:srgbClr val="4472C4">
                    <a:lumMod val="50000"/>
                  </a:srgbClr>
                </a:solidFill>
                <a:latin typeface="Century Gothic" panose="020F0302020204030204"/>
              </a:rPr>
              <a:t>Est-</a:t>
            </a:r>
            <a:r>
              <a:rPr lang="en-US" sz="1200" i="1" dirty="0" err="1">
                <a:solidFill>
                  <a:srgbClr val="4472C4">
                    <a:lumMod val="50000"/>
                  </a:srgbClr>
                </a:solidFill>
                <a:latin typeface="Century Gothic" panose="020F0302020204030204"/>
              </a:rPr>
              <a:t>ce</a:t>
            </a:r>
            <a:r>
              <a:rPr lang="en-US" sz="1200" i="1" dirty="0">
                <a:solidFill>
                  <a:srgbClr val="4472C4">
                    <a:lumMod val="50000"/>
                  </a:srgbClr>
                </a:solidFill>
                <a:latin typeface="Century Gothic" panose="020F0302020204030204"/>
              </a:rPr>
              <a:t> que </a:t>
            </a:r>
            <a:r>
              <a:rPr lang="en-US" sz="1200" i="1" dirty="0" err="1">
                <a:solidFill>
                  <a:srgbClr val="4472C4">
                    <a:lumMod val="50000"/>
                  </a:srgbClr>
                </a:solidFill>
                <a:latin typeface="Century Gothic" panose="020F0302020204030204"/>
              </a:rPr>
              <a:t>tu</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veux</a:t>
            </a:r>
            <a:r>
              <a:rPr lang="en-US" sz="1200" i="1" dirty="0">
                <a:solidFill>
                  <a:srgbClr val="4472C4">
                    <a:lumMod val="50000"/>
                  </a:srgbClr>
                </a:solidFill>
                <a:latin typeface="Century Gothic" panose="020F0302020204030204"/>
              </a:rPr>
              <a:t> </a:t>
            </a:r>
            <a:r>
              <a:rPr lang="fr-FR" sz="1200" i="1" dirty="0"/>
              <a:t>ê</a:t>
            </a:r>
            <a:r>
              <a:rPr lang="en-US" sz="1200" i="1" dirty="0" err="1">
                <a:solidFill>
                  <a:srgbClr val="4472C4">
                    <a:lumMod val="50000"/>
                  </a:srgbClr>
                </a:solidFill>
                <a:latin typeface="Century Gothic" panose="020F0302020204030204"/>
              </a:rPr>
              <a:t>tre</a:t>
            </a:r>
            <a:r>
              <a:rPr lang="en-US" sz="1200" i="1" dirty="0">
                <a:solidFill>
                  <a:srgbClr val="4472C4">
                    <a:lumMod val="50000"/>
                  </a:srgbClr>
                </a:solidFill>
                <a:latin typeface="Century Gothic" panose="020F0302020204030204"/>
              </a:rPr>
              <a:t> + </a:t>
            </a:r>
            <a:r>
              <a:rPr lang="en-US" sz="1200" i="0" dirty="0">
                <a:solidFill>
                  <a:srgbClr val="4472C4">
                    <a:lumMod val="50000"/>
                  </a:srgbClr>
                </a:solidFill>
                <a:latin typeface="Century Gothic" panose="020F0302020204030204"/>
              </a:rPr>
              <a:t>masculine or feminine noun, </a:t>
            </a:r>
            <a:r>
              <a:rPr lang="en-US" sz="1200" dirty="0">
                <a:solidFill>
                  <a:srgbClr val="4472C4">
                    <a:lumMod val="50000"/>
                  </a:srgbClr>
                </a:solidFill>
                <a:latin typeface="Century Gothic" panose="020F0302020204030204"/>
              </a:rPr>
              <a:t>depending on who they are talking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3. Students respond in full sentences (use this slide to model the dialogue).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4. Students tally up the total number of ‘yes’ responses for each job to see which profession is most popular in the class.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Display the</a:t>
            </a:r>
            <a:r>
              <a:rPr lang="en-US" sz="1200" dirty="0">
                <a:solidFill>
                  <a:srgbClr val="4472C4">
                    <a:lumMod val="50000"/>
                  </a:srgbClr>
                </a:solidFill>
                <a:latin typeface="Century Gothic" panose="020F0302020204030204"/>
              </a:rPr>
              <a:t> writing follow-up on slide 25. Students write sentences about their classmates in the 3</a:t>
            </a:r>
            <a:r>
              <a:rPr lang="en-US" sz="1200" baseline="30000" dirty="0">
                <a:solidFill>
                  <a:srgbClr val="4472C4">
                    <a:lumMod val="50000"/>
                  </a:srgbClr>
                </a:solidFill>
                <a:latin typeface="Century Gothic" panose="020F0302020204030204"/>
              </a:rPr>
              <a:t>rd</a:t>
            </a:r>
            <a:r>
              <a:rPr lang="en-US" sz="1200" dirty="0">
                <a:solidFill>
                  <a:srgbClr val="4472C4">
                    <a:lumMod val="50000"/>
                  </a:srgbClr>
                </a:solidFill>
                <a:latin typeface="Century Gothic" panose="020F0302020204030204"/>
              </a:rPr>
              <a:t> person, e.g. </a:t>
            </a:r>
            <a:r>
              <a:rPr lang="en-US" sz="1200" i="1" dirty="0">
                <a:solidFill>
                  <a:srgbClr val="4472C4">
                    <a:lumMod val="50000"/>
                  </a:srgbClr>
                </a:solidFill>
                <a:latin typeface="Century Gothic" panose="020F0302020204030204"/>
              </a:rPr>
              <a:t>Matthew </a:t>
            </a:r>
            <a:r>
              <a:rPr lang="en-US" sz="1200" i="1" dirty="0" err="1">
                <a:solidFill>
                  <a:srgbClr val="4472C4">
                    <a:lumMod val="50000"/>
                  </a:srgbClr>
                </a:solidFill>
                <a:latin typeface="Century Gothic" panose="020F0302020204030204"/>
              </a:rPr>
              <a:t>veut</a:t>
            </a:r>
            <a:r>
              <a:rPr lang="en-US" sz="1200" i="1" dirty="0">
                <a:solidFill>
                  <a:srgbClr val="4472C4">
                    <a:lumMod val="50000"/>
                  </a:srgbClr>
                </a:solidFill>
                <a:latin typeface="Century Gothic" panose="020F0302020204030204"/>
              </a:rPr>
              <a:t> </a:t>
            </a:r>
            <a:r>
              <a:rPr lang="fr-FR" sz="1200" i="1" dirty="0"/>
              <a:t>ê</a:t>
            </a:r>
            <a:r>
              <a:rPr lang="en-US" sz="1200" i="1" dirty="0" err="1">
                <a:solidFill>
                  <a:srgbClr val="4472C4">
                    <a:lumMod val="50000"/>
                  </a:srgbClr>
                </a:solidFill>
                <a:latin typeface="Century Gothic" panose="020F0302020204030204"/>
              </a:rPr>
              <a:t>tre</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facteur</a:t>
            </a:r>
            <a:r>
              <a:rPr lang="en-US" sz="1200" i="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a useful opportunity to prompt students to personalize their vocabulary; some will have some definite ideas already about what they want to do in the future, others won’t of course.</a:t>
            </a:r>
            <a:endPar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754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Consolidating </a:t>
            </a:r>
            <a:r>
              <a:rPr lang="en-GB" b="0" dirty="0">
                <a:solidFill>
                  <a:prstClr val="white"/>
                </a:solidFill>
              </a:rPr>
              <a:t>SSC [h]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adjective agreement rules 1 and 2</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a:t>
            </a:r>
            <a:r>
              <a:rPr lang="en-GB" b="0" dirty="0"/>
              <a:t>adjective agreement rule 3</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91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raise awareness of pronunciation patterns with SFC + [h-]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503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oral production and aural recognition of liaison with SSC [h-] using cognates and known vocabulary.</a:t>
            </a:r>
            <a:endParaRPr lang="en-US" b="1" dirty="0"/>
          </a:p>
          <a:p>
            <a:endParaRPr lang="en-US" b="1" dirty="0"/>
          </a:p>
          <a:p>
            <a:r>
              <a:rPr lang="en-US" b="1" dirty="0"/>
              <a:t>Procedure:</a:t>
            </a:r>
          </a:p>
          <a:p>
            <a:pPr marL="228600" indent="-228600">
              <a:buAutoNum type="arabicPeriod"/>
            </a:pPr>
            <a:r>
              <a:rPr lang="en-US" b="0" dirty="0"/>
              <a:t>Teacher can recap liaison before beginning the task, highlighting the different pronunciations of </a:t>
            </a:r>
            <a:r>
              <a:rPr lang="en-US" b="0" i="1" dirty="0"/>
              <a:t>les</a:t>
            </a:r>
            <a:r>
              <a:rPr lang="en-US" b="0" dirty="0"/>
              <a:t>, </a:t>
            </a:r>
            <a:r>
              <a:rPr lang="en-US" b="0" i="1" dirty="0"/>
              <a:t>des</a:t>
            </a:r>
            <a:r>
              <a:rPr lang="en-US" b="0" dirty="0"/>
              <a:t>, </a:t>
            </a:r>
            <a:r>
              <a:rPr lang="en-US" b="0" i="1" dirty="0"/>
              <a:t>mon</a:t>
            </a:r>
            <a:r>
              <a:rPr lang="en-US" b="0" dirty="0"/>
              <a:t>, </a:t>
            </a:r>
            <a:r>
              <a:rPr lang="en-US" b="0" i="1" dirty="0" err="1"/>
              <a:t>mes</a:t>
            </a:r>
            <a:r>
              <a:rPr lang="en-US" b="0" dirty="0"/>
              <a:t>, </a:t>
            </a:r>
            <a:r>
              <a:rPr lang="en-US" b="0" i="1" dirty="0"/>
              <a:t>ton</a:t>
            </a:r>
            <a:r>
              <a:rPr lang="en-US" b="0" dirty="0"/>
              <a:t>, </a:t>
            </a:r>
            <a:r>
              <a:rPr lang="en-US" b="0" i="1" dirty="0" err="1"/>
              <a:t>tes</a:t>
            </a:r>
            <a:r>
              <a:rPr lang="en-US" b="0" dirty="0"/>
              <a:t>, </a:t>
            </a:r>
            <a:r>
              <a:rPr lang="en-US" b="0" i="1" dirty="0"/>
              <a:t>deux</a:t>
            </a:r>
            <a:r>
              <a:rPr lang="en-US" b="0" dirty="0"/>
              <a:t>, </a:t>
            </a:r>
            <a:r>
              <a:rPr lang="en-US" b="0" i="1" dirty="0"/>
              <a:t>trois</a:t>
            </a:r>
            <a:r>
              <a:rPr lang="en-US" b="0" i="0" dirty="0"/>
              <a:t> before a vowel.</a:t>
            </a:r>
          </a:p>
          <a:p>
            <a:pPr marL="228600" indent="-228600">
              <a:buAutoNum type="arabicPeriod"/>
            </a:pPr>
            <a:r>
              <a:rPr lang="en-US" b="0" i="0" dirty="0"/>
              <a:t>Students read the two versions of the sentences and decide which word needs a liaison and which does not. They then say each version of the sentence aloud.</a:t>
            </a:r>
          </a:p>
          <a:p>
            <a:pPr marL="228600" indent="-228600">
              <a:buAutoNum type="arabicPeriod"/>
            </a:pPr>
            <a:r>
              <a:rPr lang="en-US" b="0" i="0" dirty="0"/>
              <a:t>Click to reveal the second part of the task</a:t>
            </a:r>
          </a:p>
          <a:p>
            <a:pPr marL="228600" indent="-228600">
              <a:buAutoNum type="arabicPeriod"/>
            </a:pPr>
            <a:r>
              <a:rPr lang="en-US" b="0" dirty="0"/>
              <a:t>Click the numbers to play the audio. The last words in the sentences are obscured by beeps (the liaison is heard where present).</a:t>
            </a:r>
          </a:p>
          <a:p>
            <a:pPr marL="228600" indent="-228600">
              <a:buAutoNum type="arabicPeriod"/>
            </a:pPr>
            <a:r>
              <a:rPr lang="en-US" b="0" dirty="0"/>
              <a:t>Students write 1-8 and choose ‘a’ or ‘b’ to complete the sentence, based on the presence or absence of liaison.</a:t>
            </a:r>
          </a:p>
          <a:p>
            <a:pPr marL="228600" indent="-228600">
              <a:buAutoNum type="arabicPeriod"/>
            </a:pPr>
            <a:r>
              <a:rPr lang="en-US" b="0" dirty="0"/>
              <a:t>Click to bring up full audio (without beeps) buttons and answers.</a:t>
            </a:r>
          </a:p>
          <a:p>
            <a:pPr marL="0" indent="0">
              <a:buNone/>
            </a:pPr>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a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un voyage dans ton […]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deux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Où passes-tu tes […]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fais attention à mes […].</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Voici les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kern="1200" dirty="0">
              <a:solidFill>
                <a:schemeClr val="tx1"/>
              </a:solidFill>
              <a:effectLst/>
              <a:latin typeface="+mn-lt"/>
              <a:ea typeface="+mn-ea"/>
              <a:cs typeface="+mn-cs"/>
            </a:endParaRPr>
          </a:p>
          <a:p>
            <a:r>
              <a:rPr lang="en-US" b="1" dirty="0"/>
              <a:t>Transcript 2:</a:t>
            </a:r>
          </a:p>
          <a:p>
            <a:pPr marL="228600" indent="-228600">
              <a:buFont typeface="+mj-lt"/>
              <a:buAutoNum type="arabicPeriod"/>
            </a:pPr>
            <a:r>
              <a:rPr lang="fr-FR" sz="1200" kern="1200" dirty="0">
                <a:solidFill>
                  <a:schemeClr val="tx1"/>
                </a:solidFill>
                <a:effectLst/>
                <a:latin typeface="+mn-lt"/>
                <a:ea typeface="+mn-ea"/>
                <a:cs typeface="+mn-cs"/>
              </a:rPr>
              <a:t>Il a des hallucinations.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un voyage dans ton pays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deux hexagones.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Où passes-tu tes vacances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fais attention à mes vêtements.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Voici les hologrammes.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hallucination [&gt;5000], </a:t>
            </a:r>
            <a:r>
              <a:rPr lang="en-GB" baseline="0" dirty="0" err="1"/>
              <a:t>hélicoptère</a:t>
            </a:r>
            <a:r>
              <a:rPr lang="en-GB" baseline="0" dirty="0"/>
              <a:t> [2978], </a:t>
            </a:r>
            <a:r>
              <a:rPr lang="en-GB" baseline="0" dirty="0" err="1"/>
              <a:t>hexagone</a:t>
            </a:r>
            <a:r>
              <a:rPr lang="en-GB" baseline="0" dirty="0"/>
              <a:t> [&gt;5000], </a:t>
            </a:r>
            <a:r>
              <a:rPr lang="en-GB" baseline="0" dirty="0" err="1"/>
              <a:t>hologramme</a:t>
            </a:r>
            <a:r>
              <a:rPr lang="en-GB" baseline="0" dirty="0"/>
              <a:t> [&gt;5000], horoscope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1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0" dirty="0"/>
          </a:p>
          <a:p>
            <a:r>
              <a:rPr lang="en-US" b="1" dirty="0"/>
              <a:t>Aim: </a:t>
            </a:r>
            <a:r>
              <a:rPr lang="en-US" b="0" dirty="0"/>
              <a:t>To revisit the vocabulary from this week’s sets in a reading exercise. A more challenging version is on the next slide.</a:t>
            </a:r>
          </a:p>
          <a:p>
            <a:endParaRPr lang="en-US" b="1" dirty="0"/>
          </a:p>
          <a:p>
            <a:r>
              <a:rPr lang="en-US" b="1" dirty="0"/>
              <a:t>Procedure:</a:t>
            </a:r>
          </a:p>
          <a:p>
            <a:pPr marL="228600" indent="-228600">
              <a:buAutoNum type="arabicPeriod"/>
            </a:pPr>
            <a:r>
              <a:rPr lang="en-US" b="0" dirty="0"/>
              <a:t>Check students understand the surrounding context. They know the words </a:t>
            </a:r>
            <a:r>
              <a:rPr lang="en-US" b="0" i="1" dirty="0"/>
              <a:t>homme </a:t>
            </a:r>
            <a:r>
              <a:rPr lang="en-US" b="0" i="0" dirty="0"/>
              <a:t>and </a:t>
            </a:r>
            <a:r>
              <a:rPr lang="en-US" b="0" i="1" dirty="0"/>
              <a:t>affaires</a:t>
            </a:r>
            <a:r>
              <a:rPr lang="en-US" b="0" i="0" dirty="0"/>
              <a:t>. What does Amir’s dad do for a living?</a:t>
            </a:r>
            <a:endParaRPr lang="en-US" b="0" dirty="0"/>
          </a:p>
          <a:p>
            <a:pPr marL="228600" indent="-228600">
              <a:buAutoNum type="arabicPeriod"/>
            </a:pPr>
            <a:r>
              <a:rPr lang="en-US" b="0" dirty="0"/>
              <a:t>Students read the text and determine</a:t>
            </a:r>
            <a:r>
              <a:rPr lang="en-US" b="0" baseline="0" dirty="0"/>
              <a:t> which word shown at the bottom goes in each gap.</a:t>
            </a:r>
          </a:p>
          <a:p>
            <a:pPr marL="228600" indent="-228600">
              <a:buAutoNum type="arabicPeriod"/>
            </a:pPr>
            <a:r>
              <a:rPr lang="en-US" b="0" dirty="0"/>
              <a:t>Click</a:t>
            </a:r>
            <a:r>
              <a:rPr lang="en-US" b="0" baseline="0" dirty="0"/>
              <a:t> on the mouse to animate the 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more challenging</a:t>
            </a:r>
            <a:r>
              <a:rPr lang="en-US" b="1" baseline="0" dirty="0"/>
              <a:t> version of the previous slide, in that only the first letter of each missing word is given at the bottom of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14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(both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ways of making a masculine adjective</a:t>
            </a:r>
            <a:r>
              <a:rPr lang="en-US" b="0" baseline="0" dirty="0"/>
              <a:t> </a:t>
            </a:r>
            <a:r>
              <a:rPr lang="en-US" b="0" dirty="0"/>
              <a:t>feminine</a:t>
            </a:r>
            <a:r>
              <a:rPr lang="en-US" b="0" baseline="0" dirty="0"/>
              <a:t> using previously-met vocabulary.</a:t>
            </a:r>
            <a:endParaRPr lang="en-US" b="1" dirty="0"/>
          </a:p>
          <a:p>
            <a:endParaRPr lang="en-US" b="1" dirty="0"/>
          </a:p>
          <a:p>
            <a:r>
              <a:rPr lang="en-US" b="1" dirty="0"/>
              <a:t>Procedure:</a:t>
            </a:r>
          </a:p>
          <a:p>
            <a:r>
              <a:rPr lang="en-US" b="0" dirty="0"/>
              <a:t>1. Animate the explanation.</a:t>
            </a:r>
          </a:p>
          <a:p>
            <a:r>
              <a:rPr lang="en-US" b="0" dirty="0"/>
              <a:t>2. Ensure students’ understanding at each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27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6 </a:t>
            </a:r>
            <a:r>
              <a:rPr lang="en-US" b="1" dirty="0"/>
              <a:t>minutes</a:t>
            </a:r>
          </a:p>
          <a:p>
            <a:endParaRPr lang="en-US" b="1" dirty="0"/>
          </a:p>
          <a:p>
            <a:r>
              <a:rPr lang="en-US" b="1" dirty="0"/>
              <a:t>Aim: </a:t>
            </a:r>
            <a:r>
              <a:rPr lang="en-US" b="0" dirty="0"/>
              <a:t>Written recognition of masculine and feminine adjectives and connecting these with masculine and feminine nouns.</a:t>
            </a:r>
          </a:p>
          <a:p>
            <a:endParaRPr lang="en-US" b="1" dirty="0"/>
          </a:p>
          <a:p>
            <a:r>
              <a:rPr lang="en-US" b="1" dirty="0"/>
              <a:t>Procedure:</a:t>
            </a:r>
          </a:p>
          <a:p>
            <a:r>
              <a:rPr lang="en-US" b="0" dirty="0"/>
              <a:t>1. Students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the sentences and decide whether a male of female person is being described, based on the form of the adjective they see. They will have to apply their knowledge of noun forms learned in lesson one to complete the task as the articles are not given with the nouns/</a:t>
            </a:r>
            <a:endParaRPr lang="en-US" b="0" dirty="0"/>
          </a:p>
          <a:p>
            <a:r>
              <a:rPr lang="en-US" b="0" dirty="0"/>
              <a:t>2. Click to reveal answers one by one.</a:t>
            </a:r>
          </a:p>
          <a:p>
            <a:r>
              <a:rPr lang="en-US" b="0" dirty="0"/>
              <a:t>3. Oral translation of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12 minutes </a:t>
            </a:r>
            <a:r>
              <a:rPr lang="en-US" b="0" dirty="0"/>
              <a:t>(two slides)</a:t>
            </a:r>
            <a:endParaRPr lang="en-US" b="1" dirty="0"/>
          </a:p>
          <a:p>
            <a:endParaRPr lang="en-US" b="1" dirty="0"/>
          </a:p>
          <a:p>
            <a:r>
              <a:rPr lang="en-US" b="1" dirty="0"/>
              <a:t>Aim: </a:t>
            </a:r>
            <a:r>
              <a:rPr lang="en-US" b="0" dirty="0"/>
              <a:t>To </a:t>
            </a:r>
            <a:r>
              <a:rPr lang="en-US" b="0" dirty="0" err="1"/>
              <a:t>practise</a:t>
            </a:r>
            <a:r>
              <a:rPr lang="en-US" b="0" baseline="0" dirty="0"/>
              <a:t> recognition (listening modality) of masculine and feminine adjective forms.</a:t>
            </a:r>
            <a:endParaRPr lang="en-US" b="0" dirty="0"/>
          </a:p>
          <a:p>
            <a:endParaRPr lang="en-US" b="1" dirty="0"/>
          </a:p>
          <a:p>
            <a:r>
              <a:rPr lang="en-US" b="1" dirty="0"/>
              <a:t>Procedure:</a:t>
            </a:r>
          </a:p>
          <a:p>
            <a:r>
              <a:rPr lang="en-US" b="0" dirty="0"/>
              <a:t>1. Students listen to the</a:t>
            </a:r>
            <a:r>
              <a:rPr lang="en-US" b="0" baseline="0" dirty="0"/>
              <a:t> sentences. They select the correct noun (job title) option, according to the gender of the adjective heard in each case (the nouns and articles are bleeped out).</a:t>
            </a:r>
            <a:endParaRPr lang="en-US" b="0" dirty="0"/>
          </a:p>
          <a:p>
            <a:r>
              <a:rPr lang="en-US" b="0" dirty="0"/>
              <a:t>2. Click to animate the answers.</a:t>
            </a:r>
          </a:p>
          <a:p>
            <a:r>
              <a:rPr lang="en-US" b="0" dirty="0"/>
              <a:t>3. The full audio, with nouns included so that students can hear full sentences, can be found on the next slide.</a:t>
            </a:r>
          </a:p>
          <a:p>
            <a:endParaRPr lang="en-US" b="0" dirty="0"/>
          </a:p>
          <a:p>
            <a:r>
              <a:rPr lang="en-US" b="1" dirty="0"/>
              <a:t>Transcript:</a:t>
            </a:r>
          </a:p>
          <a:p>
            <a:r>
              <a:rPr lang="en-US" b="0" dirty="0"/>
              <a:t>1. </a:t>
            </a:r>
            <a:r>
              <a:rPr lang="en-US" b="0" dirty="0" err="1"/>
              <a:t>L’école</a:t>
            </a:r>
            <a:r>
              <a:rPr lang="en-US" b="0" dirty="0"/>
              <a:t> a [beep</a:t>
            </a:r>
            <a:r>
              <a:rPr lang="en-US" b="0" baseline="0" dirty="0"/>
              <a:t>] </a:t>
            </a:r>
            <a:r>
              <a:rPr lang="en-US" b="0" baseline="0" dirty="0" err="1"/>
              <a:t>prudente</a:t>
            </a:r>
            <a:r>
              <a:rPr lang="en-US" b="0" baseline="0" dirty="0"/>
              <a:t> ?</a:t>
            </a:r>
          </a:p>
          <a:p>
            <a:r>
              <a:rPr lang="en-US" b="0" baseline="0" dirty="0"/>
              <a:t>2. </a:t>
            </a:r>
            <a:r>
              <a:rPr lang="en-US" b="0" baseline="0" dirty="0" err="1"/>
              <a:t>Oui</a:t>
            </a:r>
            <a:r>
              <a:rPr lang="en-US" b="0" baseline="0" dirty="0"/>
              <a:t>, </a:t>
            </a:r>
            <a:r>
              <a:rPr lang="en-US" b="0" baseline="0" dirty="0" err="1"/>
              <a:t>c’est</a:t>
            </a:r>
            <a:r>
              <a:rPr lang="en-US" b="0" baseline="0" dirty="0"/>
              <a:t> [</a:t>
            </a:r>
            <a:r>
              <a:rPr lang="en-US" b="0" dirty="0"/>
              <a:t>beep</a:t>
            </a:r>
            <a:r>
              <a:rPr lang="en-US" b="0" baseline="0" dirty="0"/>
              <a:t>] </a:t>
            </a:r>
            <a:r>
              <a:rPr lang="en-US" b="0" baseline="0" dirty="0" err="1"/>
              <a:t>intéressante</a:t>
            </a:r>
            <a:r>
              <a:rPr lang="en-US" b="0" baseline="0" dirty="0"/>
              <a:t>.</a:t>
            </a:r>
          </a:p>
          <a:p>
            <a:r>
              <a:rPr lang="en-US" b="0" baseline="0" dirty="0"/>
              <a:t>3. [</a:t>
            </a:r>
            <a:r>
              <a:rPr lang="en-US" b="0" dirty="0"/>
              <a:t>beep</a:t>
            </a:r>
            <a:r>
              <a:rPr lang="en-US" b="0" baseline="0" dirty="0"/>
              <a:t>] </a:t>
            </a:r>
            <a:r>
              <a:rPr lang="en-US" b="0" baseline="0" dirty="0" err="1"/>
              <a:t>est</a:t>
            </a:r>
            <a:r>
              <a:rPr lang="en-US" b="0" baseline="0" dirty="0"/>
              <a:t> content ?</a:t>
            </a:r>
          </a:p>
          <a:p>
            <a:r>
              <a:rPr lang="en-US" b="0" baseline="0" dirty="0"/>
              <a:t>4. </a:t>
            </a:r>
            <a:r>
              <a:rPr lang="en-US" b="0" baseline="0" dirty="0" err="1"/>
              <a:t>Oui</a:t>
            </a:r>
            <a:r>
              <a:rPr lang="en-US" b="0" baseline="0" dirty="0"/>
              <a:t>, [</a:t>
            </a:r>
            <a:r>
              <a:rPr lang="en-US" b="0" dirty="0"/>
              <a:t>beep</a:t>
            </a:r>
            <a:r>
              <a:rPr lang="en-US" b="0" baseline="0" dirty="0"/>
              <a:t>] </a:t>
            </a:r>
            <a:r>
              <a:rPr lang="en-US" b="0" baseline="0" dirty="0" err="1"/>
              <a:t>est</a:t>
            </a:r>
            <a:r>
              <a:rPr lang="en-US" b="0" baseline="0" dirty="0"/>
              <a:t> </a:t>
            </a:r>
            <a:r>
              <a:rPr lang="en-US" b="0" baseline="0" dirty="0" err="1"/>
              <a:t>travailleur</a:t>
            </a:r>
            <a:r>
              <a:rPr lang="en-US" b="0" baseline="0" dirty="0"/>
              <a:t> </a:t>
            </a:r>
            <a:r>
              <a:rPr lang="en-US" b="0" baseline="0" dirty="0" err="1"/>
              <a:t>aussi</a:t>
            </a:r>
            <a:r>
              <a:rPr lang="en-US" b="0" baseline="0" dirty="0"/>
              <a:t>. </a:t>
            </a:r>
            <a:r>
              <a:rPr lang="en-US" b="0" baseline="0" dirty="0" err="1"/>
              <a:t>C’est</a:t>
            </a:r>
            <a:r>
              <a:rPr lang="en-US" b="0" baseline="0" dirty="0"/>
              <a:t> bon. Et </a:t>
            </a:r>
            <a:r>
              <a:rPr lang="en-US" b="0" baseline="0" dirty="0" err="1"/>
              <a:t>L</a:t>
            </a:r>
            <a:r>
              <a:rPr lang="en-US" b="0" dirty="0" err="1"/>
              <a:t>éa</a:t>
            </a:r>
            <a:r>
              <a:rPr lang="en-US" b="0" dirty="0"/>
              <a:t> ?</a:t>
            </a:r>
            <a:endParaRPr lang="en-US" b="0" baseline="0" dirty="0"/>
          </a:p>
          <a:p>
            <a:r>
              <a:rPr lang="en-US" b="0" baseline="0" dirty="0"/>
              <a:t>5. </a:t>
            </a:r>
            <a:r>
              <a:rPr lang="en-US" b="0" baseline="0" dirty="0" err="1"/>
              <a:t>Ouais</a:t>
            </a:r>
            <a:r>
              <a:rPr lang="en-US" b="0" baseline="0" dirty="0"/>
              <a:t> … </a:t>
            </a:r>
            <a:r>
              <a:rPr lang="en-US" b="0" baseline="0" dirty="0" err="1"/>
              <a:t>elle</a:t>
            </a:r>
            <a:r>
              <a:rPr lang="en-US" b="0" baseline="0" dirty="0"/>
              <a:t> a [</a:t>
            </a:r>
            <a:r>
              <a:rPr lang="en-US" b="0" dirty="0"/>
              <a:t>beep</a:t>
            </a:r>
            <a:r>
              <a:rPr lang="en-US" b="0" baseline="0" dirty="0"/>
              <a:t>] </a:t>
            </a:r>
            <a:r>
              <a:rPr lang="en-US" b="0" baseline="0" dirty="0" err="1"/>
              <a:t>intelligente</a:t>
            </a:r>
            <a:r>
              <a:rPr lang="en-US" b="0" baseline="0" dirty="0"/>
              <a:t>.</a:t>
            </a:r>
          </a:p>
          <a:p>
            <a:r>
              <a:rPr lang="en-US" b="0" baseline="0" dirty="0"/>
              <a:t>6. </a:t>
            </a:r>
            <a:r>
              <a:rPr lang="en-US" b="0" baseline="0" dirty="0" err="1"/>
              <a:t>Mais</a:t>
            </a:r>
            <a:r>
              <a:rPr lang="en-US" b="0" baseline="0" dirty="0"/>
              <a:t> </a:t>
            </a:r>
            <a:r>
              <a:rPr lang="en-US" b="0" baseline="0" dirty="0" err="1"/>
              <a:t>elle</a:t>
            </a:r>
            <a:r>
              <a:rPr lang="en-US" b="0" baseline="0" dirty="0"/>
              <a:t> a [</a:t>
            </a:r>
            <a:r>
              <a:rPr lang="en-US" b="0" dirty="0"/>
              <a:t>beep</a:t>
            </a:r>
            <a:r>
              <a:rPr lang="en-US" b="0" baseline="0" dirty="0"/>
              <a:t>] </a:t>
            </a:r>
            <a:r>
              <a:rPr lang="en-GB" sz="1200" b="0" i="0" u="none" strike="noStrike" kern="1200" dirty="0" err="1">
                <a:solidFill>
                  <a:schemeClr val="tx1"/>
                </a:solidFill>
                <a:effectLst/>
                <a:latin typeface="+mn-lt"/>
                <a:ea typeface="+mn-ea"/>
                <a:cs typeface="+mn-cs"/>
              </a:rPr>
              <a:t>méchant</a:t>
            </a:r>
            <a:r>
              <a:rPr lang="en-GB" sz="1200" b="0" i="0" u="none" strike="noStrike"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7. </a:t>
            </a:r>
            <a:r>
              <a:rPr lang="en-US" sz="1200" b="0" i="0" u="none" strike="noStrike" kern="1200" baseline="0" dirty="0" err="1">
                <a:solidFill>
                  <a:schemeClr val="tx1"/>
                </a:solidFill>
                <a:effectLst/>
                <a:latin typeface="+mn-lt"/>
                <a:ea typeface="+mn-ea"/>
                <a:cs typeface="+mn-cs"/>
              </a:rPr>
              <a:t>Oooh</a:t>
            </a: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c’est</a:t>
            </a:r>
            <a:r>
              <a:rPr lang="en-US" sz="1200" b="0" i="0" u="none" strike="noStrike" kern="1200" baseline="0" dirty="0">
                <a:solidFill>
                  <a:schemeClr val="tx1"/>
                </a:solidFill>
                <a:effectLst/>
                <a:latin typeface="+mn-lt"/>
                <a:ea typeface="+mn-ea"/>
                <a:cs typeface="+mn-cs"/>
              </a:rPr>
              <a:t> triste. [</a:t>
            </a:r>
            <a:r>
              <a:rPr lang="en-US" b="0" dirty="0"/>
              <a:t>beep</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n’es</a:t>
            </a:r>
            <a:r>
              <a:rPr lang="en-US" sz="1200" b="0" i="0" u="none" strike="noStrike" kern="1200" baseline="0" dirty="0">
                <a:solidFill>
                  <a:schemeClr val="tx1"/>
                </a:solidFill>
                <a:effectLst/>
                <a:latin typeface="+mn-lt"/>
                <a:ea typeface="+mn-ea"/>
                <a:cs typeface="+mn-cs"/>
              </a:rPr>
              <a:t> pas </a:t>
            </a:r>
            <a:r>
              <a:rPr lang="en-US" sz="1200" b="0" i="0" u="none" strike="noStrike" kern="1200" baseline="0" dirty="0" err="1">
                <a:solidFill>
                  <a:schemeClr val="tx1"/>
                </a:solidFill>
                <a:effectLst/>
                <a:latin typeface="+mn-lt"/>
                <a:ea typeface="+mn-ea"/>
                <a:cs typeface="+mn-cs"/>
              </a:rPr>
              <a:t>heureux</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hein</a:t>
            </a:r>
            <a:r>
              <a:rPr lang="en-US" sz="1200" b="0"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8. Bah, je </a:t>
            </a:r>
            <a:r>
              <a:rPr lang="en-US" sz="1200" b="0" i="0" u="none" strike="noStrike" kern="1200" baseline="0" dirty="0" err="1">
                <a:solidFill>
                  <a:schemeClr val="tx1"/>
                </a:solidFill>
                <a:effectLst/>
                <a:latin typeface="+mn-lt"/>
                <a:ea typeface="+mn-ea"/>
                <a:cs typeface="+mn-cs"/>
              </a:rPr>
              <a:t>suis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malade</a:t>
            </a:r>
            <a:r>
              <a:rPr lang="en-US" sz="1200" b="0" i="0" u="none" strike="noStrike" kern="1200" baseline="0" dirty="0">
                <a:solidFill>
                  <a:schemeClr val="tx1"/>
                </a:solidFill>
                <a:effectLst/>
                <a:latin typeface="+mn-lt"/>
                <a:ea typeface="+mn-ea"/>
                <a:cs typeface="+mn-cs"/>
              </a:rPr>
              <a:t>. [</a:t>
            </a:r>
            <a:r>
              <a:rPr lang="en-US" b="0" dirty="0"/>
              <a:t>beep</a:t>
            </a:r>
            <a:r>
              <a:rPr lang="en-US" sz="1200" b="0" i="0" u="none" strike="noStrike" kern="1200" baseline="0" dirty="0">
                <a:solidFill>
                  <a:schemeClr val="tx1"/>
                </a:solidFill>
                <a:effectLst/>
                <a:latin typeface="+mn-lt"/>
                <a:ea typeface="+mn-ea"/>
                <a:cs typeface="+mn-cs"/>
              </a:rPr>
              <a:t>] de restaurant </a:t>
            </a:r>
            <a:r>
              <a:rPr lang="en-US" sz="1200" b="0" i="0" u="none" strike="noStrike" kern="1200" baseline="0" dirty="0" err="1">
                <a:solidFill>
                  <a:schemeClr val="tx1"/>
                </a:solidFill>
                <a:effectLst/>
                <a:latin typeface="+mn-lt"/>
                <a:ea typeface="+mn-ea"/>
                <a:cs typeface="+mn-cs"/>
              </a:rPr>
              <a:t>n’est</a:t>
            </a:r>
            <a:r>
              <a:rPr lang="en-US" sz="1200" b="0" i="0" u="none" strike="noStrike" kern="1200" baseline="0" dirty="0">
                <a:solidFill>
                  <a:schemeClr val="tx1"/>
                </a:solidFill>
                <a:effectLst/>
                <a:latin typeface="+mn-lt"/>
                <a:ea typeface="+mn-ea"/>
                <a:cs typeface="+mn-cs"/>
              </a:rPr>
              <a:t> pas prudent.</a:t>
            </a:r>
          </a:p>
          <a:p>
            <a:r>
              <a:rPr lang="en-US" sz="1200" b="0" i="0" u="none" strike="noStrike" kern="1200" baseline="0" dirty="0">
                <a:solidFill>
                  <a:schemeClr val="tx1"/>
                </a:solidFill>
                <a:effectLst/>
                <a:latin typeface="+mn-lt"/>
                <a:ea typeface="+mn-ea"/>
                <a:cs typeface="+mn-cs"/>
              </a:rPr>
              <a:t>9. Tu as [</a:t>
            </a:r>
            <a:r>
              <a:rPr lang="en-US" b="0" dirty="0"/>
              <a:t>beep] </a:t>
            </a:r>
            <a:r>
              <a:rPr lang="en-US" b="0" dirty="0" err="1"/>
              <a:t>travailleuse</a:t>
            </a:r>
            <a:r>
              <a:rPr lang="en-US" b="0" dirty="0"/>
              <a:t> ?</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10. Non, </a:t>
            </a:r>
            <a:r>
              <a:rPr lang="en-US" sz="1200" b="0" i="0" u="none" strike="noStrike" kern="1200" baseline="0" dirty="0" err="1">
                <a:solidFill>
                  <a:schemeClr val="tx1"/>
                </a:solidFill>
                <a:effectLst/>
                <a:latin typeface="+mn-lt"/>
                <a:ea typeface="+mn-ea"/>
                <a:cs typeface="+mn-cs"/>
              </a:rPr>
              <a:t>mais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j’ai</a:t>
            </a:r>
            <a:r>
              <a:rPr lang="en-US" sz="1200" b="0" i="0" u="none" strike="noStrike" kern="1200" baseline="0" dirty="0">
                <a:solidFill>
                  <a:schemeClr val="tx1"/>
                </a:solidFill>
                <a:effectLst/>
                <a:latin typeface="+mn-lt"/>
                <a:ea typeface="+mn-ea"/>
                <a:cs typeface="+mn-cs"/>
              </a:rPr>
              <a:t> [</a:t>
            </a:r>
            <a:r>
              <a:rPr lang="en-US" b="0" dirty="0"/>
              <a:t>beep</a:t>
            </a:r>
            <a:r>
              <a:rPr lang="en-US" sz="1200" b="0" i="0" u="none" strike="noStrike" kern="1200" baseline="0" dirty="0">
                <a:solidFill>
                  <a:schemeClr val="tx1"/>
                </a:solidFill>
                <a:effectLst/>
                <a:latin typeface="+mn-lt"/>
                <a:ea typeface="+mn-ea"/>
                <a:cs typeface="+mn-cs"/>
              </a:rPr>
              <a:t>] </a:t>
            </a:r>
            <a:r>
              <a:rPr lang="en-US" b="0" baseline="0" dirty="0" err="1"/>
              <a:t>ambitieux</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serveur</a:t>
            </a:r>
            <a:r>
              <a:rPr lang="en-GB" baseline="0" dirty="0"/>
              <a:t> [4377]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010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Aim: </a:t>
            </a:r>
            <a:r>
              <a:rPr lang="en-US" b="0" dirty="0"/>
              <a:t>Written summary of a spoken dialogue.</a:t>
            </a:r>
          </a:p>
          <a:p>
            <a:endParaRPr lang="en-US" b="1" dirty="0"/>
          </a:p>
          <a:p>
            <a:r>
              <a:rPr lang="en-US" b="1" dirty="0"/>
              <a:t>Procedure:</a:t>
            </a:r>
          </a:p>
          <a:p>
            <a:r>
              <a:rPr lang="en-US" b="0" dirty="0"/>
              <a:t>1. Click on the numbers to hear sentences in French.</a:t>
            </a:r>
          </a:p>
          <a:p>
            <a:r>
              <a:rPr lang="en-US" b="0" dirty="0"/>
              <a:t>2. Students have 5 seconds after each item to make notes in French or English.</a:t>
            </a:r>
          </a:p>
          <a:p>
            <a:r>
              <a:rPr lang="en-US" b="0" dirty="0"/>
              <a:t>3. Students have 4 minutes to write a written summary of what they have heard in English. Encourage students to group their notes logically, e.g. – what is Amir’s school like? What is L</a:t>
            </a:r>
            <a:r>
              <a:rPr lang="en-GB" sz="1200" b="0" i="0" u="none" strike="noStrike" kern="1200" dirty="0" err="1">
                <a:solidFill>
                  <a:schemeClr val="tx1"/>
                </a:solidFill>
                <a:effectLst/>
                <a:latin typeface="+mn-lt"/>
                <a:ea typeface="+mn-ea"/>
                <a:cs typeface="+mn-cs"/>
              </a:rPr>
              <a:t>éa’s</a:t>
            </a:r>
            <a:r>
              <a:rPr lang="en-GB" sz="1200" b="0" i="0" u="none" strike="noStrike" kern="1200" dirty="0">
                <a:solidFill>
                  <a:schemeClr val="tx1"/>
                </a:solidFill>
                <a:effectLst/>
                <a:latin typeface="+mn-lt"/>
                <a:ea typeface="+mn-ea"/>
                <a:cs typeface="+mn-cs"/>
              </a:rPr>
              <a:t> school like? What happened to Léa’s dad?</a:t>
            </a:r>
            <a:endParaRPr lang="en-US" b="0" dirty="0"/>
          </a:p>
          <a:p>
            <a:r>
              <a:rPr lang="en-US" b="0" dirty="0"/>
              <a:t>4. A suggested summary appears on a click.</a:t>
            </a:r>
          </a:p>
          <a:p>
            <a:endParaRPr lang="en-US" b="0" dirty="0"/>
          </a:p>
          <a:p>
            <a:r>
              <a:rPr lang="en-US" b="1" dirty="0"/>
              <a:t>Transcript:</a:t>
            </a:r>
          </a:p>
          <a:p>
            <a:r>
              <a:rPr lang="en-US" b="0" dirty="0"/>
              <a:t>1. </a:t>
            </a:r>
            <a:r>
              <a:rPr lang="en-US" b="0" dirty="0" err="1"/>
              <a:t>L’école</a:t>
            </a:r>
            <a:r>
              <a:rPr lang="en-US" b="0" dirty="0"/>
              <a:t> a </a:t>
            </a:r>
            <a:r>
              <a:rPr lang="en-US" b="0" dirty="0" err="1"/>
              <a:t>une</a:t>
            </a:r>
            <a:r>
              <a:rPr lang="en-US" b="0" baseline="0" dirty="0"/>
              <a:t> </a:t>
            </a:r>
            <a:r>
              <a:rPr lang="en-US" b="0" baseline="0" dirty="0" err="1"/>
              <a:t>directrice</a:t>
            </a:r>
            <a:r>
              <a:rPr lang="en-US" b="0" baseline="0" dirty="0"/>
              <a:t> </a:t>
            </a:r>
            <a:r>
              <a:rPr lang="en-US" b="0" baseline="0" dirty="0" err="1"/>
              <a:t>prudente</a:t>
            </a:r>
            <a:r>
              <a:rPr lang="en-US" b="0" baseline="0" dirty="0"/>
              <a:t> ?</a:t>
            </a:r>
          </a:p>
          <a:p>
            <a:r>
              <a:rPr lang="en-US" b="0" baseline="0" dirty="0"/>
              <a:t>2. </a:t>
            </a:r>
            <a:r>
              <a:rPr lang="en-US" b="0" baseline="0" dirty="0" err="1"/>
              <a:t>Oui</a:t>
            </a:r>
            <a:r>
              <a:rPr lang="en-US" b="0" baseline="0" dirty="0"/>
              <a:t>, </a:t>
            </a:r>
            <a:r>
              <a:rPr lang="en-US" b="0" baseline="0" dirty="0" err="1"/>
              <a:t>c’est</a:t>
            </a:r>
            <a:r>
              <a:rPr lang="en-US" b="0" baseline="0" dirty="0"/>
              <a:t> </a:t>
            </a:r>
            <a:r>
              <a:rPr lang="en-US" b="0" baseline="0" dirty="0" err="1"/>
              <a:t>une</a:t>
            </a:r>
            <a:r>
              <a:rPr lang="en-US" b="0" baseline="0" dirty="0"/>
              <a:t> femme </a:t>
            </a:r>
            <a:r>
              <a:rPr lang="en-US" b="0" baseline="0" dirty="0" err="1"/>
              <a:t>intéressante</a:t>
            </a:r>
            <a:r>
              <a:rPr lang="en-US" b="0" baseline="0" dirty="0"/>
              <a:t>.</a:t>
            </a:r>
          </a:p>
          <a:p>
            <a:r>
              <a:rPr lang="en-US" b="0" baseline="0" dirty="0"/>
              <a:t>3. Amir </a:t>
            </a:r>
            <a:r>
              <a:rPr lang="en-US" b="0" baseline="0" dirty="0" err="1"/>
              <a:t>il-est</a:t>
            </a:r>
            <a:r>
              <a:rPr lang="en-US" b="0" baseline="0" dirty="0"/>
              <a:t> content ?</a:t>
            </a:r>
          </a:p>
          <a:p>
            <a:r>
              <a:rPr lang="en-US" b="0" baseline="0" dirty="0"/>
              <a:t>4. </a:t>
            </a:r>
            <a:r>
              <a:rPr lang="en-US" b="0" baseline="0" dirty="0" err="1"/>
              <a:t>Oui</a:t>
            </a:r>
            <a:r>
              <a:rPr lang="en-US" b="0" baseline="0" dirty="0"/>
              <a:t>, le </a:t>
            </a:r>
            <a:r>
              <a:rPr lang="en-US" b="0" baseline="0" dirty="0" err="1"/>
              <a:t>professeur</a:t>
            </a:r>
            <a:r>
              <a:rPr lang="en-US" b="0" baseline="0" dirty="0"/>
              <a:t> </a:t>
            </a:r>
            <a:r>
              <a:rPr lang="en-US" b="0" baseline="0" dirty="0" err="1"/>
              <a:t>est</a:t>
            </a:r>
            <a:r>
              <a:rPr lang="en-US" b="0" baseline="0" dirty="0"/>
              <a:t> </a:t>
            </a:r>
            <a:r>
              <a:rPr lang="en-US" b="0" baseline="0" dirty="0" err="1"/>
              <a:t>travailleur</a:t>
            </a:r>
            <a:r>
              <a:rPr lang="en-US" b="0" baseline="0" dirty="0"/>
              <a:t> </a:t>
            </a:r>
            <a:r>
              <a:rPr lang="en-US" b="0" baseline="0" dirty="0" err="1"/>
              <a:t>aussi</a:t>
            </a:r>
            <a:r>
              <a:rPr lang="en-US" b="0" baseline="0" dirty="0"/>
              <a:t>. </a:t>
            </a:r>
            <a:r>
              <a:rPr lang="en-US" b="0" baseline="0" dirty="0" err="1"/>
              <a:t>C’est</a:t>
            </a:r>
            <a:r>
              <a:rPr lang="en-US" b="0" baseline="0" dirty="0"/>
              <a:t> bon. Et </a:t>
            </a:r>
            <a:r>
              <a:rPr lang="en-US" b="0" baseline="0" dirty="0" err="1"/>
              <a:t>L</a:t>
            </a:r>
            <a:r>
              <a:rPr lang="en-US" b="0" dirty="0" err="1"/>
              <a:t>éa</a:t>
            </a:r>
            <a:r>
              <a:rPr lang="en-US" b="0" dirty="0"/>
              <a:t> ?</a:t>
            </a:r>
            <a:endParaRPr lang="en-US" b="0" baseline="0" dirty="0"/>
          </a:p>
          <a:p>
            <a:r>
              <a:rPr lang="en-US" b="0" baseline="0" dirty="0"/>
              <a:t>5. </a:t>
            </a:r>
            <a:r>
              <a:rPr lang="en-US" b="0" baseline="0" dirty="0" err="1"/>
              <a:t>Ouais</a:t>
            </a:r>
            <a:r>
              <a:rPr lang="en-US" b="0" baseline="0" dirty="0"/>
              <a:t> … </a:t>
            </a:r>
            <a:r>
              <a:rPr lang="en-US" b="0" baseline="0" dirty="0" err="1"/>
              <a:t>elle</a:t>
            </a:r>
            <a:r>
              <a:rPr lang="en-US" b="0" baseline="0" dirty="0"/>
              <a:t> a </a:t>
            </a:r>
            <a:r>
              <a:rPr lang="en-US" b="0" baseline="0" dirty="0" err="1"/>
              <a:t>une</a:t>
            </a:r>
            <a:r>
              <a:rPr lang="en-US" b="0" baseline="0" dirty="0"/>
              <a:t> </a:t>
            </a:r>
            <a:r>
              <a:rPr lang="en-US" b="0" baseline="0" dirty="0" err="1"/>
              <a:t>professeure</a:t>
            </a:r>
            <a:r>
              <a:rPr lang="en-US" b="0" baseline="0" dirty="0"/>
              <a:t> </a:t>
            </a:r>
            <a:r>
              <a:rPr lang="en-US" b="0" baseline="0" dirty="0" err="1"/>
              <a:t>intelligente</a:t>
            </a:r>
            <a:r>
              <a:rPr lang="en-US" b="0" baseline="0" dirty="0"/>
              <a:t>.?</a:t>
            </a:r>
          </a:p>
          <a:p>
            <a:r>
              <a:rPr lang="en-US" b="0" baseline="0" dirty="0"/>
              <a:t>6. </a:t>
            </a:r>
            <a:r>
              <a:rPr lang="en-US" b="0" baseline="0" dirty="0" err="1"/>
              <a:t>Mais</a:t>
            </a:r>
            <a:r>
              <a:rPr lang="en-US" b="0" baseline="0" dirty="0"/>
              <a:t> </a:t>
            </a:r>
            <a:r>
              <a:rPr lang="en-US" b="0" baseline="0" dirty="0" err="1"/>
              <a:t>elle</a:t>
            </a:r>
            <a:r>
              <a:rPr lang="en-US" b="0" baseline="0" dirty="0"/>
              <a:t> a un </a:t>
            </a:r>
            <a:r>
              <a:rPr lang="en-US" b="0" baseline="0" dirty="0" err="1"/>
              <a:t>directeur</a:t>
            </a:r>
            <a:r>
              <a:rPr lang="en-US" b="0" baseline="0" dirty="0"/>
              <a:t> </a:t>
            </a:r>
            <a:r>
              <a:rPr lang="en-GB" sz="1200" b="0" i="0" u="none" strike="noStrike" kern="1200" dirty="0" err="1">
                <a:solidFill>
                  <a:schemeClr val="tx1"/>
                </a:solidFill>
                <a:effectLst/>
                <a:latin typeface="+mn-lt"/>
                <a:ea typeface="+mn-ea"/>
                <a:cs typeface="+mn-cs"/>
              </a:rPr>
              <a:t>méchant</a:t>
            </a:r>
            <a:r>
              <a:rPr lang="en-GB" sz="1200" b="0" i="0" u="none" strike="noStrike"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7. </a:t>
            </a:r>
            <a:r>
              <a:rPr lang="en-US" sz="1200" b="0" i="0" u="none" strike="noStrike" kern="1200" baseline="0" dirty="0" err="1">
                <a:solidFill>
                  <a:schemeClr val="tx1"/>
                </a:solidFill>
                <a:effectLst/>
                <a:latin typeface="+mn-lt"/>
                <a:ea typeface="+mn-ea"/>
                <a:cs typeface="+mn-cs"/>
              </a:rPr>
              <a:t>Oooh</a:t>
            </a: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c’est</a:t>
            </a:r>
            <a:r>
              <a:rPr lang="en-US" sz="1200" b="0" i="0" u="none" strike="noStrike" kern="1200" baseline="0" dirty="0">
                <a:solidFill>
                  <a:schemeClr val="tx1"/>
                </a:solidFill>
                <a:effectLst/>
                <a:latin typeface="+mn-lt"/>
                <a:ea typeface="+mn-ea"/>
                <a:cs typeface="+mn-cs"/>
              </a:rPr>
              <a:t> triste. Tu </a:t>
            </a:r>
            <a:r>
              <a:rPr lang="en-US" sz="1200" b="0" i="0" u="none" strike="noStrike" kern="1200" baseline="0" dirty="0" err="1">
                <a:solidFill>
                  <a:schemeClr val="tx1"/>
                </a:solidFill>
                <a:effectLst/>
                <a:latin typeface="+mn-lt"/>
                <a:ea typeface="+mn-ea"/>
                <a:cs typeface="+mn-cs"/>
              </a:rPr>
              <a:t>n’es</a:t>
            </a:r>
            <a:r>
              <a:rPr lang="en-US" sz="1200" b="0" i="0" u="none" strike="noStrike" kern="1200" baseline="0" dirty="0">
                <a:solidFill>
                  <a:schemeClr val="tx1"/>
                </a:solidFill>
                <a:effectLst/>
                <a:latin typeface="+mn-lt"/>
                <a:ea typeface="+mn-ea"/>
                <a:cs typeface="+mn-cs"/>
              </a:rPr>
              <a:t> pas </a:t>
            </a:r>
            <a:r>
              <a:rPr lang="en-US" sz="1200" b="0" i="0" u="none" strike="noStrike" kern="1200" baseline="0" dirty="0" err="1">
                <a:solidFill>
                  <a:schemeClr val="tx1"/>
                </a:solidFill>
                <a:effectLst/>
                <a:latin typeface="+mn-lt"/>
                <a:ea typeface="+mn-ea"/>
                <a:cs typeface="+mn-cs"/>
              </a:rPr>
              <a:t>heureux</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hein</a:t>
            </a:r>
            <a:r>
              <a:rPr lang="en-US" sz="1200" b="0"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8. Bah, je </a:t>
            </a:r>
            <a:r>
              <a:rPr lang="en-US" sz="1200" b="0" i="0" u="none" strike="noStrike" kern="1200" baseline="0" dirty="0" err="1">
                <a:solidFill>
                  <a:schemeClr val="tx1"/>
                </a:solidFill>
                <a:effectLst/>
                <a:latin typeface="+mn-lt"/>
                <a:ea typeface="+mn-ea"/>
                <a:cs typeface="+mn-cs"/>
              </a:rPr>
              <a:t>suis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malade</a:t>
            </a:r>
            <a:r>
              <a:rPr lang="en-US" sz="1200" b="0" i="0" u="none" strike="noStrike" kern="1200" baseline="0" dirty="0">
                <a:solidFill>
                  <a:schemeClr val="tx1"/>
                </a:solidFill>
                <a:effectLst/>
                <a:latin typeface="+mn-lt"/>
                <a:ea typeface="+mn-ea"/>
                <a:cs typeface="+mn-cs"/>
              </a:rPr>
              <a:t>. Le </a:t>
            </a:r>
            <a:r>
              <a:rPr lang="en-US" sz="1200" b="0" i="0" u="none" strike="noStrike" kern="1200" baseline="0" dirty="0" err="1">
                <a:solidFill>
                  <a:schemeClr val="tx1"/>
                </a:solidFill>
                <a:effectLst/>
                <a:latin typeface="+mn-lt"/>
                <a:ea typeface="+mn-ea"/>
                <a:cs typeface="+mn-cs"/>
              </a:rPr>
              <a:t>serveur</a:t>
            </a:r>
            <a:r>
              <a:rPr lang="en-US" sz="1200" b="0" i="0" u="none" strike="noStrike" kern="1200" baseline="0" dirty="0">
                <a:solidFill>
                  <a:schemeClr val="tx1"/>
                </a:solidFill>
                <a:effectLst/>
                <a:latin typeface="+mn-lt"/>
                <a:ea typeface="+mn-ea"/>
                <a:cs typeface="+mn-cs"/>
              </a:rPr>
              <a:t> de restaurant </a:t>
            </a:r>
            <a:r>
              <a:rPr lang="en-US" sz="1200" b="0" i="0" u="none" strike="noStrike" kern="1200" baseline="0" dirty="0" err="1">
                <a:solidFill>
                  <a:schemeClr val="tx1"/>
                </a:solidFill>
                <a:effectLst/>
                <a:latin typeface="+mn-lt"/>
                <a:ea typeface="+mn-ea"/>
                <a:cs typeface="+mn-cs"/>
              </a:rPr>
              <a:t>n’est</a:t>
            </a:r>
            <a:r>
              <a:rPr lang="en-US" sz="1200" b="0" i="0" u="none" strike="noStrike" kern="1200" baseline="0" dirty="0">
                <a:solidFill>
                  <a:schemeClr val="tx1"/>
                </a:solidFill>
                <a:effectLst/>
                <a:latin typeface="+mn-lt"/>
                <a:ea typeface="+mn-ea"/>
                <a:cs typeface="+mn-cs"/>
              </a:rPr>
              <a:t> pas prudent.</a:t>
            </a:r>
          </a:p>
          <a:p>
            <a:r>
              <a:rPr lang="en-US" sz="1200" b="0" i="0" u="none" strike="noStrike" kern="1200" baseline="0" dirty="0">
                <a:solidFill>
                  <a:schemeClr val="tx1"/>
                </a:solidFill>
                <a:effectLst/>
                <a:latin typeface="+mn-lt"/>
                <a:ea typeface="+mn-ea"/>
                <a:cs typeface="+mn-cs"/>
              </a:rPr>
              <a:t>9. Tu as </a:t>
            </a:r>
            <a:r>
              <a:rPr lang="en-US" sz="1200" b="0" i="0" u="none" strike="noStrike" kern="1200" baseline="0" dirty="0" err="1">
                <a:solidFill>
                  <a:schemeClr val="tx1"/>
                </a:solidFill>
                <a:effectLst/>
                <a:latin typeface="+mn-lt"/>
                <a:ea typeface="+mn-ea"/>
                <a:cs typeface="+mn-cs"/>
              </a:rPr>
              <a:t>une</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t>
            </a:r>
            <a:r>
              <a:rPr lang="en-US" b="0" dirty="0" err="1"/>
              <a:t>édecin</a:t>
            </a:r>
            <a:r>
              <a:rPr lang="en-US" b="0" dirty="0"/>
              <a:t> </a:t>
            </a:r>
            <a:r>
              <a:rPr lang="en-US" b="0" dirty="0" err="1"/>
              <a:t>travailleuse</a:t>
            </a:r>
            <a:r>
              <a:rPr lang="en-US" b="0" dirty="0"/>
              <a:t> ?</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10. Non, </a:t>
            </a:r>
            <a:r>
              <a:rPr lang="en-US" sz="1200" b="0" i="0" u="none" strike="noStrike" kern="1200" baseline="0" dirty="0" err="1">
                <a:solidFill>
                  <a:schemeClr val="tx1"/>
                </a:solidFill>
                <a:effectLst/>
                <a:latin typeface="+mn-lt"/>
                <a:ea typeface="+mn-ea"/>
                <a:cs typeface="+mn-cs"/>
              </a:rPr>
              <a:t>mais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j’ai</a:t>
            </a:r>
            <a:r>
              <a:rPr lang="en-US" sz="1200" b="0" i="0" u="none" strike="noStrike" kern="1200" baseline="0" dirty="0">
                <a:solidFill>
                  <a:schemeClr val="tx1"/>
                </a:solidFill>
                <a:effectLst/>
                <a:latin typeface="+mn-lt"/>
                <a:ea typeface="+mn-ea"/>
                <a:cs typeface="+mn-cs"/>
              </a:rPr>
              <a:t> un avocat </a:t>
            </a:r>
            <a:r>
              <a:rPr lang="en-US" b="0" baseline="0" dirty="0" err="1"/>
              <a:t>ambitieux</a:t>
            </a:r>
            <a:r>
              <a:rPr lang="en-US" b="0" baseline="0" dirty="0"/>
              <a:t>!</a:t>
            </a: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37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EITHER THIS WRITING OR THE SPEAKING THAT FOLLOWS</a:t>
            </a:r>
            <a:br>
              <a:rPr lang="en-US" b="1" dirty="0"/>
            </a:br>
            <a:r>
              <a:rPr lang="en-US" b="1" dirty="0"/>
              <a:t>Timing: 10 minutes</a:t>
            </a:r>
          </a:p>
          <a:p>
            <a:endParaRPr lang="en-US" b="1" dirty="0"/>
          </a:p>
          <a:p>
            <a:r>
              <a:rPr lang="en-US" b="1" dirty="0"/>
              <a:t>Aim: </a:t>
            </a:r>
            <a:r>
              <a:rPr lang="en-US" b="0" dirty="0"/>
              <a:t>Semi-structured writing task </a:t>
            </a:r>
            <a:r>
              <a:rPr lang="en-US" b="0" baseline="0" dirty="0"/>
              <a:t>consolidating the main grammar points and vocabulary presented this week.</a:t>
            </a:r>
            <a:r>
              <a:rPr lang="en-US" b="0" i="0" baseline="0" dirty="0"/>
              <a:t> </a:t>
            </a:r>
            <a:r>
              <a:rPr lang="en-US" b="0" dirty="0"/>
              <a:t>The slide following this one should be displayed during</a:t>
            </a:r>
            <a:r>
              <a:rPr lang="en-US" b="0" baseline="0" dirty="0"/>
              <a:t> the activity. </a:t>
            </a:r>
            <a:endParaRPr lang="en-US" b="0" dirty="0"/>
          </a:p>
          <a:p>
            <a:endParaRPr lang="en-US" b="1" dirty="0"/>
          </a:p>
          <a:p>
            <a:r>
              <a:rPr lang="en-US" b="1" dirty="0"/>
              <a:t>Procedure:</a:t>
            </a:r>
          </a:p>
          <a:p>
            <a:r>
              <a:rPr lang="en-US" b="0" dirty="0"/>
              <a:t>1. Students roll 4 dice. The score</a:t>
            </a:r>
            <a:r>
              <a:rPr lang="en-US" b="0" baseline="0" dirty="0"/>
              <a:t> on the first represents the person; the second represents the verb (</a:t>
            </a:r>
            <a:r>
              <a:rPr lang="en-US" b="0" i="1" baseline="0" dirty="0" err="1"/>
              <a:t>avoir</a:t>
            </a:r>
            <a:r>
              <a:rPr lang="en-US" b="0" i="0" baseline="0" dirty="0"/>
              <a:t> or </a:t>
            </a:r>
            <a:r>
              <a:rPr lang="en-US" b="0" i="1" baseline="0" dirty="0" err="1"/>
              <a:t>être</a:t>
            </a:r>
            <a:r>
              <a:rPr lang="en-US" b="0" i="0" baseline="0" dirty="0"/>
              <a:t>); the third represents the gender of the noun to be used; the fourth represents the type of adjective – all according to the table on the slide following this one, which should be displayed during the activity.</a:t>
            </a:r>
            <a:endParaRPr lang="en-US" b="0" dirty="0"/>
          </a:p>
          <a:p>
            <a:r>
              <a:rPr lang="en-US" b="0" dirty="0"/>
              <a:t>2. Students create a sentence of their own in writing according to the parameters indicated by the scores on the dice.</a:t>
            </a:r>
          </a:p>
          <a:p>
            <a:r>
              <a:rPr lang="en-US" b="0" dirty="0"/>
              <a:t>3. Complete five sentences at least.</a:t>
            </a:r>
          </a:p>
          <a:p>
            <a:endParaRPr lang="en-US" b="0" dirty="0"/>
          </a:p>
          <a:p>
            <a:r>
              <a:rPr lang="en-US" b="1" dirty="0"/>
              <a:t>Note: if dice are unavailable/undesirable, students can be told to use the next slide to select their own 4 numbers, and that they must have different combinations each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6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Display this</a:t>
            </a:r>
            <a:r>
              <a:rPr lang="en-US" b="1" baseline="0" dirty="0"/>
              <a:t> slide during the activity.</a:t>
            </a:r>
          </a:p>
          <a:p>
            <a:endParaRPr lang="en-US" b="1" baseline="0" dirty="0"/>
          </a:p>
          <a:p>
            <a:r>
              <a:rPr lang="en-US" b="1" baseline="0" dirty="0"/>
              <a:t>Note: </a:t>
            </a:r>
            <a:r>
              <a:rPr lang="en-US" b="0" baseline="0" dirty="0"/>
              <a:t>students may need ideas of adjectives and could use their KO and/or language guides for this.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794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EITHER THIS SPEAKING OR THE WRITING ON THE PREVIOUS SLIDE</a:t>
            </a:r>
          </a:p>
          <a:p>
            <a:endParaRPr lang="en-US" b="1" dirty="0"/>
          </a:p>
          <a:p>
            <a:r>
              <a:rPr lang="en-US" b="1" dirty="0"/>
              <a:t>Timing: 10 minutes</a:t>
            </a:r>
          </a:p>
          <a:p>
            <a:endParaRPr lang="en-US" b="1" dirty="0"/>
          </a:p>
          <a:p>
            <a:r>
              <a:rPr lang="en-US" b="1" dirty="0"/>
              <a:t>Aim: </a:t>
            </a:r>
            <a:r>
              <a:rPr lang="en-US" b="0" dirty="0"/>
              <a:t>semi-structured oral production of adjectives following feminine agreement patterns 1-3; oral production of </a:t>
            </a:r>
            <a:r>
              <a:rPr lang="en-US" b="0" i="1" dirty="0" err="1"/>
              <a:t>est-ce</a:t>
            </a:r>
            <a:r>
              <a:rPr lang="en-US" b="0" i="1" dirty="0"/>
              <a:t> que </a:t>
            </a:r>
            <a:r>
              <a:rPr lang="en-US" b="0" dirty="0"/>
              <a:t>questions.</a:t>
            </a:r>
          </a:p>
          <a:p>
            <a:endParaRPr lang="en-US" b="1" dirty="0"/>
          </a:p>
          <a:p>
            <a:r>
              <a:rPr lang="en-US" b="1" dirty="0"/>
              <a:t>Procedure:</a:t>
            </a:r>
          </a:p>
          <a:p>
            <a:r>
              <a:rPr lang="en-US" b="0" dirty="0"/>
              <a:t>1.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 students they are going to choose one female person they know and one male person they know, and answer questions about what those people are like.</a:t>
            </a:r>
            <a:endParaRPr lang="en-US" b="0" dirty="0"/>
          </a:p>
          <a:p>
            <a:r>
              <a:rPr lang="en-US" b="0" dirty="0"/>
              <a:t>2. Students work in pairs. Student A asks </a:t>
            </a:r>
            <a:r>
              <a:rPr lang="en-US" b="0" i="1" dirty="0"/>
              <a:t>Tu parles de qui ? </a:t>
            </a:r>
            <a:r>
              <a:rPr lang="en-US" b="0" dirty="0"/>
              <a:t>Student B answers with the name of the person they are going to describe first. To clarify the gender of the person, Student A can ask </a:t>
            </a:r>
            <a:r>
              <a:rPr lang="en-US" b="0" i="1" dirty="0" err="1"/>
              <a:t>C’est</a:t>
            </a:r>
            <a:r>
              <a:rPr lang="en-US" b="0" i="1" dirty="0"/>
              <a:t> un homme/</a:t>
            </a:r>
            <a:r>
              <a:rPr lang="en-US" b="0" i="1" dirty="0" err="1"/>
              <a:t>une</a:t>
            </a:r>
            <a:r>
              <a:rPr lang="en-US" b="0" i="1" dirty="0"/>
              <a:t> femme/un </a:t>
            </a:r>
            <a:r>
              <a:rPr lang="fr-FR" b="0" i="1" dirty="0">
                <a:solidFill>
                  <a:srgbClr val="222222"/>
                </a:solidFill>
                <a:effectLst/>
                <a:latin typeface="Georgia" panose="02040502050405020303" pitchFamily="18" charset="0"/>
              </a:rPr>
              <a:t>garçon/une fille</a:t>
            </a:r>
            <a:r>
              <a:rPr lang="en-US" b="0" i="1" dirty="0"/>
              <a:t> </a:t>
            </a:r>
            <a:r>
              <a:rPr lang="en-US" b="0" i="0" dirty="0"/>
              <a:t>?</a:t>
            </a:r>
            <a:endParaRPr lang="en-US" b="0" dirty="0"/>
          </a:p>
          <a:p>
            <a:r>
              <a:rPr lang="en-US" b="0" dirty="0"/>
              <a:t>3. Student A then asks six questions about Student B’s first person, using the adjectives on this slide as prompts. This slide lists all the regular adjectives students have learned to describe people so far. Explain to students that the adjectives are grouped by agreement pattern. Student A must pick two adjectives from each column, and agree them accordingly, e.g. </a:t>
            </a:r>
            <a:r>
              <a:rPr lang="en-US" b="0" i="1" dirty="0"/>
              <a:t>Est-</a:t>
            </a:r>
            <a:r>
              <a:rPr lang="en-US" b="0" i="1" dirty="0" err="1"/>
              <a:t>ce</a:t>
            </a:r>
            <a:r>
              <a:rPr lang="en-US" b="0" i="1" dirty="0"/>
              <a:t> </a:t>
            </a:r>
            <a:r>
              <a:rPr lang="en-US" b="0" i="1" dirty="0" err="1"/>
              <a:t>qu’il</a:t>
            </a:r>
            <a:r>
              <a:rPr lang="en-US" b="0" i="1" dirty="0"/>
              <a:t> </a:t>
            </a:r>
            <a:r>
              <a:rPr lang="en-US" b="0" i="1" dirty="0" err="1"/>
              <a:t>est</a:t>
            </a:r>
            <a:r>
              <a:rPr lang="en-US" b="0" i="1" dirty="0"/>
              <a:t> intelligent ? Est-</a:t>
            </a:r>
            <a:r>
              <a:rPr lang="en-US" b="0" i="1" dirty="0" err="1"/>
              <a:t>ce</a:t>
            </a:r>
            <a:r>
              <a:rPr lang="en-US" b="0" i="1" dirty="0"/>
              <a:t> </a:t>
            </a:r>
            <a:r>
              <a:rPr lang="en-US" b="0" i="1" dirty="0" err="1"/>
              <a:t>qu’elle</a:t>
            </a:r>
            <a:r>
              <a:rPr lang="en-US" b="0" i="1" dirty="0"/>
              <a:t> </a:t>
            </a:r>
            <a:r>
              <a:rPr lang="en-US" b="0" i="1" dirty="0" err="1"/>
              <a:t>est</a:t>
            </a:r>
            <a:r>
              <a:rPr lang="en-US" b="0" i="1" dirty="0"/>
              <a:t> </a:t>
            </a:r>
            <a:r>
              <a:rPr lang="en-US" b="0" i="1" dirty="0" err="1"/>
              <a:t>heureuse</a:t>
            </a:r>
            <a:r>
              <a:rPr lang="en-US" b="0" i="1" dirty="0"/>
              <a:t> ?</a:t>
            </a:r>
            <a:endParaRPr lang="en-US" b="0" dirty="0"/>
          </a:p>
          <a:p>
            <a:r>
              <a:rPr lang="en-US" b="0" dirty="0"/>
              <a:t>4. Student B responds in a full sentence, e.g. </a:t>
            </a:r>
            <a:r>
              <a:rPr lang="en-US" b="0" i="1" dirty="0" err="1"/>
              <a:t>Oui</a:t>
            </a:r>
            <a:r>
              <a:rPr lang="en-US" b="0" i="1" dirty="0"/>
              <a:t>, il </a:t>
            </a:r>
            <a:r>
              <a:rPr lang="en-US" b="0" i="1" dirty="0" err="1"/>
              <a:t>est</a:t>
            </a:r>
            <a:r>
              <a:rPr lang="en-US" b="0" i="1" dirty="0"/>
              <a:t> intelligent. Non, </a:t>
            </a:r>
            <a:r>
              <a:rPr lang="en-US" b="0" i="1" dirty="0" err="1"/>
              <a:t>elle</a:t>
            </a:r>
            <a:r>
              <a:rPr lang="en-US" b="0" i="1" dirty="0"/>
              <a:t> </a:t>
            </a:r>
            <a:r>
              <a:rPr lang="en-US" b="0" i="1" dirty="0" err="1"/>
              <a:t>n’est</a:t>
            </a:r>
            <a:r>
              <a:rPr lang="en-US" b="0" i="1" dirty="0"/>
              <a:t> pas </a:t>
            </a:r>
            <a:r>
              <a:rPr lang="en-US" b="0" i="1" dirty="0" err="1"/>
              <a:t>heureuse</a:t>
            </a:r>
            <a:r>
              <a:rPr lang="en-US" b="0" i="1" dirty="0"/>
              <a:t>. </a:t>
            </a:r>
            <a:r>
              <a:rPr lang="en-US" b="0" i="0" dirty="0"/>
              <a:t>At higher levels, encourage students to add their answers by adding </a:t>
            </a:r>
            <a:r>
              <a:rPr lang="en-US" b="0" i="1" dirty="0" err="1"/>
              <a:t>mais</a:t>
            </a:r>
            <a:r>
              <a:rPr lang="en-US" b="0" i="1" dirty="0"/>
              <a:t>/et </a:t>
            </a:r>
            <a:r>
              <a:rPr lang="en-US" b="0" i="0" dirty="0"/>
              <a:t>and offering an alternative adjective.</a:t>
            </a:r>
          </a:p>
          <a:p>
            <a:r>
              <a:rPr lang="en-US" b="0" i="0" dirty="0"/>
              <a:t>5. Students swap roles. Repeat steps 2-4.</a:t>
            </a:r>
          </a:p>
          <a:p>
            <a:r>
              <a:rPr lang="en-US" b="0" i="0" dirty="0"/>
              <a:t>6. Repeat steps 2-5 for each student’s second person, taking care to agree the adjectives appropriately.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interview [3186], poser [218]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Y8, Term 1.1, Week 4 vocabulary learning HW is here: </a:t>
            </a:r>
            <a:r>
              <a:rPr lang="en-GB" b="1" i="0" dirty="0">
                <a:solidFill>
                  <a:srgbClr val="FF0000"/>
                </a:solidFill>
                <a:effectLst/>
                <a:latin typeface="Arial" panose="020B0604020202020204" pitchFamily="34" charset="0"/>
              </a:rPr>
              <a:t>https://rachelhawkes.com/LDPresources/Yr8French/French_Y8_Term1i_Wk4_audio_HW_sheet_answers.docx </a:t>
            </a:r>
            <a:r>
              <a:rPr lang="en-US" b="1" i="0" dirty="0">
                <a:solidFill>
                  <a:srgbClr val="FF0000"/>
                </a:solidFill>
                <a:effectLst/>
                <a:latin typeface="Arial" panose="020B0604020202020204" pitchFamily="34" charset="0"/>
              </a:rPr>
              <a:t> </a:t>
            </a:r>
            <a:br>
              <a:rPr lang="en-US" b="1" i="0" dirty="0">
                <a:solidFill>
                  <a:srgbClr val="FF0000"/>
                </a:solidFill>
                <a:effectLst/>
                <a:latin typeface="Arial" panose="020B0604020202020204" pitchFamily="34" charset="0"/>
              </a:rPr>
            </a:br>
            <a:r>
              <a:rPr lang="en-US" b="1" i="0" dirty="0">
                <a:solidFill>
                  <a:srgbClr val="FF0000"/>
                </a:solidFill>
                <a:effectLst/>
                <a:latin typeface="Arial" panose="020B0604020202020204" pitchFamily="34" charset="0"/>
              </a:rPr>
              <a:t>Don’t share this link with students </a:t>
            </a:r>
            <a:r>
              <a:rPr lang="en-US" b="1" i="0" dirty="0">
                <a:solidFill>
                  <a:srgbClr val="FF0000"/>
                </a:solidFill>
                <a:effectLst/>
                <a:latin typeface="Arial" panose="020B0604020202020204" pitchFamily="34" charset="0"/>
                <a:sym typeface="Wingdings" panose="05000000000000000000" pitchFamily="2" charset="2"/>
              </a:rPr>
              <a:t></a:t>
            </a:r>
            <a:endParaRPr lang="en-US" b="1" i="0" dirty="0">
              <a:solidFill>
                <a:srgbClr val="FF0000"/>
              </a:solidFill>
              <a:effectLst/>
              <a:latin typeface="Arial" panose="020B0604020202020204" pitchFamily="34" charset="0"/>
            </a:endParaRPr>
          </a:p>
          <a:p>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211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58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1/3.</a:t>
            </a:r>
          </a:p>
          <a:p>
            <a:endParaRPr lang="en-US" b="1" dirty="0"/>
          </a:p>
          <a:p>
            <a:r>
              <a:rPr lang="en-US" b="1" dirty="0"/>
              <a:t>Aim: </a:t>
            </a:r>
            <a:r>
              <a:rPr lang="en-US" b="0" dirty="0"/>
              <a:t>To correctly pronounce unknown words containing [h-] in decreasing amounts of time,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[h-] (allowances are made for English pronunciation of [r], which is covered later in year 8).</a:t>
            </a:r>
            <a:endParaRPr lang="en-US" b="1" dirty="0"/>
          </a:p>
          <a:p>
            <a:endParaRPr lang="en-US" b="1" dirty="0"/>
          </a:p>
          <a:p>
            <a:r>
              <a:rPr lang="en-US" b="1" dirty="0"/>
              <a:t>Procedure:</a:t>
            </a:r>
          </a:p>
          <a:p>
            <a:r>
              <a:rPr lang="en-US" b="0" dirty="0"/>
              <a:t>1. Students pair up.</a:t>
            </a:r>
          </a:p>
          <a:p>
            <a:r>
              <a:rPr lang="en-US" b="0" dirty="0"/>
              <a:t>2. Teacher starts timer.</a:t>
            </a:r>
          </a:p>
          <a:p>
            <a:r>
              <a:rPr lang="en-US" b="0" dirty="0"/>
              <a:t>3. Student A tries to say the words without pronouncing [h-].</a:t>
            </a:r>
          </a:p>
          <a:p>
            <a:r>
              <a:rPr lang="en-US" b="0" dirty="0"/>
              <a:t>4. Student B listens and makes speaker pause for 3 seconds every time an 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err="1"/>
              <a:t>horreur</a:t>
            </a:r>
            <a:r>
              <a:rPr lang="en-GB" baseline="0" dirty="0"/>
              <a:t> [2565], </a:t>
            </a:r>
            <a:r>
              <a:rPr lang="en-GB" baseline="0" dirty="0" err="1"/>
              <a:t>herbe</a:t>
            </a:r>
            <a:r>
              <a:rPr lang="en-GB" baseline="0" dirty="0"/>
              <a:t> [3562],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umanité</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[1525],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onnête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[2405],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a</a:t>
            </a:r>
            <a:r>
              <a:rPr lang="en-GB" sz="1200" dirty="0">
                <a:solidFill>
                  <a:srgbClr val="E65D00"/>
                </a:solidFill>
                <a:latin typeface="Century Gothic" panose="020B0502020202020204" pitchFamily="34" charset="0"/>
                <a:cs typeface="Calibri" panose="020F0502020204030204" pitchFamily="34" charset="0"/>
              </a:rPr>
              <a:t>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a</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[&gt;5000],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orizon</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[2502],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éros</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[1883],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istorique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[902],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ostile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[3091],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onorable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[893],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élicoptère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[2978]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30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2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a:t>
            </a:r>
            <a:r>
              <a:rPr lang="en-US" b="1" baseline="0" dirty="0"/>
              <a:t> </a:t>
            </a:r>
            <a:r>
              <a:rPr lang="en-US" b="0" dirty="0"/>
              <a:t>To </a:t>
            </a:r>
            <a:r>
              <a:rPr lang="en-US" b="0" dirty="0" err="1"/>
              <a:t>practise</a:t>
            </a:r>
            <a:r>
              <a:rPr lang="en-US" b="0" baseline="0" dirty="0"/>
              <a:t> recognition of the masculine and feminine forms or nouns and adjectives in this week’s vocabulary set.</a:t>
            </a:r>
            <a:endParaRPr lang="en-US" b="0" dirty="0"/>
          </a:p>
          <a:p>
            <a:endParaRPr lang="en-US" b="1" dirty="0"/>
          </a:p>
          <a:p>
            <a:r>
              <a:rPr lang="en-US" b="1" dirty="0"/>
              <a:t>Procedure:</a:t>
            </a:r>
          </a:p>
          <a:p>
            <a:r>
              <a:rPr lang="en-US" b="0" dirty="0"/>
              <a:t>1. Go over the vocabulary, which students should have pre-learned. Click on a picture to hear the word pronounced by a native speaker. Students repeat. Pay close attention to the end of the words which show the gender.</a:t>
            </a:r>
          </a:p>
          <a:p>
            <a:r>
              <a:rPr lang="en-US" b="0" dirty="0"/>
              <a:t>2. Click on a number to hear a recording. Students listen and </a:t>
            </a:r>
            <a:r>
              <a:rPr lang="en-US" b="0" baseline="0" dirty="0"/>
              <a:t>follow the pathway specified in each according to the masculine or feminine nouns mentioned.</a:t>
            </a:r>
            <a:endParaRPr lang="en-US" b="0" dirty="0"/>
          </a:p>
          <a:p>
            <a:r>
              <a:rPr lang="en-US" b="0" dirty="0"/>
              <a:t>3.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b="0" dirty="0" err="1"/>
              <a:t>directrice</a:t>
            </a:r>
            <a:r>
              <a:rPr lang="en-US" b="0" dirty="0"/>
              <a:t>, </a:t>
            </a:r>
            <a:r>
              <a:rPr lang="en-US" b="0" dirty="0" err="1"/>
              <a:t>travailleur</a:t>
            </a:r>
            <a:r>
              <a:rPr lang="en-US" b="0" dirty="0"/>
              <a:t>, </a:t>
            </a:r>
            <a:r>
              <a:rPr lang="en-US" b="0" dirty="0" err="1"/>
              <a:t>une</a:t>
            </a:r>
            <a:r>
              <a:rPr lang="en-US" b="0" dirty="0"/>
              <a:t> </a:t>
            </a:r>
            <a:r>
              <a:rPr lang="en-US" b="0" dirty="0" err="1"/>
              <a:t>secretaire</a:t>
            </a:r>
            <a:r>
              <a:rPr lang="en-US" b="0" dirty="0"/>
              <a:t> </a:t>
            </a:r>
            <a:r>
              <a:rPr lang="en-US" b="0" baseline="0" dirty="0"/>
              <a:t>(answer: C)</a:t>
            </a:r>
            <a:endParaRPr lang="en-US" b="0" dirty="0"/>
          </a:p>
          <a:p>
            <a:r>
              <a:rPr lang="en-US" b="0" baseline="0" dirty="0"/>
              <a:t>2. </a:t>
            </a:r>
            <a:r>
              <a:rPr lang="en-US" b="0" baseline="0" dirty="0" err="1"/>
              <a:t>directeur</a:t>
            </a:r>
            <a:r>
              <a:rPr lang="en-US" b="0" baseline="0" dirty="0"/>
              <a:t>, </a:t>
            </a:r>
            <a:r>
              <a:rPr lang="en-US" b="0" baseline="0" dirty="0" err="1"/>
              <a:t>prudente</a:t>
            </a:r>
            <a:r>
              <a:rPr lang="en-US" b="0" baseline="0" dirty="0"/>
              <a:t>, </a:t>
            </a:r>
            <a:r>
              <a:rPr lang="en-US" b="0" baseline="0" dirty="0" err="1"/>
              <a:t>ambitieux</a:t>
            </a:r>
            <a:r>
              <a:rPr lang="en-US" b="0" baseline="0" dirty="0"/>
              <a:t> (answer: E)</a:t>
            </a:r>
          </a:p>
          <a:p>
            <a:r>
              <a:rPr lang="en-US" b="0" baseline="0" dirty="0"/>
              <a:t>3. </a:t>
            </a:r>
            <a:r>
              <a:rPr lang="en-US" b="0" baseline="0" dirty="0" err="1"/>
              <a:t>directrice</a:t>
            </a:r>
            <a:r>
              <a:rPr lang="en-US" b="0" baseline="0" dirty="0"/>
              <a:t>, </a:t>
            </a:r>
            <a:r>
              <a:rPr lang="en-US" b="0" baseline="0" dirty="0" err="1"/>
              <a:t>travailleuse</a:t>
            </a:r>
            <a:r>
              <a:rPr lang="en-US" b="0" baseline="0" dirty="0"/>
              <a:t>, </a:t>
            </a:r>
            <a:r>
              <a:rPr lang="en-US" b="0" baseline="0" dirty="0" err="1"/>
              <a:t>avocate</a:t>
            </a:r>
            <a:r>
              <a:rPr lang="en-US" b="0" baseline="0" dirty="0"/>
              <a:t> (answer: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a:t>
            </a:r>
            <a:r>
              <a:rPr lang="en-US" b="0" dirty="0" err="1"/>
              <a:t>directeur</a:t>
            </a:r>
            <a:r>
              <a:rPr lang="en-US" b="0" dirty="0"/>
              <a:t>, prudent, </a:t>
            </a:r>
            <a:r>
              <a:rPr lang="en-US" b="0" dirty="0" err="1"/>
              <a:t>facteur</a:t>
            </a:r>
            <a:r>
              <a:rPr lang="en-US" b="0" dirty="0"/>
              <a:t> </a:t>
            </a:r>
            <a:r>
              <a:rPr lang="en-US" b="0" baseline="0" dirty="0"/>
              <a:t>(answer: H)</a:t>
            </a:r>
          </a:p>
          <a:p>
            <a:r>
              <a:rPr lang="en-US" b="0" baseline="0" dirty="0"/>
              <a:t>5. </a:t>
            </a:r>
            <a:r>
              <a:rPr lang="en-US" b="0" baseline="0" dirty="0" err="1"/>
              <a:t>directrice</a:t>
            </a:r>
            <a:r>
              <a:rPr lang="en-US" b="0" baseline="0" dirty="0"/>
              <a:t>, </a:t>
            </a:r>
            <a:r>
              <a:rPr lang="en-US" b="0" baseline="0" dirty="0" err="1"/>
              <a:t>travailleur</a:t>
            </a:r>
            <a:r>
              <a:rPr lang="en-US" b="0" baseline="0" dirty="0"/>
              <a:t>, </a:t>
            </a:r>
            <a:r>
              <a:rPr lang="en-US" b="0" dirty="0"/>
              <a:t>un </a:t>
            </a:r>
            <a:r>
              <a:rPr lang="en-US" b="0" dirty="0" err="1"/>
              <a:t>secretaire</a:t>
            </a:r>
            <a:r>
              <a:rPr lang="en-US" b="0" baseline="0" dirty="0"/>
              <a:t> (answer: 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736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401675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3741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10265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37609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39922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96220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2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0026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7823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822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1728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1458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5712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33163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124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6847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5686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68157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28.wav"/><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audio" Target="../media/audio23.wav"/><Relationship Id="rId21" Type="http://schemas.openxmlformats.org/officeDocument/2006/relationships/audio" Target="../media/audio31.wav"/><Relationship Id="rId7" Type="http://schemas.openxmlformats.org/officeDocument/2006/relationships/audio" Target="../media/audio25.wav"/><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audio" Target="../media/audio33.wav"/><Relationship Id="rId2" Type="http://schemas.openxmlformats.org/officeDocument/2006/relationships/notesSlide" Target="../notesSlides/notesSlide10.xml"/><Relationship Id="rId16" Type="http://schemas.openxmlformats.org/officeDocument/2006/relationships/audio" Target="../media/audio30.wav"/><Relationship Id="rId20" Type="http://schemas.openxmlformats.org/officeDocument/2006/relationships/image" Target="../media/image21.png"/><Relationship Id="rId29" Type="http://schemas.openxmlformats.org/officeDocument/2006/relationships/audio" Target="../media/audio29.wav"/><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audio" Target="../media/audio27.wav"/><Relationship Id="rId24" Type="http://schemas.openxmlformats.org/officeDocument/2006/relationships/image" Target="../media/image23.png"/><Relationship Id="rId5" Type="http://schemas.openxmlformats.org/officeDocument/2006/relationships/audio" Target="../media/audio24.wav"/><Relationship Id="rId15" Type="http://schemas.openxmlformats.org/officeDocument/2006/relationships/image" Target="../media/image18.png"/><Relationship Id="rId23" Type="http://schemas.openxmlformats.org/officeDocument/2006/relationships/audio" Target="../media/audio32.wav"/><Relationship Id="rId28" Type="http://schemas.openxmlformats.org/officeDocument/2006/relationships/audio" Target="../media/audio35.wav"/><Relationship Id="rId10" Type="http://schemas.openxmlformats.org/officeDocument/2006/relationships/image" Target="../media/image15.png"/><Relationship Id="rId19" Type="http://schemas.microsoft.com/office/2007/relationships/hdphoto" Target="../media/hdphoto1.wdp"/><Relationship Id="rId31"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audio" Target="../media/audio26.wav"/><Relationship Id="rId14" Type="http://schemas.openxmlformats.org/officeDocument/2006/relationships/image" Target="../media/image17.png"/><Relationship Id="rId22" Type="http://schemas.openxmlformats.org/officeDocument/2006/relationships/image" Target="../media/image22.png"/><Relationship Id="rId27" Type="http://schemas.openxmlformats.org/officeDocument/2006/relationships/audio" Target="../media/audio34.wav"/><Relationship Id="rId30"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7.wav"/><Relationship Id="rId5" Type="http://schemas.openxmlformats.org/officeDocument/2006/relationships/image" Target="../media/image29.png"/><Relationship Id="rId4" Type="http://schemas.openxmlformats.org/officeDocument/2006/relationships/audio" Target="../media/audio36.wav"/></Relationships>
</file>

<file path=ppt/slides/_rels/slide13.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39.wav"/></Relationships>
</file>

<file path=ppt/slides/_rels/slide1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41.wav"/></Relationships>
</file>

<file path=ppt/slides/_rels/slide15.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audio" Target="../media/audio43.wav"/><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audio" Target="../media/audio45.wav"/><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image" Target="../media/image58.png"/><Relationship Id="rId3" Type="http://schemas.openxmlformats.org/officeDocument/2006/relationships/audio" Target="../media/audio58.wav"/><Relationship Id="rId7" Type="http://schemas.openxmlformats.org/officeDocument/2006/relationships/audio" Target="../media/audio62.wav"/><Relationship Id="rId12" Type="http://schemas.openxmlformats.org/officeDocument/2006/relationships/audio" Target="../media/audio67.wav"/><Relationship Id="rId2" Type="http://schemas.openxmlformats.org/officeDocument/2006/relationships/notesSlide" Target="../notesSlides/notesSlide28.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audio" Target="../media/audio61.wav"/><Relationship Id="rId11" Type="http://schemas.openxmlformats.org/officeDocument/2006/relationships/audio" Target="../media/audio66.wav"/><Relationship Id="rId5" Type="http://schemas.openxmlformats.org/officeDocument/2006/relationships/audio" Target="../media/audio60.wav"/><Relationship Id="rId15" Type="http://schemas.openxmlformats.org/officeDocument/2006/relationships/image" Target="../media/image60.png"/><Relationship Id="rId10" Type="http://schemas.openxmlformats.org/officeDocument/2006/relationships/audio" Target="../media/audio65.wav"/><Relationship Id="rId4" Type="http://schemas.openxmlformats.org/officeDocument/2006/relationships/audio" Target="../media/audio59.wav"/><Relationship Id="rId9" Type="http://schemas.openxmlformats.org/officeDocument/2006/relationships/audio" Target="../media/audio64.wav"/><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58.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29.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5" Type="http://schemas.openxmlformats.org/officeDocument/2006/relationships/image" Target="../media/image60.png"/><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78.wav"/><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ww.rachelhawkes.com/LDPresources/Yr8French/French_Y8_Term1i_Wk4_audio_HW_sheet.docx" TargetMode="External"/><Relationship Id="rId4" Type="http://schemas.openxmlformats.org/officeDocument/2006/relationships/hyperlink" Target="https://www.rachelhawkes.com/LDPresources/Yr8French/French_Y8_Term1i_Wk4_audio.html"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audio" Target="../media/audio28.wav"/><Relationship Id="rId26" Type="http://schemas.openxmlformats.org/officeDocument/2006/relationships/image" Target="../media/image21.png"/><Relationship Id="rId3" Type="http://schemas.openxmlformats.org/officeDocument/2006/relationships/audio" Target="../media/audio18.wav"/><Relationship Id="rId21" Type="http://schemas.openxmlformats.org/officeDocument/2006/relationships/audio" Target="../media/audio29.wav"/><Relationship Id="rId34" Type="http://schemas.openxmlformats.org/officeDocument/2006/relationships/audio" Target="../media/audio35.wav"/><Relationship Id="rId7" Type="http://schemas.openxmlformats.org/officeDocument/2006/relationships/audio" Target="../media/audio22.wav"/><Relationship Id="rId12" Type="http://schemas.openxmlformats.org/officeDocument/2006/relationships/audio" Target="../media/audio25.wav"/><Relationship Id="rId17" Type="http://schemas.openxmlformats.org/officeDocument/2006/relationships/image" Target="../media/image16.png"/><Relationship Id="rId25" Type="http://schemas.microsoft.com/office/2007/relationships/hdphoto" Target="../media/hdphoto1.wdp"/><Relationship Id="rId33" Type="http://schemas.openxmlformats.org/officeDocument/2006/relationships/audio" Target="../media/audio34.wav"/><Relationship Id="rId2" Type="http://schemas.openxmlformats.org/officeDocument/2006/relationships/notesSlide" Target="../notesSlides/notesSlide9.xml"/><Relationship Id="rId16" Type="http://schemas.openxmlformats.org/officeDocument/2006/relationships/audio" Target="../media/audio27.wav"/><Relationship Id="rId20" Type="http://schemas.openxmlformats.org/officeDocument/2006/relationships/image" Target="../media/image18.png"/><Relationship Id="rId29" Type="http://schemas.openxmlformats.org/officeDocument/2006/relationships/audio" Target="../media/audio32.wav"/><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image" Target="../media/image13.png"/><Relationship Id="rId24" Type="http://schemas.openxmlformats.org/officeDocument/2006/relationships/image" Target="../media/image20.png"/><Relationship Id="rId32" Type="http://schemas.openxmlformats.org/officeDocument/2006/relationships/image" Target="../media/image24.png"/><Relationship Id="rId5" Type="http://schemas.openxmlformats.org/officeDocument/2006/relationships/audio" Target="../media/audio20.wav"/><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2.png"/><Relationship Id="rId36" Type="http://schemas.openxmlformats.org/officeDocument/2006/relationships/image" Target="../media/image26.png"/><Relationship Id="rId10" Type="http://schemas.openxmlformats.org/officeDocument/2006/relationships/audio" Target="../media/audio24.wav"/><Relationship Id="rId19" Type="http://schemas.openxmlformats.org/officeDocument/2006/relationships/image" Target="../media/image17.png"/><Relationship Id="rId31" Type="http://schemas.openxmlformats.org/officeDocument/2006/relationships/audio" Target="../media/audio33.wav"/><Relationship Id="rId4" Type="http://schemas.openxmlformats.org/officeDocument/2006/relationships/audio" Target="../media/audio19.wav"/><Relationship Id="rId9" Type="http://schemas.openxmlformats.org/officeDocument/2006/relationships/image" Target="../media/image12.png"/><Relationship Id="rId14" Type="http://schemas.openxmlformats.org/officeDocument/2006/relationships/audio" Target="../media/audio26.wav"/><Relationship Id="rId22" Type="http://schemas.openxmlformats.org/officeDocument/2006/relationships/audio" Target="../media/audio30.wav"/><Relationship Id="rId27" Type="http://schemas.openxmlformats.org/officeDocument/2006/relationships/audio" Target="../media/audio31.wav"/><Relationship Id="rId30" Type="http://schemas.openxmlformats.org/officeDocument/2006/relationships/image" Target="../media/image23.png"/><Relationship Id="rId35" Type="http://schemas.openxmlformats.org/officeDocument/2006/relationships/image" Target="../media/image25.png"/><Relationship Id="rId8"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3</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5</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Natalie Finlayson</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376088"/>
            <a:ext cx="6722795" cy="2312696"/>
          </a:xfrm>
        </p:spPr>
        <p:txBody>
          <a:bodyPr>
            <a:normAutofit/>
          </a:bodyPr>
          <a:lstStyle/>
          <a:p>
            <a:pPr algn="l"/>
            <a:r>
              <a:rPr lang="en-GB" sz="2400" dirty="0">
                <a:solidFill>
                  <a:prstClr val="white"/>
                </a:solidFill>
              </a:rPr>
              <a:t>feminine noun formation rules 1, 2 and 3</a:t>
            </a:r>
          </a:p>
          <a:p>
            <a:pPr algn="l"/>
            <a:r>
              <a:rPr lang="en-GB" sz="2400" b="1" dirty="0">
                <a:solidFill>
                  <a:prstClr val="white"/>
                </a:solidFill>
              </a:rPr>
              <a:t>(-</a:t>
            </a:r>
            <a:r>
              <a:rPr lang="en-GB" sz="2400" b="1" dirty="0" err="1">
                <a:solidFill>
                  <a:prstClr val="white"/>
                </a:solidFill>
              </a:rPr>
              <a:t>eur</a:t>
            </a:r>
            <a:r>
              <a:rPr lang="en-GB" sz="2400" b="1" dirty="0">
                <a:solidFill>
                  <a:prstClr val="white"/>
                </a:solidFill>
              </a:rPr>
              <a:t> ➜ -rice)</a:t>
            </a:r>
          </a:p>
          <a:p>
            <a:pPr algn="l"/>
            <a:r>
              <a:rPr lang="en-GB" sz="2400" dirty="0">
                <a:solidFill>
                  <a:prstClr val="white"/>
                </a:solidFill>
              </a:rPr>
              <a:t>SSC [h]</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about jobs [2]</a:t>
            </a:r>
          </a:p>
        </p:txBody>
      </p:sp>
      <p:pic>
        <p:nvPicPr>
          <p:cNvPr id="6" name="Picture 5" descr="A picture containing doll, toy&#10;&#10;Description automatically generated">
            <a:extLst>
              <a:ext uri="{FF2B5EF4-FFF2-40B4-BE49-F238E27FC236}">
                <a16:creationId xmlns:a16="http://schemas.microsoft.com/office/drawing/2014/main" id="{24583F7D-2560-40F8-8FA9-2F34AFAAD9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833" y="3727593"/>
            <a:ext cx="2362200" cy="2362200"/>
          </a:xfrm>
          <a:prstGeom prst="ellipse">
            <a:avLst/>
          </a:prstGeom>
        </p:spPr>
      </p:pic>
      <p:pic>
        <p:nvPicPr>
          <p:cNvPr id="7" name="Picture 6">
            <a:extLst>
              <a:ext uri="{FF2B5EF4-FFF2-40B4-BE49-F238E27FC236}">
                <a16:creationId xmlns:a16="http://schemas.microsoft.com/office/drawing/2014/main" id="{DDD6EB08-81CC-4FD9-BD36-BFEA9092CA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599" y="3727593"/>
            <a:ext cx="2362201" cy="2362201"/>
          </a:xfrm>
          <a:prstGeom prst="ellipse">
            <a:avLst/>
          </a:prstGeom>
        </p:spPr>
      </p:pic>
      <p:sp>
        <p:nvSpPr>
          <p:cNvPr id="8" name="Speech Bubble: Rectangle with Corners Rounded 7">
            <a:extLst>
              <a:ext uri="{FF2B5EF4-FFF2-40B4-BE49-F238E27FC236}">
                <a16:creationId xmlns:a16="http://schemas.microsoft.com/office/drawing/2014/main" id="{0BDDA9BC-EFF3-4148-B1CF-506FF9BDF2F8}"/>
              </a:ext>
            </a:extLst>
          </p:cNvPr>
          <p:cNvSpPr/>
          <p:nvPr/>
        </p:nvSpPr>
        <p:spPr>
          <a:xfrm>
            <a:off x="8454767" y="3014255"/>
            <a:ext cx="3410465" cy="827902"/>
          </a:xfrm>
          <a:prstGeom prst="wedgeRoundRectCallout">
            <a:avLst>
              <a:gd name="adj1" fmla="val -50758"/>
              <a:gd name="adj2" fmla="val 91711"/>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Salut Léa ! Est-ce que tu veux être professeure ?</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247050" y="1498830"/>
            <a:ext cx="5334657" cy="1938992"/>
          </a:xfrm>
          <a:prstGeom prst="rect">
            <a:avLst/>
          </a:prstGeom>
          <a:noFill/>
        </p:spPr>
        <p:txBody>
          <a:bodyPr wrap="square" rtlCol="0">
            <a:spAutoFit/>
          </a:bodyPr>
          <a:lstStyle/>
          <a:p>
            <a:pPr lvl="0">
              <a:defRPr/>
            </a:pPr>
            <a:r>
              <a:rPr lang="en-GB" sz="2400" dirty="0" err="1">
                <a:solidFill>
                  <a:srgbClr val="5B9BD5">
                    <a:lumMod val="50000"/>
                  </a:srgbClr>
                </a:solidFill>
                <a:latin typeface="Century Gothic" panose="020B0502020202020204" pitchFamily="34" charset="0"/>
              </a:rPr>
              <a:t>Travaille</a:t>
            </a:r>
            <a:r>
              <a:rPr lang="en-GB" sz="2400" dirty="0">
                <a:solidFill>
                  <a:srgbClr val="5B9BD5">
                    <a:lumMod val="50000"/>
                  </a:srgbClr>
                </a:solidFill>
                <a:latin typeface="Century Gothic" panose="020B0502020202020204" pitchFamily="34" charset="0"/>
              </a:rPr>
              <a:t> avec un(e) </a:t>
            </a:r>
            <a:r>
              <a:rPr lang="en-GB" sz="2400" dirty="0" err="1">
                <a:solidFill>
                  <a:srgbClr val="5B9BD5">
                    <a:lumMod val="50000"/>
                  </a:srgbClr>
                </a:solidFill>
                <a:latin typeface="Century Gothic" panose="020B0502020202020204" pitchFamily="34" charset="0"/>
              </a:rPr>
              <a:t>partenaire</a:t>
            </a:r>
            <a:r>
              <a:rPr lang="en-GB" sz="2400" dirty="0">
                <a:solidFill>
                  <a:srgbClr val="5B9BD5">
                    <a:lumMod val="50000"/>
                  </a:srgbClr>
                </a:solidFill>
                <a:latin typeface="Century Gothic" panose="020B0502020202020204" pitchFamily="34" charset="0"/>
              </a:rPr>
              <a:t>.</a:t>
            </a:r>
          </a:p>
          <a:p>
            <a:pPr lvl="0">
              <a:defRPr/>
            </a:pPr>
            <a:endParaRPr lang="en-GB" sz="2400" dirty="0">
              <a:solidFill>
                <a:srgbClr val="5B9BD5">
                  <a:lumMod val="50000"/>
                </a:srgbClr>
              </a:solidFill>
              <a:latin typeface="Century Gothic" panose="020B0502020202020204" pitchFamily="34" charset="0"/>
            </a:endParaRPr>
          </a:p>
          <a:p>
            <a:pPr lvl="0">
              <a:defRPr/>
            </a:pPr>
            <a:r>
              <a:rPr lang="en-GB" sz="2400" dirty="0" err="1">
                <a:solidFill>
                  <a:srgbClr val="5B9BD5">
                    <a:lumMod val="50000"/>
                  </a:srgbClr>
                </a:solidFill>
                <a:latin typeface="Century Gothic" panose="020B0502020202020204" pitchFamily="34" charset="0"/>
              </a:rPr>
              <a:t>Écoute</a:t>
            </a:r>
            <a:r>
              <a:rPr lang="en-GB" sz="2400" dirty="0">
                <a:solidFill>
                  <a:srgbClr val="5B9BD5">
                    <a:lumMod val="50000"/>
                  </a:srgbClr>
                </a:solidFill>
                <a:latin typeface="Century Gothic" panose="020B0502020202020204" pitchFamily="34" charset="0"/>
              </a:rPr>
              <a:t> et </a:t>
            </a:r>
            <a:r>
              <a:rPr lang="en-GB" sz="2400" dirty="0" err="1">
                <a:solidFill>
                  <a:srgbClr val="5B9BD5">
                    <a:lumMod val="50000"/>
                  </a:srgbClr>
                </a:solidFill>
                <a:latin typeface="Century Gothic" panose="020B0502020202020204" pitchFamily="34" charset="0"/>
              </a:rPr>
              <a:t>parle</a:t>
            </a:r>
            <a:r>
              <a:rPr lang="en-GB" sz="2400" dirty="0">
                <a:solidFill>
                  <a:srgbClr val="5B9BD5">
                    <a:lumMod val="50000"/>
                  </a:srgbClr>
                </a:solidFill>
                <a:latin typeface="Century Gothic" panose="020B0502020202020204" pitchFamily="34" charset="0"/>
              </a:rPr>
              <a:t>.</a:t>
            </a:r>
          </a:p>
          <a:p>
            <a:pPr lvl="0">
              <a:defRPr/>
            </a:pPr>
            <a:endParaRPr lang="en-GB" sz="2400" dirty="0">
              <a:solidFill>
                <a:srgbClr val="5B9BD5">
                  <a:lumMod val="50000"/>
                </a:srgbClr>
              </a:solidFill>
              <a:latin typeface="Century Gothic" panose="020B0502020202020204" pitchFamily="34" charset="0"/>
            </a:endParaRPr>
          </a:p>
          <a:p>
            <a:pPr lvl="0">
              <a:defRPr/>
            </a:pPr>
            <a:r>
              <a:rPr lang="en-GB" sz="2400" dirty="0" err="1">
                <a:solidFill>
                  <a:srgbClr val="5B9BD5">
                    <a:lumMod val="50000"/>
                  </a:srgbClr>
                </a:solidFill>
                <a:latin typeface="Century Gothic" panose="020B0502020202020204" pitchFamily="34" charset="0"/>
              </a:rPr>
              <a:t>C’est</a:t>
            </a:r>
            <a:r>
              <a:rPr lang="en-GB" sz="2400" dirty="0">
                <a:solidFill>
                  <a:srgbClr val="5B9BD5">
                    <a:lumMod val="50000"/>
                  </a:srgbClr>
                </a:solidFill>
                <a:latin typeface="Century Gothic" panose="020B0502020202020204" pitchFamily="34" charset="0"/>
              </a:rPr>
              <a:t> quelle </a:t>
            </a:r>
            <a:r>
              <a:rPr lang="en-GB" sz="2400" dirty="0" err="1">
                <a:solidFill>
                  <a:srgbClr val="5B9BD5">
                    <a:lumMod val="50000"/>
                  </a:srgbClr>
                </a:solidFill>
                <a:latin typeface="Century Gothic" panose="020B0502020202020204" pitchFamily="34" charset="0"/>
              </a:rPr>
              <a:t>lettre</a:t>
            </a:r>
            <a:r>
              <a:rPr lang="en-GB" sz="2400" dirty="0">
                <a:solidFill>
                  <a:srgbClr val="5B9BD5">
                    <a:lumMod val="50000"/>
                  </a:srgbClr>
                </a:solidFill>
                <a:latin typeface="Century Gothic" panose="020B0502020202020204" pitchFamily="34" charset="0"/>
              </a:rPr>
              <a:t>?</a:t>
            </a:r>
          </a:p>
        </p:txBody>
      </p:sp>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à </a:t>
            </a:r>
            <a:r>
              <a:rPr lang="en-GB" sz="2800" b="1" dirty="0" err="1">
                <a:solidFill>
                  <a:schemeClr val="bg1"/>
                </a:solidFill>
              </a:rPr>
              <a:t>vous</a:t>
            </a:r>
            <a:r>
              <a:rPr lang="en-GB" sz="2800" b="1" dirty="0">
                <a:solidFill>
                  <a:schemeClr val="bg1"/>
                </a:solidFill>
              </a:rPr>
              <a:t> !</a:t>
            </a:r>
          </a:p>
        </p:txBody>
      </p:sp>
      <p:sp>
        <p:nvSpPr>
          <p:cNvPr id="3" name="Rounded Rectangle 46">
            <a:extLst>
              <a:ext uri="{FF2B5EF4-FFF2-40B4-BE49-F238E27FC236}">
                <a16:creationId xmlns:a16="http://schemas.microsoft.com/office/drawing/2014/main" id="{7D280293-3E0E-4651-A8DE-1F92234A9308}"/>
              </a:ext>
            </a:extLst>
          </p:cNvPr>
          <p:cNvSpPr/>
          <p:nvPr/>
        </p:nvSpPr>
        <p:spPr>
          <a:xfrm>
            <a:off x="9737385" y="249869"/>
            <a:ext cx="217253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 / 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7" name="TextBox 226">
            <a:extLst>
              <a:ext uri="{FF2B5EF4-FFF2-40B4-BE49-F238E27FC236}">
                <a16:creationId xmlns:a16="http://schemas.microsoft.com/office/drawing/2014/main" id="{90E9A3B4-1AEA-40ED-8DBB-7C78D1850D92}"/>
              </a:ext>
            </a:extLst>
          </p:cNvPr>
          <p:cNvSpPr txBox="1"/>
          <p:nvPr/>
        </p:nvSpPr>
        <p:spPr>
          <a:xfrm>
            <a:off x="7248539" y="730492"/>
            <a:ext cx="2065106" cy="430887"/>
          </a:xfrm>
          <a:prstGeom prst="rect">
            <a:avLst/>
          </a:prstGeom>
          <a:noFill/>
          <a:ln w="19050">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C’est</a:t>
            </a:r>
            <a:r>
              <a:rPr lang="en-GB" sz="2200" b="1" dirty="0">
                <a:solidFill>
                  <a:schemeClr val="accent1">
                    <a:lumMod val="50000"/>
                  </a:schemeClr>
                </a:solidFill>
              </a:rPr>
              <a:t> qui ?</a:t>
            </a:r>
          </a:p>
        </p:txBody>
      </p:sp>
      <p:cxnSp>
        <p:nvCxnSpPr>
          <p:cNvPr id="228" name="Straight Connector 227">
            <a:extLst>
              <a:ext uri="{FF2B5EF4-FFF2-40B4-BE49-F238E27FC236}">
                <a16:creationId xmlns:a16="http://schemas.microsoft.com/office/drawing/2014/main" id="{3BA56B93-AF2F-4C27-B949-9A1CDE79D515}"/>
              </a:ext>
            </a:extLst>
          </p:cNvPr>
          <p:cNvCxnSpPr>
            <a:cxnSpLocks/>
            <a:stCxn id="227" idx="2"/>
          </p:cNvCxnSpPr>
          <p:nvPr/>
        </p:nvCxnSpPr>
        <p:spPr>
          <a:xfrm>
            <a:off x="8281092" y="1161379"/>
            <a:ext cx="0" cy="236967"/>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6D0E430-E740-4142-9B17-044A4E13BB9B}"/>
              </a:ext>
            </a:extLst>
          </p:cNvPr>
          <p:cNvCxnSpPr>
            <a:cxnSpLocks/>
          </p:cNvCxnSpPr>
          <p:nvPr/>
        </p:nvCxnSpPr>
        <p:spPr>
          <a:xfrm>
            <a:off x="10134939"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B42A639-F062-473A-90E9-A45829277F41}"/>
              </a:ext>
            </a:extLst>
          </p:cNvPr>
          <p:cNvCxnSpPr>
            <a:cxnSpLocks/>
          </p:cNvCxnSpPr>
          <p:nvPr/>
        </p:nvCxnSpPr>
        <p:spPr>
          <a:xfrm>
            <a:off x="8281092" y="119215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C98F5FB5-AAE7-4606-B7AA-BA00C6B509FE}"/>
              </a:ext>
            </a:extLst>
          </p:cNvPr>
          <p:cNvSpPr/>
          <p:nvPr/>
        </p:nvSpPr>
        <p:spPr>
          <a:xfrm>
            <a:off x="6378032" y="139897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C1EBB090-1D4C-46F3-A252-0943FBD664A7}"/>
              </a:ext>
            </a:extLst>
          </p:cNvPr>
          <p:cNvSpPr/>
          <p:nvPr/>
        </p:nvSpPr>
        <p:spPr>
          <a:xfrm>
            <a:off x="6363743" y="145622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152A4B11-65DB-4CAC-AD93-93C712DD2297}"/>
              </a:ext>
            </a:extLst>
          </p:cNvPr>
          <p:cNvSpPr/>
          <p:nvPr/>
        </p:nvSpPr>
        <p:spPr>
          <a:xfrm>
            <a:off x="9290698"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19C4E935-D59C-4458-AC2A-4034576AE54F}"/>
              </a:ext>
            </a:extLst>
          </p:cNvPr>
          <p:cNvSpPr/>
          <p:nvPr/>
        </p:nvSpPr>
        <p:spPr>
          <a:xfrm>
            <a:off x="9284355"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5" name="Straight Connector 234">
            <a:extLst>
              <a:ext uri="{FF2B5EF4-FFF2-40B4-BE49-F238E27FC236}">
                <a16:creationId xmlns:a16="http://schemas.microsoft.com/office/drawing/2014/main" id="{624131AD-BBEC-4FF5-AA01-DD3EEEF831B0}"/>
              </a:ext>
            </a:extLst>
          </p:cNvPr>
          <p:cNvCxnSpPr>
            <a:cxnSpLocks/>
          </p:cNvCxnSpPr>
          <p:nvPr/>
        </p:nvCxnSpPr>
        <p:spPr>
          <a:xfrm>
            <a:off x="6392601"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6" name="Rectangle 235">
            <a:extLst>
              <a:ext uri="{FF2B5EF4-FFF2-40B4-BE49-F238E27FC236}">
                <a16:creationId xmlns:a16="http://schemas.microsoft.com/office/drawing/2014/main" id="{E23DBB76-53A9-4CE0-8D48-B161221B4FB6}"/>
              </a:ext>
            </a:extLst>
          </p:cNvPr>
          <p:cNvSpPr/>
          <p:nvPr/>
        </p:nvSpPr>
        <p:spPr>
          <a:xfrm>
            <a:off x="5548360"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E1C00238-4DF3-42C0-B242-21351176BB04}"/>
              </a:ext>
            </a:extLst>
          </p:cNvPr>
          <p:cNvSpPr/>
          <p:nvPr/>
        </p:nvSpPr>
        <p:spPr>
          <a:xfrm>
            <a:off x="5542017"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8" name="Straight Connector 237">
            <a:extLst>
              <a:ext uri="{FF2B5EF4-FFF2-40B4-BE49-F238E27FC236}">
                <a16:creationId xmlns:a16="http://schemas.microsoft.com/office/drawing/2014/main" id="{5EC28328-30A6-4F8F-BACE-86AD6ABBA9DC}"/>
              </a:ext>
            </a:extLst>
          </p:cNvPr>
          <p:cNvCxnSpPr>
            <a:cxnSpLocks/>
          </p:cNvCxnSpPr>
          <p:nvPr/>
        </p:nvCxnSpPr>
        <p:spPr>
          <a:xfrm>
            <a:off x="5552452" y="367508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9" name="Rectangle 238">
            <a:extLst>
              <a:ext uri="{FF2B5EF4-FFF2-40B4-BE49-F238E27FC236}">
                <a16:creationId xmlns:a16="http://schemas.microsoft.com/office/drawing/2014/main" id="{499C58ED-058F-4744-AEB1-888F16F95CAC}"/>
              </a:ext>
            </a:extLst>
          </p:cNvPr>
          <p:cNvSpPr/>
          <p:nvPr/>
        </p:nvSpPr>
        <p:spPr>
          <a:xfrm>
            <a:off x="5113784" y="388127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2ECE3A97-70A1-4C67-BBF5-52E3E9D8B284}"/>
              </a:ext>
            </a:extLst>
          </p:cNvPr>
          <p:cNvSpPr/>
          <p:nvPr/>
        </p:nvSpPr>
        <p:spPr>
          <a:xfrm>
            <a:off x="5110497" y="393852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TextBox 240">
            <a:extLst>
              <a:ext uri="{FF2B5EF4-FFF2-40B4-BE49-F238E27FC236}">
                <a16:creationId xmlns:a16="http://schemas.microsoft.com/office/drawing/2014/main" id="{CB75B9E6-AC19-49EF-84DA-0C8BF43DE450}"/>
              </a:ext>
            </a:extLst>
          </p:cNvPr>
          <p:cNvSpPr txBox="1"/>
          <p:nvPr/>
        </p:nvSpPr>
        <p:spPr>
          <a:xfrm>
            <a:off x="5596852" y="393575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242" name="Straight Connector 241">
            <a:extLst>
              <a:ext uri="{FF2B5EF4-FFF2-40B4-BE49-F238E27FC236}">
                <a16:creationId xmlns:a16="http://schemas.microsoft.com/office/drawing/2014/main" id="{8E3FFE95-EF62-47CE-9E1A-54262C4FF08B}"/>
              </a:ext>
            </a:extLst>
          </p:cNvPr>
          <p:cNvCxnSpPr>
            <a:cxnSpLocks/>
          </p:cNvCxnSpPr>
          <p:nvPr/>
        </p:nvCxnSpPr>
        <p:spPr>
          <a:xfrm>
            <a:off x="7295260" y="368438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397176BF-8371-4C48-B770-854229208566}"/>
              </a:ext>
            </a:extLst>
          </p:cNvPr>
          <p:cNvSpPr/>
          <p:nvPr/>
        </p:nvSpPr>
        <p:spPr>
          <a:xfrm>
            <a:off x="6856592" y="3890573"/>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0692C918-B855-4760-9D27-B693236D8956}"/>
              </a:ext>
            </a:extLst>
          </p:cNvPr>
          <p:cNvSpPr/>
          <p:nvPr/>
        </p:nvSpPr>
        <p:spPr>
          <a:xfrm>
            <a:off x="6832026" y="3960410"/>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5" name="Straight Connector 244">
            <a:extLst>
              <a:ext uri="{FF2B5EF4-FFF2-40B4-BE49-F238E27FC236}">
                <a16:creationId xmlns:a16="http://schemas.microsoft.com/office/drawing/2014/main" id="{78D985F3-6566-4747-BC3F-B114D2A12C7E}"/>
              </a:ext>
            </a:extLst>
          </p:cNvPr>
          <p:cNvCxnSpPr>
            <a:cxnSpLocks/>
          </p:cNvCxnSpPr>
          <p:nvPr/>
        </p:nvCxnSpPr>
        <p:spPr>
          <a:xfrm>
            <a:off x="9314056"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46" name="Rectangle 245">
            <a:extLst>
              <a:ext uri="{FF2B5EF4-FFF2-40B4-BE49-F238E27FC236}">
                <a16:creationId xmlns:a16="http://schemas.microsoft.com/office/drawing/2014/main" id="{842D2AAF-F09D-4C2F-9180-B269CEFB8253}"/>
              </a:ext>
            </a:extLst>
          </p:cNvPr>
          <p:cNvSpPr/>
          <p:nvPr/>
        </p:nvSpPr>
        <p:spPr>
          <a:xfrm>
            <a:off x="8875388"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C12A95F7-61C6-41B9-8B38-EDE2D315D0C2}"/>
              </a:ext>
            </a:extLst>
          </p:cNvPr>
          <p:cNvSpPr/>
          <p:nvPr/>
        </p:nvSpPr>
        <p:spPr>
          <a:xfrm>
            <a:off x="8872100" y="3947830"/>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TextBox 247">
            <a:extLst>
              <a:ext uri="{FF2B5EF4-FFF2-40B4-BE49-F238E27FC236}">
                <a16:creationId xmlns:a16="http://schemas.microsoft.com/office/drawing/2014/main" id="{3A579FF3-BC37-4734-8F73-AD01C7396018}"/>
              </a:ext>
            </a:extLst>
          </p:cNvPr>
          <p:cNvSpPr txBox="1"/>
          <p:nvPr/>
        </p:nvSpPr>
        <p:spPr>
          <a:xfrm>
            <a:off x="9345786" y="395217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49" name="TextBox 248">
            <a:extLst>
              <a:ext uri="{FF2B5EF4-FFF2-40B4-BE49-F238E27FC236}">
                <a16:creationId xmlns:a16="http://schemas.microsoft.com/office/drawing/2014/main" id="{380B326C-7CB0-4DE8-805D-16423AE4A2AF}"/>
              </a:ext>
            </a:extLst>
          </p:cNvPr>
          <p:cNvSpPr txBox="1"/>
          <p:nvPr/>
        </p:nvSpPr>
        <p:spPr>
          <a:xfrm>
            <a:off x="8501515" y="3952174"/>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250" name="Straight Connector 249">
            <a:extLst>
              <a:ext uri="{FF2B5EF4-FFF2-40B4-BE49-F238E27FC236}">
                <a16:creationId xmlns:a16="http://schemas.microsoft.com/office/drawing/2014/main" id="{F91B9E5D-D87F-4662-96C9-E0E8A97CA60D}"/>
              </a:ext>
            </a:extLst>
          </p:cNvPr>
          <p:cNvCxnSpPr>
            <a:cxnSpLocks/>
          </p:cNvCxnSpPr>
          <p:nvPr/>
        </p:nvCxnSpPr>
        <p:spPr>
          <a:xfrm>
            <a:off x="11025059"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00C9E78F-67BC-4BAB-88D9-E6CBC7D72CD8}"/>
              </a:ext>
            </a:extLst>
          </p:cNvPr>
          <p:cNvSpPr txBox="1"/>
          <p:nvPr/>
        </p:nvSpPr>
        <p:spPr>
          <a:xfrm>
            <a:off x="4912038" y="512265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A</a:t>
            </a:r>
          </a:p>
        </p:txBody>
      </p:sp>
      <p:cxnSp>
        <p:nvCxnSpPr>
          <p:cNvPr id="254" name="Straight Connector 253">
            <a:extLst>
              <a:ext uri="{FF2B5EF4-FFF2-40B4-BE49-F238E27FC236}">
                <a16:creationId xmlns:a16="http://schemas.microsoft.com/office/drawing/2014/main" id="{3815C043-BDF3-4F76-B1A0-B35FB559A715}"/>
              </a:ext>
            </a:extLst>
          </p:cNvPr>
          <p:cNvCxnSpPr>
            <a:cxnSpLocks/>
          </p:cNvCxnSpPr>
          <p:nvPr/>
        </p:nvCxnSpPr>
        <p:spPr>
          <a:xfrm>
            <a:off x="5122222" y="491646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B3267A46-5381-4D3C-BF78-D489D0CE19E9}"/>
              </a:ext>
            </a:extLst>
          </p:cNvPr>
          <p:cNvSpPr txBox="1"/>
          <p:nvPr/>
        </p:nvSpPr>
        <p:spPr>
          <a:xfrm>
            <a:off x="5767866" y="513106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B</a:t>
            </a:r>
          </a:p>
        </p:txBody>
      </p:sp>
      <p:cxnSp>
        <p:nvCxnSpPr>
          <p:cNvPr id="256" name="Straight Connector 255">
            <a:extLst>
              <a:ext uri="{FF2B5EF4-FFF2-40B4-BE49-F238E27FC236}">
                <a16:creationId xmlns:a16="http://schemas.microsoft.com/office/drawing/2014/main" id="{1194E5ED-F208-4229-8B80-C35CBC9973DF}"/>
              </a:ext>
            </a:extLst>
          </p:cNvPr>
          <p:cNvCxnSpPr>
            <a:cxnSpLocks/>
          </p:cNvCxnSpPr>
          <p:nvPr/>
        </p:nvCxnSpPr>
        <p:spPr>
          <a:xfrm>
            <a:off x="5978050" y="492487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835DAD64-29E6-4DBC-A0C4-A1F4F5F1E0E4}"/>
              </a:ext>
            </a:extLst>
          </p:cNvPr>
          <p:cNvSpPr txBox="1"/>
          <p:nvPr/>
        </p:nvSpPr>
        <p:spPr>
          <a:xfrm>
            <a:off x="6665532" y="5141623"/>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C</a:t>
            </a:r>
          </a:p>
        </p:txBody>
      </p:sp>
      <p:cxnSp>
        <p:nvCxnSpPr>
          <p:cNvPr id="258" name="Straight Connector 257">
            <a:extLst>
              <a:ext uri="{FF2B5EF4-FFF2-40B4-BE49-F238E27FC236}">
                <a16:creationId xmlns:a16="http://schemas.microsoft.com/office/drawing/2014/main" id="{C2EF6845-E487-42A9-962A-E9EEAC75A258}"/>
              </a:ext>
            </a:extLst>
          </p:cNvPr>
          <p:cNvCxnSpPr>
            <a:cxnSpLocks/>
          </p:cNvCxnSpPr>
          <p:nvPr/>
        </p:nvCxnSpPr>
        <p:spPr>
          <a:xfrm>
            <a:off x="6875716" y="493543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488AFB35-9031-42E2-8757-6455E5489AF0}"/>
              </a:ext>
            </a:extLst>
          </p:cNvPr>
          <p:cNvSpPr txBox="1"/>
          <p:nvPr/>
        </p:nvSpPr>
        <p:spPr>
          <a:xfrm>
            <a:off x="7521360"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D</a:t>
            </a:r>
          </a:p>
        </p:txBody>
      </p:sp>
      <p:cxnSp>
        <p:nvCxnSpPr>
          <p:cNvPr id="260" name="Straight Connector 259">
            <a:extLst>
              <a:ext uri="{FF2B5EF4-FFF2-40B4-BE49-F238E27FC236}">
                <a16:creationId xmlns:a16="http://schemas.microsoft.com/office/drawing/2014/main" id="{C09631CF-4424-47DC-8344-F8341E548418}"/>
              </a:ext>
            </a:extLst>
          </p:cNvPr>
          <p:cNvCxnSpPr>
            <a:cxnSpLocks/>
          </p:cNvCxnSpPr>
          <p:nvPr/>
        </p:nvCxnSpPr>
        <p:spPr>
          <a:xfrm>
            <a:off x="7731544"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CAE3C117-83F5-487C-9FC0-AE5305A37D27}"/>
              </a:ext>
            </a:extLst>
          </p:cNvPr>
          <p:cNvSpPr txBox="1"/>
          <p:nvPr/>
        </p:nvSpPr>
        <p:spPr>
          <a:xfrm>
            <a:off x="8665203" y="513195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E</a:t>
            </a:r>
          </a:p>
        </p:txBody>
      </p:sp>
      <p:cxnSp>
        <p:nvCxnSpPr>
          <p:cNvPr id="262" name="Straight Connector 261">
            <a:extLst>
              <a:ext uri="{FF2B5EF4-FFF2-40B4-BE49-F238E27FC236}">
                <a16:creationId xmlns:a16="http://schemas.microsoft.com/office/drawing/2014/main" id="{9BF331C5-F630-4A12-8ED4-D709BB97F09E}"/>
              </a:ext>
            </a:extLst>
          </p:cNvPr>
          <p:cNvCxnSpPr>
            <a:cxnSpLocks/>
          </p:cNvCxnSpPr>
          <p:nvPr/>
        </p:nvCxnSpPr>
        <p:spPr>
          <a:xfrm>
            <a:off x="8875387" y="492576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3" name="TextBox 262">
            <a:extLst>
              <a:ext uri="{FF2B5EF4-FFF2-40B4-BE49-F238E27FC236}">
                <a16:creationId xmlns:a16="http://schemas.microsoft.com/office/drawing/2014/main" id="{0EACB194-9D45-4A39-87AA-B51705C230BD}"/>
              </a:ext>
            </a:extLst>
          </p:cNvPr>
          <p:cNvSpPr txBox="1"/>
          <p:nvPr/>
        </p:nvSpPr>
        <p:spPr>
          <a:xfrm>
            <a:off x="9521031"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F</a:t>
            </a:r>
          </a:p>
        </p:txBody>
      </p:sp>
      <p:cxnSp>
        <p:nvCxnSpPr>
          <p:cNvPr id="264" name="Straight Connector 263">
            <a:extLst>
              <a:ext uri="{FF2B5EF4-FFF2-40B4-BE49-F238E27FC236}">
                <a16:creationId xmlns:a16="http://schemas.microsoft.com/office/drawing/2014/main" id="{BCFDAE5F-0159-47C2-BC08-9CEA0AA76BC8}"/>
              </a:ext>
            </a:extLst>
          </p:cNvPr>
          <p:cNvCxnSpPr>
            <a:cxnSpLocks/>
          </p:cNvCxnSpPr>
          <p:nvPr/>
        </p:nvCxnSpPr>
        <p:spPr>
          <a:xfrm>
            <a:off x="9731215"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F87C0F4C-02C2-4BB6-A969-851414C925B6}"/>
              </a:ext>
            </a:extLst>
          </p:cNvPr>
          <p:cNvSpPr txBox="1"/>
          <p:nvPr/>
        </p:nvSpPr>
        <p:spPr>
          <a:xfrm>
            <a:off x="10385385"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G</a:t>
            </a:r>
          </a:p>
        </p:txBody>
      </p:sp>
      <p:cxnSp>
        <p:nvCxnSpPr>
          <p:cNvPr id="266" name="Straight Connector 265">
            <a:extLst>
              <a:ext uri="{FF2B5EF4-FFF2-40B4-BE49-F238E27FC236}">
                <a16:creationId xmlns:a16="http://schemas.microsoft.com/office/drawing/2014/main" id="{5A4DB094-81E1-400C-9098-BB4A1FABBF5E}"/>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FB4D835B-2990-4642-AA63-D5F12D1289A6}"/>
              </a:ext>
            </a:extLst>
          </p:cNvPr>
          <p:cNvSpPr txBox="1"/>
          <p:nvPr/>
        </p:nvSpPr>
        <p:spPr>
          <a:xfrm>
            <a:off x="11291088"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H</a:t>
            </a:r>
          </a:p>
        </p:txBody>
      </p:sp>
      <p:cxnSp>
        <p:nvCxnSpPr>
          <p:cNvPr id="268" name="Straight Connector 267">
            <a:extLst>
              <a:ext uri="{FF2B5EF4-FFF2-40B4-BE49-F238E27FC236}">
                <a16:creationId xmlns:a16="http://schemas.microsoft.com/office/drawing/2014/main" id="{BB3F8503-692F-4487-BD34-83E4EDD510E6}"/>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B507A465-CBC5-4775-9BA5-09FB7E30AC45}"/>
              </a:ext>
            </a:extLst>
          </p:cNvPr>
          <p:cNvSpPr txBox="1"/>
          <p:nvPr/>
        </p:nvSpPr>
        <p:spPr>
          <a:xfrm>
            <a:off x="7359177" y="3951330"/>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0" name="TextBox 269">
            <a:extLst>
              <a:ext uri="{FF2B5EF4-FFF2-40B4-BE49-F238E27FC236}">
                <a16:creationId xmlns:a16="http://schemas.microsoft.com/office/drawing/2014/main" id="{F5F4512D-F5CF-4756-BA77-9C0A8C2284E0}"/>
              </a:ext>
            </a:extLst>
          </p:cNvPr>
          <p:cNvSpPr txBox="1"/>
          <p:nvPr/>
        </p:nvSpPr>
        <p:spPr>
          <a:xfrm>
            <a:off x="6503350" y="394505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2" name="TextBox 271">
            <a:extLst>
              <a:ext uri="{FF2B5EF4-FFF2-40B4-BE49-F238E27FC236}">
                <a16:creationId xmlns:a16="http://schemas.microsoft.com/office/drawing/2014/main" id="{00CC447B-644F-4A2D-8B67-4B3507C17535}"/>
              </a:ext>
            </a:extLst>
          </p:cNvPr>
          <p:cNvSpPr txBox="1"/>
          <p:nvPr/>
        </p:nvSpPr>
        <p:spPr>
          <a:xfrm>
            <a:off x="6430747" y="2695913"/>
            <a:ext cx="1581065"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3" name="TextBox 272">
            <a:extLst>
              <a:ext uri="{FF2B5EF4-FFF2-40B4-BE49-F238E27FC236}">
                <a16:creationId xmlns:a16="http://schemas.microsoft.com/office/drawing/2014/main" id="{3D1FD02E-BB1E-4998-9F86-2767CA6FF08A}"/>
              </a:ext>
            </a:extLst>
          </p:cNvPr>
          <p:cNvSpPr txBox="1"/>
          <p:nvPr/>
        </p:nvSpPr>
        <p:spPr>
          <a:xfrm>
            <a:off x="4761919" y="2690899"/>
            <a:ext cx="1581065" cy="989125"/>
          </a:xfrm>
          <a:prstGeom prst="rect">
            <a:avLst/>
          </a:prstGeom>
          <a:solidFill>
            <a:schemeClr val="bg1"/>
          </a:solid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4" name="TextBox 273">
            <a:extLst>
              <a:ext uri="{FF2B5EF4-FFF2-40B4-BE49-F238E27FC236}">
                <a16:creationId xmlns:a16="http://schemas.microsoft.com/office/drawing/2014/main" id="{3348815C-C0BE-401F-8B42-13F09B007FE8}"/>
              </a:ext>
            </a:extLst>
          </p:cNvPr>
          <p:cNvSpPr txBox="1"/>
          <p:nvPr/>
        </p:nvSpPr>
        <p:spPr>
          <a:xfrm>
            <a:off x="5590688" y="145548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6" name="TextBox 275">
            <a:extLst>
              <a:ext uri="{FF2B5EF4-FFF2-40B4-BE49-F238E27FC236}">
                <a16:creationId xmlns:a16="http://schemas.microsoft.com/office/drawing/2014/main" id="{773D48C7-3951-4EE9-AF65-D4E00CBAE42C}"/>
              </a:ext>
            </a:extLst>
          </p:cNvPr>
          <p:cNvSpPr txBox="1"/>
          <p:nvPr/>
        </p:nvSpPr>
        <p:spPr>
          <a:xfrm>
            <a:off x="9350500" y="145287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277" name="Group 276">
            <a:extLst>
              <a:ext uri="{FF2B5EF4-FFF2-40B4-BE49-F238E27FC236}">
                <a16:creationId xmlns:a16="http://schemas.microsoft.com/office/drawing/2014/main" id="{EA4CD652-93F5-4D50-903D-C6A67C3C901B}"/>
              </a:ext>
            </a:extLst>
          </p:cNvPr>
          <p:cNvGrpSpPr/>
          <p:nvPr/>
        </p:nvGrpSpPr>
        <p:grpSpPr>
          <a:xfrm>
            <a:off x="9415189" y="1500301"/>
            <a:ext cx="1468452" cy="941698"/>
            <a:chOff x="9415189" y="1500301"/>
            <a:chExt cx="1468452" cy="941698"/>
          </a:xfrm>
        </p:grpSpPr>
        <p:pic>
          <p:nvPicPr>
            <p:cNvPr id="278" name="Picture 277">
              <a:hlinkClick r:id="" action="ppaction://noaction">
                <a:snd r:embed="rId3" name="5. directrice.wav"/>
              </a:hlinkClick>
              <a:extLst>
                <a:ext uri="{FF2B5EF4-FFF2-40B4-BE49-F238E27FC236}">
                  <a16:creationId xmlns:a16="http://schemas.microsoft.com/office/drawing/2014/main" id="{8ACEE472-8EC7-48BF-98F0-8D1E4E92EBB3}"/>
                </a:ext>
              </a:extLst>
            </p:cNvPr>
            <p:cNvPicPr>
              <a:picLocks noChangeAspect="1"/>
            </p:cNvPicPr>
            <p:nvPr/>
          </p:nvPicPr>
          <p:blipFill>
            <a:blip r:embed="rId4"/>
            <a:stretch>
              <a:fillRect/>
            </a:stretch>
          </p:blipFill>
          <p:spPr>
            <a:xfrm flipH="1">
              <a:off x="10544052" y="1500301"/>
              <a:ext cx="339589" cy="941698"/>
            </a:xfrm>
            <a:prstGeom prst="rect">
              <a:avLst/>
            </a:prstGeom>
          </p:spPr>
        </p:pic>
        <p:pic>
          <p:nvPicPr>
            <p:cNvPr id="279" name="Picture 278" descr="A close up of a sign&#10;&#10;Description automatically generated">
              <a:hlinkClick r:id="" action="ppaction://noaction">
                <a:snd r:embed="rId5" name="5. directeur.wav"/>
              </a:hlinkClick>
              <a:extLst>
                <a:ext uri="{FF2B5EF4-FFF2-40B4-BE49-F238E27FC236}">
                  <a16:creationId xmlns:a16="http://schemas.microsoft.com/office/drawing/2014/main" id="{3C94041B-1DAF-4334-940A-301D5AD14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sp>
        <p:nvSpPr>
          <p:cNvPr id="280" name="TextBox 279">
            <a:extLst>
              <a:ext uri="{FF2B5EF4-FFF2-40B4-BE49-F238E27FC236}">
                <a16:creationId xmlns:a16="http://schemas.microsoft.com/office/drawing/2014/main" id="{4C235862-6980-48A5-BAF1-74FDB31EFC9A}"/>
              </a:ext>
            </a:extLst>
          </p:cNvPr>
          <p:cNvSpPr txBox="1"/>
          <p:nvPr/>
        </p:nvSpPr>
        <p:spPr>
          <a:xfrm>
            <a:off x="4686804" y="394080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281" name="Picture 280">
            <a:hlinkClick r:id="" action="ppaction://noaction">
              <a:snd r:embed="rId7" name="5. une secrétaire.wav"/>
            </a:hlinkClick>
            <a:extLst>
              <a:ext uri="{FF2B5EF4-FFF2-40B4-BE49-F238E27FC236}">
                <a16:creationId xmlns:a16="http://schemas.microsoft.com/office/drawing/2014/main" id="{BA30E6BE-9ADD-4279-995A-29F5D1FE5604}"/>
              </a:ext>
            </a:extLst>
          </p:cNvPr>
          <p:cNvPicPr>
            <a:picLocks noChangeAspect="1"/>
          </p:cNvPicPr>
          <p:nvPr/>
        </p:nvPicPr>
        <p:blipFill>
          <a:blip r:embed="rId8"/>
          <a:stretch>
            <a:fillRect/>
          </a:stretch>
        </p:blipFill>
        <p:spPr>
          <a:xfrm>
            <a:off x="6530377" y="4170952"/>
            <a:ext cx="719968" cy="505692"/>
          </a:xfrm>
          <a:prstGeom prst="rect">
            <a:avLst/>
          </a:prstGeom>
        </p:spPr>
      </p:pic>
      <p:pic>
        <p:nvPicPr>
          <p:cNvPr id="282" name="Picture 281">
            <a:hlinkClick r:id="" action="ppaction://noaction">
              <a:snd r:embed="rId9" name="5. un secrétaire.wav"/>
            </a:hlinkClick>
            <a:extLst>
              <a:ext uri="{FF2B5EF4-FFF2-40B4-BE49-F238E27FC236}">
                <a16:creationId xmlns:a16="http://schemas.microsoft.com/office/drawing/2014/main" id="{10EB1139-97AF-4745-9411-EAAE6C5BA802}"/>
              </a:ext>
            </a:extLst>
          </p:cNvPr>
          <p:cNvPicPr>
            <a:picLocks noChangeAspect="1"/>
          </p:cNvPicPr>
          <p:nvPr/>
        </p:nvPicPr>
        <p:blipFill>
          <a:blip r:embed="rId10"/>
          <a:stretch>
            <a:fillRect/>
          </a:stretch>
        </p:blipFill>
        <p:spPr>
          <a:xfrm>
            <a:off x="7424088" y="4079875"/>
            <a:ext cx="689710" cy="717603"/>
          </a:xfrm>
          <a:prstGeom prst="rect">
            <a:avLst/>
          </a:prstGeom>
        </p:spPr>
      </p:pic>
      <p:cxnSp>
        <p:nvCxnSpPr>
          <p:cNvPr id="283" name="Straight Connector 282">
            <a:extLst>
              <a:ext uri="{FF2B5EF4-FFF2-40B4-BE49-F238E27FC236}">
                <a16:creationId xmlns:a16="http://schemas.microsoft.com/office/drawing/2014/main" id="{38B7F504-93E7-407E-8B0E-D6A58489291C}"/>
              </a:ext>
            </a:extLst>
          </p:cNvPr>
          <p:cNvCxnSpPr>
            <a:cxnSpLocks/>
          </p:cNvCxnSpPr>
          <p:nvPr/>
        </p:nvCxnSpPr>
        <p:spPr>
          <a:xfrm flipV="1">
            <a:off x="9609594"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84" name="Picture 283">
            <a:hlinkClick r:id="" action="ppaction://noaction">
              <a:snd r:embed="rId11" name="5. avocate.wav"/>
            </a:hlinkClick>
            <a:extLst>
              <a:ext uri="{FF2B5EF4-FFF2-40B4-BE49-F238E27FC236}">
                <a16:creationId xmlns:a16="http://schemas.microsoft.com/office/drawing/2014/main" id="{7E75F66D-DE9A-40BA-8EDC-662EE8A5C2F2}"/>
              </a:ext>
            </a:extLst>
          </p:cNvPr>
          <p:cNvPicPr>
            <a:picLocks noChangeAspect="1"/>
          </p:cNvPicPr>
          <p:nvPr/>
        </p:nvPicPr>
        <p:blipFill>
          <a:blip r:embed="rId12"/>
          <a:stretch>
            <a:fillRect/>
          </a:stretch>
        </p:blipFill>
        <p:spPr>
          <a:xfrm>
            <a:off x="5613839" y="3998387"/>
            <a:ext cx="723515" cy="896697"/>
          </a:xfrm>
          <a:prstGeom prst="rect">
            <a:avLst/>
          </a:prstGeom>
        </p:spPr>
      </p:pic>
      <p:pic>
        <p:nvPicPr>
          <p:cNvPr id="285" name="Picture 2" descr="Lawyer | Public domain vectors">
            <a:hlinkClick r:id="" action="ppaction://noaction">
              <a:snd r:embed="rId13" name="5. avocat.wav"/>
            </a:hlinkClick>
            <a:extLst>
              <a:ext uri="{FF2B5EF4-FFF2-40B4-BE49-F238E27FC236}">
                <a16:creationId xmlns:a16="http://schemas.microsoft.com/office/drawing/2014/main" id="{1C7FF156-2441-4424-93CB-C56844391A2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72472" y="3964523"/>
            <a:ext cx="617714" cy="948755"/>
          </a:xfrm>
          <a:prstGeom prst="rect">
            <a:avLst/>
          </a:prstGeom>
          <a:noFill/>
          <a:extLst>
            <a:ext uri="{909E8E84-426E-40DD-AFC4-6F175D3DCCD1}">
              <a14:hiddenFill xmlns:a14="http://schemas.microsoft.com/office/drawing/2010/main">
                <a:solidFill>
                  <a:srgbClr val="FFFFFF"/>
                </a:solidFill>
              </a14:hiddenFill>
            </a:ext>
          </a:extLst>
        </p:spPr>
      </p:pic>
      <p:grpSp>
        <p:nvGrpSpPr>
          <p:cNvPr id="286" name="Group 285">
            <a:extLst>
              <a:ext uri="{FF2B5EF4-FFF2-40B4-BE49-F238E27FC236}">
                <a16:creationId xmlns:a16="http://schemas.microsoft.com/office/drawing/2014/main" id="{2813619A-BF67-40C5-A57A-EE6731FD6F9D}"/>
              </a:ext>
            </a:extLst>
          </p:cNvPr>
          <p:cNvGrpSpPr/>
          <p:nvPr/>
        </p:nvGrpSpPr>
        <p:grpSpPr>
          <a:xfrm>
            <a:off x="5641573" y="1472613"/>
            <a:ext cx="1473649" cy="957571"/>
            <a:chOff x="5641573" y="1472613"/>
            <a:chExt cx="1473649" cy="957571"/>
          </a:xfrm>
        </p:grpSpPr>
        <p:pic>
          <p:nvPicPr>
            <p:cNvPr id="287" name="Picture 286">
              <a:hlinkClick r:id="" action="ppaction://noaction">
                <a:snd r:embed="rId3" name="5. directrice.wav"/>
              </a:hlinkClick>
              <a:extLst>
                <a:ext uri="{FF2B5EF4-FFF2-40B4-BE49-F238E27FC236}">
                  <a16:creationId xmlns:a16="http://schemas.microsoft.com/office/drawing/2014/main" id="{D9CA7A0F-1234-4EBB-B0F3-6D887BDCF7F3}"/>
                </a:ext>
              </a:extLst>
            </p:cNvPr>
            <p:cNvPicPr>
              <a:picLocks noChangeAspect="1"/>
            </p:cNvPicPr>
            <p:nvPr/>
          </p:nvPicPr>
          <p:blipFill>
            <a:blip r:embed="rId15"/>
            <a:stretch>
              <a:fillRect/>
            </a:stretch>
          </p:blipFill>
          <p:spPr>
            <a:xfrm>
              <a:off x="6725020" y="1472613"/>
              <a:ext cx="390202" cy="957571"/>
            </a:xfrm>
            <a:prstGeom prst="rect">
              <a:avLst/>
            </a:prstGeom>
          </p:spPr>
        </p:pic>
        <p:pic>
          <p:nvPicPr>
            <p:cNvPr id="288" name="Picture 287" descr="A close up of a sign&#10;&#10;Description automatically generated">
              <a:hlinkClick r:id="" action="ppaction://noaction">
                <a:snd r:embed="rId3" name="5. directrice.wav"/>
              </a:hlinkClick>
              <a:extLst>
                <a:ext uri="{FF2B5EF4-FFF2-40B4-BE49-F238E27FC236}">
                  <a16:creationId xmlns:a16="http://schemas.microsoft.com/office/drawing/2014/main" id="{4FFE48F8-0656-46C0-BC12-4EBF5D1021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sp>
        <p:nvSpPr>
          <p:cNvPr id="294" name="TextBox 293">
            <a:extLst>
              <a:ext uri="{FF2B5EF4-FFF2-40B4-BE49-F238E27FC236}">
                <a16:creationId xmlns:a16="http://schemas.microsoft.com/office/drawing/2014/main" id="{CB93546E-459A-4379-8CC6-A1C643191FF0}"/>
              </a:ext>
            </a:extLst>
          </p:cNvPr>
          <p:cNvSpPr txBox="1"/>
          <p:nvPr/>
        </p:nvSpPr>
        <p:spPr>
          <a:xfrm>
            <a:off x="10180260" y="2702375"/>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298" name="Group 297">
            <a:extLst>
              <a:ext uri="{FF2B5EF4-FFF2-40B4-BE49-F238E27FC236}">
                <a16:creationId xmlns:a16="http://schemas.microsoft.com/office/drawing/2014/main" id="{0D921F7D-C213-44F5-A032-ED59AF099549}"/>
              </a:ext>
            </a:extLst>
          </p:cNvPr>
          <p:cNvGrpSpPr/>
          <p:nvPr/>
        </p:nvGrpSpPr>
        <p:grpSpPr>
          <a:xfrm>
            <a:off x="8551813" y="3982798"/>
            <a:ext cx="643405" cy="927873"/>
            <a:chOff x="8551813" y="3982798"/>
            <a:chExt cx="643405" cy="927873"/>
          </a:xfrm>
        </p:grpSpPr>
        <p:pic>
          <p:nvPicPr>
            <p:cNvPr id="302" name="Picture 301">
              <a:hlinkClick r:id="" action="ppaction://noaction">
                <a:snd r:embed="rId16" name="5. ambitieux.wav"/>
              </a:hlinkClick>
              <a:extLst>
                <a:ext uri="{FF2B5EF4-FFF2-40B4-BE49-F238E27FC236}">
                  <a16:creationId xmlns:a16="http://schemas.microsoft.com/office/drawing/2014/main" id="{C379BC51-3258-445A-8022-D6AE205A094D}"/>
                </a:ext>
              </a:extLst>
            </p:cNvPr>
            <p:cNvPicPr>
              <a:picLocks noChangeAspect="1"/>
            </p:cNvPicPr>
            <p:nvPr/>
          </p:nvPicPr>
          <p:blipFill>
            <a:blip r:embed="rId17"/>
            <a:stretch>
              <a:fillRect/>
            </a:stretch>
          </p:blipFill>
          <p:spPr>
            <a:xfrm>
              <a:off x="8551813" y="3982798"/>
              <a:ext cx="643405" cy="927873"/>
            </a:xfrm>
            <a:prstGeom prst="rect">
              <a:avLst/>
            </a:prstGeom>
          </p:spPr>
        </p:pic>
        <p:pic>
          <p:nvPicPr>
            <p:cNvPr id="304" name="Picture 303">
              <a:extLst>
                <a:ext uri="{FF2B5EF4-FFF2-40B4-BE49-F238E27FC236}">
                  <a16:creationId xmlns:a16="http://schemas.microsoft.com/office/drawing/2014/main" id="{409706FD-FCFC-487B-BDEB-85A36ACC877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8857297" y="4018882"/>
              <a:ext cx="99845" cy="121989"/>
            </a:xfrm>
            <a:prstGeom prst="rect">
              <a:avLst/>
            </a:prstGeom>
          </p:spPr>
        </p:pic>
        <p:cxnSp>
          <p:nvCxnSpPr>
            <p:cNvPr id="306" name="Straight Connector 305">
              <a:extLst>
                <a:ext uri="{FF2B5EF4-FFF2-40B4-BE49-F238E27FC236}">
                  <a16:creationId xmlns:a16="http://schemas.microsoft.com/office/drawing/2014/main" id="{4903425A-39DE-4984-B9C0-0658B3094BCD}"/>
                </a:ext>
              </a:extLst>
            </p:cNvPr>
            <p:cNvCxnSpPr>
              <a:cxnSpLocks/>
            </p:cNvCxnSpPr>
            <p:nvPr/>
          </p:nvCxnSpPr>
          <p:spPr>
            <a:xfrm flipV="1">
              <a:off x="8737919"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C1EFF51-1023-4E47-8DBA-D387D3422C11}"/>
                </a:ext>
              </a:extLst>
            </p:cNvPr>
            <p:cNvCxnSpPr>
              <a:cxnSpLocks/>
            </p:cNvCxnSpPr>
            <p:nvPr/>
          </p:nvCxnSpPr>
          <p:spPr>
            <a:xfrm flipV="1">
              <a:off x="8869861"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5D8491C7-8312-4590-A375-DC01B02F57C8}"/>
                </a:ext>
              </a:extLst>
            </p:cNvPr>
            <p:cNvCxnSpPr>
              <a:cxnSpLocks/>
            </p:cNvCxnSpPr>
            <p:nvPr/>
          </p:nvCxnSpPr>
          <p:spPr>
            <a:xfrm>
              <a:off x="8865423"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9F6029E-9CA1-4040-A30D-5885BDC31238}"/>
                </a:ext>
              </a:extLst>
            </p:cNvPr>
            <p:cNvCxnSpPr>
              <a:cxnSpLocks/>
            </p:cNvCxnSpPr>
            <p:nvPr/>
          </p:nvCxnSpPr>
          <p:spPr>
            <a:xfrm>
              <a:off x="8673901"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4791540-5C41-4540-9A65-7A1E8ADF5224}"/>
                </a:ext>
              </a:extLst>
            </p:cNvPr>
            <p:cNvCxnSpPr>
              <a:cxnSpLocks/>
            </p:cNvCxnSpPr>
            <p:nvPr/>
          </p:nvCxnSpPr>
          <p:spPr>
            <a:xfrm flipV="1">
              <a:off x="8673901"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4083D69C-2367-47DB-86D2-8DF63CFE55F7}"/>
                </a:ext>
              </a:extLst>
            </p:cNvPr>
            <p:cNvCxnSpPr>
              <a:cxnSpLocks/>
            </p:cNvCxnSpPr>
            <p:nvPr/>
          </p:nvCxnSpPr>
          <p:spPr>
            <a:xfrm flipV="1">
              <a:off x="8865423"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805B0BB-FD81-4C21-86F7-89793C69DB10}"/>
                </a:ext>
              </a:extLst>
            </p:cNvPr>
            <p:cNvCxnSpPr>
              <a:cxnSpLocks/>
            </p:cNvCxnSpPr>
            <p:nvPr/>
          </p:nvCxnSpPr>
          <p:spPr>
            <a:xfrm flipH="1" flipV="1">
              <a:off x="8869402"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6" name="Picture 10" descr="Man Icon Symbol Green Clip Art">
              <a:extLst>
                <a:ext uri="{FF2B5EF4-FFF2-40B4-BE49-F238E27FC236}">
                  <a16:creationId xmlns:a16="http://schemas.microsoft.com/office/drawing/2014/main" id="{F471DC2A-AA8F-4BD5-AC49-6141EC3BB85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21678" y="4455617"/>
              <a:ext cx="184339" cy="4161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7" name="Group 316">
            <a:extLst>
              <a:ext uri="{FF2B5EF4-FFF2-40B4-BE49-F238E27FC236}">
                <a16:creationId xmlns:a16="http://schemas.microsoft.com/office/drawing/2014/main" id="{5257FB47-BF9D-4047-B190-DD47F317961C}"/>
              </a:ext>
            </a:extLst>
          </p:cNvPr>
          <p:cNvGrpSpPr/>
          <p:nvPr/>
        </p:nvGrpSpPr>
        <p:grpSpPr>
          <a:xfrm>
            <a:off x="9423488" y="3982798"/>
            <a:ext cx="643405" cy="927873"/>
            <a:chOff x="9423488" y="3982798"/>
            <a:chExt cx="643405" cy="927873"/>
          </a:xfrm>
        </p:grpSpPr>
        <p:pic>
          <p:nvPicPr>
            <p:cNvPr id="318" name="Picture 317">
              <a:hlinkClick r:id="" action="ppaction://noaction">
                <a:snd r:embed="rId21" name="5. ambitieuse.wav"/>
              </a:hlinkClick>
              <a:extLst>
                <a:ext uri="{FF2B5EF4-FFF2-40B4-BE49-F238E27FC236}">
                  <a16:creationId xmlns:a16="http://schemas.microsoft.com/office/drawing/2014/main" id="{5AD142C5-DE78-4330-926A-FEB0F9128915}"/>
                </a:ext>
              </a:extLst>
            </p:cNvPr>
            <p:cNvPicPr>
              <a:picLocks noChangeAspect="1"/>
            </p:cNvPicPr>
            <p:nvPr/>
          </p:nvPicPr>
          <p:blipFill>
            <a:blip r:embed="rId17"/>
            <a:stretch>
              <a:fillRect/>
            </a:stretch>
          </p:blipFill>
          <p:spPr>
            <a:xfrm>
              <a:off x="9423488" y="3982798"/>
              <a:ext cx="643405" cy="927873"/>
            </a:xfrm>
            <a:prstGeom prst="rect">
              <a:avLst/>
            </a:prstGeom>
          </p:spPr>
        </p:pic>
        <p:pic>
          <p:nvPicPr>
            <p:cNvPr id="319" name="Picture 318">
              <a:extLst>
                <a:ext uri="{FF2B5EF4-FFF2-40B4-BE49-F238E27FC236}">
                  <a16:creationId xmlns:a16="http://schemas.microsoft.com/office/drawing/2014/main" id="{E398FC8E-543E-49A3-B464-F3711147B16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9728972" y="4018882"/>
              <a:ext cx="99845" cy="121989"/>
            </a:xfrm>
            <a:prstGeom prst="rect">
              <a:avLst/>
            </a:prstGeom>
          </p:spPr>
        </p:pic>
        <p:cxnSp>
          <p:nvCxnSpPr>
            <p:cNvPr id="320" name="Straight Connector 319">
              <a:extLst>
                <a:ext uri="{FF2B5EF4-FFF2-40B4-BE49-F238E27FC236}">
                  <a16:creationId xmlns:a16="http://schemas.microsoft.com/office/drawing/2014/main" id="{AE342428-CEF2-4F48-9160-0910F697FD1A}"/>
                </a:ext>
              </a:extLst>
            </p:cNvPr>
            <p:cNvCxnSpPr>
              <a:cxnSpLocks/>
            </p:cNvCxnSpPr>
            <p:nvPr/>
          </p:nvCxnSpPr>
          <p:spPr>
            <a:xfrm flipV="1">
              <a:off x="9741536"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E18AAC7A-1FA8-4466-9E85-8896B0DCDB5E}"/>
                </a:ext>
              </a:extLst>
            </p:cNvPr>
            <p:cNvCxnSpPr>
              <a:cxnSpLocks/>
            </p:cNvCxnSpPr>
            <p:nvPr/>
          </p:nvCxnSpPr>
          <p:spPr>
            <a:xfrm>
              <a:off x="9737098"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A990113A-C9BE-4BF6-88F7-EC87111601EA}"/>
                </a:ext>
              </a:extLst>
            </p:cNvPr>
            <p:cNvCxnSpPr>
              <a:cxnSpLocks/>
            </p:cNvCxnSpPr>
            <p:nvPr/>
          </p:nvCxnSpPr>
          <p:spPr>
            <a:xfrm>
              <a:off x="9545576"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CEFA9AE-857F-4BEF-AD2A-3D9ED9D5E12F}"/>
                </a:ext>
              </a:extLst>
            </p:cNvPr>
            <p:cNvCxnSpPr>
              <a:cxnSpLocks/>
            </p:cNvCxnSpPr>
            <p:nvPr/>
          </p:nvCxnSpPr>
          <p:spPr>
            <a:xfrm flipV="1">
              <a:off x="9545576"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559741B-91E1-448C-98AD-C6DD30BB61D4}"/>
                </a:ext>
              </a:extLst>
            </p:cNvPr>
            <p:cNvCxnSpPr>
              <a:cxnSpLocks/>
            </p:cNvCxnSpPr>
            <p:nvPr/>
          </p:nvCxnSpPr>
          <p:spPr>
            <a:xfrm flipV="1">
              <a:off x="9737098"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9B10FDC-E520-4C82-9944-24850997FD15}"/>
                </a:ext>
              </a:extLst>
            </p:cNvPr>
            <p:cNvCxnSpPr>
              <a:cxnSpLocks/>
            </p:cNvCxnSpPr>
            <p:nvPr/>
          </p:nvCxnSpPr>
          <p:spPr>
            <a:xfrm flipH="1" flipV="1">
              <a:off x="9741077"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26" name="Picture 16" descr="Girl Clip Art">
              <a:extLst>
                <a:ext uri="{FF2B5EF4-FFF2-40B4-BE49-F238E27FC236}">
                  <a16:creationId xmlns:a16="http://schemas.microsoft.com/office/drawing/2014/main" id="{1EA232A1-629A-496F-9E7C-D8ACCCCD8F6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807919" y="4446733"/>
              <a:ext cx="223559" cy="445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7" name="Group 326">
            <a:extLst>
              <a:ext uri="{FF2B5EF4-FFF2-40B4-BE49-F238E27FC236}">
                <a16:creationId xmlns:a16="http://schemas.microsoft.com/office/drawing/2014/main" id="{8352248D-1C89-4CC9-A320-9E4F53DAEE90}"/>
              </a:ext>
            </a:extLst>
          </p:cNvPr>
          <p:cNvGrpSpPr/>
          <p:nvPr/>
        </p:nvGrpSpPr>
        <p:grpSpPr>
          <a:xfrm>
            <a:off x="4743249" y="2812006"/>
            <a:ext cx="1484647" cy="734420"/>
            <a:chOff x="4743249" y="2812006"/>
            <a:chExt cx="1484647" cy="734420"/>
          </a:xfrm>
        </p:grpSpPr>
        <p:pic>
          <p:nvPicPr>
            <p:cNvPr id="328" name="Picture 4" descr="Aiga Symbol Signs 2 Clip Art">
              <a:hlinkClick r:id="" action="ppaction://noaction">
                <a:snd r:embed="rId2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330" name="TextBox 329">
              <a:hlinkClick r:id="" action="ppaction://noaction">
                <a:snd r:embed="rId23" name="5. travailleuse.wav"/>
              </a:hlinkClick>
              <a:extLst>
                <a:ext uri="{FF2B5EF4-FFF2-40B4-BE49-F238E27FC236}">
                  <a16:creationId xmlns:a16="http://schemas.microsoft.com/office/drawing/2014/main" id="{C2DB579D-A3E0-40C7-9F3F-BAFB3F69DDEF}"/>
                </a:ext>
              </a:extLst>
            </p:cNvPr>
            <p:cNvSpPr txBox="1"/>
            <p:nvPr/>
          </p:nvSpPr>
          <p:spPr>
            <a:xfrm>
              <a:off x="4743249" y="2825273"/>
              <a:ext cx="1157264" cy="707886"/>
            </a:xfrm>
            <a:prstGeom prst="rect">
              <a:avLst/>
            </a:prstGeom>
            <a:noFill/>
          </p:spPr>
          <p:txBody>
            <a:bodyPr wrap="square" rtlCol="0">
              <a:spAutoFit/>
            </a:bodyPr>
            <a:lstStyle/>
            <a:p>
              <a:pPr algn="ctr"/>
              <a:r>
                <a:rPr lang="en-GB" sz="2000" dirty="0">
                  <a:solidFill>
                    <a:srgbClr val="002060"/>
                  </a:solidFill>
                </a:rPr>
                <a:t>hard-working</a:t>
              </a:r>
            </a:p>
          </p:txBody>
        </p:sp>
      </p:grpSp>
      <p:grpSp>
        <p:nvGrpSpPr>
          <p:cNvPr id="334" name="Group 333">
            <a:extLst>
              <a:ext uri="{FF2B5EF4-FFF2-40B4-BE49-F238E27FC236}">
                <a16:creationId xmlns:a16="http://schemas.microsoft.com/office/drawing/2014/main" id="{60EDD1CF-1B77-4903-B757-08BFDFF1122A}"/>
              </a:ext>
            </a:extLst>
          </p:cNvPr>
          <p:cNvGrpSpPr/>
          <p:nvPr/>
        </p:nvGrpSpPr>
        <p:grpSpPr>
          <a:xfrm>
            <a:off x="6454791" y="2834683"/>
            <a:ext cx="1475246" cy="714059"/>
            <a:chOff x="6454791" y="2834683"/>
            <a:chExt cx="1475246" cy="714059"/>
          </a:xfrm>
        </p:grpSpPr>
        <p:pic>
          <p:nvPicPr>
            <p:cNvPr id="336" name="Picture 6" descr="Aiga Symbol Signs 108 Clip Art">
              <a:hlinkClick r:id="" action="ppaction://noaction">
                <a:snd r:embed="rId25"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338" name="TextBox 337">
              <a:hlinkClick r:id="" action="ppaction://noaction">
                <a:snd r:embed="rId25" name="5. travailleur.wav"/>
              </a:hlinkClick>
              <a:extLst>
                <a:ext uri="{FF2B5EF4-FFF2-40B4-BE49-F238E27FC236}">
                  <a16:creationId xmlns:a16="http://schemas.microsoft.com/office/drawing/2014/main" id="{1A790B97-D892-4C1C-B742-183DDB2C1B10}"/>
                </a:ext>
              </a:extLst>
            </p:cNvPr>
            <p:cNvSpPr txBox="1"/>
            <p:nvPr/>
          </p:nvSpPr>
          <p:spPr>
            <a:xfrm>
              <a:off x="6454791" y="2834683"/>
              <a:ext cx="1157264" cy="707886"/>
            </a:xfrm>
            <a:prstGeom prst="rect">
              <a:avLst/>
            </a:prstGeom>
            <a:noFill/>
          </p:spPr>
          <p:txBody>
            <a:bodyPr wrap="square" rtlCol="0">
              <a:spAutoFit/>
            </a:bodyPr>
            <a:lstStyle/>
            <a:p>
              <a:pPr algn="ctr"/>
              <a:r>
                <a:rPr lang="en-GB" sz="2000" dirty="0">
                  <a:solidFill>
                    <a:srgbClr val="002060"/>
                  </a:solidFill>
                </a:rPr>
                <a:t>hard-working</a:t>
              </a:r>
            </a:p>
          </p:txBody>
        </p:sp>
      </p:grpSp>
      <p:grpSp>
        <p:nvGrpSpPr>
          <p:cNvPr id="342" name="Group 341">
            <a:extLst>
              <a:ext uri="{FF2B5EF4-FFF2-40B4-BE49-F238E27FC236}">
                <a16:creationId xmlns:a16="http://schemas.microsoft.com/office/drawing/2014/main" id="{11BB61B5-D70F-4F41-948A-CC113296902D}"/>
              </a:ext>
            </a:extLst>
          </p:cNvPr>
          <p:cNvGrpSpPr/>
          <p:nvPr/>
        </p:nvGrpSpPr>
        <p:grpSpPr>
          <a:xfrm>
            <a:off x="8551813" y="2840784"/>
            <a:ext cx="1425022" cy="734420"/>
            <a:chOff x="8551813" y="2840784"/>
            <a:chExt cx="1425022" cy="734420"/>
          </a:xfrm>
        </p:grpSpPr>
        <p:sp>
          <p:nvSpPr>
            <p:cNvPr id="344" name="TextBox 343">
              <a:hlinkClick r:id="" action="ppaction://noaction">
                <a:snd r:embed="rId27" name="5. prudente.wav"/>
              </a:hlinkClick>
              <a:extLst>
                <a:ext uri="{FF2B5EF4-FFF2-40B4-BE49-F238E27FC236}">
                  <a16:creationId xmlns:a16="http://schemas.microsoft.com/office/drawing/2014/main" id="{B478C510-1728-401D-9DEF-CBC60D553B6F}"/>
                </a:ext>
              </a:extLst>
            </p:cNvPr>
            <p:cNvSpPr txBox="1"/>
            <p:nvPr/>
          </p:nvSpPr>
          <p:spPr>
            <a:xfrm>
              <a:off x="8551813" y="2996882"/>
              <a:ext cx="1157264" cy="400110"/>
            </a:xfrm>
            <a:prstGeom prst="rect">
              <a:avLst/>
            </a:prstGeom>
            <a:noFill/>
          </p:spPr>
          <p:txBody>
            <a:bodyPr wrap="square" rtlCol="0">
              <a:spAutoFit/>
            </a:bodyPr>
            <a:lstStyle/>
            <a:p>
              <a:pPr algn="ctr"/>
              <a:r>
                <a:rPr lang="en-GB" sz="2000" dirty="0">
                  <a:solidFill>
                    <a:srgbClr val="002060"/>
                  </a:solidFill>
                </a:rPr>
                <a:t>careful</a:t>
              </a:r>
            </a:p>
          </p:txBody>
        </p:sp>
        <p:pic>
          <p:nvPicPr>
            <p:cNvPr id="346" name="Picture 4" descr="Aiga Symbol Signs 2 Clip Art">
              <a:hlinkClick r:id="" action="ppaction://noaction">
                <a:snd r:embed="rId27" name="5. prudente.wav"/>
              </a:hlinkClick>
              <a:extLst>
                <a:ext uri="{FF2B5EF4-FFF2-40B4-BE49-F238E27FC236}">
                  <a16:creationId xmlns:a16="http://schemas.microsoft.com/office/drawing/2014/main" id="{FDF723C2-5CA2-4DD8-9F58-C085F0F70C3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639002" y="2840784"/>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0" name="Group 349">
            <a:extLst>
              <a:ext uri="{FF2B5EF4-FFF2-40B4-BE49-F238E27FC236}">
                <a16:creationId xmlns:a16="http://schemas.microsoft.com/office/drawing/2014/main" id="{531455FA-2941-4DC8-8A54-C9B2E45AF5E6}"/>
              </a:ext>
            </a:extLst>
          </p:cNvPr>
          <p:cNvGrpSpPr/>
          <p:nvPr/>
        </p:nvGrpSpPr>
        <p:grpSpPr>
          <a:xfrm>
            <a:off x="10213822" y="2823701"/>
            <a:ext cx="1413489" cy="705035"/>
            <a:chOff x="10213822" y="2823701"/>
            <a:chExt cx="1413489" cy="705035"/>
          </a:xfrm>
        </p:grpSpPr>
        <p:sp>
          <p:nvSpPr>
            <p:cNvPr id="352" name="TextBox 351">
              <a:hlinkClick r:id="" action="ppaction://noaction">
                <a:snd r:embed="rId28" name="5. prudent.wav"/>
              </a:hlinkClick>
              <a:extLst>
                <a:ext uri="{FF2B5EF4-FFF2-40B4-BE49-F238E27FC236}">
                  <a16:creationId xmlns:a16="http://schemas.microsoft.com/office/drawing/2014/main" id="{0C493B26-CAF2-4A75-B612-74791E475DF7}"/>
                </a:ext>
              </a:extLst>
            </p:cNvPr>
            <p:cNvSpPr txBox="1"/>
            <p:nvPr/>
          </p:nvSpPr>
          <p:spPr>
            <a:xfrm>
              <a:off x="10213822" y="2988571"/>
              <a:ext cx="1157264" cy="400110"/>
            </a:xfrm>
            <a:prstGeom prst="rect">
              <a:avLst/>
            </a:prstGeom>
            <a:noFill/>
          </p:spPr>
          <p:txBody>
            <a:bodyPr wrap="square" rtlCol="0">
              <a:spAutoFit/>
            </a:bodyPr>
            <a:lstStyle/>
            <a:p>
              <a:pPr algn="ctr"/>
              <a:r>
                <a:rPr lang="en-GB" sz="2000" dirty="0">
                  <a:solidFill>
                    <a:srgbClr val="002060"/>
                  </a:solidFill>
                </a:rPr>
                <a:t>careful</a:t>
              </a:r>
            </a:p>
          </p:txBody>
        </p:sp>
        <p:pic>
          <p:nvPicPr>
            <p:cNvPr id="355" name="Picture 6" descr="Aiga Symbol Signs 108 Clip Art">
              <a:hlinkClick r:id="" action="ppaction://noaction">
                <a:snd r:embed="rId28"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353930" y="28237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106">
            <a:extLst>
              <a:ext uri="{FF2B5EF4-FFF2-40B4-BE49-F238E27FC236}">
                <a16:creationId xmlns:a16="http://schemas.microsoft.com/office/drawing/2014/main" id="{F91DF23D-0631-4CFD-9198-E2A5E948901C}"/>
              </a:ext>
            </a:extLst>
          </p:cNvPr>
          <p:cNvSpPr/>
          <p:nvPr/>
        </p:nvSpPr>
        <p:spPr>
          <a:xfrm>
            <a:off x="10586391"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0DAB7E61-7810-4109-8D4B-EAE82471D4E1}"/>
              </a:ext>
            </a:extLst>
          </p:cNvPr>
          <p:cNvSpPr/>
          <p:nvPr/>
        </p:nvSpPr>
        <p:spPr>
          <a:xfrm>
            <a:off x="10520311" y="395494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Straight Connector 108">
            <a:extLst>
              <a:ext uri="{FF2B5EF4-FFF2-40B4-BE49-F238E27FC236}">
                <a16:creationId xmlns:a16="http://schemas.microsoft.com/office/drawing/2014/main" id="{0D664DF1-1478-4944-A870-749D4478A32F}"/>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0EA27D1-7087-4DA6-9668-2FC56EB0A10D}"/>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0010F35-8681-4866-968F-216E1A6D5B73}"/>
              </a:ext>
            </a:extLst>
          </p:cNvPr>
          <p:cNvSpPr txBox="1"/>
          <p:nvPr/>
        </p:nvSpPr>
        <p:spPr>
          <a:xfrm>
            <a:off x="11067300" y="3949369"/>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112" name="Rectangle 111">
            <a:extLst>
              <a:ext uri="{FF2B5EF4-FFF2-40B4-BE49-F238E27FC236}">
                <a16:creationId xmlns:a16="http://schemas.microsoft.com/office/drawing/2014/main" id="{68DFEDC7-BDC4-4AEC-B8A5-FFB23709A4FE}"/>
              </a:ext>
            </a:extLst>
          </p:cNvPr>
          <p:cNvSpPr/>
          <p:nvPr/>
        </p:nvSpPr>
        <p:spPr>
          <a:xfrm>
            <a:off x="11333981" y="396961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hlinkClick r:id="" action="ppaction://noaction">
              <a:snd r:embed="rId29" name="5. serveuse.wav"/>
            </a:hlinkClick>
            <a:extLst>
              <a:ext uri="{FF2B5EF4-FFF2-40B4-BE49-F238E27FC236}">
                <a16:creationId xmlns:a16="http://schemas.microsoft.com/office/drawing/2014/main" id="{9D57DFC5-FFB3-48DE-9AFB-1CA1255DC56C}"/>
              </a:ext>
            </a:extLst>
          </p:cNvPr>
          <p:cNvSpPr txBox="1"/>
          <p:nvPr/>
        </p:nvSpPr>
        <p:spPr>
          <a:xfrm>
            <a:off x="10245435" y="3951330"/>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114" name="Picture 2">
            <a:extLst>
              <a:ext uri="{FF2B5EF4-FFF2-40B4-BE49-F238E27FC236}">
                <a16:creationId xmlns:a16="http://schemas.microsoft.com/office/drawing/2014/main" id="{29E1DE85-D89C-488A-8627-6526E1EE1232}"/>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11112342" y="3977696"/>
            <a:ext cx="696799" cy="87219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Office, Woman, Business, Notepad, Girl">
            <a:extLst>
              <a:ext uri="{FF2B5EF4-FFF2-40B4-BE49-F238E27FC236}">
                <a16:creationId xmlns:a16="http://schemas.microsoft.com/office/drawing/2014/main" id="{86821F9D-BB5B-4292-A7FE-645D58D488C6}"/>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352143" y="3983591"/>
            <a:ext cx="475520" cy="951039"/>
          </a:xfrm>
          <a:prstGeom prst="rect">
            <a:avLst/>
          </a:prstGeom>
          <a:noFill/>
          <a:extLst>
            <a:ext uri="{909E8E84-426E-40DD-AFC4-6F175D3DCCD1}">
              <a14:hiddenFill xmlns:a14="http://schemas.microsoft.com/office/drawing/2010/main">
                <a:solidFill>
                  <a:srgbClr val="FFFFFF"/>
                </a:solidFill>
              </a14:hiddenFill>
            </a:ext>
          </a:extLst>
        </p:spPr>
      </p:pic>
      <p:sp>
        <p:nvSpPr>
          <p:cNvPr id="356" name="TextBox 355">
            <a:hlinkClick r:id="" action="ppaction://noaction">
              <a:snd r:embed="rId27" name="5. prudente.wav"/>
            </a:hlinkClick>
            <a:extLst>
              <a:ext uri="{FF2B5EF4-FFF2-40B4-BE49-F238E27FC236}">
                <a16:creationId xmlns:a16="http://schemas.microsoft.com/office/drawing/2014/main" id="{EA0EE956-150E-49FD-B9DD-E74365C1D034}"/>
              </a:ext>
            </a:extLst>
          </p:cNvPr>
          <p:cNvSpPr txBox="1"/>
          <p:nvPr/>
        </p:nvSpPr>
        <p:spPr>
          <a:xfrm>
            <a:off x="8544616" y="2698971"/>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Tree>
    <p:extLst>
      <p:ext uri="{BB962C8B-B14F-4D97-AF65-F5344CB8AC3E}">
        <p14:creationId xmlns:p14="http://schemas.microsoft.com/office/powerpoint/2010/main" val="3961258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87568" cy="647577"/>
          </a:xfrm>
        </p:spPr>
        <p:txBody>
          <a:bodyPr>
            <a:noAutofit/>
          </a:bodyPr>
          <a:lstStyle/>
          <a:p>
            <a:r>
              <a:rPr lang="en-GB" sz="2400" b="1" dirty="0">
                <a:solidFill>
                  <a:schemeClr val="bg1"/>
                </a:solidFill>
              </a:rPr>
              <a:t>La </a:t>
            </a:r>
            <a:r>
              <a:rPr lang="en-GB" sz="2400" b="1" dirty="0" err="1">
                <a:solidFill>
                  <a:schemeClr val="bg1"/>
                </a:solidFill>
              </a:rPr>
              <a:t>féminisation</a:t>
            </a:r>
            <a:r>
              <a:rPr lang="en-GB" sz="2400" b="1" dirty="0">
                <a:solidFill>
                  <a:schemeClr val="bg1"/>
                </a:solidFill>
              </a:rPr>
              <a:t> des professions</a:t>
            </a:r>
            <a:br>
              <a:rPr lang="en-GB" sz="2400" b="1" dirty="0">
                <a:solidFill>
                  <a:schemeClr val="bg1"/>
                </a:solidFill>
              </a:rPr>
            </a:br>
            <a:endParaRPr lang="en-GB" sz="2400" b="1" dirty="0">
              <a:solidFill>
                <a:schemeClr val="bg1"/>
              </a:solidFill>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292494" y="1364720"/>
            <a:ext cx="11198087"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You already know two ways to turn a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masculine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noun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into a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feminine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002060"/>
                </a:solidFill>
                <a:effectLst/>
                <a:uLnTx/>
                <a:uFillTx/>
                <a:latin typeface="Century Gothic" panose="020F0302020204030204"/>
                <a:ea typeface="+mn-ea"/>
                <a:cs typeface="+mn-cs"/>
              </a:rPr>
              <a:t>masculin</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002060"/>
                </a:solidFill>
                <a:effectLst/>
                <a:uLnTx/>
                <a:uFillTx/>
                <a:latin typeface="Century Gothic" panose="020F0302020204030204"/>
                <a:ea typeface="+mn-ea"/>
                <a:cs typeface="+mn-cs"/>
              </a:rPr>
              <a:t>féminin</a:t>
            </a:r>
            <a:endPar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1. add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avocat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avocat</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a:t>
            </a: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2. change the article only: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médecin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médecin</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secrétaire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secrétaire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Here is another way: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3. change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eur</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–rice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acteur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act</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rice</a:t>
            </a: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7373B2B2-53E7-4BB7-9BB5-B2E1E4326F98}"/>
              </a:ext>
            </a:extLst>
          </p:cNvPr>
          <p:cNvSpPr/>
          <p:nvPr/>
        </p:nvSpPr>
        <p:spPr>
          <a:xfrm>
            <a:off x="10204704" y="249870"/>
            <a:ext cx="170521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ular Callout 10"/>
          <p:cNvSpPr/>
          <p:nvPr/>
        </p:nvSpPr>
        <p:spPr>
          <a:xfrm>
            <a:off x="9953897" y="1759600"/>
            <a:ext cx="2093844" cy="1979023"/>
          </a:xfrm>
          <a:prstGeom prst="wedgeRoundRectCallout">
            <a:avLst>
              <a:gd name="adj1" fmla="val -56750"/>
              <a:gd name="adj2" fmla="val 2182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If the masculine form already ends in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does not change for the feminine!</a:t>
            </a:r>
          </a:p>
        </p:txBody>
      </p:sp>
      <p:sp>
        <p:nvSpPr>
          <p:cNvPr id="3" name="TextBox 2">
            <a:extLst>
              <a:ext uri="{FF2B5EF4-FFF2-40B4-BE49-F238E27FC236}">
                <a16:creationId xmlns:a16="http://schemas.microsoft.com/office/drawing/2014/main" id="{37E38EED-095F-4196-A753-701067B75DB6}"/>
              </a:ext>
            </a:extLst>
          </p:cNvPr>
          <p:cNvSpPr txBox="1"/>
          <p:nvPr/>
        </p:nvSpPr>
        <p:spPr>
          <a:xfrm>
            <a:off x="1454710" y="4985448"/>
            <a:ext cx="9282580" cy="1015663"/>
          </a:xfrm>
          <a:prstGeom prst="rect">
            <a:avLst/>
          </a:prstGeom>
          <a:noFill/>
          <a:ln w="28575">
            <a:solidFill>
              <a:srgbClr val="EF3C3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Exception: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Although it ends in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eur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002060"/>
                </a:solidFill>
                <a:effectLst/>
                <a:uLnTx/>
                <a:uFillTx/>
                <a:latin typeface="Century Gothic" panose="020F0302020204030204"/>
                <a:ea typeface="+mn-ea"/>
                <a:cs typeface="+mn-cs"/>
              </a:rPr>
              <a:t>professeur</a:t>
            </a: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now follows the pattern of </a:t>
            </a: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avocat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002060"/>
                </a:solidFill>
                <a:effectLst/>
                <a:uLnTx/>
                <a:uFillTx/>
                <a:latin typeface="Century Gothic" panose="020F0302020204030204"/>
                <a:ea typeface="+mn-ea"/>
                <a:cs typeface="+mn-cs"/>
              </a:rPr>
              <a:t>professeur</a:t>
            </a: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GB" sz="2000" b="0" i="1" u="none" strike="noStrike" kern="1200" cap="none" spc="0" normalizeH="0" baseline="0" noProof="0" dirty="0" err="1">
                <a:ln>
                  <a:noFill/>
                </a:ln>
                <a:solidFill>
                  <a:srgbClr val="002060"/>
                </a:solidFill>
                <a:effectLst/>
                <a:uLnTx/>
                <a:uFillTx/>
                <a:latin typeface="Century Gothic" panose="020F0302020204030204"/>
                <a:ea typeface="+mn-ea"/>
                <a:cs typeface="+mn-cs"/>
              </a:rPr>
              <a:t>professeur</a:t>
            </a:r>
            <a:r>
              <a:rPr kumimoji="0" lang="en-GB" sz="2000" b="1" i="1" u="none" strike="noStrike" kern="1200" cap="none" spc="0" normalizeH="0" baseline="0" noProof="0" dirty="0" err="1">
                <a:ln>
                  <a:noFill/>
                </a:ln>
                <a:solidFill>
                  <a:srgbClr val="002060"/>
                </a:solidFill>
                <a:effectLst/>
                <a:uLnTx/>
                <a:uFillTx/>
                <a:latin typeface="Century Gothic" panose="020F0302020204030204"/>
                <a:ea typeface="+mn-ea"/>
                <a:cs typeface="+mn-cs"/>
              </a:rPr>
              <a:t>e</a:t>
            </a:r>
            <a:r>
              <a:rPr kumimoji="0" lang="en-GB" sz="2000" b="1" i="1"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Until recently, it did not change for the feminine! In fact, many feminine forms of job titles are very new.</a:t>
            </a:r>
          </a:p>
        </p:txBody>
      </p:sp>
      <p:sp>
        <p:nvSpPr>
          <p:cNvPr id="10" name="Rounded Rectangular Callout 10">
            <a:extLst>
              <a:ext uri="{FF2B5EF4-FFF2-40B4-BE49-F238E27FC236}">
                <a16:creationId xmlns:a16="http://schemas.microsoft.com/office/drawing/2014/main" id="{DF018A0E-D1ED-4E92-989B-77061A2655E3}"/>
              </a:ext>
            </a:extLst>
          </p:cNvPr>
          <p:cNvSpPr/>
          <p:nvPr/>
        </p:nvSpPr>
        <p:spPr>
          <a:xfrm>
            <a:off x="292494" y="1719964"/>
            <a:ext cx="2907906" cy="2109948"/>
          </a:xfrm>
          <a:prstGeom prst="wedgeRoundRectCallout">
            <a:avLst>
              <a:gd name="adj1" fmla="val -20003"/>
              <a:gd name="adj2" fmla="val 6746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know one exception to this rule.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le chanteur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la chant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euse</a:t>
            </a:r>
          </a:p>
        </p:txBody>
      </p:sp>
    </p:spTree>
    <p:extLst>
      <p:ext uri="{BB962C8B-B14F-4D97-AF65-F5344CB8AC3E}">
        <p14:creationId xmlns:p14="http://schemas.microsoft.com/office/powerpoint/2010/main" val="21944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Boy, Business, Cartoon, Comic">
            <a:extLst>
              <a:ext uri="{FF2B5EF4-FFF2-40B4-BE49-F238E27FC236}">
                <a16:creationId xmlns:a16="http://schemas.microsoft.com/office/drawing/2014/main" id="{EDCF3C3B-487F-486D-B7B5-6D8EC35B9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595" y="1809750"/>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abian, Arab, Girl, Female, Ethnic">
            <a:hlinkClick r:id="" action="ppaction://noaction">
              <a:snd r:embed="rId4" name="1 la directice.wav"/>
            </a:hlinkClick>
            <a:extLst>
              <a:ext uri="{FF2B5EF4-FFF2-40B4-BE49-F238E27FC236}">
                <a16:creationId xmlns:a16="http://schemas.microsoft.com/office/drawing/2014/main" id="{57107506-4BBB-4FD0-8B47-3E11C52BF0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7690021" y="1809750"/>
            <a:ext cx="1700213"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noaction">
              <a:snd r:embed="rId6" name="1 beep directric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 name="Oval 2">
            <a:extLst>
              <a:ext uri="{FF2B5EF4-FFF2-40B4-BE49-F238E27FC236}">
                <a16:creationId xmlns:a16="http://schemas.microsoft.com/office/drawing/2014/main" id="{410611CF-B937-489F-AF3B-9DFBF4D73911}"/>
              </a:ext>
            </a:extLst>
          </p:cNvPr>
          <p:cNvSpPr/>
          <p:nvPr/>
        </p:nvSpPr>
        <p:spPr>
          <a:xfrm>
            <a:off x="7266544" y="1359243"/>
            <a:ext cx="2763795" cy="4201298"/>
          </a:xfrm>
          <a:prstGeom prst="ellipse">
            <a:avLst/>
          </a:prstGeom>
          <a:noFill/>
          <a:ln w="571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3" name="2 beep acteur.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Oval 2">
            <a:extLst>
              <a:ext uri="{FF2B5EF4-FFF2-40B4-BE49-F238E27FC236}">
                <a16:creationId xmlns:a16="http://schemas.microsoft.com/office/drawing/2014/main" id="{410611CF-B937-489F-AF3B-9DFBF4D73911}"/>
              </a:ext>
            </a:extLst>
          </p:cNvPr>
          <p:cNvSpPr/>
          <p:nvPr/>
        </p:nvSpPr>
        <p:spPr>
          <a:xfrm>
            <a:off x="1250793" y="1660954"/>
            <a:ext cx="4618665"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94" name="Picture 2" descr="Captain America, Chris Evans, Cap">
            <a:hlinkClick r:id="" action="ppaction://noaction">
              <a:snd r:embed="rId4" name="2 un acteur.wav"/>
            </a:hlinkClick>
            <a:extLst>
              <a:ext uri="{FF2B5EF4-FFF2-40B4-BE49-F238E27FC236}">
                <a16:creationId xmlns:a16="http://schemas.microsoft.com/office/drawing/2014/main" id="{B6620BF7-9A29-4257-9935-10CD66B13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826" y="1958546"/>
            <a:ext cx="32766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ctor, Actress, Celebrity, Female">
            <a:extLst>
              <a:ext uri="{FF2B5EF4-FFF2-40B4-BE49-F238E27FC236}">
                <a16:creationId xmlns:a16="http://schemas.microsoft.com/office/drawing/2014/main" id="{F4B57936-5BEA-49A7-8A1B-7DBBB505D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2477" y="1964724"/>
            <a:ext cx="3781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3" name="3 beep etudiant.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 name="Oval 2">
            <a:extLst>
              <a:ext uri="{FF2B5EF4-FFF2-40B4-BE49-F238E27FC236}">
                <a16:creationId xmlns:a16="http://schemas.microsoft.com/office/drawing/2014/main" id="{410611CF-B937-489F-AF3B-9DFBF4D73911}"/>
              </a:ext>
            </a:extLst>
          </p:cNvPr>
          <p:cNvSpPr/>
          <p:nvPr/>
        </p:nvSpPr>
        <p:spPr>
          <a:xfrm>
            <a:off x="2486054" y="1359243"/>
            <a:ext cx="2763795" cy="4740932"/>
          </a:xfrm>
          <a:prstGeom prst="ellipse">
            <a:avLst/>
          </a:prstGeom>
          <a:noFill/>
          <a:ln w="571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170" name="Picture 2" descr="Boy, Man, Teen, Teenager, Young, Student">
            <a:hlinkClick r:id="" action="ppaction://noaction">
              <a:snd r:embed="rId4" name="3 un etudiant.wav"/>
            </a:hlinkClick>
            <a:extLst>
              <a:ext uri="{FF2B5EF4-FFF2-40B4-BE49-F238E27FC236}">
                <a16:creationId xmlns:a16="http://schemas.microsoft.com/office/drawing/2014/main" id="{21D9E153-A321-4C7D-AA78-819F1854D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966" y="1631091"/>
            <a:ext cx="2019243" cy="40384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tudent, Teenager, Book, Learning, Study">
            <a:extLst>
              <a:ext uri="{FF2B5EF4-FFF2-40B4-BE49-F238E27FC236}">
                <a16:creationId xmlns:a16="http://schemas.microsoft.com/office/drawing/2014/main" id="{41775019-58F5-408D-A640-DA17DFB7D7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2128" y="1964724"/>
            <a:ext cx="19526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3" name="4 beep president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 name="Oval 2">
            <a:extLst>
              <a:ext uri="{FF2B5EF4-FFF2-40B4-BE49-F238E27FC236}">
                <a16:creationId xmlns:a16="http://schemas.microsoft.com/office/drawing/2014/main" id="{410611CF-B937-489F-AF3B-9DFBF4D73911}"/>
              </a:ext>
            </a:extLst>
          </p:cNvPr>
          <p:cNvSpPr/>
          <p:nvPr/>
        </p:nvSpPr>
        <p:spPr>
          <a:xfrm>
            <a:off x="6720016" y="1359243"/>
            <a:ext cx="3521676" cy="4201298"/>
          </a:xfrm>
          <a:prstGeom prst="ellipse">
            <a:avLst/>
          </a:prstGeom>
          <a:noFill/>
          <a:ln w="571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2" descr="President, Oriental, Man, Culture">
            <a:extLst>
              <a:ext uri="{FF2B5EF4-FFF2-40B4-BE49-F238E27FC236}">
                <a16:creationId xmlns:a16="http://schemas.microsoft.com/office/drawing/2014/main" id="{AB35CC52-9F91-4F9A-9ADD-6BBD330CE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984" y="2106312"/>
            <a:ext cx="35814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sident, Political, Woman, America, Portrait, People">
            <a:hlinkClick r:id="" action="ppaction://noaction">
              <a:snd r:embed="rId5" name="4 la presidente.wav"/>
            </a:hlinkClick>
            <a:extLst>
              <a:ext uri="{FF2B5EF4-FFF2-40B4-BE49-F238E27FC236}">
                <a16:creationId xmlns:a16="http://schemas.microsoft.com/office/drawing/2014/main" id="{98996644-86F5-48EF-BDC0-7287D34F0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146" y="1912137"/>
            <a:ext cx="3283802" cy="32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6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3" name="7 beep avocat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 name="Oval 2">
            <a:extLst>
              <a:ext uri="{FF2B5EF4-FFF2-40B4-BE49-F238E27FC236}">
                <a16:creationId xmlns:a16="http://schemas.microsoft.com/office/drawing/2014/main" id="{410611CF-B937-489F-AF3B-9DFBF4D73911}"/>
              </a:ext>
            </a:extLst>
          </p:cNvPr>
          <p:cNvSpPr/>
          <p:nvPr/>
        </p:nvSpPr>
        <p:spPr>
          <a:xfrm>
            <a:off x="7266544" y="1359243"/>
            <a:ext cx="2763795" cy="4201298"/>
          </a:xfrm>
          <a:prstGeom prst="ellipse">
            <a:avLst/>
          </a:prstGeom>
          <a:noFill/>
          <a:ln w="571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22" name="Picture 2" descr="Man, Suit, Business, Thumbs-Up, Man Suit">
            <a:extLst>
              <a:ext uri="{FF2B5EF4-FFF2-40B4-BE49-F238E27FC236}">
                <a16:creationId xmlns:a16="http://schemas.microsoft.com/office/drawing/2014/main" id="{198DBF1E-CF52-4728-8FC8-B4F63B0C1D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801766" y="1840642"/>
            <a:ext cx="1652588"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man, Business, Point, Hand Up">
            <a:hlinkClick r:id="" action="ppaction://noaction">
              <a:snd r:embed="rId5" name="7 une avocate.wav"/>
            </a:hlinkClick>
            <a:extLst>
              <a:ext uri="{FF2B5EF4-FFF2-40B4-BE49-F238E27FC236}">
                <a16:creationId xmlns:a16="http://schemas.microsoft.com/office/drawing/2014/main" id="{6FED7382-68FE-4897-B278-0EE083A36E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9864"/>
          <a:stretch/>
        </p:blipFill>
        <p:spPr bwMode="auto">
          <a:xfrm>
            <a:off x="8019536" y="1505911"/>
            <a:ext cx="1496572" cy="384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0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0E4F88-64BF-4735-AD1E-C4B52218CAE4}"/>
              </a:ext>
            </a:extLst>
          </p:cNvPr>
          <p:cNvSpPr txBox="1"/>
          <p:nvPr/>
        </p:nvSpPr>
        <p:spPr>
          <a:xfrm>
            <a:off x="2721995"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writes the 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CD82A67-F275-472A-89EF-F379AFB24763}"/>
              </a:ext>
            </a:extLst>
          </p:cNvPr>
          <p:cNvSpPr txBox="1"/>
          <p:nvPr/>
        </p:nvSpPr>
        <p:spPr>
          <a:xfrm>
            <a:off x="2736438"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actor is male.</a:t>
            </a:r>
            <a:endParaRPr lang="en-US" sz="2200" noProof="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3FC9AFE-6164-458A-8512-29EC4B2FBCA7}"/>
              </a:ext>
            </a:extLst>
          </p:cNvPr>
          <p:cNvSpPr txBox="1"/>
          <p:nvPr/>
        </p:nvSpPr>
        <p:spPr>
          <a:xfrm>
            <a:off x="2750883"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editor is a woman.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7EFB25-F13E-4D92-83E6-5C697297515B}"/>
              </a:ext>
            </a:extLst>
          </p:cNvPr>
          <p:cNvSpPr txBox="1"/>
          <p:nvPr/>
        </p:nvSpPr>
        <p:spPr>
          <a:xfrm>
            <a:off x="2689030"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presenter is a 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6F73A787-EC3A-4138-B54E-73ABF5A2F3B8}"/>
              </a:ext>
            </a:extLst>
          </p:cNvPr>
          <p:cNvSpPr txBox="1"/>
          <p:nvPr/>
        </p:nvSpPr>
        <p:spPr>
          <a:xfrm>
            <a:off x="2689031"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helps sick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340D7CF-31EE-4CFD-8C55-124AE759ED16}"/>
              </a:ext>
            </a:extLst>
          </p:cNvPr>
          <p:cNvSpPr txBox="1"/>
          <p:nvPr/>
        </p:nvSpPr>
        <p:spPr>
          <a:xfrm>
            <a:off x="2721994"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prepares the actor for the scene.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380937A-4D82-40EC-96AA-E98D5A095B7E}"/>
              </a:ext>
            </a:extLst>
          </p:cNvPr>
          <p:cNvSpPr txBox="1"/>
          <p:nvPr/>
        </p:nvSpPr>
        <p:spPr>
          <a:xfrm>
            <a:off x="2729215"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man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letters.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10246" name="Picture 6" descr="Salon, Woman, Hairdresser, Beauty, Hair Salon">
            <a:extLst>
              <a:ext uri="{FF2B5EF4-FFF2-40B4-BE49-F238E27FC236}">
                <a16:creationId xmlns:a16="http://schemas.microsoft.com/office/drawing/2014/main" id="{FC319544-C37F-41C7-82D1-F3C251B02318}"/>
              </a:ext>
            </a:extLst>
          </p:cNvPr>
          <p:cNvPicPr>
            <a:picLocks noChangeAspect="1" noChangeArrowheads="1"/>
          </p:cNvPicPr>
          <p:nvPr/>
        </p:nvPicPr>
        <p:blipFill>
          <a:blip r:embed="rId3" cstate="print">
            <a:clrChange>
              <a:clrFrom>
                <a:srgbClr val="63C3CF"/>
              </a:clrFrom>
              <a:clrTo>
                <a:srgbClr val="63C3CF">
                  <a:alpha val="0"/>
                </a:srgbClr>
              </a:clrTo>
            </a:clrChange>
            <a:extLst>
              <a:ext uri="{28A0092B-C50C-407E-A947-70E740481C1C}">
                <a14:useLocalDpi xmlns:a14="http://schemas.microsoft.com/office/drawing/2010/main" val="0"/>
              </a:ext>
            </a:extLst>
          </a:blip>
          <a:srcRect/>
          <a:stretch>
            <a:fillRect/>
          </a:stretch>
        </p:blipFill>
        <p:spPr bwMode="auto">
          <a:xfrm>
            <a:off x="9633816" y="3412575"/>
            <a:ext cx="2558184" cy="15828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3600" b="1" dirty="0">
                <a:solidFill>
                  <a:schemeClr val="bg1"/>
                </a:solidFill>
              </a:rPr>
              <a:t>Au centre-</a:t>
            </a:r>
            <a:r>
              <a:rPr lang="en-GB" sz="3600" b="1" dirty="0" err="1">
                <a:solidFill>
                  <a:schemeClr val="bg1"/>
                </a:solidFill>
              </a:rPr>
              <a:t>ville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324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Qui a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emploi</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homme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femme ? </a:t>
            </a: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factrice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organise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lettres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Le/La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journaliste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articles pour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rédactrice</a:t>
            </a:r>
            <a:r>
              <a:rPr lang="en-US" sz="2200" dirty="0">
                <a:solidFill>
                  <a:srgbClr val="002060"/>
                </a:solidFill>
                <a:latin typeface="Century Gothic" panose="020F0302020204030204"/>
              </a:rPr>
              <a:t> (editor)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présentateur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lit les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nouvelles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jour.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Le/La</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médecin</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aide des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malades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coiffeur (hairdresser) </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prépare l'actrice pour la scène.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8C1D73EE-94F7-4968-B801-7E9D4D5838D8}"/>
              </a:ext>
            </a:extLst>
          </p:cNvPr>
          <p:cNvSpPr/>
          <p:nvPr/>
        </p:nvSpPr>
        <p:spPr>
          <a:xfrm>
            <a:off x="3830596" y="2150076"/>
            <a:ext cx="481914" cy="3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3" name="Oval 2">
            <a:extLst>
              <a:ext uri="{FF2B5EF4-FFF2-40B4-BE49-F238E27FC236}">
                <a16:creationId xmlns:a16="http://schemas.microsoft.com/office/drawing/2014/main" id="{6A93FAB8-D57E-437F-B803-07266407455A}"/>
              </a:ext>
            </a:extLst>
          </p:cNvPr>
          <p:cNvSpPr/>
          <p:nvPr/>
        </p:nvSpPr>
        <p:spPr>
          <a:xfrm>
            <a:off x="5690394" y="5423772"/>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0C67ECD2-6D4A-490E-87A2-3C5B3D4979A7}"/>
              </a:ext>
            </a:extLst>
          </p:cNvPr>
          <p:cNvSpPr/>
          <p:nvPr/>
        </p:nvSpPr>
        <p:spPr>
          <a:xfrm>
            <a:off x="6606969" y="5399999"/>
            <a:ext cx="1384679"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97AA1D0D-B48F-48EB-8EDB-A28861F94C79}"/>
              </a:ext>
            </a:extLst>
          </p:cNvPr>
          <p:cNvSpPr/>
          <p:nvPr/>
        </p:nvSpPr>
        <p:spPr>
          <a:xfrm>
            <a:off x="1714026" y="2616802"/>
            <a:ext cx="1023286" cy="347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14" name="Oval 13">
            <a:extLst>
              <a:ext uri="{FF2B5EF4-FFF2-40B4-BE49-F238E27FC236}">
                <a16:creationId xmlns:a16="http://schemas.microsoft.com/office/drawing/2014/main" id="{7DEE2446-7E94-4E3C-A92A-EDC3E63C8A21}"/>
              </a:ext>
            </a:extLst>
          </p:cNvPr>
          <p:cNvSpPr/>
          <p:nvPr/>
        </p:nvSpPr>
        <p:spPr>
          <a:xfrm>
            <a:off x="4783142" y="5436961"/>
            <a:ext cx="805132"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51AA2C5-D70E-403B-B56E-8055024D0F06}"/>
              </a:ext>
            </a:extLst>
          </p:cNvPr>
          <p:cNvSpPr/>
          <p:nvPr/>
        </p:nvSpPr>
        <p:spPr>
          <a:xfrm>
            <a:off x="7131698" y="2545492"/>
            <a:ext cx="334091" cy="49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17" name="Oval 16">
            <a:extLst>
              <a:ext uri="{FF2B5EF4-FFF2-40B4-BE49-F238E27FC236}">
                <a16:creationId xmlns:a16="http://schemas.microsoft.com/office/drawing/2014/main" id="{5AFC9AED-E0F9-4E9A-8888-EE3F75DBF6BC}"/>
              </a:ext>
            </a:extLst>
          </p:cNvPr>
          <p:cNvSpPr/>
          <p:nvPr/>
        </p:nvSpPr>
        <p:spPr>
          <a:xfrm>
            <a:off x="4773819" y="5408111"/>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B4F3627-7051-45BA-9B8B-8DD4F12863A6}"/>
              </a:ext>
            </a:extLst>
          </p:cNvPr>
          <p:cNvSpPr/>
          <p:nvPr/>
        </p:nvSpPr>
        <p:spPr>
          <a:xfrm>
            <a:off x="3019769" y="3078360"/>
            <a:ext cx="417705" cy="44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20" name="Oval 19">
            <a:extLst>
              <a:ext uri="{FF2B5EF4-FFF2-40B4-BE49-F238E27FC236}">
                <a16:creationId xmlns:a16="http://schemas.microsoft.com/office/drawing/2014/main" id="{D7155DF5-129A-47E7-B1AB-395510717CF0}"/>
              </a:ext>
            </a:extLst>
          </p:cNvPr>
          <p:cNvSpPr/>
          <p:nvPr/>
        </p:nvSpPr>
        <p:spPr>
          <a:xfrm>
            <a:off x="6641430" y="5399999"/>
            <a:ext cx="1299130"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9C5C4D7-69A5-41F5-A92D-F18D899308EA}"/>
              </a:ext>
            </a:extLst>
          </p:cNvPr>
          <p:cNvSpPr/>
          <p:nvPr/>
        </p:nvSpPr>
        <p:spPr>
          <a:xfrm>
            <a:off x="2859000" y="3621392"/>
            <a:ext cx="902050" cy="3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23" name="Oval 22">
            <a:extLst>
              <a:ext uri="{FF2B5EF4-FFF2-40B4-BE49-F238E27FC236}">
                <a16:creationId xmlns:a16="http://schemas.microsoft.com/office/drawing/2014/main" id="{5618679A-140A-4AA3-9134-9AEBC261A9EE}"/>
              </a:ext>
            </a:extLst>
          </p:cNvPr>
          <p:cNvSpPr/>
          <p:nvPr/>
        </p:nvSpPr>
        <p:spPr>
          <a:xfrm>
            <a:off x="5668103" y="5414554"/>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B4C5976-4FF9-4644-A3F9-28282AA8A73D}"/>
              </a:ext>
            </a:extLst>
          </p:cNvPr>
          <p:cNvSpPr/>
          <p:nvPr/>
        </p:nvSpPr>
        <p:spPr>
          <a:xfrm>
            <a:off x="2225669" y="4063557"/>
            <a:ext cx="417705" cy="44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pic>
        <p:nvPicPr>
          <p:cNvPr id="10242" name="Picture 2" descr="Email, Mailing, Internet, Icon">
            <a:extLst>
              <a:ext uri="{FF2B5EF4-FFF2-40B4-BE49-F238E27FC236}">
                <a16:creationId xmlns:a16="http://schemas.microsoft.com/office/drawing/2014/main" id="{AD0FEAB5-C940-45E0-9290-9AEF88379D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96" t="10508" r="12271" b="7850"/>
          <a:stretch/>
        </p:blipFill>
        <p:spPr bwMode="auto">
          <a:xfrm>
            <a:off x="8954400" y="825849"/>
            <a:ext cx="2360636" cy="17538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ews, Tv, Watch Tv, Media, Journalist">
            <a:extLst>
              <a:ext uri="{FF2B5EF4-FFF2-40B4-BE49-F238E27FC236}">
                <a16:creationId xmlns:a16="http://schemas.microsoft.com/office/drawing/2014/main" id="{801863B3-CFB4-4288-8644-D082BC678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535" y="4508094"/>
            <a:ext cx="1899724" cy="138904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otepad, Memo, Pencil, Writing, Note">
            <a:extLst>
              <a:ext uri="{FF2B5EF4-FFF2-40B4-BE49-F238E27FC236}">
                <a16:creationId xmlns:a16="http://schemas.microsoft.com/office/drawing/2014/main" id="{DB236E34-8452-4CC3-B5CD-BB936A9F1B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87" y="2250559"/>
            <a:ext cx="1195052" cy="126974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B10AE4B9-C681-495C-A65F-53EAFC745A8D}"/>
              </a:ext>
            </a:extLst>
          </p:cNvPr>
          <p:cNvSpPr/>
          <p:nvPr/>
        </p:nvSpPr>
        <p:spPr>
          <a:xfrm>
            <a:off x="5666412" y="5445892"/>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8" grpId="0" animBg="1"/>
      <p:bldP spid="13" grpId="0" animBg="1"/>
      <p:bldP spid="13" grpId="1" animBg="1"/>
      <p:bldP spid="16" grpId="0" animBg="1"/>
      <p:bldP spid="16" grpId="1" animBg="1"/>
      <p:bldP spid="19" grpId="0" animBg="1"/>
      <p:bldP spid="19" grpId="1" animBg="1"/>
      <p:bldP spid="22" grpId="0" animBg="1"/>
      <p:bldP spid="22" grpId="1" animBg="1"/>
      <p:bldP spid="9" grpId="0" animBg="1"/>
      <p:bldP spid="9" grpId="1" animBg="1"/>
      <p:bldP spid="2" grpId="0" animBg="1"/>
      <p:bldP spid="3" grpId="0" animBg="1"/>
      <p:bldP spid="3" grpId="1" animBg="1"/>
      <p:bldP spid="11" grpId="0" animBg="1"/>
      <p:bldP spid="11" grpId="1" animBg="1"/>
      <p:bldP spid="12" grpId="0" animBg="1"/>
      <p:bldP spid="14" grpId="0" animBg="1"/>
      <p:bldP spid="14" grpId="1" animBg="1"/>
      <p:bldP spid="15" grpId="0" animBg="1"/>
      <p:bldP spid="17" grpId="0" animBg="1"/>
      <p:bldP spid="17" grpId="1" animBg="1"/>
      <p:bldP spid="18" grpId="0" animBg="1"/>
      <p:bldP spid="20" grpId="0" animBg="1"/>
      <p:bldP spid="20" grpId="1" animBg="1"/>
      <p:bldP spid="21" grpId="0" animBg="1"/>
      <p:bldP spid="23" grpId="0" animBg="1"/>
      <p:bldP spid="23" grpId="1" animBg="1"/>
      <p:bldP spid="24"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71A690-0147-4978-998A-38BEEA85B1F6}"/>
              </a:ext>
            </a:extLst>
          </p:cNvPr>
          <p:cNvPicPr>
            <a:picLocks noChangeAspect="1"/>
          </p:cNvPicPr>
          <p:nvPr/>
        </p:nvPicPr>
        <p:blipFill>
          <a:blip r:embed="rId3"/>
          <a:stretch>
            <a:fillRect/>
          </a:stretch>
        </p:blipFill>
        <p:spPr>
          <a:xfrm>
            <a:off x="6739617" y="1242474"/>
            <a:ext cx="1493515" cy="1302381"/>
          </a:xfrm>
          <a:prstGeom prst="rect">
            <a:avLst/>
          </a:prstGeom>
        </p:spPr>
      </p:pic>
      <p:pic>
        <p:nvPicPr>
          <p:cNvPr id="6150" name="Picture 6" descr="Architect, Architektin, Business Man, Businessman, Work">
            <a:extLst>
              <a:ext uri="{FF2B5EF4-FFF2-40B4-BE49-F238E27FC236}">
                <a16:creationId xmlns:a16="http://schemas.microsoft.com/office/drawing/2014/main" id="{75907ACD-8D4D-48E9-A3C7-7BBB9EA3D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92" y="836715"/>
            <a:ext cx="1718856" cy="17188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9955A-4B58-4CCD-91CA-EBB2071CE812}"/>
              </a:ext>
            </a:extLst>
          </p:cNvPr>
          <p:cNvSpPr txBox="1"/>
          <p:nvPr/>
        </p:nvSpPr>
        <p:spPr>
          <a:xfrm>
            <a:off x="1908631" y="1923493"/>
            <a:ext cx="2884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ingénieur</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911CBF-0F89-4C38-BBC0-E9C5621D8796}"/>
              </a:ext>
            </a:extLst>
          </p:cNvPr>
          <p:cNvSpPr txBox="1"/>
          <p:nvPr/>
        </p:nvSpPr>
        <p:spPr>
          <a:xfrm>
            <a:off x="1908632" y="1485028"/>
            <a:ext cx="2458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ingénieur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Autofit/>
          </a:bodyPr>
          <a:lstStyle/>
          <a:p>
            <a:r>
              <a:rPr lang="en-GB" sz="2400" b="1" dirty="0">
                <a:solidFill>
                  <a:schemeClr val="bg1"/>
                </a:solidFill>
              </a:rPr>
              <a:t>La </a:t>
            </a:r>
            <a:r>
              <a:rPr lang="en-GB" sz="2400" b="1" dirty="0" err="1">
                <a:solidFill>
                  <a:schemeClr val="bg1"/>
                </a:solidFill>
              </a:rPr>
              <a:t>féminisation</a:t>
            </a:r>
            <a:r>
              <a:rPr lang="en-GB" sz="2400" b="1" dirty="0">
                <a:solidFill>
                  <a:schemeClr val="bg1"/>
                </a:solidFill>
              </a:rPr>
              <a:t> des </a:t>
            </a:r>
            <a:r>
              <a:rPr lang="en-GB" sz="2400" b="1" dirty="0" err="1">
                <a:solidFill>
                  <a:schemeClr val="bg1"/>
                </a:solidFill>
              </a:rPr>
              <a:t>noms</a:t>
            </a:r>
            <a:br>
              <a:rPr lang="en-GB" sz="2400" b="1" dirty="0">
                <a:solidFill>
                  <a:schemeClr val="bg1"/>
                </a:solidFill>
              </a:rPr>
            </a:br>
            <a:endParaRPr lang="en-GB" sz="2400" b="1" dirty="0">
              <a:solidFill>
                <a:schemeClr val="bg1"/>
              </a:solidFill>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4427581" y="249870"/>
            <a:ext cx="3540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masculin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43AD3494-1888-4887-909F-0753F0C0FA42}"/>
              </a:ext>
            </a:extLst>
          </p:cNvPr>
          <p:cNvSpPr txBox="1"/>
          <p:nvPr/>
        </p:nvSpPr>
        <p:spPr>
          <a:xfrm>
            <a:off x="2523517" y="1593316"/>
            <a:ext cx="171885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2" name="Action Button: Custom 16">
            <a:hlinkClick r:id="" action="ppaction://noaction" highlightClick="1"/>
            <a:extLst>
              <a:ext uri="{FF2B5EF4-FFF2-40B4-BE49-F238E27FC236}">
                <a16:creationId xmlns:a16="http://schemas.microsoft.com/office/drawing/2014/main" id="{6EDDA63E-B9FA-4CEE-93A5-08373E6373B2}"/>
              </a:ext>
            </a:extLst>
          </p:cNvPr>
          <p:cNvSpPr/>
          <p:nvPr/>
        </p:nvSpPr>
        <p:spPr>
          <a:xfrm>
            <a:off x="306764" y="107938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A96D4B0F-E85D-432C-8628-17D9D181FDEA}"/>
              </a:ext>
            </a:extLst>
          </p:cNvPr>
          <p:cNvSpPr txBox="1"/>
          <p:nvPr/>
        </p:nvSpPr>
        <p:spPr>
          <a:xfrm>
            <a:off x="8284375" y="1952203"/>
            <a:ext cx="3220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dessinat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2" name="TextBox 41">
            <a:extLst>
              <a:ext uri="{FF2B5EF4-FFF2-40B4-BE49-F238E27FC236}">
                <a16:creationId xmlns:a16="http://schemas.microsoft.com/office/drawing/2014/main" id="{5C81DD96-16C1-4E67-8D92-CFDA3AA325BD}"/>
              </a:ext>
            </a:extLst>
          </p:cNvPr>
          <p:cNvSpPr txBox="1"/>
          <p:nvPr/>
        </p:nvSpPr>
        <p:spPr>
          <a:xfrm>
            <a:off x="8284376" y="1475382"/>
            <a:ext cx="32717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dessinat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9" name="TextBox 38">
            <a:extLst>
              <a:ext uri="{FF2B5EF4-FFF2-40B4-BE49-F238E27FC236}">
                <a16:creationId xmlns:a16="http://schemas.microsoft.com/office/drawing/2014/main" id="{36D1D638-557B-45EE-A8D5-99C678C4E358}"/>
              </a:ext>
            </a:extLst>
          </p:cNvPr>
          <p:cNvSpPr txBox="1"/>
          <p:nvPr/>
        </p:nvSpPr>
        <p:spPr>
          <a:xfrm>
            <a:off x="8840825" y="1593316"/>
            <a:ext cx="2163920"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p>
        </p:txBody>
      </p:sp>
      <p:sp>
        <p:nvSpPr>
          <p:cNvPr id="43" name="Action Button: Custom 16">
            <a:hlinkClick r:id="" action="ppaction://noaction" highlightClick="1"/>
            <a:extLst>
              <a:ext uri="{FF2B5EF4-FFF2-40B4-BE49-F238E27FC236}">
                <a16:creationId xmlns:a16="http://schemas.microsoft.com/office/drawing/2014/main" id="{33447F9F-60C7-486F-93BF-D76F33CC2E5D}"/>
              </a:ext>
            </a:extLst>
          </p:cNvPr>
          <p:cNvSpPr/>
          <p:nvPr/>
        </p:nvSpPr>
        <p:spPr>
          <a:xfrm>
            <a:off x="6712215" y="107938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6E1008C-AA74-4458-8D9D-25108FE47F0C}"/>
              </a:ext>
            </a:extLst>
          </p:cNvPr>
          <p:cNvSpPr txBox="1"/>
          <p:nvPr/>
        </p:nvSpPr>
        <p:spPr>
          <a:xfrm>
            <a:off x="1933712" y="3729016"/>
            <a:ext cx="31185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institut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6" name="TextBox 55">
            <a:extLst>
              <a:ext uri="{FF2B5EF4-FFF2-40B4-BE49-F238E27FC236}">
                <a16:creationId xmlns:a16="http://schemas.microsoft.com/office/drawing/2014/main" id="{F5D8178B-5570-4FB5-8959-14DE9C50EBA5}"/>
              </a:ext>
            </a:extLst>
          </p:cNvPr>
          <p:cNvSpPr txBox="1"/>
          <p:nvPr/>
        </p:nvSpPr>
        <p:spPr>
          <a:xfrm>
            <a:off x="1933712" y="3252195"/>
            <a:ext cx="265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institu</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3" name="TextBox 52">
            <a:extLst>
              <a:ext uri="{FF2B5EF4-FFF2-40B4-BE49-F238E27FC236}">
                <a16:creationId xmlns:a16="http://schemas.microsoft.com/office/drawing/2014/main" id="{9D525252-2881-416C-9985-D47BE37407F9}"/>
              </a:ext>
            </a:extLst>
          </p:cNvPr>
          <p:cNvSpPr txBox="1"/>
          <p:nvPr/>
        </p:nvSpPr>
        <p:spPr>
          <a:xfrm>
            <a:off x="2507316" y="3366163"/>
            <a:ext cx="1735057" cy="3687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p>
        </p:txBody>
      </p:sp>
      <p:sp>
        <p:nvSpPr>
          <p:cNvPr id="57" name="Action Button: Custom 16">
            <a:hlinkClick r:id="" action="ppaction://noaction" highlightClick="1"/>
            <a:extLst>
              <a:ext uri="{FF2B5EF4-FFF2-40B4-BE49-F238E27FC236}">
                <a16:creationId xmlns:a16="http://schemas.microsoft.com/office/drawing/2014/main" id="{2C2B4368-F213-499F-AAA2-83493EFE558F}"/>
              </a:ext>
            </a:extLst>
          </p:cNvPr>
          <p:cNvSpPr/>
          <p:nvPr/>
        </p:nvSpPr>
        <p:spPr>
          <a:xfrm>
            <a:off x="361551" y="2856195"/>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extLst>
              <a:ext uri="{FF2B5EF4-FFF2-40B4-BE49-F238E27FC236}">
                <a16:creationId xmlns:a16="http://schemas.microsoft.com/office/drawing/2014/main" id="{4A0286B5-851D-4E4D-9B0A-797544AAAF0E}"/>
              </a:ext>
            </a:extLst>
          </p:cNvPr>
          <p:cNvSpPr/>
          <p:nvPr/>
        </p:nvSpPr>
        <p:spPr>
          <a:xfrm>
            <a:off x="6767002" y="2856195"/>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p>
        </p:txBody>
      </p:sp>
      <p:pic>
        <p:nvPicPr>
          <p:cNvPr id="1030" name="Picture 6" descr="man kids and adults teachers and students free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251" y="3119416"/>
            <a:ext cx="74676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C410FEFF-044B-4B6D-A6E1-5595B234B174}"/>
              </a:ext>
            </a:extLst>
          </p:cNvPr>
          <p:cNvSpPr/>
          <p:nvPr/>
        </p:nvSpPr>
        <p:spPr>
          <a:xfrm>
            <a:off x="9894613" y="249870"/>
            <a:ext cx="201530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4297BCA1-A635-4501-A2F5-80537694ED14}"/>
              </a:ext>
            </a:extLst>
          </p:cNvPr>
          <p:cNvSpPr txBox="1"/>
          <p:nvPr/>
        </p:nvSpPr>
        <p:spPr>
          <a:xfrm>
            <a:off x="2004573" y="5562797"/>
            <a:ext cx="2944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agricult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0" name="TextBox 29">
            <a:extLst>
              <a:ext uri="{FF2B5EF4-FFF2-40B4-BE49-F238E27FC236}">
                <a16:creationId xmlns:a16="http://schemas.microsoft.com/office/drawing/2014/main" id="{142C1A90-3797-49F7-A6C4-3BD13480A01D}"/>
              </a:ext>
            </a:extLst>
          </p:cNvPr>
          <p:cNvSpPr txBox="1"/>
          <p:nvPr/>
        </p:nvSpPr>
        <p:spPr>
          <a:xfrm>
            <a:off x="1999784" y="5084573"/>
            <a:ext cx="2735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agricul</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1" name="TextBox 30">
            <a:extLst>
              <a:ext uri="{FF2B5EF4-FFF2-40B4-BE49-F238E27FC236}">
                <a16:creationId xmlns:a16="http://schemas.microsoft.com/office/drawing/2014/main" id="{47D89CA4-ED89-4808-8722-27C204ECDDD0}"/>
              </a:ext>
            </a:extLst>
          </p:cNvPr>
          <p:cNvSpPr txBox="1"/>
          <p:nvPr/>
        </p:nvSpPr>
        <p:spPr>
          <a:xfrm>
            <a:off x="2569680" y="5219005"/>
            <a:ext cx="1923503"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32" name="Action Button: Custom 16">
            <a:hlinkClick r:id="" action="ppaction://noaction" highlightClick="1"/>
            <a:extLst>
              <a:ext uri="{FF2B5EF4-FFF2-40B4-BE49-F238E27FC236}">
                <a16:creationId xmlns:a16="http://schemas.microsoft.com/office/drawing/2014/main" id="{865AEDF0-6673-4544-B674-88798FFCB6A7}"/>
              </a:ext>
            </a:extLst>
          </p:cNvPr>
          <p:cNvSpPr/>
          <p:nvPr/>
        </p:nvSpPr>
        <p:spPr>
          <a:xfrm>
            <a:off x="432412" y="468997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a:t>
            </a:r>
          </a:p>
        </p:txBody>
      </p:sp>
      <p:pic>
        <p:nvPicPr>
          <p:cNvPr id="33" name="Picture 32">
            <a:extLst>
              <a:ext uri="{FF2B5EF4-FFF2-40B4-BE49-F238E27FC236}">
                <a16:creationId xmlns:a16="http://schemas.microsoft.com/office/drawing/2014/main" id="{212D1EE0-AB14-48D0-91F4-6BC3D7BF10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43611" y="4822163"/>
            <a:ext cx="1185125" cy="1348260"/>
          </a:xfrm>
          <a:prstGeom prst="rect">
            <a:avLst/>
          </a:prstGeom>
        </p:spPr>
      </p:pic>
      <p:sp>
        <p:nvSpPr>
          <p:cNvPr id="34" name="TextBox 33">
            <a:extLst>
              <a:ext uri="{FF2B5EF4-FFF2-40B4-BE49-F238E27FC236}">
                <a16:creationId xmlns:a16="http://schemas.microsoft.com/office/drawing/2014/main" id="{07F35132-E79E-4FB5-841F-849BB7D02CDB}"/>
              </a:ext>
            </a:extLst>
          </p:cNvPr>
          <p:cNvSpPr txBox="1"/>
          <p:nvPr/>
        </p:nvSpPr>
        <p:spPr>
          <a:xfrm>
            <a:off x="8321330" y="5457855"/>
            <a:ext cx="274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écrivain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5" name="TextBox 34">
            <a:extLst>
              <a:ext uri="{FF2B5EF4-FFF2-40B4-BE49-F238E27FC236}">
                <a16:creationId xmlns:a16="http://schemas.microsoft.com/office/drawing/2014/main" id="{CCEBC234-E58D-475A-91F1-B48A925F72CE}"/>
              </a:ext>
            </a:extLst>
          </p:cNvPr>
          <p:cNvSpPr txBox="1"/>
          <p:nvPr/>
        </p:nvSpPr>
        <p:spPr>
          <a:xfrm>
            <a:off x="8321330" y="4981034"/>
            <a:ext cx="2548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écrivain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Action Button: Custom 16">
            <a:hlinkClick r:id="" action="ppaction://noaction" highlightClick="1"/>
            <a:extLst>
              <a:ext uri="{FF2B5EF4-FFF2-40B4-BE49-F238E27FC236}">
                <a16:creationId xmlns:a16="http://schemas.microsoft.com/office/drawing/2014/main" id="{2A4A4684-6173-4FFE-ABDE-C4637454B644}"/>
              </a:ext>
            </a:extLst>
          </p:cNvPr>
          <p:cNvSpPr/>
          <p:nvPr/>
        </p:nvSpPr>
        <p:spPr>
          <a:xfrm>
            <a:off x="6749169" y="458503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p:txBody>
      </p:sp>
      <p:sp>
        <p:nvSpPr>
          <p:cNvPr id="37" name="TextBox 36">
            <a:extLst>
              <a:ext uri="{FF2B5EF4-FFF2-40B4-BE49-F238E27FC236}">
                <a16:creationId xmlns:a16="http://schemas.microsoft.com/office/drawing/2014/main" id="{51787716-9963-4380-B8D7-B9B7DB32283B}"/>
              </a:ext>
            </a:extLst>
          </p:cNvPr>
          <p:cNvSpPr txBox="1"/>
          <p:nvPr/>
        </p:nvSpPr>
        <p:spPr>
          <a:xfrm>
            <a:off x="8953193" y="5067868"/>
            <a:ext cx="1408171"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pic>
        <p:nvPicPr>
          <p:cNvPr id="38" name="Picture 2" descr="Trattore Clip Art">
            <a:extLst>
              <a:ext uri="{FF2B5EF4-FFF2-40B4-BE49-F238E27FC236}">
                <a16:creationId xmlns:a16="http://schemas.microsoft.com/office/drawing/2014/main" id="{86335066-4B39-4BBE-A719-7C24F2ACD8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445" y="5099311"/>
            <a:ext cx="1172678" cy="891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6098103C-D48B-49C1-B8B6-0450FFE525BD}"/>
              </a:ext>
            </a:extLst>
          </p:cNvPr>
          <p:cNvSpPr txBox="1"/>
          <p:nvPr/>
        </p:nvSpPr>
        <p:spPr>
          <a:xfrm>
            <a:off x="8333640" y="3612203"/>
            <a:ext cx="3121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inspect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4" name="TextBox 43">
            <a:extLst>
              <a:ext uri="{FF2B5EF4-FFF2-40B4-BE49-F238E27FC236}">
                <a16:creationId xmlns:a16="http://schemas.microsoft.com/office/drawing/2014/main" id="{6A57B642-FD21-4F14-93C9-A8769759877C}"/>
              </a:ext>
            </a:extLst>
          </p:cNvPr>
          <p:cNvSpPr txBox="1"/>
          <p:nvPr/>
        </p:nvSpPr>
        <p:spPr>
          <a:xfrm>
            <a:off x="8333640" y="3135382"/>
            <a:ext cx="274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inspec</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FD8CC0A8-64F6-477A-A7C6-97705227C833}"/>
              </a:ext>
            </a:extLst>
          </p:cNvPr>
          <p:cNvSpPr txBox="1"/>
          <p:nvPr/>
        </p:nvSpPr>
        <p:spPr>
          <a:xfrm>
            <a:off x="8847203" y="3244334"/>
            <a:ext cx="2094820"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pic>
        <p:nvPicPr>
          <p:cNvPr id="46" name="Picture 10" descr="Female police officer">
            <a:extLst>
              <a:ext uri="{FF2B5EF4-FFF2-40B4-BE49-F238E27FC236}">
                <a16:creationId xmlns:a16="http://schemas.microsoft.com/office/drawing/2014/main" id="{D96C0416-3424-4777-91D4-6CD2B364D6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4628" y="2961179"/>
            <a:ext cx="917258"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53" grpId="0" animBg="1"/>
      <p:bldP spid="31" grpId="0" animBg="1"/>
      <p:bldP spid="3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102352" cy="647577"/>
          </a:xfrm>
        </p:spPr>
        <p:txBody>
          <a:bodyPr>
            <a:noAutofit/>
          </a:bodyPr>
          <a:lstStyle/>
          <a:p>
            <a:r>
              <a:rPr lang="fr-FR" sz="2800" b="1" dirty="0">
                <a:solidFill>
                  <a:schemeClr val="bg1"/>
                </a:solidFill>
              </a:rPr>
              <a:t>Est-ce que tu veux être…</a:t>
            </a:r>
          </a:p>
        </p:txBody>
      </p:sp>
      <p:sp>
        <p:nvSpPr>
          <p:cNvPr id="9" name="Rounded Rectangle 46">
            <a:extLst>
              <a:ext uri="{FF2B5EF4-FFF2-40B4-BE49-F238E27FC236}">
                <a16:creationId xmlns:a16="http://schemas.microsoft.com/office/drawing/2014/main" id="{9935A64F-4524-4CCF-87BD-3B8F695EE54B}"/>
              </a:ext>
            </a:extLst>
          </p:cNvPr>
          <p:cNvSpPr/>
          <p:nvPr/>
        </p:nvSpPr>
        <p:spPr>
          <a:xfrm>
            <a:off x="9894613" y="249870"/>
            <a:ext cx="201530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doll, toy&#10;&#10;Description automatically generated">
            <a:extLst>
              <a:ext uri="{FF2B5EF4-FFF2-40B4-BE49-F238E27FC236}">
                <a16:creationId xmlns:a16="http://schemas.microsoft.com/office/drawing/2014/main" id="{FF33A46D-6397-4780-B9E6-4386C23C7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457" y="3727593"/>
            <a:ext cx="2362200" cy="2362200"/>
          </a:xfrm>
          <a:prstGeom prst="rect">
            <a:avLst/>
          </a:prstGeom>
        </p:spPr>
      </p:pic>
      <p:pic>
        <p:nvPicPr>
          <p:cNvPr id="7" name="Picture 6">
            <a:extLst>
              <a:ext uri="{FF2B5EF4-FFF2-40B4-BE49-F238E27FC236}">
                <a16:creationId xmlns:a16="http://schemas.microsoft.com/office/drawing/2014/main" id="{FD0E8546-D26A-407F-AEA1-42106E714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599" y="3727593"/>
            <a:ext cx="2362201" cy="2362201"/>
          </a:xfrm>
          <a:prstGeom prst="rect">
            <a:avLst/>
          </a:prstGeom>
        </p:spPr>
      </p:pic>
      <p:graphicFrame>
        <p:nvGraphicFramePr>
          <p:cNvPr id="10" name="Table 2">
            <a:extLst>
              <a:ext uri="{FF2B5EF4-FFF2-40B4-BE49-F238E27FC236}">
                <a16:creationId xmlns:a16="http://schemas.microsoft.com/office/drawing/2014/main" id="{AA589A58-4CEE-456D-A600-2B0D0A4368A6}"/>
              </a:ext>
            </a:extLst>
          </p:cNvPr>
          <p:cNvGraphicFramePr>
            <a:graphicFrameLocks noGrp="1"/>
          </p:cNvGraphicFramePr>
          <p:nvPr>
            <p:extLst>
              <p:ext uri="{D42A27DB-BD31-4B8C-83A1-F6EECF244321}">
                <p14:modId xmlns:p14="http://schemas.microsoft.com/office/powerpoint/2010/main" val="1920621619"/>
              </p:ext>
            </p:extLst>
          </p:nvPr>
        </p:nvGraphicFramePr>
        <p:xfrm>
          <a:off x="399534" y="1952044"/>
          <a:ext cx="11392932" cy="1333679"/>
        </p:xfrm>
        <a:graphic>
          <a:graphicData uri="http://schemas.openxmlformats.org/drawingml/2006/table">
            <a:tbl>
              <a:tblPr firstRow="1" bandRow="1">
                <a:tableStyleId>{5C22544A-7EE6-4342-B048-85BDC9FD1C3A}</a:tableStyleId>
              </a:tblPr>
              <a:tblGrid>
                <a:gridCol w="1495170">
                  <a:extLst>
                    <a:ext uri="{9D8B030D-6E8A-4147-A177-3AD203B41FA5}">
                      <a16:colId xmlns:a16="http://schemas.microsoft.com/office/drawing/2014/main" val="1235463384"/>
                    </a:ext>
                  </a:extLst>
                </a:gridCol>
                <a:gridCol w="1186249">
                  <a:extLst>
                    <a:ext uri="{9D8B030D-6E8A-4147-A177-3AD203B41FA5}">
                      <a16:colId xmlns:a16="http://schemas.microsoft.com/office/drawing/2014/main" val="965480282"/>
                    </a:ext>
                  </a:extLst>
                </a:gridCol>
                <a:gridCol w="1482811">
                  <a:extLst>
                    <a:ext uri="{9D8B030D-6E8A-4147-A177-3AD203B41FA5}">
                      <a16:colId xmlns:a16="http://schemas.microsoft.com/office/drawing/2014/main" val="370496803"/>
                    </a:ext>
                  </a:extLst>
                </a:gridCol>
                <a:gridCol w="2421924">
                  <a:extLst>
                    <a:ext uri="{9D8B030D-6E8A-4147-A177-3AD203B41FA5}">
                      <a16:colId xmlns:a16="http://schemas.microsoft.com/office/drawing/2014/main" val="4058540154"/>
                    </a:ext>
                  </a:extLst>
                </a:gridCol>
                <a:gridCol w="1977081">
                  <a:extLst>
                    <a:ext uri="{9D8B030D-6E8A-4147-A177-3AD203B41FA5}">
                      <a16:colId xmlns:a16="http://schemas.microsoft.com/office/drawing/2014/main" val="1763112833"/>
                    </a:ext>
                  </a:extLst>
                </a:gridCol>
                <a:gridCol w="2829697">
                  <a:extLst>
                    <a:ext uri="{9D8B030D-6E8A-4147-A177-3AD203B41FA5}">
                      <a16:colId xmlns:a16="http://schemas.microsoft.com/office/drawing/2014/main" val="2695267696"/>
                    </a:ext>
                  </a:extLst>
                </a:gridCol>
              </a:tblGrid>
              <a:tr h="444227">
                <a:tc>
                  <a:txBody>
                    <a:bodyPr/>
                    <a:lstStyle/>
                    <a:p>
                      <a:pPr algn="ctr"/>
                      <a:r>
                        <a:rPr lang="fr-FR" sz="2000" dirty="0" err="1">
                          <a:solidFill>
                            <a:srgbClr val="002060"/>
                          </a:solidFill>
                        </a:rPr>
                        <a:t>teacher</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002060"/>
                          </a:solidFill>
                        </a:rPr>
                        <a:t>actor</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002060"/>
                          </a:solidFill>
                        </a:rPr>
                        <a:t>lawyer</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002060"/>
                          </a:solidFill>
                        </a:rPr>
                        <a:t>headteacher</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002060"/>
                          </a:solidFill>
                        </a:rPr>
                        <a:t>secretary</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002060"/>
                          </a:solidFill>
                        </a:rPr>
                        <a:t>postman</a:t>
                      </a:r>
                      <a:r>
                        <a:rPr lang="fr-FR" sz="2000" dirty="0">
                          <a:solidFill>
                            <a:srgbClr val="002060"/>
                          </a:solidFill>
                        </a:rPr>
                        <a:t>/</a:t>
                      </a:r>
                      <a:r>
                        <a:rPr lang="fr-FR" sz="2000" dirty="0" err="1">
                          <a:solidFill>
                            <a:srgbClr val="002060"/>
                          </a:solidFill>
                        </a:rPr>
                        <a:t>woman</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147745"/>
                  </a:ext>
                </a:extLst>
              </a:tr>
              <a:tr h="889452">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462504"/>
                  </a:ext>
                </a:extLst>
              </a:tr>
            </a:tbl>
          </a:graphicData>
        </a:graphic>
      </p:graphicFrame>
      <p:sp>
        <p:nvSpPr>
          <p:cNvPr id="11" name="Speech Bubble: Rectangle with Corners Rounded 10">
            <a:extLst>
              <a:ext uri="{FF2B5EF4-FFF2-40B4-BE49-F238E27FC236}">
                <a16:creationId xmlns:a16="http://schemas.microsoft.com/office/drawing/2014/main" id="{615741E2-8CED-445D-BF8E-82102B1FAEC6}"/>
              </a:ext>
            </a:extLst>
          </p:cNvPr>
          <p:cNvSpPr/>
          <p:nvPr/>
        </p:nvSpPr>
        <p:spPr>
          <a:xfrm>
            <a:off x="3560151" y="3538611"/>
            <a:ext cx="3410465" cy="827902"/>
          </a:xfrm>
          <a:prstGeom prst="wedgeRoundRectCallout">
            <a:avLst>
              <a:gd name="adj1" fmla="val -45833"/>
              <a:gd name="adj2" fmla="val 75933"/>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Salut Léa ! Est-ce que tu veux être professeure ?</a:t>
            </a:r>
          </a:p>
        </p:txBody>
      </p:sp>
      <p:sp>
        <p:nvSpPr>
          <p:cNvPr id="12" name="Speech Bubble: Rectangle with Corners Rounded 11">
            <a:extLst>
              <a:ext uri="{FF2B5EF4-FFF2-40B4-BE49-F238E27FC236}">
                <a16:creationId xmlns:a16="http://schemas.microsoft.com/office/drawing/2014/main" id="{B811C9C1-B765-4C27-BDAC-58F5AB11573E}"/>
              </a:ext>
            </a:extLst>
          </p:cNvPr>
          <p:cNvSpPr/>
          <p:nvPr/>
        </p:nvSpPr>
        <p:spPr>
          <a:xfrm>
            <a:off x="4927486" y="4563939"/>
            <a:ext cx="3410465" cy="1333678"/>
          </a:xfrm>
          <a:prstGeom prst="wedgeRoundRectCallout">
            <a:avLst>
              <a:gd name="adj1" fmla="val 49095"/>
              <a:gd name="adj2" fmla="val 71455"/>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Hein… non, je ne veux pas être professeure.</a:t>
            </a:r>
          </a:p>
          <a:p>
            <a:pPr algn="ctr"/>
            <a:r>
              <a:rPr lang="fr-FR" sz="2000" dirty="0"/>
              <a:t>Je veux être directrice !</a:t>
            </a:r>
          </a:p>
        </p:txBody>
      </p:sp>
      <p:cxnSp>
        <p:nvCxnSpPr>
          <p:cNvPr id="14" name="Straight Connector 13">
            <a:extLst>
              <a:ext uri="{FF2B5EF4-FFF2-40B4-BE49-F238E27FC236}">
                <a16:creationId xmlns:a16="http://schemas.microsoft.com/office/drawing/2014/main" id="{4DF15C6C-C808-4ADE-A433-9A6BADAEC6A2}"/>
              </a:ext>
            </a:extLst>
          </p:cNvPr>
          <p:cNvCxnSpPr/>
          <p:nvPr/>
        </p:nvCxnSpPr>
        <p:spPr>
          <a:xfrm>
            <a:off x="5724247" y="2618883"/>
            <a:ext cx="0" cy="365468"/>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13" name="Speech Bubble: Rectangle with Corners Rounded 12">
            <a:extLst>
              <a:ext uri="{FF2B5EF4-FFF2-40B4-BE49-F238E27FC236}">
                <a16:creationId xmlns:a16="http://schemas.microsoft.com/office/drawing/2014/main" id="{0B79774C-A2DC-4FA5-AE3C-F1151FE998C0}"/>
              </a:ext>
            </a:extLst>
          </p:cNvPr>
          <p:cNvSpPr/>
          <p:nvPr/>
        </p:nvSpPr>
        <p:spPr>
          <a:xfrm>
            <a:off x="5297289" y="273141"/>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 words you want to your repertoire!</a:t>
            </a:r>
            <a:endParaRPr lang="en-GB" sz="2000" b="1" dirty="0"/>
          </a:p>
        </p:txBody>
      </p:sp>
      <p:pic>
        <p:nvPicPr>
          <p:cNvPr id="15" name="Picture 14" descr="A magnifying glass with a black background&#10;&#10;Description automatically generated with medium confidence">
            <a:extLst>
              <a:ext uri="{FF2B5EF4-FFF2-40B4-BE49-F238E27FC236}">
                <a16:creationId xmlns:a16="http://schemas.microsoft.com/office/drawing/2014/main" id="{8B4151F3-7623-42AE-9AFA-86617CBE6F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6630" y="1047985"/>
            <a:ext cx="808366" cy="740160"/>
          </a:xfrm>
          <a:prstGeom prst="rect">
            <a:avLst/>
          </a:prstGeom>
        </p:spPr>
      </p:pic>
    </p:spTree>
    <p:extLst>
      <p:ext uri="{BB962C8B-B14F-4D97-AF65-F5344CB8AC3E}">
        <p14:creationId xmlns:p14="http://schemas.microsoft.com/office/powerpoint/2010/main" val="3675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427580" cy="647577"/>
          </a:xfrm>
        </p:spPr>
        <p:txBody>
          <a:bodyPr>
            <a:normAutofit fontScale="90000"/>
          </a:bodyPr>
          <a:lstStyle/>
          <a:p>
            <a:r>
              <a:rPr lang="en-GB" sz="3600" b="1" dirty="0">
                <a:solidFill>
                  <a:schemeClr val="bg1"/>
                </a:solidFill>
              </a:rPr>
              <a:t>Qui </a:t>
            </a:r>
            <a:r>
              <a:rPr lang="en-GB" sz="3600" b="1" dirty="0" err="1">
                <a:solidFill>
                  <a:schemeClr val="bg1"/>
                </a:solidFill>
              </a:rPr>
              <a:t>veut</a:t>
            </a:r>
            <a:r>
              <a:rPr lang="en-GB" sz="3600" b="1" dirty="0">
                <a:solidFill>
                  <a:schemeClr val="bg1"/>
                </a:solidFill>
              </a:rPr>
              <a:t> </a:t>
            </a:r>
            <a:r>
              <a:rPr lang="en-GB" sz="3600" b="1" dirty="0" err="1">
                <a:solidFill>
                  <a:schemeClr val="bg1"/>
                </a:solidFill>
              </a:rPr>
              <a:t>être</a:t>
            </a:r>
            <a:r>
              <a:rPr lang="en-GB" sz="3600" b="1" dirty="0">
                <a:solidFill>
                  <a:schemeClr val="bg1"/>
                </a:solidFill>
              </a:rPr>
              <a:t> quoi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Qui </a:t>
            </a:r>
            <a:r>
              <a:rPr lang="en-US" sz="2200" dirty="0" err="1">
                <a:solidFill>
                  <a:srgbClr val="002060"/>
                </a:solidFill>
                <a:latin typeface="Century Gothic" panose="020F0302020204030204"/>
              </a:rPr>
              <a:t>veut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être</a:t>
            </a:r>
            <a:r>
              <a:rPr lang="en-US" sz="2200" dirty="0">
                <a:solidFill>
                  <a:srgbClr val="002060"/>
                </a:solidFill>
                <a:latin typeface="Century Gothic" panose="020F0302020204030204"/>
              </a:rPr>
              <a:t> quoi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002060"/>
                </a:solidFill>
                <a:latin typeface="Century Gothic" panose="020F0302020204030204"/>
              </a:rPr>
              <a:t>Exemple</a:t>
            </a:r>
            <a:r>
              <a:rPr lang="en-US" sz="2200" dirty="0">
                <a:solidFill>
                  <a:srgbClr val="002060"/>
                </a:solidFill>
                <a:latin typeface="Century Gothic" panose="020F0302020204030204"/>
              </a:rPr>
              <a:t> : </a:t>
            </a:r>
            <a:r>
              <a:rPr lang="en-US" sz="2200" dirty="0" err="1">
                <a:solidFill>
                  <a:srgbClr val="002060"/>
                </a:solidFill>
                <a:latin typeface="Ink Free" panose="03080402000500000000" pitchFamily="66" charset="0"/>
              </a:rPr>
              <a:t>Léa</a:t>
            </a:r>
            <a:r>
              <a:rPr lang="en-US" sz="2200" dirty="0">
                <a:solidFill>
                  <a:srgbClr val="002060"/>
                </a:solidFill>
                <a:latin typeface="Ink Free" panose="03080402000500000000" pitchFamily="66" charset="0"/>
              </a:rPr>
              <a:t> </a:t>
            </a:r>
            <a:r>
              <a:rPr lang="en-US" sz="2200" dirty="0" err="1">
                <a:solidFill>
                  <a:srgbClr val="002060"/>
                </a:solidFill>
                <a:latin typeface="Ink Free" panose="03080402000500000000" pitchFamily="66" charset="0"/>
              </a:rPr>
              <a:t>veut</a:t>
            </a:r>
            <a:r>
              <a:rPr lang="en-US" sz="2200" dirty="0">
                <a:solidFill>
                  <a:srgbClr val="002060"/>
                </a:solidFill>
                <a:latin typeface="Ink Free" panose="03080402000500000000" pitchFamily="66" charset="0"/>
              </a:rPr>
              <a:t> </a:t>
            </a:r>
            <a:r>
              <a:rPr lang="en-US" sz="2200" dirty="0" err="1">
                <a:solidFill>
                  <a:srgbClr val="002060"/>
                </a:solidFill>
                <a:latin typeface="Ink Free" panose="03080402000500000000" pitchFamily="66" charset="0"/>
              </a:rPr>
              <a:t>être</a:t>
            </a:r>
            <a:r>
              <a:rPr lang="en-US" sz="2200" dirty="0">
                <a:solidFill>
                  <a:srgbClr val="002060"/>
                </a:solidFill>
                <a:latin typeface="Ink Free" panose="03080402000500000000" pitchFamily="66" charset="0"/>
              </a:rPr>
              <a:t> </a:t>
            </a:r>
            <a:r>
              <a:rPr lang="en-US" sz="2200" dirty="0" err="1">
                <a:solidFill>
                  <a:srgbClr val="002060"/>
                </a:solidFill>
                <a:latin typeface="Ink Free" panose="03080402000500000000" pitchFamily="66" charset="0"/>
              </a:rPr>
              <a:t>directrice</a:t>
            </a:r>
            <a:r>
              <a:rPr lang="en-US" sz="2200" dirty="0">
                <a:solidFill>
                  <a:srgbClr val="002060"/>
                </a:solidFill>
                <a:latin typeface="Century Gothic" panose="020F0302020204030204"/>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935A64F-4524-4CCF-87BD-3B8F695EE54B}"/>
              </a:ext>
            </a:extLst>
          </p:cNvPr>
          <p:cNvSpPr/>
          <p:nvPr/>
        </p:nvSpPr>
        <p:spPr>
          <a:xfrm>
            <a:off x="9894613" y="249870"/>
            <a:ext cx="201530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FD0E8546-D26A-407F-AEA1-42106E714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584" y="2828649"/>
            <a:ext cx="2739081" cy="2739081"/>
          </a:xfrm>
          <a:prstGeom prst="rect">
            <a:avLst/>
          </a:prstGeom>
        </p:spPr>
      </p:pic>
      <p:pic>
        <p:nvPicPr>
          <p:cNvPr id="1028" name="Picture 4" descr="School Design, Building, Learning">
            <a:extLst>
              <a:ext uri="{FF2B5EF4-FFF2-40B4-BE49-F238E27FC236}">
                <a16:creationId xmlns:a16="http://schemas.microsoft.com/office/drawing/2014/main" id="{91276621-9331-4F16-AB78-9B7D8CFC7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435" y="2819247"/>
            <a:ext cx="6477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5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3</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6</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Robert Woore</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376088"/>
            <a:ext cx="6722795" cy="2312696"/>
          </a:xfrm>
        </p:spPr>
        <p:txBody>
          <a:bodyPr>
            <a:normAutofit/>
          </a:bodyPr>
          <a:lstStyle/>
          <a:p>
            <a:pPr algn="l"/>
            <a:r>
              <a:rPr lang="en-GB" sz="2400" dirty="0">
                <a:solidFill>
                  <a:prstClr val="white"/>
                </a:solidFill>
              </a:rPr>
              <a:t>feminine noun formation rules 1, 2 and 3</a:t>
            </a:r>
          </a:p>
          <a:p>
            <a:pPr algn="l"/>
            <a:r>
              <a:rPr lang="en-GB" sz="2400" b="1" dirty="0">
                <a:solidFill>
                  <a:prstClr val="white"/>
                </a:solidFill>
              </a:rPr>
              <a:t>(-</a:t>
            </a:r>
            <a:r>
              <a:rPr lang="en-GB" sz="2400" b="1" dirty="0" err="1">
                <a:solidFill>
                  <a:prstClr val="white"/>
                </a:solidFill>
              </a:rPr>
              <a:t>eur</a:t>
            </a:r>
            <a:r>
              <a:rPr lang="en-GB" sz="2400" b="1" dirty="0">
                <a:solidFill>
                  <a:prstClr val="white"/>
                </a:solidFill>
              </a:rPr>
              <a:t> ➜ -rice)</a:t>
            </a:r>
          </a:p>
          <a:p>
            <a:pPr algn="l"/>
            <a:r>
              <a:rPr lang="en-GB" sz="2400" dirty="0">
                <a:solidFill>
                  <a:prstClr val="white"/>
                </a:solidFill>
              </a:rPr>
              <a:t>SSC [h]</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about jobs [2]</a:t>
            </a:r>
          </a:p>
        </p:txBody>
      </p:sp>
    </p:spTree>
    <p:extLst>
      <p:ext uri="{BB962C8B-B14F-4D97-AF65-F5344CB8AC3E}">
        <p14:creationId xmlns:p14="http://schemas.microsoft.com/office/powerpoint/2010/main" val="2720359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French,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normally silent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 name="Title 3"/>
          <p:cNvSpPr>
            <a:spLocks noGrp="1"/>
          </p:cNvSpPr>
          <p:nvPr>
            <p:ph type="title"/>
          </p:nvPr>
        </p:nvSpPr>
        <p:spPr>
          <a:xfrm>
            <a:off x="0" y="213557"/>
            <a:ext cx="5321808" cy="647577"/>
          </a:xfrm>
        </p:spPr>
        <p:txBody>
          <a:bodyPr>
            <a:noAutofit/>
          </a:bodyPr>
          <a:lstStyle/>
          <a:p>
            <a:r>
              <a:rPr lang="fr-FR" sz="2800" b="1" dirty="0">
                <a:solidFill>
                  <a:schemeClr val="bg1"/>
                </a:solidFill>
              </a:rPr>
              <a:t>La liaison avec le h muet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18D3141-B93A-4C1A-88E9-4DA21FB17C04}"/>
              </a:ext>
            </a:extLst>
          </p:cNvPr>
          <p:cNvSpPr txBox="1"/>
          <p:nvPr/>
        </p:nvSpPr>
        <p:spPr>
          <a:xfrm>
            <a:off x="180000" y="1942530"/>
            <a:ext cx="115788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This means it follows the pronunciation rules of the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vowel that comes after 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ABBB93A0-BE05-4BA3-9C24-07F021677EB1}"/>
              </a:ext>
            </a:extLst>
          </p:cNvPr>
          <p:cNvSpPr txBox="1"/>
          <p:nvPr/>
        </p:nvSpPr>
        <p:spPr>
          <a:xfrm>
            <a:off x="180000" y="2595813"/>
            <a:ext cx="108085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Look at these sentences. How is the last letter in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pronounced?</a:t>
            </a:r>
          </a:p>
        </p:txBody>
      </p:sp>
      <p:pic>
        <p:nvPicPr>
          <p:cNvPr id="18" name="Picture 17" descr="A close up of a logo&#10;&#10;Description automatically generated">
            <a:extLst>
              <a:ext uri="{FF2B5EF4-FFF2-40B4-BE49-F238E27FC236}">
                <a16:creationId xmlns:a16="http://schemas.microsoft.com/office/drawing/2014/main" id="{B86F2A13-CBED-4438-B129-2AC80EEEC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711" y="3526341"/>
            <a:ext cx="1455562" cy="1455562"/>
          </a:xfrm>
          <a:prstGeom prst="rect">
            <a:avLst/>
          </a:prstGeom>
        </p:spPr>
      </p:pic>
      <p:sp>
        <p:nvSpPr>
          <p:cNvPr id="20" name="Speech Bubble: Rectangle with Corners Rounded 19">
            <a:extLst>
              <a:ext uri="{FF2B5EF4-FFF2-40B4-BE49-F238E27FC236}">
                <a16:creationId xmlns:a16="http://schemas.microsoft.com/office/drawing/2014/main" id="{BE555FA5-B51B-4394-A72D-41829E153ADA}"/>
              </a:ext>
            </a:extLst>
          </p:cNvPr>
          <p:cNvSpPr/>
          <p:nvPr/>
        </p:nvSpPr>
        <p:spPr>
          <a:xfrm>
            <a:off x="3228622" y="3429000"/>
            <a:ext cx="4037566" cy="1552903"/>
          </a:xfrm>
          <a:prstGeom prst="wedgeRoundRectCallout">
            <a:avLst>
              <a:gd name="adj1" fmla="val 54768"/>
              <a:gd name="adj2" fmla="val 19395"/>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horrible ! </a:t>
            </a:r>
          </a:p>
        </p:txBody>
      </p:sp>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3228622" y="3431747"/>
            <a:ext cx="4037566" cy="1552903"/>
          </a:xfrm>
          <a:prstGeom prst="wedgeRoundRectCallout">
            <a:avLst>
              <a:gd name="adj1" fmla="val 54768"/>
              <a:gd name="adj2" fmla="val 19395"/>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rrible ! </a:t>
            </a:r>
          </a:p>
        </p:txBody>
      </p:sp>
      <p:sp>
        <p:nvSpPr>
          <p:cNvPr id="22" name="Arc 21">
            <a:extLst>
              <a:ext uri="{FF2B5EF4-FFF2-40B4-BE49-F238E27FC236}">
                <a16:creationId xmlns:a16="http://schemas.microsoft.com/office/drawing/2014/main" id="{A98C60E4-317B-4C06-8315-107CE4410C40}"/>
              </a:ext>
            </a:extLst>
          </p:cNvPr>
          <p:cNvSpPr/>
          <p:nvPr/>
        </p:nvSpPr>
        <p:spPr>
          <a:xfrm rot="8131890">
            <a:off x="4830735" y="4318522"/>
            <a:ext cx="544148" cy="541412"/>
          </a:xfrm>
          <a:prstGeom prst="arc">
            <a:avLst>
              <a:gd name="adj1" fmla="val 16313772"/>
              <a:gd name="adj2" fmla="val 0"/>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8BBA587-1EC5-4988-9367-60F38DB48589}"/>
              </a:ext>
            </a:extLst>
          </p:cNvPr>
          <p:cNvSpPr txBox="1"/>
          <p:nvPr/>
        </p:nvSpPr>
        <p:spPr>
          <a:xfrm>
            <a:off x="180000" y="5331210"/>
            <a:ext cx="117299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Liaison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occurs when words ending with a Silent Final Consonant come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830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animBg="1"/>
      <p:bldP spid="21" grpId="0" animBg="1"/>
      <p:bldP spid="22"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360B6D8C-F73C-4F4E-9C9E-E53DE7F8A8DA}"/>
              </a:ext>
            </a:extLst>
          </p:cNvPr>
          <p:cNvGraphicFramePr>
            <a:graphicFrameLocks noGrp="1"/>
          </p:cNvGraphicFramePr>
          <p:nvPr>
            <p:extLst>
              <p:ext uri="{D42A27DB-BD31-4B8C-83A1-F6EECF244321}">
                <p14:modId xmlns:p14="http://schemas.microsoft.com/office/powerpoint/2010/main" val="601570597"/>
              </p:ext>
            </p:extLst>
          </p:nvPr>
        </p:nvGraphicFramePr>
        <p:xfrm>
          <a:off x="3546764" y="1586825"/>
          <a:ext cx="8363156" cy="3479469"/>
        </p:xfrm>
        <a:graphic>
          <a:graphicData uri="http://schemas.openxmlformats.org/drawingml/2006/table">
            <a:tbl>
              <a:tblPr firstRow="1" bandRow="1">
                <a:tableStyleId>{BDBED569-4797-4DF1-A0F4-6AAB3CD982D8}</a:tableStyleId>
              </a:tblPr>
              <a:tblGrid>
                <a:gridCol w="533843">
                  <a:extLst>
                    <a:ext uri="{9D8B030D-6E8A-4147-A177-3AD203B41FA5}">
                      <a16:colId xmlns:a16="http://schemas.microsoft.com/office/drawing/2014/main" val="2607353726"/>
                    </a:ext>
                  </a:extLst>
                </a:gridCol>
                <a:gridCol w="3844193">
                  <a:extLst>
                    <a:ext uri="{9D8B030D-6E8A-4147-A177-3AD203B41FA5}">
                      <a16:colId xmlns:a16="http://schemas.microsoft.com/office/drawing/2014/main" val="4044838219"/>
                    </a:ext>
                  </a:extLst>
                </a:gridCol>
                <a:gridCol w="1992560">
                  <a:extLst>
                    <a:ext uri="{9D8B030D-6E8A-4147-A177-3AD203B41FA5}">
                      <a16:colId xmlns:a16="http://schemas.microsoft.com/office/drawing/2014/main" val="4128092149"/>
                    </a:ext>
                  </a:extLst>
                </a:gridCol>
                <a:gridCol w="1992560">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lnL w="12700" cap="flat" cmpd="sng" algn="ctr">
                      <a:no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rPr>
                        <a:t>a</a:t>
                      </a:r>
                      <a:endParaRPr lang="en-GB" sz="2400" b="0" dirty="0">
                        <a:solidFill>
                          <a:srgbClr val="002060"/>
                        </a:solidFill>
                      </a:endParaRP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rPr>
                        <a:t>b</a:t>
                      </a:r>
                      <a:endParaRPr lang="en-GB" sz="2400" b="0" dirty="0">
                        <a:solidFill>
                          <a:srgbClr val="002060"/>
                        </a:solidFill>
                      </a:endParaRP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12700" cap="flat" cmpd="sng" algn="ctr">
                      <a:solidFill>
                        <a:schemeClr val="accent2">
                          <a:lumMod val="20000"/>
                          <a:lumOff val="80000"/>
                        </a:schemeClr>
                      </a:solidFill>
                      <a:prstDash val="solid"/>
                      <a:round/>
                      <a:headEnd type="none" w="med" len="med"/>
                      <a:tailEnd type="none" w="med" len="med"/>
                    </a:lnT>
                  </a:tcPr>
                </a:tc>
                <a:tc>
                  <a:txBody>
                    <a:bodyPr/>
                    <a:lstStyle/>
                    <a:p>
                      <a:r>
                        <a:rPr lang="en-GB" sz="2000" dirty="0">
                          <a:solidFill>
                            <a:srgbClr val="002060"/>
                          </a:solidFill>
                        </a:rPr>
                        <a:t>Il a de</a:t>
                      </a:r>
                      <a:r>
                        <a:rPr lang="en-GB" sz="2000" b="1" dirty="0">
                          <a:solidFill>
                            <a:srgbClr val="002060"/>
                          </a:solidFill>
                        </a:rPr>
                        <a:t>s</a:t>
                      </a:r>
                      <a:r>
                        <a:rPr lang="en-GB" sz="2000" dirty="0">
                          <a:solidFill>
                            <a:srgbClr val="002060"/>
                          </a:solidFill>
                        </a:rPr>
                        <a:t> ...</a:t>
                      </a:r>
                    </a:p>
                  </a:txBody>
                  <a:tcPr anchor="ctr">
                    <a:lnT w="12700" cap="flat" cmpd="sng" algn="ctr">
                      <a:solidFill>
                        <a:schemeClr val="accent2">
                          <a:lumMod val="20000"/>
                          <a:lumOff val="80000"/>
                        </a:schemeClr>
                      </a:solidFill>
                      <a:prstDash val="solid"/>
                      <a:round/>
                      <a:headEnd type="none" w="med" len="med"/>
                      <a:tailEnd type="none" w="med" len="med"/>
                    </a:lnT>
                  </a:tcPr>
                </a:tc>
                <a:tc>
                  <a:txBody>
                    <a:bodyPr/>
                    <a:lstStyle/>
                    <a:p>
                      <a:r>
                        <a:rPr lang="en-GB" sz="2000" dirty="0">
                          <a:solidFill>
                            <a:srgbClr val="002060"/>
                          </a:solidFill>
                        </a:rPr>
                        <a:t>hallucinations.</a:t>
                      </a:r>
                    </a:p>
                  </a:txBody>
                  <a:tcPr anchor="ctr">
                    <a:lnT w="12700" cap="flat" cmpd="sng" algn="ctr">
                      <a:solidFill>
                        <a:schemeClr val="accent2">
                          <a:lumMod val="20000"/>
                          <a:lumOff val="80000"/>
                        </a:schemeClr>
                      </a:solidFill>
                      <a:prstDash val="solid"/>
                      <a:round/>
                      <a:headEnd type="none" w="med" len="med"/>
                      <a:tailEnd type="none" w="med" len="med"/>
                    </a:lnT>
                  </a:tcPr>
                </a:tc>
                <a:tc>
                  <a:txBody>
                    <a:bodyPr/>
                    <a:lstStyle/>
                    <a:p>
                      <a:r>
                        <a:rPr lang="en-GB" sz="2000" dirty="0" err="1">
                          <a:solidFill>
                            <a:srgbClr val="002060"/>
                          </a:solidFill>
                        </a:rPr>
                        <a:t>problèmes</a:t>
                      </a:r>
                      <a:r>
                        <a:rPr lang="en-GB" sz="2000" dirty="0">
                          <a:solidFill>
                            <a:srgbClr val="002060"/>
                          </a:solidFill>
                        </a:rPr>
                        <a:t>.</a:t>
                      </a:r>
                    </a:p>
                  </a:txBody>
                  <a:tcPr anchor="ctr">
                    <a:lnT w="12700" cap="flat" cmpd="sng" algn="ctr">
                      <a:solidFill>
                        <a:schemeClr val="accent2">
                          <a:lumMod val="20000"/>
                          <a:lumOff val="80000"/>
                        </a:schemeClr>
                      </a:solidFill>
                      <a:prstDash val="solid"/>
                      <a:round/>
                      <a:headEnd type="none" w="med" len="med"/>
                      <a:tailEnd type="none" w="med" len="med"/>
                    </a:lnT>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rgbClr val="002060"/>
                          </a:solidFill>
                        </a:rPr>
                        <a:t>Tu fais un voyage dans to</a:t>
                      </a:r>
                      <a:r>
                        <a:rPr lang="fr-FR" sz="2000" b="1" dirty="0">
                          <a:solidFill>
                            <a:srgbClr val="002060"/>
                          </a:solidFill>
                        </a:rPr>
                        <a:t>n</a:t>
                      </a:r>
                      <a:r>
                        <a:rPr lang="fr-FR" sz="2000" dirty="0">
                          <a:solidFill>
                            <a:srgbClr val="002060"/>
                          </a:solidFill>
                        </a:rPr>
                        <a:t> …</a:t>
                      </a:r>
                      <a:endParaRPr lang="en-GB" sz="2000" dirty="0">
                        <a:solidFill>
                          <a:srgbClr val="002060"/>
                        </a:solidFill>
                      </a:endParaRPr>
                    </a:p>
                  </a:txBody>
                  <a:tcPr anchor="ctr"/>
                </a:tc>
                <a:tc>
                  <a:txBody>
                    <a:bodyPr/>
                    <a:lstStyle/>
                    <a:p>
                      <a:r>
                        <a:rPr lang="en-GB" sz="2000" dirty="0" err="1">
                          <a:solidFill>
                            <a:srgbClr val="002060"/>
                          </a:solidFill>
                        </a:rPr>
                        <a:t>hélicoptère</a:t>
                      </a:r>
                      <a:r>
                        <a:rPr lang="en-GB" sz="2000" dirty="0">
                          <a:solidFill>
                            <a:srgbClr val="002060"/>
                          </a:solidFill>
                        </a:rPr>
                        <a:t> ?</a:t>
                      </a:r>
                    </a:p>
                  </a:txBody>
                  <a:tcPr anchor="ctr"/>
                </a:tc>
                <a:tc>
                  <a:txBody>
                    <a:bodyPr/>
                    <a:lstStyle/>
                    <a:p>
                      <a:r>
                        <a:rPr lang="en-GB" sz="2000" dirty="0">
                          <a:solidFill>
                            <a:srgbClr val="002060"/>
                          </a:solidFill>
                        </a:rPr>
                        <a:t>pays ?</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002060"/>
                          </a:solidFill>
                        </a:rPr>
                        <a:t>Il y a deu</a:t>
                      </a:r>
                      <a:r>
                        <a:rPr lang="en-GB" sz="2000" b="1" dirty="0">
                          <a:solidFill>
                            <a:srgbClr val="002060"/>
                          </a:solidFill>
                        </a:rPr>
                        <a:t>x</a:t>
                      </a:r>
                      <a:r>
                        <a:rPr lang="en-GB" sz="2000" dirty="0">
                          <a:solidFill>
                            <a:srgbClr val="002060"/>
                          </a:solidFill>
                        </a:rPr>
                        <a:t> …</a:t>
                      </a:r>
                    </a:p>
                  </a:txBody>
                  <a:tcPr anchor="ctr"/>
                </a:tc>
                <a:tc>
                  <a:txBody>
                    <a:bodyPr/>
                    <a:lstStyle/>
                    <a:p>
                      <a:r>
                        <a:rPr lang="en-GB" sz="2000" dirty="0" err="1">
                          <a:solidFill>
                            <a:srgbClr val="002060"/>
                          </a:solidFill>
                        </a:rPr>
                        <a:t>hexagones</a:t>
                      </a:r>
                      <a:r>
                        <a:rPr lang="en-GB" sz="2000" dirty="0">
                          <a:solidFill>
                            <a:srgbClr val="002060"/>
                          </a:solidFill>
                        </a:rPr>
                        <a:t>.</a:t>
                      </a:r>
                    </a:p>
                  </a:txBody>
                  <a:tcPr anchor="ctr"/>
                </a:tc>
                <a:tc>
                  <a:txBody>
                    <a:bodyPr/>
                    <a:lstStyle/>
                    <a:p>
                      <a:r>
                        <a:rPr lang="en-GB" sz="2000" dirty="0">
                          <a:solidFill>
                            <a:srgbClr val="002060"/>
                          </a:solidFill>
                        </a:rPr>
                        <a:t>questions.</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fr-FR" sz="2000" kern="1200" dirty="0">
                          <a:solidFill>
                            <a:srgbClr val="002060"/>
                          </a:solidFill>
                          <a:effectLst/>
                        </a:rPr>
                        <a:t>Où passes-tu te</a:t>
                      </a:r>
                      <a:r>
                        <a:rPr lang="fr-FR" sz="2000" b="1" kern="1200" dirty="0">
                          <a:solidFill>
                            <a:srgbClr val="002060"/>
                          </a:solidFill>
                          <a:effectLst/>
                        </a:rPr>
                        <a:t>s</a:t>
                      </a:r>
                      <a:r>
                        <a:rPr lang="fr-FR" sz="2000" kern="1200" dirty="0">
                          <a:solidFill>
                            <a:srgbClr val="002060"/>
                          </a:solidFill>
                          <a:effectLst/>
                        </a:rPr>
                        <a:t> … </a:t>
                      </a:r>
                      <a:endParaRPr lang="en-GB" sz="2000" dirty="0">
                        <a:solidFill>
                          <a:srgbClr val="002060"/>
                        </a:solidFill>
                      </a:endParaRPr>
                    </a:p>
                  </a:txBody>
                  <a:tcPr anchor="ctr"/>
                </a:tc>
                <a:tc>
                  <a:txBody>
                    <a:bodyPr/>
                    <a:lstStyle/>
                    <a:p>
                      <a:r>
                        <a:rPr lang="en-GB" sz="2000" dirty="0">
                          <a:solidFill>
                            <a:srgbClr val="002060"/>
                          </a:solidFill>
                        </a:rPr>
                        <a:t>hivers ?</a:t>
                      </a:r>
                    </a:p>
                  </a:txBody>
                  <a:tcPr anchor="ctr"/>
                </a:tc>
                <a:tc>
                  <a:txBody>
                    <a:bodyPr/>
                    <a:lstStyle/>
                    <a:p>
                      <a:r>
                        <a:rPr lang="en-GB" sz="2000" dirty="0" err="1">
                          <a:solidFill>
                            <a:srgbClr val="002060"/>
                          </a:solidFill>
                        </a:rPr>
                        <a:t>vacances</a:t>
                      </a:r>
                      <a:r>
                        <a:rPr lang="en-GB" sz="2000" dirty="0">
                          <a:solidFill>
                            <a:srgbClr val="002060"/>
                          </a:solidFill>
                        </a:rPr>
                        <a:t> ?</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Je fais attention à me</a:t>
                      </a:r>
                      <a:r>
                        <a:rPr lang="fr-FR" sz="2000" b="1" dirty="0">
                          <a:solidFill>
                            <a:srgbClr val="002060"/>
                          </a:solidFill>
                        </a:rPr>
                        <a:t>s</a:t>
                      </a:r>
                      <a:r>
                        <a:rPr lang="fr-FR" sz="2000" dirty="0">
                          <a:solidFill>
                            <a:srgbClr val="002060"/>
                          </a:solidFill>
                        </a:rPr>
                        <a:t> …</a:t>
                      </a:r>
                      <a:endParaRPr lang="en-GB" sz="2000" dirty="0">
                        <a:solidFill>
                          <a:srgbClr val="002060"/>
                        </a:solidFill>
                      </a:endParaRPr>
                    </a:p>
                  </a:txBody>
                  <a:tcPr anchor="ctr"/>
                </a:tc>
                <a:tc>
                  <a:txBody>
                    <a:bodyPr/>
                    <a:lstStyle/>
                    <a:p>
                      <a:r>
                        <a:rPr lang="en-GB" sz="2000" dirty="0">
                          <a:solidFill>
                            <a:srgbClr val="002060"/>
                          </a:solidFill>
                        </a:rPr>
                        <a:t>horoscopes.</a:t>
                      </a:r>
                    </a:p>
                  </a:txBody>
                  <a:tcPr anchor="ctr"/>
                </a:tc>
                <a:tc>
                  <a:txBody>
                    <a:bodyPr/>
                    <a:lstStyle/>
                    <a:p>
                      <a:r>
                        <a:rPr lang="en-GB" sz="2000" dirty="0" err="1">
                          <a:solidFill>
                            <a:srgbClr val="002060"/>
                          </a:solidFill>
                        </a:rPr>
                        <a:t>vêtements</a:t>
                      </a:r>
                      <a:r>
                        <a:rPr lang="en-GB" sz="2000" dirty="0">
                          <a:solidFill>
                            <a:srgbClr val="002060"/>
                          </a:solidFill>
                        </a:rPr>
                        <a:t>.</a:t>
                      </a:r>
                    </a:p>
                  </a:txBody>
                  <a:tcPr anchor="ctr"/>
                </a:tc>
                <a:extLst>
                  <a:ext uri="{0D108BD9-81ED-4DB2-BD59-A6C34878D82A}">
                    <a16:rowId xmlns:a16="http://schemas.microsoft.com/office/drawing/2014/main" val="1156774359"/>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Voici</a:t>
                      </a:r>
                      <a:r>
                        <a:rPr lang="en-GB" sz="2000" dirty="0">
                          <a:solidFill>
                            <a:srgbClr val="002060"/>
                          </a:solidFill>
                        </a:rPr>
                        <a:t> le</a:t>
                      </a:r>
                      <a:r>
                        <a:rPr lang="en-GB" sz="2000" b="1" dirty="0">
                          <a:solidFill>
                            <a:srgbClr val="002060"/>
                          </a:solidFill>
                        </a:rPr>
                        <a:t>s</a:t>
                      </a:r>
                      <a:r>
                        <a:rPr lang="en-GB" sz="2000" dirty="0">
                          <a:solidFill>
                            <a:srgbClr val="002060"/>
                          </a:solidFill>
                        </a:rPr>
                        <a:t> …</a:t>
                      </a:r>
                    </a:p>
                  </a:txBody>
                  <a:tcPr anchor="ctr"/>
                </a:tc>
                <a:tc>
                  <a:txBody>
                    <a:bodyPr/>
                    <a:lstStyle/>
                    <a:p>
                      <a:r>
                        <a:rPr lang="en-GB" sz="2000" dirty="0" err="1">
                          <a:solidFill>
                            <a:srgbClr val="002060"/>
                          </a:solidFill>
                        </a:rPr>
                        <a:t>hologrammes</a:t>
                      </a:r>
                      <a:r>
                        <a:rPr lang="en-GB" sz="2000" dirty="0">
                          <a:solidFill>
                            <a:srgbClr val="002060"/>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réponses</a:t>
                      </a:r>
                      <a:r>
                        <a:rPr lang="en-GB" sz="2000" dirty="0">
                          <a:solidFill>
                            <a:srgbClr val="002060"/>
                          </a:solidFill>
                        </a:rPr>
                        <a:t>.</a:t>
                      </a:r>
                    </a:p>
                  </a:txBody>
                  <a:tcPr anchor="ctr"/>
                </a:tc>
                <a:extLst>
                  <a:ext uri="{0D108BD9-81ED-4DB2-BD59-A6C34878D82A}">
                    <a16:rowId xmlns:a16="http://schemas.microsoft.com/office/drawing/2014/main" val="3519037158"/>
                  </a:ext>
                </a:extLst>
              </a:tr>
            </a:tbl>
          </a:graphicData>
        </a:graphic>
      </p:graphicFrame>
      <p:sp>
        <p:nvSpPr>
          <p:cNvPr id="4" name="Title 3"/>
          <p:cNvSpPr>
            <a:spLocks noGrp="1"/>
          </p:cNvSpPr>
          <p:nvPr>
            <p:ph type="title"/>
          </p:nvPr>
        </p:nvSpPr>
        <p:spPr>
          <a:xfrm>
            <a:off x="-1" y="213557"/>
            <a:ext cx="5038531" cy="647577"/>
          </a:xfrm>
        </p:spPr>
        <p:txBody>
          <a:bodyPr>
            <a:noAutofit/>
          </a:bodyPr>
          <a:lstStyle/>
          <a:p>
            <a:r>
              <a:rPr lang="fr-FR" sz="2800" b="1" dirty="0">
                <a:solidFill>
                  <a:schemeClr val="bg1"/>
                </a:solidFill>
              </a:rPr>
              <a:t>La liaison avec le h muet</a:t>
            </a:r>
            <a:endParaRPr lang="en-GB" sz="28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23382" y="1443131"/>
            <a:ext cx="34233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deux versions de chaque phrase. Attention à la consonne finale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3" name="hallucinations.wav"/>
            </a:hlinkClick>
            <a:extLst>
              <a:ext uri="{FF2B5EF4-FFF2-40B4-BE49-F238E27FC236}">
                <a16:creationId xmlns:a16="http://schemas.microsoft.com/office/drawing/2014/main" id="{36F20EF9-A62F-45AC-8221-012A48E7A808}"/>
              </a:ext>
            </a:extLst>
          </p:cNvPr>
          <p:cNvSpPr/>
          <p:nvPr/>
        </p:nvSpPr>
        <p:spPr>
          <a:xfrm>
            <a:off x="3617878" y="214014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pays.wav"/>
            </a:hlinkClick>
            <a:extLst>
              <a:ext uri="{FF2B5EF4-FFF2-40B4-BE49-F238E27FC236}">
                <a16:creationId xmlns:a16="http://schemas.microsoft.com/office/drawing/2014/main" id="{9C0C8FF7-1EBE-4827-82ED-6CCD076EAFA5}"/>
              </a:ext>
            </a:extLst>
          </p:cNvPr>
          <p:cNvSpPr/>
          <p:nvPr/>
        </p:nvSpPr>
        <p:spPr>
          <a:xfrm>
            <a:off x="3617878" y="26353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hexagones.wav"/>
            </a:hlinkClick>
            <a:extLst>
              <a:ext uri="{FF2B5EF4-FFF2-40B4-BE49-F238E27FC236}">
                <a16:creationId xmlns:a16="http://schemas.microsoft.com/office/drawing/2014/main" id="{79ADC296-C091-4CC5-B671-EF9EC08A7C75}"/>
              </a:ext>
            </a:extLst>
          </p:cNvPr>
          <p:cNvSpPr/>
          <p:nvPr/>
        </p:nvSpPr>
        <p:spPr>
          <a:xfrm>
            <a:off x="3617878" y="31304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6" name="vacances_beep.wav"/>
            </a:hlinkClick>
            <a:extLst>
              <a:ext uri="{FF2B5EF4-FFF2-40B4-BE49-F238E27FC236}">
                <a16:creationId xmlns:a16="http://schemas.microsoft.com/office/drawing/2014/main" id="{3D12545E-8DD7-41A7-8300-CBCC6E0C2B7A}"/>
              </a:ext>
            </a:extLst>
          </p:cNvPr>
          <p:cNvSpPr/>
          <p:nvPr/>
        </p:nvSpPr>
        <p:spPr>
          <a:xfrm>
            <a:off x="3617878" y="36256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7" name="vetements_beep.wav"/>
            </a:hlinkClick>
            <a:extLst>
              <a:ext uri="{FF2B5EF4-FFF2-40B4-BE49-F238E27FC236}">
                <a16:creationId xmlns:a16="http://schemas.microsoft.com/office/drawing/2014/main" id="{CFB8EC64-6DCC-4541-BC3A-528DB1CEBA76}"/>
              </a:ext>
            </a:extLst>
          </p:cNvPr>
          <p:cNvSpPr/>
          <p:nvPr/>
        </p:nvSpPr>
        <p:spPr>
          <a:xfrm>
            <a:off x="3622118" y="412078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8" name="hologrammes.wav"/>
            </a:hlinkClick>
            <a:extLst>
              <a:ext uri="{FF2B5EF4-FFF2-40B4-BE49-F238E27FC236}">
                <a16:creationId xmlns:a16="http://schemas.microsoft.com/office/drawing/2014/main" id="{084C475E-960D-40B8-9DBA-4060774CD41D}"/>
              </a:ext>
            </a:extLst>
          </p:cNvPr>
          <p:cNvSpPr/>
          <p:nvPr/>
        </p:nvSpPr>
        <p:spPr>
          <a:xfrm>
            <a:off x="3622118" y="461594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Rounded Rectangle 46">
            <a:extLst>
              <a:ext uri="{FF2B5EF4-FFF2-40B4-BE49-F238E27FC236}">
                <a16:creationId xmlns:a16="http://schemas.microsoft.com/office/drawing/2014/main" id="{43534419-D572-4A05-8B38-96D00B421A49}"/>
              </a:ext>
            </a:extLst>
          </p:cNvPr>
          <p:cNvSpPr/>
          <p:nvPr/>
        </p:nvSpPr>
        <p:spPr>
          <a:xfrm>
            <a:off x="9701560" y="249868"/>
            <a:ext cx="220835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4FCE88BF-3D9B-4237-950E-A6F028A53FAC}"/>
              </a:ext>
            </a:extLst>
          </p:cNvPr>
          <p:cNvSpPr/>
          <p:nvPr/>
        </p:nvSpPr>
        <p:spPr>
          <a:xfrm>
            <a:off x="7939906" y="2140143"/>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69361D5-0979-463B-9292-0CADDD39F6CB}"/>
              </a:ext>
            </a:extLst>
          </p:cNvPr>
          <p:cNvSpPr/>
          <p:nvPr/>
        </p:nvSpPr>
        <p:spPr>
          <a:xfrm>
            <a:off x="9958694" y="2622768"/>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8495C79-CA7B-4C57-BC0F-C39A06E63445}"/>
              </a:ext>
            </a:extLst>
          </p:cNvPr>
          <p:cNvSpPr/>
          <p:nvPr/>
        </p:nvSpPr>
        <p:spPr>
          <a:xfrm>
            <a:off x="7939905" y="3130465"/>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EF6B335-E6CF-43B7-AE2A-2896860AAFDF}"/>
              </a:ext>
            </a:extLst>
          </p:cNvPr>
          <p:cNvSpPr/>
          <p:nvPr/>
        </p:nvSpPr>
        <p:spPr>
          <a:xfrm>
            <a:off x="9958036" y="3604435"/>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4E38D71B-CF08-4A62-B73E-B93554005AD0}"/>
              </a:ext>
            </a:extLst>
          </p:cNvPr>
          <p:cNvSpPr/>
          <p:nvPr/>
        </p:nvSpPr>
        <p:spPr>
          <a:xfrm>
            <a:off x="9946879" y="4120787"/>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3C0CB0C8-AE7B-42B1-BBB8-827658C0E157}"/>
              </a:ext>
            </a:extLst>
          </p:cNvPr>
          <p:cNvSpPr/>
          <p:nvPr/>
        </p:nvSpPr>
        <p:spPr>
          <a:xfrm>
            <a:off x="7939903" y="4595446"/>
            <a:ext cx="1951225" cy="396000"/>
          </a:xfrm>
          <a:prstGeom prst="roundRect">
            <a:avLst/>
          </a:prstGeom>
          <a:noFill/>
          <a:ln w="3810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1D7202C-5460-4786-863C-4595FAA6BBD3}"/>
              </a:ext>
            </a:extLst>
          </p:cNvPr>
          <p:cNvSpPr txBox="1"/>
          <p:nvPr/>
        </p:nvSpPr>
        <p:spPr>
          <a:xfrm>
            <a:off x="123382" y="3297542"/>
            <a:ext cx="388225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phrase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8" name="Action Button: Custom 16">
            <a:hlinkClick r:id="" action="ppaction://noaction" highlightClick="1">
              <a:snd r:embed="rId9" name="il a des hallucinations (without number).wav"/>
            </a:hlinkClick>
            <a:extLst>
              <a:ext uri="{FF2B5EF4-FFF2-40B4-BE49-F238E27FC236}">
                <a16:creationId xmlns:a16="http://schemas.microsoft.com/office/drawing/2014/main" id="{802A07CE-9B3B-42A4-885D-95F4456CF185}"/>
              </a:ext>
            </a:extLst>
          </p:cNvPr>
          <p:cNvSpPr/>
          <p:nvPr/>
        </p:nvSpPr>
        <p:spPr>
          <a:xfrm>
            <a:off x="3496482" y="2085797"/>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10" name="tu fais un voyage dans ton pays.wav"/>
            </a:hlinkClick>
            <a:extLst>
              <a:ext uri="{FF2B5EF4-FFF2-40B4-BE49-F238E27FC236}">
                <a16:creationId xmlns:a16="http://schemas.microsoft.com/office/drawing/2014/main" id="{05BCDB55-BECF-4A9A-8B5D-B3169081E58F}"/>
              </a:ext>
            </a:extLst>
          </p:cNvPr>
          <p:cNvSpPr/>
          <p:nvPr/>
        </p:nvSpPr>
        <p:spPr>
          <a:xfrm>
            <a:off x="3496482" y="2580958"/>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11" name="il y a deux hexagones.wav"/>
            </a:hlinkClick>
            <a:extLst>
              <a:ext uri="{FF2B5EF4-FFF2-40B4-BE49-F238E27FC236}">
                <a16:creationId xmlns:a16="http://schemas.microsoft.com/office/drawing/2014/main" id="{4A58DEDA-12A3-48DA-8A9B-DC89C0A5801E}"/>
              </a:ext>
            </a:extLst>
          </p:cNvPr>
          <p:cNvSpPr/>
          <p:nvPr/>
        </p:nvSpPr>
        <p:spPr>
          <a:xfrm>
            <a:off x="3496482" y="3076119"/>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Action Button: Custom 16">
            <a:hlinkClick r:id="" action="ppaction://noaction" highlightClick="1">
              <a:snd r:embed="rId12" name="ou passes tu tes vacances.wav"/>
            </a:hlinkClick>
            <a:extLst>
              <a:ext uri="{FF2B5EF4-FFF2-40B4-BE49-F238E27FC236}">
                <a16:creationId xmlns:a16="http://schemas.microsoft.com/office/drawing/2014/main" id="{05A07249-70BA-4E1B-98B6-E25DEF2E3B20}"/>
              </a:ext>
            </a:extLst>
          </p:cNvPr>
          <p:cNvSpPr/>
          <p:nvPr/>
        </p:nvSpPr>
        <p:spPr>
          <a:xfrm>
            <a:off x="3496482" y="3571280"/>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13" name="je fais attention a mes vetements.wav"/>
            </a:hlinkClick>
            <a:extLst>
              <a:ext uri="{FF2B5EF4-FFF2-40B4-BE49-F238E27FC236}">
                <a16:creationId xmlns:a16="http://schemas.microsoft.com/office/drawing/2014/main" id="{9E50DEC8-85F5-4DFF-8A04-F06E4866A7DC}"/>
              </a:ext>
            </a:extLst>
          </p:cNvPr>
          <p:cNvSpPr/>
          <p:nvPr/>
        </p:nvSpPr>
        <p:spPr>
          <a:xfrm>
            <a:off x="3500722" y="4066441"/>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14" name="voici les hologrammes.wav"/>
            </a:hlinkClick>
            <a:extLst>
              <a:ext uri="{FF2B5EF4-FFF2-40B4-BE49-F238E27FC236}">
                <a16:creationId xmlns:a16="http://schemas.microsoft.com/office/drawing/2014/main" id="{C19FBBA7-68AB-41E9-9521-F04AB2703A7A}"/>
              </a:ext>
            </a:extLst>
          </p:cNvPr>
          <p:cNvSpPr/>
          <p:nvPr/>
        </p:nvSpPr>
        <p:spPr>
          <a:xfrm>
            <a:off x="3500722" y="4561602"/>
            <a:ext cx="396000" cy="396000"/>
          </a:xfrm>
          <a:prstGeom prst="actionButtonBlank">
            <a:avLst/>
          </a:prstGeom>
          <a:solidFill>
            <a:srgbClr val="EF3C30"/>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12917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8" grpId="0" animBg="1"/>
      <p:bldP spid="30" grpId="0" animBg="1"/>
      <p:bldP spid="31" grpId="0" animBg="1"/>
      <p:bldP spid="32" grpId="0" animBg="1"/>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381319" y="2027336"/>
            <a:ext cx="11429362" cy="3416320"/>
          </a:xfrm>
          <a:prstGeom prst="rect">
            <a:avLst/>
          </a:prstGeom>
          <a:noFill/>
        </p:spPr>
        <p:txBody>
          <a:bodyPr wrap="square" rtlCol="0">
            <a:spAutoFit/>
          </a:bodyPr>
          <a:lstStyle/>
          <a:p>
            <a:r>
              <a:rPr lang="fr-FR" sz="2400" dirty="0">
                <a:solidFill>
                  <a:srgbClr val="002060"/>
                </a:solidFill>
              </a:rPr>
              <a:t>Je vais parler de ma famille. Bilal, c’est mon père. Il est homme d'affaires.</a:t>
            </a:r>
          </a:p>
          <a:p>
            <a:r>
              <a:rPr lang="fr-FR" sz="2400" dirty="0">
                <a:solidFill>
                  <a:srgbClr val="002060"/>
                </a:solidFill>
              </a:rPr>
              <a:t>Il travaille souvent dehors! Il </a:t>
            </a:r>
            <a:r>
              <a:rPr lang="fr-FR" sz="2400" b="1" dirty="0">
                <a:solidFill>
                  <a:srgbClr val="002060"/>
                </a:solidFill>
              </a:rPr>
              <a:t>doit</a:t>
            </a:r>
            <a:r>
              <a:rPr lang="fr-FR" sz="2400" dirty="0">
                <a:solidFill>
                  <a:srgbClr val="002060"/>
                </a:solidFill>
              </a:rPr>
              <a:t> visiter chaque magasin en ville! </a:t>
            </a:r>
          </a:p>
          <a:p>
            <a:r>
              <a:rPr lang="fr-FR" sz="2400" dirty="0">
                <a:solidFill>
                  <a:srgbClr val="002060"/>
                </a:solidFill>
              </a:rPr>
              <a:t>Amandine, c’est ma mère. Elle est avocate et elle travaille dans un </a:t>
            </a:r>
            <a:r>
              <a:rPr lang="fr-FR" sz="2400" b="1" dirty="0">
                <a:solidFill>
                  <a:srgbClr val="002060"/>
                </a:solidFill>
              </a:rPr>
              <a:t>bureau</a:t>
            </a:r>
            <a:r>
              <a:rPr lang="fr-FR" sz="2400" dirty="0">
                <a:solidFill>
                  <a:srgbClr val="002060"/>
                </a:solidFill>
              </a:rPr>
              <a:t>. </a:t>
            </a:r>
            <a:r>
              <a:rPr lang="fr-FR" sz="2400" b="1" dirty="0">
                <a:solidFill>
                  <a:srgbClr val="002060"/>
                </a:solidFill>
              </a:rPr>
              <a:t>Parfois, </a:t>
            </a:r>
            <a:r>
              <a:rPr lang="fr-FR" sz="2400" dirty="0">
                <a:solidFill>
                  <a:srgbClr val="002060"/>
                </a:solidFill>
              </a:rPr>
              <a:t>elle travaille en équipe et elle est assez ambitieuse. </a:t>
            </a:r>
          </a:p>
          <a:p>
            <a:r>
              <a:rPr lang="fr-FR" sz="2400" dirty="0">
                <a:solidFill>
                  <a:srgbClr val="002060"/>
                </a:solidFill>
              </a:rPr>
              <a:t>Ma tante Aïcha est secrétaire. Elle aime ça. Il y a un </a:t>
            </a:r>
            <a:r>
              <a:rPr lang="fr-FR" sz="2400" b="1" dirty="0">
                <a:solidFill>
                  <a:srgbClr val="002060"/>
                </a:solidFill>
              </a:rPr>
              <a:t>billet</a:t>
            </a:r>
            <a:r>
              <a:rPr lang="fr-FR" sz="2400" dirty="0">
                <a:solidFill>
                  <a:srgbClr val="002060"/>
                </a:solidFill>
              </a:rPr>
              <a:t> de concert pour une chanteuse </a:t>
            </a:r>
            <a:r>
              <a:rPr lang="fr-FR" sz="2400" b="1" dirty="0">
                <a:solidFill>
                  <a:srgbClr val="002060"/>
                </a:solidFill>
              </a:rPr>
              <a:t>célèbre</a:t>
            </a:r>
            <a:r>
              <a:rPr lang="fr-FR" sz="2400" dirty="0">
                <a:solidFill>
                  <a:srgbClr val="002060"/>
                </a:solidFill>
              </a:rPr>
              <a:t> sur son bureau! </a:t>
            </a:r>
          </a:p>
          <a:p>
            <a:r>
              <a:rPr lang="fr-FR" sz="2400" dirty="0">
                <a:solidFill>
                  <a:srgbClr val="002060"/>
                </a:solidFill>
              </a:rPr>
              <a:t>Mon oncle Ammar est </a:t>
            </a:r>
            <a:r>
              <a:rPr lang="fr-FR" sz="2400" b="1" dirty="0">
                <a:solidFill>
                  <a:srgbClr val="002060"/>
                </a:solidFill>
              </a:rPr>
              <a:t>directeur </a:t>
            </a:r>
            <a:r>
              <a:rPr lang="fr-FR" sz="2400" dirty="0">
                <a:solidFill>
                  <a:srgbClr val="002060"/>
                </a:solidFill>
              </a:rPr>
              <a:t>d’une école. Il est prudent. </a:t>
            </a:r>
          </a:p>
          <a:p>
            <a:r>
              <a:rPr lang="fr-FR" sz="2400" dirty="0">
                <a:solidFill>
                  <a:srgbClr val="002060"/>
                </a:solidFill>
              </a:rPr>
              <a:t>Ma sœur Noura veut être professeure! Elle veut aussi travailler dans une école. Elle est </a:t>
            </a:r>
            <a:r>
              <a:rPr lang="fr-FR" sz="2400" b="1" dirty="0">
                <a:solidFill>
                  <a:srgbClr val="002060"/>
                </a:solidFill>
              </a:rPr>
              <a:t>travailleuse</a:t>
            </a:r>
            <a:r>
              <a:rPr lang="fr-FR" sz="2400" dirty="0">
                <a:solidFill>
                  <a:srgbClr val="002060"/>
                </a:solidFill>
              </a:rPr>
              <a:t> et elle ne </a:t>
            </a:r>
            <a:r>
              <a:rPr lang="fr-FR" sz="2400" b="1" dirty="0">
                <a:solidFill>
                  <a:srgbClr val="002060"/>
                </a:solidFill>
              </a:rPr>
              <a:t>dort</a:t>
            </a:r>
            <a:r>
              <a:rPr lang="fr-FR" sz="2400" dirty="0">
                <a:solidFill>
                  <a:srgbClr val="002060"/>
                </a:solidFill>
              </a:rPr>
              <a:t> pas en classe!			</a:t>
            </a:r>
            <a:r>
              <a:rPr lang="fr-FR" sz="2400" b="1" i="1" dirty="0">
                <a:solidFill>
                  <a:srgbClr val="002060"/>
                </a:solidFill>
              </a:rPr>
              <a:t>Amir</a:t>
            </a:r>
            <a:endParaRPr lang="fr-FR" sz="2400" b="1" dirty="0">
              <a:solidFill>
                <a:srgbClr val="002060"/>
              </a:solidFill>
            </a:endParaRPr>
          </a:p>
        </p:txBody>
      </p:sp>
      <p:sp>
        <p:nvSpPr>
          <p:cNvPr id="21" name="TextBox 20">
            <a:extLst>
              <a:ext uri="{FF2B5EF4-FFF2-40B4-BE49-F238E27FC236}">
                <a16:creationId xmlns:a16="http://schemas.microsoft.com/office/drawing/2014/main" id="{E30492CE-ECB2-4A26-860C-E4C7889E4C94}"/>
              </a:ext>
            </a:extLst>
          </p:cNvPr>
          <p:cNvSpPr txBox="1"/>
          <p:nvPr/>
        </p:nvSpPr>
        <p:spPr>
          <a:xfrm>
            <a:off x="4517067" y="2426309"/>
            <a:ext cx="651015" cy="400110"/>
          </a:xfrm>
          <a:prstGeom prst="rect">
            <a:avLst/>
          </a:prstGeom>
          <a:solidFill>
            <a:schemeClr val="bg1"/>
          </a:solidFill>
        </p:spPr>
        <p:txBody>
          <a:bodyPr wrap="square" lIns="0" rIns="0" rtlCol="0">
            <a:spAutoFit/>
          </a:bodyPr>
          <a:lstStyle/>
          <a:p>
            <a:pPr algn="l"/>
            <a:r>
              <a:rPr lang="en-GB" sz="2000" b="1" dirty="0">
                <a:solidFill>
                  <a:srgbClr val="EF3C30"/>
                </a:solidFill>
              </a:rPr>
              <a:t>1</a:t>
            </a:r>
            <a:r>
              <a:rPr lang="en-GB" sz="2000" b="1" dirty="0">
                <a:solidFill>
                  <a:srgbClr val="002060"/>
                </a:solidFill>
              </a:rPr>
              <a:t>____</a:t>
            </a:r>
          </a:p>
        </p:txBody>
      </p:sp>
      <p:sp>
        <p:nvSpPr>
          <p:cNvPr id="4" name="Title 3"/>
          <p:cNvSpPr>
            <a:spLocks noGrp="1"/>
          </p:cNvSpPr>
          <p:nvPr>
            <p:ph type="title"/>
          </p:nvPr>
        </p:nvSpPr>
        <p:spPr/>
        <p:txBody>
          <a:bodyPr>
            <a:normAutofit/>
          </a:bodyPr>
          <a:lstStyle/>
          <a:p>
            <a:r>
              <a:rPr lang="fr-FR" sz="2800" b="1">
                <a:solidFill>
                  <a:schemeClr val="bg1"/>
                </a:solidFill>
              </a:rPr>
              <a:t>La famille d’Amir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390" y="-267014"/>
            <a:ext cx="2743332" cy="2743332"/>
          </a:xfrm>
          <a:prstGeom prst="rect">
            <a:avLst/>
          </a:prstGeom>
        </p:spPr>
      </p:pic>
      <p:sp>
        <p:nvSpPr>
          <p:cNvPr id="10" name="TextBox 9">
            <a:extLst>
              <a:ext uri="{FF2B5EF4-FFF2-40B4-BE49-F238E27FC236}">
                <a16:creationId xmlns:a16="http://schemas.microsoft.com/office/drawing/2014/main" id="{6E7E97DA-2F23-F745-B756-301D480DCC3C}"/>
              </a:ext>
            </a:extLst>
          </p:cNvPr>
          <p:cNvSpPr txBox="1"/>
          <p:nvPr/>
        </p:nvSpPr>
        <p:spPr>
          <a:xfrm>
            <a:off x="146304" y="5693349"/>
            <a:ext cx="11763616" cy="461665"/>
          </a:xfrm>
          <a:prstGeom prst="rect">
            <a:avLst/>
          </a:prstGeom>
          <a:noFill/>
        </p:spPr>
        <p:txBody>
          <a:bodyPr wrap="square" rtlCol="0">
            <a:spAutoFit/>
          </a:bodyPr>
          <a:lstStyle/>
          <a:p>
            <a:pPr algn="ctr"/>
            <a:r>
              <a:rPr lang="fr-FR" sz="2400" dirty="0">
                <a:solidFill>
                  <a:srgbClr val="002060"/>
                </a:solidFill>
              </a:rPr>
              <a:t>parfois - célèbre – billet – directeur – dort – bureau – travailleuse – doit    </a:t>
            </a:r>
            <a:endParaRPr lang="fr-FR" sz="2400" b="1" dirty="0">
              <a:solidFill>
                <a:srgbClr val="002060"/>
              </a:solidFill>
            </a:endParaRPr>
          </a:p>
        </p:txBody>
      </p:sp>
      <p:sp>
        <p:nvSpPr>
          <p:cNvPr id="12" name="TextBox 11"/>
          <p:cNvSpPr txBox="1"/>
          <p:nvPr/>
        </p:nvSpPr>
        <p:spPr>
          <a:xfrm>
            <a:off x="381319" y="3148976"/>
            <a:ext cx="1157936" cy="400110"/>
          </a:xfrm>
          <a:prstGeom prst="rect">
            <a:avLst/>
          </a:prstGeom>
          <a:solidFill>
            <a:schemeClr val="bg1"/>
          </a:solidFill>
        </p:spPr>
        <p:txBody>
          <a:bodyPr wrap="square" rtlCol="0">
            <a:spAutoFit/>
          </a:bodyPr>
          <a:lstStyle/>
          <a:p>
            <a:pPr algn="l"/>
            <a:r>
              <a:rPr lang="en-GB" sz="2000" b="1" dirty="0">
                <a:solidFill>
                  <a:srgbClr val="EF3C30"/>
                </a:solidFill>
              </a:rPr>
              <a:t>3</a:t>
            </a:r>
            <a:r>
              <a:rPr lang="en-GB" sz="2000" b="1" dirty="0">
                <a:solidFill>
                  <a:srgbClr val="002060"/>
                </a:solidFill>
              </a:rPr>
              <a:t>______</a:t>
            </a:r>
          </a:p>
        </p:txBody>
      </p:sp>
      <p:sp>
        <p:nvSpPr>
          <p:cNvPr id="13" name="TextBox 12"/>
          <p:cNvSpPr txBox="1"/>
          <p:nvPr/>
        </p:nvSpPr>
        <p:spPr>
          <a:xfrm>
            <a:off x="8108112" y="3545936"/>
            <a:ext cx="864437" cy="400110"/>
          </a:xfrm>
          <a:prstGeom prst="rect">
            <a:avLst/>
          </a:prstGeom>
          <a:solidFill>
            <a:schemeClr val="bg1"/>
          </a:solidFill>
        </p:spPr>
        <p:txBody>
          <a:bodyPr wrap="square" rtlCol="0">
            <a:spAutoFit/>
          </a:bodyPr>
          <a:lstStyle/>
          <a:p>
            <a:pPr algn="l"/>
            <a:r>
              <a:rPr lang="en-GB" sz="2000" b="1" dirty="0">
                <a:solidFill>
                  <a:srgbClr val="EF3C30"/>
                </a:solidFill>
              </a:rPr>
              <a:t>4</a:t>
            </a:r>
            <a:r>
              <a:rPr lang="en-GB" sz="2000" b="1" dirty="0">
                <a:solidFill>
                  <a:srgbClr val="002060"/>
                </a:solidFill>
              </a:rPr>
              <a:t>____</a:t>
            </a:r>
          </a:p>
        </p:txBody>
      </p:sp>
      <p:sp>
        <p:nvSpPr>
          <p:cNvPr id="14" name="TextBox 13"/>
          <p:cNvSpPr txBox="1"/>
          <p:nvPr/>
        </p:nvSpPr>
        <p:spPr>
          <a:xfrm>
            <a:off x="2730625" y="3899292"/>
            <a:ext cx="1263432" cy="400110"/>
          </a:xfrm>
          <a:prstGeom prst="rect">
            <a:avLst/>
          </a:prstGeom>
          <a:solidFill>
            <a:schemeClr val="bg1"/>
          </a:solidFill>
        </p:spPr>
        <p:txBody>
          <a:bodyPr wrap="square" rtlCol="0">
            <a:spAutoFit/>
          </a:bodyPr>
          <a:lstStyle/>
          <a:p>
            <a:pPr algn="l"/>
            <a:r>
              <a:rPr lang="en-GB" sz="2000" b="1" dirty="0">
                <a:solidFill>
                  <a:srgbClr val="EF3C30"/>
                </a:solidFill>
              </a:rPr>
              <a:t>5</a:t>
            </a:r>
            <a:r>
              <a:rPr lang="en-GB" sz="2000" b="1" dirty="0">
                <a:solidFill>
                  <a:srgbClr val="002060"/>
                </a:solidFill>
              </a:rPr>
              <a:t>_______</a:t>
            </a:r>
          </a:p>
        </p:txBody>
      </p:sp>
      <p:sp>
        <p:nvSpPr>
          <p:cNvPr id="15" name="TextBox 14"/>
          <p:cNvSpPr txBox="1"/>
          <p:nvPr/>
        </p:nvSpPr>
        <p:spPr>
          <a:xfrm>
            <a:off x="3752250" y="4299402"/>
            <a:ext cx="1415832" cy="400110"/>
          </a:xfrm>
          <a:prstGeom prst="rect">
            <a:avLst/>
          </a:prstGeom>
          <a:solidFill>
            <a:schemeClr val="bg1"/>
          </a:solidFill>
        </p:spPr>
        <p:txBody>
          <a:bodyPr wrap="square" rtlCol="0">
            <a:spAutoFit/>
          </a:bodyPr>
          <a:lstStyle/>
          <a:p>
            <a:pPr algn="l"/>
            <a:r>
              <a:rPr lang="en-GB" sz="2000" b="1" dirty="0">
                <a:solidFill>
                  <a:srgbClr val="EF3C30"/>
                </a:solidFill>
              </a:rPr>
              <a:t>6</a:t>
            </a:r>
            <a:r>
              <a:rPr lang="en-GB" sz="2000" b="1" dirty="0">
                <a:solidFill>
                  <a:srgbClr val="002060"/>
                </a:solidFill>
              </a:rPr>
              <a:t>________</a:t>
            </a:r>
          </a:p>
        </p:txBody>
      </p:sp>
      <p:sp>
        <p:nvSpPr>
          <p:cNvPr id="16" name="TextBox 15"/>
          <p:cNvSpPr txBox="1"/>
          <p:nvPr/>
        </p:nvSpPr>
        <p:spPr>
          <a:xfrm>
            <a:off x="2552344" y="5022878"/>
            <a:ext cx="1725490" cy="400110"/>
          </a:xfrm>
          <a:prstGeom prst="rect">
            <a:avLst/>
          </a:prstGeom>
          <a:solidFill>
            <a:schemeClr val="bg1"/>
          </a:solidFill>
        </p:spPr>
        <p:txBody>
          <a:bodyPr wrap="square" rtlCol="0">
            <a:spAutoFit/>
          </a:bodyPr>
          <a:lstStyle/>
          <a:p>
            <a:pPr algn="l"/>
            <a:r>
              <a:rPr lang="en-GB" sz="2000" b="1" dirty="0">
                <a:solidFill>
                  <a:srgbClr val="EF3C30"/>
                </a:solidFill>
              </a:rPr>
              <a:t>7</a:t>
            </a:r>
            <a:r>
              <a:rPr lang="en-GB" sz="2000" b="1" dirty="0">
                <a:solidFill>
                  <a:srgbClr val="002060"/>
                </a:solidFill>
              </a:rPr>
              <a:t>___________</a:t>
            </a:r>
          </a:p>
        </p:txBody>
      </p:sp>
      <p:sp>
        <p:nvSpPr>
          <p:cNvPr id="17" name="TextBox 16"/>
          <p:cNvSpPr txBox="1"/>
          <p:nvPr/>
        </p:nvSpPr>
        <p:spPr>
          <a:xfrm>
            <a:off x="5750892" y="5022878"/>
            <a:ext cx="690215" cy="400110"/>
          </a:xfrm>
          <a:prstGeom prst="rect">
            <a:avLst/>
          </a:prstGeom>
          <a:solidFill>
            <a:schemeClr val="bg1"/>
          </a:solidFill>
        </p:spPr>
        <p:txBody>
          <a:bodyPr wrap="square" rtlCol="0">
            <a:spAutoFit/>
          </a:bodyPr>
          <a:lstStyle/>
          <a:p>
            <a:pPr algn="l"/>
            <a:r>
              <a:rPr lang="en-GB" sz="2000" b="1" dirty="0">
                <a:solidFill>
                  <a:srgbClr val="EF3C30"/>
                </a:solidFill>
              </a:rPr>
              <a:t>8</a:t>
            </a:r>
            <a:r>
              <a:rPr lang="en-GB" sz="2000" b="1" dirty="0">
                <a:solidFill>
                  <a:srgbClr val="002060"/>
                </a:solidFill>
              </a:rPr>
              <a:t>__</a:t>
            </a:r>
          </a:p>
        </p:txBody>
      </p:sp>
      <p:sp>
        <p:nvSpPr>
          <p:cNvPr id="18" name="TextBox 17">
            <a:extLst>
              <a:ext uri="{FF2B5EF4-FFF2-40B4-BE49-F238E27FC236}">
                <a16:creationId xmlns:a16="http://schemas.microsoft.com/office/drawing/2014/main" id="{6E7E97DA-2F23-F745-B756-301D480DCC3C}"/>
              </a:ext>
            </a:extLst>
          </p:cNvPr>
          <p:cNvSpPr txBox="1"/>
          <p:nvPr/>
        </p:nvSpPr>
        <p:spPr>
          <a:xfrm>
            <a:off x="381320" y="1407084"/>
            <a:ext cx="11198087" cy="461665"/>
          </a:xfrm>
          <a:prstGeom prst="rect">
            <a:avLst/>
          </a:prstGeom>
          <a:noFill/>
        </p:spPr>
        <p:txBody>
          <a:bodyPr wrap="square" rtlCol="0">
            <a:spAutoFit/>
          </a:bodyPr>
          <a:lstStyle/>
          <a:p>
            <a:r>
              <a:rPr lang="fr-FR" sz="2400">
                <a:solidFill>
                  <a:srgbClr val="002060"/>
                </a:solidFill>
              </a:rPr>
              <a:t>Amir parle de sa famille. C’est quel mot?</a:t>
            </a:r>
            <a:endParaRPr lang="fr-FR" sz="2400" b="1">
              <a:solidFill>
                <a:srgbClr val="002060"/>
              </a:solidFill>
            </a:endParaRPr>
          </a:p>
        </p:txBody>
      </p:sp>
      <p:sp>
        <p:nvSpPr>
          <p:cNvPr id="20" name="TextBox 19">
            <a:extLst>
              <a:ext uri="{FF2B5EF4-FFF2-40B4-BE49-F238E27FC236}">
                <a16:creationId xmlns:a16="http://schemas.microsoft.com/office/drawing/2014/main" id="{86757CDB-D536-4DDB-83C9-CCB900CC6ECD}"/>
              </a:ext>
            </a:extLst>
          </p:cNvPr>
          <p:cNvSpPr txBox="1"/>
          <p:nvPr/>
        </p:nvSpPr>
        <p:spPr>
          <a:xfrm>
            <a:off x="10398678" y="2776584"/>
            <a:ext cx="1263432" cy="400110"/>
          </a:xfrm>
          <a:prstGeom prst="rect">
            <a:avLst/>
          </a:prstGeom>
          <a:solidFill>
            <a:schemeClr val="bg1"/>
          </a:solidFill>
        </p:spPr>
        <p:txBody>
          <a:bodyPr wrap="square" rtlCol="0">
            <a:spAutoFit/>
          </a:bodyPr>
          <a:lstStyle/>
          <a:p>
            <a:pPr algn="l"/>
            <a:r>
              <a:rPr lang="en-GB" sz="2000" b="1" dirty="0">
                <a:solidFill>
                  <a:srgbClr val="EF3C30"/>
                </a:solidFill>
              </a:rPr>
              <a:t>2</a:t>
            </a:r>
            <a:r>
              <a:rPr lang="en-GB" sz="2000" b="1" dirty="0">
                <a:solidFill>
                  <a:srgbClr val="002060"/>
                </a:solidFill>
              </a:rPr>
              <a:t>_______</a:t>
            </a:r>
          </a:p>
        </p:txBody>
      </p:sp>
      <p:sp>
        <p:nvSpPr>
          <p:cNvPr id="19" name="Rounded Rectangle 46">
            <a:extLst>
              <a:ext uri="{FF2B5EF4-FFF2-40B4-BE49-F238E27FC236}">
                <a16:creationId xmlns:a16="http://schemas.microsoft.com/office/drawing/2014/main" id="{54D3488D-2968-4CFC-BD52-2ACFF445D82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animBg="1"/>
      <p:bldP spid="14" grpId="0" animBg="1"/>
      <p:bldP spid="15" grpId="0" animBg="1"/>
      <p:bldP spid="16"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famille</a:t>
            </a:r>
            <a:r>
              <a:rPr lang="en-GB" sz="2800" b="1" dirty="0">
                <a:solidFill>
                  <a:schemeClr val="bg1"/>
                </a:solidFill>
              </a:rPr>
              <a:t> </a:t>
            </a:r>
            <a:r>
              <a:rPr lang="en-GB" sz="2800" b="1" dirty="0" err="1">
                <a:solidFill>
                  <a:schemeClr val="bg1"/>
                </a:solidFill>
              </a:rPr>
              <a:t>d’Amir</a:t>
            </a:r>
            <a:endParaRPr lang="en-GB" sz="28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381599" y="2026800"/>
            <a:ext cx="11528322" cy="3416320"/>
          </a:xfrm>
          <a:prstGeom prst="rect">
            <a:avLst/>
          </a:prstGeom>
          <a:noFill/>
        </p:spPr>
        <p:txBody>
          <a:bodyPr wrap="square" rtlCol="0">
            <a:spAutoFit/>
          </a:bodyPr>
          <a:lstStyle/>
          <a:p>
            <a:r>
              <a:rPr lang="en-US" sz="2400" dirty="0">
                <a:solidFill>
                  <a:srgbClr val="002060"/>
                </a:solidFill>
              </a:rPr>
              <a:t>Je </a:t>
            </a:r>
            <a:r>
              <a:rPr lang="en-US" sz="2400" dirty="0" err="1">
                <a:solidFill>
                  <a:srgbClr val="002060"/>
                </a:solidFill>
              </a:rPr>
              <a:t>vais</a:t>
            </a:r>
            <a:r>
              <a:rPr lang="en-US" sz="2400" dirty="0">
                <a:solidFill>
                  <a:srgbClr val="002060"/>
                </a:solidFill>
              </a:rPr>
              <a:t> </a:t>
            </a:r>
            <a:r>
              <a:rPr lang="en-US" sz="2400" dirty="0" err="1">
                <a:solidFill>
                  <a:srgbClr val="002060"/>
                </a:solidFill>
              </a:rPr>
              <a:t>parler</a:t>
            </a:r>
            <a:r>
              <a:rPr lang="en-US" sz="2400" dirty="0">
                <a:solidFill>
                  <a:srgbClr val="002060"/>
                </a:solidFill>
              </a:rPr>
              <a:t> de ma </a:t>
            </a:r>
            <a:r>
              <a:rPr lang="en-US" sz="2400" dirty="0" err="1">
                <a:solidFill>
                  <a:srgbClr val="002060"/>
                </a:solidFill>
              </a:rPr>
              <a:t>famille</a:t>
            </a:r>
            <a:r>
              <a:rPr lang="en-US" sz="2400" dirty="0">
                <a:solidFill>
                  <a:srgbClr val="002060"/>
                </a:solidFill>
              </a:rPr>
              <a:t>. Bilal, </a:t>
            </a:r>
            <a:r>
              <a:rPr lang="en-US" sz="2400" dirty="0" err="1">
                <a:solidFill>
                  <a:srgbClr val="002060"/>
                </a:solidFill>
              </a:rPr>
              <a:t>c’est</a:t>
            </a:r>
            <a:r>
              <a:rPr lang="en-US" sz="2400" dirty="0">
                <a:solidFill>
                  <a:srgbClr val="002060"/>
                </a:solidFill>
              </a:rPr>
              <a:t> mon </a:t>
            </a:r>
            <a:r>
              <a:rPr lang="en-US" sz="2400" dirty="0" err="1">
                <a:solidFill>
                  <a:srgbClr val="002060"/>
                </a:solidFill>
              </a:rPr>
              <a:t>père</a:t>
            </a:r>
            <a:r>
              <a:rPr lang="en-US" sz="2400" dirty="0">
                <a:solidFill>
                  <a:srgbClr val="002060"/>
                </a:solidFill>
              </a:rPr>
              <a:t>. Il </a:t>
            </a:r>
            <a:r>
              <a:rPr lang="en-US" sz="2400" dirty="0" err="1">
                <a:solidFill>
                  <a:srgbClr val="002060"/>
                </a:solidFill>
              </a:rPr>
              <a:t>est</a:t>
            </a:r>
            <a:r>
              <a:rPr lang="en-US" sz="2400" dirty="0">
                <a:solidFill>
                  <a:srgbClr val="002060"/>
                </a:solidFill>
              </a:rPr>
              <a:t> homme </a:t>
            </a:r>
            <a:r>
              <a:rPr lang="en-US" sz="2400" dirty="0" err="1">
                <a:solidFill>
                  <a:srgbClr val="002060"/>
                </a:solidFill>
              </a:rPr>
              <a:t>d'affaires</a:t>
            </a:r>
            <a:r>
              <a:rPr lang="en-US" sz="2400" dirty="0">
                <a:solidFill>
                  <a:srgbClr val="002060"/>
                </a:solidFill>
              </a:rPr>
              <a:t>.</a:t>
            </a:r>
          </a:p>
          <a:p>
            <a:r>
              <a:rPr lang="en-US" sz="2400" dirty="0">
                <a:solidFill>
                  <a:srgbClr val="002060"/>
                </a:solidFill>
              </a:rPr>
              <a:t>Il </a:t>
            </a:r>
            <a:r>
              <a:rPr lang="en-US" sz="2400" dirty="0" err="1">
                <a:solidFill>
                  <a:srgbClr val="002060"/>
                </a:solidFill>
              </a:rPr>
              <a:t>travaille</a:t>
            </a:r>
            <a:r>
              <a:rPr lang="en-US" sz="2400" dirty="0">
                <a:solidFill>
                  <a:srgbClr val="002060"/>
                </a:solidFill>
              </a:rPr>
              <a:t> </a:t>
            </a:r>
            <a:r>
              <a:rPr lang="en-US" sz="2400" dirty="0" err="1">
                <a:solidFill>
                  <a:srgbClr val="002060"/>
                </a:solidFill>
              </a:rPr>
              <a:t>souvent</a:t>
            </a:r>
            <a:r>
              <a:rPr lang="en-US" sz="2400" dirty="0">
                <a:solidFill>
                  <a:srgbClr val="002060"/>
                </a:solidFill>
              </a:rPr>
              <a:t> dehors! Il </a:t>
            </a:r>
            <a:r>
              <a:rPr lang="en-US" sz="2400" b="1" dirty="0" err="1">
                <a:solidFill>
                  <a:srgbClr val="002060"/>
                </a:solidFill>
              </a:rPr>
              <a:t>doit</a:t>
            </a:r>
            <a:r>
              <a:rPr lang="en-US" sz="2400" dirty="0">
                <a:solidFill>
                  <a:srgbClr val="002060"/>
                </a:solidFill>
              </a:rPr>
              <a:t> </a:t>
            </a:r>
            <a:r>
              <a:rPr lang="en-US" sz="2400" dirty="0" err="1">
                <a:solidFill>
                  <a:srgbClr val="002060"/>
                </a:solidFill>
              </a:rPr>
              <a:t>visiter</a:t>
            </a:r>
            <a:r>
              <a:rPr lang="en-US" sz="2400" dirty="0">
                <a:solidFill>
                  <a:srgbClr val="002060"/>
                </a:solidFill>
              </a:rPr>
              <a:t> </a:t>
            </a:r>
            <a:r>
              <a:rPr lang="en-US" sz="2400" dirty="0" err="1">
                <a:solidFill>
                  <a:srgbClr val="002060"/>
                </a:solidFill>
              </a:rPr>
              <a:t>chaque</a:t>
            </a:r>
            <a:r>
              <a:rPr lang="en-US" sz="2400" dirty="0">
                <a:solidFill>
                  <a:srgbClr val="002060"/>
                </a:solidFill>
              </a:rPr>
              <a:t> </a:t>
            </a:r>
            <a:r>
              <a:rPr lang="en-US" sz="2400" dirty="0" err="1">
                <a:solidFill>
                  <a:srgbClr val="002060"/>
                </a:solidFill>
              </a:rPr>
              <a:t>magasin</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ville</a:t>
            </a:r>
            <a:r>
              <a:rPr lang="en-US" sz="2400" dirty="0">
                <a:solidFill>
                  <a:srgbClr val="002060"/>
                </a:solidFill>
              </a:rPr>
              <a:t>! </a:t>
            </a:r>
          </a:p>
          <a:p>
            <a:r>
              <a:rPr lang="en-US" sz="2400" dirty="0">
                <a:solidFill>
                  <a:srgbClr val="002060"/>
                </a:solidFill>
              </a:rPr>
              <a:t>Amandine, </a:t>
            </a:r>
            <a:r>
              <a:rPr lang="en-US" sz="2400" dirty="0" err="1">
                <a:solidFill>
                  <a:srgbClr val="002060"/>
                </a:solidFill>
              </a:rPr>
              <a:t>c’est</a:t>
            </a:r>
            <a:r>
              <a:rPr lang="en-US" sz="2400" dirty="0">
                <a:solidFill>
                  <a:srgbClr val="002060"/>
                </a:solidFill>
              </a:rPr>
              <a:t> ma </a:t>
            </a:r>
            <a:r>
              <a:rPr lang="en-US" sz="2400" dirty="0" err="1">
                <a:solidFill>
                  <a:srgbClr val="002060"/>
                </a:solidFill>
              </a:rPr>
              <a:t>mère</a:t>
            </a:r>
            <a:r>
              <a:rPr lang="en-US" sz="2400" dirty="0">
                <a:solidFill>
                  <a:srgbClr val="002060"/>
                </a:solidFill>
              </a:rPr>
              <a:t>. Elle </a:t>
            </a:r>
            <a:r>
              <a:rPr lang="en-US" sz="2400" dirty="0" err="1">
                <a:solidFill>
                  <a:srgbClr val="002060"/>
                </a:solidFill>
              </a:rPr>
              <a:t>est</a:t>
            </a:r>
            <a:r>
              <a:rPr lang="en-US" sz="2400" dirty="0">
                <a:solidFill>
                  <a:srgbClr val="002060"/>
                </a:solidFill>
              </a:rPr>
              <a:t> </a:t>
            </a:r>
            <a:r>
              <a:rPr lang="en-US" sz="2400" dirty="0" err="1">
                <a:solidFill>
                  <a:srgbClr val="002060"/>
                </a:solidFill>
              </a:rPr>
              <a:t>avocate</a:t>
            </a:r>
            <a:r>
              <a:rPr lang="en-US" sz="2400" dirty="0">
                <a:solidFill>
                  <a:srgbClr val="002060"/>
                </a:solidFill>
              </a:rPr>
              <a:t> et </a:t>
            </a:r>
            <a:r>
              <a:rPr lang="en-US" sz="2400" dirty="0" err="1">
                <a:solidFill>
                  <a:srgbClr val="002060"/>
                </a:solidFill>
              </a:rPr>
              <a:t>elle</a:t>
            </a:r>
            <a:r>
              <a:rPr lang="en-US" sz="2400" dirty="0">
                <a:solidFill>
                  <a:srgbClr val="002060"/>
                </a:solidFill>
              </a:rPr>
              <a:t> </a:t>
            </a:r>
            <a:r>
              <a:rPr lang="en-US" sz="2400" dirty="0" err="1">
                <a:solidFill>
                  <a:srgbClr val="002060"/>
                </a:solidFill>
              </a:rPr>
              <a:t>travaille</a:t>
            </a:r>
            <a:r>
              <a:rPr lang="en-US" sz="2400" dirty="0">
                <a:solidFill>
                  <a:srgbClr val="002060"/>
                </a:solidFill>
              </a:rPr>
              <a:t> dans un </a:t>
            </a:r>
            <a:r>
              <a:rPr lang="en-US" sz="2400" b="1" dirty="0">
                <a:solidFill>
                  <a:srgbClr val="002060"/>
                </a:solidFill>
              </a:rPr>
              <a:t>bureau</a:t>
            </a:r>
            <a:r>
              <a:rPr lang="en-US" sz="2400" dirty="0">
                <a:solidFill>
                  <a:srgbClr val="002060"/>
                </a:solidFill>
              </a:rPr>
              <a:t>. </a:t>
            </a:r>
            <a:r>
              <a:rPr lang="en-US" sz="2400" b="1" dirty="0" err="1">
                <a:solidFill>
                  <a:srgbClr val="002060"/>
                </a:solidFill>
              </a:rPr>
              <a:t>Parfois</a:t>
            </a:r>
            <a:r>
              <a:rPr lang="en-US" sz="2400" b="1" dirty="0">
                <a:solidFill>
                  <a:srgbClr val="002060"/>
                </a:solidFill>
              </a:rPr>
              <a:t>, </a:t>
            </a:r>
            <a:r>
              <a:rPr lang="en-US" sz="2400" dirty="0" err="1">
                <a:solidFill>
                  <a:srgbClr val="002060"/>
                </a:solidFill>
              </a:rPr>
              <a:t>elle</a:t>
            </a:r>
            <a:r>
              <a:rPr lang="en-US" sz="2400" dirty="0">
                <a:solidFill>
                  <a:srgbClr val="002060"/>
                </a:solidFill>
              </a:rPr>
              <a:t> </a:t>
            </a:r>
            <a:r>
              <a:rPr lang="en-US" sz="2400" dirty="0" err="1">
                <a:solidFill>
                  <a:srgbClr val="002060"/>
                </a:solidFill>
              </a:rPr>
              <a:t>travaille</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équipe</a:t>
            </a:r>
            <a:r>
              <a:rPr lang="en-US" sz="2400" dirty="0">
                <a:solidFill>
                  <a:srgbClr val="002060"/>
                </a:solidFill>
              </a:rPr>
              <a:t> et </a:t>
            </a:r>
            <a:r>
              <a:rPr lang="en-US" sz="2400" dirty="0" err="1">
                <a:solidFill>
                  <a:srgbClr val="002060"/>
                </a:solidFill>
              </a:rPr>
              <a:t>elle</a:t>
            </a:r>
            <a:r>
              <a:rPr lang="en-US" sz="2400" dirty="0">
                <a:solidFill>
                  <a:srgbClr val="002060"/>
                </a:solidFill>
              </a:rPr>
              <a:t> </a:t>
            </a:r>
            <a:r>
              <a:rPr lang="en-US" sz="2400" dirty="0" err="1">
                <a:solidFill>
                  <a:srgbClr val="002060"/>
                </a:solidFill>
              </a:rPr>
              <a:t>est</a:t>
            </a:r>
            <a:r>
              <a:rPr lang="en-US" sz="2400" dirty="0">
                <a:solidFill>
                  <a:srgbClr val="002060"/>
                </a:solidFill>
              </a:rPr>
              <a:t> </a:t>
            </a:r>
            <a:r>
              <a:rPr lang="en-US" sz="2400" dirty="0" err="1">
                <a:solidFill>
                  <a:srgbClr val="002060"/>
                </a:solidFill>
              </a:rPr>
              <a:t>assez</a:t>
            </a:r>
            <a:r>
              <a:rPr lang="en-US" sz="2400" dirty="0">
                <a:solidFill>
                  <a:srgbClr val="002060"/>
                </a:solidFill>
              </a:rPr>
              <a:t> </a:t>
            </a:r>
            <a:r>
              <a:rPr lang="en-US" sz="2400" dirty="0" err="1">
                <a:solidFill>
                  <a:srgbClr val="002060"/>
                </a:solidFill>
              </a:rPr>
              <a:t>ambitieuse</a:t>
            </a:r>
            <a:r>
              <a:rPr lang="en-US" sz="2400" dirty="0">
                <a:solidFill>
                  <a:srgbClr val="002060"/>
                </a:solidFill>
              </a:rPr>
              <a:t>. </a:t>
            </a:r>
          </a:p>
          <a:p>
            <a:r>
              <a:rPr lang="en-US" sz="2400" dirty="0">
                <a:solidFill>
                  <a:srgbClr val="002060"/>
                </a:solidFill>
              </a:rPr>
              <a:t>Ma </a:t>
            </a:r>
            <a:r>
              <a:rPr lang="en-US" sz="2400" dirty="0" err="1">
                <a:solidFill>
                  <a:srgbClr val="002060"/>
                </a:solidFill>
              </a:rPr>
              <a:t>tante</a:t>
            </a:r>
            <a:r>
              <a:rPr lang="en-US" sz="2400" dirty="0">
                <a:solidFill>
                  <a:srgbClr val="002060"/>
                </a:solidFill>
              </a:rPr>
              <a:t> </a:t>
            </a:r>
            <a:r>
              <a:rPr lang="en-US" sz="2400" dirty="0" err="1">
                <a:solidFill>
                  <a:srgbClr val="002060"/>
                </a:solidFill>
              </a:rPr>
              <a:t>Aïcha</a:t>
            </a:r>
            <a:r>
              <a:rPr lang="en-US" sz="2400" dirty="0">
                <a:solidFill>
                  <a:srgbClr val="002060"/>
                </a:solidFill>
              </a:rPr>
              <a:t> </a:t>
            </a:r>
            <a:r>
              <a:rPr lang="en-US" sz="2400" dirty="0" err="1">
                <a:solidFill>
                  <a:srgbClr val="002060"/>
                </a:solidFill>
              </a:rPr>
              <a:t>est</a:t>
            </a:r>
            <a:r>
              <a:rPr lang="en-US" sz="2400" dirty="0">
                <a:solidFill>
                  <a:srgbClr val="002060"/>
                </a:solidFill>
              </a:rPr>
              <a:t> </a:t>
            </a:r>
            <a:r>
              <a:rPr lang="en-US" sz="2400" dirty="0" err="1">
                <a:solidFill>
                  <a:srgbClr val="002060"/>
                </a:solidFill>
              </a:rPr>
              <a:t>secrétaire</a:t>
            </a:r>
            <a:r>
              <a:rPr lang="en-US" sz="2400" dirty="0">
                <a:solidFill>
                  <a:srgbClr val="002060"/>
                </a:solidFill>
              </a:rPr>
              <a:t>. Elle </a:t>
            </a:r>
            <a:r>
              <a:rPr lang="en-US" sz="2400" dirty="0" err="1">
                <a:solidFill>
                  <a:srgbClr val="002060"/>
                </a:solidFill>
              </a:rPr>
              <a:t>aime</a:t>
            </a:r>
            <a:r>
              <a:rPr lang="en-US" sz="2400" dirty="0">
                <a:solidFill>
                  <a:srgbClr val="002060"/>
                </a:solidFill>
              </a:rPr>
              <a:t> </a:t>
            </a:r>
            <a:r>
              <a:rPr lang="en-US" sz="2400" dirty="0" err="1">
                <a:solidFill>
                  <a:srgbClr val="002060"/>
                </a:solidFill>
              </a:rPr>
              <a:t>ça</a:t>
            </a:r>
            <a:r>
              <a:rPr lang="en-US" sz="2400" dirty="0">
                <a:solidFill>
                  <a:srgbClr val="002060"/>
                </a:solidFill>
              </a:rPr>
              <a:t>. Il y a un </a:t>
            </a:r>
            <a:r>
              <a:rPr lang="en-US" sz="2400" b="1" dirty="0">
                <a:solidFill>
                  <a:srgbClr val="002060"/>
                </a:solidFill>
              </a:rPr>
              <a:t>billet</a:t>
            </a:r>
            <a:r>
              <a:rPr lang="en-US" sz="2400" dirty="0">
                <a:solidFill>
                  <a:srgbClr val="002060"/>
                </a:solidFill>
              </a:rPr>
              <a:t> de concert pour </a:t>
            </a:r>
            <a:r>
              <a:rPr lang="en-US" sz="2400" dirty="0" err="1">
                <a:solidFill>
                  <a:srgbClr val="002060"/>
                </a:solidFill>
              </a:rPr>
              <a:t>une</a:t>
            </a:r>
            <a:r>
              <a:rPr lang="en-US" sz="2400" dirty="0">
                <a:solidFill>
                  <a:srgbClr val="002060"/>
                </a:solidFill>
              </a:rPr>
              <a:t> chanteuse </a:t>
            </a:r>
            <a:r>
              <a:rPr lang="en-US" sz="2400" b="1" dirty="0">
                <a:solidFill>
                  <a:srgbClr val="002060"/>
                </a:solidFill>
              </a:rPr>
              <a:t>célèbre</a:t>
            </a:r>
            <a:r>
              <a:rPr lang="en-US" sz="2400" dirty="0">
                <a:solidFill>
                  <a:srgbClr val="002060"/>
                </a:solidFill>
              </a:rPr>
              <a:t> sur son bureau! </a:t>
            </a:r>
          </a:p>
          <a:p>
            <a:r>
              <a:rPr lang="en-US" sz="2400" dirty="0">
                <a:solidFill>
                  <a:srgbClr val="002060"/>
                </a:solidFill>
              </a:rPr>
              <a:t>Mon </a:t>
            </a:r>
            <a:r>
              <a:rPr lang="en-US" sz="2400" dirty="0" err="1">
                <a:solidFill>
                  <a:srgbClr val="002060"/>
                </a:solidFill>
              </a:rPr>
              <a:t>oncle</a:t>
            </a:r>
            <a:r>
              <a:rPr lang="en-US" sz="2400" dirty="0">
                <a:solidFill>
                  <a:srgbClr val="002060"/>
                </a:solidFill>
              </a:rPr>
              <a:t> Ammar </a:t>
            </a:r>
            <a:r>
              <a:rPr lang="en-US" sz="2400" dirty="0" err="1">
                <a:solidFill>
                  <a:srgbClr val="002060"/>
                </a:solidFill>
              </a:rPr>
              <a:t>est</a:t>
            </a:r>
            <a:r>
              <a:rPr lang="en-US" sz="2400" dirty="0">
                <a:solidFill>
                  <a:srgbClr val="002060"/>
                </a:solidFill>
              </a:rPr>
              <a:t> </a:t>
            </a:r>
            <a:r>
              <a:rPr lang="en-US" sz="2400" b="1" dirty="0" err="1">
                <a:solidFill>
                  <a:srgbClr val="002060"/>
                </a:solidFill>
              </a:rPr>
              <a:t>directeur</a:t>
            </a:r>
            <a:r>
              <a:rPr lang="en-US" sz="2400" b="1" dirty="0">
                <a:solidFill>
                  <a:srgbClr val="002060"/>
                </a:solidFill>
              </a:rPr>
              <a:t> </a:t>
            </a:r>
            <a:r>
              <a:rPr lang="en-US" sz="2400" dirty="0" err="1">
                <a:solidFill>
                  <a:srgbClr val="002060"/>
                </a:solidFill>
              </a:rPr>
              <a:t>d’une</a:t>
            </a:r>
            <a:r>
              <a:rPr lang="en-US" sz="2400" dirty="0">
                <a:solidFill>
                  <a:srgbClr val="002060"/>
                </a:solidFill>
              </a:rPr>
              <a:t> école. Il </a:t>
            </a:r>
            <a:r>
              <a:rPr lang="en-US" sz="2400" dirty="0" err="1">
                <a:solidFill>
                  <a:srgbClr val="002060"/>
                </a:solidFill>
              </a:rPr>
              <a:t>est</a:t>
            </a:r>
            <a:r>
              <a:rPr lang="en-US" sz="2400" dirty="0">
                <a:solidFill>
                  <a:srgbClr val="002060"/>
                </a:solidFill>
              </a:rPr>
              <a:t> prudent. </a:t>
            </a:r>
          </a:p>
          <a:p>
            <a:r>
              <a:rPr lang="en-US" sz="2400" dirty="0">
                <a:solidFill>
                  <a:srgbClr val="002060"/>
                </a:solidFill>
              </a:rPr>
              <a:t>Ma </a:t>
            </a:r>
            <a:r>
              <a:rPr lang="en-US" sz="2400" dirty="0" err="1">
                <a:solidFill>
                  <a:srgbClr val="002060"/>
                </a:solidFill>
              </a:rPr>
              <a:t>sœur</a:t>
            </a:r>
            <a:r>
              <a:rPr lang="en-US" sz="2400" dirty="0">
                <a:solidFill>
                  <a:srgbClr val="002060"/>
                </a:solidFill>
              </a:rPr>
              <a:t> </a:t>
            </a:r>
            <a:r>
              <a:rPr lang="en-US" sz="2400" dirty="0" err="1">
                <a:solidFill>
                  <a:srgbClr val="002060"/>
                </a:solidFill>
              </a:rPr>
              <a:t>Noura</a:t>
            </a:r>
            <a:r>
              <a:rPr lang="en-US" sz="2400" dirty="0">
                <a:solidFill>
                  <a:srgbClr val="002060"/>
                </a:solidFill>
              </a:rPr>
              <a:t> </a:t>
            </a:r>
            <a:r>
              <a:rPr lang="en-US" sz="2400" dirty="0" err="1">
                <a:solidFill>
                  <a:srgbClr val="002060"/>
                </a:solidFill>
              </a:rPr>
              <a:t>veut</a:t>
            </a:r>
            <a:r>
              <a:rPr lang="en-US" sz="2400" dirty="0">
                <a:solidFill>
                  <a:srgbClr val="002060"/>
                </a:solidFill>
              </a:rPr>
              <a:t> </a:t>
            </a:r>
            <a:r>
              <a:rPr lang="en-US" sz="2400" dirty="0" err="1">
                <a:solidFill>
                  <a:srgbClr val="002060"/>
                </a:solidFill>
              </a:rPr>
              <a:t>être</a:t>
            </a:r>
            <a:r>
              <a:rPr lang="en-US" sz="2400" dirty="0">
                <a:solidFill>
                  <a:srgbClr val="002060"/>
                </a:solidFill>
              </a:rPr>
              <a:t> </a:t>
            </a:r>
            <a:r>
              <a:rPr lang="en-US" sz="2400" dirty="0" err="1">
                <a:solidFill>
                  <a:srgbClr val="002060"/>
                </a:solidFill>
              </a:rPr>
              <a:t>professeure</a:t>
            </a:r>
            <a:r>
              <a:rPr lang="en-US" sz="2400" dirty="0">
                <a:solidFill>
                  <a:srgbClr val="002060"/>
                </a:solidFill>
              </a:rPr>
              <a:t>! Elle </a:t>
            </a:r>
            <a:r>
              <a:rPr lang="en-US" sz="2400" dirty="0" err="1">
                <a:solidFill>
                  <a:srgbClr val="002060"/>
                </a:solidFill>
              </a:rPr>
              <a:t>aussi</a:t>
            </a:r>
            <a:r>
              <a:rPr lang="en-US" sz="2400" dirty="0">
                <a:solidFill>
                  <a:srgbClr val="002060"/>
                </a:solidFill>
              </a:rPr>
              <a:t> </a:t>
            </a:r>
            <a:r>
              <a:rPr lang="en-US" sz="2400" dirty="0" err="1">
                <a:solidFill>
                  <a:srgbClr val="002060"/>
                </a:solidFill>
              </a:rPr>
              <a:t>veut</a:t>
            </a:r>
            <a:r>
              <a:rPr lang="en-US" sz="2400" dirty="0">
                <a:solidFill>
                  <a:srgbClr val="002060"/>
                </a:solidFill>
              </a:rPr>
              <a:t> </a:t>
            </a:r>
            <a:r>
              <a:rPr lang="en-US" sz="2400" dirty="0" err="1">
                <a:solidFill>
                  <a:srgbClr val="002060"/>
                </a:solidFill>
              </a:rPr>
              <a:t>travailler</a:t>
            </a:r>
            <a:r>
              <a:rPr lang="en-US" sz="2400" dirty="0">
                <a:solidFill>
                  <a:srgbClr val="002060"/>
                </a:solidFill>
              </a:rPr>
              <a:t> dans </a:t>
            </a:r>
            <a:r>
              <a:rPr lang="en-US" sz="2400" dirty="0" err="1">
                <a:solidFill>
                  <a:srgbClr val="002060"/>
                </a:solidFill>
              </a:rPr>
              <a:t>une</a:t>
            </a:r>
            <a:r>
              <a:rPr lang="en-US" sz="2400" dirty="0">
                <a:solidFill>
                  <a:srgbClr val="002060"/>
                </a:solidFill>
              </a:rPr>
              <a:t> école. Elle </a:t>
            </a:r>
            <a:r>
              <a:rPr lang="en-US" sz="2400" dirty="0" err="1">
                <a:solidFill>
                  <a:srgbClr val="002060"/>
                </a:solidFill>
              </a:rPr>
              <a:t>est</a:t>
            </a:r>
            <a:r>
              <a:rPr lang="en-US" sz="2400" dirty="0">
                <a:solidFill>
                  <a:srgbClr val="002060"/>
                </a:solidFill>
              </a:rPr>
              <a:t> </a:t>
            </a:r>
            <a:r>
              <a:rPr lang="en-US" sz="2400" b="1" dirty="0" err="1">
                <a:solidFill>
                  <a:srgbClr val="002060"/>
                </a:solidFill>
              </a:rPr>
              <a:t>travailleuse</a:t>
            </a:r>
            <a:r>
              <a:rPr lang="en-US" sz="2400" dirty="0">
                <a:solidFill>
                  <a:srgbClr val="002060"/>
                </a:solidFill>
              </a:rPr>
              <a:t> et </a:t>
            </a:r>
            <a:r>
              <a:rPr lang="en-US" sz="2400" dirty="0" err="1">
                <a:solidFill>
                  <a:srgbClr val="002060"/>
                </a:solidFill>
              </a:rPr>
              <a:t>elle</a:t>
            </a:r>
            <a:r>
              <a:rPr lang="en-US" sz="2400" dirty="0">
                <a:solidFill>
                  <a:srgbClr val="002060"/>
                </a:solidFill>
              </a:rPr>
              <a:t> ne </a:t>
            </a:r>
            <a:r>
              <a:rPr lang="en-US" sz="2400" b="1" dirty="0" err="1">
                <a:solidFill>
                  <a:srgbClr val="002060"/>
                </a:solidFill>
              </a:rPr>
              <a:t>dort</a:t>
            </a:r>
            <a:r>
              <a:rPr lang="en-US" sz="2400" dirty="0">
                <a:solidFill>
                  <a:srgbClr val="002060"/>
                </a:solidFill>
              </a:rPr>
              <a:t> pas </a:t>
            </a:r>
            <a:r>
              <a:rPr lang="en-US" sz="2400" dirty="0" err="1">
                <a:solidFill>
                  <a:srgbClr val="002060"/>
                </a:solidFill>
              </a:rPr>
              <a:t>en</a:t>
            </a:r>
            <a:r>
              <a:rPr lang="en-US" sz="2400" dirty="0">
                <a:solidFill>
                  <a:srgbClr val="002060"/>
                </a:solidFill>
              </a:rPr>
              <a:t> </a:t>
            </a:r>
            <a:r>
              <a:rPr lang="en-US" sz="2400" dirty="0" err="1">
                <a:solidFill>
                  <a:srgbClr val="002060"/>
                </a:solidFill>
              </a:rPr>
              <a:t>classe</a:t>
            </a:r>
            <a:r>
              <a:rPr lang="en-US" sz="2400" dirty="0">
                <a:solidFill>
                  <a:srgbClr val="002060"/>
                </a:solidFill>
              </a:rPr>
              <a:t>!			</a:t>
            </a:r>
            <a:r>
              <a:rPr lang="en-US" sz="2400" b="1" i="1" dirty="0">
                <a:solidFill>
                  <a:srgbClr val="002060"/>
                </a:solidFill>
              </a:rPr>
              <a:t>Amir</a:t>
            </a:r>
            <a:endParaRPr lang="en-US" sz="2400" b="1" dirty="0">
              <a:solidFill>
                <a:srgbClr val="002060"/>
              </a:solidFill>
            </a:endParaRPr>
          </a:p>
        </p:txBody>
      </p:sp>
      <p:sp>
        <p:nvSpPr>
          <p:cNvPr id="9" name="Rounded Rectangle 46">
            <a:extLst>
              <a:ext uri="{FF2B5EF4-FFF2-40B4-BE49-F238E27FC236}">
                <a16:creationId xmlns:a16="http://schemas.microsoft.com/office/drawing/2014/main" id="{1FFA1663-8840-48C1-BD6B-B5D086177065}"/>
              </a:ext>
            </a:extLst>
          </p:cNvPr>
          <p:cNvSpPr/>
          <p:nvPr/>
        </p:nvSpPr>
        <p:spPr>
          <a:xfrm>
            <a:off x="10150867" y="249869"/>
            <a:ext cx="175905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390" y="-267014"/>
            <a:ext cx="2743332" cy="2743332"/>
          </a:xfrm>
          <a:prstGeom prst="rect">
            <a:avLst/>
          </a:prstGeom>
        </p:spPr>
      </p:pic>
      <p:sp>
        <p:nvSpPr>
          <p:cNvPr id="10" name="TextBox 9">
            <a:extLst>
              <a:ext uri="{FF2B5EF4-FFF2-40B4-BE49-F238E27FC236}">
                <a16:creationId xmlns:a16="http://schemas.microsoft.com/office/drawing/2014/main" id="{6E7E97DA-2F23-F745-B756-301D480DCC3C}"/>
              </a:ext>
            </a:extLst>
          </p:cNvPr>
          <p:cNvSpPr txBox="1"/>
          <p:nvPr/>
        </p:nvSpPr>
        <p:spPr>
          <a:xfrm>
            <a:off x="381598" y="5380646"/>
            <a:ext cx="11198087" cy="830997"/>
          </a:xfrm>
          <a:prstGeom prst="rect">
            <a:avLst/>
          </a:prstGeom>
          <a:noFill/>
        </p:spPr>
        <p:txBody>
          <a:bodyPr wrap="square" rtlCol="0">
            <a:spAutoFit/>
          </a:bodyPr>
          <a:lstStyle/>
          <a:p>
            <a:pPr algn="ctr"/>
            <a:r>
              <a:rPr lang="en-US" sz="2400" spc="300" dirty="0">
                <a:solidFill>
                  <a:srgbClr val="002060"/>
                </a:solidFill>
              </a:rPr>
              <a:t>c______ – b_____ – v______ – d________ – d___ – p______ – b_____ – tr___________    </a:t>
            </a:r>
            <a:endParaRPr lang="en-US" sz="2400" b="1" spc="300" dirty="0">
              <a:solidFill>
                <a:srgbClr val="002060"/>
              </a:solidFill>
            </a:endParaRPr>
          </a:p>
        </p:txBody>
      </p:sp>
      <p:sp>
        <p:nvSpPr>
          <p:cNvPr id="18" name="TextBox 17">
            <a:extLst>
              <a:ext uri="{FF2B5EF4-FFF2-40B4-BE49-F238E27FC236}">
                <a16:creationId xmlns:a16="http://schemas.microsoft.com/office/drawing/2014/main" id="{6E7E97DA-2F23-F745-B756-301D480DCC3C}"/>
              </a:ext>
            </a:extLst>
          </p:cNvPr>
          <p:cNvSpPr txBox="1"/>
          <p:nvPr/>
        </p:nvSpPr>
        <p:spPr>
          <a:xfrm>
            <a:off x="381600" y="1407600"/>
            <a:ext cx="11198087" cy="461665"/>
          </a:xfrm>
          <a:prstGeom prst="rect">
            <a:avLst/>
          </a:prstGeom>
          <a:noFill/>
        </p:spPr>
        <p:txBody>
          <a:bodyPr wrap="square" rtlCol="0">
            <a:spAutoFit/>
          </a:bodyPr>
          <a:lstStyle/>
          <a:p>
            <a:r>
              <a:rPr lang="en-US" sz="2400" dirty="0">
                <a:solidFill>
                  <a:srgbClr val="002060"/>
                </a:solidFill>
              </a:rPr>
              <a:t>Amir </a:t>
            </a:r>
            <a:r>
              <a:rPr lang="en-US" sz="2400" dirty="0" err="1">
                <a:solidFill>
                  <a:srgbClr val="002060"/>
                </a:solidFill>
              </a:rPr>
              <a:t>parle</a:t>
            </a:r>
            <a:r>
              <a:rPr lang="en-US" sz="2400" dirty="0">
                <a:solidFill>
                  <a:srgbClr val="002060"/>
                </a:solidFill>
              </a:rPr>
              <a:t> de </a:t>
            </a:r>
            <a:r>
              <a:rPr lang="en-US" sz="2400" dirty="0" err="1">
                <a:solidFill>
                  <a:srgbClr val="002060"/>
                </a:solidFill>
              </a:rPr>
              <a:t>sa</a:t>
            </a:r>
            <a:r>
              <a:rPr lang="en-US" sz="2400" dirty="0">
                <a:solidFill>
                  <a:srgbClr val="002060"/>
                </a:solidFill>
              </a:rPr>
              <a:t> </a:t>
            </a:r>
            <a:r>
              <a:rPr lang="en-US" sz="2400" dirty="0" err="1">
                <a:solidFill>
                  <a:srgbClr val="002060"/>
                </a:solidFill>
              </a:rPr>
              <a:t>famille</a:t>
            </a:r>
            <a:r>
              <a:rPr lang="en-US" sz="2400" dirty="0">
                <a:solidFill>
                  <a:srgbClr val="002060"/>
                </a:solidFill>
              </a:rPr>
              <a:t>. </a:t>
            </a:r>
            <a:r>
              <a:rPr lang="en-US" sz="2400" dirty="0" err="1">
                <a:solidFill>
                  <a:srgbClr val="002060"/>
                </a:solidFill>
              </a:rPr>
              <a:t>C’est</a:t>
            </a:r>
            <a:r>
              <a:rPr lang="en-US" sz="2400" dirty="0">
                <a:solidFill>
                  <a:srgbClr val="002060"/>
                </a:solidFill>
              </a:rPr>
              <a:t> </a:t>
            </a:r>
            <a:r>
              <a:rPr lang="en-US" sz="2400" dirty="0" err="1">
                <a:solidFill>
                  <a:srgbClr val="002060"/>
                </a:solidFill>
              </a:rPr>
              <a:t>quel</a:t>
            </a:r>
            <a:r>
              <a:rPr lang="en-US" sz="2400" dirty="0">
                <a:solidFill>
                  <a:srgbClr val="002060"/>
                </a:solidFill>
              </a:rPr>
              <a:t> mot?</a:t>
            </a:r>
            <a:endParaRPr lang="en-US" sz="2400" b="1" dirty="0">
              <a:solidFill>
                <a:srgbClr val="002060"/>
              </a:solidFill>
            </a:endParaRPr>
          </a:p>
        </p:txBody>
      </p:sp>
      <p:sp>
        <p:nvSpPr>
          <p:cNvPr id="22" name="TextBox 21">
            <a:extLst>
              <a:ext uri="{FF2B5EF4-FFF2-40B4-BE49-F238E27FC236}">
                <a16:creationId xmlns:a16="http://schemas.microsoft.com/office/drawing/2014/main" id="{14411894-0089-42C1-8443-623FC7D3A3A4}"/>
              </a:ext>
            </a:extLst>
          </p:cNvPr>
          <p:cNvSpPr txBox="1"/>
          <p:nvPr/>
        </p:nvSpPr>
        <p:spPr>
          <a:xfrm>
            <a:off x="4517067" y="2428838"/>
            <a:ext cx="651015" cy="400110"/>
          </a:xfrm>
          <a:prstGeom prst="rect">
            <a:avLst/>
          </a:prstGeom>
          <a:solidFill>
            <a:schemeClr val="bg1"/>
          </a:solidFill>
        </p:spPr>
        <p:txBody>
          <a:bodyPr wrap="square" lIns="0" rIns="0" rtlCol="0">
            <a:spAutoFit/>
          </a:bodyPr>
          <a:lstStyle/>
          <a:p>
            <a:pPr algn="l"/>
            <a:r>
              <a:rPr lang="en-GB" sz="2000" b="1" dirty="0">
                <a:solidFill>
                  <a:srgbClr val="EF3C30"/>
                </a:solidFill>
              </a:rPr>
              <a:t>1</a:t>
            </a:r>
            <a:r>
              <a:rPr lang="en-GB" sz="2000" b="1" dirty="0">
                <a:solidFill>
                  <a:srgbClr val="002060"/>
                </a:solidFill>
              </a:rPr>
              <a:t>____</a:t>
            </a:r>
          </a:p>
        </p:txBody>
      </p:sp>
      <p:sp>
        <p:nvSpPr>
          <p:cNvPr id="23" name="TextBox 22">
            <a:extLst>
              <a:ext uri="{FF2B5EF4-FFF2-40B4-BE49-F238E27FC236}">
                <a16:creationId xmlns:a16="http://schemas.microsoft.com/office/drawing/2014/main" id="{7C1651FE-EB07-4354-92D7-9EFB47179E7B}"/>
              </a:ext>
            </a:extLst>
          </p:cNvPr>
          <p:cNvSpPr txBox="1"/>
          <p:nvPr/>
        </p:nvSpPr>
        <p:spPr>
          <a:xfrm>
            <a:off x="381319" y="3148976"/>
            <a:ext cx="1157936" cy="400110"/>
          </a:xfrm>
          <a:prstGeom prst="rect">
            <a:avLst/>
          </a:prstGeom>
          <a:solidFill>
            <a:schemeClr val="bg1"/>
          </a:solidFill>
        </p:spPr>
        <p:txBody>
          <a:bodyPr wrap="square" rtlCol="0">
            <a:spAutoFit/>
          </a:bodyPr>
          <a:lstStyle/>
          <a:p>
            <a:pPr algn="l"/>
            <a:r>
              <a:rPr lang="en-GB" sz="2000" b="1" dirty="0">
                <a:solidFill>
                  <a:srgbClr val="EF3C30"/>
                </a:solidFill>
              </a:rPr>
              <a:t>3</a:t>
            </a:r>
            <a:r>
              <a:rPr lang="en-GB" sz="2000" b="1" dirty="0">
                <a:solidFill>
                  <a:srgbClr val="002060"/>
                </a:solidFill>
              </a:rPr>
              <a:t>______</a:t>
            </a:r>
          </a:p>
        </p:txBody>
      </p:sp>
      <p:sp>
        <p:nvSpPr>
          <p:cNvPr id="24" name="TextBox 23">
            <a:extLst>
              <a:ext uri="{FF2B5EF4-FFF2-40B4-BE49-F238E27FC236}">
                <a16:creationId xmlns:a16="http://schemas.microsoft.com/office/drawing/2014/main" id="{3B92A9D7-7BC4-46F9-9011-6A2F8CAF81CD}"/>
              </a:ext>
            </a:extLst>
          </p:cNvPr>
          <p:cNvSpPr txBox="1"/>
          <p:nvPr/>
        </p:nvSpPr>
        <p:spPr>
          <a:xfrm>
            <a:off x="8108112" y="3545936"/>
            <a:ext cx="864437" cy="400110"/>
          </a:xfrm>
          <a:prstGeom prst="rect">
            <a:avLst/>
          </a:prstGeom>
          <a:solidFill>
            <a:schemeClr val="bg1"/>
          </a:solidFill>
        </p:spPr>
        <p:txBody>
          <a:bodyPr wrap="square" rtlCol="0">
            <a:spAutoFit/>
          </a:bodyPr>
          <a:lstStyle/>
          <a:p>
            <a:pPr algn="l"/>
            <a:r>
              <a:rPr lang="en-GB" sz="2000" b="1" dirty="0">
                <a:solidFill>
                  <a:srgbClr val="EF3C30"/>
                </a:solidFill>
              </a:rPr>
              <a:t>4</a:t>
            </a:r>
            <a:r>
              <a:rPr lang="en-GB" sz="2000" b="1" dirty="0">
                <a:solidFill>
                  <a:srgbClr val="002060"/>
                </a:solidFill>
              </a:rPr>
              <a:t>____</a:t>
            </a:r>
          </a:p>
        </p:txBody>
      </p:sp>
      <p:sp>
        <p:nvSpPr>
          <p:cNvPr id="25" name="TextBox 24">
            <a:extLst>
              <a:ext uri="{FF2B5EF4-FFF2-40B4-BE49-F238E27FC236}">
                <a16:creationId xmlns:a16="http://schemas.microsoft.com/office/drawing/2014/main" id="{3221DC15-425D-4C8E-9EFE-6473C8B538E7}"/>
              </a:ext>
            </a:extLst>
          </p:cNvPr>
          <p:cNvSpPr txBox="1"/>
          <p:nvPr/>
        </p:nvSpPr>
        <p:spPr>
          <a:xfrm>
            <a:off x="2730625" y="3899292"/>
            <a:ext cx="1263432" cy="400110"/>
          </a:xfrm>
          <a:prstGeom prst="rect">
            <a:avLst/>
          </a:prstGeom>
          <a:solidFill>
            <a:schemeClr val="bg1"/>
          </a:solidFill>
        </p:spPr>
        <p:txBody>
          <a:bodyPr wrap="square" rtlCol="0">
            <a:spAutoFit/>
          </a:bodyPr>
          <a:lstStyle/>
          <a:p>
            <a:pPr algn="l"/>
            <a:r>
              <a:rPr lang="en-GB" sz="2000" b="1" dirty="0">
                <a:solidFill>
                  <a:srgbClr val="EF3C30"/>
                </a:solidFill>
              </a:rPr>
              <a:t>5</a:t>
            </a:r>
            <a:r>
              <a:rPr lang="en-GB" sz="2000" b="1" dirty="0">
                <a:solidFill>
                  <a:srgbClr val="002060"/>
                </a:solidFill>
              </a:rPr>
              <a:t>_______</a:t>
            </a:r>
          </a:p>
        </p:txBody>
      </p:sp>
      <p:sp>
        <p:nvSpPr>
          <p:cNvPr id="26" name="TextBox 25">
            <a:extLst>
              <a:ext uri="{FF2B5EF4-FFF2-40B4-BE49-F238E27FC236}">
                <a16:creationId xmlns:a16="http://schemas.microsoft.com/office/drawing/2014/main" id="{267B688C-1653-463A-9195-55866CFCA4D2}"/>
              </a:ext>
            </a:extLst>
          </p:cNvPr>
          <p:cNvSpPr txBox="1"/>
          <p:nvPr/>
        </p:nvSpPr>
        <p:spPr>
          <a:xfrm>
            <a:off x="3752250" y="4299402"/>
            <a:ext cx="1415832" cy="400110"/>
          </a:xfrm>
          <a:prstGeom prst="rect">
            <a:avLst/>
          </a:prstGeom>
          <a:solidFill>
            <a:schemeClr val="bg1"/>
          </a:solidFill>
        </p:spPr>
        <p:txBody>
          <a:bodyPr wrap="square" rtlCol="0">
            <a:spAutoFit/>
          </a:bodyPr>
          <a:lstStyle/>
          <a:p>
            <a:pPr algn="l"/>
            <a:r>
              <a:rPr lang="en-GB" sz="2000" b="1" dirty="0">
                <a:solidFill>
                  <a:srgbClr val="EF3C30"/>
                </a:solidFill>
              </a:rPr>
              <a:t>6</a:t>
            </a:r>
            <a:r>
              <a:rPr lang="en-GB" sz="2000" b="1" dirty="0">
                <a:solidFill>
                  <a:srgbClr val="002060"/>
                </a:solidFill>
              </a:rPr>
              <a:t>________</a:t>
            </a:r>
          </a:p>
        </p:txBody>
      </p:sp>
      <p:sp>
        <p:nvSpPr>
          <p:cNvPr id="27" name="TextBox 26">
            <a:extLst>
              <a:ext uri="{FF2B5EF4-FFF2-40B4-BE49-F238E27FC236}">
                <a16:creationId xmlns:a16="http://schemas.microsoft.com/office/drawing/2014/main" id="{B8FF24BB-3506-4638-AE82-834ECA3B78D0}"/>
              </a:ext>
            </a:extLst>
          </p:cNvPr>
          <p:cNvSpPr txBox="1"/>
          <p:nvPr/>
        </p:nvSpPr>
        <p:spPr>
          <a:xfrm>
            <a:off x="2552344" y="5022878"/>
            <a:ext cx="1725490" cy="400110"/>
          </a:xfrm>
          <a:prstGeom prst="rect">
            <a:avLst/>
          </a:prstGeom>
          <a:solidFill>
            <a:schemeClr val="bg1"/>
          </a:solidFill>
        </p:spPr>
        <p:txBody>
          <a:bodyPr wrap="square" rtlCol="0">
            <a:spAutoFit/>
          </a:bodyPr>
          <a:lstStyle/>
          <a:p>
            <a:pPr algn="l"/>
            <a:r>
              <a:rPr lang="en-GB" sz="2000" b="1" dirty="0">
                <a:solidFill>
                  <a:srgbClr val="EF3C30"/>
                </a:solidFill>
              </a:rPr>
              <a:t>7</a:t>
            </a:r>
            <a:r>
              <a:rPr lang="en-GB" sz="2000" b="1" dirty="0">
                <a:solidFill>
                  <a:srgbClr val="002060"/>
                </a:solidFill>
              </a:rPr>
              <a:t>___________</a:t>
            </a:r>
          </a:p>
        </p:txBody>
      </p:sp>
      <p:sp>
        <p:nvSpPr>
          <p:cNvPr id="28" name="TextBox 27">
            <a:extLst>
              <a:ext uri="{FF2B5EF4-FFF2-40B4-BE49-F238E27FC236}">
                <a16:creationId xmlns:a16="http://schemas.microsoft.com/office/drawing/2014/main" id="{E01C7E57-335C-409D-9A1F-8A54E8F4F8E1}"/>
              </a:ext>
            </a:extLst>
          </p:cNvPr>
          <p:cNvSpPr txBox="1"/>
          <p:nvPr/>
        </p:nvSpPr>
        <p:spPr>
          <a:xfrm>
            <a:off x="5750892" y="5022878"/>
            <a:ext cx="690215" cy="400110"/>
          </a:xfrm>
          <a:prstGeom prst="rect">
            <a:avLst/>
          </a:prstGeom>
          <a:solidFill>
            <a:schemeClr val="bg1"/>
          </a:solidFill>
        </p:spPr>
        <p:txBody>
          <a:bodyPr wrap="square" rtlCol="0">
            <a:spAutoFit/>
          </a:bodyPr>
          <a:lstStyle/>
          <a:p>
            <a:pPr algn="l"/>
            <a:r>
              <a:rPr lang="en-GB" sz="2000" b="1" dirty="0">
                <a:solidFill>
                  <a:srgbClr val="EF3C30"/>
                </a:solidFill>
              </a:rPr>
              <a:t>8</a:t>
            </a:r>
            <a:r>
              <a:rPr lang="en-GB" sz="2000" b="1" dirty="0">
                <a:solidFill>
                  <a:srgbClr val="002060"/>
                </a:solidFill>
              </a:rPr>
              <a:t>__</a:t>
            </a:r>
          </a:p>
        </p:txBody>
      </p:sp>
      <p:sp>
        <p:nvSpPr>
          <p:cNvPr id="29" name="TextBox 28">
            <a:extLst>
              <a:ext uri="{FF2B5EF4-FFF2-40B4-BE49-F238E27FC236}">
                <a16:creationId xmlns:a16="http://schemas.microsoft.com/office/drawing/2014/main" id="{F1967BAB-FB13-4657-B54B-3FEA2F60BDC5}"/>
              </a:ext>
            </a:extLst>
          </p:cNvPr>
          <p:cNvSpPr txBox="1"/>
          <p:nvPr/>
        </p:nvSpPr>
        <p:spPr>
          <a:xfrm>
            <a:off x="10398678" y="2776584"/>
            <a:ext cx="1263432" cy="400110"/>
          </a:xfrm>
          <a:prstGeom prst="rect">
            <a:avLst/>
          </a:prstGeom>
          <a:solidFill>
            <a:schemeClr val="bg1"/>
          </a:solidFill>
        </p:spPr>
        <p:txBody>
          <a:bodyPr wrap="square" rtlCol="0">
            <a:spAutoFit/>
          </a:bodyPr>
          <a:lstStyle/>
          <a:p>
            <a:pPr algn="l"/>
            <a:r>
              <a:rPr lang="en-GB" sz="2000" b="1" dirty="0">
                <a:solidFill>
                  <a:srgbClr val="EF3C30"/>
                </a:solidFill>
              </a:rPr>
              <a:t>2</a:t>
            </a:r>
            <a:r>
              <a:rPr lang="en-GB" sz="2000" b="1" dirty="0">
                <a:solidFill>
                  <a:srgbClr val="002060"/>
                </a:solidFill>
              </a:rPr>
              <a:t>_______</a:t>
            </a:r>
          </a:p>
        </p:txBody>
      </p:sp>
    </p:spTree>
    <p:extLst>
      <p:ext uri="{BB962C8B-B14F-4D97-AF65-F5344CB8AC3E}">
        <p14:creationId xmlns:p14="http://schemas.microsoft.com/office/powerpoint/2010/main" val="22576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25143" cy="647577"/>
          </a:xfrm>
        </p:spPr>
        <p:txBody>
          <a:bodyPr>
            <a:noAutofit/>
          </a:bodyPr>
          <a:lstStyle/>
          <a:p>
            <a:r>
              <a:rPr lang="en-GB" sz="2400" b="1" dirty="0">
                <a:solidFill>
                  <a:schemeClr val="bg1"/>
                </a:solidFill>
              </a:rPr>
              <a:t>La </a:t>
            </a:r>
            <a:r>
              <a:rPr lang="en-GB" sz="2400" b="1" dirty="0" err="1">
                <a:solidFill>
                  <a:schemeClr val="bg1"/>
                </a:solidFill>
              </a:rPr>
              <a:t>féminisation</a:t>
            </a:r>
            <a:r>
              <a:rPr lang="en-GB" sz="2400" b="1" dirty="0">
                <a:solidFill>
                  <a:schemeClr val="bg1"/>
                </a:solidFill>
              </a:rPr>
              <a:t> des </a:t>
            </a:r>
            <a:r>
              <a:rPr lang="en-GB" sz="2400" b="1" dirty="0" err="1">
                <a:solidFill>
                  <a:schemeClr val="bg1"/>
                </a:solidFill>
              </a:rPr>
              <a:t>adjectifs</a:t>
            </a:r>
            <a:br>
              <a:rPr lang="en-GB" sz="2400" b="1" dirty="0">
                <a:solidFill>
                  <a:schemeClr val="bg1"/>
                </a:solidFill>
              </a:rPr>
            </a:b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379959" y="1294621"/>
            <a:ext cx="11198087" cy="489364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You already know various</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ways to make a masculine </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adjective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feminine:</a:t>
            </a:r>
          </a:p>
          <a:p>
            <a:pPr lvl="0"/>
            <a:r>
              <a:rPr lang="en-US" sz="2400" dirty="0">
                <a:solidFill>
                  <a:srgbClr val="002060"/>
                </a:solidFill>
                <a:latin typeface="Century Gothic" panose="020F0302020204030204"/>
              </a:rPr>
              <a:t>					</a:t>
            </a:r>
            <a:endParaRPr kumimoji="0" lang="en-US" sz="2400" b="0" i="0" u="none" strike="noStrike" kern="1200" cap="none" spc="0" normalizeH="0" noProof="0" dirty="0">
              <a:ln>
                <a:noFill/>
              </a:ln>
              <a:solidFill>
                <a:srgbClr val="002060"/>
              </a:solidFill>
              <a:effectLst/>
              <a:uLnTx/>
              <a:uFillTx/>
              <a:latin typeface="Century Gothic" panose="020F0302020204030204"/>
            </a:endParaRPr>
          </a:p>
          <a:p>
            <a:pPr lvl="0"/>
            <a:r>
              <a:rPr lang="en-US" sz="2400" baseline="0" dirty="0">
                <a:solidFill>
                  <a:srgbClr val="002060"/>
                </a:solidFill>
                <a:latin typeface="Century Gothic" panose="020F0302020204030204"/>
              </a:rPr>
              <a:t>					</a:t>
            </a:r>
            <a:r>
              <a:rPr lang="en-US" sz="2400" b="1" i="1" baseline="0" dirty="0" err="1">
                <a:solidFill>
                  <a:srgbClr val="002060"/>
                </a:solidFill>
                <a:latin typeface="Century Gothic" panose="020F0302020204030204"/>
              </a:rPr>
              <a:t>masculin</a:t>
            </a:r>
            <a:r>
              <a:rPr lang="en-US" sz="2400" b="1" i="1" baseline="0" dirty="0">
                <a:solidFill>
                  <a:srgbClr val="002060"/>
                </a:solidFill>
                <a:latin typeface="Century Gothic" panose="020F0302020204030204"/>
              </a:rPr>
              <a:t>		</a:t>
            </a:r>
            <a:r>
              <a:rPr lang="en-US" sz="2400" b="1" i="1" baseline="0" dirty="0" err="1">
                <a:solidFill>
                  <a:srgbClr val="002060"/>
                </a:solidFill>
                <a:latin typeface="Century Gothic" panose="020F0302020204030204"/>
              </a:rPr>
              <a:t>féminin</a:t>
            </a:r>
            <a:endParaRPr lang="en-US" sz="2400" b="1" i="1" baseline="0" dirty="0">
              <a:solidFill>
                <a:srgbClr val="002060"/>
              </a:solidFill>
              <a:latin typeface="Century Gothic" panose="020F0302020204030204"/>
            </a:endParaRPr>
          </a:p>
          <a:p>
            <a:pPr marL="457200" lvl="0" indent="-457200">
              <a:buAutoNum type="arabicPeriod"/>
            </a:pP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add </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grand			</a:t>
            </a:r>
            <a:r>
              <a:rPr kumimoji="0" lang="en-US" sz="2400" b="0" i="0" u="none" strike="noStrike" kern="1200" cap="none" spc="0" normalizeH="0" noProof="0" dirty="0" err="1">
                <a:ln>
                  <a:noFill/>
                </a:ln>
                <a:solidFill>
                  <a:srgbClr val="002060"/>
                </a:solidFill>
                <a:effectLst/>
                <a:uLnTx/>
                <a:uFillTx/>
                <a:latin typeface="Century Gothic" panose="020F0302020204030204"/>
                <a:ea typeface="+mn-ea"/>
                <a:cs typeface="+mn-cs"/>
              </a:rPr>
              <a:t>grand</a:t>
            </a:r>
            <a:r>
              <a:rPr kumimoji="0" lang="en-US" sz="2400" b="1" i="0" u="none" strike="noStrike" kern="1200" cap="none" spc="0" normalizeH="0" noProof="0" dirty="0" err="1">
                <a:ln>
                  <a:noFill/>
                </a:ln>
                <a:solidFill>
                  <a:srgbClr val="002060"/>
                </a:solidFill>
                <a:effectLst/>
                <a:uLnTx/>
                <a:uFillTx/>
                <a:latin typeface="Century Gothic" panose="020F0302020204030204"/>
              </a:rPr>
              <a:t>e</a:t>
            </a:r>
            <a:endParaRPr lang="en-US" sz="2400" b="1" dirty="0">
              <a:solidFill>
                <a:srgbClr val="002060"/>
              </a:solidFill>
              <a:latin typeface="Century Gothic" panose="020F0302020204030204"/>
            </a:endParaRPr>
          </a:p>
          <a:p>
            <a:pPr marL="457200" lvl="0" indent="-457200">
              <a:buAutoNum type="arabicPeriod"/>
            </a:pPr>
            <a:r>
              <a:rPr lang="en-US" sz="2400" dirty="0">
                <a:solidFill>
                  <a:srgbClr val="002060"/>
                </a:solidFill>
                <a:latin typeface="Century Gothic" panose="020F0302020204030204"/>
              </a:rPr>
              <a:t>no change:			</a:t>
            </a:r>
            <a:r>
              <a:rPr lang="en-US" sz="2400" dirty="0" err="1">
                <a:solidFill>
                  <a:srgbClr val="002060"/>
                </a:solidFill>
              </a:rPr>
              <a:t>calme</a:t>
            </a:r>
            <a:r>
              <a:rPr lang="en-US" sz="2400" dirty="0">
                <a:solidFill>
                  <a:srgbClr val="002060"/>
                </a:solidFill>
              </a:rPr>
              <a:t>		</a:t>
            </a:r>
            <a:r>
              <a:rPr lang="en-US" sz="2400" dirty="0" err="1">
                <a:solidFill>
                  <a:srgbClr val="002060"/>
                </a:solidFill>
              </a:rPr>
              <a:t>calme</a:t>
            </a:r>
            <a:endParaRPr lang="en-US" sz="2400" dirty="0">
              <a:solidFill>
                <a:srgbClr val="002060"/>
              </a:solidFill>
            </a:endParaRPr>
          </a:p>
          <a:p>
            <a:r>
              <a:rPr lang="en-US" sz="2400" dirty="0">
                <a:solidFill>
                  <a:srgbClr val="002060"/>
                </a:solidFill>
                <a:latin typeface="Century Gothic" panose="020F0302020204030204"/>
              </a:rPr>
              <a:t>irregular forms:			</a:t>
            </a:r>
            <a:r>
              <a:rPr lang="en-US" sz="2400" dirty="0">
                <a:solidFill>
                  <a:srgbClr val="002060"/>
                </a:solidFill>
              </a:rPr>
              <a:t>beau			b</a:t>
            </a:r>
            <a:r>
              <a:rPr lang="en-US" sz="2400" b="1" dirty="0">
                <a:solidFill>
                  <a:srgbClr val="002060"/>
                </a:solidFill>
              </a:rPr>
              <a:t>elle</a:t>
            </a:r>
          </a:p>
          <a:p>
            <a:r>
              <a:rPr lang="en-US" sz="2400" dirty="0">
                <a:solidFill>
                  <a:srgbClr val="002060"/>
                </a:solidFill>
              </a:rPr>
              <a:t>    					</a:t>
            </a:r>
            <a:r>
              <a:rPr lang="en-US" sz="2400" dirty="0" err="1">
                <a:solidFill>
                  <a:srgbClr val="002060"/>
                </a:solidFill>
              </a:rPr>
              <a:t>vieux</a:t>
            </a:r>
            <a:r>
              <a:rPr lang="en-US" sz="2400" dirty="0">
                <a:solidFill>
                  <a:srgbClr val="002060"/>
                </a:solidFill>
              </a:rPr>
              <a:t>			</a:t>
            </a:r>
            <a:r>
              <a:rPr lang="en-US" sz="2400" dirty="0" err="1">
                <a:solidFill>
                  <a:srgbClr val="002060"/>
                </a:solidFill>
              </a:rPr>
              <a:t>vie</a:t>
            </a:r>
            <a:r>
              <a:rPr lang="en-US" sz="2400" b="1" dirty="0" err="1">
                <a:solidFill>
                  <a:srgbClr val="002060"/>
                </a:solidFill>
              </a:rPr>
              <a:t>ille</a:t>
            </a:r>
            <a:endParaRPr lang="en-US" sz="2400" b="1" dirty="0">
              <a:solidFill>
                <a:srgbClr val="002060"/>
              </a:solidFill>
            </a:endParaRPr>
          </a:p>
          <a:p>
            <a:pPr lvl="0"/>
            <a:endPar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endParaRPr>
          </a:p>
          <a:p>
            <a:pPr lvl="0"/>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Here is another rule:</a:t>
            </a:r>
          </a:p>
          <a:p>
            <a:pPr lvl="0"/>
            <a:endParaRPr lang="en-US" sz="2400" dirty="0">
              <a:solidFill>
                <a:srgbClr val="002060"/>
              </a:solidFill>
              <a:latin typeface="Century Gothic" panose="020F0302020204030204"/>
            </a:endParaRPr>
          </a:p>
          <a:p>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3. </a:t>
            </a:r>
            <a:r>
              <a:rPr lang="en-US" sz="2400" dirty="0">
                <a:solidFill>
                  <a:srgbClr val="002060"/>
                </a:solidFill>
              </a:rPr>
              <a:t>change </a:t>
            </a:r>
            <a:r>
              <a:rPr lang="en-US" sz="2400" b="1" dirty="0">
                <a:solidFill>
                  <a:srgbClr val="002060"/>
                </a:solidFill>
              </a:rPr>
              <a:t>–x </a:t>
            </a:r>
            <a:r>
              <a:rPr lang="en-US" sz="2400" dirty="0">
                <a:solidFill>
                  <a:srgbClr val="002060"/>
                </a:solidFill>
              </a:rPr>
              <a:t>to </a:t>
            </a:r>
            <a:r>
              <a:rPr lang="en-US" sz="2400" b="1" dirty="0">
                <a:solidFill>
                  <a:srgbClr val="002060"/>
                </a:solidFill>
              </a:rPr>
              <a:t>–se</a:t>
            </a:r>
            <a:r>
              <a:rPr lang="en-US" sz="2400" dirty="0">
                <a:solidFill>
                  <a:srgbClr val="002060"/>
                </a:solidFill>
              </a:rPr>
              <a:t>		</a:t>
            </a:r>
            <a:r>
              <a:rPr lang="en-US" sz="2400" dirty="0" err="1">
                <a:solidFill>
                  <a:srgbClr val="002060"/>
                </a:solidFill>
              </a:rPr>
              <a:t>heureu</a:t>
            </a:r>
            <a:r>
              <a:rPr lang="en-US" sz="2400" b="1" dirty="0" err="1">
                <a:solidFill>
                  <a:srgbClr val="002060"/>
                </a:solidFill>
              </a:rPr>
              <a:t>x</a:t>
            </a:r>
            <a:r>
              <a:rPr lang="en-US" sz="2400" dirty="0">
                <a:solidFill>
                  <a:srgbClr val="002060"/>
                </a:solidFill>
              </a:rPr>
              <a:t>		</a:t>
            </a:r>
            <a:r>
              <a:rPr lang="en-US" sz="2400" dirty="0" err="1">
                <a:solidFill>
                  <a:srgbClr val="002060"/>
                </a:solidFill>
              </a:rPr>
              <a:t>heureu</a:t>
            </a:r>
            <a:r>
              <a:rPr lang="en-US" sz="2400" b="1" dirty="0" err="1">
                <a:solidFill>
                  <a:srgbClr val="002060"/>
                </a:solidFill>
              </a:rPr>
              <a:t>se</a:t>
            </a:r>
            <a:endParaRPr lang="en-US" sz="2400" b="1" dirty="0">
              <a:solidFill>
                <a:srgbClr val="002060"/>
              </a:solidFill>
            </a:endParaRPr>
          </a:p>
          <a:p>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002060"/>
                </a:solidFill>
                <a:effectLst/>
                <a:uLnTx/>
                <a:uFillTx/>
                <a:latin typeface="Century Gothic" panose="020F0302020204030204"/>
                <a:ea typeface="+mn-ea"/>
                <a:cs typeface="+mn-cs"/>
              </a:rPr>
              <a:t>ambitieu</a:t>
            </a:r>
            <a:r>
              <a:rPr kumimoji="0" lang="en-US" sz="2400" b="1" i="0" u="none" strike="noStrike" kern="1200" cap="none" spc="0" normalizeH="0" noProof="0" dirty="0" err="1">
                <a:ln>
                  <a:noFill/>
                </a:ln>
                <a:solidFill>
                  <a:srgbClr val="002060"/>
                </a:solidFill>
                <a:effectLst/>
                <a:uLnTx/>
                <a:uFillTx/>
                <a:latin typeface="Century Gothic" panose="020F0302020204030204"/>
                <a:ea typeface="+mn-ea"/>
                <a:cs typeface="+mn-cs"/>
              </a:rPr>
              <a:t>x</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002060"/>
                </a:solidFill>
                <a:effectLst/>
                <a:uLnTx/>
                <a:uFillTx/>
                <a:latin typeface="Century Gothic" panose="020F0302020204030204"/>
                <a:ea typeface="+mn-ea"/>
                <a:cs typeface="+mn-cs"/>
              </a:rPr>
              <a:t>ambitieu</a:t>
            </a:r>
            <a:r>
              <a:rPr kumimoji="0" lang="en-US" sz="2400" b="1" i="0" u="none" strike="noStrike" kern="1200" cap="none" spc="0" normalizeH="0" noProof="0" dirty="0" err="1">
                <a:ln>
                  <a:noFill/>
                </a:ln>
                <a:solidFill>
                  <a:srgbClr val="002060"/>
                </a:solidFill>
                <a:effectLst/>
                <a:uLnTx/>
                <a:uFillTx/>
                <a:latin typeface="Century Gothic" panose="020F0302020204030204"/>
                <a:ea typeface="+mn-ea"/>
                <a:cs typeface="+mn-cs"/>
              </a:rPr>
              <a:t>se</a:t>
            </a:r>
            <a:endPar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endParaRPr>
          </a:p>
          <a:p>
            <a:r>
              <a:rPr lang="en-US" sz="2400" dirty="0">
                <a:solidFill>
                  <a:srgbClr val="002060"/>
                </a:solidFill>
              </a:rPr>
              <a:t>Exception:				</a:t>
            </a:r>
            <a:r>
              <a:rPr lang="en-US" sz="2400" dirty="0" err="1">
                <a:solidFill>
                  <a:srgbClr val="002060"/>
                </a:solidFill>
              </a:rPr>
              <a:t>travailleur</a:t>
            </a:r>
            <a:r>
              <a:rPr lang="en-US" sz="2400" dirty="0">
                <a:solidFill>
                  <a:srgbClr val="002060"/>
                </a:solidFill>
              </a:rPr>
              <a:t>		</a:t>
            </a:r>
            <a:r>
              <a:rPr lang="en-US" sz="2400" dirty="0" err="1">
                <a:solidFill>
                  <a:srgbClr val="002060"/>
                </a:solidFill>
              </a:rPr>
              <a:t>travailleu</a:t>
            </a:r>
            <a:r>
              <a:rPr lang="en-US" sz="2400" b="1" dirty="0" err="1">
                <a:solidFill>
                  <a:srgbClr val="002060"/>
                </a:solidFill>
              </a:rPr>
              <a:t>se</a:t>
            </a:r>
            <a:endParaRPr lang="en-US" sz="2400" b="1" dirty="0">
              <a:solidFill>
                <a:srgbClr val="002060"/>
              </a:solidFill>
            </a:endParaRPr>
          </a:p>
        </p:txBody>
      </p:sp>
      <p:sp>
        <p:nvSpPr>
          <p:cNvPr id="12" name="Rounded Rectangular Callout 11"/>
          <p:cNvSpPr/>
          <p:nvPr/>
        </p:nvSpPr>
        <p:spPr>
          <a:xfrm>
            <a:off x="9666514" y="2285835"/>
            <a:ext cx="2266128" cy="2286329"/>
          </a:xfrm>
          <a:prstGeom prst="wedgeRoundRectCallout">
            <a:avLst>
              <a:gd name="adj1" fmla="val -65203"/>
              <a:gd name="adj2" fmla="val -21786"/>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Rule: if the masculine form already ends in </a:t>
            </a:r>
            <a:r>
              <a:rPr lang="en-GB" sz="2000" b="1" dirty="0"/>
              <a:t>–e</a:t>
            </a:r>
            <a:r>
              <a:rPr lang="en-GB" sz="2000" dirty="0"/>
              <a:t>, it does not change for the feminine!</a:t>
            </a:r>
          </a:p>
        </p:txBody>
      </p:sp>
      <p:sp>
        <p:nvSpPr>
          <p:cNvPr id="10" name="Rounded Rectangular Callout 10">
            <a:extLst>
              <a:ext uri="{FF2B5EF4-FFF2-40B4-BE49-F238E27FC236}">
                <a16:creationId xmlns:a16="http://schemas.microsoft.com/office/drawing/2014/main" id="{999867E3-5E90-446C-9E76-D1520C67F40A}"/>
              </a:ext>
            </a:extLst>
          </p:cNvPr>
          <p:cNvSpPr/>
          <p:nvPr/>
        </p:nvSpPr>
        <p:spPr>
          <a:xfrm>
            <a:off x="259358" y="2462216"/>
            <a:ext cx="2907906" cy="2109948"/>
          </a:xfrm>
          <a:prstGeom prst="wedgeRoundRectCallout">
            <a:avLst>
              <a:gd name="adj1" fmla="val -20003"/>
              <a:gd name="adj2" fmla="val 6746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know one exception to this rule.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travailleu</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travailleuse</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(f.)</a:t>
            </a:r>
          </a:p>
        </p:txBody>
      </p:sp>
    </p:spTree>
    <p:extLst>
      <p:ext uri="{BB962C8B-B14F-4D97-AF65-F5344CB8AC3E}">
        <p14:creationId xmlns:p14="http://schemas.microsoft.com/office/powerpoint/2010/main" val="30659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014F59-0881-46A5-89B0-4FF4E92AF427}"/>
              </a:ext>
            </a:extLst>
          </p:cNvPr>
          <p:cNvGraphicFramePr>
            <a:graphicFrameLocks noGrp="1"/>
          </p:cNvGraphicFramePr>
          <p:nvPr>
            <p:extLst>
              <p:ext uri="{D42A27DB-BD31-4B8C-83A1-F6EECF244321}">
                <p14:modId xmlns:p14="http://schemas.microsoft.com/office/powerpoint/2010/main" val="1244921772"/>
              </p:ext>
            </p:extLst>
          </p:nvPr>
        </p:nvGraphicFramePr>
        <p:xfrm>
          <a:off x="1067903" y="1882547"/>
          <a:ext cx="10293138" cy="3145961"/>
        </p:xfrm>
        <a:graphic>
          <a:graphicData uri="http://schemas.openxmlformats.org/drawingml/2006/table">
            <a:tbl>
              <a:tblPr bandRow="1">
                <a:tableStyleId>{5C22544A-7EE6-4342-B048-85BDC9FD1C3A}</a:tableStyleId>
              </a:tblPr>
              <a:tblGrid>
                <a:gridCol w="573138">
                  <a:extLst>
                    <a:ext uri="{9D8B030D-6E8A-4147-A177-3AD203B41FA5}">
                      <a16:colId xmlns:a16="http://schemas.microsoft.com/office/drawing/2014/main" val="512342618"/>
                    </a:ext>
                  </a:extLst>
                </a:gridCol>
                <a:gridCol w="5400000">
                  <a:extLst>
                    <a:ext uri="{9D8B030D-6E8A-4147-A177-3AD203B41FA5}">
                      <a16:colId xmlns:a16="http://schemas.microsoft.com/office/drawing/2014/main" val="302230187"/>
                    </a:ext>
                  </a:extLst>
                </a:gridCol>
                <a:gridCol w="2160000">
                  <a:extLst>
                    <a:ext uri="{9D8B030D-6E8A-4147-A177-3AD203B41FA5}">
                      <a16:colId xmlns:a16="http://schemas.microsoft.com/office/drawing/2014/main" val="2721867551"/>
                    </a:ext>
                  </a:extLst>
                </a:gridCol>
                <a:gridCol w="2160000">
                  <a:extLst>
                    <a:ext uri="{9D8B030D-6E8A-4147-A177-3AD203B41FA5}">
                      <a16:colId xmlns:a16="http://schemas.microsoft.com/office/drawing/2014/main" val="1370165878"/>
                    </a:ext>
                  </a:extLst>
                </a:gridCol>
              </a:tblGrid>
              <a:tr h="449423">
                <a:tc>
                  <a:txBody>
                    <a:bodyPr/>
                    <a:lstStyle/>
                    <a:p>
                      <a:pPr algn="ctr"/>
                      <a:r>
                        <a:rPr lang="fr-FR" sz="2000" dirty="0">
                          <a:solidFill>
                            <a:srgbClr val="00206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L’actrice est heureuse.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acteur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7020"/>
                  </a:ext>
                </a:extLst>
              </a:tr>
              <a:tr h="449423">
                <a:tc>
                  <a:txBody>
                    <a:bodyPr/>
                    <a:lstStyle/>
                    <a:p>
                      <a:pPr algn="ctr"/>
                      <a:r>
                        <a:rPr lang="fr-FR" sz="2000" dirty="0">
                          <a:solidFill>
                            <a:srgbClr val="00206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Le professeur est travailleur.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professeur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professeure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6262134"/>
                  </a:ext>
                </a:extLst>
              </a:tr>
              <a:tr h="449423">
                <a:tc>
                  <a:txBody>
                    <a:bodyPr/>
                    <a:lstStyle/>
                    <a:p>
                      <a:pPr algn="ctr"/>
                      <a:r>
                        <a:rPr lang="fr-FR" sz="2000" dirty="0">
                          <a:solidFill>
                            <a:srgbClr val="00206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Le directeur est ambitieux.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directrice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9024697"/>
                  </a:ext>
                </a:extLst>
              </a:tr>
              <a:tr h="449423">
                <a:tc>
                  <a:txBody>
                    <a:bodyPr/>
                    <a:lstStyle/>
                    <a:p>
                      <a:pPr algn="ctr"/>
                      <a:r>
                        <a:rPr lang="fr-FR" sz="2000" dirty="0">
                          <a:solidFill>
                            <a:srgbClr val="00206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La factrice est assez prudente.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facteur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factrice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89896"/>
                  </a:ext>
                </a:extLst>
              </a:tr>
              <a:tr h="449423">
                <a:tc>
                  <a:txBody>
                    <a:bodyPr/>
                    <a:lstStyle/>
                    <a:p>
                      <a:pPr algn="ctr"/>
                      <a:r>
                        <a:rPr lang="fr-FR" sz="2000" dirty="0">
                          <a:solidFill>
                            <a:srgbClr val="00206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L’étudiant est intelligent.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étudiant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étudiante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191002"/>
                  </a:ext>
                </a:extLst>
              </a:tr>
              <a:tr h="449423">
                <a:tc>
                  <a:txBody>
                    <a:bodyPr/>
                    <a:lstStyle/>
                    <a:p>
                      <a:pPr algn="ctr"/>
                      <a:r>
                        <a:rPr lang="fr-FR" sz="2000" dirty="0">
                          <a:solidFill>
                            <a:srgbClr val="00206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L’avocat est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avocate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avocat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0815011"/>
                  </a:ext>
                </a:extLst>
              </a:tr>
              <a:tr h="449423">
                <a:tc>
                  <a:txBody>
                    <a:bodyPr/>
                    <a:lstStyle/>
                    <a:p>
                      <a:pPr algn="ctr"/>
                      <a:r>
                        <a:rPr lang="fr-FR" sz="2000" dirty="0">
                          <a:solidFill>
                            <a:srgbClr val="002060"/>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La chanteuse est travailleuse.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002060"/>
                          </a:solidFill>
                        </a:rPr>
                        <a:t>chanteuse</a:t>
                      </a:r>
                      <a:endParaRPr lang="fr-FR"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002060"/>
                          </a:solidFill>
                        </a:rPr>
                        <a:t>chanteur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5069833"/>
                  </a:ext>
                </a:extLst>
              </a:tr>
            </a:tbl>
          </a:graphicData>
        </a:graphic>
      </p:graphicFrame>
      <p:sp>
        <p:nvSpPr>
          <p:cNvPr id="4" name="Title 3"/>
          <p:cNvSpPr>
            <a:spLocks noGrp="1"/>
          </p:cNvSpPr>
          <p:nvPr>
            <p:ph type="title"/>
          </p:nvPr>
        </p:nvSpPr>
        <p:spPr>
          <a:xfrm>
            <a:off x="0" y="213557"/>
            <a:ext cx="2514425" cy="647577"/>
          </a:xfrm>
        </p:spPr>
        <p:txBody>
          <a:bodyPr>
            <a:normAutofit/>
          </a:bodyPr>
          <a:lstStyle/>
          <a:p>
            <a:r>
              <a:rPr lang="en-GB" sz="2800" b="1" dirty="0" err="1">
                <a:solidFill>
                  <a:schemeClr val="bg1"/>
                </a:solidFill>
              </a:rPr>
              <a:t>C’est</a:t>
            </a:r>
            <a:r>
              <a:rPr lang="en-GB" sz="28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a:extLst>
              <a:ext uri="{FF2B5EF4-FFF2-40B4-BE49-F238E27FC236}">
                <a16:creationId xmlns:a16="http://schemas.microsoft.com/office/drawing/2014/main" id="{B705112E-3AD7-40F1-B07F-E17FA5424493}"/>
              </a:ext>
            </a:extLst>
          </p:cNvPr>
          <p:cNvSpPr/>
          <p:nvPr/>
        </p:nvSpPr>
        <p:spPr>
          <a:xfrm>
            <a:off x="2813750" y="1939567"/>
            <a:ext cx="1223320"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a:t>
            </a:r>
          </a:p>
        </p:txBody>
      </p:sp>
      <p:sp>
        <p:nvSpPr>
          <p:cNvPr id="9" name="Oval 8">
            <a:extLst>
              <a:ext uri="{FF2B5EF4-FFF2-40B4-BE49-F238E27FC236}">
                <a16:creationId xmlns:a16="http://schemas.microsoft.com/office/drawing/2014/main" id="{59C765DF-F16B-41E1-B051-3BC66ECA1FDD}"/>
              </a:ext>
            </a:extLst>
          </p:cNvPr>
          <p:cNvSpPr/>
          <p:nvPr/>
        </p:nvSpPr>
        <p:spPr>
          <a:xfrm>
            <a:off x="9510595" y="1903493"/>
            <a:ext cx="1544595"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BE6516-092D-4A32-A21C-D816C7E0C0BD}"/>
              </a:ext>
            </a:extLst>
          </p:cNvPr>
          <p:cNvSpPr/>
          <p:nvPr/>
        </p:nvSpPr>
        <p:spPr>
          <a:xfrm>
            <a:off x="2507998" y="2393921"/>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1" name="Oval 10">
            <a:extLst>
              <a:ext uri="{FF2B5EF4-FFF2-40B4-BE49-F238E27FC236}">
                <a16:creationId xmlns:a16="http://schemas.microsoft.com/office/drawing/2014/main" id="{148FD0CB-6B92-422A-A62F-BB662799F62D}"/>
              </a:ext>
            </a:extLst>
          </p:cNvPr>
          <p:cNvSpPr/>
          <p:nvPr/>
        </p:nvSpPr>
        <p:spPr>
          <a:xfrm>
            <a:off x="7131910" y="2362147"/>
            <a:ext cx="2031621"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0ED1E1C-1264-4903-9B64-49FFA5C65EB1}"/>
              </a:ext>
            </a:extLst>
          </p:cNvPr>
          <p:cNvSpPr/>
          <p:nvPr/>
        </p:nvSpPr>
        <p:spPr>
          <a:xfrm>
            <a:off x="2399547" y="2848275"/>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5" name="Oval 14">
            <a:extLst>
              <a:ext uri="{FF2B5EF4-FFF2-40B4-BE49-F238E27FC236}">
                <a16:creationId xmlns:a16="http://schemas.microsoft.com/office/drawing/2014/main" id="{025E3C57-5A9B-48A2-B0E3-7900E00FBD7E}"/>
              </a:ext>
            </a:extLst>
          </p:cNvPr>
          <p:cNvSpPr/>
          <p:nvPr/>
        </p:nvSpPr>
        <p:spPr>
          <a:xfrm>
            <a:off x="9267082" y="2810396"/>
            <a:ext cx="2031621"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793CCCF-1305-46F5-9A31-BFB3675B962C}"/>
              </a:ext>
            </a:extLst>
          </p:cNvPr>
          <p:cNvSpPr/>
          <p:nvPr/>
        </p:nvSpPr>
        <p:spPr>
          <a:xfrm>
            <a:off x="2385693" y="3302629"/>
            <a:ext cx="1402991" cy="33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a:t>
            </a:r>
          </a:p>
        </p:txBody>
      </p:sp>
      <p:sp>
        <p:nvSpPr>
          <p:cNvPr id="17" name="Oval 16">
            <a:extLst>
              <a:ext uri="{FF2B5EF4-FFF2-40B4-BE49-F238E27FC236}">
                <a16:creationId xmlns:a16="http://schemas.microsoft.com/office/drawing/2014/main" id="{AB537E6A-A40D-4A75-B885-DB0269434103}"/>
              </a:ext>
            </a:extLst>
          </p:cNvPr>
          <p:cNvSpPr/>
          <p:nvPr/>
        </p:nvSpPr>
        <p:spPr>
          <a:xfrm>
            <a:off x="9406290" y="3268901"/>
            <a:ext cx="1753205"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9D61BCD-AAAE-4B6E-8D01-0B7D946E5D4C}"/>
              </a:ext>
            </a:extLst>
          </p:cNvPr>
          <p:cNvSpPr/>
          <p:nvPr/>
        </p:nvSpPr>
        <p:spPr>
          <a:xfrm>
            <a:off x="2312293" y="3756982"/>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9" name="Oval 18">
            <a:extLst>
              <a:ext uri="{FF2B5EF4-FFF2-40B4-BE49-F238E27FC236}">
                <a16:creationId xmlns:a16="http://schemas.microsoft.com/office/drawing/2014/main" id="{21EA11E0-7779-4535-981E-CB7DBB74E785}"/>
              </a:ext>
            </a:extLst>
          </p:cNvPr>
          <p:cNvSpPr/>
          <p:nvPr/>
        </p:nvSpPr>
        <p:spPr>
          <a:xfrm>
            <a:off x="7131910" y="3703148"/>
            <a:ext cx="2031621"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3748B0C-0EEE-44EF-B334-63A0218E0B83}"/>
              </a:ext>
            </a:extLst>
          </p:cNvPr>
          <p:cNvSpPr/>
          <p:nvPr/>
        </p:nvSpPr>
        <p:spPr>
          <a:xfrm>
            <a:off x="2936982" y="4211336"/>
            <a:ext cx="1379734" cy="331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a:t>
            </a:r>
          </a:p>
        </p:txBody>
      </p:sp>
      <p:sp>
        <p:nvSpPr>
          <p:cNvPr id="21" name="Oval 20">
            <a:extLst>
              <a:ext uri="{FF2B5EF4-FFF2-40B4-BE49-F238E27FC236}">
                <a16:creationId xmlns:a16="http://schemas.microsoft.com/office/drawing/2014/main" id="{5544C39D-F0C6-47B4-9334-D6455A7F975B}"/>
              </a:ext>
            </a:extLst>
          </p:cNvPr>
          <p:cNvSpPr/>
          <p:nvPr/>
        </p:nvSpPr>
        <p:spPr>
          <a:xfrm>
            <a:off x="9551811" y="4212146"/>
            <a:ext cx="1462163" cy="337323"/>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30DA7F0-70BF-4B85-8E04-394023C0CF35}"/>
              </a:ext>
            </a:extLst>
          </p:cNvPr>
          <p:cNvSpPr/>
          <p:nvPr/>
        </p:nvSpPr>
        <p:spPr>
          <a:xfrm>
            <a:off x="2385692" y="4637256"/>
            <a:ext cx="1801467" cy="292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a:t>
            </a:r>
          </a:p>
        </p:txBody>
      </p:sp>
      <p:sp>
        <p:nvSpPr>
          <p:cNvPr id="25" name="Oval 24">
            <a:extLst>
              <a:ext uri="{FF2B5EF4-FFF2-40B4-BE49-F238E27FC236}">
                <a16:creationId xmlns:a16="http://schemas.microsoft.com/office/drawing/2014/main" id="{4E536BC9-457B-473D-B993-679C4DC45492}"/>
              </a:ext>
            </a:extLst>
          </p:cNvPr>
          <p:cNvSpPr/>
          <p:nvPr/>
        </p:nvSpPr>
        <p:spPr>
          <a:xfrm>
            <a:off x="7131910" y="4624706"/>
            <a:ext cx="1787614" cy="399600"/>
          </a:xfrm>
          <a:prstGeom prst="ellipse">
            <a:avLst/>
          </a:prstGeom>
          <a:noFill/>
          <a:ln w="19050">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Emoji, Smiley, Emotion, Happy, Face">
            <a:extLst>
              <a:ext uri="{FF2B5EF4-FFF2-40B4-BE49-F238E27FC236}">
                <a16:creationId xmlns:a16="http://schemas.microsoft.com/office/drawing/2014/main" id="{58013B60-A63D-4D18-9FC6-BE2E37133F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302" y="5138582"/>
            <a:ext cx="1059754" cy="1059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484B3D-BB84-4C6B-A508-602B3BA51F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9684" y="601332"/>
            <a:ext cx="1234174" cy="1167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asses, Smart, Clever, Intelligent">
            <a:extLst>
              <a:ext uri="{FF2B5EF4-FFF2-40B4-BE49-F238E27FC236}">
                <a16:creationId xmlns:a16="http://schemas.microsoft.com/office/drawing/2014/main" id="{AA78864F-3B43-48CB-B9CD-187B57C722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49" y="5216367"/>
            <a:ext cx="1075248" cy="980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Icon, Light Bulb, Symbol">
            <a:extLst>
              <a:ext uri="{FF2B5EF4-FFF2-40B4-BE49-F238E27FC236}">
                <a16:creationId xmlns:a16="http://schemas.microsoft.com/office/drawing/2014/main" id="{221CDF28-EA26-43C5-9D1C-1CA22A0837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371" y="4497812"/>
            <a:ext cx="604962" cy="6407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EB6325D-25E7-41C5-A3F8-02E19C89F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1177" y="235400"/>
            <a:ext cx="1097758" cy="125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6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865482260"/>
              </p:ext>
            </p:extLst>
          </p:nvPr>
        </p:nvGraphicFramePr>
        <p:xfrm>
          <a:off x="6944997" y="650788"/>
          <a:ext cx="4964923" cy="5467737"/>
        </p:xfrm>
        <a:graphic>
          <a:graphicData uri="http://schemas.openxmlformats.org/drawingml/2006/table">
            <a:tbl>
              <a:tblPr firstRow="1" bandRow="1">
                <a:tableStyleId>{BDBED569-4797-4DF1-A0F4-6AAB3CD982D8}</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gridSpan="3">
                  <a:txBody>
                    <a:bodyPr/>
                    <a:lstStyle/>
                    <a:p>
                      <a:endParaRPr lang="en-GB"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homme</a:t>
                      </a:r>
                    </a:p>
                  </a:txBody>
                  <a:tcPr anchor="ctr"/>
                </a:tc>
                <a:tc>
                  <a:txBody>
                    <a:bodyPr/>
                    <a:lstStyle/>
                    <a:p>
                      <a:pPr algn="ctr"/>
                      <a:r>
                        <a:rPr lang="en-GB" sz="2000" dirty="0">
                          <a:solidFill>
                            <a:schemeClr val="accent1">
                              <a:lumMod val="50000"/>
                            </a:schemeClr>
                          </a:solidFill>
                        </a:rPr>
                        <a:t>femme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nchor="ctr"/>
                </a:tc>
                <a:tc>
                  <a:txBody>
                    <a:bodyPr/>
                    <a:lstStyle/>
                    <a:p>
                      <a:pPr algn="ctr"/>
                      <a:r>
                        <a:rPr lang="en-GB" sz="2000" dirty="0" err="1">
                          <a:solidFill>
                            <a:schemeClr val="accent1">
                              <a:lumMod val="50000"/>
                            </a:schemeClr>
                          </a:solidFill>
                        </a:rPr>
                        <a:t>Noura</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serveur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serveuse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extLst>
                  <a:ext uri="{0D108BD9-81ED-4DB2-BD59-A6C34878D82A}">
                    <a16:rowId xmlns:a16="http://schemas.microsoft.com/office/drawing/2014/main" val="1518197759"/>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avocat</a:t>
                      </a:r>
                    </a:p>
                  </a:txBody>
                  <a:tcPr anchor="ctr"/>
                </a:tc>
                <a:tc>
                  <a:txBody>
                    <a:bodyPr/>
                    <a:lstStyle/>
                    <a:p>
                      <a:pPr algn="ctr"/>
                      <a:r>
                        <a:rPr lang="en-GB" sz="2000" dirty="0" err="1">
                          <a:solidFill>
                            <a:schemeClr val="accent1">
                              <a:lumMod val="50000"/>
                            </a:schemeClr>
                          </a:solidFill>
                        </a:rPr>
                        <a:t>avocate</a:t>
                      </a:r>
                      <a:endParaRPr lang="en-GB" sz="2000" dirty="0">
                        <a:solidFill>
                          <a:schemeClr val="accent1">
                            <a:lumMod val="50000"/>
                          </a:schemeClr>
                        </a:solidFill>
                      </a:endParaRPr>
                    </a:p>
                  </a:txBody>
                  <a:tcPr anchor="ctr"/>
                </a:tc>
                <a:extLst>
                  <a:ext uri="{0D108BD9-81ED-4DB2-BD59-A6C34878D82A}">
                    <a16:rowId xmlns:a16="http://schemas.microsoft.com/office/drawing/2014/main" val="2251097191"/>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De qui </a:t>
            </a:r>
            <a:r>
              <a:rPr lang="en-GB" sz="2800" b="1" dirty="0" err="1">
                <a:solidFill>
                  <a:schemeClr val="bg1"/>
                </a:solidFill>
              </a:rPr>
              <a:t>parlent-ils</a:t>
            </a:r>
            <a:r>
              <a:rPr lang="en-GB" sz="2800" b="1" dirty="0">
                <a:solidFill>
                  <a:schemeClr val="bg1"/>
                </a:solidFill>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3" name="l'ecole a beep.wav"/>
            </a:hlinkClick>
            <a:extLst>
              <a:ext uri="{FF2B5EF4-FFF2-40B4-BE49-F238E27FC236}">
                <a16:creationId xmlns:a16="http://schemas.microsoft.com/office/drawing/2014/main" id="{00B3E4C1-DFF4-46C3-8013-784275E7AA6B}"/>
              </a:ext>
            </a:extLst>
          </p:cNvPr>
          <p:cNvSpPr/>
          <p:nvPr/>
        </p:nvSpPr>
        <p:spPr>
          <a:xfrm>
            <a:off x="7165446" y="120288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36. 2. intéressante.wav"/>
            </a:hlinkClick>
            <a:extLst>
              <a:ext uri="{FF2B5EF4-FFF2-40B4-BE49-F238E27FC236}">
                <a16:creationId xmlns:a16="http://schemas.microsoft.com/office/drawing/2014/main" id="{5B92A95F-523A-4E36-B65E-94DAE9FBB368}"/>
              </a:ext>
            </a:extLst>
          </p:cNvPr>
          <p:cNvSpPr/>
          <p:nvPr/>
        </p:nvSpPr>
        <p:spPr>
          <a:xfrm>
            <a:off x="7165446" y="16755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beep est content.wav"/>
            </a:hlinkClick>
            <a:extLst>
              <a:ext uri="{FF2B5EF4-FFF2-40B4-BE49-F238E27FC236}">
                <a16:creationId xmlns:a16="http://schemas.microsoft.com/office/drawing/2014/main" id="{D4B491BE-DEE1-4BAB-B62E-08BEC8F84C2F}"/>
              </a:ext>
            </a:extLst>
          </p:cNvPr>
          <p:cNvSpPr/>
          <p:nvPr/>
        </p:nvSpPr>
        <p:spPr>
          <a:xfrm>
            <a:off x="7163368" y="21862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36. 4. travailleur.wav"/>
            </a:hlinkClick>
            <a:extLst>
              <a:ext uri="{FF2B5EF4-FFF2-40B4-BE49-F238E27FC236}">
                <a16:creationId xmlns:a16="http://schemas.microsoft.com/office/drawing/2014/main" id="{7C5D1C98-B338-48C7-A0D6-9CC93C596CA9}"/>
              </a:ext>
            </a:extLst>
          </p:cNvPr>
          <p:cNvSpPr/>
          <p:nvPr/>
        </p:nvSpPr>
        <p:spPr>
          <a:xfrm>
            <a:off x="7163368" y="266837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ouais.wav"/>
            </a:hlinkClick>
            <a:extLst>
              <a:ext uri="{FF2B5EF4-FFF2-40B4-BE49-F238E27FC236}">
                <a16:creationId xmlns:a16="http://schemas.microsoft.com/office/drawing/2014/main" id="{735F5EA0-D015-4C01-9444-94092DE5E112}"/>
              </a:ext>
            </a:extLst>
          </p:cNvPr>
          <p:cNvSpPr/>
          <p:nvPr/>
        </p:nvSpPr>
        <p:spPr>
          <a:xfrm>
            <a:off x="7163368" y="31859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mais.wav"/>
            </a:hlinkClick>
            <a:extLst>
              <a:ext uri="{FF2B5EF4-FFF2-40B4-BE49-F238E27FC236}">
                <a16:creationId xmlns:a16="http://schemas.microsoft.com/office/drawing/2014/main" id="{C85FFF45-DBEA-4B31-808F-B9B100F63A1A}"/>
              </a:ext>
            </a:extLst>
          </p:cNvPr>
          <p:cNvSpPr/>
          <p:nvPr/>
        </p:nvSpPr>
        <p:spPr>
          <a:xfrm>
            <a:off x="7168162" y="367184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36. 7. heureux.wav"/>
            </a:hlinkClick>
            <a:extLst>
              <a:ext uri="{FF2B5EF4-FFF2-40B4-BE49-F238E27FC236}">
                <a16:creationId xmlns:a16="http://schemas.microsoft.com/office/drawing/2014/main" id="{C30A216B-AEBB-4E5C-9D72-F3186157431E}"/>
              </a:ext>
            </a:extLst>
          </p:cNvPr>
          <p:cNvSpPr/>
          <p:nvPr/>
        </p:nvSpPr>
        <p:spPr>
          <a:xfrm>
            <a:off x="7173562" y="41782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1.1.4 slide 38 8 question.wav"/>
            </a:hlinkClick>
            <a:extLst>
              <a:ext uri="{FF2B5EF4-FFF2-40B4-BE49-F238E27FC236}">
                <a16:creationId xmlns:a16="http://schemas.microsoft.com/office/drawing/2014/main" id="{B283615F-33BB-4FCE-934D-0B85B4100205}"/>
              </a:ext>
            </a:extLst>
          </p:cNvPr>
          <p:cNvSpPr/>
          <p:nvPr/>
        </p:nvSpPr>
        <p:spPr>
          <a:xfrm>
            <a:off x="7163368" y="466534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1" name="36. 9. travailleuse.wav"/>
            </a:hlinkClick>
            <a:extLst>
              <a:ext uri="{FF2B5EF4-FFF2-40B4-BE49-F238E27FC236}">
                <a16:creationId xmlns:a16="http://schemas.microsoft.com/office/drawing/2014/main" id="{30B65251-30E0-4032-A864-0A2D0D9A8AB3}"/>
              </a:ext>
            </a:extLst>
          </p:cNvPr>
          <p:cNvSpPr/>
          <p:nvPr/>
        </p:nvSpPr>
        <p:spPr>
          <a:xfrm>
            <a:off x="7163368" y="51608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5" name="Action Button: Custom 16">
            <a:hlinkClick r:id="" action="ppaction://noaction" highlightClick="1">
              <a:snd r:embed="rId12" name="non beep.wav"/>
            </a:hlinkClick>
            <a:extLst>
              <a:ext uri="{FF2B5EF4-FFF2-40B4-BE49-F238E27FC236}">
                <a16:creationId xmlns:a16="http://schemas.microsoft.com/office/drawing/2014/main" id="{363446EF-A7D8-48A1-8278-4C3C3A490689}"/>
              </a:ext>
            </a:extLst>
          </p:cNvPr>
          <p:cNvSpPr/>
          <p:nvPr/>
        </p:nvSpPr>
        <p:spPr>
          <a:xfrm>
            <a:off x="7153174" y="56479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p:cNvSpPr txBox="1"/>
          <p:nvPr/>
        </p:nvSpPr>
        <p:spPr>
          <a:xfrm>
            <a:off x="6971723" y="599293"/>
            <a:ext cx="1696145" cy="461665"/>
          </a:xfrm>
          <a:prstGeom prst="rect">
            <a:avLst/>
          </a:prstGeom>
          <a:noFill/>
        </p:spPr>
        <p:txBody>
          <a:bodyPr wrap="square" rtlCol="0">
            <a:spAutoFit/>
          </a:bodyPr>
          <a:lstStyle/>
          <a:p>
            <a:pPr algn="l"/>
            <a:r>
              <a:rPr lang="en-GB" sz="2400" b="1">
                <a:solidFill>
                  <a:srgbClr val="EF3C30"/>
                </a:solidFill>
              </a:rPr>
              <a:t>Réponses:</a:t>
            </a:r>
            <a:endParaRPr lang="en-GB" sz="2400" b="1" dirty="0">
              <a:solidFill>
                <a:srgbClr val="EF3C30"/>
              </a:solidFill>
            </a:endParaRPr>
          </a:p>
        </p:txBody>
      </p:sp>
      <p:sp>
        <p:nvSpPr>
          <p:cNvPr id="3" name="Oval 2">
            <a:extLst>
              <a:ext uri="{FF2B5EF4-FFF2-40B4-BE49-F238E27FC236}">
                <a16:creationId xmlns:a16="http://schemas.microsoft.com/office/drawing/2014/main" id="{E7479E81-1754-4270-A40D-625C9C6B3085}"/>
              </a:ext>
            </a:extLst>
          </p:cNvPr>
          <p:cNvSpPr/>
          <p:nvPr/>
        </p:nvSpPr>
        <p:spPr>
          <a:xfrm>
            <a:off x="9863825" y="120288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52659BBB-7D38-4AE7-BDF9-D88A459C3C28}"/>
              </a:ext>
            </a:extLst>
          </p:cNvPr>
          <p:cNvSpPr/>
          <p:nvPr/>
        </p:nvSpPr>
        <p:spPr>
          <a:xfrm>
            <a:off x="9863824" y="168599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6DEFE40-0A81-4CA5-BEF7-35949876E8DC}"/>
              </a:ext>
            </a:extLst>
          </p:cNvPr>
          <p:cNvSpPr/>
          <p:nvPr/>
        </p:nvSpPr>
        <p:spPr>
          <a:xfrm>
            <a:off x="7819798" y="2192901"/>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4630BE2E-ECFF-4161-9BD7-0AB89850303A}"/>
              </a:ext>
            </a:extLst>
          </p:cNvPr>
          <p:cNvSpPr/>
          <p:nvPr/>
        </p:nvSpPr>
        <p:spPr>
          <a:xfrm>
            <a:off x="7819797" y="2705624"/>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0A612A1A-320B-4EE8-BD76-42638193E0E4}"/>
              </a:ext>
            </a:extLst>
          </p:cNvPr>
          <p:cNvSpPr/>
          <p:nvPr/>
        </p:nvSpPr>
        <p:spPr>
          <a:xfrm>
            <a:off x="9863824" y="3192495"/>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20B5405-E89C-4C24-B58B-451FF7473F7E}"/>
              </a:ext>
            </a:extLst>
          </p:cNvPr>
          <p:cNvSpPr/>
          <p:nvPr/>
        </p:nvSpPr>
        <p:spPr>
          <a:xfrm>
            <a:off x="7787327" y="369964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E8D5FDC-6641-4CFF-BB9B-8FC1F932B0DB}"/>
              </a:ext>
            </a:extLst>
          </p:cNvPr>
          <p:cNvSpPr/>
          <p:nvPr/>
        </p:nvSpPr>
        <p:spPr>
          <a:xfrm>
            <a:off x="7798127" y="417343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A7C1F7F-5EA9-4ADE-9F79-D9624CAA23D6}"/>
              </a:ext>
            </a:extLst>
          </p:cNvPr>
          <p:cNvSpPr/>
          <p:nvPr/>
        </p:nvSpPr>
        <p:spPr>
          <a:xfrm>
            <a:off x="7819796" y="468994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F93DC1B-36B9-4560-BB33-B9B3D061F257}"/>
              </a:ext>
            </a:extLst>
          </p:cNvPr>
          <p:cNvSpPr/>
          <p:nvPr/>
        </p:nvSpPr>
        <p:spPr>
          <a:xfrm>
            <a:off x="9831352" y="5163555"/>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51C9FB0-7260-4ABA-B8BE-3709987E2A52}"/>
              </a:ext>
            </a:extLst>
          </p:cNvPr>
          <p:cNvSpPr/>
          <p:nvPr/>
        </p:nvSpPr>
        <p:spPr>
          <a:xfrm>
            <a:off x="7798127" y="568222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D6A6FD2-ED19-4C15-8D02-17C47DB10C45}"/>
              </a:ext>
            </a:extLst>
          </p:cNvPr>
          <p:cNvSpPr txBox="1"/>
          <p:nvPr/>
        </p:nvSpPr>
        <p:spPr>
          <a:xfrm>
            <a:off x="244436" y="1438982"/>
            <a:ext cx="6212809" cy="1569660"/>
          </a:xfrm>
          <a:prstGeom prst="rect">
            <a:avLst/>
          </a:prstGeom>
          <a:noFill/>
        </p:spPr>
        <p:txBody>
          <a:bodyPr wrap="square" rtlCol="0">
            <a:spAutoFit/>
          </a:bodyPr>
          <a:lstStyle/>
          <a:p>
            <a:pPr lvl="0">
              <a:defRPr/>
            </a:pPr>
            <a:r>
              <a:rPr lang="en-US" sz="2400" dirty="0">
                <a:solidFill>
                  <a:srgbClr val="4472C4">
                    <a:lumMod val="50000"/>
                  </a:srgbClr>
                </a:solidFill>
              </a:rPr>
              <a:t>Le </a:t>
            </a:r>
            <a:r>
              <a:rPr lang="en-US" sz="2400" dirty="0" err="1">
                <a:solidFill>
                  <a:srgbClr val="4472C4">
                    <a:lumMod val="50000"/>
                  </a:srgbClr>
                </a:solidFill>
              </a:rPr>
              <a:t>père</a:t>
            </a:r>
            <a:r>
              <a:rPr lang="en-US" sz="2400" dirty="0">
                <a:solidFill>
                  <a:srgbClr val="4472C4">
                    <a:lumMod val="50000"/>
                  </a:srgbClr>
                </a:solidFill>
              </a:rPr>
              <a:t> de </a:t>
            </a:r>
            <a:r>
              <a:rPr lang="en-US" sz="2400" dirty="0" err="1">
                <a:solidFill>
                  <a:srgbClr val="4472C4">
                    <a:lumMod val="50000"/>
                  </a:srgbClr>
                </a:solidFill>
              </a:rPr>
              <a:t>Léa</a:t>
            </a:r>
            <a:r>
              <a:rPr lang="en-US" sz="2400" dirty="0">
                <a:solidFill>
                  <a:srgbClr val="4472C4">
                    <a:lumMod val="50000"/>
                  </a:srgbClr>
                </a:solidFill>
              </a:rPr>
              <a:t> et la </a:t>
            </a:r>
            <a:r>
              <a:rPr lang="en-US" sz="2400" dirty="0" err="1">
                <a:solidFill>
                  <a:srgbClr val="4472C4">
                    <a:lumMod val="50000"/>
                  </a:srgbClr>
                </a:solidFill>
              </a:rPr>
              <a:t>mère</a:t>
            </a:r>
            <a:r>
              <a:rPr lang="en-US" sz="2400" dirty="0">
                <a:solidFill>
                  <a:srgbClr val="4472C4">
                    <a:lumMod val="50000"/>
                  </a:srgbClr>
                </a:solidFill>
              </a:rPr>
              <a:t> </a:t>
            </a:r>
            <a:r>
              <a:rPr lang="en-US" sz="2400" dirty="0" err="1">
                <a:solidFill>
                  <a:srgbClr val="4472C4">
                    <a:lumMod val="50000"/>
                  </a:srgbClr>
                </a:solidFill>
              </a:rPr>
              <a:t>d’Amir</a:t>
            </a:r>
            <a:r>
              <a:rPr lang="en-US" sz="2400" dirty="0">
                <a:solidFill>
                  <a:srgbClr val="4472C4">
                    <a:lumMod val="50000"/>
                  </a:srgbClr>
                </a:solidFill>
              </a:rPr>
              <a:t> </a:t>
            </a:r>
            <a:r>
              <a:rPr lang="en-US" sz="2400" dirty="0" err="1">
                <a:solidFill>
                  <a:srgbClr val="4472C4">
                    <a:lumMod val="50000"/>
                  </a:srgbClr>
                </a:solidFill>
              </a:rPr>
              <a:t>parlent</a:t>
            </a:r>
            <a:r>
              <a:rPr lang="en-US" sz="2400" dirty="0">
                <a:solidFill>
                  <a:srgbClr val="4472C4">
                    <a:lumMod val="50000"/>
                  </a:srgbClr>
                </a:solidFill>
              </a:rPr>
              <a:t> au </a:t>
            </a:r>
            <a:r>
              <a:rPr lang="en-US" sz="2400" dirty="0" err="1">
                <a:solidFill>
                  <a:srgbClr val="4472C4">
                    <a:lumMod val="50000"/>
                  </a:srgbClr>
                </a:solidFill>
              </a:rPr>
              <a:t>téléphone</a:t>
            </a:r>
            <a:r>
              <a:rPr lang="en-US" sz="2400" dirty="0">
                <a:solidFill>
                  <a:srgbClr val="4472C4">
                    <a:lumMod val="50000"/>
                  </a:srgbClr>
                </a:solidFill>
              </a:rPr>
              <a:t>.</a:t>
            </a:r>
          </a:p>
          <a:p>
            <a:pPr lvl="0">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400" dirty="0">
                <a:solidFill>
                  <a:srgbClr val="4472C4">
                    <a:lumMod val="50000"/>
                  </a:srgbClr>
                </a:solidFill>
                <a:latin typeface="Century Gothic" panose="020F0302020204030204"/>
              </a:rPr>
              <a:t>De qui </a:t>
            </a:r>
            <a:r>
              <a:rPr lang="en-US" sz="2400" dirty="0" err="1">
                <a:solidFill>
                  <a:srgbClr val="4472C4">
                    <a:lumMod val="50000"/>
                  </a:srgbClr>
                </a:solidFill>
                <a:latin typeface="Century Gothic" panose="020F0302020204030204"/>
              </a:rPr>
              <a:t>parlent-ils</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 </a:t>
            </a:r>
            <a:r>
              <a:rPr lang="en-US" sz="2400" dirty="0" err="1">
                <a:solidFill>
                  <a:srgbClr val="4472C4">
                    <a:lumMod val="50000"/>
                  </a:srgbClr>
                </a:solidFill>
              </a:rPr>
              <a:t>Écoute</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A picture containing shirt&#10;&#10;Description automatically generated">
            <a:extLst>
              <a:ext uri="{FF2B5EF4-FFF2-40B4-BE49-F238E27FC236}">
                <a16:creationId xmlns:a16="http://schemas.microsoft.com/office/drawing/2014/main" id="{738D0BEF-AB87-4FF9-A75E-79AF7C5B89C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931" y="3226733"/>
            <a:ext cx="1800497" cy="1800497"/>
          </a:xfrm>
          <a:prstGeom prst="rect">
            <a:avLst/>
          </a:prstGeom>
        </p:spPr>
      </p:pic>
      <p:pic>
        <p:nvPicPr>
          <p:cNvPr id="13" name="Picture 12" descr="A close up of a toy&#10;&#10;Description automatically generated">
            <a:extLst>
              <a:ext uri="{FF2B5EF4-FFF2-40B4-BE49-F238E27FC236}">
                <a16:creationId xmlns:a16="http://schemas.microsoft.com/office/drawing/2014/main" id="{1F508EE0-B4E6-4695-A229-5E8364031A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95891" y="4061832"/>
            <a:ext cx="2006013" cy="2006013"/>
          </a:xfrm>
          <a:prstGeom prst="rect">
            <a:avLst/>
          </a:prstGeom>
        </p:spPr>
      </p:pic>
      <p:pic>
        <p:nvPicPr>
          <p:cNvPr id="14" name="Picture 2" descr="Mobile Touch Phone Clip Art">
            <a:extLst>
              <a:ext uri="{FF2B5EF4-FFF2-40B4-BE49-F238E27FC236}">
                <a16:creationId xmlns:a16="http://schemas.microsoft.com/office/drawing/2014/main" id="{A2455F1E-0E8F-4343-AC0C-E7AE1D123FE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95315">
            <a:off x="5463904" y="5024693"/>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bile Touch Phone Clip Art">
            <a:extLst>
              <a:ext uri="{FF2B5EF4-FFF2-40B4-BE49-F238E27FC236}">
                <a16:creationId xmlns:a16="http://schemas.microsoft.com/office/drawing/2014/main" id="{CC3A2A90-592F-49FC-AAE7-1A3E4970A47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95315">
            <a:off x="1750777" y="4188297"/>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g Zag Clip Art">
            <a:extLst>
              <a:ext uri="{FF2B5EF4-FFF2-40B4-BE49-F238E27FC236}">
                <a16:creationId xmlns:a16="http://schemas.microsoft.com/office/drawing/2014/main" id="{4B1FDC3C-4C17-4959-8E75-C081046A8F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9192378">
            <a:off x="1913229" y="4677967"/>
            <a:ext cx="2857500" cy="48680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C6B52410-1CC7-4806-8809-BD9F6F3E6B55}"/>
              </a:ext>
            </a:extLst>
          </p:cNvPr>
          <p:cNvSpPr/>
          <p:nvPr/>
        </p:nvSpPr>
        <p:spPr>
          <a:xfrm>
            <a:off x="6926618" y="179021"/>
            <a:ext cx="2817340" cy="461665"/>
          </a:xfrm>
          <a:prstGeom prst="roundRect">
            <a:avLst/>
          </a:prstGeom>
          <a:solidFill>
            <a:srgbClr val="0055A5"/>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serveur</a:t>
            </a:r>
            <a:r>
              <a:rPr lang="fr-FR" sz="2000" dirty="0"/>
              <a:t> = </a:t>
            </a:r>
            <a:r>
              <a:rPr lang="fr-FR" sz="2000" dirty="0" err="1"/>
              <a:t>waiter</a:t>
            </a:r>
            <a:endParaRPr lang="fr-FR" sz="2000" b="1" dirty="0"/>
          </a:p>
        </p:txBody>
      </p:sp>
    </p:spTree>
    <p:extLst>
      <p:ext uri="{BB962C8B-B14F-4D97-AF65-F5344CB8AC3E}">
        <p14:creationId xmlns:p14="http://schemas.microsoft.com/office/powerpoint/2010/main" val="380767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966158666"/>
              </p:ext>
            </p:extLst>
          </p:nvPr>
        </p:nvGraphicFramePr>
        <p:xfrm>
          <a:off x="6944997" y="650788"/>
          <a:ext cx="4964923" cy="5467737"/>
        </p:xfrm>
        <a:graphic>
          <a:graphicData uri="http://schemas.openxmlformats.org/drawingml/2006/table">
            <a:tbl>
              <a:tblPr firstRow="1" bandRow="1">
                <a:tableStyleId>{BDBED569-4797-4DF1-A0F4-6AAB3CD982D8}</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gridSpan="3">
                  <a:txBody>
                    <a:bodyPr/>
                    <a:lstStyle/>
                    <a:p>
                      <a:endParaRPr lang="en-GB"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homme</a:t>
                      </a:r>
                    </a:p>
                  </a:txBody>
                  <a:tcPr anchor="ctr"/>
                </a:tc>
                <a:tc>
                  <a:txBody>
                    <a:bodyPr/>
                    <a:lstStyle/>
                    <a:p>
                      <a:pPr algn="ctr"/>
                      <a:r>
                        <a:rPr lang="en-GB" sz="2000" dirty="0">
                          <a:solidFill>
                            <a:schemeClr val="accent1">
                              <a:lumMod val="50000"/>
                            </a:schemeClr>
                          </a:solidFill>
                        </a:rPr>
                        <a:t>femme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nchor="ctr"/>
                </a:tc>
                <a:tc>
                  <a:txBody>
                    <a:bodyPr/>
                    <a:lstStyle/>
                    <a:p>
                      <a:pPr algn="ctr"/>
                      <a:r>
                        <a:rPr lang="en-GB" sz="2000" dirty="0" err="1">
                          <a:solidFill>
                            <a:schemeClr val="accent1">
                              <a:lumMod val="50000"/>
                            </a:schemeClr>
                          </a:solidFill>
                        </a:rPr>
                        <a:t>Noura</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serveur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serveuse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extLst>
                  <a:ext uri="{0D108BD9-81ED-4DB2-BD59-A6C34878D82A}">
                    <a16:rowId xmlns:a16="http://schemas.microsoft.com/office/drawing/2014/main" val="1518197759"/>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avocat</a:t>
                      </a:r>
                    </a:p>
                  </a:txBody>
                  <a:tcPr anchor="ctr"/>
                </a:tc>
                <a:tc>
                  <a:txBody>
                    <a:bodyPr/>
                    <a:lstStyle/>
                    <a:p>
                      <a:pPr algn="ctr"/>
                      <a:r>
                        <a:rPr lang="en-GB" sz="2000" dirty="0" err="1">
                          <a:solidFill>
                            <a:schemeClr val="accent1">
                              <a:lumMod val="50000"/>
                            </a:schemeClr>
                          </a:solidFill>
                        </a:rPr>
                        <a:t>avocate</a:t>
                      </a:r>
                      <a:endParaRPr lang="en-GB" sz="2000" dirty="0">
                        <a:solidFill>
                          <a:schemeClr val="accent1">
                            <a:lumMod val="50000"/>
                          </a:schemeClr>
                        </a:solidFill>
                      </a:endParaRPr>
                    </a:p>
                  </a:txBody>
                  <a:tcPr anchor="ctr"/>
                </a:tc>
                <a:extLst>
                  <a:ext uri="{0D108BD9-81ED-4DB2-BD59-A6C34878D82A}">
                    <a16:rowId xmlns:a16="http://schemas.microsoft.com/office/drawing/2014/main" val="2251097191"/>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De qui </a:t>
            </a:r>
            <a:r>
              <a:rPr lang="en-GB" sz="2800" b="1" dirty="0" err="1">
                <a:solidFill>
                  <a:schemeClr val="bg1"/>
                </a:solidFill>
              </a:rPr>
              <a:t>parlent-ils</a:t>
            </a:r>
            <a:r>
              <a:rPr lang="en-GB" sz="2800" b="1" dirty="0">
                <a:solidFill>
                  <a:schemeClr val="bg1"/>
                </a:solidFill>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3" name="l'ecole.wav"/>
            </a:hlinkClick>
            <a:extLst>
              <a:ext uri="{FF2B5EF4-FFF2-40B4-BE49-F238E27FC236}">
                <a16:creationId xmlns:a16="http://schemas.microsoft.com/office/drawing/2014/main" id="{00B3E4C1-DFF4-46C3-8013-784275E7AA6B}"/>
              </a:ext>
            </a:extLst>
          </p:cNvPr>
          <p:cNvSpPr/>
          <p:nvPr/>
        </p:nvSpPr>
        <p:spPr>
          <a:xfrm>
            <a:off x="7165446" y="120288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37. 2. une femme.wav"/>
            </a:hlinkClick>
            <a:extLst>
              <a:ext uri="{FF2B5EF4-FFF2-40B4-BE49-F238E27FC236}">
                <a16:creationId xmlns:a16="http://schemas.microsoft.com/office/drawing/2014/main" id="{5B92A95F-523A-4E36-B65E-94DAE9FBB368}"/>
              </a:ext>
            </a:extLst>
          </p:cNvPr>
          <p:cNvSpPr/>
          <p:nvPr/>
        </p:nvSpPr>
        <p:spPr>
          <a:xfrm>
            <a:off x="7165446" y="167552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amir.wav"/>
            </a:hlinkClick>
            <a:extLst>
              <a:ext uri="{FF2B5EF4-FFF2-40B4-BE49-F238E27FC236}">
                <a16:creationId xmlns:a16="http://schemas.microsoft.com/office/drawing/2014/main" id="{D4B491BE-DEE1-4BAB-B62E-08BEC8F84C2F}"/>
              </a:ext>
            </a:extLst>
          </p:cNvPr>
          <p:cNvSpPr/>
          <p:nvPr/>
        </p:nvSpPr>
        <p:spPr>
          <a:xfrm>
            <a:off x="7163368" y="21862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37. 4. le professeur.wav"/>
            </a:hlinkClick>
            <a:extLst>
              <a:ext uri="{FF2B5EF4-FFF2-40B4-BE49-F238E27FC236}">
                <a16:creationId xmlns:a16="http://schemas.microsoft.com/office/drawing/2014/main" id="{7C5D1C98-B338-48C7-A0D6-9CC93C596CA9}"/>
              </a:ext>
            </a:extLst>
          </p:cNvPr>
          <p:cNvSpPr/>
          <p:nvPr/>
        </p:nvSpPr>
        <p:spPr>
          <a:xfrm>
            <a:off x="7163368" y="266837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ouais.wav"/>
            </a:hlinkClick>
            <a:extLst>
              <a:ext uri="{FF2B5EF4-FFF2-40B4-BE49-F238E27FC236}">
                <a16:creationId xmlns:a16="http://schemas.microsoft.com/office/drawing/2014/main" id="{735F5EA0-D015-4C01-9444-94092DE5E112}"/>
              </a:ext>
            </a:extLst>
          </p:cNvPr>
          <p:cNvSpPr/>
          <p:nvPr/>
        </p:nvSpPr>
        <p:spPr>
          <a:xfrm>
            <a:off x="7163368" y="318591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mais.wav"/>
            </a:hlinkClick>
            <a:extLst>
              <a:ext uri="{FF2B5EF4-FFF2-40B4-BE49-F238E27FC236}">
                <a16:creationId xmlns:a16="http://schemas.microsoft.com/office/drawing/2014/main" id="{C85FFF45-DBEA-4B31-808F-B9B100F63A1A}"/>
              </a:ext>
            </a:extLst>
          </p:cNvPr>
          <p:cNvSpPr/>
          <p:nvPr/>
        </p:nvSpPr>
        <p:spPr>
          <a:xfrm>
            <a:off x="7168162" y="367184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37. 7. tu.wav"/>
            </a:hlinkClick>
            <a:extLst>
              <a:ext uri="{FF2B5EF4-FFF2-40B4-BE49-F238E27FC236}">
                <a16:creationId xmlns:a16="http://schemas.microsoft.com/office/drawing/2014/main" id="{C30A216B-AEBB-4E5C-9D72-F3186157431E}"/>
              </a:ext>
            </a:extLst>
          </p:cNvPr>
          <p:cNvSpPr/>
          <p:nvPr/>
        </p:nvSpPr>
        <p:spPr>
          <a:xfrm>
            <a:off x="7173562" y="417821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1.1.4 slide 38 8 answer.wav"/>
            </a:hlinkClick>
            <a:extLst>
              <a:ext uri="{FF2B5EF4-FFF2-40B4-BE49-F238E27FC236}">
                <a16:creationId xmlns:a16="http://schemas.microsoft.com/office/drawing/2014/main" id="{B283615F-33BB-4FCE-934D-0B85B4100205}"/>
              </a:ext>
            </a:extLst>
          </p:cNvPr>
          <p:cNvSpPr/>
          <p:nvPr/>
        </p:nvSpPr>
        <p:spPr>
          <a:xfrm>
            <a:off x="7163368" y="466534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1" name="37. 9. médicin.wav"/>
            </a:hlinkClick>
            <a:extLst>
              <a:ext uri="{FF2B5EF4-FFF2-40B4-BE49-F238E27FC236}">
                <a16:creationId xmlns:a16="http://schemas.microsoft.com/office/drawing/2014/main" id="{30B65251-30E0-4032-A864-0A2D0D9A8AB3}"/>
              </a:ext>
            </a:extLst>
          </p:cNvPr>
          <p:cNvSpPr/>
          <p:nvPr/>
        </p:nvSpPr>
        <p:spPr>
          <a:xfrm>
            <a:off x="7163368" y="51608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5" name="Action Button: Custom 16">
            <a:hlinkClick r:id="" action="ppaction://noaction" highlightClick="1">
              <a:snd r:embed="rId12" name="non.wav"/>
            </a:hlinkClick>
            <a:extLst>
              <a:ext uri="{FF2B5EF4-FFF2-40B4-BE49-F238E27FC236}">
                <a16:creationId xmlns:a16="http://schemas.microsoft.com/office/drawing/2014/main" id="{363446EF-A7D8-48A1-8278-4C3C3A490689}"/>
              </a:ext>
            </a:extLst>
          </p:cNvPr>
          <p:cNvSpPr/>
          <p:nvPr/>
        </p:nvSpPr>
        <p:spPr>
          <a:xfrm>
            <a:off x="7153174" y="56479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p:cNvSpPr txBox="1"/>
          <p:nvPr/>
        </p:nvSpPr>
        <p:spPr>
          <a:xfrm>
            <a:off x="6971723" y="599293"/>
            <a:ext cx="16961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F3C30"/>
                </a:solidFill>
                <a:effectLst/>
                <a:uLnTx/>
                <a:uFillTx/>
                <a:latin typeface="Century Gothic" panose="020F0302020204030204"/>
                <a:ea typeface="+mn-ea"/>
                <a:cs typeface="+mn-cs"/>
              </a:rPr>
              <a:t>Réponses</a:t>
            </a:r>
            <a:r>
              <a:rPr kumimoji="0" lang="en-GB" sz="2400" b="1" i="0" u="none" strike="noStrike" kern="1200" cap="none" spc="0" normalizeH="0" baseline="0" noProof="0" dirty="0">
                <a:ln>
                  <a:noFill/>
                </a:ln>
                <a:solidFill>
                  <a:srgbClr val="EF3C30"/>
                </a:solidFill>
                <a:effectLst/>
                <a:uLnTx/>
                <a:uFillTx/>
                <a:latin typeface="Century Gothic" panose="020F0302020204030204"/>
                <a:ea typeface="+mn-ea"/>
                <a:cs typeface="+mn-cs"/>
              </a:rPr>
              <a:t>:</a:t>
            </a:r>
          </a:p>
        </p:txBody>
      </p:sp>
      <p:sp>
        <p:nvSpPr>
          <p:cNvPr id="3" name="Oval 2">
            <a:extLst>
              <a:ext uri="{FF2B5EF4-FFF2-40B4-BE49-F238E27FC236}">
                <a16:creationId xmlns:a16="http://schemas.microsoft.com/office/drawing/2014/main" id="{E7479E81-1754-4270-A40D-625C9C6B3085}"/>
              </a:ext>
            </a:extLst>
          </p:cNvPr>
          <p:cNvSpPr/>
          <p:nvPr/>
        </p:nvSpPr>
        <p:spPr>
          <a:xfrm>
            <a:off x="9863825" y="120288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52659BBB-7D38-4AE7-BDF9-D88A459C3C28}"/>
              </a:ext>
            </a:extLst>
          </p:cNvPr>
          <p:cNvSpPr/>
          <p:nvPr/>
        </p:nvSpPr>
        <p:spPr>
          <a:xfrm>
            <a:off x="9863824" y="168599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F6DEFE40-0A81-4CA5-BEF7-35949876E8DC}"/>
              </a:ext>
            </a:extLst>
          </p:cNvPr>
          <p:cNvSpPr/>
          <p:nvPr/>
        </p:nvSpPr>
        <p:spPr>
          <a:xfrm>
            <a:off x="7819798" y="2192901"/>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Oval 44">
            <a:extLst>
              <a:ext uri="{FF2B5EF4-FFF2-40B4-BE49-F238E27FC236}">
                <a16:creationId xmlns:a16="http://schemas.microsoft.com/office/drawing/2014/main" id="{4630BE2E-ECFF-4161-9BD7-0AB89850303A}"/>
              </a:ext>
            </a:extLst>
          </p:cNvPr>
          <p:cNvSpPr/>
          <p:nvPr/>
        </p:nvSpPr>
        <p:spPr>
          <a:xfrm>
            <a:off x="7819797" y="2705624"/>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0A612A1A-320B-4EE8-BD76-42638193E0E4}"/>
              </a:ext>
            </a:extLst>
          </p:cNvPr>
          <p:cNvSpPr/>
          <p:nvPr/>
        </p:nvSpPr>
        <p:spPr>
          <a:xfrm>
            <a:off x="9863824" y="3192495"/>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Oval 46">
            <a:extLst>
              <a:ext uri="{FF2B5EF4-FFF2-40B4-BE49-F238E27FC236}">
                <a16:creationId xmlns:a16="http://schemas.microsoft.com/office/drawing/2014/main" id="{720B5405-E89C-4C24-B58B-451FF7473F7E}"/>
              </a:ext>
            </a:extLst>
          </p:cNvPr>
          <p:cNvSpPr/>
          <p:nvPr/>
        </p:nvSpPr>
        <p:spPr>
          <a:xfrm>
            <a:off x="7787327" y="369964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Oval 47">
            <a:extLst>
              <a:ext uri="{FF2B5EF4-FFF2-40B4-BE49-F238E27FC236}">
                <a16:creationId xmlns:a16="http://schemas.microsoft.com/office/drawing/2014/main" id="{2E8D5FDC-6641-4CFF-BB9B-8FC1F932B0DB}"/>
              </a:ext>
            </a:extLst>
          </p:cNvPr>
          <p:cNvSpPr/>
          <p:nvPr/>
        </p:nvSpPr>
        <p:spPr>
          <a:xfrm>
            <a:off x="7798127" y="417343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9A7C1F7F-5EA9-4ADE-9F79-D9624CAA23D6}"/>
              </a:ext>
            </a:extLst>
          </p:cNvPr>
          <p:cNvSpPr/>
          <p:nvPr/>
        </p:nvSpPr>
        <p:spPr>
          <a:xfrm>
            <a:off x="7819796" y="4689947"/>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Oval 49">
            <a:extLst>
              <a:ext uri="{FF2B5EF4-FFF2-40B4-BE49-F238E27FC236}">
                <a16:creationId xmlns:a16="http://schemas.microsoft.com/office/drawing/2014/main" id="{FF93DC1B-36B9-4560-BB33-B9B3D061F257}"/>
              </a:ext>
            </a:extLst>
          </p:cNvPr>
          <p:cNvSpPr/>
          <p:nvPr/>
        </p:nvSpPr>
        <p:spPr>
          <a:xfrm>
            <a:off x="9831352" y="5163555"/>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Oval 50">
            <a:extLst>
              <a:ext uri="{FF2B5EF4-FFF2-40B4-BE49-F238E27FC236}">
                <a16:creationId xmlns:a16="http://schemas.microsoft.com/office/drawing/2014/main" id="{A51C9FB0-7260-4ABA-B8BE-3709987E2A52}"/>
              </a:ext>
            </a:extLst>
          </p:cNvPr>
          <p:cNvSpPr/>
          <p:nvPr/>
        </p:nvSpPr>
        <p:spPr>
          <a:xfrm>
            <a:off x="7798127" y="5682226"/>
            <a:ext cx="2044025" cy="396000"/>
          </a:xfrm>
          <a:prstGeom prst="ellipse">
            <a:avLst/>
          </a:prstGeom>
          <a:noFill/>
          <a:ln w="28575">
            <a:solidFill>
              <a:srgbClr val="EF3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4D6A6FD2-ED19-4C15-8D02-17C47DB10C45}"/>
              </a:ext>
            </a:extLst>
          </p:cNvPr>
          <p:cNvSpPr txBox="1"/>
          <p:nvPr/>
        </p:nvSpPr>
        <p:spPr>
          <a:xfrm>
            <a:off x="357808" y="1497496"/>
            <a:ext cx="6212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lvl="0">
              <a:defRPr/>
            </a:pPr>
            <a:r>
              <a:rPr lang="en-US" sz="2400" dirty="0" err="1">
                <a:solidFill>
                  <a:srgbClr val="4472C4">
                    <a:lumMod val="50000"/>
                  </a:srgbClr>
                </a:solidFill>
              </a:rPr>
              <a:t>Écris</a:t>
            </a:r>
            <a:r>
              <a:rPr lang="en-US" sz="2400" dirty="0">
                <a:solidFill>
                  <a:srgbClr val="4472C4">
                    <a:lumMod val="50000"/>
                  </a:srgbClr>
                </a:solidFill>
              </a:rPr>
              <a:t> cinq phrases </a:t>
            </a:r>
            <a:r>
              <a:rPr lang="en-US" sz="2400" dirty="0" err="1">
                <a:solidFill>
                  <a:srgbClr val="4472C4">
                    <a:lumMod val="50000"/>
                  </a:srgbClr>
                </a:solidFill>
              </a:rPr>
              <a:t>en</a:t>
            </a:r>
            <a:r>
              <a:rPr lang="en-US" sz="2400" dirty="0">
                <a:solidFill>
                  <a:srgbClr val="4472C4">
                    <a:lumMod val="50000"/>
                  </a:srgbClr>
                </a:solidFill>
              </a:rPr>
              <a:t> </a:t>
            </a:r>
            <a:r>
              <a:rPr lang="en-US" sz="2400" dirty="0" err="1">
                <a:solidFill>
                  <a:srgbClr val="4472C4">
                    <a:lumMod val="50000"/>
                  </a:srgbClr>
                </a:solidFill>
              </a:rPr>
              <a:t>anglais</a:t>
            </a:r>
            <a:r>
              <a:rPr lang="en-US" sz="2400" dirty="0">
                <a:solidFill>
                  <a:srgbClr val="4472C4">
                    <a:lumMod val="50000"/>
                  </a:srgbClr>
                </a:solidFill>
              </a:rPr>
              <a:t> !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A picture containing shirt&#10;&#10;Description automatically generated">
            <a:extLst>
              <a:ext uri="{FF2B5EF4-FFF2-40B4-BE49-F238E27FC236}">
                <a16:creationId xmlns:a16="http://schemas.microsoft.com/office/drawing/2014/main" id="{738D0BEF-AB87-4FF9-A75E-79AF7C5B89C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931" y="3226733"/>
            <a:ext cx="1800497" cy="1800497"/>
          </a:xfrm>
          <a:prstGeom prst="rect">
            <a:avLst/>
          </a:prstGeom>
        </p:spPr>
      </p:pic>
      <p:pic>
        <p:nvPicPr>
          <p:cNvPr id="13" name="Picture 12" descr="A close up of a toy&#10;&#10;Description automatically generated">
            <a:extLst>
              <a:ext uri="{FF2B5EF4-FFF2-40B4-BE49-F238E27FC236}">
                <a16:creationId xmlns:a16="http://schemas.microsoft.com/office/drawing/2014/main" id="{1F508EE0-B4E6-4695-A229-5E8364031A8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95891" y="4061832"/>
            <a:ext cx="2006013" cy="2006013"/>
          </a:xfrm>
          <a:prstGeom prst="rect">
            <a:avLst/>
          </a:prstGeom>
        </p:spPr>
      </p:pic>
      <p:pic>
        <p:nvPicPr>
          <p:cNvPr id="14" name="Picture 2" descr="Mobile Touch Phone Clip Art">
            <a:extLst>
              <a:ext uri="{FF2B5EF4-FFF2-40B4-BE49-F238E27FC236}">
                <a16:creationId xmlns:a16="http://schemas.microsoft.com/office/drawing/2014/main" id="{A2455F1E-0E8F-4343-AC0C-E7AE1D123FE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95315">
            <a:off x="5463904" y="5024693"/>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bile Touch Phone Clip Art">
            <a:extLst>
              <a:ext uri="{FF2B5EF4-FFF2-40B4-BE49-F238E27FC236}">
                <a16:creationId xmlns:a16="http://schemas.microsoft.com/office/drawing/2014/main" id="{CC3A2A90-592F-49FC-AAE7-1A3E4970A47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95315">
            <a:off x="1750777" y="4188297"/>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g Zag Clip Art">
            <a:extLst>
              <a:ext uri="{FF2B5EF4-FFF2-40B4-BE49-F238E27FC236}">
                <a16:creationId xmlns:a16="http://schemas.microsoft.com/office/drawing/2014/main" id="{4B1FDC3C-4C17-4959-8E75-C081046A8F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9192378">
            <a:off x="1913229" y="4677967"/>
            <a:ext cx="2857500" cy="486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42BE67-97DA-4318-AA12-46E2EC9A4F0D}"/>
              </a:ext>
            </a:extLst>
          </p:cNvPr>
          <p:cNvSpPr txBox="1"/>
          <p:nvPr/>
        </p:nvSpPr>
        <p:spPr>
          <a:xfrm>
            <a:off x="461931" y="3015963"/>
            <a:ext cx="6212809" cy="3139321"/>
          </a:xfrm>
          <a:prstGeom prst="rect">
            <a:avLst/>
          </a:prstGeom>
          <a:solidFill>
            <a:schemeClr val="bg1"/>
          </a:solidFill>
          <a:ln>
            <a:solidFill>
              <a:srgbClr val="115076"/>
            </a:solidFill>
          </a:ln>
        </p:spPr>
        <p:txBody>
          <a:bodyPr wrap="square" lIns="36000" rIns="36000" rtlCol="0">
            <a:spAutoFit/>
          </a:bodyPr>
          <a:lstStyle/>
          <a:p>
            <a:pPr algn="ctr"/>
            <a:r>
              <a:rPr lang="en-GB" sz="2200" b="1" dirty="0">
                <a:solidFill>
                  <a:srgbClr val="002060"/>
                </a:solidFill>
              </a:rPr>
              <a:t>Une solution</a:t>
            </a:r>
          </a:p>
          <a:p>
            <a:pPr algn="ctr"/>
            <a:endParaRPr lang="en-GB" sz="2200" b="1" dirty="0">
              <a:solidFill>
                <a:srgbClr val="002060"/>
              </a:solidFill>
            </a:endParaRPr>
          </a:p>
          <a:p>
            <a:pPr algn="ctr"/>
            <a:r>
              <a:rPr lang="en-GB" sz="2200" dirty="0">
                <a:solidFill>
                  <a:srgbClr val="002060"/>
                </a:solidFill>
              </a:rPr>
              <a:t>Amir has a careful, interesting, female headteacher and a hard-working teacher. He is happy. </a:t>
            </a:r>
            <a:r>
              <a:rPr lang="en-GB" sz="2200" dirty="0" err="1">
                <a:solidFill>
                  <a:srgbClr val="002060"/>
                </a:solidFill>
              </a:rPr>
              <a:t>Léa</a:t>
            </a:r>
            <a:r>
              <a:rPr lang="en-GB" sz="2200" dirty="0">
                <a:solidFill>
                  <a:srgbClr val="002060"/>
                </a:solidFill>
              </a:rPr>
              <a:t> has an intelligent teacher and a mean male headteacher. Léa’s dad is ill because the waiter at the restaurant was careless. He doesn’t have a hard-working doctor but he has an ambitious lawyer.</a:t>
            </a:r>
          </a:p>
        </p:txBody>
      </p:sp>
      <p:sp>
        <p:nvSpPr>
          <p:cNvPr id="36" name="Rectangle: Rounded Corners 35">
            <a:extLst>
              <a:ext uri="{FF2B5EF4-FFF2-40B4-BE49-F238E27FC236}">
                <a16:creationId xmlns:a16="http://schemas.microsoft.com/office/drawing/2014/main" id="{A83DC4C7-8D05-4580-8711-F6EB596A058B}"/>
              </a:ext>
            </a:extLst>
          </p:cNvPr>
          <p:cNvSpPr/>
          <p:nvPr/>
        </p:nvSpPr>
        <p:spPr>
          <a:xfrm>
            <a:off x="6774335" y="101933"/>
            <a:ext cx="2817340" cy="461665"/>
          </a:xfrm>
          <a:prstGeom prst="roundRect">
            <a:avLst/>
          </a:prstGeom>
          <a:solidFill>
            <a:srgbClr val="0055A5"/>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serveur</a:t>
            </a:r>
            <a:r>
              <a:rPr lang="fr-FR" sz="2000" dirty="0"/>
              <a:t> = </a:t>
            </a:r>
            <a:r>
              <a:rPr lang="fr-FR" sz="2000" dirty="0" err="1"/>
              <a:t>waiter</a:t>
            </a:r>
            <a:endParaRPr lang="fr-FR" sz="2000" b="1" dirty="0"/>
          </a:p>
        </p:txBody>
      </p:sp>
    </p:spTree>
    <p:extLst>
      <p:ext uri="{BB962C8B-B14F-4D97-AF65-F5344CB8AC3E}">
        <p14:creationId xmlns:p14="http://schemas.microsoft.com/office/powerpoint/2010/main" val="1314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25400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74433" cy="647577"/>
          </a:xfrm>
        </p:spPr>
        <p:txBody>
          <a:bodyPr>
            <a:noAutofit/>
          </a:bodyPr>
          <a:lstStyle/>
          <a:p>
            <a:r>
              <a:rPr lang="en-GB" sz="2800" b="1" dirty="0">
                <a:solidFill>
                  <a:schemeClr val="bg1"/>
                </a:solidFill>
              </a:rPr>
              <a:t>Nous </a:t>
            </a:r>
            <a:r>
              <a:rPr lang="en-GB" sz="2800" b="1" dirty="0" err="1">
                <a:solidFill>
                  <a:schemeClr val="bg1"/>
                </a:solidFill>
              </a:rPr>
              <a:t>sommes</a:t>
            </a:r>
            <a:r>
              <a:rPr lang="en-GB" sz="2800" b="1" dirty="0">
                <a:solidFill>
                  <a:schemeClr val="bg1"/>
                </a:solidFill>
              </a:rPr>
              <a:t> comment ?</a:t>
            </a:r>
          </a:p>
        </p:txBody>
      </p:sp>
      <p:pic>
        <p:nvPicPr>
          <p:cNvPr id="7" name="Picture 6" descr="A picture containing food, sitting, clock, red&#10;&#10;Description automatically generated">
            <a:extLst>
              <a:ext uri="{FF2B5EF4-FFF2-40B4-BE49-F238E27FC236}">
                <a16:creationId xmlns:a16="http://schemas.microsoft.com/office/drawing/2014/main" id="{904C0A24-9EBC-46DB-ADD1-CA9DDAFF2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400219">
            <a:off x="9387497" y="5148093"/>
            <a:ext cx="1717693" cy="1070874"/>
          </a:xfrm>
          <a:prstGeom prst="rect">
            <a:avLst/>
          </a:prstGeom>
        </p:spPr>
      </p:pic>
      <p:sp>
        <p:nvSpPr>
          <p:cNvPr id="12" name="TextBox 11">
            <a:extLst>
              <a:ext uri="{FF2B5EF4-FFF2-40B4-BE49-F238E27FC236}">
                <a16:creationId xmlns:a16="http://schemas.microsoft.com/office/drawing/2014/main" id="{3DA41255-A674-4353-BA50-58F631FFB6D1}"/>
              </a:ext>
            </a:extLst>
          </p:cNvPr>
          <p:cNvSpPr txBox="1"/>
          <p:nvPr/>
        </p:nvSpPr>
        <p:spPr>
          <a:xfrm>
            <a:off x="247087" y="4141665"/>
            <a:ext cx="26041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Score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 6=noun (f.)</a:t>
            </a:r>
            <a:endParaRPr kumimoji="0" lang="en-US" sz="3200"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3DA41255-A674-4353-BA50-58F631FFB6D1}"/>
              </a:ext>
            </a:extLst>
          </p:cNvPr>
          <p:cNvSpPr txBox="1"/>
          <p:nvPr/>
        </p:nvSpPr>
        <p:spPr>
          <a:xfrm>
            <a:off x="247086" y="5231521"/>
            <a:ext cx="94194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Score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 4=adjectives that add –e in feminine</a:t>
            </a:r>
            <a:endPar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DA41255-A674-4353-BA50-58F631FFB6D1}"/>
              </a:ext>
            </a:extLst>
          </p:cNvPr>
          <p:cNvSpPr txBox="1"/>
          <p:nvPr/>
        </p:nvSpPr>
        <p:spPr>
          <a:xfrm>
            <a:off x="247087" y="1784936"/>
            <a:ext cx="17636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Score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 2=</a:t>
            </a:r>
            <a:endParaRPr kumimoji="0" lang="en-US" sz="3200"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6" name="Picture 15">
            <a:extLst>
              <a:ext uri="{FF2B5EF4-FFF2-40B4-BE49-F238E27FC236}">
                <a16:creationId xmlns:a16="http://schemas.microsoft.com/office/drawing/2014/main" id="{5725F5D7-99D8-4D8D-9328-C13740D9E326}"/>
              </a:ext>
            </a:extLst>
          </p:cNvPr>
          <p:cNvPicPr>
            <a:picLocks noChangeAspect="1"/>
          </p:cNvPicPr>
          <p:nvPr/>
        </p:nvPicPr>
        <p:blipFill>
          <a:blip r:embed="rId4"/>
          <a:stretch>
            <a:fillRect/>
          </a:stretch>
        </p:blipFill>
        <p:spPr>
          <a:xfrm>
            <a:off x="821561" y="2177799"/>
            <a:ext cx="614653" cy="537714"/>
          </a:xfrm>
          <a:prstGeom prst="rect">
            <a:avLst/>
          </a:prstGeom>
        </p:spPr>
      </p:pic>
      <p:sp>
        <p:nvSpPr>
          <p:cNvPr id="17" name="TextBox 16">
            <a:extLst>
              <a:ext uri="{FF2B5EF4-FFF2-40B4-BE49-F238E27FC236}">
                <a16:creationId xmlns:a16="http://schemas.microsoft.com/office/drawing/2014/main" id="{3DA41255-A674-4353-BA50-58F631FFB6D1}"/>
              </a:ext>
            </a:extLst>
          </p:cNvPr>
          <p:cNvSpPr txBox="1"/>
          <p:nvPr/>
        </p:nvSpPr>
        <p:spPr>
          <a:xfrm>
            <a:off x="247087" y="2972521"/>
            <a:ext cx="1678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Score 2</a:t>
            </a:r>
          </a:p>
          <a:p>
            <a:pPr algn="ctr"/>
            <a:r>
              <a:rPr lang="en-US" sz="3200" dirty="0">
                <a:solidFill>
                  <a:srgbClr val="4472C4">
                    <a:lumMod val="50000"/>
                  </a:srgbClr>
                </a:solidFill>
                <a:latin typeface="Century Gothic" panose="020F0302020204030204"/>
              </a:rPr>
              <a:t>3=</a:t>
            </a:r>
            <a:r>
              <a:rPr lang="en-GB" sz="3200" dirty="0" err="1">
                <a:solidFill>
                  <a:srgbClr val="EF3C30"/>
                </a:solidFill>
                <a:latin typeface="Century Gothic" panose="020B0502020202020204" pitchFamily="34" charset="0"/>
              </a:rPr>
              <a:t>ê</a:t>
            </a:r>
            <a:r>
              <a:rPr lang="en-GB" sz="3200" dirty="0" err="1">
                <a:solidFill>
                  <a:srgbClr val="EF3C30"/>
                </a:solidFill>
              </a:rPr>
              <a:t>tre</a:t>
            </a:r>
            <a:endParaRPr lang="en-GB" sz="3200" dirty="0">
              <a:solidFill>
                <a:srgbClr val="EF3C3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4F55C5B-6E69-D74E-9BE5-8088EB3228DB}"/>
              </a:ext>
            </a:extLst>
          </p:cNvPr>
          <p:cNvSpPr txBox="1"/>
          <p:nvPr/>
        </p:nvSpPr>
        <p:spPr>
          <a:xfrm>
            <a:off x="247087" y="1163992"/>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Exemple: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14F55C5B-6E69-D74E-9BE5-8088EB3228DB}"/>
              </a:ext>
            </a:extLst>
          </p:cNvPr>
          <p:cNvSpPr txBox="1"/>
          <p:nvPr/>
        </p:nvSpPr>
        <p:spPr>
          <a:xfrm>
            <a:off x="3577881" y="2050097"/>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Phrase possible: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14F55C5B-6E69-D74E-9BE5-8088EB3228DB}"/>
              </a:ext>
            </a:extLst>
          </p:cNvPr>
          <p:cNvSpPr txBox="1"/>
          <p:nvPr/>
        </p:nvSpPr>
        <p:spPr>
          <a:xfrm>
            <a:off x="3577881" y="2975609"/>
            <a:ext cx="8332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Tu es </a:t>
            </a:r>
            <a:r>
              <a:rPr lang="en-GB" sz="3200" dirty="0" err="1">
                <a:solidFill>
                  <a:srgbClr val="4472C4">
                    <a:lumMod val="50000"/>
                  </a:srgbClr>
                </a:solidFill>
                <a:latin typeface="Century Gothic" panose="020F0302020204030204"/>
              </a:rPr>
              <a:t>une</a:t>
            </a:r>
            <a:r>
              <a:rPr lang="en-GB" sz="3200" dirty="0">
                <a:solidFill>
                  <a:srgbClr val="4472C4">
                    <a:lumMod val="50000"/>
                  </a:srgbClr>
                </a:solidFill>
                <a:latin typeface="Century Gothic" panose="020F0302020204030204"/>
              </a:rPr>
              <a:t> </a:t>
            </a:r>
            <a:r>
              <a:rPr lang="en-GB" sz="3200" dirty="0" err="1">
                <a:solidFill>
                  <a:srgbClr val="4472C4">
                    <a:lumMod val="50000"/>
                  </a:srgbClr>
                </a:solidFill>
                <a:latin typeface="Century Gothic" panose="020F0302020204030204"/>
              </a:rPr>
              <a:t>avocate</a:t>
            </a:r>
            <a:r>
              <a:rPr lang="en-GB" sz="3200" dirty="0">
                <a:solidFill>
                  <a:srgbClr val="4472C4">
                    <a:lumMod val="50000"/>
                  </a:srgbClr>
                </a:solidFill>
                <a:latin typeface="Century Gothic" panose="020F0302020204030204"/>
              </a:rPr>
              <a:t> </a:t>
            </a:r>
            <a:r>
              <a:rPr lang="en-GB" sz="3200" dirty="0" err="1">
                <a:solidFill>
                  <a:srgbClr val="4472C4">
                    <a:lumMod val="50000"/>
                  </a:srgbClr>
                </a:solidFill>
                <a:latin typeface="Century Gothic" panose="020F0302020204030204"/>
              </a:rPr>
              <a:t>intelligente</a:t>
            </a:r>
            <a:r>
              <a:rPr lang="en-GB"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4" name="Picture 13" descr="A picture containing food, sitting, clock, red&#10;&#10;Description automatically generated">
            <a:extLst>
              <a:ext uri="{FF2B5EF4-FFF2-40B4-BE49-F238E27FC236}">
                <a16:creationId xmlns:a16="http://schemas.microsoft.com/office/drawing/2014/main" id="{332A326D-14C9-4C5F-9ECA-E7F67B8A9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6754">
            <a:off x="10169865" y="4516620"/>
            <a:ext cx="1717693" cy="1070874"/>
          </a:xfrm>
          <a:prstGeom prst="rect">
            <a:avLst/>
          </a:prstGeom>
        </p:spPr>
      </p:pic>
      <p:sp>
        <p:nvSpPr>
          <p:cNvPr id="21" name="Rounded Rectangle 46">
            <a:extLst>
              <a:ext uri="{FF2B5EF4-FFF2-40B4-BE49-F238E27FC236}">
                <a16:creationId xmlns:a16="http://schemas.microsoft.com/office/drawing/2014/main" id="{F0C2892E-D007-420D-BE01-E3AA21CB306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4324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18449" cy="647577"/>
          </a:xfrm>
        </p:spPr>
        <p:txBody>
          <a:bodyPr>
            <a:noAutofit/>
          </a:bodyPr>
          <a:lstStyle/>
          <a:p>
            <a:r>
              <a:rPr lang="en-GB" sz="2800" b="1" dirty="0">
                <a:solidFill>
                  <a:schemeClr val="bg1"/>
                </a:solidFill>
              </a:rPr>
              <a:t>Nous </a:t>
            </a:r>
            <a:r>
              <a:rPr lang="en-GB" sz="2800" b="1" dirty="0" err="1">
                <a:solidFill>
                  <a:schemeClr val="bg1"/>
                </a:solidFill>
              </a:rPr>
              <a:t>sommes</a:t>
            </a:r>
            <a:r>
              <a:rPr lang="en-GB" sz="2800" b="1" dirty="0">
                <a:solidFill>
                  <a:schemeClr val="bg1"/>
                </a:solidFill>
              </a:rPr>
              <a:t> comment ?</a:t>
            </a:r>
          </a:p>
        </p:txBody>
      </p:sp>
      <p:sp>
        <p:nvSpPr>
          <p:cNvPr id="10" name="Action Button: Custom 16">
            <a:hlinkClick r:id="" action="ppaction://noaction" highlightClick="1">
              <a:snd r:embed="rId3" name="1.wav"/>
            </a:hlinkClick>
            <a:extLst>
              <a:ext uri="{FF2B5EF4-FFF2-40B4-BE49-F238E27FC236}">
                <a16:creationId xmlns:a16="http://schemas.microsoft.com/office/drawing/2014/main" id="{0A4357E3-BCEB-4052-B30F-7CE1FD63C3B4}"/>
              </a:ext>
            </a:extLst>
          </p:cNvPr>
          <p:cNvSpPr/>
          <p:nvPr/>
        </p:nvSpPr>
        <p:spPr>
          <a:xfrm>
            <a:off x="214589" y="149940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3" name="1.wav"/>
            </a:hlinkClick>
            <a:extLst>
              <a:ext uri="{FF2B5EF4-FFF2-40B4-BE49-F238E27FC236}">
                <a16:creationId xmlns:a16="http://schemas.microsoft.com/office/drawing/2014/main" id="{CA0945B7-3DDE-49E5-9F08-959F6FCEB9C6}"/>
              </a:ext>
            </a:extLst>
          </p:cNvPr>
          <p:cNvSpPr/>
          <p:nvPr/>
        </p:nvSpPr>
        <p:spPr>
          <a:xfrm>
            <a:off x="214589" y="233227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3" name="1.wav"/>
            </a:hlinkClick>
            <a:extLst>
              <a:ext uri="{FF2B5EF4-FFF2-40B4-BE49-F238E27FC236}">
                <a16:creationId xmlns:a16="http://schemas.microsoft.com/office/drawing/2014/main" id="{9330E322-6E88-4C80-BC4A-6E9DBBA77676}"/>
              </a:ext>
            </a:extLst>
          </p:cNvPr>
          <p:cNvSpPr/>
          <p:nvPr/>
        </p:nvSpPr>
        <p:spPr>
          <a:xfrm>
            <a:off x="214589" y="316515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3" name="1.wav"/>
            </a:hlinkClick>
            <a:extLst>
              <a:ext uri="{FF2B5EF4-FFF2-40B4-BE49-F238E27FC236}">
                <a16:creationId xmlns:a16="http://schemas.microsoft.com/office/drawing/2014/main" id="{A1687B54-60C3-45AF-A50D-0413E9EC4B93}"/>
              </a:ext>
            </a:extLst>
          </p:cNvPr>
          <p:cNvSpPr/>
          <p:nvPr/>
        </p:nvSpPr>
        <p:spPr>
          <a:xfrm>
            <a:off x="214589" y="399802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3" name="1.wav"/>
            </a:hlinkClick>
            <a:extLst>
              <a:ext uri="{FF2B5EF4-FFF2-40B4-BE49-F238E27FC236}">
                <a16:creationId xmlns:a16="http://schemas.microsoft.com/office/drawing/2014/main" id="{CD8C2EC3-7CF9-496E-A339-B8C3F917A82B}"/>
              </a:ext>
            </a:extLst>
          </p:cNvPr>
          <p:cNvSpPr/>
          <p:nvPr/>
        </p:nvSpPr>
        <p:spPr>
          <a:xfrm>
            <a:off x="214589" y="483090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3" name="1.wav"/>
            </a:hlinkClick>
            <a:extLst>
              <a:ext uri="{FF2B5EF4-FFF2-40B4-BE49-F238E27FC236}">
                <a16:creationId xmlns:a16="http://schemas.microsoft.com/office/drawing/2014/main" id="{CB26C512-019D-414C-BB7B-0709573D755E}"/>
              </a:ext>
            </a:extLst>
          </p:cNvPr>
          <p:cNvSpPr/>
          <p:nvPr/>
        </p:nvSpPr>
        <p:spPr>
          <a:xfrm>
            <a:off x="214589" y="56637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pic>
        <p:nvPicPr>
          <p:cNvPr id="16" name="Picture 15">
            <a:extLst>
              <a:ext uri="{FF2B5EF4-FFF2-40B4-BE49-F238E27FC236}">
                <a16:creationId xmlns:a16="http://schemas.microsoft.com/office/drawing/2014/main" id="{0EA0B7A2-50B4-463B-8EC3-8E2F7C912D3C}"/>
              </a:ext>
            </a:extLst>
          </p:cNvPr>
          <p:cNvPicPr>
            <a:picLocks noChangeAspect="1"/>
          </p:cNvPicPr>
          <p:nvPr/>
        </p:nvPicPr>
        <p:blipFill>
          <a:blip r:embed="rId4"/>
          <a:stretch>
            <a:fillRect/>
          </a:stretch>
        </p:blipFill>
        <p:spPr>
          <a:xfrm>
            <a:off x="834896" y="1420789"/>
            <a:ext cx="313728" cy="654692"/>
          </a:xfrm>
          <a:prstGeom prst="rect">
            <a:avLst/>
          </a:prstGeom>
        </p:spPr>
      </p:pic>
      <p:pic>
        <p:nvPicPr>
          <p:cNvPr id="17" name="Picture 16">
            <a:extLst>
              <a:ext uri="{FF2B5EF4-FFF2-40B4-BE49-F238E27FC236}">
                <a16:creationId xmlns:a16="http://schemas.microsoft.com/office/drawing/2014/main" id="{5725F5D7-99D8-4D8D-9328-C13740D9E326}"/>
              </a:ext>
            </a:extLst>
          </p:cNvPr>
          <p:cNvPicPr>
            <a:picLocks noChangeAspect="1"/>
          </p:cNvPicPr>
          <p:nvPr/>
        </p:nvPicPr>
        <p:blipFill>
          <a:blip r:embed="rId5"/>
          <a:stretch>
            <a:fillRect/>
          </a:stretch>
        </p:blipFill>
        <p:spPr>
          <a:xfrm>
            <a:off x="841298" y="2278638"/>
            <a:ext cx="614653" cy="539313"/>
          </a:xfrm>
          <a:prstGeom prst="rect">
            <a:avLst/>
          </a:prstGeom>
        </p:spPr>
      </p:pic>
      <p:pic>
        <p:nvPicPr>
          <p:cNvPr id="18" name="Picture 17" descr="A close up of a logo&#10;&#10;Description automatically generated">
            <a:extLst>
              <a:ext uri="{FF2B5EF4-FFF2-40B4-BE49-F238E27FC236}">
                <a16:creationId xmlns:a16="http://schemas.microsoft.com/office/drawing/2014/main" id="{D8B19804-88E6-42F7-BDAB-7C8AF488B6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229" y="2913792"/>
            <a:ext cx="898722" cy="898722"/>
          </a:xfrm>
          <a:prstGeom prst="rect">
            <a:avLst/>
          </a:prstGeom>
        </p:spPr>
      </p:pic>
      <p:pic>
        <p:nvPicPr>
          <p:cNvPr id="19" name="Picture 18" descr="A close up of a logo&#10;&#10;Description automatically generated">
            <a:extLst>
              <a:ext uri="{FF2B5EF4-FFF2-40B4-BE49-F238E27FC236}">
                <a16:creationId xmlns:a16="http://schemas.microsoft.com/office/drawing/2014/main" id="{C61CAB1E-B592-497C-9AAB-5186B48DDC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229" y="5374668"/>
            <a:ext cx="898722" cy="898722"/>
          </a:xfrm>
          <a:prstGeom prst="rect">
            <a:avLst/>
          </a:prstGeom>
        </p:spPr>
      </p:pic>
      <p:pic>
        <p:nvPicPr>
          <p:cNvPr id="21" name="Picture 20" descr="A close up of a logo&#10;&#10;Description automatically generated">
            <a:extLst>
              <a:ext uri="{FF2B5EF4-FFF2-40B4-BE49-F238E27FC236}">
                <a16:creationId xmlns:a16="http://schemas.microsoft.com/office/drawing/2014/main" id="{FD1BAC7F-99CF-431F-A381-3F001A0FD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562" y="5433294"/>
            <a:ext cx="898723" cy="898723"/>
          </a:xfrm>
          <a:prstGeom prst="rect">
            <a:avLst/>
          </a:prstGeom>
        </p:spPr>
      </p:pic>
      <p:pic>
        <p:nvPicPr>
          <p:cNvPr id="22" name="Picture 21">
            <a:extLst>
              <a:ext uri="{FF2B5EF4-FFF2-40B4-BE49-F238E27FC236}">
                <a16:creationId xmlns:a16="http://schemas.microsoft.com/office/drawing/2014/main" id="{98699536-DB14-4368-87DC-898465CBA1A8}"/>
              </a:ext>
            </a:extLst>
          </p:cNvPr>
          <p:cNvPicPr>
            <a:picLocks noChangeAspect="1"/>
          </p:cNvPicPr>
          <p:nvPr/>
        </p:nvPicPr>
        <p:blipFill>
          <a:blip r:embed="rId8"/>
          <a:stretch>
            <a:fillRect/>
          </a:stretch>
        </p:blipFill>
        <p:spPr>
          <a:xfrm>
            <a:off x="793109" y="3932597"/>
            <a:ext cx="662842" cy="529748"/>
          </a:xfrm>
          <a:prstGeom prst="rect">
            <a:avLst/>
          </a:prstGeom>
        </p:spPr>
      </p:pic>
      <p:pic>
        <p:nvPicPr>
          <p:cNvPr id="23" name="Picture 22">
            <a:extLst>
              <a:ext uri="{FF2B5EF4-FFF2-40B4-BE49-F238E27FC236}">
                <a16:creationId xmlns:a16="http://schemas.microsoft.com/office/drawing/2014/main" id="{F5D92D77-2BB0-4269-AFE5-E027A5846FC6}"/>
              </a:ext>
            </a:extLst>
          </p:cNvPr>
          <p:cNvPicPr>
            <a:picLocks noChangeAspect="1"/>
          </p:cNvPicPr>
          <p:nvPr/>
        </p:nvPicPr>
        <p:blipFill>
          <a:blip r:embed="rId9"/>
          <a:stretch>
            <a:fillRect/>
          </a:stretch>
        </p:blipFill>
        <p:spPr>
          <a:xfrm>
            <a:off x="841298" y="4762586"/>
            <a:ext cx="631319" cy="529748"/>
          </a:xfrm>
          <a:prstGeom prst="rect">
            <a:avLst/>
          </a:prstGeom>
        </p:spPr>
      </p:pic>
      <p:sp>
        <p:nvSpPr>
          <p:cNvPr id="26" name="Action Button: Custom 16">
            <a:hlinkClick r:id="" action="ppaction://noaction" highlightClick="1">
              <a:snd r:embed="rId3" name="1.wav"/>
            </a:hlinkClick>
            <a:extLst>
              <a:ext uri="{FF2B5EF4-FFF2-40B4-BE49-F238E27FC236}">
                <a16:creationId xmlns:a16="http://schemas.microsoft.com/office/drawing/2014/main" id="{D2BB600D-587F-4ABD-8008-AFF87FF07889}"/>
              </a:ext>
            </a:extLst>
          </p:cNvPr>
          <p:cNvSpPr/>
          <p:nvPr/>
        </p:nvSpPr>
        <p:spPr>
          <a:xfrm>
            <a:off x="2838725" y="14994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3" name="1.wav"/>
            </a:hlinkClick>
            <a:extLst>
              <a:ext uri="{FF2B5EF4-FFF2-40B4-BE49-F238E27FC236}">
                <a16:creationId xmlns:a16="http://schemas.microsoft.com/office/drawing/2014/main" id="{31C544DB-95C7-4EAD-9B0F-8D93607E146A}"/>
              </a:ext>
            </a:extLst>
          </p:cNvPr>
          <p:cNvSpPr/>
          <p:nvPr/>
        </p:nvSpPr>
        <p:spPr>
          <a:xfrm>
            <a:off x="2838725" y="23322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3" name="1.wav"/>
            </a:hlinkClick>
            <a:extLst>
              <a:ext uri="{FF2B5EF4-FFF2-40B4-BE49-F238E27FC236}">
                <a16:creationId xmlns:a16="http://schemas.microsoft.com/office/drawing/2014/main" id="{75422B53-1FF6-420A-A77F-1C7E2B80A32B}"/>
              </a:ext>
            </a:extLst>
          </p:cNvPr>
          <p:cNvSpPr/>
          <p:nvPr/>
        </p:nvSpPr>
        <p:spPr>
          <a:xfrm>
            <a:off x="2838725" y="316515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3" name="1.wav"/>
            </a:hlinkClick>
            <a:extLst>
              <a:ext uri="{FF2B5EF4-FFF2-40B4-BE49-F238E27FC236}">
                <a16:creationId xmlns:a16="http://schemas.microsoft.com/office/drawing/2014/main" id="{C4F661EA-7256-49A5-AA9E-E158934480B3}"/>
              </a:ext>
            </a:extLst>
          </p:cNvPr>
          <p:cNvSpPr/>
          <p:nvPr/>
        </p:nvSpPr>
        <p:spPr>
          <a:xfrm>
            <a:off x="2838725" y="399802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3" name="1.wav"/>
            </a:hlinkClick>
            <a:extLst>
              <a:ext uri="{FF2B5EF4-FFF2-40B4-BE49-F238E27FC236}">
                <a16:creationId xmlns:a16="http://schemas.microsoft.com/office/drawing/2014/main" id="{BEF48ADD-73DD-473A-AF12-81E11B458799}"/>
              </a:ext>
            </a:extLst>
          </p:cNvPr>
          <p:cNvSpPr/>
          <p:nvPr/>
        </p:nvSpPr>
        <p:spPr>
          <a:xfrm>
            <a:off x="2838725" y="48309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3" name="1.wav"/>
            </a:hlinkClick>
            <a:extLst>
              <a:ext uri="{FF2B5EF4-FFF2-40B4-BE49-F238E27FC236}">
                <a16:creationId xmlns:a16="http://schemas.microsoft.com/office/drawing/2014/main" id="{923386F6-FFB1-444A-B72F-C820C6214913}"/>
              </a:ext>
            </a:extLst>
          </p:cNvPr>
          <p:cNvSpPr/>
          <p:nvPr/>
        </p:nvSpPr>
        <p:spPr>
          <a:xfrm>
            <a:off x="2838725" y="566378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33" name="Right Brace 32">
            <a:extLst>
              <a:ext uri="{FF2B5EF4-FFF2-40B4-BE49-F238E27FC236}">
                <a16:creationId xmlns:a16="http://schemas.microsoft.com/office/drawing/2014/main" id="{ED7EA511-3F89-4B02-8D08-BF1B6C25E3B8}"/>
              </a:ext>
            </a:extLst>
          </p:cNvPr>
          <p:cNvSpPr/>
          <p:nvPr/>
        </p:nvSpPr>
        <p:spPr>
          <a:xfrm>
            <a:off x="3506783" y="1565480"/>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ight Brace 33">
            <a:extLst>
              <a:ext uri="{FF2B5EF4-FFF2-40B4-BE49-F238E27FC236}">
                <a16:creationId xmlns:a16="http://schemas.microsoft.com/office/drawing/2014/main" id="{8271E706-75AC-4C57-845C-6C52854FBC38}"/>
              </a:ext>
            </a:extLst>
          </p:cNvPr>
          <p:cNvSpPr/>
          <p:nvPr/>
        </p:nvSpPr>
        <p:spPr>
          <a:xfrm>
            <a:off x="3506783" y="4073294"/>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A8C1D3A-9263-4393-9548-482E48BC7911}"/>
              </a:ext>
            </a:extLst>
          </p:cNvPr>
          <p:cNvSpPr txBox="1"/>
          <p:nvPr/>
        </p:nvSpPr>
        <p:spPr>
          <a:xfrm>
            <a:off x="4086169" y="2299444"/>
            <a:ext cx="861655" cy="400110"/>
          </a:xfrm>
          <a:prstGeom prst="rect">
            <a:avLst/>
          </a:prstGeom>
          <a:noFill/>
          <a:ln w="19050">
            <a:solidFill>
              <a:schemeClr val="accent1">
                <a:lumMod val="50000"/>
              </a:schemeClr>
            </a:solidFill>
          </a:ln>
        </p:spPr>
        <p:txBody>
          <a:bodyPr wrap="square" rtlCol="0">
            <a:spAutoFit/>
          </a:bodyPr>
          <a:lstStyle/>
          <a:p>
            <a:pPr algn="ctr"/>
            <a:r>
              <a:rPr lang="en-GB" sz="2000" dirty="0" err="1">
                <a:solidFill>
                  <a:srgbClr val="002060"/>
                </a:solidFill>
                <a:latin typeface="Century Gothic" panose="020B0502020202020204" pitchFamily="34" charset="0"/>
              </a:rPr>
              <a:t>ê</a:t>
            </a:r>
            <a:r>
              <a:rPr lang="en-GB" sz="2000" dirty="0" err="1">
                <a:solidFill>
                  <a:srgbClr val="002060"/>
                </a:solidFill>
              </a:rPr>
              <a:t>tre</a:t>
            </a:r>
            <a:endParaRPr lang="en-GB" sz="2000" dirty="0">
              <a:solidFill>
                <a:srgbClr val="002060"/>
              </a:solidFill>
            </a:endParaRPr>
          </a:p>
        </p:txBody>
      </p:sp>
      <p:sp>
        <p:nvSpPr>
          <p:cNvPr id="36" name="TextBox 35">
            <a:extLst>
              <a:ext uri="{FF2B5EF4-FFF2-40B4-BE49-F238E27FC236}">
                <a16:creationId xmlns:a16="http://schemas.microsoft.com/office/drawing/2014/main" id="{8D7E75D5-EF23-4ECA-8787-55379710D1BC}"/>
              </a:ext>
            </a:extLst>
          </p:cNvPr>
          <p:cNvSpPr txBox="1"/>
          <p:nvPr/>
        </p:nvSpPr>
        <p:spPr>
          <a:xfrm>
            <a:off x="4086167" y="4796627"/>
            <a:ext cx="861657" cy="400110"/>
          </a:xfrm>
          <a:prstGeom prst="rect">
            <a:avLst/>
          </a:prstGeom>
          <a:noFill/>
          <a:ln w="19050">
            <a:solidFill>
              <a:schemeClr val="accent1">
                <a:lumMod val="50000"/>
              </a:schemeClr>
            </a:solidFill>
          </a:ln>
        </p:spPr>
        <p:txBody>
          <a:bodyPr wrap="square" rtlCol="0">
            <a:spAutoFit/>
          </a:bodyPr>
          <a:lstStyle/>
          <a:p>
            <a:pPr algn="ctr"/>
            <a:r>
              <a:rPr lang="en-GB" sz="2000" dirty="0" err="1">
                <a:solidFill>
                  <a:srgbClr val="002060"/>
                </a:solidFill>
                <a:latin typeface="Century Gothic" panose="020B0502020202020204" pitchFamily="34" charset="0"/>
              </a:rPr>
              <a:t>avoir</a:t>
            </a:r>
            <a:endParaRPr lang="en-GB" sz="2000" dirty="0">
              <a:solidFill>
                <a:srgbClr val="002060"/>
              </a:solidFill>
            </a:endParaRPr>
          </a:p>
        </p:txBody>
      </p:sp>
      <p:sp>
        <p:nvSpPr>
          <p:cNvPr id="47" name="Action Button: Custom 16">
            <a:hlinkClick r:id="" action="ppaction://noaction" highlightClick="1">
              <a:snd r:embed="rId3" name="1.wav"/>
            </a:hlinkClick>
            <a:extLst>
              <a:ext uri="{FF2B5EF4-FFF2-40B4-BE49-F238E27FC236}">
                <a16:creationId xmlns:a16="http://schemas.microsoft.com/office/drawing/2014/main" id="{D64F2319-E89E-40A4-B092-F62E9ACFF79E}"/>
              </a:ext>
            </a:extLst>
          </p:cNvPr>
          <p:cNvSpPr/>
          <p:nvPr/>
        </p:nvSpPr>
        <p:spPr>
          <a:xfrm>
            <a:off x="5820413" y="14994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3" name="1.wav"/>
            </a:hlinkClick>
            <a:extLst>
              <a:ext uri="{FF2B5EF4-FFF2-40B4-BE49-F238E27FC236}">
                <a16:creationId xmlns:a16="http://schemas.microsoft.com/office/drawing/2014/main" id="{532FA512-995B-4583-8F5A-C3E31D087BAB}"/>
              </a:ext>
            </a:extLst>
          </p:cNvPr>
          <p:cNvSpPr/>
          <p:nvPr/>
        </p:nvSpPr>
        <p:spPr>
          <a:xfrm>
            <a:off x="5820413" y="23322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3" name="1.wav"/>
            </a:hlinkClick>
            <a:extLst>
              <a:ext uri="{FF2B5EF4-FFF2-40B4-BE49-F238E27FC236}">
                <a16:creationId xmlns:a16="http://schemas.microsoft.com/office/drawing/2014/main" id="{324FDEDD-BAEE-4BF5-B0B4-036D74973B83}"/>
              </a:ext>
            </a:extLst>
          </p:cNvPr>
          <p:cNvSpPr/>
          <p:nvPr/>
        </p:nvSpPr>
        <p:spPr>
          <a:xfrm>
            <a:off x="5820413" y="316515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3" name="1.wav"/>
            </a:hlinkClick>
            <a:extLst>
              <a:ext uri="{FF2B5EF4-FFF2-40B4-BE49-F238E27FC236}">
                <a16:creationId xmlns:a16="http://schemas.microsoft.com/office/drawing/2014/main" id="{2BD73180-7544-4246-BC88-C2CBBBA80C49}"/>
              </a:ext>
            </a:extLst>
          </p:cNvPr>
          <p:cNvSpPr/>
          <p:nvPr/>
        </p:nvSpPr>
        <p:spPr>
          <a:xfrm>
            <a:off x="5820413" y="399802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3" name="1.wav"/>
            </a:hlinkClick>
            <a:extLst>
              <a:ext uri="{FF2B5EF4-FFF2-40B4-BE49-F238E27FC236}">
                <a16:creationId xmlns:a16="http://schemas.microsoft.com/office/drawing/2014/main" id="{6E9227C6-9A45-4B11-B0BD-59797534A8A2}"/>
              </a:ext>
            </a:extLst>
          </p:cNvPr>
          <p:cNvSpPr/>
          <p:nvPr/>
        </p:nvSpPr>
        <p:spPr>
          <a:xfrm>
            <a:off x="5820413" y="48309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3" name="1.wav"/>
            </a:hlinkClick>
            <a:extLst>
              <a:ext uri="{FF2B5EF4-FFF2-40B4-BE49-F238E27FC236}">
                <a16:creationId xmlns:a16="http://schemas.microsoft.com/office/drawing/2014/main" id="{19FA8B9E-01B8-473A-A12C-7B1B03CCDFDC}"/>
              </a:ext>
            </a:extLst>
          </p:cNvPr>
          <p:cNvSpPr/>
          <p:nvPr/>
        </p:nvSpPr>
        <p:spPr>
          <a:xfrm>
            <a:off x="5820413" y="566378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53" name="Right Brace 52">
            <a:extLst>
              <a:ext uri="{FF2B5EF4-FFF2-40B4-BE49-F238E27FC236}">
                <a16:creationId xmlns:a16="http://schemas.microsoft.com/office/drawing/2014/main" id="{EC35FCFE-DA94-41F9-BA2A-9959CCC21529}"/>
              </a:ext>
            </a:extLst>
          </p:cNvPr>
          <p:cNvSpPr/>
          <p:nvPr/>
        </p:nvSpPr>
        <p:spPr>
          <a:xfrm>
            <a:off x="6488471" y="1565480"/>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Right Brace 53">
            <a:extLst>
              <a:ext uri="{FF2B5EF4-FFF2-40B4-BE49-F238E27FC236}">
                <a16:creationId xmlns:a16="http://schemas.microsoft.com/office/drawing/2014/main" id="{41CE7E67-6D27-446A-BB7C-3A6C62D3B665}"/>
              </a:ext>
            </a:extLst>
          </p:cNvPr>
          <p:cNvSpPr/>
          <p:nvPr/>
        </p:nvSpPr>
        <p:spPr>
          <a:xfrm>
            <a:off x="6488471" y="4073294"/>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TextBox 54">
            <a:extLst>
              <a:ext uri="{FF2B5EF4-FFF2-40B4-BE49-F238E27FC236}">
                <a16:creationId xmlns:a16="http://schemas.microsoft.com/office/drawing/2014/main" id="{8C4A5909-1F68-4F8E-B591-CFC40480107E}"/>
              </a:ext>
            </a:extLst>
          </p:cNvPr>
          <p:cNvSpPr txBox="1"/>
          <p:nvPr/>
        </p:nvSpPr>
        <p:spPr>
          <a:xfrm>
            <a:off x="7067857" y="2299445"/>
            <a:ext cx="1409584" cy="400109"/>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latin typeface="Century Gothic" panose="020B0502020202020204" pitchFamily="34" charset="0"/>
              </a:rPr>
              <a:t>noun (m.)</a:t>
            </a:r>
            <a:endParaRPr lang="en-GB" sz="2000" dirty="0">
              <a:solidFill>
                <a:srgbClr val="002060"/>
              </a:solidFill>
            </a:endParaRPr>
          </a:p>
        </p:txBody>
      </p:sp>
      <p:sp>
        <p:nvSpPr>
          <p:cNvPr id="56" name="TextBox 55">
            <a:extLst>
              <a:ext uri="{FF2B5EF4-FFF2-40B4-BE49-F238E27FC236}">
                <a16:creationId xmlns:a16="http://schemas.microsoft.com/office/drawing/2014/main" id="{0FEED360-E886-4AE4-9572-EA28BFAB1330}"/>
              </a:ext>
            </a:extLst>
          </p:cNvPr>
          <p:cNvSpPr txBox="1"/>
          <p:nvPr/>
        </p:nvSpPr>
        <p:spPr>
          <a:xfrm>
            <a:off x="7067855" y="4796628"/>
            <a:ext cx="1409586" cy="400109"/>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latin typeface="Century Gothic" panose="020B0502020202020204" pitchFamily="34" charset="0"/>
              </a:rPr>
              <a:t>noun (f.)</a:t>
            </a:r>
            <a:endParaRPr lang="en-GB" sz="2000" dirty="0">
              <a:solidFill>
                <a:srgbClr val="002060"/>
              </a:solidFill>
            </a:endParaRPr>
          </a:p>
        </p:txBody>
      </p:sp>
      <p:sp>
        <p:nvSpPr>
          <p:cNvPr id="67" name="Action Button: Custom 16">
            <a:hlinkClick r:id="" action="ppaction://noaction" highlightClick="1">
              <a:snd r:embed="rId3" name="1.wav"/>
            </a:hlinkClick>
            <a:extLst>
              <a:ext uri="{FF2B5EF4-FFF2-40B4-BE49-F238E27FC236}">
                <a16:creationId xmlns:a16="http://schemas.microsoft.com/office/drawing/2014/main" id="{710499DB-D7CE-4C73-8061-8881F115B299}"/>
              </a:ext>
            </a:extLst>
          </p:cNvPr>
          <p:cNvSpPr/>
          <p:nvPr/>
        </p:nvSpPr>
        <p:spPr>
          <a:xfrm>
            <a:off x="8879187" y="150301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3" name="1.wav"/>
            </a:hlinkClick>
            <a:extLst>
              <a:ext uri="{FF2B5EF4-FFF2-40B4-BE49-F238E27FC236}">
                <a16:creationId xmlns:a16="http://schemas.microsoft.com/office/drawing/2014/main" id="{0CF79A1D-344E-48CC-9B37-CA5C66411D48}"/>
              </a:ext>
            </a:extLst>
          </p:cNvPr>
          <p:cNvSpPr/>
          <p:nvPr/>
        </p:nvSpPr>
        <p:spPr>
          <a:xfrm>
            <a:off x="8879187" y="2335891"/>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3" name="1.wav"/>
            </a:hlinkClick>
            <a:extLst>
              <a:ext uri="{FF2B5EF4-FFF2-40B4-BE49-F238E27FC236}">
                <a16:creationId xmlns:a16="http://schemas.microsoft.com/office/drawing/2014/main" id="{34E52ACA-54D3-4CA0-96F3-44D6B2E846DD}"/>
              </a:ext>
            </a:extLst>
          </p:cNvPr>
          <p:cNvSpPr/>
          <p:nvPr/>
        </p:nvSpPr>
        <p:spPr>
          <a:xfrm>
            <a:off x="8879187" y="316876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3" name="1.wav"/>
            </a:hlinkClick>
            <a:extLst>
              <a:ext uri="{FF2B5EF4-FFF2-40B4-BE49-F238E27FC236}">
                <a16:creationId xmlns:a16="http://schemas.microsoft.com/office/drawing/2014/main" id="{F02E7E99-90C3-464A-83D0-1093CDDC1165}"/>
              </a:ext>
            </a:extLst>
          </p:cNvPr>
          <p:cNvSpPr/>
          <p:nvPr/>
        </p:nvSpPr>
        <p:spPr>
          <a:xfrm>
            <a:off x="8879187" y="4001641"/>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3" name="1.wav"/>
            </a:hlinkClick>
            <a:extLst>
              <a:ext uri="{FF2B5EF4-FFF2-40B4-BE49-F238E27FC236}">
                <a16:creationId xmlns:a16="http://schemas.microsoft.com/office/drawing/2014/main" id="{69B637E5-8319-4808-83BE-A229083E7D50}"/>
              </a:ext>
            </a:extLst>
          </p:cNvPr>
          <p:cNvSpPr/>
          <p:nvPr/>
        </p:nvSpPr>
        <p:spPr>
          <a:xfrm>
            <a:off x="8879187" y="483451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3" name="1.wav"/>
            </a:hlinkClick>
            <a:extLst>
              <a:ext uri="{FF2B5EF4-FFF2-40B4-BE49-F238E27FC236}">
                <a16:creationId xmlns:a16="http://schemas.microsoft.com/office/drawing/2014/main" id="{E863BC5C-4F83-40E2-B498-B28C895F42DA}"/>
              </a:ext>
            </a:extLst>
          </p:cNvPr>
          <p:cNvSpPr/>
          <p:nvPr/>
        </p:nvSpPr>
        <p:spPr>
          <a:xfrm>
            <a:off x="8879187" y="566739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73" name="Right Brace 72">
            <a:extLst>
              <a:ext uri="{FF2B5EF4-FFF2-40B4-BE49-F238E27FC236}">
                <a16:creationId xmlns:a16="http://schemas.microsoft.com/office/drawing/2014/main" id="{3F162E2D-0E9F-406A-A6A6-7F7C0A7CE72E}"/>
              </a:ext>
            </a:extLst>
          </p:cNvPr>
          <p:cNvSpPr/>
          <p:nvPr/>
        </p:nvSpPr>
        <p:spPr>
          <a:xfrm>
            <a:off x="9547243" y="1611247"/>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TextBox 74">
            <a:extLst>
              <a:ext uri="{FF2B5EF4-FFF2-40B4-BE49-F238E27FC236}">
                <a16:creationId xmlns:a16="http://schemas.microsoft.com/office/drawing/2014/main" id="{E8D762C1-C85E-400E-8A05-2A3A406EE2A5}"/>
              </a:ext>
            </a:extLst>
          </p:cNvPr>
          <p:cNvSpPr txBox="1"/>
          <p:nvPr/>
        </p:nvSpPr>
        <p:spPr>
          <a:xfrm>
            <a:off x="10164079" y="1587950"/>
            <a:ext cx="1813332" cy="1015663"/>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latin typeface="Century Gothic" panose="020B0502020202020204" pitchFamily="34" charset="0"/>
              </a:rPr>
              <a:t>adjectives that add –e in feminine</a:t>
            </a:r>
            <a:endParaRPr lang="en-GB" sz="2000" dirty="0">
              <a:solidFill>
                <a:srgbClr val="002060"/>
              </a:solidFill>
            </a:endParaRPr>
          </a:p>
        </p:txBody>
      </p:sp>
      <p:sp>
        <p:nvSpPr>
          <p:cNvPr id="78" name="Right Brace 77">
            <a:extLst>
              <a:ext uri="{FF2B5EF4-FFF2-40B4-BE49-F238E27FC236}">
                <a16:creationId xmlns:a16="http://schemas.microsoft.com/office/drawing/2014/main" id="{844AC288-F234-486B-BCA9-77EF4A9036AA}"/>
              </a:ext>
            </a:extLst>
          </p:cNvPr>
          <p:cNvSpPr/>
          <p:nvPr/>
        </p:nvSpPr>
        <p:spPr>
          <a:xfrm>
            <a:off x="9566779" y="3280799"/>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TextBox 78">
            <a:extLst>
              <a:ext uri="{FF2B5EF4-FFF2-40B4-BE49-F238E27FC236}">
                <a16:creationId xmlns:a16="http://schemas.microsoft.com/office/drawing/2014/main" id="{EC48FC27-4EE9-41EC-8078-E547E5CEE790}"/>
              </a:ext>
            </a:extLst>
          </p:cNvPr>
          <p:cNvSpPr txBox="1"/>
          <p:nvPr/>
        </p:nvSpPr>
        <p:spPr>
          <a:xfrm>
            <a:off x="10164079" y="3150794"/>
            <a:ext cx="1813332" cy="1323439"/>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latin typeface="Century Gothic" panose="020B0502020202020204" pitchFamily="34" charset="0"/>
              </a:rPr>
              <a:t>adjectives that add </a:t>
            </a:r>
          </a:p>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euse</a:t>
            </a:r>
            <a:r>
              <a:rPr lang="en-GB" sz="2000" dirty="0">
                <a:solidFill>
                  <a:srgbClr val="002060"/>
                </a:solidFill>
                <a:latin typeface="Century Gothic" panose="020B0502020202020204" pitchFamily="34" charset="0"/>
              </a:rPr>
              <a:t> in feminine</a:t>
            </a:r>
            <a:endParaRPr lang="en-GB" sz="2000" dirty="0">
              <a:solidFill>
                <a:srgbClr val="002060"/>
              </a:solidFill>
            </a:endParaRPr>
          </a:p>
        </p:txBody>
      </p:sp>
      <p:sp>
        <p:nvSpPr>
          <p:cNvPr id="80" name="Right Brace 79">
            <a:extLst>
              <a:ext uri="{FF2B5EF4-FFF2-40B4-BE49-F238E27FC236}">
                <a16:creationId xmlns:a16="http://schemas.microsoft.com/office/drawing/2014/main" id="{25F99B60-1641-44EA-991E-9E08D650E4AA}"/>
              </a:ext>
            </a:extLst>
          </p:cNvPr>
          <p:cNvSpPr/>
          <p:nvPr/>
        </p:nvSpPr>
        <p:spPr>
          <a:xfrm>
            <a:off x="9566779" y="4950352"/>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 name="TextBox 80">
            <a:extLst>
              <a:ext uri="{FF2B5EF4-FFF2-40B4-BE49-F238E27FC236}">
                <a16:creationId xmlns:a16="http://schemas.microsoft.com/office/drawing/2014/main" id="{E3AE8247-0192-4142-BBF2-053958005414}"/>
              </a:ext>
            </a:extLst>
          </p:cNvPr>
          <p:cNvSpPr txBox="1"/>
          <p:nvPr/>
        </p:nvSpPr>
        <p:spPr>
          <a:xfrm>
            <a:off x="10164079" y="4830903"/>
            <a:ext cx="1813332" cy="1323439"/>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latin typeface="Century Gothic" panose="020B0502020202020204" pitchFamily="34" charset="0"/>
              </a:rPr>
              <a:t>adjectives with irregular feminine forms</a:t>
            </a:r>
            <a:endParaRPr lang="en-GB" sz="2000" dirty="0">
              <a:solidFill>
                <a:srgbClr val="002060"/>
              </a:solidFill>
            </a:endParaRPr>
          </a:p>
        </p:txBody>
      </p:sp>
      <p:pic>
        <p:nvPicPr>
          <p:cNvPr id="2" name="Picture 1" descr="A close up of a logo&#10;&#10;Description automatically generated">
            <a:extLst>
              <a:ext uri="{FF2B5EF4-FFF2-40B4-BE49-F238E27FC236}">
                <a16:creationId xmlns:a16="http://schemas.microsoft.com/office/drawing/2014/main" id="{FAE10CAF-4896-4D76-9DC6-CAAD9592B8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9152" y="2975710"/>
            <a:ext cx="898723" cy="898723"/>
          </a:xfrm>
          <a:prstGeom prst="rect">
            <a:avLst/>
          </a:prstGeom>
        </p:spPr>
      </p:pic>
      <p:sp>
        <p:nvSpPr>
          <p:cNvPr id="3" name="TextBox 2">
            <a:extLst>
              <a:ext uri="{FF2B5EF4-FFF2-40B4-BE49-F238E27FC236}">
                <a16:creationId xmlns:a16="http://schemas.microsoft.com/office/drawing/2014/main" id="{90B72659-D14A-466D-9B87-297DCAAFB1DB}"/>
              </a:ext>
            </a:extLst>
          </p:cNvPr>
          <p:cNvSpPr txBox="1"/>
          <p:nvPr/>
        </p:nvSpPr>
        <p:spPr>
          <a:xfrm>
            <a:off x="1191293" y="3185098"/>
            <a:ext cx="307327"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5" name="TextBox 4">
            <a:extLst>
              <a:ext uri="{FF2B5EF4-FFF2-40B4-BE49-F238E27FC236}">
                <a16:creationId xmlns:a16="http://schemas.microsoft.com/office/drawing/2014/main" id="{86B9B29F-23DF-4B9B-8B0B-69AFF34AC7DF}"/>
              </a:ext>
            </a:extLst>
          </p:cNvPr>
          <p:cNvSpPr txBox="1"/>
          <p:nvPr/>
        </p:nvSpPr>
        <p:spPr>
          <a:xfrm>
            <a:off x="1139947" y="5663779"/>
            <a:ext cx="307327" cy="461665"/>
          </a:xfrm>
          <a:prstGeom prst="rect">
            <a:avLst/>
          </a:prstGeom>
          <a:noFill/>
        </p:spPr>
        <p:txBody>
          <a:bodyPr wrap="square" rtlCol="0">
            <a:spAutoFit/>
          </a:bodyPr>
          <a:lstStyle/>
          <a:p>
            <a:pPr algn="l"/>
            <a:r>
              <a:rPr lang="en-GB" sz="2400" dirty="0">
                <a:solidFill>
                  <a:schemeClr val="accent5">
                    <a:lumMod val="50000"/>
                  </a:schemeClr>
                </a:solidFill>
              </a:rPr>
              <a:t>+</a:t>
            </a:r>
          </a:p>
        </p:txBody>
      </p:sp>
      <p:pic>
        <p:nvPicPr>
          <p:cNvPr id="58" name="Picture 57" descr="A picture containing food, sitting, clock, red&#10;&#10;Description automatically generated">
            <a:extLst>
              <a:ext uri="{FF2B5EF4-FFF2-40B4-BE49-F238E27FC236}">
                <a16:creationId xmlns:a16="http://schemas.microsoft.com/office/drawing/2014/main" id="{25CA2F47-7D47-4169-8357-2C5DDCBC7E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400219">
            <a:off x="7050980" y="549528"/>
            <a:ext cx="1398218" cy="871701"/>
          </a:xfrm>
          <a:prstGeom prst="rect">
            <a:avLst/>
          </a:prstGeom>
        </p:spPr>
      </p:pic>
      <p:pic>
        <p:nvPicPr>
          <p:cNvPr id="59" name="Picture 58" descr="A picture containing food, sitting, clock, red&#10;&#10;Description automatically generated">
            <a:extLst>
              <a:ext uri="{FF2B5EF4-FFF2-40B4-BE49-F238E27FC236}">
                <a16:creationId xmlns:a16="http://schemas.microsoft.com/office/drawing/2014/main" id="{20C45CA9-894E-4F31-94B1-D254FA5F5D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66754">
            <a:off x="7964028" y="100095"/>
            <a:ext cx="1398218" cy="871701"/>
          </a:xfrm>
          <a:prstGeom prst="rect">
            <a:avLst/>
          </a:prstGeom>
        </p:spPr>
      </p:pic>
      <p:sp>
        <p:nvSpPr>
          <p:cNvPr id="60" name="Rounded Rectangle 46">
            <a:extLst>
              <a:ext uri="{FF2B5EF4-FFF2-40B4-BE49-F238E27FC236}">
                <a16:creationId xmlns:a16="http://schemas.microsoft.com/office/drawing/2014/main" id="{F79EBEC7-CCDD-44F5-BA0A-5FE9C38013E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3070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Une interview</a:t>
            </a:r>
          </a:p>
        </p:txBody>
      </p:sp>
      <p:sp>
        <p:nvSpPr>
          <p:cNvPr id="6" name="TextBox 5">
            <a:extLst>
              <a:ext uri="{FF2B5EF4-FFF2-40B4-BE49-F238E27FC236}">
                <a16:creationId xmlns:a16="http://schemas.microsoft.com/office/drawing/2014/main" id="{A2AECFFE-55D9-ED46-9E49-F19805C09A6A}"/>
              </a:ext>
            </a:extLst>
          </p:cNvPr>
          <p:cNvSpPr txBox="1"/>
          <p:nvPr/>
        </p:nvSpPr>
        <p:spPr>
          <a:xfrm>
            <a:off x="220016" y="1327224"/>
            <a:ext cx="1156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Pose des questions sur la </a:t>
            </a:r>
            <a:r>
              <a:rPr lang="en-US" sz="2400" dirty="0" err="1">
                <a:solidFill>
                  <a:srgbClr val="002060"/>
                </a:solidFill>
                <a:latin typeface="Century Gothic" panose="020F0302020204030204"/>
              </a:rPr>
              <a:t>famille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ou</a:t>
            </a:r>
            <a:r>
              <a:rPr lang="en-US" sz="2400" dirty="0">
                <a:solidFill>
                  <a:srgbClr val="002060"/>
                </a:solidFill>
                <a:latin typeface="Century Gothic" panose="020F0302020204030204"/>
              </a:rPr>
              <a:t> les </a:t>
            </a:r>
            <a:r>
              <a:rPr lang="en-US" sz="2400" dirty="0" err="1">
                <a:solidFill>
                  <a:srgbClr val="002060"/>
                </a:solidFill>
                <a:latin typeface="Century Gothic" panose="020F0302020204030204"/>
              </a:rPr>
              <a:t>amis</a:t>
            </a:r>
            <a:r>
              <a:rPr lang="en-US" sz="2400" dirty="0">
                <a:solidFill>
                  <a:srgbClr val="002060"/>
                </a:solidFill>
                <a:latin typeface="Century Gothic" panose="020F0302020204030204"/>
              </a:rPr>
              <a:t> d’un(e) </a:t>
            </a:r>
            <a:r>
              <a:rPr lang="en-US" sz="2400" dirty="0" err="1">
                <a:solidFill>
                  <a:srgbClr val="002060"/>
                </a:solidFill>
                <a:latin typeface="Century Gothic" panose="020F0302020204030204"/>
              </a:rPr>
              <a:t>partenaire</a:t>
            </a:r>
            <a:r>
              <a:rPr lang="en-US" sz="2400" dirty="0">
                <a:solidFill>
                  <a:srgbClr val="002060"/>
                </a:solidFill>
                <a:latin typeface="Century Gothic" panose="020F0302020204030204"/>
              </a:rPr>
              <a:t>.</a:t>
            </a:r>
          </a:p>
        </p:txBody>
      </p:sp>
      <p:sp>
        <p:nvSpPr>
          <p:cNvPr id="9" name="Rounded Rectangle 46">
            <a:extLst>
              <a:ext uri="{FF2B5EF4-FFF2-40B4-BE49-F238E27FC236}">
                <a16:creationId xmlns:a16="http://schemas.microsoft.com/office/drawing/2014/main" id="{539254ED-4C32-4EF5-8527-B135A612AF5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a:extLst>
              <a:ext uri="{FF2B5EF4-FFF2-40B4-BE49-F238E27FC236}">
                <a16:creationId xmlns:a16="http://schemas.microsoft.com/office/drawing/2014/main" id="{F059AE61-F1CD-400C-AF88-329495101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086467" y="3792396"/>
            <a:ext cx="3939591" cy="446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C9392-FBAF-42C1-BD0B-7F76209FC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6433038" y="3792388"/>
            <a:ext cx="3939605" cy="446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DEF26E-FFAE-4915-AAB1-C9104A9D1371}"/>
              </a:ext>
            </a:extLst>
          </p:cNvPr>
          <p:cNvSpPr txBox="1"/>
          <p:nvPr/>
        </p:nvSpPr>
        <p:spPr>
          <a:xfrm>
            <a:off x="289770" y="2212023"/>
            <a:ext cx="1640890" cy="461665"/>
          </a:xfrm>
          <a:prstGeom prst="rect">
            <a:avLst/>
          </a:prstGeom>
          <a:noFill/>
        </p:spPr>
        <p:txBody>
          <a:bodyPr wrap="square" rtlCol="0">
            <a:spAutoFit/>
          </a:bodyPr>
          <a:lstStyle/>
          <a:p>
            <a:pPr algn="ctr"/>
            <a:r>
              <a:rPr lang="en-GB" sz="2400" dirty="0">
                <a:solidFill>
                  <a:srgbClr val="002060"/>
                </a:solidFill>
              </a:rPr>
              <a:t>intelligent</a:t>
            </a:r>
            <a:endParaRPr lang="fr-FR" sz="2400" dirty="0">
              <a:solidFill>
                <a:srgbClr val="002060"/>
              </a:solidFill>
            </a:endParaRPr>
          </a:p>
        </p:txBody>
      </p:sp>
      <p:sp>
        <p:nvSpPr>
          <p:cNvPr id="13" name="TextBox 12">
            <a:extLst>
              <a:ext uri="{FF2B5EF4-FFF2-40B4-BE49-F238E27FC236}">
                <a16:creationId xmlns:a16="http://schemas.microsoft.com/office/drawing/2014/main" id="{57D16472-61FE-4A48-982F-694AFF3A4989}"/>
              </a:ext>
            </a:extLst>
          </p:cNvPr>
          <p:cNvSpPr txBox="1"/>
          <p:nvPr/>
        </p:nvSpPr>
        <p:spPr>
          <a:xfrm>
            <a:off x="9780797" y="2241910"/>
            <a:ext cx="1640890" cy="461665"/>
          </a:xfrm>
          <a:prstGeom prst="rect">
            <a:avLst/>
          </a:prstGeom>
          <a:noFill/>
        </p:spPr>
        <p:txBody>
          <a:bodyPr wrap="square" rtlCol="0">
            <a:spAutoFit/>
          </a:bodyPr>
          <a:lstStyle/>
          <a:p>
            <a:pPr algn="ctr"/>
            <a:r>
              <a:rPr lang="en-GB" sz="2400" dirty="0">
                <a:solidFill>
                  <a:srgbClr val="002060"/>
                </a:solidFill>
              </a:rPr>
              <a:t>happy</a:t>
            </a:r>
            <a:endParaRPr lang="fr-FR" sz="2400" dirty="0">
              <a:solidFill>
                <a:srgbClr val="002060"/>
              </a:solidFill>
            </a:endParaRPr>
          </a:p>
        </p:txBody>
      </p:sp>
      <p:sp>
        <p:nvSpPr>
          <p:cNvPr id="14" name="TextBox 13">
            <a:extLst>
              <a:ext uri="{FF2B5EF4-FFF2-40B4-BE49-F238E27FC236}">
                <a16:creationId xmlns:a16="http://schemas.microsoft.com/office/drawing/2014/main" id="{CA1FF51D-5053-46AE-AC61-2BB8D6DEE124}"/>
              </a:ext>
            </a:extLst>
          </p:cNvPr>
          <p:cNvSpPr txBox="1"/>
          <p:nvPr/>
        </p:nvSpPr>
        <p:spPr>
          <a:xfrm>
            <a:off x="8938031" y="3505203"/>
            <a:ext cx="2244311" cy="461665"/>
          </a:xfrm>
          <a:prstGeom prst="rect">
            <a:avLst/>
          </a:prstGeom>
          <a:noFill/>
        </p:spPr>
        <p:txBody>
          <a:bodyPr wrap="square" rtlCol="0">
            <a:spAutoFit/>
          </a:bodyPr>
          <a:lstStyle/>
          <a:p>
            <a:pPr algn="ctr"/>
            <a:r>
              <a:rPr lang="en-GB" sz="2400" dirty="0">
                <a:solidFill>
                  <a:srgbClr val="002060"/>
                </a:solidFill>
              </a:rPr>
              <a:t>hard-working</a:t>
            </a:r>
            <a:endParaRPr lang="fr-FR" sz="2400" dirty="0">
              <a:solidFill>
                <a:srgbClr val="002060"/>
              </a:solidFill>
            </a:endParaRPr>
          </a:p>
        </p:txBody>
      </p:sp>
      <p:sp>
        <p:nvSpPr>
          <p:cNvPr id="15" name="TextBox 14">
            <a:extLst>
              <a:ext uri="{FF2B5EF4-FFF2-40B4-BE49-F238E27FC236}">
                <a16:creationId xmlns:a16="http://schemas.microsoft.com/office/drawing/2014/main" id="{092946B3-2BD5-420F-AD4C-6254E5F33B5C}"/>
              </a:ext>
            </a:extLst>
          </p:cNvPr>
          <p:cNvSpPr txBox="1"/>
          <p:nvPr/>
        </p:nvSpPr>
        <p:spPr>
          <a:xfrm>
            <a:off x="9004292" y="4966849"/>
            <a:ext cx="2244311" cy="461665"/>
          </a:xfrm>
          <a:prstGeom prst="rect">
            <a:avLst/>
          </a:prstGeom>
          <a:noFill/>
        </p:spPr>
        <p:txBody>
          <a:bodyPr wrap="square" rtlCol="0">
            <a:spAutoFit/>
          </a:bodyPr>
          <a:lstStyle/>
          <a:p>
            <a:pPr algn="ctr"/>
            <a:r>
              <a:rPr lang="en-GB" sz="2400" dirty="0">
                <a:solidFill>
                  <a:srgbClr val="002060"/>
                </a:solidFill>
              </a:rPr>
              <a:t>ambitious</a:t>
            </a:r>
            <a:endParaRPr lang="fr-FR" sz="2400" dirty="0">
              <a:solidFill>
                <a:srgbClr val="002060"/>
              </a:solidFill>
            </a:endParaRPr>
          </a:p>
        </p:txBody>
      </p:sp>
      <p:sp>
        <p:nvSpPr>
          <p:cNvPr id="16" name="TextBox 15">
            <a:extLst>
              <a:ext uri="{FF2B5EF4-FFF2-40B4-BE49-F238E27FC236}">
                <a16:creationId xmlns:a16="http://schemas.microsoft.com/office/drawing/2014/main" id="{653354AA-0A74-4981-9B07-AACFA8DED8E6}"/>
              </a:ext>
            </a:extLst>
          </p:cNvPr>
          <p:cNvSpPr txBox="1"/>
          <p:nvPr/>
        </p:nvSpPr>
        <p:spPr>
          <a:xfrm>
            <a:off x="2083841" y="2605634"/>
            <a:ext cx="1640890" cy="461665"/>
          </a:xfrm>
          <a:prstGeom prst="rect">
            <a:avLst/>
          </a:prstGeom>
          <a:noFill/>
        </p:spPr>
        <p:txBody>
          <a:bodyPr wrap="square" rtlCol="0">
            <a:spAutoFit/>
          </a:bodyPr>
          <a:lstStyle/>
          <a:p>
            <a:pPr algn="ctr"/>
            <a:r>
              <a:rPr lang="en-GB" sz="2400" dirty="0">
                <a:solidFill>
                  <a:srgbClr val="002060"/>
                </a:solidFill>
              </a:rPr>
              <a:t>careful</a:t>
            </a:r>
            <a:endParaRPr lang="fr-FR" sz="2400" dirty="0">
              <a:solidFill>
                <a:srgbClr val="002060"/>
              </a:solidFill>
            </a:endParaRPr>
          </a:p>
        </p:txBody>
      </p:sp>
      <p:sp>
        <p:nvSpPr>
          <p:cNvPr id="17" name="TextBox 16">
            <a:extLst>
              <a:ext uri="{FF2B5EF4-FFF2-40B4-BE49-F238E27FC236}">
                <a16:creationId xmlns:a16="http://schemas.microsoft.com/office/drawing/2014/main" id="{1FDA5B3B-BEDC-4AE2-989B-6A6CCAB90C9B}"/>
              </a:ext>
            </a:extLst>
          </p:cNvPr>
          <p:cNvSpPr txBox="1"/>
          <p:nvPr/>
        </p:nvSpPr>
        <p:spPr>
          <a:xfrm>
            <a:off x="4165514" y="4846919"/>
            <a:ext cx="1640890" cy="461665"/>
          </a:xfrm>
          <a:prstGeom prst="rect">
            <a:avLst/>
          </a:prstGeom>
          <a:noFill/>
        </p:spPr>
        <p:txBody>
          <a:bodyPr wrap="square" rtlCol="0">
            <a:spAutoFit/>
          </a:bodyPr>
          <a:lstStyle/>
          <a:p>
            <a:pPr algn="ctr"/>
            <a:r>
              <a:rPr lang="en-GB" sz="2400" dirty="0">
                <a:solidFill>
                  <a:srgbClr val="002060"/>
                </a:solidFill>
              </a:rPr>
              <a:t>funny</a:t>
            </a:r>
            <a:endParaRPr lang="fr-FR" sz="2400" dirty="0">
              <a:solidFill>
                <a:srgbClr val="002060"/>
              </a:solidFill>
            </a:endParaRPr>
          </a:p>
        </p:txBody>
      </p:sp>
      <p:sp>
        <p:nvSpPr>
          <p:cNvPr id="18" name="TextBox 17">
            <a:extLst>
              <a:ext uri="{FF2B5EF4-FFF2-40B4-BE49-F238E27FC236}">
                <a16:creationId xmlns:a16="http://schemas.microsoft.com/office/drawing/2014/main" id="{B71C026D-B598-4E06-A468-5BE7166D1E02}"/>
              </a:ext>
            </a:extLst>
          </p:cNvPr>
          <p:cNvSpPr txBox="1"/>
          <p:nvPr/>
        </p:nvSpPr>
        <p:spPr>
          <a:xfrm>
            <a:off x="4269283" y="2392496"/>
            <a:ext cx="1640890" cy="461665"/>
          </a:xfrm>
          <a:prstGeom prst="rect">
            <a:avLst/>
          </a:prstGeom>
          <a:noFill/>
        </p:spPr>
        <p:txBody>
          <a:bodyPr wrap="square" rtlCol="0">
            <a:spAutoFit/>
          </a:bodyPr>
          <a:lstStyle/>
          <a:p>
            <a:pPr algn="ctr"/>
            <a:r>
              <a:rPr lang="en-GB" sz="2400" dirty="0">
                <a:solidFill>
                  <a:srgbClr val="002060"/>
                </a:solidFill>
              </a:rPr>
              <a:t>calm</a:t>
            </a:r>
            <a:endParaRPr lang="fr-FR" sz="2400" dirty="0">
              <a:solidFill>
                <a:srgbClr val="002060"/>
              </a:solidFill>
            </a:endParaRPr>
          </a:p>
        </p:txBody>
      </p:sp>
      <p:sp>
        <p:nvSpPr>
          <p:cNvPr id="19" name="TextBox 18">
            <a:extLst>
              <a:ext uri="{FF2B5EF4-FFF2-40B4-BE49-F238E27FC236}">
                <a16:creationId xmlns:a16="http://schemas.microsoft.com/office/drawing/2014/main" id="{1DAB5585-079D-4CD1-AD0D-BBA402381094}"/>
              </a:ext>
            </a:extLst>
          </p:cNvPr>
          <p:cNvSpPr txBox="1"/>
          <p:nvPr/>
        </p:nvSpPr>
        <p:spPr>
          <a:xfrm>
            <a:off x="1825977" y="4670334"/>
            <a:ext cx="1640890" cy="461665"/>
          </a:xfrm>
          <a:prstGeom prst="rect">
            <a:avLst/>
          </a:prstGeom>
          <a:noFill/>
        </p:spPr>
        <p:txBody>
          <a:bodyPr wrap="square" rtlCol="0">
            <a:spAutoFit/>
          </a:bodyPr>
          <a:lstStyle/>
          <a:p>
            <a:pPr algn="ctr"/>
            <a:r>
              <a:rPr lang="en-GB" sz="2400" dirty="0">
                <a:solidFill>
                  <a:srgbClr val="002060"/>
                </a:solidFill>
              </a:rPr>
              <a:t>mean</a:t>
            </a:r>
            <a:endParaRPr lang="fr-FR" sz="2400" dirty="0">
              <a:solidFill>
                <a:srgbClr val="002060"/>
              </a:solidFill>
            </a:endParaRPr>
          </a:p>
        </p:txBody>
      </p:sp>
      <p:sp>
        <p:nvSpPr>
          <p:cNvPr id="20" name="TextBox 19">
            <a:extLst>
              <a:ext uri="{FF2B5EF4-FFF2-40B4-BE49-F238E27FC236}">
                <a16:creationId xmlns:a16="http://schemas.microsoft.com/office/drawing/2014/main" id="{AA813AB1-E06E-4C85-8ACA-6772E320802E}"/>
              </a:ext>
            </a:extLst>
          </p:cNvPr>
          <p:cNvSpPr txBox="1"/>
          <p:nvPr/>
        </p:nvSpPr>
        <p:spPr>
          <a:xfrm>
            <a:off x="177213" y="5290500"/>
            <a:ext cx="1831439" cy="461665"/>
          </a:xfrm>
          <a:prstGeom prst="rect">
            <a:avLst/>
          </a:prstGeom>
          <a:noFill/>
        </p:spPr>
        <p:txBody>
          <a:bodyPr wrap="square" rtlCol="0">
            <a:spAutoFit/>
          </a:bodyPr>
          <a:lstStyle/>
          <a:p>
            <a:pPr algn="ctr"/>
            <a:r>
              <a:rPr lang="en-GB" sz="2400" dirty="0">
                <a:solidFill>
                  <a:srgbClr val="002060"/>
                </a:solidFill>
              </a:rPr>
              <a:t>interesting</a:t>
            </a:r>
            <a:endParaRPr lang="fr-FR" sz="2400" dirty="0">
              <a:solidFill>
                <a:srgbClr val="002060"/>
              </a:solidFill>
            </a:endParaRPr>
          </a:p>
        </p:txBody>
      </p:sp>
      <p:sp>
        <p:nvSpPr>
          <p:cNvPr id="21" name="TextBox 20">
            <a:extLst>
              <a:ext uri="{FF2B5EF4-FFF2-40B4-BE49-F238E27FC236}">
                <a16:creationId xmlns:a16="http://schemas.microsoft.com/office/drawing/2014/main" id="{5F4B7CBE-DC2D-4CD1-BAEA-E0C35F5925A7}"/>
              </a:ext>
            </a:extLst>
          </p:cNvPr>
          <p:cNvSpPr txBox="1"/>
          <p:nvPr/>
        </p:nvSpPr>
        <p:spPr>
          <a:xfrm>
            <a:off x="5910173" y="5226900"/>
            <a:ext cx="1640890" cy="461665"/>
          </a:xfrm>
          <a:prstGeom prst="rect">
            <a:avLst/>
          </a:prstGeom>
          <a:noFill/>
        </p:spPr>
        <p:txBody>
          <a:bodyPr wrap="square" rtlCol="0">
            <a:spAutoFit/>
          </a:bodyPr>
          <a:lstStyle/>
          <a:p>
            <a:pPr algn="ctr"/>
            <a:r>
              <a:rPr lang="en-GB" sz="2400" dirty="0">
                <a:solidFill>
                  <a:srgbClr val="002060"/>
                </a:solidFill>
              </a:rPr>
              <a:t>sad</a:t>
            </a:r>
            <a:endParaRPr lang="fr-FR" sz="2400" dirty="0">
              <a:solidFill>
                <a:srgbClr val="002060"/>
              </a:solidFill>
            </a:endParaRPr>
          </a:p>
        </p:txBody>
      </p:sp>
      <p:sp>
        <p:nvSpPr>
          <p:cNvPr id="22" name="TextBox 21">
            <a:extLst>
              <a:ext uri="{FF2B5EF4-FFF2-40B4-BE49-F238E27FC236}">
                <a16:creationId xmlns:a16="http://schemas.microsoft.com/office/drawing/2014/main" id="{B5255E2E-92F5-4647-95E5-8E3793B3F3C7}"/>
              </a:ext>
            </a:extLst>
          </p:cNvPr>
          <p:cNvSpPr txBox="1"/>
          <p:nvPr/>
        </p:nvSpPr>
        <p:spPr>
          <a:xfrm>
            <a:off x="4449828" y="3476432"/>
            <a:ext cx="2304705" cy="461665"/>
          </a:xfrm>
          <a:prstGeom prst="rect">
            <a:avLst/>
          </a:prstGeom>
          <a:noFill/>
        </p:spPr>
        <p:txBody>
          <a:bodyPr wrap="square" rtlCol="0">
            <a:spAutoFit/>
          </a:bodyPr>
          <a:lstStyle/>
          <a:p>
            <a:pPr algn="ctr"/>
            <a:r>
              <a:rPr lang="en-GB" sz="2400" dirty="0">
                <a:solidFill>
                  <a:srgbClr val="002060"/>
                </a:solidFill>
              </a:rPr>
              <a:t>well-behaved</a:t>
            </a:r>
            <a:endParaRPr lang="fr-FR" sz="2400" dirty="0">
              <a:solidFill>
                <a:srgbClr val="002060"/>
              </a:solidFill>
            </a:endParaRPr>
          </a:p>
        </p:txBody>
      </p:sp>
      <p:sp>
        <p:nvSpPr>
          <p:cNvPr id="23" name="TextBox 22">
            <a:extLst>
              <a:ext uri="{FF2B5EF4-FFF2-40B4-BE49-F238E27FC236}">
                <a16:creationId xmlns:a16="http://schemas.microsoft.com/office/drawing/2014/main" id="{15DE88A3-C2B9-4A99-ADD2-46952374BBA7}"/>
              </a:ext>
            </a:extLst>
          </p:cNvPr>
          <p:cNvSpPr txBox="1"/>
          <p:nvPr/>
        </p:nvSpPr>
        <p:spPr>
          <a:xfrm>
            <a:off x="272487" y="4015632"/>
            <a:ext cx="1640890" cy="461665"/>
          </a:xfrm>
          <a:prstGeom prst="rect">
            <a:avLst/>
          </a:prstGeom>
          <a:noFill/>
        </p:spPr>
        <p:txBody>
          <a:bodyPr wrap="square" rtlCol="0">
            <a:spAutoFit/>
          </a:bodyPr>
          <a:lstStyle/>
          <a:p>
            <a:pPr algn="ctr"/>
            <a:r>
              <a:rPr lang="en-GB" sz="2400" dirty="0">
                <a:solidFill>
                  <a:srgbClr val="002060"/>
                </a:solidFill>
              </a:rPr>
              <a:t>English</a:t>
            </a:r>
            <a:endParaRPr lang="fr-FR" sz="2400" dirty="0">
              <a:solidFill>
                <a:srgbClr val="002060"/>
              </a:solidFill>
            </a:endParaRPr>
          </a:p>
        </p:txBody>
      </p:sp>
      <p:sp>
        <p:nvSpPr>
          <p:cNvPr id="24" name="TextBox 23">
            <a:extLst>
              <a:ext uri="{FF2B5EF4-FFF2-40B4-BE49-F238E27FC236}">
                <a16:creationId xmlns:a16="http://schemas.microsoft.com/office/drawing/2014/main" id="{BB31B601-FFE9-44FD-A59C-61C704873377}"/>
              </a:ext>
            </a:extLst>
          </p:cNvPr>
          <p:cNvSpPr txBox="1"/>
          <p:nvPr/>
        </p:nvSpPr>
        <p:spPr>
          <a:xfrm>
            <a:off x="6226760" y="2659206"/>
            <a:ext cx="1640890" cy="461665"/>
          </a:xfrm>
          <a:prstGeom prst="rect">
            <a:avLst/>
          </a:prstGeom>
          <a:noFill/>
        </p:spPr>
        <p:txBody>
          <a:bodyPr wrap="square" rtlCol="0">
            <a:spAutoFit/>
          </a:bodyPr>
          <a:lstStyle/>
          <a:p>
            <a:pPr algn="ctr"/>
            <a:r>
              <a:rPr lang="en-GB" sz="2400" dirty="0">
                <a:solidFill>
                  <a:srgbClr val="002060"/>
                </a:solidFill>
              </a:rPr>
              <a:t>nice</a:t>
            </a:r>
            <a:endParaRPr lang="fr-FR" sz="2400" dirty="0">
              <a:solidFill>
                <a:srgbClr val="002060"/>
              </a:solidFill>
            </a:endParaRPr>
          </a:p>
        </p:txBody>
      </p:sp>
      <p:sp>
        <p:nvSpPr>
          <p:cNvPr id="25" name="TextBox 24">
            <a:extLst>
              <a:ext uri="{FF2B5EF4-FFF2-40B4-BE49-F238E27FC236}">
                <a16:creationId xmlns:a16="http://schemas.microsoft.com/office/drawing/2014/main" id="{63E5EDF2-D13A-4126-945D-282AA8F716D2}"/>
              </a:ext>
            </a:extLst>
          </p:cNvPr>
          <p:cNvSpPr txBox="1"/>
          <p:nvPr/>
        </p:nvSpPr>
        <p:spPr>
          <a:xfrm>
            <a:off x="1954924" y="5549926"/>
            <a:ext cx="1640890" cy="461665"/>
          </a:xfrm>
          <a:prstGeom prst="rect">
            <a:avLst/>
          </a:prstGeom>
          <a:noFill/>
        </p:spPr>
        <p:txBody>
          <a:bodyPr wrap="square" rtlCol="0">
            <a:spAutoFit/>
          </a:bodyPr>
          <a:lstStyle/>
          <a:p>
            <a:pPr algn="ctr"/>
            <a:r>
              <a:rPr lang="en-GB" sz="2400" dirty="0">
                <a:solidFill>
                  <a:srgbClr val="002060"/>
                </a:solidFill>
              </a:rPr>
              <a:t>tall</a:t>
            </a:r>
            <a:endParaRPr lang="fr-FR" sz="2400" dirty="0">
              <a:solidFill>
                <a:srgbClr val="002060"/>
              </a:solidFill>
            </a:endParaRPr>
          </a:p>
        </p:txBody>
      </p:sp>
      <p:sp>
        <p:nvSpPr>
          <p:cNvPr id="26" name="TextBox 25">
            <a:extLst>
              <a:ext uri="{FF2B5EF4-FFF2-40B4-BE49-F238E27FC236}">
                <a16:creationId xmlns:a16="http://schemas.microsoft.com/office/drawing/2014/main" id="{075C3BD5-982B-45E9-AFC7-CE317645C7A6}"/>
              </a:ext>
            </a:extLst>
          </p:cNvPr>
          <p:cNvSpPr txBox="1"/>
          <p:nvPr/>
        </p:nvSpPr>
        <p:spPr>
          <a:xfrm>
            <a:off x="2294909" y="3649763"/>
            <a:ext cx="1640890" cy="461665"/>
          </a:xfrm>
          <a:prstGeom prst="rect">
            <a:avLst/>
          </a:prstGeom>
          <a:noFill/>
        </p:spPr>
        <p:txBody>
          <a:bodyPr wrap="square" rtlCol="0">
            <a:spAutoFit/>
          </a:bodyPr>
          <a:lstStyle/>
          <a:p>
            <a:pPr algn="ctr"/>
            <a:r>
              <a:rPr lang="en-GB" sz="2400" dirty="0">
                <a:solidFill>
                  <a:srgbClr val="002060"/>
                </a:solidFill>
              </a:rPr>
              <a:t>short</a:t>
            </a:r>
            <a:endParaRPr lang="fr-FR" sz="2400" dirty="0">
              <a:solidFill>
                <a:srgbClr val="002060"/>
              </a:solidFill>
            </a:endParaRPr>
          </a:p>
        </p:txBody>
      </p:sp>
      <p:sp>
        <p:nvSpPr>
          <p:cNvPr id="27" name="TextBox 26">
            <a:extLst>
              <a:ext uri="{FF2B5EF4-FFF2-40B4-BE49-F238E27FC236}">
                <a16:creationId xmlns:a16="http://schemas.microsoft.com/office/drawing/2014/main" id="{8862046C-D9CB-4FF6-89AA-47D0261B526F}"/>
              </a:ext>
            </a:extLst>
          </p:cNvPr>
          <p:cNvSpPr txBox="1"/>
          <p:nvPr/>
        </p:nvSpPr>
        <p:spPr>
          <a:xfrm>
            <a:off x="6353854" y="4293658"/>
            <a:ext cx="1640890" cy="461665"/>
          </a:xfrm>
          <a:prstGeom prst="rect">
            <a:avLst/>
          </a:prstGeom>
          <a:noFill/>
        </p:spPr>
        <p:txBody>
          <a:bodyPr wrap="square" rtlCol="0">
            <a:spAutoFit/>
          </a:bodyPr>
          <a:lstStyle/>
          <a:p>
            <a:pPr algn="ctr"/>
            <a:r>
              <a:rPr lang="en-GB" sz="2400" dirty="0">
                <a:solidFill>
                  <a:srgbClr val="002060"/>
                </a:solidFill>
              </a:rPr>
              <a:t>young</a:t>
            </a:r>
            <a:endParaRPr lang="fr-FR" sz="2400" dirty="0">
              <a:solidFill>
                <a:srgbClr val="002060"/>
              </a:solidFill>
            </a:endParaRPr>
          </a:p>
        </p:txBody>
      </p:sp>
      <p:sp>
        <p:nvSpPr>
          <p:cNvPr id="28" name="TextBox 27">
            <a:extLst>
              <a:ext uri="{FF2B5EF4-FFF2-40B4-BE49-F238E27FC236}">
                <a16:creationId xmlns:a16="http://schemas.microsoft.com/office/drawing/2014/main" id="{2F9A75EA-5BD5-4AE5-9B7F-7B01BEBA0D2A}"/>
              </a:ext>
            </a:extLst>
          </p:cNvPr>
          <p:cNvSpPr txBox="1"/>
          <p:nvPr/>
        </p:nvSpPr>
        <p:spPr>
          <a:xfrm>
            <a:off x="432636" y="3096823"/>
            <a:ext cx="1640890" cy="461665"/>
          </a:xfrm>
          <a:prstGeom prst="rect">
            <a:avLst/>
          </a:prstGeom>
          <a:noFill/>
        </p:spPr>
        <p:txBody>
          <a:bodyPr wrap="square" rtlCol="0">
            <a:spAutoFit/>
          </a:bodyPr>
          <a:lstStyle/>
          <a:p>
            <a:pPr algn="ctr"/>
            <a:r>
              <a:rPr lang="en-GB" sz="2400" dirty="0">
                <a:solidFill>
                  <a:srgbClr val="002060"/>
                </a:solidFill>
              </a:rPr>
              <a:t>strict</a:t>
            </a:r>
            <a:endParaRPr lang="fr-FR" sz="2400" dirty="0">
              <a:solidFill>
                <a:srgbClr val="002060"/>
              </a:solidFill>
            </a:endParaRPr>
          </a:p>
        </p:txBody>
      </p:sp>
    </p:spTree>
    <p:extLst>
      <p:ext uri="{BB962C8B-B14F-4D97-AF65-F5344CB8AC3E}">
        <p14:creationId xmlns:p14="http://schemas.microsoft.com/office/powerpoint/2010/main" val="3073171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90D1EA8-0A46-4EBB-A562-658D351F3D07}"/>
              </a:ext>
            </a:extLst>
          </p:cNvPr>
          <p:cNvSpPr/>
          <p:nvPr/>
        </p:nvSpPr>
        <p:spPr>
          <a:xfrm>
            <a:off x="175149" y="5418636"/>
            <a:ext cx="11066804"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Y7 Term 3.2 Week 6 | Y7 Term 3.1 Week 5</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FAEB7D2F-933C-4439-9716-C232ED8CC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1F7D3A82-81B4-4F66-9A32-B6D366E169DB}"/>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11">
            <a:extLst>
              <a:ext uri="{FF2B5EF4-FFF2-40B4-BE49-F238E27FC236}">
                <a16:creationId xmlns:a16="http://schemas.microsoft.com/office/drawing/2014/main" id="{92614B40-5759-40CE-B0C1-2F81D33F3650}"/>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9702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75A2C-714C-D440-B87A-AC804F096596}"/>
              </a:ext>
            </a:extLst>
          </p:cNvPr>
          <p:cNvSpPr>
            <a:spLocks noGrp="1"/>
          </p:cNvSpPr>
          <p:nvPr>
            <p:ph type="title"/>
          </p:nvPr>
        </p:nvSpPr>
        <p:spPr>
          <a:xfrm>
            <a:off x="5020400" y="181542"/>
            <a:ext cx="2151189" cy="1882292"/>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718054" y="5044049"/>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4" name="hotel.wav"/>
            </a:hlinkClick>
          </p:cNvPr>
          <p:cNvSpPr txBox="1"/>
          <p:nvPr/>
        </p:nvSpPr>
        <p:spPr>
          <a:xfrm>
            <a:off x="533930" y="459480"/>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989E5E50-8A87-4E4B-90D2-4BD72A399A37}"/>
              </a:ext>
            </a:extLst>
          </p:cNvPr>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rglass">
            <a:extLst>
              <a:ext uri="{FF2B5EF4-FFF2-40B4-BE49-F238E27FC236}">
                <a16:creationId xmlns:a16="http://schemas.microsoft.com/office/drawing/2014/main" id="{4DA68A9D-10C1-49C8-84DE-9A91C38B9D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h heur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otel.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h huit.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6" name="h hopital.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7" name="h histoir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8" name="h hi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4" grpId="0"/>
      <p:bldP spid="15" grpId="0"/>
      <p:bldP spid="7" grpId="0"/>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FCA8D437-B8D7-7343-93FF-6204091BF3C1}"/>
              </a:ext>
            </a:extLst>
          </p:cNvPr>
          <p:cNvSpPr>
            <a:spLocks noGrp="1"/>
          </p:cNvSpPr>
          <p:nvPr>
            <p:ph type="title"/>
          </p:nvPr>
        </p:nvSpPr>
        <p:spPr>
          <a:xfrm>
            <a:off x="4968289" y="459326"/>
            <a:ext cx="2770536" cy="1325563"/>
          </a:xfrm>
        </p:spPr>
        <p:txBody>
          <a:bodyPr>
            <a:noAutofit/>
          </a:bodyPr>
          <a:lstStyle/>
          <a:p>
            <a:pPr algn="ctr"/>
            <a:r>
              <a:rPr lang="en-GB" sz="12000" b="1" dirty="0">
                <a:solidFill>
                  <a:srgbClr val="1F4E79"/>
                </a:solidFill>
              </a:rPr>
              <a:t>h</a:t>
            </a:r>
            <a:endParaRPr lang="en-US" sz="12000" dirty="0"/>
          </a:p>
        </p:txBody>
      </p:sp>
      <p:pic>
        <p:nvPicPr>
          <p:cNvPr id="12" name="Picture 2" descr="hourglass">
            <a:extLst>
              <a:ext uri="{FF2B5EF4-FFF2-40B4-BE49-F238E27FC236}">
                <a16:creationId xmlns:a16="http://schemas.microsoft.com/office/drawing/2014/main" id="{833B4897-99F0-4C6D-9EFB-E08895E05D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4" grpId="0"/>
      <p:bldP spid="15" grpId="0"/>
      <p:bldP spid="7" grpId="0"/>
      <p:bldP spid="8" grpId="0"/>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15184"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61924" y="1040808"/>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3"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4"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5"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6"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7"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8"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9"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0"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1"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2"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3"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080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96896"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8262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073632"/>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3"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4"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5"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6"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7"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8"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9"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0"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1"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2"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3"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4256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33472"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24218" y="930071"/>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3"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4"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5"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6"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7"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8"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9"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0"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1"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2"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3"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8459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357809" y="1497495"/>
            <a:ext cx="4385440" cy="461665"/>
          </a:xfrm>
          <a:prstGeom prst="rect">
            <a:avLst/>
          </a:prstGeom>
          <a:noFill/>
        </p:spPr>
        <p:txBody>
          <a:bodyPr wrap="square" rtlCol="0">
            <a:spAutoFit/>
          </a:bodyPr>
          <a:lstStyle/>
          <a:p>
            <a:pPr lvl="0">
              <a:defRPr/>
            </a:pPr>
            <a:r>
              <a:rPr lang="en-GB" sz="2400" dirty="0" err="1">
                <a:solidFill>
                  <a:schemeClr val="accent1">
                    <a:lumMod val="50000"/>
                  </a:schemeClr>
                </a:solidFill>
                <a:latin typeface="Century Gothic" panose="020B0502020202020204" pitchFamily="34" charset="0"/>
              </a:rPr>
              <a:t>Écoute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C’est</a:t>
            </a:r>
            <a:r>
              <a:rPr lang="en-GB" sz="2400" dirty="0">
                <a:solidFill>
                  <a:schemeClr val="accent1">
                    <a:lumMod val="50000"/>
                  </a:schemeClr>
                </a:solidFill>
                <a:latin typeface="Century Gothic" panose="020B0502020202020204" pitchFamily="34" charset="0"/>
              </a:rPr>
              <a:t> quelle </a:t>
            </a:r>
            <a:r>
              <a:rPr lang="en-GB" sz="2400" dirty="0" err="1">
                <a:solidFill>
                  <a:schemeClr val="accent1">
                    <a:lumMod val="50000"/>
                  </a:schemeClr>
                </a:solidFill>
                <a:latin typeface="Century Gothic" panose="020B0502020202020204" pitchFamily="34" charset="0"/>
              </a:rPr>
              <a:t>lettre</a:t>
            </a:r>
            <a:r>
              <a:rPr lang="en-GB" sz="2400" dirty="0">
                <a:solidFill>
                  <a:schemeClr val="accent1">
                    <a:lumMod val="50000"/>
                  </a:schemeClr>
                </a:solidFill>
                <a:latin typeface="Century Gothic" panose="020B0502020202020204" pitchFamily="34" charset="0"/>
              </a:rPr>
              <a:t>?</a:t>
            </a:r>
          </a:p>
        </p:txBody>
      </p:sp>
      <p:sp>
        <p:nvSpPr>
          <p:cNvPr id="4" name="Title 3"/>
          <p:cNvSpPr>
            <a:spLocks noGrp="1"/>
          </p:cNvSpPr>
          <p:nvPr>
            <p:ph type="title"/>
          </p:nvPr>
        </p:nvSpPr>
        <p:spPr/>
        <p:txBody>
          <a:bodyPr>
            <a:normAutofit/>
          </a:bodyPr>
          <a:lstStyle/>
          <a:p>
            <a:r>
              <a:rPr lang="en-GB" sz="2800" b="1" dirty="0" err="1">
                <a:solidFill>
                  <a:schemeClr val="bg1"/>
                </a:solidFill>
              </a:rPr>
              <a:t>Emplois</a:t>
            </a:r>
            <a:r>
              <a:rPr lang="en-GB" sz="2800" b="1" dirty="0">
                <a:solidFill>
                  <a:schemeClr val="bg1"/>
                </a:solidFill>
              </a:rPr>
              <a:t> et </a:t>
            </a:r>
            <a:r>
              <a:rPr lang="en-GB" sz="2800" b="1" dirty="0" err="1">
                <a:solidFill>
                  <a:schemeClr val="bg1"/>
                </a:solidFill>
              </a:rPr>
              <a:t>adjectifs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05702" y="5689081"/>
            <a:ext cx="515577" cy="461665"/>
          </a:xfrm>
          <a:prstGeom prst="rect">
            <a:avLst/>
          </a:prstGeom>
          <a:noFill/>
        </p:spPr>
        <p:txBody>
          <a:bodyPr wrap="square" rtlCol="0">
            <a:spAutoFit/>
          </a:bodyPr>
          <a:lstStyle/>
          <a:p>
            <a:pPr algn="l"/>
            <a:r>
              <a:rPr lang="en-GB" sz="2400" b="1" dirty="0">
                <a:solidFill>
                  <a:srgbClr val="EF3C30"/>
                </a:solidFill>
              </a:rPr>
              <a:t>1</a:t>
            </a:r>
          </a:p>
        </p:txBody>
      </p:sp>
      <p:sp>
        <p:nvSpPr>
          <p:cNvPr id="92" name="TextBox 91"/>
          <p:cNvSpPr txBox="1"/>
          <p:nvPr/>
        </p:nvSpPr>
        <p:spPr>
          <a:xfrm>
            <a:off x="11311060" y="5695595"/>
            <a:ext cx="515577" cy="461665"/>
          </a:xfrm>
          <a:prstGeom prst="rect">
            <a:avLst/>
          </a:prstGeom>
          <a:noFill/>
        </p:spPr>
        <p:txBody>
          <a:bodyPr wrap="square" rtlCol="0">
            <a:spAutoFit/>
          </a:bodyPr>
          <a:lstStyle/>
          <a:p>
            <a:pPr algn="l"/>
            <a:r>
              <a:rPr lang="en-GB" sz="2400" b="1">
                <a:solidFill>
                  <a:srgbClr val="EF3C30"/>
                </a:solidFill>
              </a:rPr>
              <a:t>4</a:t>
            </a:r>
            <a:endParaRPr lang="en-GB" sz="2400" b="1" dirty="0">
              <a:solidFill>
                <a:srgbClr val="EF3C30"/>
              </a:solidFill>
            </a:endParaRPr>
          </a:p>
        </p:txBody>
      </p:sp>
      <p:sp>
        <p:nvSpPr>
          <p:cNvPr id="94" name="TextBox 93"/>
          <p:cNvSpPr txBox="1"/>
          <p:nvPr/>
        </p:nvSpPr>
        <p:spPr>
          <a:xfrm>
            <a:off x="8699353" y="5695595"/>
            <a:ext cx="515577" cy="461665"/>
          </a:xfrm>
          <a:prstGeom prst="rect">
            <a:avLst/>
          </a:prstGeom>
          <a:noFill/>
        </p:spPr>
        <p:txBody>
          <a:bodyPr wrap="square" rtlCol="0">
            <a:spAutoFit/>
          </a:bodyPr>
          <a:lstStyle/>
          <a:p>
            <a:pPr algn="l"/>
            <a:r>
              <a:rPr lang="en-GB" sz="2400" b="1" dirty="0">
                <a:solidFill>
                  <a:srgbClr val="EF3C30"/>
                </a:solidFill>
              </a:rPr>
              <a:t>2</a:t>
            </a:r>
          </a:p>
        </p:txBody>
      </p:sp>
      <p:sp>
        <p:nvSpPr>
          <p:cNvPr id="96" name="TextBox 95"/>
          <p:cNvSpPr txBox="1"/>
          <p:nvPr/>
        </p:nvSpPr>
        <p:spPr>
          <a:xfrm>
            <a:off x="5801190" y="5689081"/>
            <a:ext cx="515577" cy="461665"/>
          </a:xfrm>
          <a:prstGeom prst="rect">
            <a:avLst/>
          </a:prstGeom>
          <a:noFill/>
        </p:spPr>
        <p:txBody>
          <a:bodyPr wrap="square" rtlCol="0">
            <a:spAutoFit/>
          </a:bodyPr>
          <a:lstStyle/>
          <a:p>
            <a:pPr algn="l"/>
            <a:r>
              <a:rPr lang="en-GB" sz="2400" b="1">
                <a:solidFill>
                  <a:srgbClr val="EF3C30"/>
                </a:solidFill>
              </a:rPr>
              <a:t>3</a:t>
            </a:r>
            <a:endParaRPr lang="en-GB" sz="2400" b="1" dirty="0">
              <a:solidFill>
                <a:srgbClr val="EF3C30"/>
              </a:solidFill>
            </a:endParaRPr>
          </a:p>
        </p:txBody>
      </p:sp>
      <p:sp>
        <p:nvSpPr>
          <p:cNvPr id="97" name="TextBox 96"/>
          <p:cNvSpPr txBox="1"/>
          <p:nvPr/>
        </p:nvSpPr>
        <p:spPr>
          <a:xfrm>
            <a:off x="7484833" y="5689080"/>
            <a:ext cx="515577" cy="461665"/>
          </a:xfrm>
          <a:prstGeom prst="rect">
            <a:avLst/>
          </a:prstGeom>
          <a:noFill/>
        </p:spPr>
        <p:txBody>
          <a:bodyPr wrap="square" rtlCol="0">
            <a:spAutoFit/>
          </a:bodyPr>
          <a:lstStyle/>
          <a:p>
            <a:pPr algn="ctr"/>
            <a:r>
              <a:rPr lang="en-GB" sz="2400" b="1" dirty="0">
                <a:solidFill>
                  <a:srgbClr val="EF3C30"/>
                </a:solidFill>
              </a:rPr>
              <a:t>5</a:t>
            </a:r>
          </a:p>
        </p:txBody>
      </p:sp>
      <p:sp>
        <p:nvSpPr>
          <p:cNvPr id="99" name="TextBox 98"/>
          <p:cNvSpPr txBox="1"/>
          <p:nvPr/>
        </p:nvSpPr>
        <p:spPr>
          <a:xfrm>
            <a:off x="3046741" y="5689081"/>
            <a:ext cx="1786294" cy="461665"/>
          </a:xfrm>
          <a:prstGeom prst="rect">
            <a:avLst/>
          </a:prstGeom>
          <a:noFill/>
        </p:spPr>
        <p:txBody>
          <a:bodyPr wrap="square" rtlCol="0">
            <a:spAutoFit/>
          </a:bodyPr>
          <a:lstStyle/>
          <a:p>
            <a:pPr algn="l"/>
            <a:r>
              <a:rPr lang="en-GB" sz="2400" b="1">
                <a:solidFill>
                  <a:srgbClr val="EF3C30"/>
                </a:solidFill>
              </a:rPr>
              <a:t>Réponses:</a:t>
            </a:r>
            <a:endParaRPr lang="en-GB" sz="2400" b="1" dirty="0">
              <a:solidFill>
                <a:srgbClr val="EF3C30"/>
              </a:solidFill>
            </a:endParaRPr>
          </a:p>
        </p:txBody>
      </p:sp>
      <p:sp>
        <p:nvSpPr>
          <p:cNvPr id="11" name="Action Button: Custom 16">
            <a:hlinkClick r:id="" action="ppaction://noaction" highlightClick="1">
              <a:snd r:embed="rId3" name="5. 1. directrice.wav"/>
            </a:hlinkClick>
            <a:extLst>
              <a:ext uri="{FF2B5EF4-FFF2-40B4-BE49-F238E27FC236}">
                <a16:creationId xmlns:a16="http://schemas.microsoft.com/office/drawing/2014/main" id="{E24C41C4-998B-4CB9-9EB4-54AF3219F06A}"/>
              </a:ext>
            </a:extLst>
          </p:cNvPr>
          <p:cNvSpPr/>
          <p:nvPr/>
        </p:nvSpPr>
        <p:spPr>
          <a:xfrm>
            <a:off x="512974" y="270501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4" name="5. 2. directeur.wav"/>
            </a:hlinkClick>
            <a:extLst>
              <a:ext uri="{FF2B5EF4-FFF2-40B4-BE49-F238E27FC236}">
                <a16:creationId xmlns:a16="http://schemas.microsoft.com/office/drawing/2014/main" id="{2545B716-4E24-491C-8CF6-B8C4228956E6}"/>
              </a:ext>
            </a:extLst>
          </p:cNvPr>
          <p:cNvSpPr/>
          <p:nvPr/>
        </p:nvSpPr>
        <p:spPr>
          <a:xfrm>
            <a:off x="512974" y="323496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5" name="5. 3. directrice.wav"/>
            </a:hlinkClick>
            <a:extLst>
              <a:ext uri="{FF2B5EF4-FFF2-40B4-BE49-F238E27FC236}">
                <a16:creationId xmlns:a16="http://schemas.microsoft.com/office/drawing/2014/main" id="{E375BEF3-4133-4D87-96B9-03FB05D7913C}"/>
              </a:ext>
            </a:extLst>
          </p:cNvPr>
          <p:cNvSpPr/>
          <p:nvPr/>
        </p:nvSpPr>
        <p:spPr>
          <a:xfrm>
            <a:off x="526118" y="375977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6" name="5. 4. reponse h.wav"/>
            </a:hlinkClick>
            <a:extLst>
              <a:ext uri="{FF2B5EF4-FFF2-40B4-BE49-F238E27FC236}">
                <a16:creationId xmlns:a16="http://schemas.microsoft.com/office/drawing/2014/main" id="{8C382180-CEBC-491E-A474-D8A09A915CCE}"/>
              </a:ext>
            </a:extLst>
          </p:cNvPr>
          <p:cNvSpPr/>
          <p:nvPr/>
        </p:nvSpPr>
        <p:spPr>
          <a:xfrm>
            <a:off x="536881" y="428458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7" name="5. 5. un secretaire.wav"/>
            </a:hlinkClick>
            <a:extLst>
              <a:ext uri="{FF2B5EF4-FFF2-40B4-BE49-F238E27FC236}">
                <a16:creationId xmlns:a16="http://schemas.microsoft.com/office/drawing/2014/main" id="{DF9FFDCD-0B83-4E35-8493-5AA2CA509414}"/>
              </a:ext>
            </a:extLst>
          </p:cNvPr>
          <p:cNvSpPr/>
          <p:nvPr/>
        </p:nvSpPr>
        <p:spPr>
          <a:xfrm>
            <a:off x="536881" y="48094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90E9A3B4-1AEA-40ED-8DBB-7C78D1850D92}"/>
              </a:ext>
            </a:extLst>
          </p:cNvPr>
          <p:cNvSpPr txBox="1"/>
          <p:nvPr/>
        </p:nvSpPr>
        <p:spPr>
          <a:xfrm>
            <a:off x="7248539" y="730492"/>
            <a:ext cx="2065106" cy="430887"/>
          </a:xfrm>
          <a:prstGeom prst="rect">
            <a:avLst/>
          </a:prstGeom>
          <a:noFill/>
          <a:ln w="19050">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C’est</a:t>
            </a:r>
            <a:r>
              <a:rPr lang="en-GB" sz="2200" b="1" dirty="0">
                <a:solidFill>
                  <a:schemeClr val="accent1">
                    <a:lumMod val="50000"/>
                  </a:schemeClr>
                </a:solidFill>
              </a:rPr>
              <a:t> qui ?</a:t>
            </a:r>
          </a:p>
        </p:txBody>
      </p:sp>
      <p:cxnSp>
        <p:nvCxnSpPr>
          <p:cNvPr id="5" name="Straight Connector 4">
            <a:extLst>
              <a:ext uri="{FF2B5EF4-FFF2-40B4-BE49-F238E27FC236}">
                <a16:creationId xmlns:a16="http://schemas.microsoft.com/office/drawing/2014/main" id="{3BA56B93-AF2F-4C27-B949-9A1CDE79D515}"/>
              </a:ext>
            </a:extLst>
          </p:cNvPr>
          <p:cNvCxnSpPr>
            <a:cxnSpLocks/>
            <a:stCxn id="2" idx="2"/>
          </p:cNvCxnSpPr>
          <p:nvPr/>
        </p:nvCxnSpPr>
        <p:spPr>
          <a:xfrm>
            <a:off x="8281092" y="1161379"/>
            <a:ext cx="0" cy="236967"/>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6D0E430-E740-4142-9B17-044A4E13BB9B}"/>
              </a:ext>
            </a:extLst>
          </p:cNvPr>
          <p:cNvCxnSpPr>
            <a:cxnSpLocks/>
          </p:cNvCxnSpPr>
          <p:nvPr/>
        </p:nvCxnSpPr>
        <p:spPr>
          <a:xfrm>
            <a:off x="10134939"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B42A639-F062-473A-90E9-A45829277F41}"/>
              </a:ext>
            </a:extLst>
          </p:cNvPr>
          <p:cNvCxnSpPr>
            <a:cxnSpLocks/>
          </p:cNvCxnSpPr>
          <p:nvPr/>
        </p:nvCxnSpPr>
        <p:spPr>
          <a:xfrm>
            <a:off x="8281092" y="119215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C98F5FB5-AAE7-4606-B7AA-BA00C6B509FE}"/>
              </a:ext>
            </a:extLst>
          </p:cNvPr>
          <p:cNvSpPr/>
          <p:nvPr/>
        </p:nvSpPr>
        <p:spPr>
          <a:xfrm>
            <a:off x="6378032" y="139897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Rectangle 290">
            <a:extLst>
              <a:ext uri="{FF2B5EF4-FFF2-40B4-BE49-F238E27FC236}">
                <a16:creationId xmlns:a16="http://schemas.microsoft.com/office/drawing/2014/main" id="{C1EBB090-1D4C-46F3-A252-0943FBD664A7}"/>
              </a:ext>
            </a:extLst>
          </p:cNvPr>
          <p:cNvSpPr/>
          <p:nvPr/>
        </p:nvSpPr>
        <p:spPr>
          <a:xfrm>
            <a:off x="6363743" y="145622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152A4B11-65DB-4CAC-AD93-93C712DD2297}"/>
              </a:ext>
            </a:extLst>
          </p:cNvPr>
          <p:cNvSpPr/>
          <p:nvPr/>
        </p:nvSpPr>
        <p:spPr>
          <a:xfrm>
            <a:off x="9290698"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19C4E935-D59C-4458-AC2A-4034576AE54F}"/>
              </a:ext>
            </a:extLst>
          </p:cNvPr>
          <p:cNvSpPr/>
          <p:nvPr/>
        </p:nvSpPr>
        <p:spPr>
          <a:xfrm>
            <a:off x="9284355"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a:extLst>
              <a:ext uri="{FF2B5EF4-FFF2-40B4-BE49-F238E27FC236}">
                <a16:creationId xmlns:a16="http://schemas.microsoft.com/office/drawing/2014/main" id="{624131AD-BBEC-4FF5-AA01-DD3EEEF831B0}"/>
              </a:ext>
            </a:extLst>
          </p:cNvPr>
          <p:cNvCxnSpPr>
            <a:cxnSpLocks/>
          </p:cNvCxnSpPr>
          <p:nvPr/>
        </p:nvCxnSpPr>
        <p:spPr>
          <a:xfrm>
            <a:off x="6392601"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E23DBB76-53A9-4CE0-8D48-B161221B4FB6}"/>
              </a:ext>
            </a:extLst>
          </p:cNvPr>
          <p:cNvSpPr/>
          <p:nvPr/>
        </p:nvSpPr>
        <p:spPr>
          <a:xfrm>
            <a:off x="5548360"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299">
            <a:extLst>
              <a:ext uri="{FF2B5EF4-FFF2-40B4-BE49-F238E27FC236}">
                <a16:creationId xmlns:a16="http://schemas.microsoft.com/office/drawing/2014/main" id="{E1C00238-4DF3-42C0-B242-21351176BB04}"/>
              </a:ext>
            </a:extLst>
          </p:cNvPr>
          <p:cNvSpPr/>
          <p:nvPr/>
        </p:nvSpPr>
        <p:spPr>
          <a:xfrm>
            <a:off x="5542017"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5" name="Straight Connector 304">
            <a:extLst>
              <a:ext uri="{FF2B5EF4-FFF2-40B4-BE49-F238E27FC236}">
                <a16:creationId xmlns:a16="http://schemas.microsoft.com/office/drawing/2014/main" id="{5EC28328-30A6-4F8F-BACE-86AD6ABBA9DC}"/>
              </a:ext>
            </a:extLst>
          </p:cNvPr>
          <p:cNvCxnSpPr>
            <a:cxnSpLocks/>
          </p:cNvCxnSpPr>
          <p:nvPr/>
        </p:nvCxnSpPr>
        <p:spPr>
          <a:xfrm>
            <a:off x="5552452" y="367508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07" name="Rectangle 306">
            <a:extLst>
              <a:ext uri="{FF2B5EF4-FFF2-40B4-BE49-F238E27FC236}">
                <a16:creationId xmlns:a16="http://schemas.microsoft.com/office/drawing/2014/main" id="{499C58ED-058F-4744-AEB1-888F16F95CAC}"/>
              </a:ext>
            </a:extLst>
          </p:cNvPr>
          <p:cNvSpPr/>
          <p:nvPr/>
        </p:nvSpPr>
        <p:spPr>
          <a:xfrm>
            <a:off x="5113784" y="388127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307">
            <a:extLst>
              <a:ext uri="{FF2B5EF4-FFF2-40B4-BE49-F238E27FC236}">
                <a16:creationId xmlns:a16="http://schemas.microsoft.com/office/drawing/2014/main" id="{2ECE3A97-70A1-4C67-BBF5-52E3E9D8B284}"/>
              </a:ext>
            </a:extLst>
          </p:cNvPr>
          <p:cNvSpPr/>
          <p:nvPr/>
        </p:nvSpPr>
        <p:spPr>
          <a:xfrm>
            <a:off x="5110497" y="393852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TextBox 308">
            <a:extLst>
              <a:ext uri="{FF2B5EF4-FFF2-40B4-BE49-F238E27FC236}">
                <a16:creationId xmlns:a16="http://schemas.microsoft.com/office/drawing/2014/main" id="{CB75B9E6-AC19-49EF-84DA-0C8BF43DE450}"/>
              </a:ext>
            </a:extLst>
          </p:cNvPr>
          <p:cNvSpPr txBox="1"/>
          <p:nvPr/>
        </p:nvSpPr>
        <p:spPr>
          <a:xfrm>
            <a:off x="5596852" y="393575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329" name="Straight Connector 328">
            <a:extLst>
              <a:ext uri="{FF2B5EF4-FFF2-40B4-BE49-F238E27FC236}">
                <a16:creationId xmlns:a16="http://schemas.microsoft.com/office/drawing/2014/main" id="{8E3FFE95-EF62-47CE-9E1A-54262C4FF08B}"/>
              </a:ext>
            </a:extLst>
          </p:cNvPr>
          <p:cNvCxnSpPr>
            <a:cxnSpLocks/>
          </p:cNvCxnSpPr>
          <p:nvPr/>
        </p:nvCxnSpPr>
        <p:spPr>
          <a:xfrm>
            <a:off x="7295260" y="368438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397176BF-8371-4C48-B770-854229208566}"/>
              </a:ext>
            </a:extLst>
          </p:cNvPr>
          <p:cNvSpPr/>
          <p:nvPr/>
        </p:nvSpPr>
        <p:spPr>
          <a:xfrm>
            <a:off x="6856592" y="3890573"/>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0692C918-B855-4760-9D27-B693236D8956}"/>
              </a:ext>
            </a:extLst>
          </p:cNvPr>
          <p:cNvSpPr/>
          <p:nvPr/>
        </p:nvSpPr>
        <p:spPr>
          <a:xfrm>
            <a:off x="6832026" y="3960410"/>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7" name="Straight Connector 336">
            <a:extLst>
              <a:ext uri="{FF2B5EF4-FFF2-40B4-BE49-F238E27FC236}">
                <a16:creationId xmlns:a16="http://schemas.microsoft.com/office/drawing/2014/main" id="{78D985F3-6566-4747-BC3F-B114D2A12C7E}"/>
              </a:ext>
            </a:extLst>
          </p:cNvPr>
          <p:cNvCxnSpPr>
            <a:cxnSpLocks/>
          </p:cNvCxnSpPr>
          <p:nvPr/>
        </p:nvCxnSpPr>
        <p:spPr>
          <a:xfrm>
            <a:off x="9314056"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9" name="Rectangle 338">
            <a:extLst>
              <a:ext uri="{FF2B5EF4-FFF2-40B4-BE49-F238E27FC236}">
                <a16:creationId xmlns:a16="http://schemas.microsoft.com/office/drawing/2014/main" id="{842D2AAF-F09D-4C2F-9180-B269CEFB8253}"/>
              </a:ext>
            </a:extLst>
          </p:cNvPr>
          <p:cNvSpPr/>
          <p:nvPr/>
        </p:nvSpPr>
        <p:spPr>
          <a:xfrm>
            <a:off x="8875388"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C12A95F7-61C6-41B9-8B38-EDE2D315D0C2}"/>
              </a:ext>
            </a:extLst>
          </p:cNvPr>
          <p:cNvSpPr/>
          <p:nvPr/>
        </p:nvSpPr>
        <p:spPr>
          <a:xfrm>
            <a:off x="8872100" y="3947830"/>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TextBox 340">
            <a:extLst>
              <a:ext uri="{FF2B5EF4-FFF2-40B4-BE49-F238E27FC236}">
                <a16:creationId xmlns:a16="http://schemas.microsoft.com/office/drawing/2014/main" id="{3A579FF3-BC37-4734-8F73-AD01C7396018}"/>
              </a:ext>
            </a:extLst>
          </p:cNvPr>
          <p:cNvSpPr txBox="1"/>
          <p:nvPr/>
        </p:nvSpPr>
        <p:spPr>
          <a:xfrm>
            <a:off x="9345786" y="395217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43" name="TextBox 342">
            <a:extLst>
              <a:ext uri="{FF2B5EF4-FFF2-40B4-BE49-F238E27FC236}">
                <a16:creationId xmlns:a16="http://schemas.microsoft.com/office/drawing/2014/main" id="{380B326C-7CB0-4DE8-805D-16423AE4A2AF}"/>
              </a:ext>
            </a:extLst>
          </p:cNvPr>
          <p:cNvSpPr txBox="1"/>
          <p:nvPr/>
        </p:nvSpPr>
        <p:spPr>
          <a:xfrm>
            <a:off x="8501515" y="3952174"/>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345" name="Straight Connector 344">
            <a:extLst>
              <a:ext uri="{FF2B5EF4-FFF2-40B4-BE49-F238E27FC236}">
                <a16:creationId xmlns:a16="http://schemas.microsoft.com/office/drawing/2014/main" id="{F91B9E5D-D87F-4662-96C9-E0E8A97CA60D}"/>
              </a:ext>
            </a:extLst>
          </p:cNvPr>
          <p:cNvCxnSpPr>
            <a:cxnSpLocks/>
          </p:cNvCxnSpPr>
          <p:nvPr/>
        </p:nvCxnSpPr>
        <p:spPr>
          <a:xfrm>
            <a:off x="11025059"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3A2FFCEC-86CF-473D-9F42-82D5C9A2B471}"/>
              </a:ext>
            </a:extLst>
          </p:cNvPr>
          <p:cNvSpPr/>
          <p:nvPr/>
        </p:nvSpPr>
        <p:spPr>
          <a:xfrm>
            <a:off x="10586391"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Rectangle 347">
            <a:extLst>
              <a:ext uri="{FF2B5EF4-FFF2-40B4-BE49-F238E27FC236}">
                <a16:creationId xmlns:a16="http://schemas.microsoft.com/office/drawing/2014/main" id="{8376392E-3232-48A8-BF1B-944BD0360DEC}"/>
              </a:ext>
            </a:extLst>
          </p:cNvPr>
          <p:cNvSpPr/>
          <p:nvPr/>
        </p:nvSpPr>
        <p:spPr>
          <a:xfrm>
            <a:off x="10520311" y="395494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TextBox 352">
            <a:extLst>
              <a:ext uri="{FF2B5EF4-FFF2-40B4-BE49-F238E27FC236}">
                <a16:creationId xmlns:a16="http://schemas.microsoft.com/office/drawing/2014/main" id="{00C9E78F-67BC-4BAB-88D9-E6CBC7D72CD8}"/>
              </a:ext>
            </a:extLst>
          </p:cNvPr>
          <p:cNvSpPr txBox="1"/>
          <p:nvPr/>
        </p:nvSpPr>
        <p:spPr>
          <a:xfrm>
            <a:off x="4912038" y="512265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A</a:t>
            </a:r>
          </a:p>
        </p:txBody>
      </p:sp>
      <p:cxnSp>
        <p:nvCxnSpPr>
          <p:cNvPr id="354" name="Straight Connector 353">
            <a:extLst>
              <a:ext uri="{FF2B5EF4-FFF2-40B4-BE49-F238E27FC236}">
                <a16:creationId xmlns:a16="http://schemas.microsoft.com/office/drawing/2014/main" id="{3815C043-BDF3-4F76-B1A0-B35FB559A715}"/>
              </a:ext>
            </a:extLst>
          </p:cNvPr>
          <p:cNvCxnSpPr>
            <a:cxnSpLocks/>
          </p:cNvCxnSpPr>
          <p:nvPr/>
        </p:nvCxnSpPr>
        <p:spPr>
          <a:xfrm>
            <a:off x="5122222" y="491646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B3267A46-5381-4D3C-BF78-D489D0CE19E9}"/>
              </a:ext>
            </a:extLst>
          </p:cNvPr>
          <p:cNvSpPr txBox="1"/>
          <p:nvPr/>
        </p:nvSpPr>
        <p:spPr>
          <a:xfrm>
            <a:off x="5767866" y="513106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B</a:t>
            </a:r>
          </a:p>
        </p:txBody>
      </p:sp>
      <p:cxnSp>
        <p:nvCxnSpPr>
          <p:cNvPr id="358" name="Straight Connector 357">
            <a:extLst>
              <a:ext uri="{FF2B5EF4-FFF2-40B4-BE49-F238E27FC236}">
                <a16:creationId xmlns:a16="http://schemas.microsoft.com/office/drawing/2014/main" id="{1194E5ED-F208-4229-8B80-C35CBC9973DF}"/>
              </a:ext>
            </a:extLst>
          </p:cNvPr>
          <p:cNvCxnSpPr>
            <a:cxnSpLocks/>
          </p:cNvCxnSpPr>
          <p:nvPr/>
        </p:nvCxnSpPr>
        <p:spPr>
          <a:xfrm>
            <a:off x="5978050" y="492487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5DAD64-29E6-4DBC-A0C4-A1F4F5F1E0E4}"/>
              </a:ext>
            </a:extLst>
          </p:cNvPr>
          <p:cNvSpPr txBox="1"/>
          <p:nvPr/>
        </p:nvSpPr>
        <p:spPr>
          <a:xfrm>
            <a:off x="6665532" y="5141623"/>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C</a:t>
            </a:r>
          </a:p>
        </p:txBody>
      </p:sp>
      <p:cxnSp>
        <p:nvCxnSpPr>
          <p:cNvPr id="361" name="Straight Connector 360">
            <a:extLst>
              <a:ext uri="{FF2B5EF4-FFF2-40B4-BE49-F238E27FC236}">
                <a16:creationId xmlns:a16="http://schemas.microsoft.com/office/drawing/2014/main" id="{C2EF6845-E487-42A9-962A-E9EEAC75A258}"/>
              </a:ext>
            </a:extLst>
          </p:cNvPr>
          <p:cNvCxnSpPr>
            <a:cxnSpLocks/>
          </p:cNvCxnSpPr>
          <p:nvPr/>
        </p:nvCxnSpPr>
        <p:spPr>
          <a:xfrm>
            <a:off x="6875716" y="493543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488AFB35-9031-42E2-8757-6455E5489AF0}"/>
              </a:ext>
            </a:extLst>
          </p:cNvPr>
          <p:cNvSpPr txBox="1"/>
          <p:nvPr/>
        </p:nvSpPr>
        <p:spPr>
          <a:xfrm>
            <a:off x="7521360"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D</a:t>
            </a:r>
          </a:p>
        </p:txBody>
      </p:sp>
      <p:cxnSp>
        <p:nvCxnSpPr>
          <p:cNvPr id="364" name="Straight Connector 363">
            <a:extLst>
              <a:ext uri="{FF2B5EF4-FFF2-40B4-BE49-F238E27FC236}">
                <a16:creationId xmlns:a16="http://schemas.microsoft.com/office/drawing/2014/main" id="{C09631CF-4424-47DC-8344-F8341E548418}"/>
              </a:ext>
            </a:extLst>
          </p:cNvPr>
          <p:cNvCxnSpPr>
            <a:cxnSpLocks/>
          </p:cNvCxnSpPr>
          <p:nvPr/>
        </p:nvCxnSpPr>
        <p:spPr>
          <a:xfrm>
            <a:off x="7731544"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CAE3C117-83F5-487C-9FC0-AE5305A37D27}"/>
              </a:ext>
            </a:extLst>
          </p:cNvPr>
          <p:cNvSpPr txBox="1"/>
          <p:nvPr/>
        </p:nvSpPr>
        <p:spPr>
          <a:xfrm>
            <a:off x="8665203" y="513195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E</a:t>
            </a:r>
          </a:p>
        </p:txBody>
      </p:sp>
      <p:cxnSp>
        <p:nvCxnSpPr>
          <p:cNvPr id="367" name="Straight Connector 366">
            <a:extLst>
              <a:ext uri="{FF2B5EF4-FFF2-40B4-BE49-F238E27FC236}">
                <a16:creationId xmlns:a16="http://schemas.microsoft.com/office/drawing/2014/main" id="{9BF331C5-F630-4A12-8ED4-D709BB97F09E}"/>
              </a:ext>
            </a:extLst>
          </p:cNvPr>
          <p:cNvCxnSpPr>
            <a:cxnSpLocks/>
          </p:cNvCxnSpPr>
          <p:nvPr/>
        </p:nvCxnSpPr>
        <p:spPr>
          <a:xfrm>
            <a:off x="8875387" y="492576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9" name="TextBox 368">
            <a:extLst>
              <a:ext uri="{FF2B5EF4-FFF2-40B4-BE49-F238E27FC236}">
                <a16:creationId xmlns:a16="http://schemas.microsoft.com/office/drawing/2014/main" id="{0EACB194-9D45-4A39-87AA-B51705C230BD}"/>
              </a:ext>
            </a:extLst>
          </p:cNvPr>
          <p:cNvSpPr txBox="1"/>
          <p:nvPr/>
        </p:nvSpPr>
        <p:spPr>
          <a:xfrm>
            <a:off x="9521031"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F</a:t>
            </a:r>
          </a:p>
        </p:txBody>
      </p:sp>
      <p:cxnSp>
        <p:nvCxnSpPr>
          <p:cNvPr id="370" name="Straight Connector 369">
            <a:extLst>
              <a:ext uri="{FF2B5EF4-FFF2-40B4-BE49-F238E27FC236}">
                <a16:creationId xmlns:a16="http://schemas.microsoft.com/office/drawing/2014/main" id="{BCFDAE5F-0159-47C2-BC08-9CEA0AA76BC8}"/>
              </a:ext>
            </a:extLst>
          </p:cNvPr>
          <p:cNvCxnSpPr>
            <a:cxnSpLocks/>
          </p:cNvCxnSpPr>
          <p:nvPr/>
        </p:nvCxnSpPr>
        <p:spPr>
          <a:xfrm>
            <a:off x="9731215"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F87C0F4C-02C2-4BB6-A969-851414C925B6}"/>
              </a:ext>
            </a:extLst>
          </p:cNvPr>
          <p:cNvSpPr txBox="1"/>
          <p:nvPr/>
        </p:nvSpPr>
        <p:spPr>
          <a:xfrm>
            <a:off x="10385385"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G</a:t>
            </a:r>
          </a:p>
        </p:txBody>
      </p:sp>
      <p:cxnSp>
        <p:nvCxnSpPr>
          <p:cNvPr id="373" name="Straight Connector 372">
            <a:extLst>
              <a:ext uri="{FF2B5EF4-FFF2-40B4-BE49-F238E27FC236}">
                <a16:creationId xmlns:a16="http://schemas.microsoft.com/office/drawing/2014/main" id="{5A4DB094-81E1-400C-9098-BB4A1FABBF5E}"/>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75" name="TextBox 374">
            <a:extLst>
              <a:ext uri="{FF2B5EF4-FFF2-40B4-BE49-F238E27FC236}">
                <a16:creationId xmlns:a16="http://schemas.microsoft.com/office/drawing/2014/main" id="{FB4D835B-2990-4642-AA63-D5F12D1289A6}"/>
              </a:ext>
            </a:extLst>
          </p:cNvPr>
          <p:cNvSpPr txBox="1"/>
          <p:nvPr/>
        </p:nvSpPr>
        <p:spPr>
          <a:xfrm>
            <a:off x="11291088"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H</a:t>
            </a:r>
          </a:p>
        </p:txBody>
      </p:sp>
      <p:cxnSp>
        <p:nvCxnSpPr>
          <p:cNvPr id="376" name="Straight Connector 375">
            <a:extLst>
              <a:ext uri="{FF2B5EF4-FFF2-40B4-BE49-F238E27FC236}">
                <a16:creationId xmlns:a16="http://schemas.microsoft.com/office/drawing/2014/main" id="{BB3F8503-692F-4487-BD34-83E4EDD510E6}"/>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3" name="TextBox 332">
            <a:extLst>
              <a:ext uri="{FF2B5EF4-FFF2-40B4-BE49-F238E27FC236}">
                <a16:creationId xmlns:a16="http://schemas.microsoft.com/office/drawing/2014/main" id="{B507A465-CBC5-4775-9BA5-09FB7E30AC45}"/>
              </a:ext>
            </a:extLst>
          </p:cNvPr>
          <p:cNvSpPr txBox="1"/>
          <p:nvPr/>
        </p:nvSpPr>
        <p:spPr>
          <a:xfrm>
            <a:off x="7359177" y="3951330"/>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35" name="TextBox 334">
            <a:extLst>
              <a:ext uri="{FF2B5EF4-FFF2-40B4-BE49-F238E27FC236}">
                <a16:creationId xmlns:a16="http://schemas.microsoft.com/office/drawing/2014/main" id="{F5F4512D-F5CF-4756-BA77-9C0A8C2284E0}"/>
              </a:ext>
            </a:extLst>
          </p:cNvPr>
          <p:cNvSpPr txBox="1"/>
          <p:nvPr/>
        </p:nvSpPr>
        <p:spPr>
          <a:xfrm>
            <a:off x="6503350" y="394505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49" name="TextBox 348">
            <a:extLst>
              <a:ext uri="{FF2B5EF4-FFF2-40B4-BE49-F238E27FC236}">
                <a16:creationId xmlns:a16="http://schemas.microsoft.com/office/drawing/2014/main" id="{8CD34E74-7C7B-4AC8-85AB-8DC7008D4365}"/>
              </a:ext>
            </a:extLst>
          </p:cNvPr>
          <p:cNvSpPr txBox="1"/>
          <p:nvPr/>
        </p:nvSpPr>
        <p:spPr>
          <a:xfrm>
            <a:off x="11067300" y="3949369"/>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01" name="TextBox 300">
            <a:extLst>
              <a:ext uri="{FF2B5EF4-FFF2-40B4-BE49-F238E27FC236}">
                <a16:creationId xmlns:a16="http://schemas.microsoft.com/office/drawing/2014/main" id="{00CC447B-644F-4A2D-8B67-4B3507C17535}"/>
              </a:ext>
            </a:extLst>
          </p:cNvPr>
          <p:cNvSpPr txBox="1"/>
          <p:nvPr/>
        </p:nvSpPr>
        <p:spPr>
          <a:xfrm>
            <a:off x="6430747" y="2695913"/>
            <a:ext cx="1581065"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03" name="TextBox 302">
            <a:extLst>
              <a:ext uri="{FF2B5EF4-FFF2-40B4-BE49-F238E27FC236}">
                <a16:creationId xmlns:a16="http://schemas.microsoft.com/office/drawing/2014/main" id="{3D1FD02E-BB1E-4998-9F86-2767CA6FF08A}"/>
              </a:ext>
            </a:extLst>
          </p:cNvPr>
          <p:cNvSpPr txBox="1"/>
          <p:nvPr/>
        </p:nvSpPr>
        <p:spPr>
          <a:xfrm>
            <a:off x="4761919" y="2690899"/>
            <a:ext cx="1581065" cy="989125"/>
          </a:xfrm>
          <a:prstGeom prst="rect">
            <a:avLst/>
          </a:prstGeom>
          <a:solidFill>
            <a:schemeClr val="bg1"/>
          </a:solid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65" name="TextBox 64">
            <a:extLst>
              <a:ext uri="{FF2B5EF4-FFF2-40B4-BE49-F238E27FC236}">
                <a16:creationId xmlns:a16="http://schemas.microsoft.com/office/drawing/2014/main" id="{3348815C-C0BE-401F-8B42-13F09B007FE8}"/>
              </a:ext>
            </a:extLst>
          </p:cNvPr>
          <p:cNvSpPr txBox="1"/>
          <p:nvPr/>
        </p:nvSpPr>
        <p:spPr>
          <a:xfrm>
            <a:off x="5590688" y="145548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70" name="Rectangle 69">
            <a:extLst>
              <a:ext uri="{FF2B5EF4-FFF2-40B4-BE49-F238E27FC236}">
                <a16:creationId xmlns:a16="http://schemas.microsoft.com/office/drawing/2014/main" id="{BAA187E1-CB44-4D26-9C1F-9A754EE8B18D}"/>
              </a:ext>
            </a:extLst>
          </p:cNvPr>
          <p:cNvSpPr/>
          <p:nvPr/>
        </p:nvSpPr>
        <p:spPr>
          <a:xfrm>
            <a:off x="11333981" y="396961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773D48C7-3951-4EE9-AF65-D4E00CBAE42C}"/>
              </a:ext>
            </a:extLst>
          </p:cNvPr>
          <p:cNvSpPr txBox="1"/>
          <p:nvPr/>
        </p:nvSpPr>
        <p:spPr>
          <a:xfrm>
            <a:off x="9350500" y="145287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103" name="Group 102">
            <a:extLst>
              <a:ext uri="{FF2B5EF4-FFF2-40B4-BE49-F238E27FC236}">
                <a16:creationId xmlns:a16="http://schemas.microsoft.com/office/drawing/2014/main" id="{EA4CD652-93F5-4D50-903D-C6A67C3C901B}"/>
              </a:ext>
            </a:extLst>
          </p:cNvPr>
          <p:cNvGrpSpPr/>
          <p:nvPr/>
        </p:nvGrpSpPr>
        <p:grpSpPr>
          <a:xfrm>
            <a:off x="9415189" y="1500301"/>
            <a:ext cx="1468452" cy="941698"/>
            <a:chOff x="9415189" y="1500301"/>
            <a:chExt cx="1468452" cy="941698"/>
          </a:xfrm>
        </p:grpSpPr>
        <p:pic>
          <p:nvPicPr>
            <p:cNvPr id="30" name="Picture 29">
              <a:hlinkClick r:id="" action="ppaction://noaction">
                <a:snd r:embed="rId8" name="5. directrice.wav"/>
              </a:hlinkClick>
              <a:extLst>
                <a:ext uri="{FF2B5EF4-FFF2-40B4-BE49-F238E27FC236}">
                  <a16:creationId xmlns:a16="http://schemas.microsoft.com/office/drawing/2014/main" id="{8ACEE472-8EC7-48BF-98F0-8D1E4E92EBB3}"/>
                </a:ext>
              </a:extLst>
            </p:cNvPr>
            <p:cNvPicPr>
              <a:picLocks noChangeAspect="1"/>
            </p:cNvPicPr>
            <p:nvPr/>
          </p:nvPicPr>
          <p:blipFill>
            <a:blip r:embed="rId9"/>
            <a:stretch>
              <a:fillRect/>
            </a:stretch>
          </p:blipFill>
          <p:spPr>
            <a:xfrm flipH="1">
              <a:off x="10544052" y="1500301"/>
              <a:ext cx="339589" cy="941698"/>
            </a:xfrm>
            <a:prstGeom prst="rect">
              <a:avLst/>
            </a:prstGeom>
          </p:spPr>
        </p:pic>
        <p:pic>
          <p:nvPicPr>
            <p:cNvPr id="28" name="Picture 27" descr="A close up of a sign&#10;&#10;Description automatically generated">
              <a:hlinkClick r:id="" action="ppaction://noaction">
                <a:snd r:embed="rId10" name="5. directeur.wav"/>
              </a:hlinkClick>
              <a:extLst>
                <a:ext uri="{FF2B5EF4-FFF2-40B4-BE49-F238E27FC236}">
                  <a16:creationId xmlns:a16="http://schemas.microsoft.com/office/drawing/2014/main" id="{3C94041B-1DAF-4334-940A-301D5AD148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sp>
        <p:nvSpPr>
          <p:cNvPr id="93" name="TextBox 92">
            <a:extLst>
              <a:ext uri="{FF2B5EF4-FFF2-40B4-BE49-F238E27FC236}">
                <a16:creationId xmlns:a16="http://schemas.microsoft.com/office/drawing/2014/main" id="{4C235862-6980-48A5-BAF1-74FDB31EFC9A}"/>
              </a:ext>
            </a:extLst>
          </p:cNvPr>
          <p:cNvSpPr txBox="1"/>
          <p:nvPr/>
        </p:nvSpPr>
        <p:spPr>
          <a:xfrm>
            <a:off x="4686804" y="394080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39" name="Picture 38">
            <a:hlinkClick r:id="" action="ppaction://noaction">
              <a:snd r:embed="rId12" name="5. une secrétaire.wav"/>
            </a:hlinkClick>
            <a:extLst>
              <a:ext uri="{FF2B5EF4-FFF2-40B4-BE49-F238E27FC236}">
                <a16:creationId xmlns:a16="http://schemas.microsoft.com/office/drawing/2014/main" id="{BA30E6BE-9ADD-4279-995A-29F5D1FE5604}"/>
              </a:ext>
            </a:extLst>
          </p:cNvPr>
          <p:cNvPicPr>
            <a:picLocks noChangeAspect="1"/>
          </p:cNvPicPr>
          <p:nvPr/>
        </p:nvPicPr>
        <p:blipFill>
          <a:blip r:embed="rId13"/>
          <a:stretch>
            <a:fillRect/>
          </a:stretch>
        </p:blipFill>
        <p:spPr>
          <a:xfrm>
            <a:off x="6530377" y="4170952"/>
            <a:ext cx="719968" cy="505692"/>
          </a:xfrm>
          <a:prstGeom prst="rect">
            <a:avLst/>
          </a:prstGeom>
        </p:spPr>
      </p:pic>
      <p:pic>
        <p:nvPicPr>
          <p:cNvPr id="41" name="Picture 40">
            <a:hlinkClick r:id="" action="ppaction://noaction">
              <a:snd r:embed="rId14" name="5. un secrétaire.wav"/>
            </a:hlinkClick>
            <a:extLst>
              <a:ext uri="{FF2B5EF4-FFF2-40B4-BE49-F238E27FC236}">
                <a16:creationId xmlns:a16="http://schemas.microsoft.com/office/drawing/2014/main" id="{10EB1139-97AF-4745-9411-EAAE6C5BA802}"/>
              </a:ext>
            </a:extLst>
          </p:cNvPr>
          <p:cNvPicPr>
            <a:picLocks noChangeAspect="1"/>
          </p:cNvPicPr>
          <p:nvPr/>
        </p:nvPicPr>
        <p:blipFill>
          <a:blip r:embed="rId15"/>
          <a:stretch>
            <a:fillRect/>
          </a:stretch>
        </p:blipFill>
        <p:spPr>
          <a:xfrm>
            <a:off x="7424088" y="4079875"/>
            <a:ext cx="689710" cy="717603"/>
          </a:xfrm>
          <a:prstGeom prst="rect">
            <a:avLst/>
          </a:prstGeom>
        </p:spPr>
      </p:pic>
      <p:cxnSp>
        <p:nvCxnSpPr>
          <p:cNvPr id="155" name="Straight Connector 154">
            <a:extLst>
              <a:ext uri="{FF2B5EF4-FFF2-40B4-BE49-F238E27FC236}">
                <a16:creationId xmlns:a16="http://schemas.microsoft.com/office/drawing/2014/main" id="{38B7F504-93E7-407E-8B0E-D6A58489291C}"/>
              </a:ext>
            </a:extLst>
          </p:cNvPr>
          <p:cNvCxnSpPr>
            <a:cxnSpLocks/>
          </p:cNvCxnSpPr>
          <p:nvPr/>
        </p:nvCxnSpPr>
        <p:spPr>
          <a:xfrm flipV="1">
            <a:off x="9609594"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hlinkClick r:id="" action="ppaction://noaction">
              <a:snd r:embed="rId16" name="5. avocate.wav"/>
            </a:hlinkClick>
            <a:extLst>
              <a:ext uri="{FF2B5EF4-FFF2-40B4-BE49-F238E27FC236}">
                <a16:creationId xmlns:a16="http://schemas.microsoft.com/office/drawing/2014/main" id="{7E75F66D-DE9A-40BA-8EDC-662EE8A5C2F2}"/>
              </a:ext>
            </a:extLst>
          </p:cNvPr>
          <p:cNvPicPr>
            <a:picLocks noChangeAspect="1"/>
          </p:cNvPicPr>
          <p:nvPr/>
        </p:nvPicPr>
        <p:blipFill>
          <a:blip r:embed="rId17"/>
          <a:stretch>
            <a:fillRect/>
          </a:stretch>
        </p:blipFill>
        <p:spPr>
          <a:xfrm>
            <a:off x="5613839" y="3998387"/>
            <a:ext cx="723515" cy="896697"/>
          </a:xfrm>
          <a:prstGeom prst="rect">
            <a:avLst/>
          </a:prstGeom>
        </p:spPr>
      </p:pic>
      <p:pic>
        <p:nvPicPr>
          <p:cNvPr id="33" name="Picture 2" descr="Lawyer | Public domain vectors">
            <a:hlinkClick r:id="" action="ppaction://noaction">
              <a:snd r:embed="rId18" name="5. avocat.wav"/>
            </a:hlinkClick>
            <a:extLst>
              <a:ext uri="{FF2B5EF4-FFF2-40B4-BE49-F238E27FC236}">
                <a16:creationId xmlns:a16="http://schemas.microsoft.com/office/drawing/2014/main" id="{1C7FF156-2441-4424-93CB-C56844391A2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72472" y="3964523"/>
            <a:ext cx="617714" cy="94875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2813619A-BF67-40C5-A57A-EE6731FD6F9D}"/>
              </a:ext>
            </a:extLst>
          </p:cNvPr>
          <p:cNvGrpSpPr/>
          <p:nvPr/>
        </p:nvGrpSpPr>
        <p:grpSpPr>
          <a:xfrm>
            <a:off x="5641573" y="1472613"/>
            <a:ext cx="1473649" cy="957571"/>
            <a:chOff x="5641573" y="1472613"/>
            <a:chExt cx="1473649" cy="957571"/>
          </a:xfrm>
        </p:grpSpPr>
        <p:pic>
          <p:nvPicPr>
            <p:cNvPr id="32" name="Picture 31">
              <a:hlinkClick r:id="" action="ppaction://noaction">
                <a:snd r:embed="rId8" name="5. directrice.wav"/>
              </a:hlinkClick>
              <a:extLst>
                <a:ext uri="{FF2B5EF4-FFF2-40B4-BE49-F238E27FC236}">
                  <a16:creationId xmlns:a16="http://schemas.microsoft.com/office/drawing/2014/main" id="{D9CA7A0F-1234-4EBB-B0F3-6D887BDCF7F3}"/>
                </a:ext>
              </a:extLst>
            </p:cNvPr>
            <p:cNvPicPr>
              <a:picLocks noChangeAspect="1"/>
            </p:cNvPicPr>
            <p:nvPr/>
          </p:nvPicPr>
          <p:blipFill>
            <a:blip r:embed="rId20"/>
            <a:stretch>
              <a:fillRect/>
            </a:stretch>
          </p:blipFill>
          <p:spPr>
            <a:xfrm>
              <a:off x="6725020" y="1472613"/>
              <a:ext cx="390202" cy="957571"/>
            </a:xfrm>
            <a:prstGeom prst="rect">
              <a:avLst/>
            </a:prstGeom>
          </p:spPr>
        </p:pic>
        <p:pic>
          <p:nvPicPr>
            <p:cNvPr id="72" name="Picture 71" descr="A close up of a sign&#10;&#10;Description automatically generated">
              <a:hlinkClick r:id="" action="ppaction://noaction">
                <a:snd r:embed="rId8" name="5. directrice.wav"/>
              </a:hlinkClick>
              <a:extLst>
                <a:ext uri="{FF2B5EF4-FFF2-40B4-BE49-F238E27FC236}">
                  <a16:creationId xmlns:a16="http://schemas.microsoft.com/office/drawing/2014/main" id="{4FFE48F8-0656-46C0-BC12-4EBF5D1021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sp>
        <p:nvSpPr>
          <p:cNvPr id="351" name="TextBox 350">
            <a:hlinkClick r:id="" action="ppaction://noaction">
              <a:snd r:embed="rId21" name="5. serveuse.wav"/>
            </a:hlinkClick>
            <a:extLst>
              <a:ext uri="{FF2B5EF4-FFF2-40B4-BE49-F238E27FC236}">
                <a16:creationId xmlns:a16="http://schemas.microsoft.com/office/drawing/2014/main" id="{4C235862-6980-48A5-BAF1-74FDB31EFC9A}"/>
              </a:ext>
            </a:extLst>
          </p:cNvPr>
          <p:cNvSpPr txBox="1"/>
          <p:nvPr/>
        </p:nvSpPr>
        <p:spPr>
          <a:xfrm>
            <a:off x="10245435" y="3951330"/>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69" name="TextBox 68">
            <a:extLst>
              <a:ext uri="{FF2B5EF4-FFF2-40B4-BE49-F238E27FC236}">
                <a16:creationId xmlns:a16="http://schemas.microsoft.com/office/drawing/2014/main" id="{CB93546E-459A-4379-8CC6-A1C643191FF0}"/>
              </a:ext>
            </a:extLst>
          </p:cNvPr>
          <p:cNvSpPr txBox="1"/>
          <p:nvPr/>
        </p:nvSpPr>
        <p:spPr>
          <a:xfrm>
            <a:off x="10180260" y="2702375"/>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111" name="Group 110">
            <a:extLst>
              <a:ext uri="{FF2B5EF4-FFF2-40B4-BE49-F238E27FC236}">
                <a16:creationId xmlns:a16="http://schemas.microsoft.com/office/drawing/2014/main" id="{0D921F7D-C213-44F5-A032-ED59AF099549}"/>
              </a:ext>
            </a:extLst>
          </p:cNvPr>
          <p:cNvGrpSpPr/>
          <p:nvPr/>
        </p:nvGrpSpPr>
        <p:grpSpPr>
          <a:xfrm>
            <a:off x="8551813" y="3982798"/>
            <a:ext cx="643405" cy="927873"/>
            <a:chOff x="8551813" y="3982798"/>
            <a:chExt cx="643405" cy="927873"/>
          </a:xfrm>
        </p:grpSpPr>
        <p:pic>
          <p:nvPicPr>
            <p:cNvPr id="44" name="Picture 43">
              <a:hlinkClick r:id="" action="ppaction://noaction">
                <a:snd r:embed="rId22" name="5. ambitieux.wav"/>
              </a:hlinkClick>
              <a:extLst>
                <a:ext uri="{FF2B5EF4-FFF2-40B4-BE49-F238E27FC236}">
                  <a16:creationId xmlns:a16="http://schemas.microsoft.com/office/drawing/2014/main" id="{C379BC51-3258-445A-8022-D6AE205A094D}"/>
                </a:ext>
              </a:extLst>
            </p:cNvPr>
            <p:cNvPicPr>
              <a:picLocks noChangeAspect="1"/>
            </p:cNvPicPr>
            <p:nvPr/>
          </p:nvPicPr>
          <p:blipFill>
            <a:blip r:embed="rId23"/>
            <a:stretch>
              <a:fillRect/>
            </a:stretch>
          </p:blipFill>
          <p:spPr>
            <a:xfrm>
              <a:off x="8551813" y="3982798"/>
              <a:ext cx="643405" cy="927873"/>
            </a:xfrm>
            <a:prstGeom prst="rect">
              <a:avLst/>
            </a:prstGeom>
          </p:spPr>
        </p:pic>
        <p:pic>
          <p:nvPicPr>
            <p:cNvPr id="46" name="Picture 45">
              <a:extLst>
                <a:ext uri="{FF2B5EF4-FFF2-40B4-BE49-F238E27FC236}">
                  <a16:creationId xmlns:a16="http://schemas.microsoft.com/office/drawing/2014/main" id="{409706FD-FCFC-487B-BDEB-85A36ACC8770}"/>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8857297" y="4018882"/>
              <a:ext cx="99845" cy="121989"/>
            </a:xfrm>
            <a:prstGeom prst="rect">
              <a:avLst/>
            </a:prstGeom>
          </p:spPr>
        </p:pic>
        <p:cxnSp>
          <p:nvCxnSpPr>
            <p:cNvPr id="48" name="Straight Connector 47">
              <a:extLst>
                <a:ext uri="{FF2B5EF4-FFF2-40B4-BE49-F238E27FC236}">
                  <a16:creationId xmlns:a16="http://schemas.microsoft.com/office/drawing/2014/main" id="{4903425A-39DE-4984-B9C0-0658B3094BCD}"/>
                </a:ext>
              </a:extLst>
            </p:cNvPr>
            <p:cNvCxnSpPr>
              <a:cxnSpLocks/>
            </p:cNvCxnSpPr>
            <p:nvPr/>
          </p:nvCxnSpPr>
          <p:spPr>
            <a:xfrm flipV="1">
              <a:off x="8737919"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C1EFF51-1023-4E47-8DBA-D387D3422C11}"/>
                </a:ext>
              </a:extLst>
            </p:cNvPr>
            <p:cNvCxnSpPr>
              <a:cxnSpLocks/>
            </p:cNvCxnSpPr>
            <p:nvPr/>
          </p:nvCxnSpPr>
          <p:spPr>
            <a:xfrm flipV="1">
              <a:off x="8869861"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D8491C7-8312-4590-A375-DC01B02F57C8}"/>
                </a:ext>
              </a:extLst>
            </p:cNvPr>
            <p:cNvCxnSpPr>
              <a:cxnSpLocks/>
            </p:cNvCxnSpPr>
            <p:nvPr/>
          </p:nvCxnSpPr>
          <p:spPr>
            <a:xfrm>
              <a:off x="8865423"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9F6029E-9CA1-4040-A30D-5885BDC31238}"/>
                </a:ext>
              </a:extLst>
            </p:cNvPr>
            <p:cNvCxnSpPr>
              <a:cxnSpLocks/>
            </p:cNvCxnSpPr>
            <p:nvPr/>
          </p:nvCxnSpPr>
          <p:spPr>
            <a:xfrm>
              <a:off x="8673901"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4791540-5C41-4540-9A65-7A1E8ADF5224}"/>
                </a:ext>
              </a:extLst>
            </p:cNvPr>
            <p:cNvCxnSpPr>
              <a:cxnSpLocks/>
            </p:cNvCxnSpPr>
            <p:nvPr/>
          </p:nvCxnSpPr>
          <p:spPr>
            <a:xfrm flipV="1">
              <a:off x="8673901"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083D69C-2367-47DB-86D2-8DF63CFE55F7}"/>
                </a:ext>
              </a:extLst>
            </p:cNvPr>
            <p:cNvCxnSpPr>
              <a:cxnSpLocks/>
            </p:cNvCxnSpPr>
            <p:nvPr/>
          </p:nvCxnSpPr>
          <p:spPr>
            <a:xfrm flipV="1">
              <a:off x="8865423"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805B0BB-FD81-4C21-86F7-89793C69DB10}"/>
                </a:ext>
              </a:extLst>
            </p:cNvPr>
            <p:cNvCxnSpPr>
              <a:cxnSpLocks/>
            </p:cNvCxnSpPr>
            <p:nvPr/>
          </p:nvCxnSpPr>
          <p:spPr>
            <a:xfrm flipH="1" flipV="1">
              <a:off x="8869402"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34" name="Picture 10" descr="Man Icon Symbol Green Clip Art">
              <a:extLst>
                <a:ext uri="{FF2B5EF4-FFF2-40B4-BE49-F238E27FC236}">
                  <a16:creationId xmlns:a16="http://schemas.microsoft.com/office/drawing/2014/main" id="{F471DC2A-AA8F-4BD5-AC49-6141EC3BB85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921678" y="4455617"/>
              <a:ext cx="184339" cy="4161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a:extLst>
              <a:ext uri="{FF2B5EF4-FFF2-40B4-BE49-F238E27FC236}">
                <a16:creationId xmlns:a16="http://schemas.microsoft.com/office/drawing/2014/main" id="{5257FB47-BF9D-4047-B190-DD47F317961C}"/>
              </a:ext>
            </a:extLst>
          </p:cNvPr>
          <p:cNvGrpSpPr/>
          <p:nvPr/>
        </p:nvGrpSpPr>
        <p:grpSpPr>
          <a:xfrm>
            <a:off x="9423488" y="3982798"/>
            <a:ext cx="643405" cy="927873"/>
            <a:chOff x="9423488" y="3982798"/>
            <a:chExt cx="643405" cy="927873"/>
          </a:xfrm>
        </p:grpSpPr>
        <p:pic>
          <p:nvPicPr>
            <p:cNvPr id="153" name="Picture 152">
              <a:hlinkClick r:id="" action="ppaction://noaction">
                <a:snd r:embed="rId27" name="5. ambitieuse.wav"/>
              </a:hlinkClick>
              <a:extLst>
                <a:ext uri="{FF2B5EF4-FFF2-40B4-BE49-F238E27FC236}">
                  <a16:creationId xmlns:a16="http://schemas.microsoft.com/office/drawing/2014/main" id="{5AD142C5-DE78-4330-926A-FEB0F9128915}"/>
                </a:ext>
              </a:extLst>
            </p:cNvPr>
            <p:cNvPicPr>
              <a:picLocks noChangeAspect="1"/>
            </p:cNvPicPr>
            <p:nvPr/>
          </p:nvPicPr>
          <p:blipFill>
            <a:blip r:embed="rId23"/>
            <a:stretch>
              <a:fillRect/>
            </a:stretch>
          </p:blipFill>
          <p:spPr>
            <a:xfrm>
              <a:off x="9423488" y="3982798"/>
              <a:ext cx="643405" cy="927873"/>
            </a:xfrm>
            <a:prstGeom prst="rect">
              <a:avLst/>
            </a:prstGeom>
          </p:spPr>
        </p:pic>
        <p:pic>
          <p:nvPicPr>
            <p:cNvPr id="154" name="Picture 153">
              <a:extLst>
                <a:ext uri="{FF2B5EF4-FFF2-40B4-BE49-F238E27FC236}">
                  <a16:creationId xmlns:a16="http://schemas.microsoft.com/office/drawing/2014/main" id="{E398FC8E-543E-49A3-B464-F3711147B16B}"/>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9728972" y="4018882"/>
              <a:ext cx="99845" cy="121989"/>
            </a:xfrm>
            <a:prstGeom prst="rect">
              <a:avLst/>
            </a:prstGeom>
          </p:spPr>
        </p:pic>
        <p:cxnSp>
          <p:nvCxnSpPr>
            <p:cNvPr id="156" name="Straight Connector 155">
              <a:extLst>
                <a:ext uri="{FF2B5EF4-FFF2-40B4-BE49-F238E27FC236}">
                  <a16:creationId xmlns:a16="http://schemas.microsoft.com/office/drawing/2014/main" id="{AE342428-CEF2-4F48-9160-0910F697FD1A}"/>
                </a:ext>
              </a:extLst>
            </p:cNvPr>
            <p:cNvCxnSpPr>
              <a:cxnSpLocks/>
            </p:cNvCxnSpPr>
            <p:nvPr/>
          </p:nvCxnSpPr>
          <p:spPr>
            <a:xfrm flipV="1">
              <a:off x="9741536"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18AAC7A-1FA8-4466-9E85-8896B0DCDB5E}"/>
                </a:ext>
              </a:extLst>
            </p:cNvPr>
            <p:cNvCxnSpPr>
              <a:cxnSpLocks/>
            </p:cNvCxnSpPr>
            <p:nvPr/>
          </p:nvCxnSpPr>
          <p:spPr>
            <a:xfrm>
              <a:off x="9737098"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990113A-C9BE-4BF6-88F7-EC87111601EA}"/>
                </a:ext>
              </a:extLst>
            </p:cNvPr>
            <p:cNvCxnSpPr>
              <a:cxnSpLocks/>
            </p:cNvCxnSpPr>
            <p:nvPr/>
          </p:nvCxnSpPr>
          <p:spPr>
            <a:xfrm>
              <a:off x="9545576"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CEFA9AE-857F-4BEF-AD2A-3D9ED9D5E12F}"/>
                </a:ext>
              </a:extLst>
            </p:cNvPr>
            <p:cNvCxnSpPr>
              <a:cxnSpLocks/>
            </p:cNvCxnSpPr>
            <p:nvPr/>
          </p:nvCxnSpPr>
          <p:spPr>
            <a:xfrm flipV="1">
              <a:off x="9545576"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559741B-91E1-448C-98AD-C6DD30BB61D4}"/>
                </a:ext>
              </a:extLst>
            </p:cNvPr>
            <p:cNvCxnSpPr>
              <a:cxnSpLocks/>
            </p:cNvCxnSpPr>
            <p:nvPr/>
          </p:nvCxnSpPr>
          <p:spPr>
            <a:xfrm flipV="1">
              <a:off x="9737098"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9B10FDC-E520-4C82-9944-24850997FD15}"/>
                </a:ext>
              </a:extLst>
            </p:cNvPr>
            <p:cNvCxnSpPr>
              <a:cxnSpLocks/>
            </p:cNvCxnSpPr>
            <p:nvPr/>
          </p:nvCxnSpPr>
          <p:spPr>
            <a:xfrm flipH="1" flipV="1">
              <a:off x="9741077"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40" name="Picture 16" descr="Girl Clip Art">
              <a:extLst>
                <a:ext uri="{FF2B5EF4-FFF2-40B4-BE49-F238E27FC236}">
                  <a16:creationId xmlns:a16="http://schemas.microsoft.com/office/drawing/2014/main" id="{1EA232A1-629A-496F-9E7C-D8ACCCCD8F6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807919" y="4446733"/>
              <a:ext cx="223559" cy="445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a:extLst>
              <a:ext uri="{FF2B5EF4-FFF2-40B4-BE49-F238E27FC236}">
                <a16:creationId xmlns:a16="http://schemas.microsoft.com/office/drawing/2014/main" id="{8352248D-1C89-4CC9-A320-9E4F53DAEE90}"/>
              </a:ext>
            </a:extLst>
          </p:cNvPr>
          <p:cNvGrpSpPr/>
          <p:nvPr/>
        </p:nvGrpSpPr>
        <p:grpSpPr>
          <a:xfrm>
            <a:off x="4743249" y="2812006"/>
            <a:ext cx="1484647" cy="734420"/>
            <a:chOff x="4743249" y="2812006"/>
            <a:chExt cx="1484647" cy="734420"/>
          </a:xfrm>
        </p:grpSpPr>
        <p:pic>
          <p:nvPicPr>
            <p:cNvPr id="1028" name="Picture 4" descr="Aiga Symbol Signs 2 Clip Art">
              <a:hlinkClick r:id="" action="ppaction://noaction">
                <a:snd r:embed="rId29"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29" name="5. travailleuse.wav"/>
              </a:hlinkClick>
              <a:extLst>
                <a:ext uri="{FF2B5EF4-FFF2-40B4-BE49-F238E27FC236}">
                  <a16:creationId xmlns:a16="http://schemas.microsoft.com/office/drawing/2014/main" id="{C2DB579D-A3E0-40C7-9F3F-BAFB3F69DDEF}"/>
                </a:ext>
              </a:extLst>
            </p:cNvPr>
            <p:cNvSpPr txBox="1"/>
            <p:nvPr/>
          </p:nvSpPr>
          <p:spPr>
            <a:xfrm>
              <a:off x="4743249" y="2825273"/>
              <a:ext cx="1157264" cy="707886"/>
            </a:xfrm>
            <a:prstGeom prst="rect">
              <a:avLst/>
            </a:prstGeom>
            <a:noFill/>
          </p:spPr>
          <p:txBody>
            <a:bodyPr wrap="square" rtlCol="0">
              <a:spAutoFit/>
            </a:bodyPr>
            <a:lstStyle/>
            <a:p>
              <a:pPr algn="ctr"/>
              <a:r>
                <a:rPr lang="en-GB" sz="2000" dirty="0">
                  <a:solidFill>
                    <a:srgbClr val="002060"/>
                  </a:solidFill>
                </a:rPr>
                <a:t>hard-working</a:t>
              </a:r>
            </a:p>
          </p:txBody>
        </p:sp>
      </p:grpSp>
      <p:grpSp>
        <p:nvGrpSpPr>
          <p:cNvPr id="106" name="Group 105">
            <a:extLst>
              <a:ext uri="{FF2B5EF4-FFF2-40B4-BE49-F238E27FC236}">
                <a16:creationId xmlns:a16="http://schemas.microsoft.com/office/drawing/2014/main" id="{60EDD1CF-1B77-4903-B757-08BFDFF1122A}"/>
              </a:ext>
            </a:extLst>
          </p:cNvPr>
          <p:cNvGrpSpPr/>
          <p:nvPr/>
        </p:nvGrpSpPr>
        <p:grpSpPr>
          <a:xfrm>
            <a:off x="6454791" y="2834683"/>
            <a:ext cx="1475246" cy="714059"/>
            <a:chOff x="6454791" y="2834683"/>
            <a:chExt cx="1475246" cy="714059"/>
          </a:xfrm>
        </p:grpSpPr>
        <p:pic>
          <p:nvPicPr>
            <p:cNvPr id="1030" name="Picture 6" descr="Aiga Symbol Signs 108 Clip Art">
              <a:hlinkClick r:id="" action="ppaction://noaction">
                <a:snd r:embed="rId31"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hlinkClick r:id="" action="ppaction://noaction">
                <a:snd r:embed="rId31" name="5. travailleur.wav"/>
              </a:hlinkClick>
              <a:extLst>
                <a:ext uri="{FF2B5EF4-FFF2-40B4-BE49-F238E27FC236}">
                  <a16:creationId xmlns:a16="http://schemas.microsoft.com/office/drawing/2014/main" id="{1A790B97-D892-4C1C-B742-183DDB2C1B10}"/>
                </a:ext>
              </a:extLst>
            </p:cNvPr>
            <p:cNvSpPr txBox="1"/>
            <p:nvPr/>
          </p:nvSpPr>
          <p:spPr>
            <a:xfrm>
              <a:off x="6454791" y="2834683"/>
              <a:ext cx="1157264" cy="707886"/>
            </a:xfrm>
            <a:prstGeom prst="rect">
              <a:avLst/>
            </a:prstGeom>
            <a:noFill/>
          </p:spPr>
          <p:txBody>
            <a:bodyPr wrap="square" rtlCol="0">
              <a:spAutoFit/>
            </a:bodyPr>
            <a:lstStyle/>
            <a:p>
              <a:pPr algn="ctr"/>
              <a:r>
                <a:rPr lang="en-GB" sz="2000" dirty="0">
                  <a:solidFill>
                    <a:srgbClr val="002060"/>
                  </a:solidFill>
                </a:rPr>
                <a:t>hard-working</a:t>
              </a:r>
            </a:p>
          </p:txBody>
        </p:sp>
      </p:grpSp>
      <p:grpSp>
        <p:nvGrpSpPr>
          <p:cNvPr id="107" name="Group 106">
            <a:extLst>
              <a:ext uri="{FF2B5EF4-FFF2-40B4-BE49-F238E27FC236}">
                <a16:creationId xmlns:a16="http://schemas.microsoft.com/office/drawing/2014/main" id="{11BB61B5-D70F-4F41-948A-CC113296902D}"/>
              </a:ext>
            </a:extLst>
          </p:cNvPr>
          <p:cNvGrpSpPr/>
          <p:nvPr/>
        </p:nvGrpSpPr>
        <p:grpSpPr>
          <a:xfrm>
            <a:off x="8551813" y="2840784"/>
            <a:ext cx="1425022" cy="734420"/>
            <a:chOff x="8551813" y="2840784"/>
            <a:chExt cx="1425022" cy="734420"/>
          </a:xfrm>
        </p:grpSpPr>
        <p:sp>
          <p:nvSpPr>
            <p:cNvPr id="79" name="TextBox 78">
              <a:hlinkClick r:id="" action="ppaction://noaction">
                <a:snd r:embed="rId33" name="5. prudente.wav"/>
              </a:hlinkClick>
              <a:extLst>
                <a:ext uri="{FF2B5EF4-FFF2-40B4-BE49-F238E27FC236}">
                  <a16:creationId xmlns:a16="http://schemas.microsoft.com/office/drawing/2014/main" id="{B478C510-1728-401D-9DEF-CBC60D553B6F}"/>
                </a:ext>
              </a:extLst>
            </p:cNvPr>
            <p:cNvSpPr txBox="1"/>
            <p:nvPr/>
          </p:nvSpPr>
          <p:spPr>
            <a:xfrm>
              <a:off x="8551813" y="2996882"/>
              <a:ext cx="1157264" cy="400110"/>
            </a:xfrm>
            <a:prstGeom prst="rect">
              <a:avLst/>
            </a:prstGeom>
            <a:noFill/>
          </p:spPr>
          <p:txBody>
            <a:bodyPr wrap="square" rtlCol="0">
              <a:spAutoFit/>
            </a:bodyPr>
            <a:lstStyle/>
            <a:p>
              <a:pPr algn="ctr"/>
              <a:r>
                <a:rPr lang="en-GB" sz="2000" dirty="0">
                  <a:solidFill>
                    <a:srgbClr val="002060"/>
                  </a:solidFill>
                </a:rPr>
                <a:t>careful</a:t>
              </a:r>
            </a:p>
          </p:txBody>
        </p:sp>
        <p:pic>
          <p:nvPicPr>
            <p:cNvPr id="81" name="Picture 4" descr="Aiga Symbol Signs 2 Clip Art">
              <a:hlinkClick r:id="" action="ppaction://noaction">
                <a:snd r:embed="rId33" name="5. prudente.wav"/>
              </a:hlinkClick>
              <a:extLst>
                <a:ext uri="{FF2B5EF4-FFF2-40B4-BE49-F238E27FC236}">
                  <a16:creationId xmlns:a16="http://schemas.microsoft.com/office/drawing/2014/main" id="{FDF723C2-5CA2-4DD8-9F58-C085F0F70C30}"/>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639002" y="2840784"/>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531455FA-2941-4DC8-8A54-C9B2E45AF5E6}"/>
              </a:ext>
            </a:extLst>
          </p:cNvPr>
          <p:cNvGrpSpPr/>
          <p:nvPr/>
        </p:nvGrpSpPr>
        <p:grpSpPr>
          <a:xfrm>
            <a:off x="10213822" y="2823701"/>
            <a:ext cx="1413489" cy="705035"/>
            <a:chOff x="10213822" y="2823701"/>
            <a:chExt cx="1413489" cy="705035"/>
          </a:xfrm>
        </p:grpSpPr>
        <p:sp>
          <p:nvSpPr>
            <p:cNvPr id="80" name="TextBox 79">
              <a:hlinkClick r:id="" action="ppaction://noaction">
                <a:snd r:embed="rId34" name="5. prudent.wav"/>
              </a:hlinkClick>
              <a:extLst>
                <a:ext uri="{FF2B5EF4-FFF2-40B4-BE49-F238E27FC236}">
                  <a16:creationId xmlns:a16="http://schemas.microsoft.com/office/drawing/2014/main" id="{0C493B26-CAF2-4A75-B612-74791E475DF7}"/>
                </a:ext>
              </a:extLst>
            </p:cNvPr>
            <p:cNvSpPr txBox="1"/>
            <p:nvPr/>
          </p:nvSpPr>
          <p:spPr>
            <a:xfrm>
              <a:off x="10213822" y="2988571"/>
              <a:ext cx="1157264" cy="400110"/>
            </a:xfrm>
            <a:prstGeom prst="rect">
              <a:avLst/>
            </a:prstGeom>
            <a:noFill/>
          </p:spPr>
          <p:txBody>
            <a:bodyPr wrap="square" rtlCol="0">
              <a:spAutoFit/>
            </a:bodyPr>
            <a:lstStyle/>
            <a:p>
              <a:pPr algn="ctr"/>
              <a:r>
                <a:rPr lang="en-GB" sz="2000" dirty="0">
                  <a:solidFill>
                    <a:srgbClr val="002060"/>
                  </a:solidFill>
                </a:rPr>
                <a:t>careful</a:t>
              </a:r>
            </a:p>
          </p:txBody>
        </p:sp>
        <p:pic>
          <p:nvPicPr>
            <p:cNvPr id="82" name="Picture 6" descr="Aiga Symbol Signs 108 Clip Art">
              <a:hlinkClick r:id="" action="ppaction://noaction">
                <a:snd r:embed="rId34"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1353930" y="28237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hlinkClick r:id="" action="ppaction://noaction">
              <a:snd r:embed="rId33" name="5. prudente.wav"/>
            </a:hlinkClick>
            <a:extLst>
              <a:ext uri="{FF2B5EF4-FFF2-40B4-BE49-F238E27FC236}">
                <a16:creationId xmlns:a16="http://schemas.microsoft.com/office/drawing/2014/main" id="{EA0EE956-150E-49FD-B9DD-E74365C1D034}"/>
              </a:ext>
            </a:extLst>
          </p:cNvPr>
          <p:cNvSpPr txBox="1"/>
          <p:nvPr/>
        </p:nvSpPr>
        <p:spPr>
          <a:xfrm>
            <a:off x="8474596" y="2706599"/>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1026" name="Picture 2">
            <a:extLst>
              <a:ext uri="{FF2B5EF4-FFF2-40B4-BE49-F238E27FC236}">
                <a16:creationId xmlns:a16="http://schemas.microsoft.com/office/drawing/2014/main" id="{F036CDC3-4084-497B-A238-A92797E4A267}"/>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11078406" y="4020168"/>
            <a:ext cx="696799" cy="8721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wearing an apron holding a cup and saucer&#10;&#10;Description automatically generated">
            <a:hlinkClick r:id="" action="ppaction://noaction">
              <a:snd r:embed="rId21" name="5. serveuse.wav"/>
            </a:hlinkClick>
            <a:extLst>
              <a:ext uri="{FF2B5EF4-FFF2-40B4-BE49-F238E27FC236}">
                <a16:creationId xmlns:a16="http://schemas.microsoft.com/office/drawing/2014/main" id="{A903A718-A732-4531-8588-6E96F723081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472924" y="4086582"/>
            <a:ext cx="389662" cy="779323"/>
          </a:xfrm>
          <a:prstGeom prst="rect">
            <a:avLst/>
          </a:prstGeom>
        </p:spPr>
      </p:pic>
    </p:spTree>
    <p:extLst>
      <p:ext uri="{BB962C8B-B14F-4D97-AF65-F5344CB8AC3E}">
        <p14:creationId xmlns:p14="http://schemas.microsoft.com/office/powerpoint/2010/main" val="377313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p:bldP spid="94" grpId="0"/>
      <p:bldP spid="96" grpId="0"/>
      <p:bldP spid="97" grpId="0"/>
      <p:bldP spid="99"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TotalTime>
  <Words>6480</Words>
  <Application>Microsoft Office PowerPoint</Application>
  <PresentationFormat>Widescreen</PresentationFormat>
  <Paragraphs>904</Paragraphs>
  <Slides>33</Slides>
  <Notes>33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Century Gothic</vt:lpstr>
      <vt:lpstr>Georgia</vt:lpstr>
      <vt:lpstr>Ink Free</vt:lpstr>
      <vt:lpstr>Segoe UI</vt:lpstr>
      <vt:lpstr>Tw Cen MT</vt:lpstr>
      <vt:lpstr>NCELP_German_2022</vt:lpstr>
      <vt:lpstr>Bitmap Image</vt:lpstr>
      <vt:lpstr>PowerPoint Presentation</vt:lpstr>
      <vt:lpstr>h</vt:lpstr>
      <vt:lpstr>h</vt:lpstr>
      <vt:lpstr>h</vt:lpstr>
      <vt:lpstr>h</vt:lpstr>
      <vt:lpstr>Phonétique  </vt:lpstr>
      <vt:lpstr>Phonétique  </vt:lpstr>
      <vt:lpstr>Phonétique  </vt:lpstr>
      <vt:lpstr>Emplois et adjectifs</vt:lpstr>
      <vt:lpstr>C’est à vous !</vt:lpstr>
      <vt:lpstr>La féminisation des professions </vt:lpstr>
      <vt:lpstr>C’est qui ?</vt:lpstr>
      <vt:lpstr>C’est qui ?</vt:lpstr>
      <vt:lpstr>C’est qui ?</vt:lpstr>
      <vt:lpstr>C’est qui ?</vt:lpstr>
      <vt:lpstr>C’est qui ?</vt:lpstr>
      <vt:lpstr>Au centre-ville </vt:lpstr>
      <vt:lpstr>La féminisation des noms </vt:lpstr>
      <vt:lpstr>Est-ce que tu veux être…</vt:lpstr>
      <vt:lpstr>Qui veut être quoi ?</vt:lpstr>
      <vt:lpstr>PowerPoint Presentation</vt:lpstr>
      <vt:lpstr>La liaison avec le h muet</vt:lpstr>
      <vt:lpstr>La liaison avec le h muet</vt:lpstr>
      <vt:lpstr>La famille d’Amir</vt:lpstr>
      <vt:lpstr>La famille d’Amir</vt:lpstr>
      <vt:lpstr>La féminisation des adjectifs </vt:lpstr>
      <vt:lpstr>C’est qui ?</vt:lpstr>
      <vt:lpstr>De qui parlent-ils ? </vt:lpstr>
      <vt:lpstr>De qui parlent-ils ? </vt:lpstr>
      <vt:lpstr>Nous sommes comment ?</vt:lpstr>
      <vt:lpstr>Nous sommes comment ?</vt:lpstr>
      <vt:lpstr>Une interview</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22</cp:revision>
  <dcterms:created xsi:type="dcterms:W3CDTF">2023-08-21T14:29:14Z</dcterms:created>
  <dcterms:modified xsi:type="dcterms:W3CDTF">2023-09-06T17:13:20Z</dcterms:modified>
</cp:coreProperties>
</file>